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328" r:id="rId3"/>
    <p:sldId id="331" r:id="rId4"/>
    <p:sldId id="306" r:id="rId5"/>
    <p:sldId id="288" r:id="rId6"/>
    <p:sldId id="289" r:id="rId7"/>
    <p:sldId id="281" r:id="rId8"/>
    <p:sldId id="329" r:id="rId9"/>
    <p:sldId id="320" r:id="rId10"/>
    <p:sldId id="330" r:id="rId11"/>
    <p:sldId id="321" r:id="rId12"/>
    <p:sldId id="336" r:id="rId13"/>
    <p:sldId id="337" r:id="rId14"/>
    <p:sldId id="335" r:id="rId15"/>
    <p:sldId id="326" r:id="rId16"/>
    <p:sldId id="313" r:id="rId17"/>
    <p:sldId id="338" r:id="rId18"/>
    <p:sldId id="305" r:id="rId19"/>
    <p:sldId id="319" r:id="rId20"/>
    <p:sldId id="283" r:id="rId21"/>
    <p:sldId id="291" r:id="rId22"/>
    <p:sldId id="325" r:id="rId23"/>
    <p:sldId id="327" r:id="rId24"/>
    <p:sldId id="307" r:id="rId25"/>
    <p:sldId id="299" r:id="rId26"/>
    <p:sldId id="293" r:id="rId27"/>
    <p:sldId id="324" r:id="rId28"/>
    <p:sldId id="300" r:id="rId2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97" autoAdjust="0"/>
    <p:restoredTop sz="92737" autoAdjust="0"/>
  </p:normalViewPr>
  <p:slideViewPr>
    <p:cSldViewPr>
      <p:cViewPr>
        <p:scale>
          <a:sx n="90" d="100"/>
          <a:sy n="90" d="100"/>
        </p:scale>
        <p:origin x="-690" y="-72"/>
      </p:cViewPr>
      <p:guideLst>
        <p:guide orient="horz" pos="1620"/>
        <p:guide pos="2880"/>
      </p:guideLst>
    </p:cSldViewPr>
  </p:slideViewPr>
  <p:notesTextViewPr>
    <p:cViewPr>
      <p:scale>
        <a:sx n="100" d="100"/>
        <a:sy n="100" d="100"/>
      </p:scale>
      <p:origin x="0" y="0"/>
    </p:cViewPr>
  </p:notesTextViewPr>
  <p:sorterViewPr>
    <p:cViewPr>
      <p:scale>
        <a:sx n="66" d="100"/>
        <a:sy n="66" d="100"/>
      </p:scale>
      <p:origin x="0" y="564"/>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Office_Excel_Worksheet1.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oleObject" Target="file:///C:\Users\Work\Desktop\MODSIM2017_Results\FinalResults_2017_03_3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style val="16"/>
  <c:clrMapOvr bg1="lt1" tx1="dk1" bg2="lt2" tx2="dk2" accent1="accent1" accent2="accent2" accent3="accent3" accent4="accent4" accent5="accent5" accent6="accent6" hlink="hlink" folHlink="folHlink"/>
  <c:chart>
    <c:autoTitleDeleted val="1"/>
    <c:plotArea>
      <c:layout/>
      <c:barChart>
        <c:barDir val="bar"/>
        <c:grouping val="clustered"/>
        <c:ser>
          <c:idx val="0"/>
          <c:order val="0"/>
          <c:tx>
            <c:strRef>
              <c:f>Sheet1!$B$1</c:f>
              <c:strCache>
                <c:ptCount val="1"/>
                <c:pt idx="0">
                  <c:v>2017</c:v>
                </c:pt>
              </c:strCache>
            </c:strRef>
          </c:tx>
          <c:cat>
            <c:strRef>
              <c:f>Sheet1!$A$2:$A$4</c:f>
              <c:strCache>
                <c:ptCount val="3"/>
                <c:pt idx="0">
                  <c:v>Cohorts (#)</c:v>
                </c:pt>
                <c:pt idx="1">
                  <c:v>Populations (#)</c:v>
                </c:pt>
                <c:pt idx="2">
                  <c:v>Models (#)</c:v>
                </c:pt>
              </c:strCache>
            </c:strRef>
          </c:cat>
          <c:val>
            <c:numRef>
              <c:f>Sheet1!$B$2:$B$4</c:f>
              <c:numCache>
                <c:formatCode>General</c:formatCode>
                <c:ptCount val="3"/>
                <c:pt idx="0">
                  <c:v>91</c:v>
                </c:pt>
                <c:pt idx="1">
                  <c:v>22</c:v>
                </c:pt>
                <c:pt idx="2">
                  <c:v>1</c:v>
                </c:pt>
              </c:numCache>
            </c:numRef>
          </c:val>
        </c:ser>
        <c:ser>
          <c:idx val="1"/>
          <c:order val="1"/>
          <c:tx>
            <c:strRef>
              <c:f>Sheet1!$C$1</c:f>
              <c:strCache>
                <c:ptCount val="1"/>
                <c:pt idx="0">
                  <c:v>2016</c:v>
                </c:pt>
              </c:strCache>
            </c:strRef>
          </c:tx>
          <c:cat>
            <c:strRef>
              <c:f>Sheet1!$A$2:$A$4</c:f>
              <c:strCache>
                <c:ptCount val="3"/>
                <c:pt idx="0">
                  <c:v>Cohorts (#)</c:v>
                </c:pt>
                <c:pt idx="1">
                  <c:v>Populations (#)</c:v>
                </c:pt>
                <c:pt idx="2">
                  <c:v>Models (#)</c:v>
                </c:pt>
              </c:strCache>
            </c:strRef>
          </c:cat>
          <c:val>
            <c:numRef>
              <c:f>Sheet1!$C$2:$C$4</c:f>
              <c:numCache>
                <c:formatCode>General</c:formatCode>
                <c:ptCount val="3"/>
                <c:pt idx="0">
                  <c:v>47</c:v>
                </c:pt>
                <c:pt idx="1">
                  <c:v>9</c:v>
                </c:pt>
                <c:pt idx="2">
                  <c:v>1</c:v>
                </c:pt>
              </c:numCache>
            </c:numRef>
          </c:val>
        </c:ser>
        <c:ser>
          <c:idx val="2"/>
          <c:order val="2"/>
          <c:tx>
            <c:strRef>
              <c:f>Sheet1!$D$1</c:f>
              <c:strCache>
                <c:ptCount val="1"/>
                <c:pt idx="0">
                  <c:v>2015</c:v>
                </c:pt>
              </c:strCache>
            </c:strRef>
          </c:tx>
          <c:cat>
            <c:strRef>
              <c:f>Sheet1!$A$2:$A$4</c:f>
              <c:strCache>
                <c:ptCount val="3"/>
                <c:pt idx="0">
                  <c:v>Cohorts (#)</c:v>
                </c:pt>
                <c:pt idx="1">
                  <c:v>Populations (#)</c:v>
                </c:pt>
                <c:pt idx="2">
                  <c:v>Models (#)</c:v>
                </c:pt>
              </c:strCache>
            </c:strRef>
          </c:cat>
          <c:val>
            <c:numRef>
              <c:f>Sheet1!$D$2:$D$4</c:f>
              <c:numCache>
                <c:formatCode>General</c:formatCode>
                <c:ptCount val="3"/>
                <c:pt idx="0">
                  <c:v>47</c:v>
                </c:pt>
                <c:pt idx="1">
                  <c:v>9</c:v>
                </c:pt>
                <c:pt idx="2">
                  <c:v>1028</c:v>
                </c:pt>
              </c:numCache>
            </c:numRef>
          </c:val>
        </c:ser>
        <c:ser>
          <c:idx val="3"/>
          <c:order val="3"/>
          <c:tx>
            <c:strRef>
              <c:f>Sheet1!$E$1</c:f>
              <c:strCache>
                <c:ptCount val="1"/>
                <c:pt idx="0">
                  <c:v>2014</c:v>
                </c:pt>
              </c:strCache>
            </c:strRef>
          </c:tx>
          <c:cat>
            <c:strRef>
              <c:f>Sheet1!$A$2:$A$4</c:f>
              <c:strCache>
                <c:ptCount val="3"/>
                <c:pt idx="0">
                  <c:v>Cohorts (#)</c:v>
                </c:pt>
                <c:pt idx="1">
                  <c:v>Populations (#)</c:v>
                </c:pt>
                <c:pt idx="2">
                  <c:v>Models (#)</c:v>
                </c:pt>
              </c:strCache>
            </c:strRef>
          </c:cat>
          <c:val>
            <c:numRef>
              <c:f>Sheet1!$E$2:$E$4</c:f>
              <c:numCache>
                <c:formatCode>General</c:formatCode>
                <c:ptCount val="3"/>
                <c:pt idx="0">
                  <c:v>40</c:v>
                </c:pt>
                <c:pt idx="1">
                  <c:v>8</c:v>
                </c:pt>
                <c:pt idx="2">
                  <c:v>400</c:v>
                </c:pt>
              </c:numCache>
            </c:numRef>
          </c:val>
        </c:ser>
        <c:ser>
          <c:idx val="4"/>
          <c:order val="4"/>
          <c:tx>
            <c:strRef>
              <c:f>Sheet1!$F$1</c:f>
              <c:strCache>
                <c:ptCount val="1"/>
                <c:pt idx="0">
                  <c:v>2013</c:v>
                </c:pt>
              </c:strCache>
            </c:strRef>
          </c:tx>
          <c:cat>
            <c:strRef>
              <c:f>Sheet1!$A$2:$A$4</c:f>
              <c:strCache>
                <c:ptCount val="3"/>
                <c:pt idx="0">
                  <c:v>Cohorts (#)</c:v>
                </c:pt>
                <c:pt idx="1">
                  <c:v>Populations (#)</c:v>
                </c:pt>
                <c:pt idx="2">
                  <c:v>Models (#)</c:v>
                </c:pt>
              </c:strCache>
            </c:strRef>
          </c:cat>
          <c:val>
            <c:numRef>
              <c:f>Sheet1!$F$2:$F$4</c:f>
              <c:numCache>
                <c:formatCode>General</c:formatCode>
                <c:ptCount val="3"/>
                <c:pt idx="0">
                  <c:v>34</c:v>
                </c:pt>
                <c:pt idx="1">
                  <c:v>6</c:v>
                </c:pt>
                <c:pt idx="2">
                  <c:v>64</c:v>
                </c:pt>
              </c:numCache>
            </c:numRef>
          </c:val>
        </c:ser>
        <c:ser>
          <c:idx val="5"/>
          <c:order val="5"/>
          <c:tx>
            <c:strRef>
              <c:f>Sheet1!$G$1</c:f>
              <c:strCache>
                <c:ptCount val="1"/>
                <c:pt idx="0">
                  <c:v>2012</c:v>
                </c:pt>
              </c:strCache>
            </c:strRef>
          </c:tx>
          <c:cat>
            <c:strRef>
              <c:f>Sheet1!$A$2:$A$4</c:f>
              <c:strCache>
                <c:ptCount val="3"/>
                <c:pt idx="0">
                  <c:v>Cohorts (#)</c:v>
                </c:pt>
                <c:pt idx="1">
                  <c:v>Populations (#)</c:v>
                </c:pt>
                <c:pt idx="2">
                  <c:v>Models (#)</c:v>
                </c:pt>
              </c:strCache>
            </c:strRef>
          </c:cat>
          <c:val>
            <c:numRef>
              <c:f>Sheet1!$G$2:$G$4</c:f>
              <c:numCache>
                <c:formatCode>General</c:formatCode>
                <c:ptCount val="3"/>
                <c:pt idx="0">
                  <c:v>22</c:v>
                </c:pt>
                <c:pt idx="1">
                  <c:v>4</c:v>
                </c:pt>
                <c:pt idx="2">
                  <c:v>64</c:v>
                </c:pt>
              </c:numCache>
            </c:numRef>
          </c:val>
        </c:ser>
        <c:axId val="78039680"/>
        <c:axId val="78045568"/>
      </c:barChart>
      <c:catAx>
        <c:axId val="78039680"/>
        <c:scaling>
          <c:orientation val="minMax"/>
        </c:scaling>
        <c:axPos val="l"/>
        <c:majorTickMark val="none"/>
        <c:tickLblPos val="nextTo"/>
        <c:crossAx val="78045568"/>
        <c:crosses val="autoZero"/>
        <c:auto val="1"/>
        <c:lblAlgn val="ctr"/>
        <c:lblOffset val="100"/>
      </c:catAx>
      <c:valAx>
        <c:axId val="78045568"/>
        <c:scaling>
          <c:orientation val="minMax"/>
        </c:scaling>
        <c:axPos val="b"/>
        <c:majorGridlines>
          <c:spPr>
            <a:ln>
              <a:solidFill>
                <a:schemeClr val="bg1"/>
              </a:solidFill>
            </a:ln>
          </c:spPr>
        </c:majorGridlines>
        <c:numFmt formatCode="General" sourceLinked="1"/>
        <c:majorTickMark val="none"/>
        <c:tickLblPos val="nextTo"/>
        <c:crossAx val="78039680"/>
        <c:crosses val="autoZero"/>
        <c:crossBetween val="between"/>
      </c:valAx>
      <c:dTable>
        <c:showHorzBorder val="1"/>
        <c:showVertBorder val="1"/>
        <c:showOutline val="1"/>
        <c:showKeys val="1"/>
      </c:dTable>
      <c:spPr>
        <a:noFill/>
        <a:ln w="25400">
          <a:noFill/>
        </a:ln>
      </c:spPr>
    </c:plotArea>
    <c:plotVisOnly val="1"/>
  </c:chart>
  <c:txPr>
    <a:bodyPr/>
    <a:lstStyle/>
    <a:p>
      <a:pPr>
        <a:defRPr sz="1400" baseline="0"/>
      </a:pPr>
      <a:endParaRPr lang="en-US"/>
    </a:p>
  </c:txPr>
  <c:externalData r:id="rId2"/>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dirty="0"/>
              <a:t>Life</a:t>
            </a:r>
            <a:r>
              <a:rPr lang="en-US" baseline="0" dirty="0"/>
              <a:t> Expectancy Spread in Years per Category </a:t>
            </a:r>
          </a:p>
          <a:p>
            <a:pPr>
              <a:defRPr/>
            </a:pPr>
            <a:r>
              <a:rPr lang="en-US" baseline="0" dirty="0" smtClean="0"/>
              <a:t>for </a:t>
            </a:r>
            <a:r>
              <a:rPr lang="en-US" baseline="0" dirty="0"/>
              <a:t>Control and Temporal Correction</a:t>
            </a:r>
            <a:endParaRPr lang="en-US" dirty="0"/>
          </a:p>
        </c:rich>
      </c:tx>
      <c:layout/>
    </c:title>
    <c:plotArea>
      <c:layout/>
      <c:lineChart>
        <c:grouping val="standard"/>
        <c:ser>
          <c:idx val="0"/>
          <c:order val="0"/>
          <c:tx>
            <c:strRef>
              <c:f>Graph!$B$1:$B$2</c:f>
              <c:strCache>
                <c:ptCount val="1"/>
                <c:pt idx="0">
                  <c:v>Control Min</c:v>
                </c:pt>
              </c:strCache>
            </c:strRef>
          </c:tx>
          <c:spPr>
            <a:ln>
              <a:prstDash val="sysDot"/>
            </a:ln>
          </c:spPr>
          <c:marker>
            <c:symbol val="dash"/>
            <c:size val="7"/>
            <c:spPr>
              <a:ln>
                <a:solidFill>
                  <a:srgbClr val="00B0F0"/>
                </a:solidFill>
              </a:ln>
            </c:spPr>
          </c:marker>
          <c:dPt>
            <c:idx val="3"/>
            <c:marker>
              <c:spPr>
                <a:solidFill>
                  <a:srgbClr val="00B0F0"/>
                </a:solidFill>
                <a:ln>
                  <a:solidFill>
                    <a:srgbClr val="00B0F0"/>
                  </a:solidFill>
                </a:ln>
              </c:spPr>
            </c:marker>
            <c:spPr>
              <a:ln>
                <a:solidFill>
                  <a:srgbClr val="00B0F0"/>
                </a:solidFill>
                <a:prstDash val="sysDot"/>
              </a:ln>
            </c:spPr>
          </c:dPt>
          <c:cat>
            <c:strRef>
              <c:f>Graph!$A$3:$A$29</c:f>
              <c:strCache>
                <c:ptCount val="27"/>
                <c:pt idx="0">
                  <c:v>Overall</c:v>
                </c:pt>
                <c:pt idx="2">
                  <c:v>Male</c:v>
                </c:pt>
                <c:pt idx="3">
                  <c:v>Female</c:v>
                </c:pt>
                <c:pt idx="5">
                  <c:v>Non Smoking</c:v>
                </c:pt>
                <c:pt idx="6">
                  <c:v>Smoking</c:v>
                </c:pt>
                <c:pt idx="8">
                  <c:v>Age 45</c:v>
                </c:pt>
                <c:pt idx="9">
                  <c:v>Age 55</c:v>
                </c:pt>
                <c:pt idx="10">
                  <c:v>Age 65</c:v>
                </c:pt>
                <c:pt idx="11">
                  <c:v>Age 75</c:v>
                </c:pt>
                <c:pt idx="13">
                  <c:v>A1c 6</c:v>
                </c:pt>
                <c:pt idx="14">
                  <c:v>A1c 8</c:v>
                </c:pt>
                <c:pt idx="15">
                  <c:v>A1c 10</c:v>
                </c:pt>
                <c:pt idx="17">
                  <c:v>SBP 120</c:v>
                </c:pt>
                <c:pt idx="18">
                  <c:v>SBP 140</c:v>
                </c:pt>
                <c:pt idx="19">
                  <c:v>SBP 160</c:v>
                </c:pt>
                <c:pt idx="20">
                  <c:v>SBP 180</c:v>
                </c:pt>
                <c:pt idx="22">
                  <c:v>Lipid Ratio 4</c:v>
                </c:pt>
                <c:pt idx="23">
                  <c:v>Lipid Ratio 5</c:v>
                </c:pt>
                <c:pt idx="24">
                  <c:v>Lipid Ratio 6</c:v>
                </c:pt>
                <c:pt idx="25">
                  <c:v>Lipid Ratio 7</c:v>
                </c:pt>
                <c:pt idx="26">
                  <c:v>Lipid Ratio 8</c:v>
                </c:pt>
              </c:strCache>
            </c:strRef>
          </c:cat>
          <c:val>
            <c:numRef>
              <c:f>Graph!$B$3:$B$29</c:f>
              <c:numCache>
                <c:formatCode>General</c:formatCode>
                <c:ptCount val="27"/>
                <c:pt idx="0">
                  <c:v>6.4</c:v>
                </c:pt>
                <c:pt idx="2">
                  <c:v>6.4</c:v>
                </c:pt>
                <c:pt idx="3">
                  <c:v>7.9</c:v>
                </c:pt>
                <c:pt idx="5">
                  <c:v>7.9</c:v>
                </c:pt>
                <c:pt idx="6">
                  <c:v>6.4</c:v>
                </c:pt>
                <c:pt idx="8">
                  <c:v>18</c:v>
                </c:pt>
                <c:pt idx="9">
                  <c:v>13.7</c:v>
                </c:pt>
                <c:pt idx="10">
                  <c:v>9.7000000000000011</c:v>
                </c:pt>
                <c:pt idx="11">
                  <c:v>6.4</c:v>
                </c:pt>
                <c:pt idx="13">
                  <c:v>6.9</c:v>
                </c:pt>
                <c:pt idx="14">
                  <c:v>6.7</c:v>
                </c:pt>
                <c:pt idx="15">
                  <c:v>6.4</c:v>
                </c:pt>
                <c:pt idx="17">
                  <c:v>7.7</c:v>
                </c:pt>
                <c:pt idx="18">
                  <c:v>7</c:v>
                </c:pt>
                <c:pt idx="19">
                  <c:v>6.7</c:v>
                </c:pt>
                <c:pt idx="20">
                  <c:v>6.4</c:v>
                </c:pt>
                <c:pt idx="22">
                  <c:v>8.3000000000000007</c:v>
                </c:pt>
                <c:pt idx="23">
                  <c:v>7.6</c:v>
                </c:pt>
                <c:pt idx="24">
                  <c:v>7.4</c:v>
                </c:pt>
                <c:pt idx="25">
                  <c:v>6.8</c:v>
                </c:pt>
                <c:pt idx="26">
                  <c:v>6.4</c:v>
                </c:pt>
              </c:numCache>
            </c:numRef>
          </c:val>
        </c:ser>
        <c:ser>
          <c:idx val="1"/>
          <c:order val="1"/>
          <c:tx>
            <c:strRef>
              <c:f>Graph!$C$1:$C$2</c:f>
              <c:strCache>
                <c:ptCount val="1"/>
                <c:pt idx="0">
                  <c:v>Control Max</c:v>
                </c:pt>
              </c:strCache>
            </c:strRef>
          </c:tx>
          <c:spPr>
            <a:ln>
              <a:solidFill>
                <a:srgbClr val="00B0F0"/>
              </a:solidFill>
              <a:prstDash val="sysDot"/>
            </a:ln>
          </c:spPr>
          <c:marker>
            <c:symbol val="triangle"/>
            <c:size val="7"/>
            <c:spPr>
              <a:solidFill>
                <a:srgbClr val="00B0F0"/>
              </a:solidFill>
              <a:ln>
                <a:solidFill>
                  <a:srgbClr val="00B0F0"/>
                </a:solidFill>
                <a:prstDash val="sysDot"/>
              </a:ln>
            </c:spPr>
          </c:marker>
          <c:cat>
            <c:strRef>
              <c:f>Graph!$A$3:$A$29</c:f>
              <c:strCache>
                <c:ptCount val="27"/>
                <c:pt idx="0">
                  <c:v>Overall</c:v>
                </c:pt>
                <c:pt idx="2">
                  <c:v>Male</c:v>
                </c:pt>
                <c:pt idx="3">
                  <c:v>Female</c:v>
                </c:pt>
                <c:pt idx="5">
                  <c:v>Non Smoking</c:v>
                </c:pt>
                <c:pt idx="6">
                  <c:v>Smoking</c:v>
                </c:pt>
                <c:pt idx="8">
                  <c:v>Age 45</c:v>
                </c:pt>
                <c:pt idx="9">
                  <c:v>Age 55</c:v>
                </c:pt>
                <c:pt idx="10">
                  <c:v>Age 65</c:v>
                </c:pt>
                <c:pt idx="11">
                  <c:v>Age 75</c:v>
                </c:pt>
                <c:pt idx="13">
                  <c:v>A1c 6</c:v>
                </c:pt>
                <c:pt idx="14">
                  <c:v>A1c 8</c:v>
                </c:pt>
                <c:pt idx="15">
                  <c:v>A1c 10</c:v>
                </c:pt>
                <c:pt idx="17">
                  <c:v>SBP 120</c:v>
                </c:pt>
                <c:pt idx="18">
                  <c:v>SBP 140</c:v>
                </c:pt>
                <c:pt idx="19">
                  <c:v>SBP 160</c:v>
                </c:pt>
                <c:pt idx="20">
                  <c:v>SBP 180</c:v>
                </c:pt>
                <c:pt idx="22">
                  <c:v>Lipid Ratio 4</c:v>
                </c:pt>
                <c:pt idx="23">
                  <c:v>Lipid Ratio 5</c:v>
                </c:pt>
                <c:pt idx="24">
                  <c:v>Lipid Ratio 6</c:v>
                </c:pt>
                <c:pt idx="25">
                  <c:v>Lipid Ratio 7</c:v>
                </c:pt>
                <c:pt idx="26">
                  <c:v>Lipid Ratio 8</c:v>
                </c:pt>
              </c:strCache>
            </c:strRef>
          </c:cat>
          <c:val>
            <c:numRef>
              <c:f>Graph!$C$3:$C$29</c:f>
              <c:numCache>
                <c:formatCode>General</c:formatCode>
                <c:ptCount val="27"/>
                <c:pt idx="0">
                  <c:v>34.800000000000004</c:v>
                </c:pt>
                <c:pt idx="2">
                  <c:v>31.9</c:v>
                </c:pt>
                <c:pt idx="3">
                  <c:v>34.800000000000004</c:v>
                </c:pt>
                <c:pt idx="5">
                  <c:v>34.800000000000004</c:v>
                </c:pt>
                <c:pt idx="6">
                  <c:v>31.8</c:v>
                </c:pt>
                <c:pt idx="8">
                  <c:v>34.800000000000004</c:v>
                </c:pt>
                <c:pt idx="9">
                  <c:v>26.6</c:v>
                </c:pt>
                <c:pt idx="10">
                  <c:v>19</c:v>
                </c:pt>
                <c:pt idx="11">
                  <c:v>12.5</c:v>
                </c:pt>
                <c:pt idx="13">
                  <c:v>34.800000000000004</c:v>
                </c:pt>
                <c:pt idx="14">
                  <c:v>34.5</c:v>
                </c:pt>
                <c:pt idx="15">
                  <c:v>34</c:v>
                </c:pt>
                <c:pt idx="17">
                  <c:v>34.800000000000004</c:v>
                </c:pt>
                <c:pt idx="18">
                  <c:v>33.200000000000003</c:v>
                </c:pt>
                <c:pt idx="19">
                  <c:v>32</c:v>
                </c:pt>
                <c:pt idx="20">
                  <c:v>31.5</c:v>
                </c:pt>
                <c:pt idx="22">
                  <c:v>34.800000000000004</c:v>
                </c:pt>
                <c:pt idx="23">
                  <c:v>34.200000000000003</c:v>
                </c:pt>
                <c:pt idx="24">
                  <c:v>33.300000000000004</c:v>
                </c:pt>
                <c:pt idx="25">
                  <c:v>32.800000000000004</c:v>
                </c:pt>
                <c:pt idx="26">
                  <c:v>31.9</c:v>
                </c:pt>
              </c:numCache>
            </c:numRef>
          </c:val>
        </c:ser>
        <c:ser>
          <c:idx val="2"/>
          <c:order val="2"/>
          <c:tx>
            <c:strRef>
              <c:f>Graph!$D$1:$D$2</c:f>
              <c:strCache>
                <c:ptCount val="1"/>
                <c:pt idx="0">
                  <c:v>Control Mean</c:v>
                </c:pt>
              </c:strCache>
            </c:strRef>
          </c:tx>
          <c:spPr>
            <a:ln>
              <a:solidFill>
                <a:srgbClr val="00B0F0"/>
              </a:solidFill>
            </a:ln>
          </c:spPr>
          <c:marker>
            <c:symbol val="circle"/>
            <c:size val="7"/>
            <c:spPr>
              <a:solidFill>
                <a:srgbClr val="00B0F0"/>
              </a:solidFill>
              <a:ln>
                <a:solidFill>
                  <a:srgbClr val="00B0F0"/>
                </a:solidFill>
              </a:ln>
            </c:spPr>
          </c:marker>
          <c:cat>
            <c:strRef>
              <c:f>Graph!$A$3:$A$29</c:f>
              <c:strCache>
                <c:ptCount val="27"/>
                <c:pt idx="0">
                  <c:v>Overall</c:v>
                </c:pt>
                <c:pt idx="2">
                  <c:v>Male</c:v>
                </c:pt>
                <c:pt idx="3">
                  <c:v>Female</c:v>
                </c:pt>
                <c:pt idx="5">
                  <c:v>Non Smoking</c:v>
                </c:pt>
                <c:pt idx="6">
                  <c:v>Smoking</c:v>
                </c:pt>
                <c:pt idx="8">
                  <c:v>Age 45</c:v>
                </c:pt>
                <c:pt idx="9">
                  <c:v>Age 55</c:v>
                </c:pt>
                <c:pt idx="10">
                  <c:v>Age 65</c:v>
                </c:pt>
                <c:pt idx="11">
                  <c:v>Age 75</c:v>
                </c:pt>
                <c:pt idx="13">
                  <c:v>A1c 6</c:v>
                </c:pt>
                <c:pt idx="14">
                  <c:v>A1c 8</c:v>
                </c:pt>
                <c:pt idx="15">
                  <c:v>A1c 10</c:v>
                </c:pt>
                <c:pt idx="17">
                  <c:v>SBP 120</c:v>
                </c:pt>
                <c:pt idx="18">
                  <c:v>SBP 140</c:v>
                </c:pt>
                <c:pt idx="19">
                  <c:v>SBP 160</c:v>
                </c:pt>
                <c:pt idx="20">
                  <c:v>SBP 180</c:v>
                </c:pt>
                <c:pt idx="22">
                  <c:v>Lipid Ratio 4</c:v>
                </c:pt>
                <c:pt idx="23">
                  <c:v>Lipid Ratio 5</c:v>
                </c:pt>
                <c:pt idx="24">
                  <c:v>Lipid Ratio 6</c:v>
                </c:pt>
                <c:pt idx="25">
                  <c:v>Lipid Ratio 7</c:v>
                </c:pt>
                <c:pt idx="26">
                  <c:v>Lipid Ratio 8</c:v>
                </c:pt>
              </c:strCache>
            </c:strRef>
          </c:cat>
          <c:val>
            <c:numRef>
              <c:f>Graph!$D$3:$D$29</c:f>
              <c:numCache>
                <c:formatCode>General</c:formatCode>
                <c:ptCount val="27"/>
                <c:pt idx="0">
                  <c:v>17.8</c:v>
                </c:pt>
                <c:pt idx="2">
                  <c:v>16.5</c:v>
                </c:pt>
                <c:pt idx="3">
                  <c:v>19.100000000000001</c:v>
                </c:pt>
                <c:pt idx="5">
                  <c:v>19.2</c:v>
                </c:pt>
                <c:pt idx="6">
                  <c:v>16.5</c:v>
                </c:pt>
                <c:pt idx="8">
                  <c:v>27</c:v>
                </c:pt>
                <c:pt idx="9">
                  <c:v>20.399999999999999</c:v>
                </c:pt>
                <c:pt idx="10">
                  <c:v>14.5</c:v>
                </c:pt>
                <c:pt idx="11">
                  <c:v>9.5</c:v>
                </c:pt>
                <c:pt idx="13">
                  <c:v>18.2</c:v>
                </c:pt>
                <c:pt idx="14">
                  <c:v>17.8</c:v>
                </c:pt>
                <c:pt idx="15">
                  <c:v>17.5</c:v>
                </c:pt>
                <c:pt idx="17">
                  <c:v>19.399999999999999</c:v>
                </c:pt>
                <c:pt idx="18">
                  <c:v>18</c:v>
                </c:pt>
                <c:pt idx="19">
                  <c:v>17.3</c:v>
                </c:pt>
                <c:pt idx="20">
                  <c:v>16.600000000000001</c:v>
                </c:pt>
                <c:pt idx="22">
                  <c:v>19.3</c:v>
                </c:pt>
                <c:pt idx="23">
                  <c:v>18.5</c:v>
                </c:pt>
                <c:pt idx="24">
                  <c:v>17.8</c:v>
                </c:pt>
                <c:pt idx="25">
                  <c:v>17.100000000000001</c:v>
                </c:pt>
                <c:pt idx="26">
                  <c:v>16.399999999999999</c:v>
                </c:pt>
              </c:numCache>
            </c:numRef>
          </c:val>
        </c:ser>
        <c:ser>
          <c:idx val="3"/>
          <c:order val="3"/>
          <c:tx>
            <c:strRef>
              <c:f>Graph!$E$1:$E$2</c:f>
              <c:strCache>
                <c:ptCount val="1"/>
                <c:pt idx="0">
                  <c:v>Temporal Correction Min</c:v>
                </c:pt>
              </c:strCache>
            </c:strRef>
          </c:tx>
          <c:spPr>
            <a:ln>
              <a:solidFill>
                <a:srgbClr val="FF0000"/>
              </a:solidFill>
              <a:prstDash val="sysDot"/>
            </a:ln>
          </c:spPr>
          <c:marker>
            <c:symbol val="dash"/>
            <c:size val="7"/>
            <c:spPr>
              <a:solidFill>
                <a:srgbClr val="FF0000"/>
              </a:solidFill>
              <a:ln>
                <a:solidFill>
                  <a:srgbClr val="FF0000"/>
                </a:solidFill>
              </a:ln>
            </c:spPr>
          </c:marker>
          <c:cat>
            <c:strRef>
              <c:f>Graph!$A$3:$A$29</c:f>
              <c:strCache>
                <c:ptCount val="27"/>
                <c:pt idx="0">
                  <c:v>Overall</c:v>
                </c:pt>
                <c:pt idx="2">
                  <c:v>Male</c:v>
                </c:pt>
                <c:pt idx="3">
                  <c:v>Female</c:v>
                </c:pt>
                <c:pt idx="5">
                  <c:v>Non Smoking</c:v>
                </c:pt>
                <c:pt idx="6">
                  <c:v>Smoking</c:v>
                </c:pt>
                <c:pt idx="8">
                  <c:v>Age 45</c:v>
                </c:pt>
                <c:pt idx="9">
                  <c:v>Age 55</c:v>
                </c:pt>
                <c:pt idx="10">
                  <c:v>Age 65</c:v>
                </c:pt>
                <c:pt idx="11">
                  <c:v>Age 75</c:v>
                </c:pt>
                <c:pt idx="13">
                  <c:v>A1c 6</c:v>
                </c:pt>
                <c:pt idx="14">
                  <c:v>A1c 8</c:v>
                </c:pt>
                <c:pt idx="15">
                  <c:v>A1c 10</c:v>
                </c:pt>
                <c:pt idx="17">
                  <c:v>SBP 120</c:v>
                </c:pt>
                <c:pt idx="18">
                  <c:v>SBP 140</c:v>
                </c:pt>
                <c:pt idx="19">
                  <c:v>SBP 160</c:v>
                </c:pt>
                <c:pt idx="20">
                  <c:v>SBP 180</c:v>
                </c:pt>
                <c:pt idx="22">
                  <c:v>Lipid Ratio 4</c:v>
                </c:pt>
                <c:pt idx="23">
                  <c:v>Lipid Ratio 5</c:v>
                </c:pt>
                <c:pt idx="24">
                  <c:v>Lipid Ratio 6</c:v>
                </c:pt>
                <c:pt idx="25">
                  <c:v>Lipid Ratio 7</c:v>
                </c:pt>
                <c:pt idx="26">
                  <c:v>Lipid Ratio 8</c:v>
                </c:pt>
              </c:strCache>
            </c:strRef>
          </c:cat>
          <c:val>
            <c:numRef>
              <c:f>Graph!$E$3:$E$29</c:f>
              <c:numCache>
                <c:formatCode>General</c:formatCode>
                <c:ptCount val="27"/>
                <c:pt idx="0">
                  <c:v>11.6</c:v>
                </c:pt>
                <c:pt idx="2">
                  <c:v>11.6</c:v>
                </c:pt>
                <c:pt idx="3">
                  <c:v>12.9</c:v>
                </c:pt>
                <c:pt idx="5">
                  <c:v>13.1</c:v>
                </c:pt>
                <c:pt idx="6">
                  <c:v>11.6</c:v>
                </c:pt>
                <c:pt idx="8">
                  <c:v>34.800000000000004</c:v>
                </c:pt>
                <c:pt idx="9">
                  <c:v>26</c:v>
                </c:pt>
                <c:pt idx="10">
                  <c:v>18.100000000000001</c:v>
                </c:pt>
                <c:pt idx="11">
                  <c:v>11.6</c:v>
                </c:pt>
                <c:pt idx="13">
                  <c:v>11.6</c:v>
                </c:pt>
                <c:pt idx="14">
                  <c:v>11.7</c:v>
                </c:pt>
                <c:pt idx="15">
                  <c:v>11.6</c:v>
                </c:pt>
                <c:pt idx="17">
                  <c:v>11.6</c:v>
                </c:pt>
                <c:pt idx="18">
                  <c:v>11.6</c:v>
                </c:pt>
                <c:pt idx="19">
                  <c:v>11.6</c:v>
                </c:pt>
                <c:pt idx="20">
                  <c:v>11.6</c:v>
                </c:pt>
                <c:pt idx="22">
                  <c:v>11.7</c:v>
                </c:pt>
                <c:pt idx="23">
                  <c:v>11.6</c:v>
                </c:pt>
                <c:pt idx="24">
                  <c:v>11.7</c:v>
                </c:pt>
                <c:pt idx="25">
                  <c:v>11.6</c:v>
                </c:pt>
                <c:pt idx="26">
                  <c:v>11.6</c:v>
                </c:pt>
              </c:numCache>
            </c:numRef>
          </c:val>
        </c:ser>
        <c:ser>
          <c:idx val="4"/>
          <c:order val="4"/>
          <c:tx>
            <c:strRef>
              <c:f>Graph!$F$1:$F$2</c:f>
              <c:strCache>
                <c:ptCount val="1"/>
                <c:pt idx="0">
                  <c:v>Temporal Correction Max</c:v>
                </c:pt>
              </c:strCache>
            </c:strRef>
          </c:tx>
          <c:spPr>
            <a:ln>
              <a:solidFill>
                <a:srgbClr val="FF0000"/>
              </a:solidFill>
              <a:prstDash val="sysDot"/>
            </a:ln>
          </c:spPr>
          <c:marker>
            <c:symbol val="triangle"/>
            <c:size val="7"/>
            <c:spPr>
              <a:solidFill>
                <a:srgbClr val="FF0000"/>
              </a:solidFill>
              <a:ln>
                <a:solidFill>
                  <a:srgbClr val="FF0000"/>
                </a:solidFill>
              </a:ln>
            </c:spPr>
          </c:marker>
          <c:cat>
            <c:strRef>
              <c:f>Graph!$A$3:$A$29</c:f>
              <c:strCache>
                <c:ptCount val="27"/>
                <c:pt idx="0">
                  <c:v>Overall</c:v>
                </c:pt>
                <c:pt idx="2">
                  <c:v>Male</c:v>
                </c:pt>
                <c:pt idx="3">
                  <c:v>Female</c:v>
                </c:pt>
                <c:pt idx="5">
                  <c:v>Non Smoking</c:v>
                </c:pt>
                <c:pt idx="6">
                  <c:v>Smoking</c:v>
                </c:pt>
                <c:pt idx="8">
                  <c:v>Age 45</c:v>
                </c:pt>
                <c:pt idx="9">
                  <c:v>Age 55</c:v>
                </c:pt>
                <c:pt idx="10">
                  <c:v>Age 65</c:v>
                </c:pt>
                <c:pt idx="11">
                  <c:v>Age 75</c:v>
                </c:pt>
                <c:pt idx="13">
                  <c:v>A1c 6</c:v>
                </c:pt>
                <c:pt idx="14">
                  <c:v>A1c 8</c:v>
                </c:pt>
                <c:pt idx="15">
                  <c:v>A1c 10</c:v>
                </c:pt>
                <c:pt idx="17">
                  <c:v>SBP 120</c:v>
                </c:pt>
                <c:pt idx="18">
                  <c:v>SBP 140</c:v>
                </c:pt>
                <c:pt idx="19">
                  <c:v>SBP 160</c:v>
                </c:pt>
                <c:pt idx="20">
                  <c:v>SBP 180</c:v>
                </c:pt>
                <c:pt idx="22">
                  <c:v>Lipid Ratio 4</c:v>
                </c:pt>
                <c:pt idx="23">
                  <c:v>Lipid Ratio 5</c:v>
                </c:pt>
                <c:pt idx="24">
                  <c:v>Lipid Ratio 6</c:v>
                </c:pt>
                <c:pt idx="25">
                  <c:v>Lipid Ratio 7</c:v>
                </c:pt>
                <c:pt idx="26">
                  <c:v>Lipid Ratio 8</c:v>
                </c:pt>
              </c:strCache>
            </c:strRef>
          </c:cat>
          <c:val>
            <c:numRef>
              <c:f>Graph!$F$3:$F$29</c:f>
              <c:numCache>
                <c:formatCode>General</c:formatCode>
                <c:ptCount val="27"/>
                <c:pt idx="0">
                  <c:v>40.200000000000003</c:v>
                </c:pt>
                <c:pt idx="2">
                  <c:v>37.800000000000004</c:v>
                </c:pt>
                <c:pt idx="3">
                  <c:v>40.200000000000003</c:v>
                </c:pt>
                <c:pt idx="5">
                  <c:v>40.200000000000003</c:v>
                </c:pt>
                <c:pt idx="6">
                  <c:v>38</c:v>
                </c:pt>
                <c:pt idx="8">
                  <c:v>40.200000000000003</c:v>
                </c:pt>
                <c:pt idx="9">
                  <c:v>31</c:v>
                </c:pt>
                <c:pt idx="10">
                  <c:v>22.4</c:v>
                </c:pt>
                <c:pt idx="11">
                  <c:v>14.9</c:v>
                </c:pt>
                <c:pt idx="13">
                  <c:v>40.1</c:v>
                </c:pt>
                <c:pt idx="14">
                  <c:v>40.200000000000003</c:v>
                </c:pt>
                <c:pt idx="15">
                  <c:v>40.200000000000003</c:v>
                </c:pt>
                <c:pt idx="17">
                  <c:v>40.1</c:v>
                </c:pt>
                <c:pt idx="18">
                  <c:v>40.200000000000003</c:v>
                </c:pt>
                <c:pt idx="19">
                  <c:v>40</c:v>
                </c:pt>
                <c:pt idx="20">
                  <c:v>40</c:v>
                </c:pt>
                <c:pt idx="22">
                  <c:v>40.200000000000003</c:v>
                </c:pt>
                <c:pt idx="23">
                  <c:v>40.1</c:v>
                </c:pt>
                <c:pt idx="24">
                  <c:v>40.1</c:v>
                </c:pt>
                <c:pt idx="25">
                  <c:v>40</c:v>
                </c:pt>
                <c:pt idx="26">
                  <c:v>40</c:v>
                </c:pt>
              </c:numCache>
            </c:numRef>
          </c:val>
        </c:ser>
        <c:ser>
          <c:idx val="5"/>
          <c:order val="5"/>
          <c:tx>
            <c:strRef>
              <c:f>Graph!$G$1:$G$2</c:f>
              <c:strCache>
                <c:ptCount val="1"/>
                <c:pt idx="0">
                  <c:v>Temporal Correction Mean</c:v>
                </c:pt>
              </c:strCache>
            </c:strRef>
          </c:tx>
          <c:spPr>
            <a:ln>
              <a:solidFill>
                <a:srgbClr val="FF0000"/>
              </a:solidFill>
            </a:ln>
          </c:spPr>
          <c:marker>
            <c:spPr>
              <a:solidFill>
                <a:srgbClr val="FF0000"/>
              </a:solidFill>
              <a:ln>
                <a:solidFill>
                  <a:srgbClr val="FF0000"/>
                </a:solidFill>
              </a:ln>
            </c:spPr>
          </c:marker>
          <c:cat>
            <c:strRef>
              <c:f>Graph!$A$3:$A$29</c:f>
              <c:strCache>
                <c:ptCount val="27"/>
                <c:pt idx="0">
                  <c:v>Overall</c:v>
                </c:pt>
                <c:pt idx="2">
                  <c:v>Male</c:v>
                </c:pt>
                <c:pt idx="3">
                  <c:v>Female</c:v>
                </c:pt>
                <c:pt idx="5">
                  <c:v>Non Smoking</c:v>
                </c:pt>
                <c:pt idx="6">
                  <c:v>Smoking</c:v>
                </c:pt>
                <c:pt idx="8">
                  <c:v>Age 45</c:v>
                </c:pt>
                <c:pt idx="9">
                  <c:v>Age 55</c:v>
                </c:pt>
                <c:pt idx="10">
                  <c:v>Age 65</c:v>
                </c:pt>
                <c:pt idx="11">
                  <c:v>Age 75</c:v>
                </c:pt>
                <c:pt idx="13">
                  <c:v>A1c 6</c:v>
                </c:pt>
                <c:pt idx="14">
                  <c:v>A1c 8</c:v>
                </c:pt>
                <c:pt idx="15">
                  <c:v>A1c 10</c:v>
                </c:pt>
                <c:pt idx="17">
                  <c:v>SBP 120</c:v>
                </c:pt>
                <c:pt idx="18">
                  <c:v>SBP 140</c:v>
                </c:pt>
                <c:pt idx="19">
                  <c:v>SBP 160</c:v>
                </c:pt>
                <c:pt idx="20">
                  <c:v>SBP 180</c:v>
                </c:pt>
                <c:pt idx="22">
                  <c:v>Lipid Ratio 4</c:v>
                </c:pt>
                <c:pt idx="23">
                  <c:v>Lipid Ratio 5</c:v>
                </c:pt>
                <c:pt idx="24">
                  <c:v>Lipid Ratio 6</c:v>
                </c:pt>
                <c:pt idx="25">
                  <c:v>Lipid Ratio 7</c:v>
                </c:pt>
                <c:pt idx="26">
                  <c:v>Lipid Ratio 8</c:v>
                </c:pt>
              </c:strCache>
            </c:strRef>
          </c:cat>
          <c:val>
            <c:numRef>
              <c:f>Graph!$G$3:$G$29</c:f>
              <c:numCache>
                <c:formatCode>General</c:formatCode>
                <c:ptCount val="27"/>
                <c:pt idx="0">
                  <c:v>24.9</c:v>
                </c:pt>
                <c:pt idx="2">
                  <c:v>23.9</c:v>
                </c:pt>
                <c:pt idx="3">
                  <c:v>25.8</c:v>
                </c:pt>
                <c:pt idx="5">
                  <c:v>25.9</c:v>
                </c:pt>
                <c:pt idx="6">
                  <c:v>23.9</c:v>
                </c:pt>
                <c:pt idx="8">
                  <c:v>37.6</c:v>
                </c:pt>
                <c:pt idx="9">
                  <c:v>28.5</c:v>
                </c:pt>
                <c:pt idx="10">
                  <c:v>20.2</c:v>
                </c:pt>
                <c:pt idx="11">
                  <c:v>13.2</c:v>
                </c:pt>
                <c:pt idx="13">
                  <c:v>24.9</c:v>
                </c:pt>
                <c:pt idx="14">
                  <c:v>24.9</c:v>
                </c:pt>
                <c:pt idx="15">
                  <c:v>24.9</c:v>
                </c:pt>
                <c:pt idx="17">
                  <c:v>24.9</c:v>
                </c:pt>
                <c:pt idx="18">
                  <c:v>24.9</c:v>
                </c:pt>
                <c:pt idx="19">
                  <c:v>24.9</c:v>
                </c:pt>
                <c:pt idx="20">
                  <c:v>24.8</c:v>
                </c:pt>
                <c:pt idx="22">
                  <c:v>25</c:v>
                </c:pt>
                <c:pt idx="23">
                  <c:v>24.9</c:v>
                </c:pt>
                <c:pt idx="24">
                  <c:v>24.9</c:v>
                </c:pt>
                <c:pt idx="25">
                  <c:v>24.9</c:v>
                </c:pt>
                <c:pt idx="26">
                  <c:v>24.8</c:v>
                </c:pt>
              </c:numCache>
            </c:numRef>
          </c:val>
        </c:ser>
        <c:marker val="1"/>
        <c:axId val="38355328"/>
        <c:axId val="38357248"/>
      </c:lineChart>
      <c:catAx>
        <c:axId val="38355328"/>
        <c:scaling>
          <c:orientation val="minMax"/>
        </c:scaling>
        <c:axPos val="b"/>
        <c:numFmt formatCode="General" sourceLinked="1"/>
        <c:majorTickMark val="none"/>
        <c:tickLblPos val="nextTo"/>
        <c:crossAx val="38357248"/>
        <c:crosses val="autoZero"/>
        <c:auto val="1"/>
        <c:lblAlgn val="ctr"/>
        <c:lblOffset val="100"/>
      </c:catAx>
      <c:valAx>
        <c:axId val="38357248"/>
        <c:scaling>
          <c:orientation val="minMax"/>
        </c:scaling>
        <c:axPos val="l"/>
        <c:majorGridlines>
          <c:spPr>
            <a:ln>
              <a:prstDash val="sysDot"/>
            </a:ln>
          </c:spPr>
        </c:majorGridlines>
        <c:numFmt formatCode="General" sourceLinked="1"/>
        <c:majorTickMark val="none"/>
        <c:tickLblPos val="nextTo"/>
        <c:spPr>
          <a:ln w="9525">
            <a:noFill/>
          </a:ln>
        </c:spPr>
        <c:crossAx val="38355328"/>
        <c:crosses val="autoZero"/>
        <c:crossBetween val="between"/>
      </c:valAx>
    </c:plotArea>
    <c:legend>
      <c:legendPos val="b"/>
      <c:layout/>
    </c:legend>
    <c:plotVisOnly val="1"/>
  </c:chart>
  <c:externalData r:id="rId1"/>
</c:chartSpace>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DAD08A-F1E7-401F-8C3E-4846D9F11E7A}" type="datetimeFigureOut">
              <a:rPr lang="en-US" smtClean="0"/>
              <a:pPr/>
              <a:t>11/18/2017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896BDB-319E-487D-96E6-C409F857AD8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36"/>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B6A0885-3518-4CF9-8A7A-65201DCB0DBE}" type="datetimeFigureOut">
              <a:rPr lang="en-US" smtClean="0"/>
              <a:pPr/>
              <a:t>11/18/2017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900E06-BCC8-4F6D-A927-17C9F882D66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6A0885-3518-4CF9-8A7A-65201DCB0DBE}" type="datetimeFigureOut">
              <a:rPr lang="en-US" smtClean="0"/>
              <a:pPr/>
              <a:t>11/18/2017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00E06-BCC8-4F6D-A927-17C9F882D66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3"/>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3"/>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6A0885-3518-4CF9-8A7A-65201DCB0DBE}" type="datetimeFigureOut">
              <a:rPr lang="en-US" smtClean="0"/>
              <a:pPr/>
              <a:t>11/18/2017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00E06-BCC8-4F6D-A927-17C9F882D66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6A0885-3518-4CF9-8A7A-65201DCB0DBE}" type="datetimeFigureOut">
              <a:rPr lang="en-US" smtClean="0"/>
              <a:pPr/>
              <a:t>11/18/2017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900E06-BCC8-4F6D-A927-17C9F882D66B}" type="slidenum">
              <a:rPr lang="en-US" smtClean="0"/>
              <a:pPr/>
              <a:t>‹#›</a:t>
            </a:fld>
            <a:endParaRPr lang="en-US"/>
          </a:p>
        </p:txBody>
      </p:sp>
      <p:sp>
        <p:nvSpPr>
          <p:cNvPr id="7" name="TextBox 6"/>
          <p:cNvSpPr txBox="1"/>
          <p:nvPr userDrawn="1"/>
        </p:nvSpPr>
        <p:spPr>
          <a:xfrm>
            <a:off x="7696200" y="4781550"/>
            <a:ext cx="1447800" cy="369332"/>
          </a:xfrm>
          <a:prstGeom prst="rect">
            <a:avLst/>
          </a:prstGeom>
          <a:noFill/>
        </p:spPr>
        <p:txBody>
          <a:bodyPr wrap="square" rtlCol="0">
            <a:spAutoFit/>
          </a:bodyPr>
          <a:lstStyle/>
          <a:p>
            <a:r>
              <a:rPr lang="en-US" dirty="0" smtClean="0"/>
              <a:t>Jacob </a:t>
            </a:r>
            <a:r>
              <a:rPr lang="en-US" dirty="0" err="1" smtClean="0"/>
              <a:t>Barhak</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6A0885-3518-4CF9-8A7A-65201DCB0DBE}" type="datetimeFigureOut">
              <a:rPr lang="en-US" smtClean="0"/>
              <a:pPr/>
              <a:t>11/18/2017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00E06-BCC8-4F6D-A927-17C9F882D66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5"/>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5"/>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6A0885-3518-4CF9-8A7A-65201DCB0DBE}" type="datetimeFigureOut">
              <a:rPr lang="en-US" smtClean="0"/>
              <a:pPr/>
              <a:t>11/18/2017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900E06-BCC8-4F6D-A927-17C9F882D66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3"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3"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B6A0885-3518-4CF9-8A7A-65201DCB0DBE}" type="datetimeFigureOut">
              <a:rPr lang="en-US" smtClean="0"/>
              <a:pPr/>
              <a:t>11/18/2017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900E06-BCC8-4F6D-A927-17C9F882D66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B6A0885-3518-4CF9-8A7A-65201DCB0DBE}" type="datetimeFigureOut">
              <a:rPr lang="en-US" smtClean="0"/>
              <a:pPr/>
              <a:t>11/18/2017</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2900E06-BCC8-4F6D-A927-17C9F882D66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6A0885-3518-4CF9-8A7A-65201DCB0DBE}" type="datetimeFigureOut">
              <a:rPr lang="en-US" smtClean="0"/>
              <a:pPr/>
              <a:t>11/18/2017</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2900E06-BCC8-4F6D-A927-17C9F882D66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9"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802"/>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19"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6A0885-3518-4CF9-8A7A-65201DCB0DBE}" type="datetimeFigureOut">
              <a:rPr lang="en-US" smtClean="0"/>
              <a:pPr/>
              <a:t>11/18/2017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900E06-BCC8-4F6D-A927-17C9F882D66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20"/>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6A0885-3518-4CF9-8A7A-65201DCB0DBE}" type="datetimeFigureOut">
              <a:rPr lang="en-US" smtClean="0"/>
              <a:pPr/>
              <a:t>11/18/2017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900E06-BCC8-4F6D-A927-17C9F882D66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B6A0885-3518-4CF9-8A7A-65201DCB0DBE}" type="datetimeFigureOut">
              <a:rPr lang="en-US" smtClean="0"/>
              <a:pPr/>
              <a:t>11/18/2017</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C2900E06-BCC8-4F6D-A927-17C9F882D66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3600" b="1" kern="1200">
          <a:solidFill>
            <a:srgbClr val="FF0000"/>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ites.google.com/site/jacobbarhak/"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Jacob-Barhak/MIST" TargetMode="External"/><Relationship Id="rId2" Type="http://schemas.openxmlformats.org/officeDocument/2006/relationships/hyperlink" Target="https://simtk.org/projects/mist" TargetMode="Externa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2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85800" y="438151"/>
            <a:ext cx="7772400" cy="2262189"/>
          </a:xfrm>
          <a:prstGeom prst="rect">
            <a:avLst/>
          </a:prstGeom>
          <a:solidFill>
            <a:schemeClr val="bg1"/>
          </a:solidFill>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a:noFill/>
                </a:ln>
                <a:solidFill>
                  <a:srgbClr val="FF0000"/>
                </a:solidFill>
                <a:effectLst/>
                <a:uLnTx/>
                <a:uFillTx/>
                <a:latin typeface="+mj-lt"/>
                <a:ea typeface="+mj-ea"/>
                <a:cs typeface="+mj-cs"/>
              </a:rPr>
              <a:t>The Reference Model: </a:t>
            </a:r>
            <a:br>
              <a:rPr kumimoji="0" lang="en-US" sz="4000" b="1" i="0" u="none" strike="noStrike" kern="1200" cap="none" spc="0" normalizeH="0" baseline="0" noProof="0" dirty="0" smtClean="0">
                <a:ln>
                  <a:noFill/>
                </a:ln>
                <a:solidFill>
                  <a:srgbClr val="FF0000"/>
                </a:solidFill>
                <a:effectLst/>
                <a:uLnTx/>
                <a:uFillTx/>
                <a:latin typeface="+mj-lt"/>
                <a:ea typeface="+mj-ea"/>
                <a:cs typeface="+mj-cs"/>
              </a:rPr>
            </a:br>
            <a:r>
              <a:rPr kumimoji="0" lang="en-US" sz="4000" b="1" i="0" u="none" strike="noStrike" kern="1200" cap="none" spc="0" normalizeH="0" baseline="0" noProof="0" dirty="0" smtClean="0">
                <a:ln>
                  <a:noFill/>
                </a:ln>
                <a:solidFill>
                  <a:srgbClr val="FF0000"/>
                </a:solidFill>
                <a:effectLst/>
                <a:uLnTx/>
                <a:uFillTx/>
                <a:latin typeface="+mj-lt"/>
                <a:ea typeface="+mj-ea"/>
                <a:cs typeface="+mj-cs"/>
              </a:rPr>
              <a:t>A Decade of Healthcare </a:t>
            </a:r>
            <a:br>
              <a:rPr kumimoji="0" lang="en-US" sz="4000" b="1" i="0" u="none" strike="noStrike" kern="1200" cap="none" spc="0" normalizeH="0" baseline="0" noProof="0" dirty="0" smtClean="0">
                <a:ln>
                  <a:noFill/>
                </a:ln>
                <a:solidFill>
                  <a:srgbClr val="FF0000"/>
                </a:solidFill>
                <a:effectLst/>
                <a:uLnTx/>
                <a:uFillTx/>
                <a:latin typeface="+mj-lt"/>
                <a:ea typeface="+mj-ea"/>
                <a:cs typeface="+mj-cs"/>
              </a:rPr>
            </a:br>
            <a:r>
              <a:rPr kumimoji="0" lang="en-US" sz="4000" b="1" i="0" u="none" strike="noStrike" kern="1200" cap="none" spc="0" normalizeH="0" baseline="0" noProof="0" dirty="0" smtClean="0">
                <a:ln>
                  <a:noFill/>
                </a:ln>
                <a:solidFill>
                  <a:srgbClr val="FF0000"/>
                </a:solidFill>
                <a:effectLst/>
                <a:uLnTx/>
                <a:uFillTx/>
                <a:latin typeface="+mj-lt"/>
                <a:ea typeface="+mj-ea"/>
                <a:cs typeface="+mj-cs"/>
              </a:rPr>
              <a:t>Projective Analytics with Python</a:t>
            </a:r>
            <a:br>
              <a:rPr kumimoji="0" lang="en-US" sz="4000" b="1" i="0" u="none" strike="noStrike" kern="1200" cap="none" spc="0" normalizeH="0" baseline="0" noProof="0" dirty="0" smtClean="0">
                <a:ln>
                  <a:noFill/>
                </a:ln>
                <a:solidFill>
                  <a:srgbClr val="FF0000"/>
                </a:solidFill>
                <a:effectLst/>
                <a:uLnTx/>
                <a:uFillTx/>
                <a:latin typeface="+mj-lt"/>
                <a:ea typeface="+mj-ea"/>
                <a:cs typeface="+mj-cs"/>
              </a:rPr>
            </a:br>
            <a:endParaRPr kumimoji="0" lang="en-US" sz="4000" b="1" i="0" u="none" strike="noStrike" kern="1200" cap="none" spc="0" normalizeH="0" baseline="0" noProof="0" dirty="0">
              <a:ln>
                <a:noFill/>
              </a:ln>
              <a:solidFill>
                <a:srgbClr val="FF0000"/>
              </a:solidFill>
              <a:effectLst/>
              <a:uLnTx/>
              <a:uFillTx/>
              <a:latin typeface="+mj-lt"/>
              <a:ea typeface="+mj-ea"/>
              <a:cs typeface="+mj-cs"/>
            </a:endParaRPr>
          </a:p>
        </p:txBody>
      </p:sp>
      <p:sp>
        <p:nvSpPr>
          <p:cNvPr id="2" name="Title 1"/>
          <p:cNvSpPr>
            <a:spLocks noGrp="1"/>
          </p:cNvSpPr>
          <p:nvPr>
            <p:ph type="ctrTitle"/>
          </p:nvPr>
        </p:nvSpPr>
        <p:spPr>
          <a:xfrm>
            <a:off x="685800" y="438152"/>
            <a:ext cx="7772400" cy="2262189"/>
          </a:xfrm>
          <a:solidFill>
            <a:schemeClr val="bg1"/>
          </a:solidFill>
        </p:spPr>
        <p:txBody>
          <a:bodyPr>
            <a:noAutofit/>
          </a:bodyPr>
          <a:lstStyle/>
          <a:p>
            <a:r>
              <a:rPr lang="en-US" sz="4000" dirty="0" smtClean="0"/>
              <a:t>The Reference Model: </a:t>
            </a:r>
            <a:br>
              <a:rPr lang="en-US" sz="4000" dirty="0" smtClean="0"/>
            </a:br>
            <a:r>
              <a:rPr lang="en-US" sz="4000" dirty="0" smtClean="0"/>
              <a:t>A Decade of Healthcare </a:t>
            </a:r>
            <a:br>
              <a:rPr lang="en-US" sz="4000" dirty="0" smtClean="0"/>
            </a:br>
            <a:r>
              <a:rPr lang="en-US" sz="4000" dirty="0" smtClean="0"/>
              <a:t>Predictive Analytics with Python</a:t>
            </a:r>
            <a:br>
              <a:rPr lang="en-US" sz="4000" dirty="0" smtClean="0"/>
            </a:br>
            <a:endParaRPr lang="en-US" sz="4000" dirty="0"/>
          </a:p>
        </p:txBody>
      </p:sp>
      <p:sp>
        <p:nvSpPr>
          <p:cNvPr id="3" name="Subtitle 2"/>
          <p:cNvSpPr>
            <a:spLocks noGrp="1"/>
          </p:cNvSpPr>
          <p:nvPr>
            <p:ph type="subTitle" idx="1"/>
          </p:nvPr>
        </p:nvSpPr>
        <p:spPr>
          <a:xfrm>
            <a:off x="1371600" y="2495550"/>
            <a:ext cx="6400800" cy="2057400"/>
          </a:xfrm>
        </p:spPr>
        <p:txBody>
          <a:bodyPr>
            <a:normAutofit fontScale="55000" lnSpcReduction="20000"/>
          </a:bodyPr>
          <a:lstStyle/>
          <a:p>
            <a:r>
              <a:rPr lang="en-US" b="1" dirty="0" smtClean="0">
                <a:solidFill>
                  <a:schemeClr val="tx1"/>
                </a:solidFill>
              </a:rPr>
              <a:t>Jacob </a:t>
            </a:r>
            <a:r>
              <a:rPr lang="en-US" b="1" dirty="0" err="1" smtClean="0">
                <a:solidFill>
                  <a:schemeClr val="tx1"/>
                </a:solidFill>
              </a:rPr>
              <a:t>Barhak</a:t>
            </a:r>
            <a:endParaRPr lang="en-US" b="1" dirty="0" smtClean="0">
              <a:solidFill>
                <a:schemeClr val="tx1"/>
              </a:solidFill>
            </a:endParaRPr>
          </a:p>
          <a:p>
            <a:r>
              <a:rPr lang="en-US" b="1" dirty="0" smtClean="0">
                <a:solidFill>
                  <a:schemeClr val="tx1"/>
                </a:solidFill>
              </a:rPr>
              <a:t> Austin, Texas</a:t>
            </a:r>
          </a:p>
          <a:p>
            <a:endParaRPr lang="en-US" dirty="0" smtClean="0">
              <a:solidFill>
                <a:schemeClr val="tx1"/>
              </a:solidFill>
            </a:endParaRPr>
          </a:p>
          <a:p>
            <a:r>
              <a:rPr lang="en-US" dirty="0" err="1" smtClean="0"/>
              <a:t>PyTexas</a:t>
            </a:r>
            <a:r>
              <a:rPr lang="en-US" dirty="0" smtClean="0"/>
              <a:t> 2017</a:t>
            </a:r>
          </a:p>
          <a:p>
            <a:r>
              <a:rPr lang="en-US" dirty="0" smtClean="0"/>
              <a:t>November 18-19, 2017 </a:t>
            </a:r>
          </a:p>
          <a:p>
            <a:r>
              <a:rPr lang="en-US" dirty="0" smtClean="0"/>
              <a:t>Galvanize,</a:t>
            </a:r>
          </a:p>
          <a:p>
            <a:r>
              <a:rPr lang="en-US" dirty="0" smtClean="0"/>
              <a:t> Austin, TX, USA</a:t>
            </a:r>
            <a:endParaRPr lang="en-US" dirty="0">
              <a:solidFill>
                <a:schemeClr val="tx1"/>
              </a:solidFill>
            </a:endParaRPr>
          </a:p>
        </p:txBody>
      </p:sp>
      <p:sp>
        <p:nvSpPr>
          <p:cNvPr id="6" name="Oval 5"/>
          <p:cNvSpPr/>
          <p:nvPr/>
        </p:nvSpPr>
        <p:spPr>
          <a:xfrm>
            <a:off x="990600" y="1504950"/>
            <a:ext cx="2362200" cy="838200"/>
          </a:xfrm>
          <a:prstGeom prst="ellipse">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0" presetClass="exit" presetSubtype="0" fill="hold" grpId="0" nodeType="afterEffect">
                                  <p:stCondLst>
                                    <p:cond delay="0"/>
                                  </p:stCondLst>
                                  <p:childTnLst>
                                    <p:animEffect transition="out" filter="fade">
                                      <p:cBhvr>
                                        <p:cTn id="10" dur="2000"/>
                                        <p:tgtEl>
                                          <p:spTgt spid="2"/>
                                        </p:tgtEl>
                                      </p:cBhvr>
                                    </p:animEffect>
                                    <p:set>
                                      <p:cBhvr>
                                        <p:cTn id="11" dur="1" fill="hold">
                                          <p:stCondLst>
                                            <p:cond delay="1999"/>
                                          </p:stCondLst>
                                        </p:cTn>
                                        <p:tgtEl>
                                          <p:spTgt spid="2"/>
                                        </p:tgtEl>
                                        <p:attrNameLst>
                                          <p:attrName>style.visibility</p:attrName>
                                        </p:attrNameLst>
                                      </p:cBhvr>
                                      <p:to>
                                        <p:strVal val="hidden"/>
                                      </p:to>
                                    </p:set>
                                  </p:childTnLst>
                                </p:cTn>
                              </p:par>
                            </p:childTnLst>
                          </p:cTn>
                        </p:par>
                        <p:par>
                          <p:cTn id="12" fill="hold">
                            <p:stCondLst>
                              <p:cond delay="2500"/>
                            </p:stCondLst>
                            <p:childTnLst>
                              <p:par>
                                <p:cTn id="13" presetID="10" presetClass="exit" presetSubtype="0" fill="hold" grpId="1" nodeType="afterEffect">
                                  <p:stCondLst>
                                    <p:cond delay="0"/>
                                  </p:stCondLst>
                                  <p:childTnLst>
                                    <p:animEffect transition="out" filter="fade">
                                      <p:cBhvr>
                                        <p:cTn id="14" dur="2000"/>
                                        <p:tgtEl>
                                          <p:spTgt spid="6"/>
                                        </p:tgtEl>
                                      </p:cBhvr>
                                    </p:animEffect>
                                    <p:set>
                                      <p:cBhvr>
                                        <p:cTn id="15"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6"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Optimization Visualized with </a:t>
            </a:r>
            <a:r>
              <a:rPr lang="en-US" dirty="0" err="1" smtClean="0"/>
              <a:t>Bokeh</a:t>
            </a:r>
            <a:r>
              <a:rPr lang="en-US" dirty="0" smtClean="0"/>
              <a:t/>
            </a:r>
            <a:br>
              <a:rPr lang="en-US" dirty="0" smtClean="0"/>
            </a:br>
            <a:r>
              <a:rPr lang="en-US" dirty="0" smtClean="0"/>
              <a:t>Complex with Temporal Correction</a:t>
            </a:r>
            <a:endParaRPr lang="en-US" dirty="0"/>
          </a:p>
        </p:txBody>
      </p:sp>
      <p:sp>
        <p:nvSpPr>
          <p:cNvPr id="3" name="Content Placeholder 2"/>
          <p:cNvSpPr>
            <a:spLocks noGrp="1"/>
          </p:cNvSpPr>
          <p:nvPr>
            <p:ph idx="1"/>
          </p:nvPr>
        </p:nvSpPr>
        <p:spPr/>
        <p:txBody>
          <a:bodyPr/>
          <a:lstStyle/>
          <a:p>
            <a:endParaRPr lang="en-US" dirty="0"/>
          </a:p>
        </p:txBody>
      </p:sp>
      <p:pic>
        <p:nvPicPr>
          <p:cNvPr id="61442" name="Picture 2"/>
          <p:cNvPicPr>
            <a:picLocks noChangeAspect="1" noChangeArrowheads="1"/>
          </p:cNvPicPr>
          <p:nvPr/>
        </p:nvPicPr>
        <p:blipFill>
          <a:blip r:embed="rId2" cstate="print"/>
          <a:srcRect/>
          <a:stretch>
            <a:fillRect/>
          </a:stretch>
        </p:blipFill>
        <p:spPr bwMode="auto">
          <a:xfrm>
            <a:off x="1345406" y="1181100"/>
            <a:ext cx="6453188" cy="3600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Equivalent to Moore’s Law for improvement for Diabetic Cardiovascular Disease Mortality</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Correcting models for medical practice improvement creates a better model mixture.</a:t>
            </a:r>
          </a:p>
          <a:p>
            <a:endParaRPr lang="en-US" dirty="0" smtClean="0"/>
          </a:p>
          <a:p>
            <a:r>
              <a:rPr lang="en-US" dirty="0" smtClean="0"/>
              <a:t>Optimal Yearly Temporal Correction CVD Coefficient was </a:t>
            </a:r>
            <a:r>
              <a:rPr lang="en-US" dirty="0" smtClean="0">
                <a:sym typeface="Symbol"/>
              </a:rPr>
              <a:t>=0.86/0.87</a:t>
            </a:r>
          </a:p>
          <a:p>
            <a:endParaRPr lang="en-US" dirty="0" smtClean="0">
              <a:sym typeface="Symbol"/>
            </a:endParaRPr>
          </a:p>
          <a:p>
            <a:endParaRPr lang="en-US" dirty="0" smtClean="0">
              <a:sym typeface="Symbol"/>
            </a:endParaRPr>
          </a:p>
          <a:p>
            <a:endParaRPr lang="en-US" dirty="0" smtClean="0">
              <a:sym typeface="Symbol"/>
            </a:endParaRPr>
          </a:p>
          <a:p>
            <a:r>
              <a:rPr lang="en-US" dirty="0" smtClean="0">
                <a:sym typeface="Symbol"/>
              </a:rPr>
              <a:t>The Prevention coefficient =0.43/0.53</a:t>
            </a:r>
          </a:p>
          <a:p>
            <a:endParaRPr lang="en-US" dirty="0"/>
          </a:p>
        </p:txBody>
      </p:sp>
      <p:sp>
        <p:nvSpPr>
          <p:cNvPr id="6" name="Oval Callout 5"/>
          <p:cNvSpPr/>
          <p:nvPr/>
        </p:nvSpPr>
        <p:spPr>
          <a:xfrm>
            <a:off x="4572000" y="2724150"/>
            <a:ext cx="3505200" cy="609600"/>
          </a:xfrm>
          <a:prstGeom prst="wedgeEllipseCallout">
            <a:avLst>
              <a:gd name="adj1" fmla="val -106791"/>
              <a:gd name="adj2" fmla="val -49728"/>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CVD death probability halved every 5 years</a:t>
            </a:r>
            <a:endParaRPr lang="en-US" dirty="0"/>
          </a:p>
        </p:txBody>
      </p:sp>
      <p:sp>
        <p:nvSpPr>
          <p:cNvPr id="7" name="Oval Callout 6"/>
          <p:cNvSpPr/>
          <p:nvPr/>
        </p:nvSpPr>
        <p:spPr>
          <a:xfrm>
            <a:off x="304800" y="3181350"/>
            <a:ext cx="4419600" cy="609600"/>
          </a:xfrm>
          <a:prstGeom prst="wedgeEllipseCallout">
            <a:avLst>
              <a:gd name="adj1" fmla="val 46681"/>
              <a:gd name="adj2" fmla="val -65313"/>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Moore’s Law: Number of transistors doubles every year</a:t>
            </a:r>
            <a:endParaRPr lang="en-US" dirty="0"/>
          </a:p>
        </p:txBody>
      </p:sp>
      <p:sp>
        <p:nvSpPr>
          <p:cNvPr id="9" name="Oval Callout 8"/>
          <p:cNvSpPr/>
          <p:nvPr/>
        </p:nvSpPr>
        <p:spPr>
          <a:xfrm>
            <a:off x="5181600" y="3333750"/>
            <a:ext cx="3505200" cy="609600"/>
          </a:xfrm>
          <a:prstGeom prst="wedgeEllipseCallout">
            <a:avLst>
              <a:gd name="adj1" fmla="val -25969"/>
              <a:gd name="adj2" fmla="val 88583"/>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Prevention/Treatment </a:t>
            </a:r>
            <a:r>
              <a:rPr lang="en-US" dirty="0" smtClean="0"/>
              <a:t>improved equally</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right)">
                                      <p:cBhvr>
                                        <p:cTn id="11" dur="500"/>
                                        <p:tgtEl>
                                          <p:spTgt spid="7"/>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right)">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05978"/>
            <a:ext cx="8229600" cy="857250"/>
          </a:xfrm>
        </p:spPr>
        <p:txBody>
          <a:bodyPr>
            <a:noAutofit/>
          </a:bodyPr>
          <a:lstStyle/>
          <a:p>
            <a:r>
              <a:rPr lang="en-US" sz="2600" dirty="0" smtClean="0"/>
              <a:t/>
            </a:r>
            <a:br>
              <a:rPr lang="en-US" sz="2600" dirty="0" smtClean="0"/>
            </a:br>
            <a:r>
              <a:rPr lang="en-US" sz="2600" dirty="0" smtClean="0"/>
              <a:t/>
            </a:r>
            <a:br>
              <a:rPr lang="en-US" sz="2600" dirty="0" smtClean="0"/>
            </a:br>
            <a:r>
              <a:rPr lang="en-US" sz="2400" dirty="0" smtClean="0"/>
              <a:t>Life Expectancy – Assuming Future = Past</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endParaRPr lang="en-US" sz="2400" dirty="0"/>
          </a:p>
        </p:txBody>
      </p:sp>
      <p:graphicFrame>
        <p:nvGraphicFramePr>
          <p:cNvPr id="4" name="Content Placeholder 3"/>
          <p:cNvGraphicFramePr>
            <a:graphicFrameLocks noGrp="1"/>
          </p:cNvGraphicFramePr>
          <p:nvPr>
            <p:ph idx="1"/>
          </p:nvPr>
        </p:nvGraphicFramePr>
        <p:xfrm>
          <a:off x="330035" y="314414"/>
          <a:ext cx="8483931" cy="4514672"/>
        </p:xfrm>
        <a:graphic>
          <a:graphicData uri="http://schemas.openxmlformats.org/drawingml/2006/table">
            <a:tbl>
              <a:tblPr/>
              <a:tblGrid>
                <a:gridCol w="322174"/>
                <a:gridCol w="199657"/>
                <a:gridCol w="441667"/>
                <a:gridCol w="186045"/>
                <a:gridCol w="186045"/>
                <a:gridCol w="186045"/>
                <a:gridCol w="187557"/>
                <a:gridCol w="187557"/>
                <a:gridCol w="187557"/>
                <a:gridCol w="187557"/>
                <a:gridCol w="187557"/>
                <a:gridCol w="187557"/>
                <a:gridCol w="187557"/>
                <a:gridCol w="187557"/>
                <a:gridCol w="187557"/>
                <a:gridCol w="187557"/>
                <a:gridCol w="187557"/>
                <a:gridCol w="187557"/>
                <a:gridCol w="187557"/>
                <a:gridCol w="187557"/>
                <a:gridCol w="187557"/>
                <a:gridCol w="186045"/>
                <a:gridCol w="186045"/>
                <a:gridCol w="187557"/>
                <a:gridCol w="187557"/>
                <a:gridCol w="187557"/>
                <a:gridCol w="187557"/>
                <a:gridCol w="187557"/>
                <a:gridCol w="187557"/>
                <a:gridCol w="187557"/>
                <a:gridCol w="187557"/>
                <a:gridCol w="187557"/>
                <a:gridCol w="187557"/>
                <a:gridCol w="187557"/>
                <a:gridCol w="187557"/>
                <a:gridCol w="187557"/>
                <a:gridCol w="187557"/>
                <a:gridCol w="187557"/>
                <a:gridCol w="441667"/>
                <a:gridCol w="199657"/>
                <a:gridCol w="322174"/>
              </a:tblGrid>
              <a:tr h="95240">
                <a:tc>
                  <a:txBody>
                    <a:bodyPr/>
                    <a:lstStyle/>
                    <a:p>
                      <a:pPr algn="l" fontAlgn="b"/>
                      <a:endParaRPr lang="en-US" sz="600" b="1" i="0" u="none" strike="noStrike" dirty="0">
                        <a:solidFill>
                          <a:srgbClr val="000000"/>
                        </a:solidFill>
                        <a:latin typeface="Calibri"/>
                      </a:endParaRPr>
                    </a:p>
                  </a:txBody>
                  <a:tcPr marL="4536" marR="4536" marT="4536" marB="0" anchor="b">
                    <a:lnL>
                      <a:noFill/>
                    </a:lnL>
                    <a:lnR>
                      <a:noFill/>
                    </a:lnR>
                    <a:lnT>
                      <a:noFill/>
                    </a:lnT>
                    <a:lnB>
                      <a:noFill/>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a:noFill/>
                    </a:lnT>
                    <a:lnB>
                      <a:noFill/>
                    </a:lnB>
                  </a:tcPr>
                </a:tc>
                <a:tc>
                  <a:txBody>
                    <a:bodyPr/>
                    <a:lstStyle/>
                    <a:p>
                      <a:pPr algn="r" fontAlgn="b"/>
                      <a:r>
                        <a:rPr lang="en-US" sz="600" b="1" i="0" u="none" strike="noStrike">
                          <a:solidFill>
                            <a:srgbClr val="000000"/>
                          </a:solidFill>
                          <a:latin typeface="Calibri"/>
                        </a:rPr>
                        <a:t>Smoke?</a:t>
                      </a:r>
                    </a:p>
                  </a:txBody>
                  <a:tcPr marL="4536" marR="4536" marT="4536" marB="0" anchor="b">
                    <a:lnL>
                      <a:noFill/>
                    </a:lnL>
                    <a:lnR w="25400" cap="flat" cmpd="dbl" algn="ctr">
                      <a:solidFill>
                        <a:srgbClr val="000000"/>
                      </a:solidFill>
                      <a:prstDash val="solid"/>
                      <a:round/>
                      <a:headEnd type="none" w="med" len="med"/>
                      <a:tailEnd type="none" w="med" len="med"/>
                    </a:lnR>
                    <a:lnT>
                      <a:noFill/>
                    </a:lnT>
                    <a:lnB>
                      <a:noFill/>
                    </a:lnB>
                  </a:tcPr>
                </a:tc>
                <a:tc gridSpan="3">
                  <a:txBody>
                    <a:bodyPr/>
                    <a:lstStyle/>
                    <a:p>
                      <a:pPr algn="l" fontAlgn="b"/>
                      <a:r>
                        <a:rPr lang="en-US" sz="600" b="1" i="0" u="none" strike="noStrike">
                          <a:solidFill>
                            <a:srgbClr val="000000"/>
                          </a:solidFill>
                          <a:latin typeface="Calibri"/>
                        </a:rPr>
                        <a:t>Non Smoking</a:t>
                      </a:r>
                    </a:p>
                  </a:txBody>
                  <a:tcPr marL="4536" marR="4536" marT="4536" marB="0" anchor="b">
                    <a:lnL w="25400" cap="flat" cmpd="dbl"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4536" marR="4536" marT="4536"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gridSpan="2">
                  <a:txBody>
                    <a:bodyPr/>
                    <a:lstStyle/>
                    <a:p>
                      <a:pPr algn="l" fontAlgn="b"/>
                      <a:r>
                        <a:rPr lang="en-US" sz="600" b="1" i="0" u="none" strike="noStrike">
                          <a:solidFill>
                            <a:srgbClr val="000000"/>
                          </a:solidFill>
                          <a:latin typeface="Calibri"/>
                        </a:rPr>
                        <a:t>Smoking</a:t>
                      </a:r>
                    </a:p>
                  </a:txBody>
                  <a:tcPr marL="4536" marR="4536" marT="4536" marB="0" anchor="b">
                    <a:lnL w="25400" cap="flat" cmpd="dbl"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Smoke?</a:t>
                      </a:r>
                    </a:p>
                  </a:txBody>
                  <a:tcPr marL="4536" marR="4536" marT="4536"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a:noFill/>
                    </a:lnT>
                    <a:lnB>
                      <a:noFill/>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a:noFill/>
                    </a:lnT>
                    <a:lnB>
                      <a:noFill/>
                    </a:lnB>
                  </a:tcPr>
                </a:tc>
              </a:tr>
              <a:tr h="90705">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a:noFill/>
                    </a:lnT>
                    <a:lnB>
                      <a:noFill/>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a:noFill/>
                    </a:lnT>
                    <a:lnB>
                      <a:noFill/>
                    </a:lnB>
                  </a:tcPr>
                </a:tc>
                <a:tc>
                  <a:txBody>
                    <a:bodyPr/>
                    <a:lstStyle/>
                    <a:p>
                      <a:pPr algn="r" fontAlgn="b"/>
                      <a:r>
                        <a:rPr lang="en-US" sz="600" b="1" i="0" u="none" strike="noStrike">
                          <a:solidFill>
                            <a:srgbClr val="000000"/>
                          </a:solidFill>
                          <a:latin typeface="Calibri"/>
                        </a:rPr>
                        <a:t>A1c</a:t>
                      </a:r>
                    </a:p>
                  </a:txBody>
                  <a:tcPr marL="4536" marR="4536" marT="4536"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6</a:t>
                      </a:r>
                    </a:p>
                  </a:txBody>
                  <a:tcPr marL="4536" marR="4536" marT="4536" marB="0" anchor="b">
                    <a:lnL w="25400" cap="flat" cmpd="dbl"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8</a:t>
                      </a:r>
                    </a:p>
                  </a:txBody>
                  <a:tcPr marL="4536" marR="4536" marT="453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10</a:t>
                      </a:r>
                    </a:p>
                  </a:txBody>
                  <a:tcPr marL="4536" marR="4536" marT="453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4536" marR="4536" marT="4536"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6</a:t>
                      </a:r>
                    </a:p>
                  </a:txBody>
                  <a:tcPr marL="4536" marR="4536" marT="4536" marB="0" anchor="b">
                    <a:lnL w="25400" cap="flat" cmpd="dbl"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8</a:t>
                      </a:r>
                    </a:p>
                  </a:txBody>
                  <a:tcPr marL="4536" marR="4536" marT="453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10</a:t>
                      </a:r>
                    </a:p>
                  </a:txBody>
                  <a:tcPr marL="4536" marR="4536" marT="453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A1c</a:t>
                      </a:r>
                    </a:p>
                  </a:txBody>
                  <a:tcPr marL="4536" marR="4536" marT="4536"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a:noFill/>
                    </a:lnT>
                    <a:lnB>
                      <a:noFill/>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a:noFill/>
                    </a:lnT>
                    <a:lnB>
                      <a:noFill/>
                    </a:lnB>
                  </a:tcPr>
                </a:tc>
              </a:tr>
              <a:tr h="90705">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a:noFill/>
                    </a:lnT>
                    <a:lnB>
                      <a:noFill/>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a:noFill/>
                    </a:lnT>
                    <a:lnB>
                      <a:noFill/>
                    </a:lnB>
                  </a:tcPr>
                </a:tc>
                <a:tc>
                  <a:txBody>
                    <a:bodyPr/>
                    <a:lstStyle/>
                    <a:p>
                      <a:pPr algn="r" fontAlgn="b"/>
                      <a:r>
                        <a:rPr lang="en-US" sz="600" b="1" i="0" u="none" strike="noStrike">
                          <a:solidFill>
                            <a:srgbClr val="000000"/>
                          </a:solidFill>
                          <a:latin typeface="Calibri"/>
                        </a:rPr>
                        <a:t>Lipid Ratio</a:t>
                      </a:r>
                    </a:p>
                  </a:txBody>
                  <a:tcPr marL="4536" marR="4536" marT="4536"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4</a:t>
                      </a:r>
                    </a:p>
                  </a:txBody>
                  <a:tcPr marL="4536" marR="4536" marT="4536" marB="0" anchor="b">
                    <a:lnL w="25400" cap="flat" cmpd="dbl"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5</a:t>
                      </a:r>
                    </a:p>
                  </a:txBody>
                  <a:tcPr marL="4536" marR="4536" marT="453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6</a:t>
                      </a:r>
                    </a:p>
                  </a:txBody>
                  <a:tcPr marL="4536" marR="4536" marT="453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7</a:t>
                      </a:r>
                    </a:p>
                  </a:txBody>
                  <a:tcPr marL="4536" marR="4536" marT="453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8</a:t>
                      </a:r>
                    </a:p>
                  </a:txBody>
                  <a:tcPr marL="4536" marR="4536" marT="453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endParaRPr lang="en-US" sz="600" b="1"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4</a:t>
                      </a:r>
                    </a:p>
                  </a:txBody>
                  <a:tcPr marL="4536" marR="4536" marT="453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5</a:t>
                      </a:r>
                    </a:p>
                  </a:txBody>
                  <a:tcPr marL="4536" marR="4536" marT="453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6</a:t>
                      </a:r>
                    </a:p>
                  </a:txBody>
                  <a:tcPr marL="4536" marR="4536" marT="453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7</a:t>
                      </a:r>
                    </a:p>
                  </a:txBody>
                  <a:tcPr marL="4536" marR="4536" marT="453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8</a:t>
                      </a:r>
                    </a:p>
                  </a:txBody>
                  <a:tcPr marL="4536" marR="4536" marT="453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endParaRPr lang="en-US" sz="600" b="1"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4</a:t>
                      </a:r>
                    </a:p>
                  </a:txBody>
                  <a:tcPr marL="4536" marR="4536" marT="453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5</a:t>
                      </a:r>
                    </a:p>
                  </a:txBody>
                  <a:tcPr marL="4536" marR="4536" marT="453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6</a:t>
                      </a:r>
                    </a:p>
                  </a:txBody>
                  <a:tcPr marL="4536" marR="4536" marT="453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7</a:t>
                      </a:r>
                    </a:p>
                  </a:txBody>
                  <a:tcPr marL="4536" marR="4536" marT="453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8</a:t>
                      </a:r>
                    </a:p>
                  </a:txBody>
                  <a:tcPr marL="4536" marR="4536" marT="4536"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endParaRPr lang="en-US" sz="600" b="1" i="0" u="none" strike="noStrike">
                        <a:solidFill>
                          <a:srgbClr val="000000"/>
                        </a:solidFill>
                        <a:latin typeface="Calibri"/>
                      </a:endParaRPr>
                    </a:p>
                  </a:txBody>
                  <a:tcPr marL="4536" marR="4536" marT="4536"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4</a:t>
                      </a:r>
                    </a:p>
                  </a:txBody>
                  <a:tcPr marL="4536" marR="4536" marT="4536" marB="0" anchor="b">
                    <a:lnL w="25400" cap="flat" cmpd="dbl"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5</a:t>
                      </a:r>
                    </a:p>
                  </a:txBody>
                  <a:tcPr marL="4536" marR="4536" marT="453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6</a:t>
                      </a:r>
                    </a:p>
                  </a:txBody>
                  <a:tcPr marL="4536" marR="4536" marT="453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7</a:t>
                      </a:r>
                    </a:p>
                  </a:txBody>
                  <a:tcPr marL="4536" marR="4536" marT="453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8</a:t>
                      </a:r>
                    </a:p>
                  </a:txBody>
                  <a:tcPr marL="4536" marR="4536" marT="453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endParaRPr lang="en-US" sz="600" b="1"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4</a:t>
                      </a:r>
                    </a:p>
                  </a:txBody>
                  <a:tcPr marL="4536" marR="4536" marT="453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5</a:t>
                      </a:r>
                    </a:p>
                  </a:txBody>
                  <a:tcPr marL="4536" marR="4536" marT="453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6</a:t>
                      </a:r>
                    </a:p>
                  </a:txBody>
                  <a:tcPr marL="4536" marR="4536" marT="453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7</a:t>
                      </a:r>
                    </a:p>
                  </a:txBody>
                  <a:tcPr marL="4536" marR="4536" marT="453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8</a:t>
                      </a:r>
                    </a:p>
                  </a:txBody>
                  <a:tcPr marL="4536" marR="4536" marT="453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endParaRPr lang="en-US" sz="600" b="1"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4</a:t>
                      </a:r>
                    </a:p>
                  </a:txBody>
                  <a:tcPr marL="4536" marR="4536" marT="453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5</a:t>
                      </a:r>
                    </a:p>
                  </a:txBody>
                  <a:tcPr marL="4536" marR="4536" marT="453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6</a:t>
                      </a:r>
                    </a:p>
                  </a:txBody>
                  <a:tcPr marL="4536" marR="4536" marT="453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7</a:t>
                      </a:r>
                    </a:p>
                  </a:txBody>
                  <a:tcPr marL="4536" marR="4536" marT="453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8</a:t>
                      </a:r>
                    </a:p>
                  </a:txBody>
                  <a:tcPr marL="4536" marR="4536" marT="4536"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Lipid Ratio</a:t>
                      </a:r>
                    </a:p>
                  </a:txBody>
                  <a:tcPr marL="4536" marR="4536" marT="4536"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a:noFill/>
                    </a:lnT>
                    <a:lnB>
                      <a:noFill/>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a:noFill/>
                    </a:lnT>
                    <a:lnB>
                      <a:noFill/>
                    </a:lnB>
                  </a:tcPr>
                </a:tc>
              </a:tr>
              <a:tr h="95240">
                <a:tc>
                  <a:txBody>
                    <a:bodyPr/>
                    <a:lstStyle/>
                    <a:p>
                      <a:pPr algn="l" fontAlgn="b"/>
                      <a:r>
                        <a:rPr lang="en-US" sz="600" b="1" i="0" u="none" strike="noStrike">
                          <a:solidFill>
                            <a:srgbClr val="000000"/>
                          </a:solidFill>
                          <a:latin typeface="Calibri"/>
                        </a:rPr>
                        <a:t>Gender</a:t>
                      </a:r>
                    </a:p>
                  </a:txBody>
                  <a:tcPr marL="4536" marR="4536" marT="4536"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Age</a:t>
                      </a:r>
                    </a:p>
                  </a:txBody>
                  <a:tcPr marL="4536" marR="4536" marT="4536"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SBP</a:t>
                      </a:r>
                    </a:p>
                  </a:txBody>
                  <a:tcPr marL="4536" marR="4536" marT="4536" marB="0" anchor="b">
                    <a:lnL>
                      <a:noFill/>
                    </a:lnL>
                    <a:lnR w="25400" cap="flat" cmpd="dbl"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w="25400" cap="flat" cmpd="dbl"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4536" marR="4536" marT="4536"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w="25400" cap="flat" cmpd="dbl"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SBP</a:t>
                      </a:r>
                    </a:p>
                  </a:txBody>
                  <a:tcPr marL="4536" marR="4536" marT="4536" marB="0" anchor="b">
                    <a:lnL w="25400" cap="flat" cmpd="dbl" algn="ctr">
                      <a:solidFill>
                        <a:srgbClr val="000000"/>
                      </a:solidFill>
                      <a:prstDash val="solid"/>
                      <a:round/>
                      <a:headEnd type="none" w="med" len="med"/>
                      <a:tailEnd type="none" w="med" len="med"/>
                    </a:lnL>
                    <a:lnR>
                      <a:noFill/>
                    </a:lnR>
                    <a:lnT>
                      <a:noFill/>
                    </a:lnT>
                    <a:lnB w="25400" cap="flat" cmpd="dbl"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Age</a:t>
                      </a:r>
                    </a:p>
                  </a:txBody>
                  <a:tcPr marL="4536" marR="4536" marT="4536"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Gender</a:t>
                      </a:r>
                    </a:p>
                  </a:txBody>
                  <a:tcPr marL="4536" marR="4536" marT="4536" marB="0" anchor="b">
                    <a:lnL>
                      <a:noFill/>
                    </a:lnL>
                    <a:lnR>
                      <a:noFill/>
                    </a:lnR>
                    <a:lnT>
                      <a:noFill/>
                    </a:lnT>
                    <a:lnB w="25400" cap="flat" cmpd="dbl" algn="ctr">
                      <a:solidFill>
                        <a:srgbClr val="000000"/>
                      </a:solidFill>
                      <a:prstDash val="solid"/>
                      <a:round/>
                      <a:headEnd type="none" w="med" len="med"/>
                      <a:tailEnd type="none" w="med" len="med"/>
                    </a:lnB>
                  </a:tcPr>
                </a:tc>
              </a:tr>
              <a:tr h="95240">
                <a:tc>
                  <a:txBody>
                    <a:bodyPr/>
                    <a:lstStyle/>
                    <a:p>
                      <a:pPr algn="l" fontAlgn="b"/>
                      <a:r>
                        <a:rPr lang="en-US" sz="600" b="1" i="0" u="none" strike="noStrike">
                          <a:solidFill>
                            <a:srgbClr val="000000"/>
                          </a:solidFill>
                          <a:latin typeface="Calibri"/>
                        </a:rPr>
                        <a:t>Male</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45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120</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31.9</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DC67D"/>
                    </a:solidFill>
                  </a:tcPr>
                </a:tc>
                <a:tc>
                  <a:txBody>
                    <a:bodyPr/>
                    <a:lstStyle/>
                    <a:p>
                      <a:pPr algn="r" fontAlgn="b"/>
                      <a:r>
                        <a:rPr lang="en-US" sz="600" b="0" i="0" u="none" strike="noStrike">
                          <a:solidFill>
                            <a:srgbClr val="000000"/>
                          </a:solidFill>
                          <a:latin typeface="Calibri"/>
                        </a:rPr>
                        <a:t>31.1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C87D"/>
                    </a:solidFill>
                  </a:tcPr>
                </a:tc>
                <a:tc>
                  <a:txBody>
                    <a:bodyPr/>
                    <a:lstStyle/>
                    <a:p>
                      <a:pPr algn="r" fontAlgn="b"/>
                      <a:r>
                        <a:rPr lang="en-US" sz="600" b="0" i="0" u="none" strike="noStrike">
                          <a:solidFill>
                            <a:srgbClr val="000000"/>
                          </a:solidFill>
                          <a:latin typeface="Calibri"/>
                        </a:rPr>
                        <a:t>30.1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CCA7E"/>
                    </a:solidFill>
                  </a:tcPr>
                </a:tc>
                <a:tc>
                  <a:txBody>
                    <a:bodyPr/>
                    <a:lstStyle/>
                    <a:p>
                      <a:pPr algn="r" fontAlgn="b"/>
                      <a:r>
                        <a:rPr lang="en-US" sz="600" b="0" i="0" u="none" strike="noStrike">
                          <a:solidFill>
                            <a:srgbClr val="000000"/>
                          </a:solidFill>
                          <a:latin typeface="Calibri"/>
                        </a:rPr>
                        <a:t>29.1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CD7E"/>
                    </a:solidFill>
                  </a:tcPr>
                </a:tc>
                <a:tc>
                  <a:txBody>
                    <a:bodyPr/>
                    <a:lstStyle/>
                    <a:p>
                      <a:pPr algn="r" fontAlgn="b"/>
                      <a:r>
                        <a:rPr lang="en-US" sz="600" b="0" i="0" u="none" strike="noStrike">
                          <a:solidFill>
                            <a:srgbClr val="000000"/>
                          </a:solidFill>
                          <a:latin typeface="Calibri"/>
                        </a:rPr>
                        <a:t>28.3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CCF7F"/>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31.4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1C77D"/>
                    </a:solidFill>
                  </a:tcPr>
                </a:tc>
                <a:tc>
                  <a:txBody>
                    <a:bodyPr/>
                    <a:lstStyle/>
                    <a:p>
                      <a:pPr algn="r" fontAlgn="b"/>
                      <a:r>
                        <a:rPr lang="en-US" sz="600" b="0" i="0" u="none" strike="noStrike">
                          <a:solidFill>
                            <a:srgbClr val="000000"/>
                          </a:solidFill>
                          <a:latin typeface="Calibri"/>
                        </a:rPr>
                        <a:t>30.5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9C97E"/>
                    </a:solidFill>
                  </a:tcPr>
                </a:tc>
                <a:tc>
                  <a:txBody>
                    <a:bodyPr/>
                    <a:lstStyle/>
                    <a:p>
                      <a:pPr algn="r" fontAlgn="b"/>
                      <a:r>
                        <a:rPr lang="en-US" sz="600" b="0" i="0" u="none" strike="noStrike">
                          <a:solidFill>
                            <a:srgbClr val="000000"/>
                          </a:solidFill>
                          <a:latin typeface="Calibri"/>
                        </a:rPr>
                        <a:t>29.2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4CC7E"/>
                    </a:solidFill>
                  </a:tcPr>
                </a:tc>
                <a:tc>
                  <a:txBody>
                    <a:bodyPr/>
                    <a:lstStyle/>
                    <a:p>
                      <a:pPr algn="r" fontAlgn="b"/>
                      <a:r>
                        <a:rPr lang="en-US" sz="600" b="0" i="0" u="none" strike="noStrike">
                          <a:solidFill>
                            <a:srgbClr val="000000"/>
                          </a:solidFill>
                          <a:latin typeface="Calibri"/>
                        </a:rPr>
                        <a:t>28.5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ACE7F"/>
                    </a:solidFill>
                  </a:tcPr>
                </a:tc>
                <a:tc>
                  <a:txBody>
                    <a:bodyPr/>
                    <a:lstStyle/>
                    <a:p>
                      <a:pPr algn="r" fontAlgn="b"/>
                      <a:r>
                        <a:rPr lang="en-US" sz="600" b="0" i="0" u="none" strike="noStrike">
                          <a:solidFill>
                            <a:srgbClr val="000000"/>
                          </a:solidFill>
                          <a:latin typeface="Calibri"/>
                        </a:rPr>
                        <a:t>27.9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FD07F"/>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31.0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C87D"/>
                    </a:solidFill>
                  </a:tcPr>
                </a:tc>
                <a:tc>
                  <a:txBody>
                    <a:bodyPr/>
                    <a:lstStyle/>
                    <a:p>
                      <a:pPr algn="r" fontAlgn="b"/>
                      <a:r>
                        <a:rPr lang="en-US" sz="600" b="0" i="0" u="none" strike="noStrike">
                          <a:solidFill>
                            <a:srgbClr val="000000"/>
                          </a:solidFill>
                          <a:latin typeface="Calibri"/>
                        </a:rPr>
                        <a:t>29.9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CB7E"/>
                    </a:solidFill>
                  </a:tcPr>
                </a:tc>
                <a:tc>
                  <a:txBody>
                    <a:bodyPr/>
                    <a:lstStyle/>
                    <a:p>
                      <a:pPr algn="r" fontAlgn="b"/>
                      <a:r>
                        <a:rPr lang="en-US" sz="600" b="0" i="0" u="none" strike="noStrike">
                          <a:solidFill>
                            <a:srgbClr val="000000"/>
                          </a:solidFill>
                          <a:latin typeface="Calibri"/>
                        </a:rPr>
                        <a:t>29.1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CD7E"/>
                    </a:solidFill>
                  </a:tcPr>
                </a:tc>
                <a:tc>
                  <a:txBody>
                    <a:bodyPr/>
                    <a:lstStyle/>
                    <a:p>
                      <a:pPr algn="r" fontAlgn="b"/>
                      <a:r>
                        <a:rPr lang="en-US" sz="600" b="0" i="0" u="none" strike="noStrike">
                          <a:solidFill>
                            <a:srgbClr val="000000"/>
                          </a:solidFill>
                          <a:latin typeface="Calibri"/>
                        </a:rPr>
                        <a:t>28.1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ECF7F"/>
                    </a:solidFill>
                  </a:tcPr>
                </a:tc>
                <a:tc>
                  <a:txBody>
                    <a:bodyPr/>
                    <a:lstStyle/>
                    <a:p>
                      <a:pPr algn="r" fontAlgn="b"/>
                      <a:r>
                        <a:rPr lang="en-US" sz="600" b="0" i="0" u="none" strike="noStrike">
                          <a:solidFill>
                            <a:srgbClr val="000000"/>
                          </a:solidFill>
                          <a:latin typeface="Calibri"/>
                        </a:rPr>
                        <a:t>27.2</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D27F"/>
                    </a:solidFill>
                  </a:tcPr>
                </a:tc>
                <a:tc>
                  <a:txBody>
                    <a:bodyPr/>
                    <a:lstStyle/>
                    <a:p>
                      <a:pPr algn="l" fontAlgn="b"/>
                      <a:r>
                        <a:rPr lang="en-US" sz="600" b="0"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28.7</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E7F"/>
                    </a:solidFill>
                  </a:tcPr>
                </a:tc>
                <a:tc>
                  <a:txBody>
                    <a:bodyPr/>
                    <a:lstStyle/>
                    <a:p>
                      <a:pPr algn="r" fontAlgn="b"/>
                      <a:r>
                        <a:rPr lang="en-US" sz="600" b="0" i="0" u="none" strike="noStrike">
                          <a:solidFill>
                            <a:srgbClr val="000000"/>
                          </a:solidFill>
                          <a:latin typeface="Calibri"/>
                        </a:rPr>
                        <a:t>27.6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2D17F"/>
                    </a:solidFill>
                  </a:tcPr>
                </a:tc>
                <a:tc>
                  <a:txBody>
                    <a:bodyPr/>
                    <a:lstStyle/>
                    <a:p>
                      <a:pPr algn="r" fontAlgn="b"/>
                      <a:r>
                        <a:rPr lang="en-US" sz="600" b="0" i="0" u="none" strike="noStrike">
                          <a:solidFill>
                            <a:srgbClr val="000000"/>
                          </a:solidFill>
                          <a:latin typeface="Calibri"/>
                        </a:rPr>
                        <a:t>26.8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380"/>
                    </a:solidFill>
                  </a:tcPr>
                </a:tc>
                <a:tc>
                  <a:txBody>
                    <a:bodyPr/>
                    <a:lstStyle/>
                    <a:p>
                      <a:pPr algn="r" fontAlgn="b"/>
                      <a:r>
                        <a:rPr lang="en-US" sz="600" b="0" i="0" u="none" strike="noStrike">
                          <a:solidFill>
                            <a:srgbClr val="000000"/>
                          </a:solidFill>
                          <a:latin typeface="Calibri"/>
                        </a:rPr>
                        <a:t>25.6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D680"/>
                    </a:solidFill>
                  </a:tcPr>
                </a:tc>
                <a:tc>
                  <a:txBody>
                    <a:bodyPr/>
                    <a:lstStyle/>
                    <a:p>
                      <a:pPr algn="r" fontAlgn="b"/>
                      <a:r>
                        <a:rPr lang="en-US" sz="600" b="0" i="0" u="none" strike="noStrike">
                          <a:solidFill>
                            <a:srgbClr val="000000"/>
                          </a:solidFill>
                          <a:latin typeface="Calibri"/>
                        </a:rPr>
                        <a:t>24.7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CD881"/>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28.1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DCF7F"/>
                    </a:solidFill>
                  </a:tcPr>
                </a:tc>
                <a:tc>
                  <a:txBody>
                    <a:bodyPr/>
                    <a:lstStyle/>
                    <a:p>
                      <a:pPr algn="r" fontAlgn="b"/>
                      <a:r>
                        <a:rPr lang="en-US" sz="600" b="0" i="0" u="none" strike="noStrike">
                          <a:solidFill>
                            <a:srgbClr val="000000"/>
                          </a:solidFill>
                          <a:latin typeface="Calibri"/>
                        </a:rPr>
                        <a:t>27.0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7D27F"/>
                    </a:solidFill>
                  </a:tcPr>
                </a:tc>
                <a:tc>
                  <a:txBody>
                    <a:bodyPr/>
                    <a:lstStyle/>
                    <a:p>
                      <a:pPr algn="r" fontAlgn="b"/>
                      <a:r>
                        <a:rPr lang="en-US" sz="600" b="0" i="0" u="none" strike="noStrike">
                          <a:solidFill>
                            <a:srgbClr val="000000"/>
                          </a:solidFill>
                          <a:latin typeface="Calibri"/>
                        </a:rPr>
                        <a:t>26.2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FD480"/>
                    </a:solidFill>
                  </a:tcPr>
                </a:tc>
                <a:tc>
                  <a:txBody>
                    <a:bodyPr/>
                    <a:lstStyle/>
                    <a:p>
                      <a:pPr algn="r" fontAlgn="b"/>
                      <a:r>
                        <a:rPr lang="en-US" sz="600" b="0" i="0" u="none" strike="noStrike">
                          <a:solidFill>
                            <a:srgbClr val="000000"/>
                          </a:solidFill>
                          <a:latin typeface="Calibri"/>
                        </a:rPr>
                        <a:t>25.3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6D680"/>
                    </a:solidFill>
                  </a:tcPr>
                </a:tc>
                <a:tc>
                  <a:txBody>
                    <a:bodyPr/>
                    <a:lstStyle/>
                    <a:p>
                      <a:pPr algn="r" fontAlgn="b"/>
                      <a:r>
                        <a:rPr lang="en-US" sz="600" b="0" i="0" u="none" strike="noStrike">
                          <a:solidFill>
                            <a:srgbClr val="000000"/>
                          </a:solidFill>
                          <a:latin typeface="Calibri"/>
                        </a:rPr>
                        <a:t>24.1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1D981"/>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27.7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1D07F"/>
                    </a:solidFill>
                  </a:tcPr>
                </a:tc>
                <a:tc>
                  <a:txBody>
                    <a:bodyPr/>
                    <a:lstStyle/>
                    <a:p>
                      <a:pPr algn="r" fontAlgn="b"/>
                      <a:r>
                        <a:rPr lang="en-US" sz="600" b="0" i="0" u="none" strike="noStrike">
                          <a:solidFill>
                            <a:srgbClr val="000000"/>
                          </a:solidFill>
                          <a:latin typeface="Calibri"/>
                        </a:rPr>
                        <a:t>26.5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D380"/>
                    </a:solidFill>
                  </a:tcPr>
                </a:tc>
                <a:tc>
                  <a:txBody>
                    <a:bodyPr/>
                    <a:lstStyle/>
                    <a:p>
                      <a:pPr algn="r" fontAlgn="b"/>
                      <a:r>
                        <a:rPr lang="en-US" sz="600" b="0" i="0" u="none" strike="noStrike">
                          <a:solidFill>
                            <a:srgbClr val="000000"/>
                          </a:solidFill>
                          <a:latin typeface="Calibri"/>
                        </a:rPr>
                        <a:t>25.5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D680"/>
                    </a:solidFill>
                  </a:tcPr>
                </a:tc>
                <a:tc>
                  <a:txBody>
                    <a:bodyPr/>
                    <a:lstStyle/>
                    <a:p>
                      <a:pPr algn="r" fontAlgn="b"/>
                      <a:r>
                        <a:rPr lang="en-US" sz="600" b="0" i="0" u="none" strike="noStrike">
                          <a:solidFill>
                            <a:srgbClr val="000000"/>
                          </a:solidFill>
                          <a:latin typeface="Calibri"/>
                        </a:rPr>
                        <a:t>24.8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D881"/>
                    </a:solidFill>
                  </a:tcPr>
                </a:tc>
                <a:tc>
                  <a:txBody>
                    <a:bodyPr/>
                    <a:lstStyle/>
                    <a:p>
                      <a:pPr algn="r" fontAlgn="b"/>
                      <a:r>
                        <a:rPr lang="en-US" sz="600" b="0" i="0" u="none" strike="noStrike">
                          <a:solidFill>
                            <a:srgbClr val="000000"/>
                          </a:solidFill>
                          <a:latin typeface="Calibri"/>
                        </a:rPr>
                        <a:t>23.5</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DB81"/>
                    </a:solidFill>
                  </a:tcPr>
                </a:tc>
                <a:tc>
                  <a:txBody>
                    <a:bodyPr/>
                    <a:lstStyle/>
                    <a:p>
                      <a:pPr algn="r" fontAlgn="b"/>
                      <a:r>
                        <a:rPr lang="en-US" sz="600" b="1" i="0" u="none" strike="noStrike">
                          <a:solidFill>
                            <a:srgbClr val="000000"/>
                          </a:solidFill>
                          <a:latin typeface="Calibri"/>
                        </a:rPr>
                        <a:t>120</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45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Male</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r>
              <a:tr h="90705">
                <a:tc>
                  <a:txBody>
                    <a:bodyPr/>
                    <a:lstStyle/>
                    <a:p>
                      <a:pPr algn="l" fontAlgn="b"/>
                      <a:r>
                        <a:rPr lang="en-US" sz="600" b="1"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140</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30.1</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CCA7E"/>
                    </a:solidFill>
                  </a:tcPr>
                </a:tc>
                <a:tc>
                  <a:txBody>
                    <a:bodyPr/>
                    <a:lstStyle/>
                    <a:p>
                      <a:pPr algn="r" fontAlgn="b"/>
                      <a:r>
                        <a:rPr lang="en-US" sz="600" b="0" i="0" u="none" strike="noStrike">
                          <a:solidFill>
                            <a:srgbClr val="000000"/>
                          </a:solidFill>
                          <a:latin typeface="Calibri"/>
                        </a:rPr>
                        <a:t>28.8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8CE7F"/>
                    </a:solidFill>
                  </a:tcPr>
                </a:tc>
                <a:tc>
                  <a:txBody>
                    <a:bodyPr/>
                    <a:lstStyle/>
                    <a:p>
                      <a:pPr algn="r" fontAlgn="b"/>
                      <a:r>
                        <a:rPr lang="en-US" sz="600" b="0" i="0" u="none" strike="noStrike">
                          <a:solidFill>
                            <a:srgbClr val="000000"/>
                          </a:solidFill>
                          <a:latin typeface="Calibri"/>
                        </a:rPr>
                        <a:t>27.8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0D07F"/>
                    </a:solidFill>
                  </a:tcPr>
                </a:tc>
                <a:tc>
                  <a:txBody>
                    <a:bodyPr/>
                    <a:lstStyle/>
                    <a:p>
                      <a:pPr algn="r" fontAlgn="b"/>
                      <a:r>
                        <a:rPr lang="en-US" sz="600" b="0" i="0" u="none" strike="noStrike">
                          <a:solidFill>
                            <a:srgbClr val="000000"/>
                          </a:solidFill>
                          <a:latin typeface="Calibri"/>
                        </a:rPr>
                        <a:t>26.7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AD380"/>
                    </a:solidFill>
                  </a:tcPr>
                </a:tc>
                <a:tc>
                  <a:txBody>
                    <a:bodyPr/>
                    <a:lstStyle/>
                    <a:p>
                      <a:pPr algn="r" fontAlgn="b"/>
                      <a:r>
                        <a:rPr lang="en-US" sz="600" b="0" i="0" u="none" strike="noStrike">
                          <a:solidFill>
                            <a:srgbClr val="000000"/>
                          </a:solidFill>
                          <a:latin typeface="Calibri"/>
                        </a:rPr>
                        <a:t>25.9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1D580"/>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29.6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0CB7E"/>
                    </a:solidFill>
                  </a:tcPr>
                </a:tc>
                <a:tc>
                  <a:txBody>
                    <a:bodyPr/>
                    <a:lstStyle/>
                    <a:p>
                      <a:pPr algn="r" fontAlgn="b"/>
                      <a:r>
                        <a:rPr lang="en-US" sz="600" b="0" i="0" u="none" strike="noStrike">
                          <a:solidFill>
                            <a:srgbClr val="000000"/>
                          </a:solidFill>
                          <a:latin typeface="Calibri"/>
                        </a:rPr>
                        <a:t>28.4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F7F"/>
                    </a:solidFill>
                  </a:tcPr>
                </a:tc>
                <a:tc>
                  <a:txBody>
                    <a:bodyPr/>
                    <a:lstStyle/>
                    <a:p>
                      <a:pPr algn="r" fontAlgn="b"/>
                      <a:r>
                        <a:rPr lang="en-US" sz="600" b="0" i="0" u="none" strike="noStrike">
                          <a:solidFill>
                            <a:srgbClr val="000000"/>
                          </a:solidFill>
                          <a:latin typeface="Calibri"/>
                        </a:rPr>
                        <a:t>27.6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2D17F"/>
                    </a:solidFill>
                  </a:tcPr>
                </a:tc>
                <a:tc>
                  <a:txBody>
                    <a:bodyPr/>
                    <a:lstStyle/>
                    <a:p>
                      <a:pPr algn="r" fontAlgn="b"/>
                      <a:r>
                        <a:rPr lang="en-US" sz="600" b="0" i="0" u="none" strike="noStrike">
                          <a:solidFill>
                            <a:srgbClr val="000000"/>
                          </a:solidFill>
                          <a:latin typeface="Calibri"/>
                        </a:rPr>
                        <a:t>26.3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D480"/>
                    </a:solidFill>
                  </a:tcPr>
                </a:tc>
                <a:tc>
                  <a:txBody>
                    <a:bodyPr/>
                    <a:lstStyle/>
                    <a:p>
                      <a:pPr algn="r" fontAlgn="b"/>
                      <a:r>
                        <a:rPr lang="en-US" sz="600" b="0" i="0" u="none" strike="noStrike">
                          <a:solidFill>
                            <a:srgbClr val="000000"/>
                          </a:solidFill>
                          <a:latin typeface="Calibri"/>
                        </a:rPr>
                        <a:t>25.1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D780"/>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29.1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6CD7E"/>
                    </a:solidFill>
                  </a:tcPr>
                </a:tc>
                <a:tc>
                  <a:txBody>
                    <a:bodyPr/>
                    <a:lstStyle/>
                    <a:p>
                      <a:pPr algn="r" fontAlgn="b"/>
                      <a:r>
                        <a:rPr lang="en-US" sz="600" b="0" i="0" u="none" strike="noStrike">
                          <a:solidFill>
                            <a:srgbClr val="000000"/>
                          </a:solidFill>
                          <a:latin typeface="Calibri"/>
                        </a:rPr>
                        <a:t>27.9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FD07F"/>
                    </a:solidFill>
                  </a:tcPr>
                </a:tc>
                <a:tc>
                  <a:txBody>
                    <a:bodyPr/>
                    <a:lstStyle/>
                    <a:p>
                      <a:pPr algn="r" fontAlgn="b"/>
                      <a:r>
                        <a:rPr lang="en-US" sz="600" b="0" i="0" u="none" strike="noStrike">
                          <a:solidFill>
                            <a:srgbClr val="000000"/>
                          </a:solidFill>
                          <a:latin typeface="Calibri"/>
                        </a:rPr>
                        <a:t>27.0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8D27F"/>
                    </a:solidFill>
                  </a:tcPr>
                </a:tc>
                <a:tc>
                  <a:txBody>
                    <a:bodyPr/>
                    <a:lstStyle/>
                    <a:p>
                      <a:pPr algn="r" fontAlgn="b"/>
                      <a:r>
                        <a:rPr lang="en-US" sz="600" b="0" i="0" u="none" strike="noStrike">
                          <a:solidFill>
                            <a:srgbClr val="000000"/>
                          </a:solidFill>
                          <a:latin typeface="Calibri"/>
                        </a:rPr>
                        <a:t>25.5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D680"/>
                    </a:solidFill>
                  </a:tcPr>
                </a:tc>
                <a:tc>
                  <a:txBody>
                    <a:bodyPr/>
                    <a:lstStyle/>
                    <a:p>
                      <a:pPr algn="r" fontAlgn="b"/>
                      <a:r>
                        <a:rPr lang="en-US" sz="600" b="0" i="0" u="none" strike="noStrike">
                          <a:solidFill>
                            <a:srgbClr val="000000"/>
                          </a:solidFill>
                          <a:latin typeface="Calibri"/>
                        </a:rPr>
                        <a:t>24.4</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ED981"/>
                    </a:solidFill>
                  </a:tcPr>
                </a:tc>
                <a:tc>
                  <a:txBody>
                    <a:bodyPr/>
                    <a:lstStyle/>
                    <a:p>
                      <a:pPr algn="l" fontAlgn="b"/>
                      <a:endParaRPr lang="en-US" sz="600" b="0" i="0" u="none" strike="noStrike">
                        <a:solidFill>
                          <a:srgbClr val="000000"/>
                        </a:solidFill>
                        <a:latin typeface="Calibri"/>
                      </a:endParaRPr>
                    </a:p>
                  </a:txBody>
                  <a:tcPr marL="4536" marR="4536" marT="4536"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26.3</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DD480"/>
                    </a:solidFill>
                  </a:tcPr>
                </a:tc>
                <a:tc>
                  <a:txBody>
                    <a:bodyPr/>
                    <a:lstStyle/>
                    <a:p>
                      <a:pPr algn="r" fontAlgn="b"/>
                      <a:r>
                        <a:rPr lang="en-US" sz="600" b="0" i="0" u="none" strike="noStrike">
                          <a:solidFill>
                            <a:srgbClr val="000000"/>
                          </a:solidFill>
                          <a:latin typeface="Calibri"/>
                        </a:rPr>
                        <a:t>25.2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780"/>
                    </a:solidFill>
                  </a:tcPr>
                </a:tc>
                <a:tc>
                  <a:txBody>
                    <a:bodyPr/>
                    <a:lstStyle/>
                    <a:p>
                      <a:pPr algn="r" fontAlgn="b"/>
                      <a:r>
                        <a:rPr lang="en-US" sz="600" b="0" i="0" u="none" strike="noStrike">
                          <a:solidFill>
                            <a:srgbClr val="000000"/>
                          </a:solidFill>
                          <a:latin typeface="Calibri"/>
                        </a:rPr>
                        <a:t>24.1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1DA81"/>
                    </a:solidFill>
                  </a:tcPr>
                </a:tc>
                <a:tc>
                  <a:txBody>
                    <a:bodyPr/>
                    <a:lstStyle/>
                    <a:p>
                      <a:pPr algn="r" fontAlgn="b"/>
                      <a:r>
                        <a:rPr lang="en-US" sz="600" b="0" i="0" u="none" strike="noStrike">
                          <a:solidFill>
                            <a:srgbClr val="000000"/>
                          </a:solidFill>
                          <a:latin typeface="Calibri"/>
                        </a:rPr>
                        <a:t>22.9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DD82"/>
                    </a:solidFill>
                  </a:tcPr>
                </a:tc>
                <a:tc>
                  <a:txBody>
                    <a:bodyPr/>
                    <a:lstStyle/>
                    <a:p>
                      <a:pPr algn="r" fontAlgn="b"/>
                      <a:r>
                        <a:rPr lang="en-US" sz="600" b="0" i="0" u="none" strike="noStrike">
                          <a:solidFill>
                            <a:srgbClr val="000000"/>
                          </a:solidFill>
                          <a:latin typeface="Calibri"/>
                        </a:rPr>
                        <a:t>21.7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F82"/>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26.1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FD480"/>
                    </a:solidFill>
                  </a:tcPr>
                </a:tc>
                <a:tc>
                  <a:txBody>
                    <a:bodyPr/>
                    <a:lstStyle/>
                    <a:p>
                      <a:pPr algn="r" fontAlgn="b"/>
                      <a:r>
                        <a:rPr lang="en-US" sz="600" b="0" i="0" u="none" strike="noStrike">
                          <a:solidFill>
                            <a:srgbClr val="000000"/>
                          </a:solidFill>
                          <a:latin typeface="Calibri"/>
                        </a:rPr>
                        <a:t>24.7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D881"/>
                    </a:solidFill>
                  </a:tcPr>
                </a:tc>
                <a:tc>
                  <a:txBody>
                    <a:bodyPr/>
                    <a:lstStyle/>
                    <a:p>
                      <a:pPr algn="r" fontAlgn="b"/>
                      <a:r>
                        <a:rPr lang="en-US" sz="600" b="0" i="0" u="none" strike="noStrike">
                          <a:solidFill>
                            <a:srgbClr val="000000"/>
                          </a:solidFill>
                          <a:latin typeface="Calibri"/>
                        </a:rPr>
                        <a:t>23.3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DB81"/>
                    </a:solidFill>
                  </a:tcPr>
                </a:tc>
                <a:tc>
                  <a:txBody>
                    <a:bodyPr/>
                    <a:lstStyle/>
                    <a:p>
                      <a:pPr algn="r" fontAlgn="b"/>
                      <a:r>
                        <a:rPr lang="en-US" sz="600" b="0" i="0" u="none" strike="noStrike">
                          <a:solidFill>
                            <a:srgbClr val="000000"/>
                          </a:solidFill>
                          <a:latin typeface="Calibri"/>
                        </a:rPr>
                        <a:t>22.3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E82"/>
                    </a:solidFill>
                  </a:tcPr>
                </a:tc>
                <a:tc>
                  <a:txBody>
                    <a:bodyPr/>
                    <a:lstStyle/>
                    <a:p>
                      <a:pPr algn="r" fontAlgn="b"/>
                      <a:r>
                        <a:rPr lang="en-US" sz="600" b="0" i="0" u="none" strike="noStrike">
                          <a:solidFill>
                            <a:srgbClr val="000000"/>
                          </a:solidFill>
                          <a:latin typeface="Calibri"/>
                        </a:rPr>
                        <a:t>21.1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182"/>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25.8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D580"/>
                    </a:solidFill>
                  </a:tcPr>
                </a:tc>
                <a:tc>
                  <a:txBody>
                    <a:bodyPr/>
                    <a:lstStyle/>
                    <a:p>
                      <a:pPr algn="r" fontAlgn="b"/>
                      <a:r>
                        <a:rPr lang="en-US" sz="600" b="0" i="0" u="none" strike="noStrike">
                          <a:solidFill>
                            <a:srgbClr val="000000"/>
                          </a:solidFill>
                          <a:latin typeface="Calibri"/>
                        </a:rPr>
                        <a:t>24.2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D981"/>
                    </a:solidFill>
                  </a:tcPr>
                </a:tc>
                <a:tc>
                  <a:txBody>
                    <a:bodyPr/>
                    <a:lstStyle/>
                    <a:p>
                      <a:pPr algn="r" fontAlgn="b"/>
                      <a:r>
                        <a:rPr lang="en-US" sz="600" b="0" i="0" u="none" strike="noStrike">
                          <a:solidFill>
                            <a:srgbClr val="000000"/>
                          </a:solidFill>
                          <a:latin typeface="Calibri"/>
                        </a:rPr>
                        <a:t>23.1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ADC81"/>
                    </a:solidFill>
                  </a:tcPr>
                </a:tc>
                <a:tc>
                  <a:txBody>
                    <a:bodyPr/>
                    <a:lstStyle/>
                    <a:p>
                      <a:pPr algn="r" fontAlgn="b"/>
                      <a:r>
                        <a:rPr lang="en-US" sz="600" b="0" i="0" u="none" strike="noStrike">
                          <a:solidFill>
                            <a:srgbClr val="000000"/>
                          </a:solidFill>
                          <a:latin typeface="Calibri"/>
                        </a:rPr>
                        <a:t>21.8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DF82"/>
                    </a:solidFill>
                  </a:tcPr>
                </a:tc>
                <a:tc>
                  <a:txBody>
                    <a:bodyPr/>
                    <a:lstStyle/>
                    <a:p>
                      <a:pPr algn="r" fontAlgn="b"/>
                      <a:r>
                        <a:rPr lang="en-US" sz="600" b="0" i="0" u="none" strike="noStrike">
                          <a:solidFill>
                            <a:srgbClr val="000000"/>
                          </a:solidFill>
                          <a:latin typeface="Calibri"/>
                        </a:rPr>
                        <a:t>20.6</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0E283"/>
                    </a:solidFill>
                  </a:tcPr>
                </a:tc>
                <a:tc>
                  <a:txBody>
                    <a:bodyPr/>
                    <a:lstStyle/>
                    <a:p>
                      <a:pPr algn="r" fontAlgn="b"/>
                      <a:r>
                        <a:rPr lang="en-US" sz="600" b="1" i="0" u="none" strike="noStrike">
                          <a:solidFill>
                            <a:srgbClr val="000000"/>
                          </a:solidFill>
                          <a:latin typeface="Calibri"/>
                        </a:rPr>
                        <a:t>140</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0705">
                <a:tc>
                  <a:txBody>
                    <a:bodyPr/>
                    <a:lstStyle/>
                    <a:p>
                      <a:pPr algn="l" fontAlgn="b"/>
                      <a:r>
                        <a:rPr lang="en-US" sz="600" b="1"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160</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29.4</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C7E"/>
                    </a:solidFill>
                  </a:tcPr>
                </a:tc>
                <a:tc>
                  <a:txBody>
                    <a:bodyPr/>
                    <a:lstStyle/>
                    <a:p>
                      <a:pPr algn="r" fontAlgn="b"/>
                      <a:r>
                        <a:rPr lang="en-US" sz="600" b="0" i="0" u="none" strike="noStrike">
                          <a:solidFill>
                            <a:srgbClr val="000000"/>
                          </a:solidFill>
                          <a:latin typeface="Calibri"/>
                        </a:rPr>
                        <a:t>27.8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1D07F"/>
                    </a:solidFill>
                  </a:tcPr>
                </a:tc>
                <a:tc>
                  <a:txBody>
                    <a:bodyPr/>
                    <a:lstStyle/>
                    <a:p>
                      <a:pPr algn="r" fontAlgn="b"/>
                      <a:r>
                        <a:rPr lang="en-US" sz="600" b="0" i="0" u="none" strike="noStrike">
                          <a:solidFill>
                            <a:srgbClr val="000000"/>
                          </a:solidFill>
                          <a:latin typeface="Calibri"/>
                        </a:rPr>
                        <a:t>26.7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AD380"/>
                    </a:solidFill>
                  </a:tcPr>
                </a:tc>
                <a:tc>
                  <a:txBody>
                    <a:bodyPr/>
                    <a:lstStyle/>
                    <a:p>
                      <a:pPr algn="r" fontAlgn="b"/>
                      <a:r>
                        <a:rPr lang="en-US" sz="600" b="0" i="0" u="none" strike="noStrike">
                          <a:solidFill>
                            <a:srgbClr val="000000"/>
                          </a:solidFill>
                          <a:latin typeface="Calibri"/>
                        </a:rPr>
                        <a:t>25.7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D580"/>
                    </a:solidFill>
                  </a:tcPr>
                </a:tc>
                <a:tc>
                  <a:txBody>
                    <a:bodyPr/>
                    <a:lstStyle/>
                    <a:p>
                      <a:pPr algn="r" fontAlgn="b"/>
                      <a:r>
                        <a:rPr lang="en-US" sz="600" b="0" i="0" u="none" strike="noStrike">
                          <a:solidFill>
                            <a:srgbClr val="000000"/>
                          </a:solidFill>
                          <a:latin typeface="Calibri"/>
                        </a:rPr>
                        <a:t>24.4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D981"/>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28.6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E7F"/>
                    </a:solidFill>
                  </a:tcPr>
                </a:tc>
                <a:tc>
                  <a:txBody>
                    <a:bodyPr/>
                    <a:lstStyle/>
                    <a:p>
                      <a:pPr algn="r" fontAlgn="b"/>
                      <a:r>
                        <a:rPr lang="en-US" sz="600" b="0" i="0" u="none" strike="noStrike">
                          <a:solidFill>
                            <a:srgbClr val="000000"/>
                          </a:solidFill>
                          <a:latin typeface="Calibri"/>
                        </a:rPr>
                        <a:t>27.3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4D17F"/>
                    </a:solidFill>
                  </a:tcPr>
                </a:tc>
                <a:tc>
                  <a:txBody>
                    <a:bodyPr/>
                    <a:lstStyle/>
                    <a:p>
                      <a:pPr algn="r" fontAlgn="b"/>
                      <a:r>
                        <a:rPr lang="en-US" sz="600" b="0" i="0" u="none" strike="noStrike">
                          <a:solidFill>
                            <a:srgbClr val="000000"/>
                          </a:solidFill>
                          <a:latin typeface="Calibri"/>
                        </a:rPr>
                        <a:t>26.2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FD480"/>
                    </a:solidFill>
                  </a:tcPr>
                </a:tc>
                <a:tc>
                  <a:txBody>
                    <a:bodyPr/>
                    <a:lstStyle/>
                    <a:p>
                      <a:pPr algn="r" fontAlgn="b"/>
                      <a:r>
                        <a:rPr lang="en-US" sz="600" b="0" i="0" u="none" strike="noStrike">
                          <a:solidFill>
                            <a:srgbClr val="000000"/>
                          </a:solidFill>
                          <a:latin typeface="Calibri"/>
                        </a:rPr>
                        <a:t>25.1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D780"/>
                    </a:solidFill>
                  </a:tcPr>
                </a:tc>
                <a:tc>
                  <a:txBody>
                    <a:bodyPr/>
                    <a:lstStyle/>
                    <a:p>
                      <a:pPr algn="r" fontAlgn="b"/>
                      <a:r>
                        <a:rPr lang="en-US" sz="600" b="0" i="0" u="none" strike="noStrike">
                          <a:solidFill>
                            <a:srgbClr val="000000"/>
                          </a:solidFill>
                          <a:latin typeface="Calibri"/>
                        </a:rPr>
                        <a:t>23.7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A81"/>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28.2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DCF7F"/>
                    </a:solidFill>
                  </a:tcPr>
                </a:tc>
                <a:tc>
                  <a:txBody>
                    <a:bodyPr/>
                    <a:lstStyle/>
                    <a:p>
                      <a:pPr algn="r" fontAlgn="b"/>
                      <a:r>
                        <a:rPr lang="en-US" sz="600" b="0" i="0" u="none" strike="noStrike">
                          <a:solidFill>
                            <a:srgbClr val="000000"/>
                          </a:solidFill>
                          <a:latin typeface="Calibri"/>
                        </a:rPr>
                        <a:t>26.9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8D27F"/>
                    </a:solidFill>
                  </a:tcPr>
                </a:tc>
                <a:tc>
                  <a:txBody>
                    <a:bodyPr/>
                    <a:lstStyle/>
                    <a:p>
                      <a:pPr algn="r" fontAlgn="b"/>
                      <a:r>
                        <a:rPr lang="en-US" sz="600" b="0" i="0" u="none" strike="noStrike">
                          <a:solidFill>
                            <a:srgbClr val="000000"/>
                          </a:solidFill>
                          <a:latin typeface="Calibri"/>
                        </a:rPr>
                        <a:t>25.8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D580"/>
                    </a:solidFill>
                  </a:tcPr>
                </a:tc>
                <a:tc>
                  <a:txBody>
                    <a:bodyPr/>
                    <a:lstStyle/>
                    <a:p>
                      <a:pPr algn="r" fontAlgn="b"/>
                      <a:r>
                        <a:rPr lang="en-US" sz="600" b="0" i="0" u="none" strike="noStrike">
                          <a:solidFill>
                            <a:srgbClr val="000000"/>
                          </a:solidFill>
                          <a:latin typeface="Calibri"/>
                        </a:rPr>
                        <a:t>24.6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881"/>
                    </a:solidFill>
                  </a:tcPr>
                </a:tc>
                <a:tc>
                  <a:txBody>
                    <a:bodyPr/>
                    <a:lstStyle/>
                    <a:p>
                      <a:pPr algn="r" fontAlgn="b"/>
                      <a:r>
                        <a:rPr lang="en-US" sz="600" b="0" i="0" u="none" strike="noStrike">
                          <a:solidFill>
                            <a:srgbClr val="000000"/>
                          </a:solidFill>
                          <a:latin typeface="Calibri"/>
                        </a:rPr>
                        <a:t>23.5</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DB81"/>
                    </a:solidFill>
                  </a:tcPr>
                </a:tc>
                <a:tc>
                  <a:txBody>
                    <a:bodyPr/>
                    <a:lstStyle/>
                    <a:p>
                      <a:pPr algn="l" fontAlgn="b"/>
                      <a:endParaRPr lang="en-US" sz="600" b="0" i="0" u="none" strike="noStrike">
                        <a:solidFill>
                          <a:srgbClr val="000000"/>
                        </a:solidFill>
                        <a:latin typeface="Calibri"/>
                      </a:endParaRPr>
                    </a:p>
                  </a:txBody>
                  <a:tcPr marL="4536" marR="4536" marT="4536"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25.4</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6D680"/>
                    </a:solidFill>
                  </a:tcPr>
                </a:tc>
                <a:tc>
                  <a:txBody>
                    <a:bodyPr/>
                    <a:lstStyle/>
                    <a:p>
                      <a:pPr algn="r" fontAlgn="b"/>
                      <a:r>
                        <a:rPr lang="en-US" sz="600" b="0" i="0" u="none" strike="noStrike">
                          <a:solidFill>
                            <a:srgbClr val="000000"/>
                          </a:solidFill>
                          <a:latin typeface="Calibri"/>
                        </a:rPr>
                        <a:t>23.9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A81"/>
                    </a:solidFill>
                  </a:tcPr>
                </a:tc>
                <a:tc>
                  <a:txBody>
                    <a:bodyPr/>
                    <a:lstStyle/>
                    <a:p>
                      <a:pPr algn="r" fontAlgn="b"/>
                      <a:r>
                        <a:rPr lang="en-US" sz="600" b="0" i="0" u="none" strike="noStrike">
                          <a:solidFill>
                            <a:srgbClr val="000000"/>
                          </a:solidFill>
                          <a:latin typeface="Calibri"/>
                        </a:rPr>
                        <a:t>22.6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EDD82"/>
                    </a:solidFill>
                  </a:tcPr>
                </a:tc>
                <a:tc>
                  <a:txBody>
                    <a:bodyPr/>
                    <a:lstStyle/>
                    <a:p>
                      <a:pPr algn="r" fontAlgn="b"/>
                      <a:r>
                        <a:rPr lang="en-US" sz="600" b="0" i="0" u="none" strike="noStrike">
                          <a:solidFill>
                            <a:srgbClr val="000000"/>
                          </a:solidFill>
                          <a:latin typeface="Calibri"/>
                        </a:rPr>
                        <a:t>21.7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DF82"/>
                    </a:solidFill>
                  </a:tcPr>
                </a:tc>
                <a:tc>
                  <a:txBody>
                    <a:bodyPr/>
                    <a:lstStyle/>
                    <a:p>
                      <a:pPr algn="r" fontAlgn="b"/>
                      <a:r>
                        <a:rPr lang="en-US" sz="600" b="0" i="0" u="none" strike="noStrike">
                          <a:solidFill>
                            <a:srgbClr val="000000"/>
                          </a:solidFill>
                          <a:latin typeface="Calibri"/>
                        </a:rPr>
                        <a:t>20.5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1E383"/>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25.0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9D780"/>
                    </a:solidFill>
                  </a:tcPr>
                </a:tc>
                <a:tc>
                  <a:txBody>
                    <a:bodyPr/>
                    <a:lstStyle/>
                    <a:p>
                      <a:pPr algn="r" fontAlgn="b"/>
                      <a:r>
                        <a:rPr lang="en-US" sz="600" b="0" i="0" u="none" strike="noStrike">
                          <a:solidFill>
                            <a:srgbClr val="000000"/>
                          </a:solidFill>
                          <a:latin typeface="Calibri"/>
                        </a:rPr>
                        <a:t>23.3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DB81"/>
                    </a:solidFill>
                  </a:tcPr>
                </a:tc>
                <a:tc>
                  <a:txBody>
                    <a:bodyPr/>
                    <a:lstStyle/>
                    <a:p>
                      <a:pPr algn="r" fontAlgn="b"/>
                      <a:r>
                        <a:rPr lang="en-US" sz="600" b="0" i="0" u="none" strike="noStrike">
                          <a:solidFill>
                            <a:srgbClr val="000000"/>
                          </a:solidFill>
                          <a:latin typeface="Calibri"/>
                        </a:rPr>
                        <a:t>22.5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E82"/>
                    </a:solidFill>
                  </a:tcPr>
                </a:tc>
                <a:tc>
                  <a:txBody>
                    <a:bodyPr/>
                    <a:lstStyle/>
                    <a:p>
                      <a:pPr algn="r" fontAlgn="b"/>
                      <a:r>
                        <a:rPr lang="en-US" sz="600" b="0" i="0" u="none" strike="noStrike">
                          <a:solidFill>
                            <a:srgbClr val="000000"/>
                          </a:solidFill>
                          <a:latin typeface="Calibri"/>
                        </a:rPr>
                        <a:t>21.1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182"/>
                    </a:solidFill>
                  </a:tcPr>
                </a:tc>
                <a:tc>
                  <a:txBody>
                    <a:bodyPr/>
                    <a:lstStyle/>
                    <a:p>
                      <a:pPr algn="r" fontAlgn="b"/>
                      <a:r>
                        <a:rPr lang="en-US" sz="600" b="0" i="0" u="none" strike="noStrike">
                          <a:solidFill>
                            <a:srgbClr val="000000"/>
                          </a:solidFill>
                          <a:latin typeface="Calibri"/>
                        </a:rPr>
                        <a:t>19.8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483"/>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24.7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CD881"/>
                    </a:solidFill>
                  </a:tcPr>
                </a:tc>
                <a:tc>
                  <a:txBody>
                    <a:bodyPr/>
                    <a:lstStyle/>
                    <a:p>
                      <a:pPr algn="r" fontAlgn="b"/>
                      <a:r>
                        <a:rPr lang="en-US" sz="600" b="0" i="0" u="none" strike="noStrike">
                          <a:solidFill>
                            <a:srgbClr val="000000"/>
                          </a:solidFill>
                          <a:latin typeface="Calibri"/>
                        </a:rPr>
                        <a:t>23.0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BDC81"/>
                    </a:solidFill>
                  </a:tcPr>
                </a:tc>
                <a:tc>
                  <a:txBody>
                    <a:bodyPr/>
                    <a:lstStyle/>
                    <a:p>
                      <a:pPr algn="r" fontAlgn="b"/>
                      <a:r>
                        <a:rPr lang="en-US" sz="600" b="0" i="0" u="none" strike="noStrike">
                          <a:solidFill>
                            <a:srgbClr val="000000"/>
                          </a:solidFill>
                          <a:latin typeface="Calibri"/>
                        </a:rPr>
                        <a:t>21.7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E082"/>
                    </a:solidFill>
                  </a:tcPr>
                </a:tc>
                <a:tc>
                  <a:txBody>
                    <a:bodyPr/>
                    <a:lstStyle/>
                    <a:p>
                      <a:pPr algn="r" fontAlgn="b"/>
                      <a:r>
                        <a:rPr lang="en-US" sz="600" b="0" i="0" u="none" strike="noStrike">
                          <a:solidFill>
                            <a:srgbClr val="000000"/>
                          </a:solidFill>
                          <a:latin typeface="Calibri"/>
                        </a:rPr>
                        <a:t>20.4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1E383"/>
                    </a:solidFill>
                  </a:tcPr>
                </a:tc>
                <a:tc>
                  <a:txBody>
                    <a:bodyPr/>
                    <a:lstStyle/>
                    <a:p>
                      <a:pPr algn="r" fontAlgn="b"/>
                      <a:r>
                        <a:rPr lang="en-US" sz="600" b="0" i="0" u="none" strike="noStrike">
                          <a:solidFill>
                            <a:srgbClr val="000000"/>
                          </a:solidFill>
                          <a:latin typeface="Calibri"/>
                        </a:rPr>
                        <a:t>19.2</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E683"/>
                    </a:solidFill>
                  </a:tcPr>
                </a:tc>
                <a:tc>
                  <a:txBody>
                    <a:bodyPr/>
                    <a:lstStyle/>
                    <a:p>
                      <a:pPr algn="r" fontAlgn="b"/>
                      <a:r>
                        <a:rPr lang="en-US" sz="600" b="1" i="0" u="none" strike="noStrike">
                          <a:solidFill>
                            <a:srgbClr val="000000"/>
                          </a:solidFill>
                          <a:latin typeface="Calibri"/>
                        </a:rPr>
                        <a:t>160</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0705">
                <a:tc>
                  <a:txBody>
                    <a:bodyPr/>
                    <a:lstStyle/>
                    <a:p>
                      <a:pPr algn="l" fontAlgn="b"/>
                      <a:r>
                        <a:rPr lang="en-US" sz="600" b="1"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180</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28.2</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DCF7F"/>
                    </a:solidFill>
                  </a:tcPr>
                </a:tc>
                <a:tc>
                  <a:txBody>
                    <a:bodyPr/>
                    <a:lstStyle/>
                    <a:p>
                      <a:pPr algn="r" fontAlgn="b"/>
                      <a:r>
                        <a:rPr lang="en-US" sz="600" b="0" i="0" u="none" strike="noStrike">
                          <a:solidFill>
                            <a:srgbClr val="000000"/>
                          </a:solidFill>
                          <a:latin typeface="Calibri"/>
                        </a:rPr>
                        <a:t>26.9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27F"/>
                    </a:solidFill>
                  </a:tcPr>
                </a:tc>
                <a:tc>
                  <a:txBody>
                    <a:bodyPr/>
                    <a:lstStyle/>
                    <a:p>
                      <a:pPr algn="r" fontAlgn="b"/>
                      <a:r>
                        <a:rPr lang="en-US" sz="600" b="0" i="0" u="none" strike="noStrike">
                          <a:solidFill>
                            <a:srgbClr val="000000"/>
                          </a:solidFill>
                          <a:latin typeface="Calibri"/>
                        </a:rPr>
                        <a:t>26.0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0D580"/>
                    </a:solidFill>
                  </a:tcPr>
                </a:tc>
                <a:tc>
                  <a:txBody>
                    <a:bodyPr/>
                    <a:lstStyle/>
                    <a:p>
                      <a:pPr algn="r" fontAlgn="b"/>
                      <a:r>
                        <a:rPr lang="en-US" sz="600" b="0" i="0" u="none" strike="noStrike">
                          <a:solidFill>
                            <a:srgbClr val="000000"/>
                          </a:solidFill>
                          <a:latin typeface="Calibri"/>
                        </a:rPr>
                        <a:t>24.4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ED981"/>
                    </a:solidFill>
                  </a:tcPr>
                </a:tc>
                <a:tc>
                  <a:txBody>
                    <a:bodyPr/>
                    <a:lstStyle/>
                    <a:p>
                      <a:pPr algn="r" fontAlgn="b"/>
                      <a:r>
                        <a:rPr lang="en-US" sz="600" b="0" i="0" u="none" strike="noStrike">
                          <a:solidFill>
                            <a:srgbClr val="000000"/>
                          </a:solidFill>
                          <a:latin typeface="Calibri"/>
                        </a:rPr>
                        <a:t>23.4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7DB81"/>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27.7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1D07F"/>
                    </a:solidFill>
                  </a:tcPr>
                </a:tc>
                <a:tc>
                  <a:txBody>
                    <a:bodyPr/>
                    <a:lstStyle/>
                    <a:p>
                      <a:pPr algn="r" fontAlgn="b"/>
                      <a:r>
                        <a:rPr lang="en-US" sz="600" b="0" i="0" u="none" strike="noStrike">
                          <a:solidFill>
                            <a:srgbClr val="000000"/>
                          </a:solidFill>
                          <a:latin typeface="Calibri"/>
                        </a:rPr>
                        <a:t>26.4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DD480"/>
                    </a:solidFill>
                  </a:tcPr>
                </a:tc>
                <a:tc>
                  <a:txBody>
                    <a:bodyPr/>
                    <a:lstStyle/>
                    <a:p>
                      <a:pPr algn="r" fontAlgn="b"/>
                      <a:r>
                        <a:rPr lang="en-US" sz="600" b="0" i="0" u="none" strike="noStrike">
                          <a:solidFill>
                            <a:srgbClr val="000000"/>
                          </a:solidFill>
                          <a:latin typeface="Calibri"/>
                        </a:rPr>
                        <a:t>25.2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780"/>
                    </a:solidFill>
                  </a:tcPr>
                </a:tc>
                <a:tc>
                  <a:txBody>
                    <a:bodyPr/>
                    <a:lstStyle/>
                    <a:p>
                      <a:pPr algn="r" fontAlgn="b"/>
                      <a:r>
                        <a:rPr lang="en-US" sz="600" b="0" i="0" u="none" strike="noStrike">
                          <a:solidFill>
                            <a:srgbClr val="000000"/>
                          </a:solidFill>
                          <a:latin typeface="Calibri"/>
                        </a:rPr>
                        <a:t>24.1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1D981"/>
                    </a:solidFill>
                  </a:tcPr>
                </a:tc>
                <a:tc>
                  <a:txBody>
                    <a:bodyPr/>
                    <a:lstStyle/>
                    <a:p>
                      <a:pPr algn="r" fontAlgn="b"/>
                      <a:r>
                        <a:rPr lang="en-US" sz="600" b="0" i="0" u="none" strike="noStrike">
                          <a:solidFill>
                            <a:srgbClr val="000000"/>
                          </a:solidFill>
                          <a:latin typeface="Calibri"/>
                        </a:rPr>
                        <a:t>22.7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DDD82"/>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27.3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D17F"/>
                    </a:solidFill>
                  </a:tcPr>
                </a:tc>
                <a:tc>
                  <a:txBody>
                    <a:bodyPr/>
                    <a:lstStyle/>
                    <a:p>
                      <a:pPr algn="r" fontAlgn="b"/>
                      <a:r>
                        <a:rPr lang="en-US" sz="600" b="0" i="0" u="none" strike="noStrike">
                          <a:solidFill>
                            <a:srgbClr val="000000"/>
                          </a:solidFill>
                          <a:latin typeface="Calibri"/>
                        </a:rPr>
                        <a:t>25.8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D580"/>
                    </a:solidFill>
                  </a:tcPr>
                </a:tc>
                <a:tc>
                  <a:txBody>
                    <a:bodyPr/>
                    <a:lstStyle/>
                    <a:p>
                      <a:pPr algn="r" fontAlgn="b"/>
                      <a:r>
                        <a:rPr lang="en-US" sz="600" b="0" i="0" u="none" strike="noStrike">
                          <a:solidFill>
                            <a:srgbClr val="000000"/>
                          </a:solidFill>
                          <a:latin typeface="Calibri"/>
                        </a:rPr>
                        <a:t>24.5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881"/>
                    </a:solidFill>
                  </a:tcPr>
                </a:tc>
                <a:tc>
                  <a:txBody>
                    <a:bodyPr/>
                    <a:lstStyle/>
                    <a:p>
                      <a:pPr algn="r" fontAlgn="b"/>
                      <a:r>
                        <a:rPr lang="en-US" sz="600" b="0" i="0" u="none" strike="noStrike">
                          <a:solidFill>
                            <a:srgbClr val="000000"/>
                          </a:solidFill>
                          <a:latin typeface="Calibri"/>
                        </a:rPr>
                        <a:t>23.3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DB81"/>
                    </a:solidFill>
                  </a:tcPr>
                </a:tc>
                <a:tc>
                  <a:txBody>
                    <a:bodyPr/>
                    <a:lstStyle/>
                    <a:p>
                      <a:pPr algn="r" fontAlgn="b"/>
                      <a:r>
                        <a:rPr lang="en-US" sz="600" b="0" i="0" u="none" strike="noStrike">
                          <a:solidFill>
                            <a:srgbClr val="000000"/>
                          </a:solidFill>
                          <a:latin typeface="Calibri"/>
                        </a:rPr>
                        <a:t>22.3</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1DE82"/>
                    </a:solidFill>
                  </a:tcPr>
                </a:tc>
                <a:tc>
                  <a:txBody>
                    <a:bodyPr/>
                    <a:lstStyle/>
                    <a:p>
                      <a:pPr algn="l" fontAlgn="b"/>
                      <a:r>
                        <a:rPr lang="en-US" sz="600" b="0"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24.3</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D981"/>
                    </a:solidFill>
                  </a:tcPr>
                </a:tc>
                <a:tc>
                  <a:txBody>
                    <a:bodyPr/>
                    <a:lstStyle/>
                    <a:p>
                      <a:pPr algn="r" fontAlgn="b"/>
                      <a:r>
                        <a:rPr lang="en-US" sz="600" b="0" i="0" u="none" strike="noStrike">
                          <a:solidFill>
                            <a:srgbClr val="000000"/>
                          </a:solidFill>
                          <a:latin typeface="Calibri"/>
                        </a:rPr>
                        <a:t>22.8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DD82"/>
                    </a:solidFill>
                  </a:tcPr>
                </a:tc>
                <a:tc>
                  <a:txBody>
                    <a:bodyPr/>
                    <a:lstStyle/>
                    <a:p>
                      <a:pPr algn="r" fontAlgn="b"/>
                      <a:r>
                        <a:rPr lang="en-US" sz="600" b="0" i="0" u="none" strike="noStrike">
                          <a:solidFill>
                            <a:srgbClr val="000000"/>
                          </a:solidFill>
                          <a:latin typeface="Calibri"/>
                        </a:rPr>
                        <a:t>21.6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082"/>
                    </a:solidFill>
                  </a:tcPr>
                </a:tc>
                <a:tc>
                  <a:txBody>
                    <a:bodyPr/>
                    <a:lstStyle/>
                    <a:p>
                      <a:pPr algn="r" fontAlgn="b"/>
                      <a:r>
                        <a:rPr lang="en-US" sz="600" b="0" i="0" u="none" strike="noStrike">
                          <a:solidFill>
                            <a:srgbClr val="000000"/>
                          </a:solidFill>
                          <a:latin typeface="Calibri"/>
                        </a:rPr>
                        <a:t>20.4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1E383"/>
                    </a:solidFill>
                  </a:tcPr>
                </a:tc>
                <a:tc>
                  <a:txBody>
                    <a:bodyPr/>
                    <a:lstStyle/>
                    <a:p>
                      <a:pPr algn="r" fontAlgn="b"/>
                      <a:r>
                        <a:rPr lang="en-US" sz="600" b="0" i="0" u="none" strike="noStrike">
                          <a:solidFill>
                            <a:srgbClr val="000000"/>
                          </a:solidFill>
                          <a:latin typeface="Calibri"/>
                        </a:rPr>
                        <a:t>19.1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683"/>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23.9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A81"/>
                    </a:solidFill>
                  </a:tcPr>
                </a:tc>
                <a:tc>
                  <a:txBody>
                    <a:bodyPr/>
                    <a:lstStyle/>
                    <a:p>
                      <a:pPr algn="r" fontAlgn="b"/>
                      <a:r>
                        <a:rPr lang="en-US" sz="600" b="0" i="0" u="none" strike="noStrike">
                          <a:solidFill>
                            <a:srgbClr val="000000"/>
                          </a:solidFill>
                          <a:latin typeface="Calibri"/>
                        </a:rPr>
                        <a:t>22.5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E82"/>
                    </a:solidFill>
                  </a:tcPr>
                </a:tc>
                <a:tc>
                  <a:txBody>
                    <a:bodyPr/>
                    <a:lstStyle/>
                    <a:p>
                      <a:pPr algn="r" fontAlgn="b"/>
                      <a:r>
                        <a:rPr lang="en-US" sz="600" b="0" i="0" u="none" strike="noStrike">
                          <a:solidFill>
                            <a:srgbClr val="000000"/>
                          </a:solidFill>
                          <a:latin typeface="Calibri"/>
                        </a:rPr>
                        <a:t>21.2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182"/>
                    </a:solidFill>
                  </a:tcPr>
                </a:tc>
                <a:tc>
                  <a:txBody>
                    <a:bodyPr/>
                    <a:lstStyle/>
                    <a:p>
                      <a:pPr algn="r" fontAlgn="b"/>
                      <a:r>
                        <a:rPr lang="en-US" sz="600" b="0" i="0" u="none" strike="noStrike">
                          <a:solidFill>
                            <a:srgbClr val="000000"/>
                          </a:solidFill>
                          <a:latin typeface="Calibri"/>
                        </a:rPr>
                        <a:t>19.7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583"/>
                    </a:solidFill>
                  </a:tcPr>
                </a:tc>
                <a:tc>
                  <a:txBody>
                    <a:bodyPr/>
                    <a:lstStyle/>
                    <a:p>
                      <a:pPr algn="r" fontAlgn="b"/>
                      <a:r>
                        <a:rPr lang="en-US" sz="600" b="0" i="0" u="none" strike="noStrike">
                          <a:solidFill>
                            <a:srgbClr val="000000"/>
                          </a:solidFill>
                          <a:latin typeface="Calibri"/>
                        </a:rPr>
                        <a:t>18.6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1E784"/>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23.1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ADC81"/>
                    </a:solidFill>
                  </a:tcPr>
                </a:tc>
                <a:tc>
                  <a:txBody>
                    <a:bodyPr/>
                    <a:lstStyle/>
                    <a:p>
                      <a:pPr algn="r" fontAlgn="b"/>
                      <a:r>
                        <a:rPr lang="en-US" sz="600" b="0" i="0" u="none" strike="noStrike">
                          <a:solidFill>
                            <a:srgbClr val="000000"/>
                          </a:solidFill>
                          <a:latin typeface="Calibri"/>
                        </a:rPr>
                        <a:t>22.0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4DF82"/>
                    </a:solidFill>
                  </a:tcPr>
                </a:tc>
                <a:tc>
                  <a:txBody>
                    <a:bodyPr/>
                    <a:lstStyle/>
                    <a:p>
                      <a:pPr algn="r" fontAlgn="b"/>
                      <a:r>
                        <a:rPr lang="en-US" sz="600" b="0" i="0" u="none" strike="noStrike">
                          <a:solidFill>
                            <a:srgbClr val="000000"/>
                          </a:solidFill>
                          <a:latin typeface="Calibri"/>
                        </a:rPr>
                        <a:t>20.6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0E283"/>
                    </a:solidFill>
                  </a:tcPr>
                </a:tc>
                <a:tc>
                  <a:txBody>
                    <a:bodyPr/>
                    <a:lstStyle/>
                    <a:p>
                      <a:pPr algn="r" fontAlgn="b"/>
                      <a:r>
                        <a:rPr lang="en-US" sz="600" b="0" i="0" u="none" strike="noStrike">
                          <a:solidFill>
                            <a:srgbClr val="000000"/>
                          </a:solidFill>
                          <a:latin typeface="Calibri"/>
                        </a:rPr>
                        <a:t>19.3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E683"/>
                    </a:solidFill>
                  </a:tcPr>
                </a:tc>
                <a:tc>
                  <a:txBody>
                    <a:bodyPr/>
                    <a:lstStyle/>
                    <a:p>
                      <a:pPr algn="r" fontAlgn="b"/>
                      <a:r>
                        <a:rPr lang="en-US" sz="600" b="0" i="0" u="none" strike="noStrike">
                          <a:solidFill>
                            <a:srgbClr val="000000"/>
                          </a:solidFill>
                          <a:latin typeface="Calibri"/>
                        </a:rPr>
                        <a:t>18.0</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E984"/>
                    </a:solidFill>
                  </a:tcPr>
                </a:tc>
                <a:tc>
                  <a:txBody>
                    <a:bodyPr/>
                    <a:lstStyle/>
                    <a:p>
                      <a:pPr algn="r" fontAlgn="b"/>
                      <a:r>
                        <a:rPr lang="en-US" sz="600" b="1" i="0" u="none" strike="noStrike">
                          <a:solidFill>
                            <a:srgbClr val="000000"/>
                          </a:solidFill>
                          <a:latin typeface="Calibri"/>
                        </a:rPr>
                        <a:t>180</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0705">
                <a:tc>
                  <a:txBody>
                    <a:bodyPr/>
                    <a:lstStyle/>
                    <a:p>
                      <a:pPr algn="l" fontAlgn="b"/>
                      <a:r>
                        <a:rPr lang="en-US" sz="600" b="1"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4536" marR="4536" marT="4536"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600" b="1" i="0" u="none" strike="noStrike">
                        <a:solidFill>
                          <a:srgbClr val="000000"/>
                        </a:solidFill>
                        <a:latin typeface="Calibri"/>
                      </a:endParaRP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4536" marR="4536" marT="4536" marB="0" anchor="b">
                    <a:lnL>
                      <a:noFill/>
                    </a:lnL>
                    <a:lnR w="25400" cap="flat" cmpd="dbl" algn="ctr">
                      <a:solidFill>
                        <a:srgbClr val="000000"/>
                      </a:solidFill>
                      <a:prstDash val="solid"/>
                      <a:round/>
                      <a:headEnd type="none" w="med" len="med"/>
                      <a:tailEnd type="none" w="med" len="med"/>
                    </a:lnR>
                    <a:lnT>
                      <a:noFill/>
                    </a:lnT>
                    <a:lnB>
                      <a:noFill/>
                    </a:lnB>
                  </a:tcPr>
                </a:tc>
              </a:tr>
              <a:tr h="90705">
                <a:tc>
                  <a:txBody>
                    <a:bodyPr/>
                    <a:lstStyle/>
                    <a:p>
                      <a:pPr algn="l" fontAlgn="b"/>
                      <a:r>
                        <a:rPr lang="en-US" sz="600" b="1"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55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120</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24.0</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A81"/>
                    </a:solidFill>
                  </a:tcPr>
                </a:tc>
                <a:tc>
                  <a:txBody>
                    <a:bodyPr/>
                    <a:lstStyle/>
                    <a:p>
                      <a:pPr algn="r" fontAlgn="b"/>
                      <a:r>
                        <a:rPr lang="en-US" sz="600" b="0" i="0" u="none" strike="noStrike">
                          <a:solidFill>
                            <a:srgbClr val="000000"/>
                          </a:solidFill>
                          <a:latin typeface="Calibri"/>
                        </a:rPr>
                        <a:t>23.2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DC81"/>
                    </a:solidFill>
                  </a:tcPr>
                </a:tc>
                <a:tc>
                  <a:txBody>
                    <a:bodyPr/>
                    <a:lstStyle/>
                    <a:p>
                      <a:pPr algn="r" fontAlgn="b"/>
                      <a:r>
                        <a:rPr lang="en-US" sz="600" b="0" i="0" u="none" strike="noStrike">
                          <a:solidFill>
                            <a:srgbClr val="000000"/>
                          </a:solidFill>
                          <a:latin typeface="Calibri"/>
                        </a:rPr>
                        <a:t>22.6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EDD82"/>
                    </a:solidFill>
                  </a:tcPr>
                </a:tc>
                <a:tc>
                  <a:txBody>
                    <a:bodyPr/>
                    <a:lstStyle/>
                    <a:p>
                      <a:pPr algn="r" fontAlgn="b"/>
                      <a:r>
                        <a:rPr lang="en-US" sz="600" b="0" i="0" u="none" strike="noStrike">
                          <a:solidFill>
                            <a:srgbClr val="000000"/>
                          </a:solidFill>
                          <a:latin typeface="Calibri"/>
                        </a:rPr>
                        <a:t>21.8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DF82"/>
                    </a:solidFill>
                  </a:tcPr>
                </a:tc>
                <a:tc>
                  <a:txBody>
                    <a:bodyPr/>
                    <a:lstStyle/>
                    <a:p>
                      <a:pPr algn="r" fontAlgn="b"/>
                      <a:r>
                        <a:rPr lang="en-US" sz="600" b="0" i="0" u="none" strike="noStrike">
                          <a:solidFill>
                            <a:srgbClr val="000000"/>
                          </a:solidFill>
                          <a:latin typeface="Calibri"/>
                        </a:rPr>
                        <a:t>21.2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182"/>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23.7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A81"/>
                    </a:solidFill>
                  </a:tcPr>
                </a:tc>
                <a:tc>
                  <a:txBody>
                    <a:bodyPr/>
                    <a:lstStyle/>
                    <a:p>
                      <a:pPr algn="r" fontAlgn="b"/>
                      <a:r>
                        <a:rPr lang="en-US" sz="600" b="0" i="0" u="none" strike="noStrike">
                          <a:solidFill>
                            <a:srgbClr val="000000"/>
                          </a:solidFill>
                          <a:latin typeface="Calibri"/>
                        </a:rPr>
                        <a:t>22.8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DD82"/>
                    </a:solidFill>
                  </a:tcPr>
                </a:tc>
                <a:tc>
                  <a:txBody>
                    <a:bodyPr/>
                    <a:lstStyle/>
                    <a:p>
                      <a:pPr algn="r" fontAlgn="b"/>
                      <a:r>
                        <a:rPr lang="en-US" sz="600" b="0" i="0" u="none" strike="noStrike">
                          <a:solidFill>
                            <a:srgbClr val="000000"/>
                          </a:solidFill>
                          <a:latin typeface="Calibri"/>
                        </a:rPr>
                        <a:t>22.1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2DE82"/>
                    </a:solidFill>
                  </a:tcPr>
                </a:tc>
                <a:tc>
                  <a:txBody>
                    <a:bodyPr/>
                    <a:lstStyle/>
                    <a:p>
                      <a:pPr algn="r" fontAlgn="b"/>
                      <a:r>
                        <a:rPr lang="en-US" sz="600" b="0" i="0" u="none" strike="noStrike">
                          <a:solidFill>
                            <a:srgbClr val="000000"/>
                          </a:solidFill>
                          <a:latin typeface="Calibri"/>
                        </a:rPr>
                        <a:t>21.4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082"/>
                    </a:solidFill>
                  </a:tcPr>
                </a:tc>
                <a:tc>
                  <a:txBody>
                    <a:bodyPr/>
                    <a:lstStyle/>
                    <a:p>
                      <a:pPr algn="r" fontAlgn="b"/>
                      <a:r>
                        <a:rPr lang="en-US" sz="600" b="0" i="0" u="none" strike="noStrike">
                          <a:solidFill>
                            <a:srgbClr val="000000"/>
                          </a:solidFill>
                          <a:latin typeface="Calibri"/>
                        </a:rPr>
                        <a:t>20.7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EE283"/>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23.5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DB81"/>
                    </a:solidFill>
                  </a:tcPr>
                </a:tc>
                <a:tc>
                  <a:txBody>
                    <a:bodyPr/>
                    <a:lstStyle/>
                    <a:p>
                      <a:pPr algn="r" fontAlgn="b"/>
                      <a:r>
                        <a:rPr lang="en-US" sz="600" b="0" i="0" u="none" strike="noStrike">
                          <a:solidFill>
                            <a:srgbClr val="000000"/>
                          </a:solidFill>
                          <a:latin typeface="Calibri"/>
                        </a:rPr>
                        <a:t>22.5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D82"/>
                    </a:solidFill>
                  </a:tcPr>
                </a:tc>
                <a:tc>
                  <a:txBody>
                    <a:bodyPr/>
                    <a:lstStyle/>
                    <a:p>
                      <a:pPr algn="r" fontAlgn="b"/>
                      <a:r>
                        <a:rPr lang="en-US" sz="600" b="0" i="0" u="none" strike="noStrike">
                          <a:solidFill>
                            <a:srgbClr val="000000"/>
                          </a:solidFill>
                          <a:latin typeface="Calibri"/>
                        </a:rPr>
                        <a:t>21.8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DF82"/>
                    </a:solidFill>
                  </a:tcPr>
                </a:tc>
                <a:tc>
                  <a:txBody>
                    <a:bodyPr/>
                    <a:lstStyle/>
                    <a:p>
                      <a:pPr algn="r" fontAlgn="b"/>
                      <a:r>
                        <a:rPr lang="en-US" sz="600" b="0" i="0" u="none" strike="noStrike">
                          <a:solidFill>
                            <a:srgbClr val="000000"/>
                          </a:solidFill>
                          <a:latin typeface="Calibri"/>
                        </a:rPr>
                        <a:t>20.9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283"/>
                    </a:solidFill>
                  </a:tcPr>
                </a:tc>
                <a:tc>
                  <a:txBody>
                    <a:bodyPr/>
                    <a:lstStyle/>
                    <a:p>
                      <a:pPr algn="r" fontAlgn="b"/>
                      <a:r>
                        <a:rPr lang="en-US" sz="600" b="0" i="0" u="none" strike="noStrike">
                          <a:solidFill>
                            <a:srgbClr val="000000"/>
                          </a:solidFill>
                          <a:latin typeface="Calibri"/>
                        </a:rPr>
                        <a:t>20.3</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383"/>
                    </a:solidFill>
                  </a:tcPr>
                </a:tc>
                <a:tc>
                  <a:txBody>
                    <a:bodyPr/>
                    <a:lstStyle/>
                    <a:p>
                      <a:pPr algn="l" fontAlgn="b"/>
                      <a:r>
                        <a:rPr lang="en-US" sz="600" b="0"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21.5</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082"/>
                    </a:solidFill>
                  </a:tcPr>
                </a:tc>
                <a:tc>
                  <a:txBody>
                    <a:bodyPr/>
                    <a:lstStyle/>
                    <a:p>
                      <a:pPr algn="r" fontAlgn="b"/>
                      <a:r>
                        <a:rPr lang="en-US" sz="600" b="0" i="0" u="none" strike="noStrike">
                          <a:solidFill>
                            <a:srgbClr val="000000"/>
                          </a:solidFill>
                          <a:latin typeface="Calibri"/>
                        </a:rPr>
                        <a:t>20.5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1E383"/>
                    </a:solidFill>
                  </a:tcPr>
                </a:tc>
                <a:tc>
                  <a:txBody>
                    <a:bodyPr/>
                    <a:lstStyle/>
                    <a:p>
                      <a:pPr algn="r" fontAlgn="b"/>
                      <a:r>
                        <a:rPr lang="en-US" sz="600" b="0" i="0" u="none" strike="noStrike">
                          <a:solidFill>
                            <a:srgbClr val="000000"/>
                          </a:solidFill>
                          <a:latin typeface="Calibri"/>
                        </a:rPr>
                        <a:t>19.8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E483"/>
                    </a:solidFill>
                  </a:tcPr>
                </a:tc>
                <a:tc>
                  <a:txBody>
                    <a:bodyPr/>
                    <a:lstStyle/>
                    <a:p>
                      <a:pPr algn="r" fontAlgn="b"/>
                      <a:r>
                        <a:rPr lang="en-US" sz="600" b="0" i="0" u="none" strike="noStrike">
                          <a:solidFill>
                            <a:srgbClr val="000000"/>
                          </a:solidFill>
                          <a:latin typeface="Calibri"/>
                        </a:rPr>
                        <a:t>19.1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683"/>
                    </a:solidFill>
                  </a:tcPr>
                </a:tc>
                <a:tc>
                  <a:txBody>
                    <a:bodyPr/>
                    <a:lstStyle/>
                    <a:p>
                      <a:pPr algn="r" fontAlgn="b"/>
                      <a:r>
                        <a:rPr lang="en-US" sz="600" b="0" i="0" u="none" strike="noStrike">
                          <a:solidFill>
                            <a:srgbClr val="000000"/>
                          </a:solidFill>
                          <a:latin typeface="Calibri"/>
                        </a:rPr>
                        <a:t>18.2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E884"/>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21.2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182"/>
                    </a:solidFill>
                  </a:tcPr>
                </a:tc>
                <a:tc>
                  <a:txBody>
                    <a:bodyPr/>
                    <a:lstStyle/>
                    <a:p>
                      <a:pPr algn="r" fontAlgn="b"/>
                      <a:r>
                        <a:rPr lang="en-US" sz="600" b="0" i="0" u="none" strike="noStrike">
                          <a:solidFill>
                            <a:srgbClr val="000000"/>
                          </a:solidFill>
                          <a:latin typeface="Calibri"/>
                        </a:rPr>
                        <a:t>20.1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E483"/>
                    </a:solidFill>
                  </a:tcPr>
                </a:tc>
                <a:tc>
                  <a:txBody>
                    <a:bodyPr/>
                    <a:lstStyle/>
                    <a:p>
                      <a:pPr algn="r" fontAlgn="b"/>
                      <a:r>
                        <a:rPr lang="en-US" sz="600" b="0" i="0" u="none" strike="noStrike">
                          <a:solidFill>
                            <a:srgbClr val="000000"/>
                          </a:solidFill>
                          <a:latin typeface="Calibri"/>
                        </a:rPr>
                        <a:t>19.5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583"/>
                    </a:solidFill>
                  </a:tcPr>
                </a:tc>
                <a:tc>
                  <a:txBody>
                    <a:bodyPr/>
                    <a:lstStyle/>
                    <a:p>
                      <a:pPr algn="r" fontAlgn="b"/>
                      <a:r>
                        <a:rPr lang="en-US" sz="600" b="0" i="0" u="none" strike="noStrike">
                          <a:solidFill>
                            <a:srgbClr val="000000"/>
                          </a:solidFill>
                          <a:latin typeface="Calibri"/>
                        </a:rPr>
                        <a:t>18.4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3E884"/>
                    </a:solidFill>
                  </a:tcPr>
                </a:tc>
                <a:tc>
                  <a:txBody>
                    <a:bodyPr/>
                    <a:lstStyle/>
                    <a:p>
                      <a:pPr algn="r" fontAlgn="b"/>
                      <a:r>
                        <a:rPr lang="en-US" sz="600" b="0" i="0" u="none" strike="noStrike">
                          <a:solidFill>
                            <a:srgbClr val="000000"/>
                          </a:solidFill>
                          <a:latin typeface="Calibri"/>
                        </a:rPr>
                        <a:t>17.9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E984"/>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20.5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1E383"/>
                    </a:solidFill>
                  </a:tcPr>
                </a:tc>
                <a:tc>
                  <a:txBody>
                    <a:bodyPr/>
                    <a:lstStyle/>
                    <a:p>
                      <a:pPr algn="r" fontAlgn="b"/>
                      <a:r>
                        <a:rPr lang="en-US" sz="600" b="0" i="0" u="none" strike="noStrike">
                          <a:solidFill>
                            <a:srgbClr val="000000"/>
                          </a:solidFill>
                          <a:latin typeface="Calibri"/>
                        </a:rPr>
                        <a:t>19.6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E583"/>
                    </a:solidFill>
                  </a:tcPr>
                </a:tc>
                <a:tc>
                  <a:txBody>
                    <a:bodyPr/>
                    <a:lstStyle/>
                    <a:p>
                      <a:pPr algn="r" fontAlgn="b"/>
                      <a:r>
                        <a:rPr lang="en-US" sz="600" b="0" i="0" u="none" strike="noStrike">
                          <a:solidFill>
                            <a:srgbClr val="000000"/>
                          </a:solidFill>
                          <a:latin typeface="Calibri"/>
                        </a:rPr>
                        <a:t>19.1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683"/>
                    </a:solidFill>
                  </a:tcPr>
                </a:tc>
                <a:tc>
                  <a:txBody>
                    <a:bodyPr/>
                    <a:lstStyle/>
                    <a:p>
                      <a:pPr algn="r" fontAlgn="b"/>
                      <a:r>
                        <a:rPr lang="en-US" sz="600" b="0" i="0" u="none" strike="noStrike">
                          <a:solidFill>
                            <a:srgbClr val="000000"/>
                          </a:solidFill>
                          <a:latin typeface="Calibri"/>
                        </a:rPr>
                        <a:t>18.2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E884"/>
                    </a:solidFill>
                  </a:tcPr>
                </a:tc>
                <a:tc>
                  <a:txBody>
                    <a:bodyPr/>
                    <a:lstStyle/>
                    <a:p>
                      <a:pPr algn="r" fontAlgn="b"/>
                      <a:r>
                        <a:rPr lang="en-US" sz="600" b="0" i="0" u="none" strike="noStrike">
                          <a:solidFill>
                            <a:srgbClr val="000000"/>
                          </a:solidFill>
                          <a:latin typeface="Calibri"/>
                        </a:rPr>
                        <a:t>17.3</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B84"/>
                    </a:solidFill>
                  </a:tcPr>
                </a:tc>
                <a:tc>
                  <a:txBody>
                    <a:bodyPr/>
                    <a:lstStyle/>
                    <a:p>
                      <a:pPr algn="r" fontAlgn="b"/>
                      <a:r>
                        <a:rPr lang="en-US" sz="600" b="1" i="0" u="none" strike="noStrike">
                          <a:solidFill>
                            <a:srgbClr val="000000"/>
                          </a:solidFill>
                          <a:latin typeface="Calibri"/>
                        </a:rPr>
                        <a:t>120</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55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0705">
                <a:tc>
                  <a:txBody>
                    <a:bodyPr/>
                    <a:lstStyle/>
                    <a:p>
                      <a:pPr algn="l" fontAlgn="b"/>
                      <a:r>
                        <a:rPr lang="en-US" sz="600" b="1"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140</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22.6</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EDD82"/>
                    </a:solidFill>
                  </a:tcPr>
                </a:tc>
                <a:tc>
                  <a:txBody>
                    <a:bodyPr/>
                    <a:lstStyle/>
                    <a:p>
                      <a:pPr algn="r" fontAlgn="b"/>
                      <a:r>
                        <a:rPr lang="en-US" sz="600" b="0" i="0" u="none" strike="noStrike">
                          <a:solidFill>
                            <a:srgbClr val="000000"/>
                          </a:solidFill>
                          <a:latin typeface="Calibri"/>
                        </a:rPr>
                        <a:t>22.0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4DF82"/>
                    </a:solidFill>
                  </a:tcPr>
                </a:tc>
                <a:tc>
                  <a:txBody>
                    <a:bodyPr/>
                    <a:lstStyle/>
                    <a:p>
                      <a:pPr algn="r" fontAlgn="b"/>
                      <a:r>
                        <a:rPr lang="en-US" sz="600" b="0" i="0" u="none" strike="noStrike">
                          <a:solidFill>
                            <a:srgbClr val="000000"/>
                          </a:solidFill>
                          <a:latin typeface="Calibri"/>
                        </a:rPr>
                        <a:t>20.9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182"/>
                    </a:solidFill>
                  </a:tcPr>
                </a:tc>
                <a:tc>
                  <a:txBody>
                    <a:bodyPr/>
                    <a:lstStyle/>
                    <a:p>
                      <a:pPr algn="r" fontAlgn="b"/>
                      <a:r>
                        <a:rPr lang="en-US" sz="600" b="0" i="0" u="none" strike="noStrike">
                          <a:solidFill>
                            <a:srgbClr val="000000"/>
                          </a:solidFill>
                          <a:latin typeface="Calibri"/>
                        </a:rPr>
                        <a:t>20.1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E483"/>
                    </a:solidFill>
                  </a:tcPr>
                </a:tc>
                <a:tc>
                  <a:txBody>
                    <a:bodyPr/>
                    <a:lstStyle/>
                    <a:p>
                      <a:pPr algn="r" fontAlgn="b"/>
                      <a:r>
                        <a:rPr lang="en-US" sz="600" b="0" i="0" u="none" strike="noStrike">
                          <a:solidFill>
                            <a:srgbClr val="000000"/>
                          </a:solidFill>
                          <a:latin typeface="Calibri"/>
                        </a:rPr>
                        <a:t>19.3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E683"/>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22.4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E82"/>
                    </a:solidFill>
                  </a:tcPr>
                </a:tc>
                <a:tc>
                  <a:txBody>
                    <a:bodyPr/>
                    <a:lstStyle/>
                    <a:p>
                      <a:pPr algn="r" fontAlgn="b"/>
                      <a:r>
                        <a:rPr lang="en-US" sz="600" b="0" i="0" u="none" strike="noStrike">
                          <a:solidFill>
                            <a:srgbClr val="000000"/>
                          </a:solidFill>
                          <a:latin typeface="Calibri"/>
                        </a:rPr>
                        <a:t>21.4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082"/>
                    </a:solidFill>
                  </a:tcPr>
                </a:tc>
                <a:tc>
                  <a:txBody>
                    <a:bodyPr/>
                    <a:lstStyle/>
                    <a:p>
                      <a:pPr algn="r" fontAlgn="b"/>
                      <a:r>
                        <a:rPr lang="en-US" sz="600" b="0" i="0" u="none" strike="noStrike">
                          <a:solidFill>
                            <a:srgbClr val="000000"/>
                          </a:solidFill>
                          <a:latin typeface="Calibri"/>
                        </a:rPr>
                        <a:t>20.5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0E283"/>
                    </a:solidFill>
                  </a:tcPr>
                </a:tc>
                <a:tc>
                  <a:txBody>
                    <a:bodyPr/>
                    <a:lstStyle/>
                    <a:p>
                      <a:pPr algn="r" fontAlgn="b"/>
                      <a:r>
                        <a:rPr lang="en-US" sz="600" b="0" i="0" u="none" strike="noStrike">
                          <a:solidFill>
                            <a:srgbClr val="000000"/>
                          </a:solidFill>
                          <a:latin typeface="Calibri"/>
                        </a:rPr>
                        <a:t>19.7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E583"/>
                    </a:solidFill>
                  </a:tcPr>
                </a:tc>
                <a:tc>
                  <a:txBody>
                    <a:bodyPr/>
                    <a:lstStyle/>
                    <a:p>
                      <a:pPr algn="r" fontAlgn="b"/>
                      <a:r>
                        <a:rPr lang="en-US" sz="600" b="0" i="0" u="none" strike="noStrike">
                          <a:solidFill>
                            <a:srgbClr val="000000"/>
                          </a:solidFill>
                          <a:latin typeface="Calibri"/>
                        </a:rPr>
                        <a:t>18.8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FE784"/>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22.0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4DF82"/>
                    </a:solidFill>
                  </a:tcPr>
                </a:tc>
                <a:tc>
                  <a:txBody>
                    <a:bodyPr/>
                    <a:lstStyle/>
                    <a:p>
                      <a:pPr algn="r" fontAlgn="b"/>
                      <a:r>
                        <a:rPr lang="en-US" sz="600" b="0" i="0" u="none" strike="noStrike">
                          <a:solidFill>
                            <a:srgbClr val="000000"/>
                          </a:solidFill>
                          <a:latin typeface="Calibri"/>
                        </a:rPr>
                        <a:t>21.0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182"/>
                    </a:solidFill>
                  </a:tcPr>
                </a:tc>
                <a:tc>
                  <a:txBody>
                    <a:bodyPr/>
                    <a:lstStyle/>
                    <a:p>
                      <a:pPr algn="r" fontAlgn="b"/>
                      <a:r>
                        <a:rPr lang="en-US" sz="600" b="0" i="0" u="none" strike="noStrike">
                          <a:solidFill>
                            <a:srgbClr val="000000"/>
                          </a:solidFill>
                          <a:latin typeface="Calibri"/>
                        </a:rPr>
                        <a:t>20.1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E383"/>
                    </a:solidFill>
                  </a:tcPr>
                </a:tc>
                <a:tc>
                  <a:txBody>
                    <a:bodyPr/>
                    <a:lstStyle/>
                    <a:p>
                      <a:pPr algn="r" fontAlgn="b"/>
                      <a:r>
                        <a:rPr lang="en-US" sz="600" b="0" i="0" u="none" strike="noStrike">
                          <a:solidFill>
                            <a:srgbClr val="000000"/>
                          </a:solidFill>
                          <a:latin typeface="Calibri"/>
                        </a:rPr>
                        <a:t>19.2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E683"/>
                    </a:solidFill>
                  </a:tcPr>
                </a:tc>
                <a:tc>
                  <a:txBody>
                    <a:bodyPr/>
                    <a:lstStyle/>
                    <a:p>
                      <a:pPr algn="r" fontAlgn="b"/>
                      <a:r>
                        <a:rPr lang="en-US" sz="600" b="0" i="0" u="none" strike="noStrike">
                          <a:solidFill>
                            <a:srgbClr val="000000"/>
                          </a:solidFill>
                          <a:latin typeface="Calibri"/>
                        </a:rPr>
                        <a:t>18.4</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3E884"/>
                    </a:solidFill>
                  </a:tcPr>
                </a:tc>
                <a:tc>
                  <a:txBody>
                    <a:bodyPr/>
                    <a:lstStyle/>
                    <a:p>
                      <a:pPr algn="l" fontAlgn="b"/>
                      <a:endParaRPr lang="en-US" sz="600" b="0" i="0" u="none" strike="noStrike">
                        <a:solidFill>
                          <a:srgbClr val="000000"/>
                        </a:solidFill>
                        <a:latin typeface="Calibri"/>
                      </a:endParaRPr>
                    </a:p>
                  </a:txBody>
                  <a:tcPr marL="4536" marR="4536" marT="4536"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20.0</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E483"/>
                    </a:solidFill>
                  </a:tcPr>
                </a:tc>
                <a:tc>
                  <a:txBody>
                    <a:bodyPr/>
                    <a:lstStyle/>
                    <a:p>
                      <a:pPr algn="r" fontAlgn="b"/>
                      <a:r>
                        <a:rPr lang="en-US" sz="600" b="0" i="0" u="none" strike="noStrike">
                          <a:solidFill>
                            <a:srgbClr val="000000"/>
                          </a:solidFill>
                          <a:latin typeface="Calibri"/>
                        </a:rPr>
                        <a:t>18.8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FE784"/>
                    </a:solidFill>
                  </a:tcPr>
                </a:tc>
                <a:tc>
                  <a:txBody>
                    <a:bodyPr/>
                    <a:lstStyle/>
                    <a:p>
                      <a:pPr algn="r" fontAlgn="b"/>
                      <a:r>
                        <a:rPr lang="en-US" sz="600" b="0" i="0" u="none" strike="noStrike">
                          <a:solidFill>
                            <a:srgbClr val="000000"/>
                          </a:solidFill>
                          <a:latin typeface="Calibri"/>
                        </a:rPr>
                        <a:t>18.0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E984"/>
                    </a:solidFill>
                  </a:tcPr>
                </a:tc>
                <a:tc>
                  <a:txBody>
                    <a:bodyPr/>
                    <a:lstStyle/>
                    <a:p>
                      <a:pPr algn="r" fontAlgn="b"/>
                      <a:r>
                        <a:rPr lang="en-US" sz="600" b="0" i="0" u="none" strike="noStrike">
                          <a:solidFill>
                            <a:srgbClr val="000000"/>
                          </a:solidFill>
                          <a:latin typeface="Calibri"/>
                        </a:rPr>
                        <a:t>17.0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r" fontAlgn="b"/>
                      <a:r>
                        <a:rPr lang="en-US" sz="600" b="0" i="0" u="none" strike="noStrike">
                          <a:solidFill>
                            <a:srgbClr val="000000"/>
                          </a:solidFill>
                          <a:latin typeface="Calibri"/>
                        </a:rPr>
                        <a:t>16.1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082"/>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19.4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E583"/>
                    </a:solidFill>
                  </a:tcPr>
                </a:tc>
                <a:tc>
                  <a:txBody>
                    <a:bodyPr/>
                    <a:lstStyle/>
                    <a:p>
                      <a:pPr algn="r" fontAlgn="b"/>
                      <a:r>
                        <a:rPr lang="en-US" sz="600" b="0" i="0" u="none" strike="noStrike">
                          <a:solidFill>
                            <a:srgbClr val="000000"/>
                          </a:solidFill>
                          <a:latin typeface="Calibri"/>
                        </a:rPr>
                        <a:t>18.4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3E884"/>
                    </a:solidFill>
                  </a:tcPr>
                </a:tc>
                <a:tc>
                  <a:txBody>
                    <a:bodyPr/>
                    <a:lstStyle/>
                    <a:p>
                      <a:pPr algn="r" fontAlgn="b"/>
                      <a:r>
                        <a:rPr lang="en-US" sz="600" b="0" i="0" u="none" strike="noStrike">
                          <a:solidFill>
                            <a:srgbClr val="000000"/>
                          </a:solidFill>
                          <a:latin typeface="Calibri"/>
                        </a:rPr>
                        <a:t>17.5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A84"/>
                    </a:solidFill>
                  </a:tcPr>
                </a:tc>
                <a:tc>
                  <a:txBody>
                    <a:bodyPr/>
                    <a:lstStyle/>
                    <a:p>
                      <a:pPr algn="r" fontAlgn="b"/>
                      <a:r>
                        <a:rPr lang="en-US" sz="600" b="0" i="0" u="none" strike="noStrike">
                          <a:solidFill>
                            <a:srgbClr val="000000"/>
                          </a:solidFill>
                          <a:latin typeface="Calibri"/>
                        </a:rPr>
                        <a:t>16.8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883"/>
                    </a:solidFill>
                  </a:tcPr>
                </a:tc>
                <a:tc>
                  <a:txBody>
                    <a:bodyPr/>
                    <a:lstStyle/>
                    <a:p>
                      <a:pPr algn="r" fontAlgn="b"/>
                      <a:r>
                        <a:rPr lang="en-US" sz="600" b="0" i="0" u="none" strike="noStrike">
                          <a:solidFill>
                            <a:srgbClr val="000000"/>
                          </a:solidFill>
                          <a:latin typeface="Calibri"/>
                        </a:rPr>
                        <a:t>15.6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A80"/>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19.2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E683"/>
                    </a:solidFill>
                  </a:tcPr>
                </a:tc>
                <a:tc>
                  <a:txBody>
                    <a:bodyPr/>
                    <a:lstStyle/>
                    <a:p>
                      <a:pPr algn="r" fontAlgn="b"/>
                      <a:r>
                        <a:rPr lang="en-US" sz="600" b="0" i="0" u="none" strike="noStrike">
                          <a:solidFill>
                            <a:srgbClr val="000000"/>
                          </a:solidFill>
                          <a:latin typeface="Calibri"/>
                        </a:rPr>
                        <a:t>18.1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E984"/>
                    </a:solidFill>
                  </a:tcPr>
                </a:tc>
                <a:tc>
                  <a:txBody>
                    <a:bodyPr/>
                    <a:lstStyle/>
                    <a:p>
                      <a:pPr algn="r" fontAlgn="b"/>
                      <a:r>
                        <a:rPr lang="en-US" sz="600" b="0" i="0" u="none" strike="noStrike">
                          <a:solidFill>
                            <a:srgbClr val="000000"/>
                          </a:solidFill>
                          <a:latin typeface="Calibri"/>
                        </a:rPr>
                        <a:t>17.2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B84"/>
                    </a:solidFill>
                  </a:tcPr>
                </a:tc>
                <a:tc>
                  <a:txBody>
                    <a:bodyPr/>
                    <a:lstStyle/>
                    <a:p>
                      <a:pPr algn="r" fontAlgn="b"/>
                      <a:r>
                        <a:rPr lang="en-US" sz="600" b="0" i="0" u="none" strike="noStrike">
                          <a:solidFill>
                            <a:srgbClr val="000000"/>
                          </a:solidFill>
                          <a:latin typeface="Calibri"/>
                        </a:rPr>
                        <a:t>16.0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F81"/>
                    </a:solidFill>
                  </a:tcPr>
                </a:tc>
                <a:tc>
                  <a:txBody>
                    <a:bodyPr/>
                    <a:lstStyle/>
                    <a:p>
                      <a:pPr algn="r" fontAlgn="b"/>
                      <a:r>
                        <a:rPr lang="en-US" sz="600" b="0" i="0" u="none" strike="noStrike">
                          <a:solidFill>
                            <a:srgbClr val="000000"/>
                          </a:solidFill>
                          <a:latin typeface="Calibri"/>
                        </a:rPr>
                        <a:t>15.5</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880"/>
                    </a:solidFill>
                  </a:tcPr>
                </a:tc>
                <a:tc>
                  <a:txBody>
                    <a:bodyPr/>
                    <a:lstStyle/>
                    <a:p>
                      <a:pPr algn="r" fontAlgn="b"/>
                      <a:r>
                        <a:rPr lang="en-US" sz="600" b="1" i="0" u="none" strike="noStrike">
                          <a:solidFill>
                            <a:srgbClr val="000000"/>
                          </a:solidFill>
                          <a:latin typeface="Calibri"/>
                        </a:rPr>
                        <a:t>140</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0705">
                <a:tc>
                  <a:txBody>
                    <a:bodyPr/>
                    <a:lstStyle/>
                    <a:p>
                      <a:pPr algn="l" fontAlgn="b"/>
                      <a:r>
                        <a:rPr lang="en-US" sz="600" b="1"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160</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22.0</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3DF82"/>
                    </a:solidFill>
                  </a:tcPr>
                </a:tc>
                <a:tc>
                  <a:txBody>
                    <a:bodyPr/>
                    <a:lstStyle/>
                    <a:p>
                      <a:pPr algn="r" fontAlgn="b"/>
                      <a:r>
                        <a:rPr lang="en-US" sz="600" b="0" i="0" u="none" strike="noStrike">
                          <a:solidFill>
                            <a:srgbClr val="000000"/>
                          </a:solidFill>
                          <a:latin typeface="Calibri"/>
                        </a:rPr>
                        <a:t>21.0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182"/>
                    </a:solidFill>
                  </a:tcPr>
                </a:tc>
                <a:tc>
                  <a:txBody>
                    <a:bodyPr/>
                    <a:lstStyle/>
                    <a:p>
                      <a:pPr algn="r" fontAlgn="b"/>
                      <a:r>
                        <a:rPr lang="en-US" sz="600" b="0" i="0" u="none" strike="noStrike">
                          <a:solidFill>
                            <a:srgbClr val="000000"/>
                          </a:solidFill>
                          <a:latin typeface="Calibri"/>
                        </a:rPr>
                        <a:t>20.1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E483"/>
                    </a:solidFill>
                  </a:tcPr>
                </a:tc>
                <a:tc>
                  <a:txBody>
                    <a:bodyPr/>
                    <a:lstStyle/>
                    <a:p>
                      <a:pPr algn="r" fontAlgn="b"/>
                      <a:r>
                        <a:rPr lang="en-US" sz="600" b="0" i="0" u="none" strike="noStrike">
                          <a:solidFill>
                            <a:srgbClr val="000000"/>
                          </a:solidFill>
                          <a:latin typeface="Calibri"/>
                        </a:rPr>
                        <a:t>19.3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E683"/>
                    </a:solidFill>
                  </a:tcPr>
                </a:tc>
                <a:tc>
                  <a:txBody>
                    <a:bodyPr/>
                    <a:lstStyle/>
                    <a:p>
                      <a:pPr algn="r" fontAlgn="b"/>
                      <a:r>
                        <a:rPr lang="en-US" sz="600" b="0" i="0" u="none" strike="noStrike">
                          <a:solidFill>
                            <a:srgbClr val="000000"/>
                          </a:solidFill>
                          <a:latin typeface="Calibri"/>
                        </a:rPr>
                        <a:t>18.4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3E884"/>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21.9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4DF82"/>
                    </a:solidFill>
                  </a:tcPr>
                </a:tc>
                <a:tc>
                  <a:txBody>
                    <a:bodyPr/>
                    <a:lstStyle/>
                    <a:p>
                      <a:pPr algn="r" fontAlgn="b"/>
                      <a:r>
                        <a:rPr lang="en-US" sz="600" b="0" i="0" u="none" strike="noStrike">
                          <a:solidFill>
                            <a:srgbClr val="000000"/>
                          </a:solidFill>
                          <a:latin typeface="Calibri"/>
                        </a:rPr>
                        <a:t>20.8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283"/>
                    </a:solidFill>
                  </a:tcPr>
                </a:tc>
                <a:tc>
                  <a:txBody>
                    <a:bodyPr/>
                    <a:lstStyle/>
                    <a:p>
                      <a:pPr algn="r" fontAlgn="b"/>
                      <a:r>
                        <a:rPr lang="en-US" sz="600" b="0" i="0" u="none" strike="noStrike">
                          <a:solidFill>
                            <a:srgbClr val="000000"/>
                          </a:solidFill>
                          <a:latin typeface="Calibri"/>
                        </a:rPr>
                        <a:t>19.8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E483"/>
                    </a:solidFill>
                  </a:tcPr>
                </a:tc>
                <a:tc>
                  <a:txBody>
                    <a:bodyPr/>
                    <a:lstStyle/>
                    <a:p>
                      <a:pPr algn="r" fontAlgn="b"/>
                      <a:r>
                        <a:rPr lang="en-US" sz="600" b="0" i="0" u="none" strike="noStrike">
                          <a:solidFill>
                            <a:srgbClr val="000000"/>
                          </a:solidFill>
                          <a:latin typeface="Calibri"/>
                        </a:rPr>
                        <a:t>18.9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FE784"/>
                    </a:solidFill>
                  </a:tcPr>
                </a:tc>
                <a:tc>
                  <a:txBody>
                    <a:bodyPr/>
                    <a:lstStyle/>
                    <a:p>
                      <a:pPr algn="r" fontAlgn="b"/>
                      <a:r>
                        <a:rPr lang="en-US" sz="600" b="0" i="0" u="none" strike="noStrike">
                          <a:solidFill>
                            <a:srgbClr val="000000"/>
                          </a:solidFill>
                          <a:latin typeface="Calibri"/>
                        </a:rPr>
                        <a:t>17.8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E984"/>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21.2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182"/>
                    </a:solidFill>
                  </a:tcPr>
                </a:tc>
                <a:tc>
                  <a:txBody>
                    <a:bodyPr/>
                    <a:lstStyle/>
                    <a:p>
                      <a:pPr algn="r" fontAlgn="b"/>
                      <a:r>
                        <a:rPr lang="en-US" sz="600" b="0" i="0" u="none" strike="noStrike">
                          <a:solidFill>
                            <a:srgbClr val="000000"/>
                          </a:solidFill>
                          <a:latin typeface="Calibri"/>
                        </a:rPr>
                        <a:t>20.2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3E383"/>
                    </a:solidFill>
                  </a:tcPr>
                </a:tc>
                <a:tc>
                  <a:txBody>
                    <a:bodyPr/>
                    <a:lstStyle/>
                    <a:p>
                      <a:pPr algn="r" fontAlgn="b"/>
                      <a:r>
                        <a:rPr lang="en-US" sz="600" b="0" i="0" u="none" strike="noStrike">
                          <a:solidFill>
                            <a:srgbClr val="000000"/>
                          </a:solidFill>
                          <a:latin typeface="Calibri"/>
                        </a:rPr>
                        <a:t>19.2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E683"/>
                    </a:solidFill>
                  </a:tcPr>
                </a:tc>
                <a:tc>
                  <a:txBody>
                    <a:bodyPr/>
                    <a:lstStyle/>
                    <a:p>
                      <a:pPr algn="r" fontAlgn="b"/>
                      <a:r>
                        <a:rPr lang="en-US" sz="600" b="0" i="0" u="none" strike="noStrike">
                          <a:solidFill>
                            <a:srgbClr val="000000"/>
                          </a:solidFill>
                          <a:latin typeface="Calibri"/>
                        </a:rPr>
                        <a:t>18.4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3E884"/>
                    </a:solidFill>
                  </a:tcPr>
                </a:tc>
                <a:tc>
                  <a:txBody>
                    <a:bodyPr/>
                    <a:lstStyle/>
                    <a:p>
                      <a:pPr algn="r" fontAlgn="b"/>
                      <a:r>
                        <a:rPr lang="en-US" sz="600" b="0" i="0" u="none" strike="noStrike">
                          <a:solidFill>
                            <a:srgbClr val="000000"/>
                          </a:solidFill>
                          <a:latin typeface="Calibri"/>
                        </a:rPr>
                        <a:t>17.5</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EA84"/>
                    </a:solidFill>
                  </a:tcPr>
                </a:tc>
                <a:tc>
                  <a:txBody>
                    <a:bodyPr/>
                    <a:lstStyle/>
                    <a:p>
                      <a:pPr algn="l" fontAlgn="b"/>
                      <a:endParaRPr lang="en-US" sz="600" b="0" i="0" u="none" strike="noStrike">
                        <a:solidFill>
                          <a:srgbClr val="000000"/>
                        </a:solidFill>
                        <a:latin typeface="Calibri"/>
                      </a:endParaRPr>
                    </a:p>
                  </a:txBody>
                  <a:tcPr marL="4536" marR="4536" marT="4536"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19.1</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E683"/>
                    </a:solidFill>
                  </a:tcPr>
                </a:tc>
                <a:tc>
                  <a:txBody>
                    <a:bodyPr/>
                    <a:lstStyle/>
                    <a:p>
                      <a:pPr algn="r" fontAlgn="b"/>
                      <a:r>
                        <a:rPr lang="en-US" sz="600" b="0" i="0" u="none" strike="noStrike">
                          <a:solidFill>
                            <a:srgbClr val="000000"/>
                          </a:solidFill>
                          <a:latin typeface="Calibri"/>
                        </a:rPr>
                        <a:t>18.0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E984"/>
                    </a:solidFill>
                  </a:tcPr>
                </a:tc>
                <a:tc>
                  <a:txBody>
                    <a:bodyPr/>
                    <a:lstStyle/>
                    <a:p>
                      <a:pPr algn="r" fontAlgn="b"/>
                      <a:r>
                        <a:rPr lang="en-US" sz="600" b="0" i="0" u="none" strike="noStrike">
                          <a:solidFill>
                            <a:srgbClr val="000000"/>
                          </a:solidFill>
                          <a:latin typeface="Calibri"/>
                        </a:rPr>
                        <a:t>17.1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B84"/>
                    </a:solidFill>
                  </a:tcPr>
                </a:tc>
                <a:tc>
                  <a:txBody>
                    <a:bodyPr/>
                    <a:lstStyle/>
                    <a:p>
                      <a:pPr algn="r" fontAlgn="b"/>
                      <a:r>
                        <a:rPr lang="en-US" sz="600" b="0" i="0" u="none" strike="noStrike">
                          <a:solidFill>
                            <a:srgbClr val="000000"/>
                          </a:solidFill>
                          <a:latin typeface="Calibri"/>
                        </a:rPr>
                        <a:t>16.1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081"/>
                    </a:solidFill>
                  </a:tcPr>
                </a:tc>
                <a:tc>
                  <a:txBody>
                    <a:bodyPr/>
                    <a:lstStyle/>
                    <a:p>
                      <a:pPr algn="r" fontAlgn="b"/>
                      <a:r>
                        <a:rPr lang="en-US" sz="600" b="0" i="0" u="none" strike="noStrike">
                          <a:solidFill>
                            <a:srgbClr val="000000"/>
                          </a:solidFill>
                          <a:latin typeface="Calibri"/>
                        </a:rPr>
                        <a:t>15.4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880"/>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18.8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FE784"/>
                    </a:solidFill>
                  </a:tcPr>
                </a:tc>
                <a:tc>
                  <a:txBody>
                    <a:bodyPr/>
                    <a:lstStyle/>
                    <a:p>
                      <a:pPr algn="r" fontAlgn="b"/>
                      <a:r>
                        <a:rPr lang="en-US" sz="600" b="0" i="0" u="none" strike="noStrike">
                          <a:solidFill>
                            <a:srgbClr val="000000"/>
                          </a:solidFill>
                          <a:latin typeface="Calibri"/>
                        </a:rPr>
                        <a:t>17.7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EA84"/>
                    </a:solidFill>
                  </a:tcPr>
                </a:tc>
                <a:tc>
                  <a:txBody>
                    <a:bodyPr/>
                    <a:lstStyle/>
                    <a:p>
                      <a:pPr algn="r" fontAlgn="b"/>
                      <a:r>
                        <a:rPr lang="en-US" sz="600" b="0" i="0" u="none" strike="noStrike">
                          <a:solidFill>
                            <a:srgbClr val="000000"/>
                          </a:solidFill>
                          <a:latin typeface="Calibri"/>
                        </a:rPr>
                        <a:t>16.7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883"/>
                    </a:solidFill>
                  </a:tcPr>
                </a:tc>
                <a:tc>
                  <a:txBody>
                    <a:bodyPr/>
                    <a:lstStyle/>
                    <a:p>
                      <a:pPr algn="r" fontAlgn="b"/>
                      <a:r>
                        <a:rPr lang="en-US" sz="600" b="0" i="0" u="none" strike="noStrike">
                          <a:solidFill>
                            <a:srgbClr val="000000"/>
                          </a:solidFill>
                          <a:latin typeface="Calibri"/>
                        </a:rPr>
                        <a:t>15.7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A80"/>
                    </a:solidFill>
                  </a:tcPr>
                </a:tc>
                <a:tc>
                  <a:txBody>
                    <a:bodyPr/>
                    <a:lstStyle/>
                    <a:p>
                      <a:pPr algn="r" fontAlgn="b"/>
                      <a:r>
                        <a:rPr lang="en-US" sz="600" b="0" i="0" u="none" strike="noStrike">
                          <a:solidFill>
                            <a:srgbClr val="000000"/>
                          </a:solidFill>
                          <a:latin typeface="Calibri"/>
                        </a:rPr>
                        <a:t>14.9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17F"/>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18.4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3E884"/>
                    </a:solidFill>
                  </a:tcPr>
                </a:tc>
                <a:tc>
                  <a:txBody>
                    <a:bodyPr/>
                    <a:lstStyle/>
                    <a:p>
                      <a:pPr algn="r" fontAlgn="b"/>
                      <a:r>
                        <a:rPr lang="en-US" sz="600" b="0" i="0" u="none" strike="noStrike">
                          <a:solidFill>
                            <a:srgbClr val="000000"/>
                          </a:solidFill>
                          <a:latin typeface="Calibri"/>
                        </a:rPr>
                        <a:t>17.4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A84"/>
                    </a:solidFill>
                  </a:tcPr>
                </a:tc>
                <a:tc>
                  <a:txBody>
                    <a:bodyPr/>
                    <a:lstStyle/>
                    <a:p>
                      <a:pPr algn="r" fontAlgn="b"/>
                      <a:r>
                        <a:rPr lang="en-US" sz="600" b="0" i="0" u="none" strike="noStrike">
                          <a:solidFill>
                            <a:srgbClr val="000000"/>
                          </a:solidFill>
                          <a:latin typeface="Calibri"/>
                        </a:rPr>
                        <a:t>16.4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382"/>
                    </a:solidFill>
                  </a:tcPr>
                </a:tc>
                <a:tc>
                  <a:txBody>
                    <a:bodyPr/>
                    <a:lstStyle/>
                    <a:p>
                      <a:pPr algn="r" fontAlgn="b"/>
                      <a:r>
                        <a:rPr lang="en-US" sz="600" b="0" i="0" u="none" strike="noStrike">
                          <a:solidFill>
                            <a:srgbClr val="000000"/>
                          </a:solidFill>
                          <a:latin typeface="Calibri"/>
                        </a:rPr>
                        <a:t>15.3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680"/>
                    </a:solidFill>
                  </a:tcPr>
                </a:tc>
                <a:tc>
                  <a:txBody>
                    <a:bodyPr/>
                    <a:lstStyle/>
                    <a:p>
                      <a:pPr algn="r" fontAlgn="b"/>
                      <a:r>
                        <a:rPr lang="en-US" sz="600" b="0" i="0" u="none" strike="noStrike">
                          <a:solidFill>
                            <a:srgbClr val="000000"/>
                          </a:solidFill>
                          <a:latin typeface="Calibri"/>
                        </a:rPr>
                        <a:t>14.3</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A7D"/>
                    </a:solidFill>
                  </a:tcPr>
                </a:tc>
                <a:tc>
                  <a:txBody>
                    <a:bodyPr/>
                    <a:lstStyle/>
                    <a:p>
                      <a:pPr algn="r" fontAlgn="b"/>
                      <a:r>
                        <a:rPr lang="en-US" sz="600" b="1" i="0" u="none" strike="noStrike">
                          <a:solidFill>
                            <a:srgbClr val="000000"/>
                          </a:solidFill>
                          <a:latin typeface="Calibri"/>
                        </a:rPr>
                        <a:t>160</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0705">
                <a:tc>
                  <a:txBody>
                    <a:bodyPr/>
                    <a:lstStyle/>
                    <a:p>
                      <a:pPr algn="l" fontAlgn="b"/>
                      <a:r>
                        <a:rPr lang="en-US" sz="600" b="1"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180</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21.5</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082"/>
                    </a:solidFill>
                  </a:tcPr>
                </a:tc>
                <a:tc>
                  <a:txBody>
                    <a:bodyPr/>
                    <a:lstStyle/>
                    <a:p>
                      <a:pPr algn="r" fontAlgn="b"/>
                      <a:r>
                        <a:rPr lang="en-US" sz="600" b="0" i="0" u="none" strike="noStrike">
                          <a:solidFill>
                            <a:srgbClr val="000000"/>
                          </a:solidFill>
                          <a:latin typeface="Calibri"/>
                        </a:rPr>
                        <a:t>20.3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383"/>
                    </a:solidFill>
                  </a:tcPr>
                </a:tc>
                <a:tc>
                  <a:txBody>
                    <a:bodyPr/>
                    <a:lstStyle/>
                    <a:p>
                      <a:pPr algn="r" fontAlgn="b"/>
                      <a:r>
                        <a:rPr lang="en-US" sz="600" b="0" i="0" u="none" strike="noStrike">
                          <a:solidFill>
                            <a:srgbClr val="000000"/>
                          </a:solidFill>
                          <a:latin typeface="Calibri"/>
                        </a:rPr>
                        <a:t>19.4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E583"/>
                    </a:solidFill>
                  </a:tcPr>
                </a:tc>
                <a:tc>
                  <a:txBody>
                    <a:bodyPr/>
                    <a:lstStyle/>
                    <a:p>
                      <a:pPr algn="r" fontAlgn="b"/>
                      <a:r>
                        <a:rPr lang="en-US" sz="600" b="0" i="0" u="none" strike="noStrike">
                          <a:solidFill>
                            <a:srgbClr val="000000"/>
                          </a:solidFill>
                          <a:latin typeface="Calibri"/>
                        </a:rPr>
                        <a:t>18.5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E884"/>
                    </a:solidFill>
                  </a:tcPr>
                </a:tc>
                <a:tc>
                  <a:txBody>
                    <a:bodyPr/>
                    <a:lstStyle/>
                    <a:p>
                      <a:pPr algn="r" fontAlgn="b"/>
                      <a:r>
                        <a:rPr lang="en-US" sz="600" b="0" i="0" u="none" strike="noStrike">
                          <a:solidFill>
                            <a:srgbClr val="000000"/>
                          </a:solidFill>
                          <a:latin typeface="Calibri"/>
                        </a:rPr>
                        <a:t>17.7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EA84"/>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21.1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182"/>
                    </a:solidFill>
                  </a:tcPr>
                </a:tc>
                <a:tc>
                  <a:txBody>
                    <a:bodyPr/>
                    <a:lstStyle/>
                    <a:p>
                      <a:pPr algn="r" fontAlgn="b"/>
                      <a:r>
                        <a:rPr lang="en-US" sz="600" b="0" i="0" u="none" strike="noStrike">
                          <a:solidFill>
                            <a:srgbClr val="000000"/>
                          </a:solidFill>
                          <a:latin typeface="Calibri"/>
                        </a:rPr>
                        <a:t>20.0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E483"/>
                    </a:solidFill>
                  </a:tcPr>
                </a:tc>
                <a:tc>
                  <a:txBody>
                    <a:bodyPr/>
                    <a:lstStyle/>
                    <a:p>
                      <a:pPr algn="r" fontAlgn="b"/>
                      <a:r>
                        <a:rPr lang="en-US" sz="600" b="0" i="0" u="none" strike="noStrike">
                          <a:solidFill>
                            <a:srgbClr val="000000"/>
                          </a:solidFill>
                          <a:latin typeface="Calibri"/>
                        </a:rPr>
                        <a:t>19.0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683"/>
                    </a:solidFill>
                  </a:tcPr>
                </a:tc>
                <a:tc>
                  <a:txBody>
                    <a:bodyPr/>
                    <a:lstStyle/>
                    <a:p>
                      <a:pPr algn="r" fontAlgn="b"/>
                      <a:r>
                        <a:rPr lang="en-US" sz="600" b="0" i="0" u="none" strike="noStrike">
                          <a:solidFill>
                            <a:srgbClr val="000000"/>
                          </a:solidFill>
                          <a:latin typeface="Calibri"/>
                        </a:rPr>
                        <a:t>18.1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E984"/>
                    </a:solidFill>
                  </a:tcPr>
                </a:tc>
                <a:tc>
                  <a:txBody>
                    <a:bodyPr/>
                    <a:lstStyle/>
                    <a:p>
                      <a:pPr algn="r" fontAlgn="b"/>
                      <a:r>
                        <a:rPr lang="en-US" sz="600" b="0" i="0" u="none" strike="noStrike">
                          <a:solidFill>
                            <a:srgbClr val="000000"/>
                          </a:solidFill>
                          <a:latin typeface="Calibri"/>
                        </a:rPr>
                        <a:t>17.0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20.6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0E283"/>
                    </a:solidFill>
                  </a:tcPr>
                </a:tc>
                <a:tc>
                  <a:txBody>
                    <a:bodyPr/>
                    <a:lstStyle/>
                    <a:p>
                      <a:pPr algn="r" fontAlgn="b"/>
                      <a:r>
                        <a:rPr lang="en-US" sz="600" b="0" i="0" u="none" strike="noStrike">
                          <a:solidFill>
                            <a:srgbClr val="000000"/>
                          </a:solidFill>
                          <a:latin typeface="Calibri"/>
                        </a:rPr>
                        <a:t>19.5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583"/>
                    </a:solidFill>
                  </a:tcPr>
                </a:tc>
                <a:tc>
                  <a:txBody>
                    <a:bodyPr/>
                    <a:lstStyle/>
                    <a:p>
                      <a:pPr algn="r" fontAlgn="b"/>
                      <a:r>
                        <a:rPr lang="en-US" sz="600" b="0" i="0" u="none" strike="noStrike">
                          <a:solidFill>
                            <a:srgbClr val="000000"/>
                          </a:solidFill>
                          <a:latin typeface="Calibri"/>
                        </a:rPr>
                        <a:t>18.6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1E784"/>
                    </a:solidFill>
                  </a:tcPr>
                </a:tc>
                <a:tc>
                  <a:txBody>
                    <a:bodyPr/>
                    <a:lstStyle/>
                    <a:p>
                      <a:pPr algn="r" fontAlgn="b"/>
                      <a:r>
                        <a:rPr lang="en-US" sz="600" b="0" i="0" u="none" strike="noStrike">
                          <a:solidFill>
                            <a:srgbClr val="000000"/>
                          </a:solidFill>
                          <a:latin typeface="Calibri"/>
                        </a:rPr>
                        <a:t>17.7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EA84"/>
                    </a:solidFill>
                  </a:tcPr>
                </a:tc>
                <a:tc>
                  <a:txBody>
                    <a:bodyPr/>
                    <a:lstStyle/>
                    <a:p>
                      <a:pPr algn="r" fontAlgn="b"/>
                      <a:r>
                        <a:rPr lang="en-US" sz="600" b="0" i="0" u="none" strike="noStrike">
                          <a:solidFill>
                            <a:srgbClr val="000000"/>
                          </a:solidFill>
                          <a:latin typeface="Calibri"/>
                        </a:rPr>
                        <a:t>16.6</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783"/>
                    </a:solidFill>
                  </a:tcPr>
                </a:tc>
                <a:tc>
                  <a:txBody>
                    <a:bodyPr/>
                    <a:lstStyle/>
                    <a:p>
                      <a:pPr algn="l" fontAlgn="b"/>
                      <a:r>
                        <a:rPr lang="en-US" sz="600" b="0"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18.4</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3E884"/>
                    </a:solidFill>
                  </a:tcPr>
                </a:tc>
                <a:tc>
                  <a:txBody>
                    <a:bodyPr/>
                    <a:lstStyle/>
                    <a:p>
                      <a:pPr algn="r" fontAlgn="b"/>
                      <a:r>
                        <a:rPr lang="en-US" sz="600" b="0" i="0" u="none" strike="noStrike">
                          <a:solidFill>
                            <a:srgbClr val="000000"/>
                          </a:solidFill>
                          <a:latin typeface="Calibri"/>
                        </a:rPr>
                        <a:t>17.4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A84"/>
                    </a:solidFill>
                  </a:tcPr>
                </a:tc>
                <a:tc>
                  <a:txBody>
                    <a:bodyPr/>
                    <a:lstStyle/>
                    <a:p>
                      <a:pPr algn="r" fontAlgn="b"/>
                      <a:r>
                        <a:rPr lang="en-US" sz="600" b="0" i="0" u="none" strike="noStrike">
                          <a:solidFill>
                            <a:srgbClr val="000000"/>
                          </a:solidFill>
                          <a:latin typeface="Calibri"/>
                        </a:rPr>
                        <a:t>16.3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382"/>
                    </a:solidFill>
                  </a:tcPr>
                </a:tc>
                <a:tc>
                  <a:txBody>
                    <a:bodyPr/>
                    <a:lstStyle/>
                    <a:p>
                      <a:pPr algn="r" fontAlgn="b"/>
                      <a:r>
                        <a:rPr lang="en-US" sz="600" b="0" i="0" u="none" strike="noStrike">
                          <a:solidFill>
                            <a:srgbClr val="000000"/>
                          </a:solidFill>
                          <a:latin typeface="Calibri"/>
                        </a:rPr>
                        <a:t>15.3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680"/>
                    </a:solidFill>
                  </a:tcPr>
                </a:tc>
                <a:tc>
                  <a:txBody>
                    <a:bodyPr/>
                    <a:lstStyle/>
                    <a:p>
                      <a:pPr algn="r" fontAlgn="b"/>
                      <a:r>
                        <a:rPr lang="en-US" sz="600" b="0" i="0" u="none" strike="noStrike">
                          <a:solidFill>
                            <a:srgbClr val="000000"/>
                          </a:solidFill>
                          <a:latin typeface="Calibri"/>
                        </a:rPr>
                        <a:t>14.4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B7D"/>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18.1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E984"/>
                    </a:solidFill>
                  </a:tcPr>
                </a:tc>
                <a:tc>
                  <a:txBody>
                    <a:bodyPr/>
                    <a:lstStyle/>
                    <a:p>
                      <a:pPr algn="r" fontAlgn="b"/>
                      <a:r>
                        <a:rPr lang="en-US" sz="600" b="0" i="0" u="none" strike="noStrike">
                          <a:solidFill>
                            <a:srgbClr val="000000"/>
                          </a:solidFill>
                          <a:latin typeface="Calibri"/>
                        </a:rPr>
                        <a:t>16.9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A83"/>
                    </a:solidFill>
                  </a:tcPr>
                </a:tc>
                <a:tc>
                  <a:txBody>
                    <a:bodyPr/>
                    <a:lstStyle/>
                    <a:p>
                      <a:pPr algn="r" fontAlgn="b"/>
                      <a:r>
                        <a:rPr lang="en-US" sz="600" b="0" i="0" u="none" strike="noStrike">
                          <a:solidFill>
                            <a:srgbClr val="000000"/>
                          </a:solidFill>
                          <a:latin typeface="Calibri"/>
                        </a:rPr>
                        <a:t>15.9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E81"/>
                    </a:solidFill>
                  </a:tcPr>
                </a:tc>
                <a:tc>
                  <a:txBody>
                    <a:bodyPr/>
                    <a:lstStyle/>
                    <a:p>
                      <a:pPr algn="r" fontAlgn="b"/>
                      <a:r>
                        <a:rPr lang="en-US" sz="600" b="0" i="0" u="none" strike="noStrike">
                          <a:solidFill>
                            <a:srgbClr val="000000"/>
                          </a:solidFill>
                          <a:latin typeface="Calibri"/>
                        </a:rPr>
                        <a:t>15.0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27F"/>
                    </a:solidFill>
                  </a:tcPr>
                </a:tc>
                <a:tc>
                  <a:txBody>
                    <a:bodyPr/>
                    <a:lstStyle/>
                    <a:p>
                      <a:pPr algn="r" fontAlgn="b"/>
                      <a:r>
                        <a:rPr lang="en-US" sz="600" b="0" i="0" u="none" strike="noStrike">
                          <a:solidFill>
                            <a:srgbClr val="000000"/>
                          </a:solidFill>
                          <a:latin typeface="Calibri"/>
                        </a:rPr>
                        <a:t>14.0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67D"/>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17.5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EA84"/>
                    </a:solidFill>
                  </a:tcPr>
                </a:tc>
                <a:tc>
                  <a:txBody>
                    <a:bodyPr/>
                    <a:lstStyle/>
                    <a:p>
                      <a:pPr algn="r" fontAlgn="b"/>
                      <a:r>
                        <a:rPr lang="en-US" sz="600" b="0" i="0" u="none" strike="noStrike">
                          <a:solidFill>
                            <a:srgbClr val="000000"/>
                          </a:solidFill>
                          <a:latin typeface="Calibri"/>
                        </a:rPr>
                        <a:t>16.4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482"/>
                    </a:solidFill>
                  </a:tcPr>
                </a:tc>
                <a:tc>
                  <a:txBody>
                    <a:bodyPr/>
                    <a:lstStyle/>
                    <a:p>
                      <a:pPr algn="r" fontAlgn="b"/>
                      <a:r>
                        <a:rPr lang="en-US" sz="600" b="0" i="0" u="none" strike="noStrike">
                          <a:solidFill>
                            <a:srgbClr val="000000"/>
                          </a:solidFill>
                          <a:latin typeface="Calibri"/>
                        </a:rPr>
                        <a:t>15.6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A80"/>
                    </a:solidFill>
                  </a:tcPr>
                </a:tc>
                <a:tc>
                  <a:txBody>
                    <a:bodyPr/>
                    <a:lstStyle/>
                    <a:p>
                      <a:pPr algn="r" fontAlgn="b"/>
                      <a:r>
                        <a:rPr lang="en-US" sz="600" b="0" i="0" u="none" strike="noStrike">
                          <a:solidFill>
                            <a:srgbClr val="000000"/>
                          </a:solidFill>
                          <a:latin typeface="Calibri"/>
                        </a:rPr>
                        <a:t>14.4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C7E"/>
                    </a:solidFill>
                  </a:tcPr>
                </a:tc>
                <a:tc>
                  <a:txBody>
                    <a:bodyPr/>
                    <a:lstStyle/>
                    <a:p>
                      <a:pPr algn="r" fontAlgn="b"/>
                      <a:r>
                        <a:rPr lang="en-US" sz="600" b="0" i="0" u="none" strike="noStrike">
                          <a:solidFill>
                            <a:srgbClr val="000000"/>
                          </a:solidFill>
                          <a:latin typeface="Calibri"/>
                        </a:rPr>
                        <a:t>13.7</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27C"/>
                    </a:solidFill>
                  </a:tcPr>
                </a:tc>
                <a:tc>
                  <a:txBody>
                    <a:bodyPr/>
                    <a:lstStyle/>
                    <a:p>
                      <a:pPr algn="r" fontAlgn="b"/>
                      <a:r>
                        <a:rPr lang="en-US" sz="600" b="1" i="0" u="none" strike="noStrike">
                          <a:solidFill>
                            <a:srgbClr val="000000"/>
                          </a:solidFill>
                          <a:latin typeface="Calibri"/>
                        </a:rPr>
                        <a:t>180</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0705">
                <a:tc>
                  <a:txBody>
                    <a:bodyPr/>
                    <a:lstStyle/>
                    <a:p>
                      <a:pPr algn="l" fontAlgn="b"/>
                      <a:r>
                        <a:rPr lang="en-US" sz="600" b="1"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4536" marR="4536" marT="4536"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600" b="1" i="0" u="none" strike="noStrike">
                        <a:solidFill>
                          <a:srgbClr val="000000"/>
                        </a:solidFill>
                        <a:latin typeface="Calibri"/>
                      </a:endParaRPr>
                    </a:p>
                  </a:txBody>
                  <a:tcPr marL="4536" marR="4536" marT="4536" marB="0" anchor="b">
                    <a:lnL w="25400" cap="flat" cmpd="dbl"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600" b="1" i="0" u="none" strike="noStrike">
                        <a:solidFill>
                          <a:srgbClr val="000000"/>
                        </a:solidFill>
                        <a:latin typeface="Calibri"/>
                      </a:endParaRP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4536" marR="4536" marT="4536" marB="0" anchor="b">
                    <a:lnL>
                      <a:noFill/>
                    </a:lnL>
                    <a:lnR w="25400" cap="flat" cmpd="dbl" algn="ctr">
                      <a:solidFill>
                        <a:srgbClr val="000000"/>
                      </a:solidFill>
                      <a:prstDash val="solid"/>
                      <a:round/>
                      <a:headEnd type="none" w="med" len="med"/>
                      <a:tailEnd type="none" w="med" len="med"/>
                    </a:lnR>
                    <a:lnT>
                      <a:noFill/>
                    </a:lnT>
                    <a:lnB>
                      <a:noFill/>
                    </a:lnB>
                  </a:tcPr>
                </a:tc>
              </a:tr>
              <a:tr h="90705">
                <a:tc>
                  <a:txBody>
                    <a:bodyPr/>
                    <a:lstStyle/>
                    <a:p>
                      <a:pPr algn="l" fontAlgn="b"/>
                      <a:r>
                        <a:rPr lang="en-US" sz="600" b="1"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65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120</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16.9</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A83"/>
                    </a:solidFill>
                  </a:tcPr>
                </a:tc>
                <a:tc>
                  <a:txBody>
                    <a:bodyPr/>
                    <a:lstStyle/>
                    <a:p>
                      <a:pPr algn="r" fontAlgn="b"/>
                      <a:r>
                        <a:rPr lang="en-US" sz="600" b="0" i="0" u="none" strike="noStrike">
                          <a:solidFill>
                            <a:srgbClr val="000000"/>
                          </a:solidFill>
                          <a:latin typeface="Calibri"/>
                        </a:rPr>
                        <a:t>16.5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582"/>
                    </a:solidFill>
                  </a:tcPr>
                </a:tc>
                <a:tc>
                  <a:txBody>
                    <a:bodyPr/>
                    <a:lstStyle/>
                    <a:p>
                      <a:pPr algn="r" fontAlgn="b"/>
                      <a:r>
                        <a:rPr lang="en-US" sz="600" b="0" i="0" u="none" strike="noStrike">
                          <a:solidFill>
                            <a:srgbClr val="000000"/>
                          </a:solidFill>
                          <a:latin typeface="Calibri"/>
                        </a:rPr>
                        <a:t>15.8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D81"/>
                    </a:solidFill>
                  </a:tcPr>
                </a:tc>
                <a:tc>
                  <a:txBody>
                    <a:bodyPr/>
                    <a:lstStyle/>
                    <a:p>
                      <a:pPr algn="r" fontAlgn="b"/>
                      <a:r>
                        <a:rPr lang="en-US" sz="600" b="0" i="0" u="none" strike="noStrike">
                          <a:solidFill>
                            <a:srgbClr val="000000"/>
                          </a:solidFill>
                          <a:latin typeface="Calibri"/>
                        </a:rPr>
                        <a:t>15.3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680"/>
                    </a:solidFill>
                  </a:tcPr>
                </a:tc>
                <a:tc>
                  <a:txBody>
                    <a:bodyPr/>
                    <a:lstStyle/>
                    <a:p>
                      <a:pPr algn="r" fontAlgn="b"/>
                      <a:r>
                        <a:rPr lang="en-US" sz="600" b="0" i="0" u="none" strike="noStrike">
                          <a:solidFill>
                            <a:srgbClr val="000000"/>
                          </a:solidFill>
                          <a:latin typeface="Calibri"/>
                        </a:rPr>
                        <a:t>14.6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D7E"/>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16.9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A83"/>
                    </a:solidFill>
                  </a:tcPr>
                </a:tc>
                <a:tc>
                  <a:txBody>
                    <a:bodyPr/>
                    <a:lstStyle/>
                    <a:p>
                      <a:pPr algn="r" fontAlgn="b"/>
                      <a:r>
                        <a:rPr lang="en-US" sz="600" b="0" i="0" u="none" strike="noStrike">
                          <a:solidFill>
                            <a:srgbClr val="000000"/>
                          </a:solidFill>
                          <a:latin typeface="Calibri"/>
                        </a:rPr>
                        <a:t>16.1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082"/>
                    </a:solidFill>
                  </a:tcPr>
                </a:tc>
                <a:tc>
                  <a:txBody>
                    <a:bodyPr/>
                    <a:lstStyle/>
                    <a:p>
                      <a:pPr algn="r" fontAlgn="b"/>
                      <a:r>
                        <a:rPr lang="en-US" sz="600" b="0" i="0" u="none" strike="noStrike">
                          <a:solidFill>
                            <a:srgbClr val="000000"/>
                          </a:solidFill>
                          <a:latin typeface="Calibri"/>
                        </a:rPr>
                        <a:t>15.6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A80"/>
                    </a:solidFill>
                  </a:tcPr>
                </a:tc>
                <a:tc>
                  <a:txBody>
                    <a:bodyPr/>
                    <a:lstStyle/>
                    <a:p>
                      <a:pPr algn="r" fontAlgn="b"/>
                      <a:r>
                        <a:rPr lang="en-US" sz="600" b="0" i="0" u="none" strike="noStrike">
                          <a:solidFill>
                            <a:srgbClr val="000000"/>
                          </a:solidFill>
                          <a:latin typeface="Calibri"/>
                        </a:rPr>
                        <a:t>14.9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27F"/>
                    </a:solidFill>
                  </a:tcPr>
                </a:tc>
                <a:tc>
                  <a:txBody>
                    <a:bodyPr/>
                    <a:lstStyle/>
                    <a:p>
                      <a:pPr algn="r" fontAlgn="b"/>
                      <a:r>
                        <a:rPr lang="en-US" sz="600" b="0" i="0" u="none" strike="noStrike">
                          <a:solidFill>
                            <a:srgbClr val="000000"/>
                          </a:solidFill>
                          <a:latin typeface="Calibri"/>
                        </a:rPr>
                        <a:t>14.4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B7D"/>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16.5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683"/>
                    </a:solidFill>
                  </a:tcPr>
                </a:tc>
                <a:tc>
                  <a:txBody>
                    <a:bodyPr/>
                    <a:lstStyle/>
                    <a:p>
                      <a:pPr algn="r" fontAlgn="b"/>
                      <a:r>
                        <a:rPr lang="en-US" sz="600" b="0" i="0" u="none" strike="noStrike">
                          <a:solidFill>
                            <a:srgbClr val="000000"/>
                          </a:solidFill>
                          <a:latin typeface="Calibri"/>
                        </a:rPr>
                        <a:t>15.8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C81"/>
                    </a:solidFill>
                  </a:tcPr>
                </a:tc>
                <a:tc>
                  <a:txBody>
                    <a:bodyPr/>
                    <a:lstStyle/>
                    <a:p>
                      <a:pPr algn="r" fontAlgn="b"/>
                      <a:r>
                        <a:rPr lang="en-US" sz="600" b="0" i="0" u="none" strike="noStrike">
                          <a:solidFill>
                            <a:srgbClr val="000000"/>
                          </a:solidFill>
                          <a:latin typeface="Calibri"/>
                        </a:rPr>
                        <a:t>15.3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680"/>
                    </a:solidFill>
                  </a:tcPr>
                </a:tc>
                <a:tc>
                  <a:txBody>
                    <a:bodyPr/>
                    <a:lstStyle/>
                    <a:p>
                      <a:pPr algn="r" fontAlgn="b"/>
                      <a:r>
                        <a:rPr lang="en-US" sz="600" b="0" i="0" u="none" strike="noStrike">
                          <a:solidFill>
                            <a:srgbClr val="000000"/>
                          </a:solidFill>
                          <a:latin typeface="Calibri"/>
                        </a:rPr>
                        <a:t>14.7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F7E"/>
                    </a:solidFill>
                  </a:tcPr>
                </a:tc>
                <a:tc>
                  <a:txBody>
                    <a:bodyPr/>
                    <a:lstStyle/>
                    <a:p>
                      <a:pPr algn="r" fontAlgn="b"/>
                      <a:r>
                        <a:rPr lang="en-US" sz="600" b="0" i="0" u="none" strike="noStrike">
                          <a:solidFill>
                            <a:srgbClr val="000000"/>
                          </a:solidFill>
                          <a:latin typeface="Calibri"/>
                        </a:rPr>
                        <a:t>14.1</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87D"/>
                    </a:solidFill>
                  </a:tcPr>
                </a:tc>
                <a:tc>
                  <a:txBody>
                    <a:bodyPr/>
                    <a:lstStyle/>
                    <a:p>
                      <a:pPr algn="l" fontAlgn="b"/>
                      <a:r>
                        <a:rPr lang="en-US" sz="600" b="0"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14.7</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F7E"/>
                    </a:solidFill>
                  </a:tcPr>
                </a:tc>
                <a:tc>
                  <a:txBody>
                    <a:bodyPr/>
                    <a:lstStyle/>
                    <a:p>
                      <a:pPr algn="r" fontAlgn="b"/>
                      <a:r>
                        <a:rPr lang="en-US" sz="600" b="0" i="0" u="none" strike="noStrike">
                          <a:solidFill>
                            <a:srgbClr val="000000"/>
                          </a:solidFill>
                          <a:latin typeface="Calibri"/>
                        </a:rPr>
                        <a:t>14.3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97D"/>
                    </a:solidFill>
                  </a:tcPr>
                </a:tc>
                <a:tc>
                  <a:txBody>
                    <a:bodyPr/>
                    <a:lstStyle/>
                    <a:p>
                      <a:pPr algn="r" fontAlgn="b"/>
                      <a:r>
                        <a:rPr lang="en-US" sz="600" b="0" i="0" u="none" strike="noStrike">
                          <a:solidFill>
                            <a:srgbClr val="000000"/>
                          </a:solidFill>
                          <a:latin typeface="Calibri"/>
                        </a:rPr>
                        <a:t>13.8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47C"/>
                    </a:solidFill>
                  </a:tcPr>
                </a:tc>
                <a:tc>
                  <a:txBody>
                    <a:bodyPr/>
                    <a:lstStyle/>
                    <a:p>
                      <a:pPr algn="r" fontAlgn="b"/>
                      <a:r>
                        <a:rPr lang="en-US" sz="600" b="0" i="0" u="none" strike="noStrike">
                          <a:solidFill>
                            <a:srgbClr val="000000"/>
                          </a:solidFill>
                          <a:latin typeface="Calibri"/>
                        </a:rPr>
                        <a:t>13.2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C7B"/>
                    </a:solidFill>
                  </a:tcPr>
                </a:tc>
                <a:tc>
                  <a:txBody>
                    <a:bodyPr/>
                    <a:lstStyle/>
                    <a:p>
                      <a:pPr algn="r" fontAlgn="b"/>
                      <a:r>
                        <a:rPr lang="en-US" sz="600" b="0" i="0" u="none" strike="noStrike">
                          <a:solidFill>
                            <a:srgbClr val="000000"/>
                          </a:solidFill>
                          <a:latin typeface="Calibri"/>
                        </a:rPr>
                        <a:t>12.5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479"/>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14.7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E7E"/>
                    </a:solidFill>
                  </a:tcPr>
                </a:tc>
                <a:tc>
                  <a:txBody>
                    <a:bodyPr/>
                    <a:lstStyle/>
                    <a:p>
                      <a:pPr algn="r" fontAlgn="b"/>
                      <a:r>
                        <a:rPr lang="en-US" sz="600" b="0" i="0" u="none" strike="noStrike">
                          <a:solidFill>
                            <a:srgbClr val="000000"/>
                          </a:solidFill>
                          <a:latin typeface="Calibri"/>
                        </a:rPr>
                        <a:t>13.8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47C"/>
                    </a:solidFill>
                  </a:tcPr>
                </a:tc>
                <a:tc>
                  <a:txBody>
                    <a:bodyPr/>
                    <a:lstStyle/>
                    <a:p>
                      <a:pPr algn="r" fontAlgn="b"/>
                      <a:r>
                        <a:rPr lang="en-US" sz="600" b="0" i="0" u="none" strike="noStrike">
                          <a:solidFill>
                            <a:srgbClr val="000000"/>
                          </a:solidFill>
                          <a:latin typeface="Calibri"/>
                        </a:rPr>
                        <a:t>13.3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E7B"/>
                    </a:solidFill>
                  </a:tcPr>
                </a:tc>
                <a:tc>
                  <a:txBody>
                    <a:bodyPr/>
                    <a:lstStyle/>
                    <a:p>
                      <a:pPr algn="r" fontAlgn="b"/>
                      <a:r>
                        <a:rPr lang="en-US" sz="600" b="0" i="0" u="none" strike="noStrike">
                          <a:solidFill>
                            <a:srgbClr val="000000"/>
                          </a:solidFill>
                          <a:latin typeface="Calibri"/>
                        </a:rPr>
                        <a:t>12.9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97A"/>
                    </a:solidFill>
                  </a:tcPr>
                </a:tc>
                <a:tc>
                  <a:txBody>
                    <a:bodyPr/>
                    <a:lstStyle/>
                    <a:p>
                      <a:pPr algn="r" fontAlgn="b"/>
                      <a:r>
                        <a:rPr lang="en-US" sz="600" b="0" i="0" u="none" strike="noStrike">
                          <a:solidFill>
                            <a:srgbClr val="000000"/>
                          </a:solidFill>
                          <a:latin typeface="Calibri"/>
                        </a:rPr>
                        <a:t>12.2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078"/>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14.3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A7D"/>
                    </a:solidFill>
                  </a:tcPr>
                </a:tc>
                <a:tc>
                  <a:txBody>
                    <a:bodyPr/>
                    <a:lstStyle/>
                    <a:p>
                      <a:pPr algn="r" fontAlgn="b"/>
                      <a:r>
                        <a:rPr lang="en-US" sz="600" b="0" i="0" u="none" strike="noStrike">
                          <a:solidFill>
                            <a:srgbClr val="000000"/>
                          </a:solidFill>
                          <a:latin typeface="Calibri"/>
                        </a:rPr>
                        <a:t>13.7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37C"/>
                    </a:solidFill>
                  </a:tcPr>
                </a:tc>
                <a:tc>
                  <a:txBody>
                    <a:bodyPr/>
                    <a:lstStyle/>
                    <a:p>
                      <a:pPr algn="r" fontAlgn="b"/>
                      <a:r>
                        <a:rPr lang="en-US" sz="600" b="0" i="0" u="none" strike="noStrike">
                          <a:solidFill>
                            <a:srgbClr val="000000"/>
                          </a:solidFill>
                          <a:latin typeface="Calibri"/>
                        </a:rPr>
                        <a:t>13.1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B7A"/>
                    </a:solidFill>
                  </a:tcPr>
                </a:tc>
                <a:tc>
                  <a:txBody>
                    <a:bodyPr/>
                    <a:lstStyle/>
                    <a:p>
                      <a:pPr algn="r" fontAlgn="b"/>
                      <a:r>
                        <a:rPr lang="en-US" sz="600" b="0" i="0" u="none" strike="noStrike">
                          <a:solidFill>
                            <a:srgbClr val="000000"/>
                          </a:solidFill>
                          <a:latin typeface="Calibri"/>
                        </a:rPr>
                        <a:t>12.4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379"/>
                    </a:solidFill>
                  </a:tcPr>
                </a:tc>
                <a:tc>
                  <a:txBody>
                    <a:bodyPr/>
                    <a:lstStyle/>
                    <a:p>
                      <a:pPr algn="r" fontAlgn="b"/>
                      <a:r>
                        <a:rPr lang="en-US" sz="600" b="0" i="0" u="none" strike="noStrike">
                          <a:solidFill>
                            <a:srgbClr val="000000"/>
                          </a:solidFill>
                          <a:latin typeface="Calibri"/>
                        </a:rPr>
                        <a:t>11.8</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B77"/>
                    </a:solidFill>
                  </a:tcPr>
                </a:tc>
                <a:tc>
                  <a:txBody>
                    <a:bodyPr/>
                    <a:lstStyle/>
                    <a:p>
                      <a:pPr algn="r" fontAlgn="b"/>
                      <a:r>
                        <a:rPr lang="en-US" sz="600" b="1" i="0" u="none" strike="noStrike">
                          <a:solidFill>
                            <a:srgbClr val="000000"/>
                          </a:solidFill>
                          <a:latin typeface="Calibri"/>
                        </a:rPr>
                        <a:t>120</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65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0705">
                <a:tc>
                  <a:txBody>
                    <a:bodyPr/>
                    <a:lstStyle/>
                    <a:p>
                      <a:pPr algn="l" fontAlgn="b"/>
                      <a:r>
                        <a:rPr lang="en-US" sz="600" b="1"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140</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16.1</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081"/>
                    </a:solidFill>
                  </a:tcPr>
                </a:tc>
                <a:tc>
                  <a:txBody>
                    <a:bodyPr/>
                    <a:lstStyle/>
                    <a:p>
                      <a:pPr algn="r" fontAlgn="b"/>
                      <a:r>
                        <a:rPr lang="en-US" sz="600" b="0" i="0" u="none" strike="noStrike">
                          <a:solidFill>
                            <a:srgbClr val="000000"/>
                          </a:solidFill>
                          <a:latin typeface="Calibri"/>
                        </a:rPr>
                        <a:t>15.4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780"/>
                    </a:solidFill>
                  </a:tcPr>
                </a:tc>
                <a:tc>
                  <a:txBody>
                    <a:bodyPr/>
                    <a:lstStyle/>
                    <a:p>
                      <a:pPr algn="r" fontAlgn="b"/>
                      <a:r>
                        <a:rPr lang="en-US" sz="600" b="0" i="0" u="none" strike="noStrike">
                          <a:solidFill>
                            <a:srgbClr val="000000"/>
                          </a:solidFill>
                          <a:latin typeface="Calibri"/>
                        </a:rPr>
                        <a:t>14.9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17F"/>
                    </a:solidFill>
                  </a:tcPr>
                </a:tc>
                <a:tc>
                  <a:txBody>
                    <a:bodyPr/>
                    <a:lstStyle/>
                    <a:p>
                      <a:pPr algn="r" fontAlgn="b"/>
                      <a:r>
                        <a:rPr lang="en-US" sz="600" b="0" i="0" u="none" strike="noStrike">
                          <a:solidFill>
                            <a:srgbClr val="000000"/>
                          </a:solidFill>
                          <a:latin typeface="Calibri"/>
                        </a:rPr>
                        <a:t>14.2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97D"/>
                    </a:solidFill>
                  </a:tcPr>
                </a:tc>
                <a:tc>
                  <a:txBody>
                    <a:bodyPr/>
                    <a:lstStyle/>
                    <a:p>
                      <a:pPr algn="r" fontAlgn="b"/>
                      <a:r>
                        <a:rPr lang="en-US" sz="600" b="0" i="0" u="none" strike="noStrike">
                          <a:solidFill>
                            <a:srgbClr val="000000"/>
                          </a:solidFill>
                          <a:latin typeface="Calibri"/>
                        </a:rPr>
                        <a:t>13.5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07B"/>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16.1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081"/>
                    </a:solidFill>
                  </a:tcPr>
                </a:tc>
                <a:tc>
                  <a:txBody>
                    <a:bodyPr/>
                    <a:lstStyle/>
                    <a:p>
                      <a:pPr algn="r" fontAlgn="b"/>
                      <a:r>
                        <a:rPr lang="en-US" sz="600" b="0" i="0" u="none" strike="noStrike">
                          <a:solidFill>
                            <a:srgbClr val="000000"/>
                          </a:solidFill>
                          <a:latin typeface="Calibri"/>
                        </a:rPr>
                        <a:t>15.2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47F"/>
                    </a:solidFill>
                  </a:tcPr>
                </a:tc>
                <a:tc>
                  <a:txBody>
                    <a:bodyPr/>
                    <a:lstStyle/>
                    <a:p>
                      <a:pPr algn="r" fontAlgn="b"/>
                      <a:r>
                        <a:rPr lang="en-US" sz="600" b="0" i="0" u="none" strike="noStrike">
                          <a:solidFill>
                            <a:srgbClr val="000000"/>
                          </a:solidFill>
                          <a:latin typeface="Calibri"/>
                        </a:rPr>
                        <a:t>14.5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D7E"/>
                    </a:solidFill>
                  </a:tcPr>
                </a:tc>
                <a:tc>
                  <a:txBody>
                    <a:bodyPr/>
                    <a:lstStyle/>
                    <a:p>
                      <a:pPr algn="r" fontAlgn="b"/>
                      <a:r>
                        <a:rPr lang="en-US" sz="600" b="0" i="0" u="none" strike="noStrike">
                          <a:solidFill>
                            <a:srgbClr val="000000"/>
                          </a:solidFill>
                          <a:latin typeface="Calibri"/>
                        </a:rPr>
                        <a:t>13.9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57C"/>
                    </a:solidFill>
                  </a:tcPr>
                </a:tc>
                <a:tc>
                  <a:txBody>
                    <a:bodyPr/>
                    <a:lstStyle/>
                    <a:p>
                      <a:pPr algn="r" fontAlgn="b"/>
                      <a:r>
                        <a:rPr lang="en-US" sz="600" b="0" i="0" u="none" strike="noStrike">
                          <a:solidFill>
                            <a:srgbClr val="000000"/>
                          </a:solidFill>
                          <a:latin typeface="Calibri"/>
                        </a:rPr>
                        <a:t>13.3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D7B"/>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15.8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C81"/>
                    </a:solidFill>
                  </a:tcPr>
                </a:tc>
                <a:tc>
                  <a:txBody>
                    <a:bodyPr/>
                    <a:lstStyle/>
                    <a:p>
                      <a:pPr algn="r" fontAlgn="b"/>
                      <a:r>
                        <a:rPr lang="en-US" sz="600" b="0" i="0" u="none" strike="noStrike">
                          <a:solidFill>
                            <a:srgbClr val="000000"/>
                          </a:solidFill>
                          <a:latin typeface="Calibri"/>
                        </a:rPr>
                        <a:t>14.9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17F"/>
                    </a:solidFill>
                  </a:tcPr>
                </a:tc>
                <a:tc>
                  <a:txBody>
                    <a:bodyPr/>
                    <a:lstStyle/>
                    <a:p>
                      <a:pPr algn="r" fontAlgn="b"/>
                      <a:r>
                        <a:rPr lang="en-US" sz="600" b="0" i="0" u="none" strike="noStrike">
                          <a:solidFill>
                            <a:srgbClr val="000000"/>
                          </a:solidFill>
                          <a:latin typeface="Calibri"/>
                        </a:rPr>
                        <a:t>14.2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97D"/>
                    </a:solidFill>
                  </a:tcPr>
                </a:tc>
                <a:tc>
                  <a:txBody>
                    <a:bodyPr/>
                    <a:lstStyle/>
                    <a:p>
                      <a:pPr algn="r" fontAlgn="b"/>
                      <a:r>
                        <a:rPr lang="en-US" sz="600" b="0" i="0" u="none" strike="noStrike">
                          <a:solidFill>
                            <a:srgbClr val="000000"/>
                          </a:solidFill>
                          <a:latin typeface="Calibri"/>
                        </a:rPr>
                        <a:t>13.7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27C"/>
                    </a:solidFill>
                  </a:tcPr>
                </a:tc>
                <a:tc>
                  <a:txBody>
                    <a:bodyPr/>
                    <a:lstStyle/>
                    <a:p>
                      <a:pPr algn="r" fontAlgn="b"/>
                      <a:r>
                        <a:rPr lang="en-US" sz="600" b="0" i="0" u="none" strike="noStrike">
                          <a:solidFill>
                            <a:srgbClr val="000000"/>
                          </a:solidFill>
                          <a:latin typeface="Calibri"/>
                        </a:rPr>
                        <a:t>12.9</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87A"/>
                    </a:solidFill>
                  </a:tcPr>
                </a:tc>
                <a:tc>
                  <a:txBody>
                    <a:bodyPr/>
                    <a:lstStyle/>
                    <a:p>
                      <a:pPr algn="l" fontAlgn="b"/>
                      <a:endParaRPr lang="en-US" sz="600" b="0" i="0" u="none" strike="noStrike">
                        <a:solidFill>
                          <a:srgbClr val="000000"/>
                        </a:solidFill>
                        <a:latin typeface="Calibri"/>
                      </a:endParaRPr>
                    </a:p>
                  </a:txBody>
                  <a:tcPr marL="4536" marR="4536" marT="4536"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13.9</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57C"/>
                    </a:solidFill>
                  </a:tcPr>
                </a:tc>
                <a:tc>
                  <a:txBody>
                    <a:bodyPr/>
                    <a:lstStyle/>
                    <a:p>
                      <a:pPr algn="r" fontAlgn="b"/>
                      <a:r>
                        <a:rPr lang="en-US" sz="600" b="0" i="0" u="none" strike="noStrike">
                          <a:solidFill>
                            <a:srgbClr val="000000"/>
                          </a:solidFill>
                          <a:latin typeface="Calibri"/>
                        </a:rPr>
                        <a:t>13.3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D7B"/>
                    </a:solidFill>
                  </a:tcPr>
                </a:tc>
                <a:tc>
                  <a:txBody>
                    <a:bodyPr/>
                    <a:lstStyle/>
                    <a:p>
                      <a:pPr algn="r" fontAlgn="b"/>
                      <a:r>
                        <a:rPr lang="en-US" sz="600" b="0" i="0" u="none" strike="noStrike">
                          <a:solidFill>
                            <a:srgbClr val="000000"/>
                          </a:solidFill>
                          <a:latin typeface="Calibri"/>
                        </a:rPr>
                        <a:t>12.7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679"/>
                    </a:solidFill>
                  </a:tcPr>
                </a:tc>
                <a:tc>
                  <a:txBody>
                    <a:bodyPr/>
                    <a:lstStyle/>
                    <a:p>
                      <a:pPr algn="r" fontAlgn="b"/>
                      <a:r>
                        <a:rPr lang="en-US" sz="600" b="0" i="0" u="none" strike="noStrike">
                          <a:solidFill>
                            <a:srgbClr val="000000"/>
                          </a:solidFill>
                          <a:latin typeface="Calibri"/>
                        </a:rPr>
                        <a:t>11.9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D78"/>
                    </a:solidFill>
                  </a:tcPr>
                </a:tc>
                <a:tc>
                  <a:txBody>
                    <a:bodyPr/>
                    <a:lstStyle/>
                    <a:p>
                      <a:pPr algn="r" fontAlgn="b"/>
                      <a:r>
                        <a:rPr lang="en-US" sz="600" b="0" i="0" u="none" strike="noStrike">
                          <a:solidFill>
                            <a:srgbClr val="000000"/>
                          </a:solidFill>
                          <a:latin typeface="Calibri"/>
                        </a:rPr>
                        <a:t>11.4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676"/>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13.8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47C"/>
                    </a:solidFill>
                  </a:tcPr>
                </a:tc>
                <a:tc>
                  <a:txBody>
                    <a:bodyPr/>
                    <a:lstStyle/>
                    <a:p>
                      <a:pPr algn="r" fontAlgn="b"/>
                      <a:r>
                        <a:rPr lang="en-US" sz="600" b="0" i="0" u="none" strike="noStrike">
                          <a:solidFill>
                            <a:srgbClr val="000000"/>
                          </a:solidFill>
                          <a:latin typeface="Calibri"/>
                        </a:rPr>
                        <a:t>12.9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87A"/>
                    </a:solidFill>
                  </a:tcPr>
                </a:tc>
                <a:tc>
                  <a:txBody>
                    <a:bodyPr/>
                    <a:lstStyle/>
                    <a:p>
                      <a:pPr algn="r" fontAlgn="b"/>
                      <a:r>
                        <a:rPr lang="en-US" sz="600" b="0" i="0" u="none" strike="noStrike">
                          <a:solidFill>
                            <a:srgbClr val="000000"/>
                          </a:solidFill>
                          <a:latin typeface="Calibri"/>
                        </a:rPr>
                        <a:t>12.3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178"/>
                    </a:solidFill>
                  </a:tcPr>
                </a:tc>
                <a:tc>
                  <a:txBody>
                    <a:bodyPr/>
                    <a:lstStyle/>
                    <a:p>
                      <a:pPr algn="r" fontAlgn="b"/>
                      <a:r>
                        <a:rPr lang="en-US" sz="600" b="0" i="0" u="none" strike="noStrike">
                          <a:solidFill>
                            <a:srgbClr val="000000"/>
                          </a:solidFill>
                          <a:latin typeface="Calibri"/>
                        </a:rPr>
                        <a:t>11.7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977"/>
                    </a:solidFill>
                  </a:tcPr>
                </a:tc>
                <a:tc>
                  <a:txBody>
                    <a:bodyPr/>
                    <a:lstStyle/>
                    <a:p>
                      <a:pPr algn="r" fontAlgn="b"/>
                      <a:r>
                        <a:rPr lang="en-US" sz="600" b="0" i="0" u="none" strike="noStrike">
                          <a:solidFill>
                            <a:srgbClr val="000000"/>
                          </a:solidFill>
                          <a:latin typeface="Calibri"/>
                        </a:rPr>
                        <a:t>10.8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E75"/>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13.5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07B"/>
                    </a:solidFill>
                  </a:tcPr>
                </a:tc>
                <a:tc>
                  <a:txBody>
                    <a:bodyPr/>
                    <a:lstStyle/>
                    <a:p>
                      <a:pPr algn="r" fontAlgn="b"/>
                      <a:r>
                        <a:rPr lang="en-US" sz="600" b="0" i="0" u="none" strike="noStrike">
                          <a:solidFill>
                            <a:srgbClr val="000000"/>
                          </a:solidFill>
                          <a:latin typeface="Calibri"/>
                        </a:rPr>
                        <a:t>12.8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87A"/>
                    </a:solidFill>
                  </a:tcPr>
                </a:tc>
                <a:tc>
                  <a:txBody>
                    <a:bodyPr/>
                    <a:lstStyle/>
                    <a:p>
                      <a:pPr algn="r" fontAlgn="b"/>
                      <a:r>
                        <a:rPr lang="en-US" sz="600" b="0" i="0" u="none" strike="noStrike">
                          <a:solidFill>
                            <a:srgbClr val="000000"/>
                          </a:solidFill>
                          <a:latin typeface="Calibri"/>
                        </a:rPr>
                        <a:t>12.0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E78"/>
                    </a:solidFill>
                  </a:tcPr>
                </a:tc>
                <a:tc>
                  <a:txBody>
                    <a:bodyPr/>
                    <a:lstStyle/>
                    <a:p>
                      <a:pPr algn="r" fontAlgn="b"/>
                      <a:r>
                        <a:rPr lang="en-US" sz="600" b="0" i="0" u="none" strike="noStrike">
                          <a:solidFill>
                            <a:srgbClr val="000000"/>
                          </a:solidFill>
                          <a:latin typeface="Calibri"/>
                        </a:rPr>
                        <a:t>11.3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476"/>
                    </a:solidFill>
                  </a:tcPr>
                </a:tc>
                <a:tc>
                  <a:txBody>
                    <a:bodyPr/>
                    <a:lstStyle/>
                    <a:p>
                      <a:pPr algn="r" fontAlgn="b"/>
                      <a:r>
                        <a:rPr lang="en-US" sz="600" b="0" i="0" u="none" strike="noStrike">
                          <a:solidFill>
                            <a:srgbClr val="000000"/>
                          </a:solidFill>
                          <a:latin typeface="Calibri"/>
                        </a:rPr>
                        <a:t>10.7</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E75"/>
                    </a:solidFill>
                  </a:tcPr>
                </a:tc>
                <a:tc>
                  <a:txBody>
                    <a:bodyPr/>
                    <a:lstStyle/>
                    <a:p>
                      <a:pPr algn="r" fontAlgn="b"/>
                      <a:r>
                        <a:rPr lang="en-US" sz="600" b="1" i="0" u="none" strike="noStrike">
                          <a:solidFill>
                            <a:srgbClr val="000000"/>
                          </a:solidFill>
                          <a:latin typeface="Calibri"/>
                        </a:rPr>
                        <a:t>140</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0705">
                <a:tc>
                  <a:txBody>
                    <a:bodyPr/>
                    <a:lstStyle/>
                    <a:p>
                      <a:pPr algn="l" fontAlgn="b"/>
                      <a:r>
                        <a:rPr lang="en-US" sz="600" b="1"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160</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15.7</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B80"/>
                    </a:solidFill>
                  </a:tcPr>
                </a:tc>
                <a:tc>
                  <a:txBody>
                    <a:bodyPr/>
                    <a:lstStyle/>
                    <a:p>
                      <a:pPr algn="r" fontAlgn="b"/>
                      <a:r>
                        <a:rPr lang="en-US" sz="600" b="0" i="0" u="none" strike="noStrike">
                          <a:solidFill>
                            <a:srgbClr val="000000"/>
                          </a:solidFill>
                          <a:latin typeface="Calibri"/>
                        </a:rPr>
                        <a:t>15.1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47F"/>
                    </a:solidFill>
                  </a:tcPr>
                </a:tc>
                <a:tc>
                  <a:txBody>
                    <a:bodyPr/>
                    <a:lstStyle/>
                    <a:p>
                      <a:pPr algn="r" fontAlgn="b"/>
                      <a:r>
                        <a:rPr lang="en-US" sz="600" b="0" i="0" u="none" strike="noStrike">
                          <a:solidFill>
                            <a:srgbClr val="000000"/>
                          </a:solidFill>
                          <a:latin typeface="Calibri"/>
                        </a:rPr>
                        <a:t>14.4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B7D"/>
                    </a:solidFill>
                  </a:tcPr>
                </a:tc>
                <a:tc>
                  <a:txBody>
                    <a:bodyPr/>
                    <a:lstStyle/>
                    <a:p>
                      <a:pPr algn="r" fontAlgn="b"/>
                      <a:r>
                        <a:rPr lang="en-US" sz="600" b="0" i="0" u="none" strike="noStrike">
                          <a:solidFill>
                            <a:srgbClr val="000000"/>
                          </a:solidFill>
                          <a:latin typeface="Calibri"/>
                        </a:rPr>
                        <a:t>13.5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07B"/>
                    </a:solidFill>
                  </a:tcPr>
                </a:tc>
                <a:tc>
                  <a:txBody>
                    <a:bodyPr/>
                    <a:lstStyle/>
                    <a:p>
                      <a:pPr algn="r" fontAlgn="b"/>
                      <a:r>
                        <a:rPr lang="en-US" sz="600" b="0" i="0" u="none" strike="noStrike">
                          <a:solidFill>
                            <a:srgbClr val="000000"/>
                          </a:solidFill>
                          <a:latin typeface="Calibri"/>
                        </a:rPr>
                        <a:t>13.0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A7A"/>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15.5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980"/>
                    </a:solidFill>
                  </a:tcPr>
                </a:tc>
                <a:tc>
                  <a:txBody>
                    <a:bodyPr/>
                    <a:lstStyle/>
                    <a:p>
                      <a:pPr algn="r" fontAlgn="b"/>
                      <a:r>
                        <a:rPr lang="en-US" sz="600" b="0" i="0" u="none" strike="noStrike">
                          <a:solidFill>
                            <a:srgbClr val="000000"/>
                          </a:solidFill>
                          <a:latin typeface="Calibri"/>
                        </a:rPr>
                        <a:t>14.7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F7E"/>
                    </a:solidFill>
                  </a:tcPr>
                </a:tc>
                <a:tc>
                  <a:txBody>
                    <a:bodyPr/>
                    <a:lstStyle/>
                    <a:p>
                      <a:pPr algn="r" fontAlgn="b"/>
                      <a:r>
                        <a:rPr lang="en-US" sz="600" b="0" i="0" u="none" strike="noStrike">
                          <a:solidFill>
                            <a:srgbClr val="000000"/>
                          </a:solidFill>
                          <a:latin typeface="Calibri"/>
                        </a:rPr>
                        <a:t>14.0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77D"/>
                    </a:solidFill>
                  </a:tcPr>
                </a:tc>
                <a:tc>
                  <a:txBody>
                    <a:bodyPr/>
                    <a:lstStyle/>
                    <a:p>
                      <a:pPr algn="r" fontAlgn="b"/>
                      <a:r>
                        <a:rPr lang="en-US" sz="600" b="0" i="0" u="none" strike="noStrike">
                          <a:solidFill>
                            <a:srgbClr val="000000"/>
                          </a:solidFill>
                          <a:latin typeface="Calibri"/>
                        </a:rPr>
                        <a:t>13.4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E7B"/>
                    </a:solidFill>
                  </a:tcPr>
                </a:tc>
                <a:tc>
                  <a:txBody>
                    <a:bodyPr/>
                    <a:lstStyle/>
                    <a:p>
                      <a:pPr algn="r" fontAlgn="b"/>
                      <a:r>
                        <a:rPr lang="en-US" sz="600" b="0" i="0" u="none" strike="noStrike">
                          <a:solidFill>
                            <a:srgbClr val="000000"/>
                          </a:solidFill>
                          <a:latin typeface="Calibri"/>
                        </a:rPr>
                        <a:t>12.7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579"/>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15.2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57F"/>
                    </a:solidFill>
                  </a:tcPr>
                </a:tc>
                <a:tc>
                  <a:txBody>
                    <a:bodyPr/>
                    <a:lstStyle/>
                    <a:p>
                      <a:pPr algn="r" fontAlgn="b"/>
                      <a:r>
                        <a:rPr lang="en-US" sz="600" b="0" i="0" u="none" strike="noStrike">
                          <a:solidFill>
                            <a:srgbClr val="000000"/>
                          </a:solidFill>
                          <a:latin typeface="Calibri"/>
                        </a:rPr>
                        <a:t>14.5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C7E"/>
                    </a:solidFill>
                  </a:tcPr>
                </a:tc>
                <a:tc>
                  <a:txBody>
                    <a:bodyPr/>
                    <a:lstStyle/>
                    <a:p>
                      <a:pPr algn="r" fontAlgn="b"/>
                      <a:r>
                        <a:rPr lang="en-US" sz="600" b="0" i="0" u="none" strike="noStrike">
                          <a:solidFill>
                            <a:srgbClr val="000000"/>
                          </a:solidFill>
                          <a:latin typeface="Calibri"/>
                        </a:rPr>
                        <a:t>13.9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47C"/>
                    </a:solidFill>
                  </a:tcPr>
                </a:tc>
                <a:tc>
                  <a:txBody>
                    <a:bodyPr/>
                    <a:lstStyle/>
                    <a:p>
                      <a:pPr algn="r" fontAlgn="b"/>
                      <a:r>
                        <a:rPr lang="en-US" sz="600" b="0" i="0" u="none" strike="noStrike">
                          <a:solidFill>
                            <a:srgbClr val="000000"/>
                          </a:solidFill>
                          <a:latin typeface="Calibri"/>
                        </a:rPr>
                        <a:t>13.1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B7A"/>
                    </a:solidFill>
                  </a:tcPr>
                </a:tc>
                <a:tc>
                  <a:txBody>
                    <a:bodyPr/>
                    <a:lstStyle/>
                    <a:p>
                      <a:pPr algn="r" fontAlgn="b"/>
                      <a:r>
                        <a:rPr lang="en-US" sz="600" b="0" i="0" u="none" strike="noStrike">
                          <a:solidFill>
                            <a:srgbClr val="000000"/>
                          </a:solidFill>
                          <a:latin typeface="Calibri"/>
                        </a:rPr>
                        <a:t>12.3</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178"/>
                    </a:solidFill>
                  </a:tcPr>
                </a:tc>
                <a:tc>
                  <a:txBody>
                    <a:bodyPr/>
                    <a:lstStyle/>
                    <a:p>
                      <a:pPr algn="l" fontAlgn="b"/>
                      <a:endParaRPr lang="en-US" sz="600" b="0" i="0" u="none" strike="noStrike">
                        <a:solidFill>
                          <a:srgbClr val="000000"/>
                        </a:solidFill>
                        <a:latin typeface="Calibri"/>
                      </a:endParaRPr>
                    </a:p>
                  </a:txBody>
                  <a:tcPr marL="4536" marR="4536" marT="4536"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13.5</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17B"/>
                    </a:solidFill>
                  </a:tcPr>
                </a:tc>
                <a:tc>
                  <a:txBody>
                    <a:bodyPr/>
                    <a:lstStyle/>
                    <a:p>
                      <a:pPr algn="r" fontAlgn="b"/>
                      <a:r>
                        <a:rPr lang="en-US" sz="600" b="0" i="0" u="none" strike="noStrike">
                          <a:solidFill>
                            <a:srgbClr val="000000"/>
                          </a:solidFill>
                          <a:latin typeface="Calibri"/>
                        </a:rPr>
                        <a:t>12.8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87A"/>
                    </a:solidFill>
                  </a:tcPr>
                </a:tc>
                <a:tc>
                  <a:txBody>
                    <a:bodyPr/>
                    <a:lstStyle/>
                    <a:p>
                      <a:pPr algn="r" fontAlgn="b"/>
                      <a:r>
                        <a:rPr lang="en-US" sz="600" b="0" i="0" u="none" strike="noStrike">
                          <a:solidFill>
                            <a:srgbClr val="000000"/>
                          </a:solidFill>
                          <a:latin typeface="Calibri"/>
                        </a:rPr>
                        <a:t>12.2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F78"/>
                    </a:solidFill>
                  </a:tcPr>
                </a:tc>
                <a:tc>
                  <a:txBody>
                    <a:bodyPr/>
                    <a:lstStyle/>
                    <a:p>
                      <a:pPr algn="r" fontAlgn="b"/>
                      <a:r>
                        <a:rPr lang="en-US" sz="600" b="0" i="0" u="none" strike="noStrike">
                          <a:solidFill>
                            <a:srgbClr val="000000"/>
                          </a:solidFill>
                          <a:latin typeface="Calibri"/>
                        </a:rPr>
                        <a:t>11.4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676"/>
                    </a:solidFill>
                  </a:tcPr>
                </a:tc>
                <a:tc>
                  <a:txBody>
                    <a:bodyPr/>
                    <a:lstStyle/>
                    <a:p>
                      <a:pPr algn="r" fontAlgn="b"/>
                      <a:r>
                        <a:rPr lang="en-US" sz="600" b="0" i="0" u="none" strike="noStrike">
                          <a:solidFill>
                            <a:srgbClr val="000000"/>
                          </a:solidFill>
                          <a:latin typeface="Calibri"/>
                        </a:rPr>
                        <a:t>10.7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E75"/>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13.3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D7B"/>
                    </a:solidFill>
                  </a:tcPr>
                </a:tc>
                <a:tc>
                  <a:txBody>
                    <a:bodyPr/>
                    <a:lstStyle/>
                    <a:p>
                      <a:pPr algn="r" fontAlgn="b"/>
                      <a:r>
                        <a:rPr lang="en-US" sz="600" b="0" i="0" u="none" strike="noStrike">
                          <a:solidFill>
                            <a:srgbClr val="000000"/>
                          </a:solidFill>
                          <a:latin typeface="Calibri"/>
                        </a:rPr>
                        <a:t>12.6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579"/>
                    </a:solidFill>
                  </a:tcPr>
                </a:tc>
                <a:tc>
                  <a:txBody>
                    <a:bodyPr/>
                    <a:lstStyle/>
                    <a:p>
                      <a:pPr algn="r" fontAlgn="b"/>
                      <a:r>
                        <a:rPr lang="en-US" sz="600" b="0" i="0" u="none" strike="noStrike">
                          <a:solidFill>
                            <a:srgbClr val="000000"/>
                          </a:solidFill>
                          <a:latin typeface="Calibri"/>
                        </a:rPr>
                        <a:t>11.8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B77"/>
                    </a:solidFill>
                  </a:tcPr>
                </a:tc>
                <a:tc>
                  <a:txBody>
                    <a:bodyPr/>
                    <a:lstStyle/>
                    <a:p>
                      <a:pPr algn="r" fontAlgn="b"/>
                      <a:r>
                        <a:rPr lang="en-US" sz="600" b="0" i="0" u="none" strike="noStrike">
                          <a:solidFill>
                            <a:srgbClr val="000000"/>
                          </a:solidFill>
                          <a:latin typeface="Calibri"/>
                        </a:rPr>
                        <a:t>11.0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175"/>
                    </a:solidFill>
                  </a:tcPr>
                </a:tc>
                <a:tc>
                  <a:txBody>
                    <a:bodyPr/>
                    <a:lstStyle/>
                    <a:p>
                      <a:pPr algn="r" fontAlgn="b"/>
                      <a:r>
                        <a:rPr lang="en-US" sz="600" b="0" i="0" u="none" strike="noStrike">
                          <a:solidFill>
                            <a:srgbClr val="000000"/>
                          </a:solidFill>
                          <a:latin typeface="Calibri"/>
                        </a:rPr>
                        <a:t>10.5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B74"/>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13.0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97A"/>
                    </a:solidFill>
                  </a:tcPr>
                </a:tc>
                <a:tc>
                  <a:txBody>
                    <a:bodyPr/>
                    <a:lstStyle/>
                    <a:p>
                      <a:pPr algn="r" fontAlgn="b"/>
                      <a:r>
                        <a:rPr lang="en-US" sz="600" b="0" i="0" u="none" strike="noStrike">
                          <a:solidFill>
                            <a:srgbClr val="000000"/>
                          </a:solidFill>
                          <a:latin typeface="Calibri"/>
                        </a:rPr>
                        <a:t>12.3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178"/>
                    </a:solidFill>
                  </a:tcPr>
                </a:tc>
                <a:tc>
                  <a:txBody>
                    <a:bodyPr/>
                    <a:lstStyle/>
                    <a:p>
                      <a:pPr algn="r" fontAlgn="b"/>
                      <a:r>
                        <a:rPr lang="en-US" sz="600" b="0" i="0" u="none" strike="noStrike">
                          <a:solidFill>
                            <a:srgbClr val="000000"/>
                          </a:solidFill>
                          <a:latin typeface="Calibri"/>
                        </a:rPr>
                        <a:t>11.6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877"/>
                    </a:solidFill>
                  </a:tcPr>
                </a:tc>
                <a:tc>
                  <a:txBody>
                    <a:bodyPr/>
                    <a:lstStyle/>
                    <a:p>
                      <a:pPr algn="r" fontAlgn="b"/>
                      <a:r>
                        <a:rPr lang="en-US" sz="600" b="0" i="0" u="none" strike="noStrike">
                          <a:solidFill>
                            <a:srgbClr val="000000"/>
                          </a:solidFill>
                          <a:latin typeface="Calibri"/>
                        </a:rPr>
                        <a:t>10.8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E75"/>
                    </a:solidFill>
                  </a:tcPr>
                </a:tc>
                <a:tc>
                  <a:txBody>
                    <a:bodyPr/>
                    <a:lstStyle/>
                    <a:p>
                      <a:pPr algn="r" fontAlgn="b"/>
                      <a:r>
                        <a:rPr lang="en-US" sz="600" b="0" i="0" u="none" strike="noStrike">
                          <a:solidFill>
                            <a:srgbClr val="000000"/>
                          </a:solidFill>
                          <a:latin typeface="Calibri"/>
                        </a:rPr>
                        <a:t>10.2</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773"/>
                    </a:solidFill>
                  </a:tcPr>
                </a:tc>
                <a:tc>
                  <a:txBody>
                    <a:bodyPr/>
                    <a:lstStyle/>
                    <a:p>
                      <a:pPr algn="r" fontAlgn="b"/>
                      <a:r>
                        <a:rPr lang="en-US" sz="600" b="1" i="0" u="none" strike="noStrike">
                          <a:solidFill>
                            <a:srgbClr val="000000"/>
                          </a:solidFill>
                          <a:latin typeface="Calibri"/>
                        </a:rPr>
                        <a:t>160</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0705">
                <a:tc>
                  <a:txBody>
                    <a:bodyPr/>
                    <a:lstStyle/>
                    <a:p>
                      <a:pPr algn="l" fontAlgn="b"/>
                      <a:r>
                        <a:rPr lang="en-US" sz="600" b="1"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180</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15.4</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780"/>
                    </a:solidFill>
                  </a:tcPr>
                </a:tc>
                <a:tc>
                  <a:txBody>
                    <a:bodyPr/>
                    <a:lstStyle/>
                    <a:p>
                      <a:pPr algn="r" fontAlgn="b"/>
                      <a:r>
                        <a:rPr lang="en-US" sz="600" b="0" i="0" u="none" strike="noStrike">
                          <a:solidFill>
                            <a:srgbClr val="000000"/>
                          </a:solidFill>
                          <a:latin typeface="Calibri"/>
                        </a:rPr>
                        <a:t>14.6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D7E"/>
                    </a:solidFill>
                  </a:tcPr>
                </a:tc>
                <a:tc>
                  <a:txBody>
                    <a:bodyPr/>
                    <a:lstStyle/>
                    <a:p>
                      <a:pPr algn="r" fontAlgn="b"/>
                      <a:r>
                        <a:rPr lang="en-US" sz="600" b="0" i="0" u="none" strike="noStrike">
                          <a:solidFill>
                            <a:srgbClr val="000000"/>
                          </a:solidFill>
                          <a:latin typeface="Calibri"/>
                        </a:rPr>
                        <a:t>13.8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47C"/>
                    </a:solidFill>
                  </a:tcPr>
                </a:tc>
                <a:tc>
                  <a:txBody>
                    <a:bodyPr/>
                    <a:lstStyle/>
                    <a:p>
                      <a:pPr algn="r" fontAlgn="b"/>
                      <a:r>
                        <a:rPr lang="en-US" sz="600" b="0" i="0" u="none" strike="noStrike">
                          <a:solidFill>
                            <a:srgbClr val="000000"/>
                          </a:solidFill>
                          <a:latin typeface="Calibri"/>
                        </a:rPr>
                        <a:t>13.2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C7B"/>
                    </a:solidFill>
                  </a:tcPr>
                </a:tc>
                <a:tc>
                  <a:txBody>
                    <a:bodyPr/>
                    <a:lstStyle/>
                    <a:p>
                      <a:pPr algn="r" fontAlgn="b"/>
                      <a:r>
                        <a:rPr lang="en-US" sz="600" b="0" i="0" u="none" strike="noStrike">
                          <a:solidFill>
                            <a:srgbClr val="000000"/>
                          </a:solidFill>
                          <a:latin typeface="Calibri"/>
                        </a:rPr>
                        <a:t>12.5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479"/>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15.1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47F"/>
                    </a:solidFill>
                  </a:tcPr>
                </a:tc>
                <a:tc>
                  <a:txBody>
                    <a:bodyPr/>
                    <a:lstStyle/>
                    <a:p>
                      <a:pPr algn="r" fontAlgn="b"/>
                      <a:r>
                        <a:rPr lang="en-US" sz="600" b="0" i="0" u="none" strike="noStrike">
                          <a:solidFill>
                            <a:srgbClr val="000000"/>
                          </a:solidFill>
                          <a:latin typeface="Calibri"/>
                        </a:rPr>
                        <a:t>14.2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97D"/>
                    </a:solidFill>
                  </a:tcPr>
                </a:tc>
                <a:tc>
                  <a:txBody>
                    <a:bodyPr/>
                    <a:lstStyle/>
                    <a:p>
                      <a:pPr algn="r" fontAlgn="b"/>
                      <a:r>
                        <a:rPr lang="en-US" sz="600" b="0" i="0" u="none" strike="noStrike">
                          <a:solidFill>
                            <a:srgbClr val="000000"/>
                          </a:solidFill>
                          <a:latin typeface="Calibri"/>
                        </a:rPr>
                        <a:t>13.5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F7B"/>
                    </a:solidFill>
                  </a:tcPr>
                </a:tc>
                <a:tc>
                  <a:txBody>
                    <a:bodyPr/>
                    <a:lstStyle/>
                    <a:p>
                      <a:pPr algn="r" fontAlgn="b"/>
                      <a:r>
                        <a:rPr lang="en-US" sz="600" b="0" i="0" u="none" strike="noStrike">
                          <a:solidFill>
                            <a:srgbClr val="000000"/>
                          </a:solidFill>
                          <a:latin typeface="Calibri"/>
                        </a:rPr>
                        <a:t>12.8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77A"/>
                    </a:solidFill>
                  </a:tcPr>
                </a:tc>
                <a:tc>
                  <a:txBody>
                    <a:bodyPr/>
                    <a:lstStyle/>
                    <a:p>
                      <a:pPr algn="r" fontAlgn="b"/>
                      <a:r>
                        <a:rPr lang="en-US" sz="600" b="0" i="0" u="none" strike="noStrike">
                          <a:solidFill>
                            <a:srgbClr val="000000"/>
                          </a:solidFill>
                          <a:latin typeface="Calibri"/>
                        </a:rPr>
                        <a:t>12.1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F78"/>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15.0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27F"/>
                    </a:solidFill>
                  </a:tcPr>
                </a:tc>
                <a:tc>
                  <a:txBody>
                    <a:bodyPr/>
                    <a:lstStyle/>
                    <a:p>
                      <a:pPr algn="r" fontAlgn="b"/>
                      <a:r>
                        <a:rPr lang="en-US" sz="600" b="0" i="0" u="none" strike="noStrike">
                          <a:solidFill>
                            <a:srgbClr val="000000"/>
                          </a:solidFill>
                          <a:latin typeface="Calibri"/>
                        </a:rPr>
                        <a:t>14.2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87D"/>
                    </a:solidFill>
                  </a:tcPr>
                </a:tc>
                <a:tc>
                  <a:txBody>
                    <a:bodyPr/>
                    <a:lstStyle/>
                    <a:p>
                      <a:pPr algn="r" fontAlgn="b"/>
                      <a:r>
                        <a:rPr lang="en-US" sz="600" b="0" i="0" u="none" strike="noStrike">
                          <a:solidFill>
                            <a:srgbClr val="000000"/>
                          </a:solidFill>
                          <a:latin typeface="Calibri"/>
                        </a:rPr>
                        <a:t>13.2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C7B"/>
                    </a:solidFill>
                  </a:tcPr>
                </a:tc>
                <a:tc>
                  <a:txBody>
                    <a:bodyPr/>
                    <a:lstStyle/>
                    <a:p>
                      <a:pPr algn="r" fontAlgn="b"/>
                      <a:r>
                        <a:rPr lang="en-US" sz="600" b="0" i="0" u="none" strike="noStrike">
                          <a:solidFill>
                            <a:srgbClr val="000000"/>
                          </a:solidFill>
                          <a:latin typeface="Calibri"/>
                        </a:rPr>
                        <a:t>12.6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479"/>
                    </a:solidFill>
                  </a:tcPr>
                </a:tc>
                <a:tc>
                  <a:txBody>
                    <a:bodyPr/>
                    <a:lstStyle/>
                    <a:p>
                      <a:pPr algn="r" fontAlgn="b"/>
                      <a:r>
                        <a:rPr lang="en-US" sz="600" b="0" i="0" u="none" strike="noStrike">
                          <a:solidFill>
                            <a:srgbClr val="000000"/>
                          </a:solidFill>
                          <a:latin typeface="Calibri"/>
                        </a:rPr>
                        <a:t>11.9</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C77"/>
                    </a:solidFill>
                  </a:tcPr>
                </a:tc>
                <a:tc>
                  <a:txBody>
                    <a:bodyPr/>
                    <a:lstStyle/>
                    <a:p>
                      <a:pPr algn="l" fontAlgn="b"/>
                      <a:r>
                        <a:rPr lang="en-US" sz="600" b="0"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13.1</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B7A"/>
                    </a:solidFill>
                  </a:tcPr>
                </a:tc>
                <a:tc>
                  <a:txBody>
                    <a:bodyPr/>
                    <a:lstStyle/>
                    <a:p>
                      <a:pPr algn="r" fontAlgn="b"/>
                      <a:r>
                        <a:rPr lang="en-US" sz="600" b="0" i="0" u="none" strike="noStrike">
                          <a:solidFill>
                            <a:srgbClr val="000000"/>
                          </a:solidFill>
                          <a:latin typeface="Calibri"/>
                        </a:rPr>
                        <a:t>12.3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178"/>
                    </a:solidFill>
                  </a:tcPr>
                </a:tc>
                <a:tc>
                  <a:txBody>
                    <a:bodyPr/>
                    <a:lstStyle/>
                    <a:p>
                      <a:pPr algn="r" fontAlgn="b"/>
                      <a:r>
                        <a:rPr lang="en-US" sz="600" b="0" i="0" u="none" strike="noStrike">
                          <a:solidFill>
                            <a:srgbClr val="000000"/>
                          </a:solidFill>
                          <a:latin typeface="Calibri"/>
                        </a:rPr>
                        <a:t>11.7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977"/>
                    </a:solidFill>
                  </a:tcPr>
                </a:tc>
                <a:tc>
                  <a:txBody>
                    <a:bodyPr/>
                    <a:lstStyle/>
                    <a:p>
                      <a:pPr algn="r" fontAlgn="b"/>
                      <a:r>
                        <a:rPr lang="en-US" sz="600" b="0" i="0" u="none" strike="noStrike">
                          <a:solidFill>
                            <a:srgbClr val="000000"/>
                          </a:solidFill>
                          <a:latin typeface="Calibri"/>
                        </a:rPr>
                        <a:t>10.9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A075"/>
                    </a:solidFill>
                  </a:tcPr>
                </a:tc>
                <a:tc>
                  <a:txBody>
                    <a:bodyPr/>
                    <a:lstStyle/>
                    <a:p>
                      <a:pPr algn="r" fontAlgn="b"/>
                      <a:r>
                        <a:rPr lang="en-US" sz="600" b="0" i="0" u="none" strike="noStrike">
                          <a:solidFill>
                            <a:srgbClr val="000000"/>
                          </a:solidFill>
                          <a:latin typeface="Calibri"/>
                        </a:rPr>
                        <a:t>10.2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773"/>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12.8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77A"/>
                    </a:solidFill>
                  </a:tcPr>
                </a:tc>
                <a:tc>
                  <a:txBody>
                    <a:bodyPr/>
                    <a:lstStyle/>
                    <a:p>
                      <a:pPr algn="r" fontAlgn="b"/>
                      <a:r>
                        <a:rPr lang="en-US" sz="600" b="0" i="0" u="none" strike="noStrike">
                          <a:solidFill>
                            <a:srgbClr val="000000"/>
                          </a:solidFill>
                          <a:latin typeface="Calibri"/>
                        </a:rPr>
                        <a:t>12.1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E78"/>
                    </a:solidFill>
                  </a:tcPr>
                </a:tc>
                <a:tc>
                  <a:txBody>
                    <a:bodyPr/>
                    <a:lstStyle/>
                    <a:p>
                      <a:pPr algn="r" fontAlgn="b"/>
                      <a:r>
                        <a:rPr lang="en-US" sz="600" b="0" i="0" u="none" strike="noStrike">
                          <a:solidFill>
                            <a:srgbClr val="000000"/>
                          </a:solidFill>
                          <a:latin typeface="Calibri"/>
                        </a:rPr>
                        <a:t>11.3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576"/>
                    </a:solidFill>
                  </a:tcPr>
                </a:tc>
                <a:tc>
                  <a:txBody>
                    <a:bodyPr/>
                    <a:lstStyle/>
                    <a:p>
                      <a:pPr algn="r" fontAlgn="b"/>
                      <a:r>
                        <a:rPr lang="en-US" sz="600" b="0" i="0" u="none" strike="noStrike">
                          <a:solidFill>
                            <a:srgbClr val="000000"/>
                          </a:solidFill>
                          <a:latin typeface="Calibri"/>
                        </a:rPr>
                        <a:t>10.6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D75"/>
                    </a:solidFill>
                  </a:tcPr>
                </a:tc>
                <a:tc>
                  <a:txBody>
                    <a:bodyPr/>
                    <a:lstStyle/>
                    <a:p>
                      <a:pPr algn="r" fontAlgn="b"/>
                      <a:r>
                        <a:rPr lang="en-US" sz="600" b="0" i="0" u="none" strike="noStrike">
                          <a:solidFill>
                            <a:srgbClr val="000000"/>
                          </a:solidFill>
                          <a:latin typeface="Calibri"/>
                        </a:rPr>
                        <a:t>9.9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473"/>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12.6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579"/>
                    </a:solidFill>
                  </a:tcPr>
                </a:tc>
                <a:tc>
                  <a:txBody>
                    <a:bodyPr/>
                    <a:lstStyle/>
                    <a:p>
                      <a:pPr algn="r" fontAlgn="b"/>
                      <a:r>
                        <a:rPr lang="en-US" sz="600" b="0" i="0" u="none" strike="noStrike">
                          <a:solidFill>
                            <a:srgbClr val="000000"/>
                          </a:solidFill>
                          <a:latin typeface="Calibri"/>
                        </a:rPr>
                        <a:t>11.6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877"/>
                    </a:solidFill>
                  </a:tcPr>
                </a:tc>
                <a:tc>
                  <a:txBody>
                    <a:bodyPr/>
                    <a:lstStyle/>
                    <a:p>
                      <a:pPr algn="r" fontAlgn="b"/>
                      <a:r>
                        <a:rPr lang="en-US" sz="600" b="0" i="0" u="none" strike="noStrike">
                          <a:solidFill>
                            <a:srgbClr val="000000"/>
                          </a:solidFill>
                          <a:latin typeface="Calibri"/>
                        </a:rPr>
                        <a:t>11.0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275"/>
                    </a:solidFill>
                  </a:tcPr>
                </a:tc>
                <a:tc>
                  <a:txBody>
                    <a:bodyPr/>
                    <a:lstStyle/>
                    <a:p>
                      <a:pPr algn="r" fontAlgn="b"/>
                      <a:r>
                        <a:rPr lang="en-US" sz="600" b="0" i="0" u="none" strike="noStrike">
                          <a:solidFill>
                            <a:srgbClr val="000000"/>
                          </a:solidFill>
                          <a:latin typeface="Calibri"/>
                        </a:rPr>
                        <a:t>10.3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874"/>
                    </a:solidFill>
                  </a:tcPr>
                </a:tc>
                <a:tc>
                  <a:txBody>
                    <a:bodyPr/>
                    <a:lstStyle/>
                    <a:p>
                      <a:pPr algn="r" fontAlgn="b"/>
                      <a:r>
                        <a:rPr lang="en-US" sz="600" b="0" i="0" u="none" strike="noStrike">
                          <a:solidFill>
                            <a:srgbClr val="000000"/>
                          </a:solidFill>
                          <a:latin typeface="Calibri"/>
                        </a:rPr>
                        <a:t>9.7</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072"/>
                    </a:solidFill>
                  </a:tcPr>
                </a:tc>
                <a:tc>
                  <a:txBody>
                    <a:bodyPr/>
                    <a:lstStyle/>
                    <a:p>
                      <a:pPr algn="r" fontAlgn="b"/>
                      <a:r>
                        <a:rPr lang="en-US" sz="600" b="1" i="0" u="none" strike="noStrike">
                          <a:solidFill>
                            <a:srgbClr val="000000"/>
                          </a:solidFill>
                          <a:latin typeface="Calibri"/>
                        </a:rPr>
                        <a:t>180</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0705">
                <a:tc>
                  <a:txBody>
                    <a:bodyPr/>
                    <a:lstStyle/>
                    <a:p>
                      <a:pPr algn="l" fontAlgn="b"/>
                      <a:r>
                        <a:rPr lang="en-US" sz="600" b="1"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4536" marR="4536" marT="4536"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600" b="1" i="0" u="none" strike="noStrike">
                        <a:solidFill>
                          <a:srgbClr val="000000"/>
                        </a:solidFill>
                        <a:latin typeface="Calibri"/>
                      </a:endParaRPr>
                    </a:p>
                  </a:txBody>
                  <a:tcPr marL="4536" marR="4536" marT="4536" marB="0" anchor="b">
                    <a:lnL w="25400" cap="flat" cmpd="dbl"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600" b="1" i="0" u="none" strike="noStrike">
                        <a:solidFill>
                          <a:srgbClr val="000000"/>
                        </a:solidFill>
                        <a:latin typeface="Calibri"/>
                      </a:endParaRP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4536" marR="4536" marT="4536" marB="0" anchor="b">
                    <a:lnL>
                      <a:noFill/>
                    </a:lnL>
                    <a:lnR w="25400" cap="flat" cmpd="dbl" algn="ctr">
                      <a:solidFill>
                        <a:srgbClr val="000000"/>
                      </a:solidFill>
                      <a:prstDash val="solid"/>
                      <a:round/>
                      <a:headEnd type="none" w="med" len="med"/>
                      <a:tailEnd type="none" w="med" len="med"/>
                    </a:lnR>
                    <a:lnT>
                      <a:noFill/>
                    </a:lnT>
                    <a:lnB>
                      <a:noFill/>
                    </a:lnB>
                  </a:tcPr>
                </a:tc>
              </a:tr>
              <a:tr h="90705">
                <a:tc>
                  <a:txBody>
                    <a:bodyPr/>
                    <a:lstStyle/>
                    <a:p>
                      <a:pPr algn="l" fontAlgn="b"/>
                      <a:r>
                        <a:rPr lang="en-US" sz="600" b="1"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75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120</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11.2</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476"/>
                    </a:solidFill>
                  </a:tcPr>
                </a:tc>
                <a:tc>
                  <a:txBody>
                    <a:bodyPr/>
                    <a:lstStyle/>
                    <a:p>
                      <a:pPr algn="r" fontAlgn="b"/>
                      <a:r>
                        <a:rPr lang="en-US" sz="600" b="0" i="0" u="none" strike="noStrike">
                          <a:solidFill>
                            <a:srgbClr val="000000"/>
                          </a:solidFill>
                          <a:latin typeface="Calibri"/>
                        </a:rPr>
                        <a:t>10.7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D75"/>
                    </a:solidFill>
                  </a:tcPr>
                </a:tc>
                <a:tc>
                  <a:txBody>
                    <a:bodyPr/>
                    <a:lstStyle/>
                    <a:p>
                      <a:pPr algn="r" fontAlgn="b"/>
                      <a:r>
                        <a:rPr lang="en-US" sz="600" b="0" i="0" u="none" strike="noStrike">
                          <a:solidFill>
                            <a:srgbClr val="000000"/>
                          </a:solidFill>
                          <a:latin typeface="Calibri"/>
                        </a:rPr>
                        <a:t>10.3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974"/>
                    </a:solidFill>
                  </a:tcPr>
                </a:tc>
                <a:tc>
                  <a:txBody>
                    <a:bodyPr/>
                    <a:lstStyle/>
                    <a:p>
                      <a:pPr algn="r" fontAlgn="b"/>
                      <a:r>
                        <a:rPr lang="en-US" sz="600" b="0" i="0" u="none" strike="noStrike">
                          <a:solidFill>
                            <a:srgbClr val="000000"/>
                          </a:solidFill>
                          <a:latin typeface="Calibri"/>
                        </a:rPr>
                        <a:t>10.0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573"/>
                    </a:solidFill>
                  </a:tcPr>
                </a:tc>
                <a:tc>
                  <a:txBody>
                    <a:bodyPr/>
                    <a:lstStyle/>
                    <a:p>
                      <a:pPr algn="r" fontAlgn="b"/>
                      <a:r>
                        <a:rPr lang="en-US" sz="600" b="0" i="0" u="none" strike="noStrike">
                          <a:solidFill>
                            <a:srgbClr val="000000"/>
                          </a:solidFill>
                          <a:latin typeface="Calibri"/>
                        </a:rPr>
                        <a:t>9.6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072"/>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11.0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175"/>
                    </a:solidFill>
                  </a:tcPr>
                </a:tc>
                <a:tc>
                  <a:txBody>
                    <a:bodyPr/>
                    <a:lstStyle/>
                    <a:p>
                      <a:pPr algn="r" fontAlgn="b"/>
                      <a:r>
                        <a:rPr lang="en-US" sz="600" b="0" i="0" u="none" strike="noStrike">
                          <a:solidFill>
                            <a:srgbClr val="000000"/>
                          </a:solidFill>
                          <a:latin typeface="Calibri"/>
                        </a:rPr>
                        <a:t>10.5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B74"/>
                    </a:solidFill>
                  </a:tcPr>
                </a:tc>
                <a:tc>
                  <a:txBody>
                    <a:bodyPr/>
                    <a:lstStyle/>
                    <a:p>
                      <a:pPr algn="r" fontAlgn="b"/>
                      <a:r>
                        <a:rPr lang="en-US" sz="600" b="0" i="0" u="none" strike="noStrike">
                          <a:solidFill>
                            <a:srgbClr val="000000"/>
                          </a:solidFill>
                          <a:latin typeface="Calibri"/>
                        </a:rPr>
                        <a:t>10.1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673"/>
                    </a:solidFill>
                  </a:tcPr>
                </a:tc>
                <a:tc>
                  <a:txBody>
                    <a:bodyPr/>
                    <a:lstStyle/>
                    <a:p>
                      <a:pPr algn="r" fontAlgn="b"/>
                      <a:r>
                        <a:rPr lang="en-US" sz="600" b="0" i="0" u="none" strike="noStrike">
                          <a:solidFill>
                            <a:srgbClr val="000000"/>
                          </a:solidFill>
                          <a:latin typeface="Calibri"/>
                        </a:rPr>
                        <a:t>9.8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373"/>
                    </a:solidFill>
                  </a:tcPr>
                </a:tc>
                <a:tc>
                  <a:txBody>
                    <a:bodyPr/>
                    <a:lstStyle/>
                    <a:p>
                      <a:pPr algn="r" fontAlgn="b"/>
                      <a:r>
                        <a:rPr lang="en-US" sz="600" b="0" i="0" u="none" strike="noStrike">
                          <a:solidFill>
                            <a:srgbClr val="000000"/>
                          </a:solidFill>
                          <a:latin typeface="Calibri"/>
                        </a:rPr>
                        <a:t>9.3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C71"/>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10.8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E75"/>
                    </a:solidFill>
                  </a:tcPr>
                </a:tc>
                <a:tc>
                  <a:txBody>
                    <a:bodyPr/>
                    <a:lstStyle/>
                    <a:p>
                      <a:pPr algn="r" fontAlgn="b"/>
                      <a:r>
                        <a:rPr lang="en-US" sz="600" b="0" i="0" u="none" strike="noStrike">
                          <a:solidFill>
                            <a:srgbClr val="000000"/>
                          </a:solidFill>
                          <a:latin typeface="Calibri"/>
                        </a:rPr>
                        <a:t>10.3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974"/>
                    </a:solidFill>
                  </a:tcPr>
                </a:tc>
                <a:tc>
                  <a:txBody>
                    <a:bodyPr/>
                    <a:lstStyle/>
                    <a:p>
                      <a:pPr algn="r" fontAlgn="b"/>
                      <a:r>
                        <a:rPr lang="en-US" sz="600" b="0" i="0" u="none" strike="noStrike">
                          <a:solidFill>
                            <a:srgbClr val="000000"/>
                          </a:solidFill>
                          <a:latin typeface="Calibri"/>
                        </a:rPr>
                        <a:t>10.0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573"/>
                    </a:solidFill>
                  </a:tcPr>
                </a:tc>
                <a:tc>
                  <a:txBody>
                    <a:bodyPr/>
                    <a:lstStyle/>
                    <a:p>
                      <a:pPr algn="r" fontAlgn="b"/>
                      <a:r>
                        <a:rPr lang="en-US" sz="600" b="0" i="0" u="none" strike="noStrike">
                          <a:solidFill>
                            <a:srgbClr val="000000"/>
                          </a:solidFill>
                          <a:latin typeface="Calibri"/>
                        </a:rPr>
                        <a:t>9.5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8F72"/>
                    </a:solidFill>
                  </a:tcPr>
                </a:tc>
                <a:tc>
                  <a:txBody>
                    <a:bodyPr/>
                    <a:lstStyle/>
                    <a:p>
                      <a:pPr algn="r" fontAlgn="b"/>
                      <a:r>
                        <a:rPr lang="en-US" sz="600" b="0" i="0" u="none" strike="noStrike">
                          <a:solidFill>
                            <a:srgbClr val="000000"/>
                          </a:solidFill>
                          <a:latin typeface="Calibri"/>
                        </a:rPr>
                        <a:t>9.1</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A71"/>
                    </a:solidFill>
                  </a:tcPr>
                </a:tc>
                <a:tc>
                  <a:txBody>
                    <a:bodyPr/>
                    <a:lstStyle/>
                    <a:p>
                      <a:pPr algn="l" fontAlgn="b"/>
                      <a:r>
                        <a:rPr lang="en-US" sz="600" b="0"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9.7</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172"/>
                    </a:solidFill>
                  </a:tcPr>
                </a:tc>
                <a:tc>
                  <a:txBody>
                    <a:bodyPr/>
                    <a:lstStyle/>
                    <a:p>
                      <a:pPr algn="r" fontAlgn="b"/>
                      <a:r>
                        <a:rPr lang="en-US" sz="600" b="0" i="0" u="none" strike="noStrike">
                          <a:solidFill>
                            <a:srgbClr val="000000"/>
                          </a:solidFill>
                          <a:latin typeface="Calibri"/>
                        </a:rPr>
                        <a:t>9.1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A71"/>
                    </a:solidFill>
                  </a:tcPr>
                </a:tc>
                <a:tc>
                  <a:txBody>
                    <a:bodyPr/>
                    <a:lstStyle/>
                    <a:p>
                      <a:pPr algn="r" fontAlgn="b"/>
                      <a:r>
                        <a:rPr lang="en-US" sz="600" b="0" i="0" u="none" strike="noStrike">
                          <a:solidFill>
                            <a:srgbClr val="000000"/>
                          </a:solidFill>
                          <a:latin typeface="Calibri"/>
                        </a:rPr>
                        <a:t>8.8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670"/>
                    </a:solidFill>
                  </a:tcPr>
                </a:tc>
                <a:tc>
                  <a:txBody>
                    <a:bodyPr/>
                    <a:lstStyle/>
                    <a:p>
                      <a:pPr algn="r" fontAlgn="b"/>
                      <a:r>
                        <a:rPr lang="en-US" sz="600" b="0" i="0" u="none" strike="noStrike">
                          <a:solidFill>
                            <a:srgbClr val="000000"/>
                          </a:solidFill>
                          <a:latin typeface="Calibri"/>
                        </a:rPr>
                        <a:t>8.4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16F"/>
                    </a:solidFill>
                  </a:tcPr>
                </a:tc>
                <a:tc>
                  <a:txBody>
                    <a:bodyPr/>
                    <a:lstStyle/>
                    <a:p>
                      <a:pPr algn="r" fontAlgn="b"/>
                      <a:r>
                        <a:rPr lang="en-US" sz="600" b="0" i="0" u="none" strike="noStrike">
                          <a:solidFill>
                            <a:srgbClr val="000000"/>
                          </a:solidFill>
                          <a:latin typeface="Calibri"/>
                        </a:rPr>
                        <a:t>8.1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D6E"/>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9.5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8F72"/>
                    </a:solidFill>
                  </a:tcPr>
                </a:tc>
                <a:tc>
                  <a:txBody>
                    <a:bodyPr/>
                    <a:lstStyle/>
                    <a:p>
                      <a:pPr algn="r" fontAlgn="b"/>
                      <a:r>
                        <a:rPr lang="en-US" sz="600" b="0" i="0" u="none" strike="noStrike">
                          <a:solidFill>
                            <a:srgbClr val="000000"/>
                          </a:solidFill>
                          <a:latin typeface="Calibri"/>
                        </a:rPr>
                        <a:t>9.0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871"/>
                    </a:solidFill>
                  </a:tcPr>
                </a:tc>
                <a:tc>
                  <a:txBody>
                    <a:bodyPr/>
                    <a:lstStyle/>
                    <a:p>
                      <a:pPr algn="r" fontAlgn="b"/>
                      <a:r>
                        <a:rPr lang="en-US" sz="600" b="0" i="0" u="none" strike="noStrike">
                          <a:solidFill>
                            <a:srgbClr val="000000"/>
                          </a:solidFill>
                          <a:latin typeface="Calibri"/>
                        </a:rPr>
                        <a:t>8.7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570"/>
                    </a:solidFill>
                  </a:tcPr>
                </a:tc>
                <a:tc>
                  <a:txBody>
                    <a:bodyPr/>
                    <a:lstStyle/>
                    <a:p>
                      <a:pPr algn="r" fontAlgn="b"/>
                      <a:r>
                        <a:rPr lang="en-US" sz="600" b="0" i="0" u="none" strike="noStrike">
                          <a:solidFill>
                            <a:srgbClr val="000000"/>
                          </a:solidFill>
                          <a:latin typeface="Calibri"/>
                        </a:rPr>
                        <a:t>8.3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06F"/>
                    </a:solidFill>
                  </a:tcPr>
                </a:tc>
                <a:tc>
                  <a:txBody>
                    <a:bodyPr/>
                    <a:lstStyle/>
                    <a:p>
                      <a:pPr algn="r" fontAlgn="b"/>
                      <a:r>
                        <a:rPr lang="en-US" sz="600" b="0" i="0" u="none" strike="noStrike">
                          <a:solidFill>
                            <a:srgbClr val="000000"/>
                          </a:solidFill>
                          <a:latin typeface="Calibri"/>
                        </a:rPr>
                        <a:t>7.9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B6E"/>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9.3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D71"/>
                    </a:solidFill>
                  </a:tcPr>
                </a:tc>
                <a:tc>
                  <a:txBody>
                    <a:bodyPr/>
                    <a:lstStyle/>
                    <a:p>
                      <a:pPr algn="r" fontAlgn="b"/>
                      <a:r>
                        <a:rPr lang="en-US" sz="600" b="0" i="0" u="none" strike="noStrike">
                          <a:solidFill>
                            <a:srgbClr val="000000"/>
                          </a:solidFill>
                          <a:latin typeface="Calibri"/>
                        </a:rPr>
                        <a:t>8.9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770"/>
                    </a:solidFill>
                  </a:tcPr>
                </a:tc>
                <a:tc>
                  <a:txBody>
                    <a:bodyPr/>
                    <a:lstStyle/>
                    <a:p>
                      <a:pPr algn="r" fontAlgn="b"/>
                      <a:r>
                        <a:rPr lang="en-US" sz="600" b="0" i="0" u="none" strike="noStrike">
                          <a:solidFill>
                            <a:srgbClr val="000000"/>
                          </a:solidFill>
                          <a:latin typeface="Calibri"/>
                        </a:rPr>
                        <a:t>8.4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16F"/>
                    </a:solidFill>
                  </a:tcPr>
                </a:tc>
                <a:tc>
                  <a:txBody>
                    <a:bodyPr/>
                    <a:lstStyle/>
                    <a:p>
                      <a:pPr algn="r" fontAlgn="b"/>
                      <a:r>
                        <a:rPr lang="en-US" sz="600" b="0" i="0" u="none" strike="noStrike">
                          <a:solidFill>
                            <a:srgbClr val="000000"/>
                          </a:solidFill>
                          <a:latin typeface="Calibri"/>
                        </a:rPr>
                        <a:t>8.0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C6E"/>
                    </a:solidFill>
                  </a:tcPr>
                </a:tc>
                <a:tc>
                  <a:txBody>
                    <a:bodyPr/>
                    <a:lstStyle/>
                    <a:p>
                      <a:pPr algn="r" fontAlgn="b"/>
                      <a:r>
                        <a:rPr lang="en-US" sz="600" b="0" i="0" u="none" strike="noStrike">
                          <a:solidFill>
                            <a:srgbClr val="000000"/>
                          </a:solidFill>
                          <a:latin typeface="Calibri"/>
                        </a:rPr>
                        <a:t>7.7</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86D"/>
                    </a:solidFill>
                  </a:tcPr>
                </a:tc>
                <a:tc>
                  <a:txBody>
                    <a:bodyPr/>
                    <a:lstStyle/>
                    <a:p>
                      <a:pPr algn="r" fontAlgn="b"/>
                      <a:r>
                        <a:rPr lang="en-US" sz="600" b="1" i="0" u="none" strike="noStrike">
                          <a:solidFill>
                            <a:srgbClr val="000000"/>
                          </a:solidFill>
                          <a:latin typeface="Calibri"/>
                        </a:rPr>
                        <a:t>120</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75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0705">
                <a:tc>
                  <a:txBody>
                    <a:bodyPr/>
                    <a:lstStyle/>
                    <a:p>
                      <a:pPr algn="l" fontAlgn="b"/>
                      <a:r>
                        <a:rPr lang="en-US" sz="600" b="1"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140</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10.7</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D75"/>
                    </a:solidFill>
                  </a:tcPr>
                </a:tc>
                <a:tc>
                  <a:txBody>
                    <a:bodyPr/>
                    <a:lstStyle/>
                    <a:p>
                      <a:pPr algn="r" fontAlgn="b"/>
                      <a:r>
                        <a:rPr lang="en-US" sz="600" b="0" i="0" u="none" strike="noStrike">
                          <a:solidFill>
                            <a:srgbClr val="000000"/>
                          </a:solidFill>
                          <a:latin typeface="Calibri"/>
                        </a:rPr>
                        <a:t>10.2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773"/>
                    </a:solidFill>
                  </a:tcPr>
                </a:tc>
                <a:tc>
                  <a:txBody>
                    <a:bodyPr/>
                    <a:lstStyle/>
                    <a:p>
                      <a:pPr algn="r" fontAlgn="b"/>
                      <a:r>
                        <a:rPr lang="en-US" sz="600" b="0" i="0" u="none" strike="noStrike">
                          <a:solidFill>
                            <a:srgbClr val="000000"/>
                          </a:solidFill>
                          <a:latin typeface="Calibri"/>
                        </a:rPr>
                        <a:t>9.7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172"/>
                    </a:solidFill>
                  </a:tcPr>
                </a:tc>
                <a:tc>
                  <a:txBody>
                    <a:bodyPr/>
                    <a:lstStyle/>
                    <a:p>
                      <a:pPr algn="r" fontAlgn="b"/>
                      <a:r>
                        <a:rPr lang="en-US" sz="600" b="0" i="0" u="none" strike="noStrike">
                          <a:solidFill>
                            <a:srgbClr val="000000"/>
                          </a:solidFill>
                          <a:latin typeface="Calibri"/>
                        </a:rPr>
                        <a:t>9.4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D71"/>
                    </a:solidFill>
                  </a:tcPr>
                </a:tc>
                <a:tc>
                  <a:txBody>
                    <a:bodyPr/>
                    <a:lstStyle/>
                    <a:p>
                      <a:pPr algn="r" fontAlgn="b"/>
                      <a:r>
                        <a:rPr lang="en-US" sz="600" b="0" i="0" u="none" strike="noStrike">
                          <a:solidFill>
                            <a:srgbClr val="000000"/>
                          </a:solidFill>
                          <a:latin typeface="Calibri"/>
                        </a:rPr>
                        <a:t>8.9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770"/>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10.5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B74"/>
                    </a:solidFill>
                  </a:tcPr>
                </a:tc>
                <a:tc>
                  <a:txBody>
                    <a:bodyPr/>
                    <a:lstStyle/>
                    <a:p>
                      <a:pPr algn="r" fontAlgn="b"/>
                      <a:r>
                        <a:rPr lang="en-US" sz="600" b="0" i="0" u="none" strike="noStrike">
                          <a:solidFill>
                            <a:srgbClr val="000000"/>
                          </a:solidFill>
                          <a:latin typeface="Calibri"/>
                        </a:rPr>
                        <a:t>10.0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573"/>
                    </a:solidFill>
                  </a:tcPr>
                </a:tc>
                <a:tc>
                  <a:txBody>
                    <a:bodyPr/>
                    <a:lstStyle/>
                    <a:p>
                      <a:pPr algn="r" fontAlgn="b"/>
                      <a:r>
                        <a:rPr lang="en-US" sz="600" b="0" i="0" u="none" strike="noStrike">
                          <a:solidFill>
                            <a:srgbClr val="000000"/>
                          </a:solidFill>
                          <a:latin typeface="Calibri"/>
                        </a:rPr>
                        <a:t>9.6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072"/>
                    </a:solidFill>
                  </a:tcPr>
                </a:tc>
                <a:tc>
                  <a:txBody>
                    <a:bodyPr/>
                    <a:lstStyle/>
                    <a:p>
                      <a:pPr algn="r" fontAlgn="b"/>
                      <a:r>
                        <a:rPr lang="en-US" sz="600" b="0" i="0" u="none" strike="noStrike">
                          <a:solidFill>
                            <a:srgbClr val="000000"/>
                          </a:solidFill>
                          <a:latin typeface="Calibri"/>
                        </a:rPr>
                        <a:t>9.1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A71"/>
                    </a:solidFill>
                  </a:tcPr>
                </a:tc>
                <a:tc>
                  <a:txBody>
                    <a:bodyPr/>
                    <a:lstStyle/>
                    <a:p>
                      <a:pPr algn="r" fontAlgn="b"/>
                      <a:r>
                        <a:rPr lang="en-US" sz="600" b="0" i="0" u="none" strike="noStrike">
                          <a:solidFill>
                            <a:srgbClr val="000000"/>
                          </a:solidFill>
                          <a:latin typeface="Calibri"/>
                        </a:rPr>
                        <a:t>8.7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470"/>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10.3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874"/>
                    </a:solidFill>
                  </a:tcPr>
                </a:tc>
                <a:tc>
                  <a:txBody>
                    <a:bodyPr/>
                    <a:lstStyle/>
                    <a:p>
                      <a:pPr algn="r" fontAlgn="b"/>
                      <a:r>
                        <a:rPr lang="en-US" sz="600" b="0" i="0" u="none" strike="noStrike">
                          <a:solidFill>
                            <a:srgbClr val="000000"/>
                          </a:solidFill>
                          <a:latin typeface="Calibri"/>
                        </a:rPr>
                        <a:t>9.8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373"/>
                    </a:solidFill>
                  </a:tcPr>
                </a:tc>
                <a:tc>
                  <a:txBody>
                    <a:bodyPr/>
                    <a:lstStyle/>
                    <a:p>
                      <a:pPr algn="r" fontAlgn="b"/>
                      <a:r>
                        <a:rPr lang="en-US" sz="600" b="0" i="0" u="none" strike="noStrike">
                          <a:solidFill>
                            <a:srgbClr val="000000"/>
                          </a:solidFill>
                          <a:latin typeface="Calibri"/>
                        </a:rPr>
                        <a:t>9.4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D72"/>
                    </a:solidFill>
                  </a:tcPr>
                </a:tc>
                <a:tc>
                  <a:txBody>
                    <a:bodyPr/>
                    <a:lstStyle/>
                    <a:p>
                      <a:pPr algn="r" fontAlgn="b"/>
                      <a:r>
                        <a:rPr lang="en-US" sz="600" b="0" i="0" u="none" strike="noStrike">
                          <a:solidFill>
                            <a:srgbClr val="000000"/>
                          </a:solidFill>
                          <a:latin typeface="Calibri"/>
                        </a:rPr>
                        <a:t>8.9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770"/>
                    </a:solidFill>
                  </a:tcPr>
                </a:tc>
                <a:tc>
                  <a:txBody>
                    <a:bodyPr/>
                    <a:lstStyle/>
                    <a:p>
                      <a:pPr algn="r" fontAlgn="b"/>
                      <a:r>
                        <a:rPr lang="en-US" sz="600" b="0" i="0" u="none" strike="noStrike">
                          <a:solidFill>
                            <a:srgbClr val="000000"/>
                          </a:solidFill>
                          <a:latin typeface="Calibri"/>
                        </a:rPr>
                        <a:t>8.4</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16F"/>
                    </a:solidFill>
                  </a:tcPr>
                </a:tc>
                <a:tc>
                  <a:txBody>
                    <a:bodyPr/>
                    <a:lstStyle/>
                    <a:p>
                      <a:pPr algn="l" fontAlgn="b"/>
                      <a:endParaRPr lang="en-US" sz="600" b="0" i="0" u="none" strike="noStrike">
                        <a:solidFill>
                          <a:srgbClr val="000000"/>
                        </a:solidFill>
                        <a:latin typeface="Calibri"/>
                      </a:endParaRPr>
                    </a:p>
                  </a:txBody>
                  <a:tcPr marL="4536" marR="4536" marT="4536"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9.1</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A71"/>
                    </a:solidFill>
                  </a:tcPr>
                </a:tc>
                <a:tc>
                  <a:txBody>
                    <a:bodyPr/>
                    <a:lstStyle/>
                    <a:p>
                      <a:pPr algn="r" fontAlgn="b"/>
                      <a:r>
                        <a:rPr lang="en-US" sz="600" b="0" i="0" u="none" strike="noStrike">
                          <a:solidFill>
                            <a:srgbClr val="000000"/>
                          </a:solidFill>
                          <a:latin typeface="Calibri"/>
                        </a:rPr>
                        <a:t>8.6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370"/>
                    </a:solidFill>
                  </a:tcPr>
                </a:tc>
                <a:tc>
                  <a:txBody>
                    <a:bodyPr/>
                    <a:lstStyle/>
                    <a:p>
                      <a:pPr algn="r" fontAlgn="b"/>
                      <a:r>
                        <a:rPr lang="en-US" sz="600" b="0" i="0" u="none" strike="noStrike">
                          <a:solidFill>
                            <a:srgbClr val="000000"/>
                          </a:solidFill>
                          <a:latin typeface="Calibri"/>
                        </a:rPr>
                        <a:t>8.3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06F"/>
                    </a:solidFill>
                  </a:tcPr>
                </a:tc>
                <a:tc>
                  <a:txBody>
                    <a:bodyPr/>
                    <a:lstStyle/>
                    <a:p>
                      <a:pPr algn="r" fontAlgn="b"/>
                      <a:r>
                        <a:rPr lang="en-US" sz="600" b="0" i="0" u="none" strike="noStrike">
                          <a:solidFill>
                            <a:srgbClr val="000000"/>
                          </a:solidFill>
                          <a:latin typeface="Calibri"/>
                        </a:rPr>
                        <a:t>7.8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96E"/>
                    </a:solidFill>
                  </a:tcPr>
                </a:tc>
                <a:tc>
                  <a:txBody>
                    <a:bodyPr/>
                    <a:lstStyle/>
                    <a:p>
                      <a:pPr algn="r" fontAlgn="b"/>
                      <a:r>
                        <a:rPr lang="en-US" sz="600" b="0" i="0" u="none" strike="noStrike">
                          <a:solidFill>
                            <a:srgbClr val="000000"/>
                          </a:solidFill>
                          <a:latin typeface="Calibri"/>
                        </a:rPr>
                        <a:t>7.3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46D"/>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8.9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770"/>
                    </a:solidFill>
                  </a:tcPr>
                </a:tc>
                <a:tc>
                  <a:txBody>
                    <a:bodyPr/>
                    <a:lstStyle/>
                    <a:p>
                      <a:pPr algn="r" fontAlgn="b"/>
                      <a:r>
                        <a:rPr lang="en-US" sz="600" b="0" i="0" u="none" strike="noStrike">
                          <a:solidFill>
                            <a:srgbClr val="000000"/>
                          </a:solidFill>
                          <a:latin typeface="Calibri"/>
                        </a:rPr>
                        <a:t>8.4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16F"/>
                    </a:solidFill>
                  </a:tcPr>
                </a:tc>
                <a:tc>
                  <a:txBody>
                    <a:bodyPr/>
                    <a:lstStyle/>
                    <a:p>
                      <a:pPr algn="r" fontAlgn="b"/>
                      <a:r>
                        <a:rPr lang="en-US" sz="600" b="0" i="0" u="none" strike="noStrike">
                          <a:solidFill>
                            <a:srgbClr val="000000"/>
                          </a:solidFill>
                          <a:latin typeface="Calibri"/>
                        </a:rPr>
                        <a:t>8.1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D6F"/>
                    </a:solidFill>
                  </a:tcPr>
                </a:tc>
                <a:tc>
                  <a:txBody>
                    <a:bodyPr/>
                    <a:lstStyle/>
                    <a:p>
                      <a:pPr algn="r" fontAlgn="b"/>
                      <a:r>
                        <a:rPr lang="en-US" sz="600" b="0" i="0" u="none" strike="noStrike">
                          <a:solidFill>
                            <a:srgbClr val="000000"/>
                          </a:solidFill>
                          <a:latin typeface="Calibri"/>
                        </a:rPr>
                        <a:t>7.6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76D"/>
                    </a:solidFill>
                  </a:tcPr>
                </a:tc>
                <a:tc>
                  <a:txBody>
                    <a:bodyPr/>
                    <a:lstStyle/>
                    <a:p>
                      <a:pPr algn="r" fontAlgn="b"/>
                      <a:r>
                        <a:rPr lang="en-US" sz="600" b="0" i="0" u="none" strike="noStrike">
                          <a:solidFill>
                            <a:srgbClr val="000000"/>
                          </a:solidFill>
                          <a:latin typeface="Calibri"/>
                        </a:rPr>
                        <a:t>7.2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26C"/>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8.8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670"/>
                    </a:solidFill>
                  </a:tcPr>
                </a:tc>
                <a:tc>
                  <a:txBody>
                    <a:bodyPr/>
                    <a:lstStyle/>
                    <a:p>
                      <a:pPr algn="r" fontAlgn="b"/>
                      <a:r>
                        <a:rPr lang="en-US" sz="600" b="0" i="0" u="none" strike="noStrike">
                          <a:solidFill>
                            <a:srgbClr val="000000"/>
                          </a:solidFill>
                          <a:latin typeface="Calibri"/>
                        </a:rPr>
                        <a:t>8.3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F6F"/>
                    </a:solidFill>
                  </a:tcPr>
                </a:tc>
                <a:tc>
                  <a:txBody>
                    <a:bodyPr/>
                    <a:lstStyle/>
                    <a:p>
                      <a:pPr algn="r" fontAlgn="b"/>
                      <a:r>
                        <a:rPr lang="en-US" sz="600" b="0" i="0" u="none" strike="noStrike">
                          <a:solidFill>
                            <a:srgbClr val="000000"/>
                          </a:solidFill>
                          <a:latin typeface="Calibri"/>
                        </a:rPr>
                        <a:t>7.8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A6E"/>
                    </a:solidFill>
                  </a:tcPr>
                </a:tc>
                <a:tc>
                  <a:txBody>
                    <a:bodyPr/>
                    <a:lstStyle/>
                    <a:p>
                      <a:pPr algn="r" fontAlgn="b"/>
                      <a:r>
                        <a:rPr lang="en-US" sz="600" b="0" i="0" u="none" strike="noStrike">
                          <a:solidFill>
                            <a:srgbClr val="000000"/>
                          </a:solidFill>
                          <a:latin typeface="Calibri"/>
                        </a:rPr>
                        <a:t>7.4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46D"/>
                    </a:solidFill>
                  </a:tcPr>
                </a:tc>
                <a:tc>
                  <a:txBody>
                    <a:bodyPr/>
                    <a:lstStyle/>
                    <a:p>
                      <a:pPr algn="r" fontAlgn="b"/>
                      <a:r>
                        <a:rPr lang="en-US" sz="600" b="0" i="0" u="none" strike="noStrike">
                          <a:solidFill>
                            <a:srgbClr val="000000"/>
                          </a:solidFill>
                          <a:latin typeface="Calibri"/>
                        </a:rPr>
                        <a:t>7.0</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06C"/>
                    </a:solidFill>
                  </a:tcPr>
                </a:tc>
                <a:tc>
                  <a:txBody>
                    <a:bodyPr/>
                    <a:lstStyle/>
                    <a:p>
                      <a:pPr algn="r" fontAlgn="b"/>
                      <a:r>
                        <a:rPr lang="en-US" sz="600" b="1" i="0" u="none" strike="noStrike">
                          <a:solidFill>
                            <a:srgbClr val="000000"/>
                          </a:solidFill>
                          <a:latin typeface="Calibri"/>
                        </a:rPr>
                        <a:t>140</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0705">
                <a:tc>
                  <a:txBody>
                    <a:bodyPr/>
                    <a:lstStyle/>
                    <a:p>
                      <a:pPr algn="l" fontAlgn="b"/>
                      <a:r>
                        <a:rPr lang="en-US" sz="600" b="1"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160</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10.3</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974"/>
                    </a:solidFill>
                  </a:tcPr>
                </a:tc>
                <a:tc>
                  <a:txBody>
                    <a:bodyPr/>
                    <a:lstStyle/>
                    <a:p>
                      <a:pPr algn="r" fontAlgn="b"/>
                      <a:r>
                        <a:rPr lang="en-US" sz="600" b="0" i="0" u="none" strike="noStrike">
                          <a:solidFill>
                            <a:srgbClr val="000000"/>
                          </a:solidFill>
                          <a:latin typeface="Calibri"/>
                        </a:rPr>
                        <a:t>10.0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473"/>
                    </a:solidFill>
                  </a:tcPr>
                </a:tc>
                <a:tc>
                  <a:txBody>
                    <a:bodyPr/>
                    <a:lstStyle/>
                    <a:p>
                      <a:pPr algn="r" fontAlgn="b"/>
                      <a:r>
                        <a:rPr lang="en-US" sz="600" b="0" i="0" u="none" strike="noStrike">
                          <a:solidFill>
                            <a:srgbClr val="000000"/>
                          </a:solidFill>
                          <a:latin typeface="Calibri"/>
                        </a:rPr>
                        <a:t>9.4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8E72"/>
                    </a:solidFill>
                  </a:tcPr>
                </a:tc>
                <a:tc>
                  <a:txBody>
                    <a:bodyPr/>
                    <a:lstStyle/>
                    <a:p>
                      <a:pPr algn="r" fontAlgn="b"/>
                      <a:r>
                        <a:rPr lang="en-US" sz="600" b="0" i="0" u="none" strike="noStrike">
                          <a:solidFill>
                            <a:srgbClr val="000000"/>
                          </a:solidFill>
                          <a:latin typeface="Calibri"/>
                        </a:rPr>
                        <a:t>9.0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871"/>
                    </a:solidFill>
                  </a:tcPr>
                </a:tc>
                <a:tc>
                  <a:txBody>
                    <a:bodyPr/>
                    <a:lstStyle/>
                    <a:p>
                      <a:pPr algn="r" fontAlgn="b"/>
                      <a:r>
                        <a:rPr lang="en-US" sz="600" b="0" i="0" u="none" strike="noStrike">
                          <a:solidFill>
                            <a:srgbClr val="000000"/>
                          </a:solidFill>
                          <a:latin typeface="Calibri"/>
                        </a:rPr>
                        <a:t>8.5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370"/>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10.2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874"/>
                    </a:solidFill>
                  </a:tcPr>
                </a:tc>
                <a:tc>
                  <a:txBody>
                    <a:bodyPr/>
                    <a:lstStyle/>
                    <a:p>
                      <a:pPr algn="r" fontAlgn="b"/>
                      <a:r>
                        <a:rPr lang="en-US" sz="600" b="0" i="0" u="none" strike="noStrike">
                          <a:solidFill>
                            <a:srgbClr val="000000"/>
                          </a:solidFill>
                          <a:latin typeface="Calibri"/>
                        </a:rPr>
                        <a:t>9.6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072"/>
                    </a:solidFill>
                  </a:tcPr>
                </a:tc>
                <a:tc>
                  <a:txBody>
                    <a:bodyPr/>
                    <a:lstStyle/>
                    <a:p>
                      <a:pPr algn="r" fontAlgn="b"/>
                      <a:r>
                        <a:rPr lang="en-US" sz="600" b="0" i="0" u="none" strike="noStrike">
                          <a:solidFill>
                            <a:srgbClr val="000000"/>
                          </a:solidFill>
                          <a:latin typeface="Calibri"/>
                        </a:rPr>
                        <a:t>9.2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B71"/>
                    </a:solidFill>
                  </a:tcPr>
                </a:tc>
                <a:tc>
                  <a:txBody>
                    <a:bodyPr/>
                    <a:lstStyle/>
                    <a:p>
                      <a:pPr algn="r" fontAlgn="b"/>
                      <a:r>
                        <a:rPr lang="en-US" sz="600" b="0" i="0" u="none" strike="noStrike">
                          <a:solidFill>
                            <a:srgbClr val="000000"/>
                          </a:solidFill>
                          <a:latin typeface="Calibri"/>
                        </a:rPr>
                        <a:t>8.9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770"/>
                    </a:solidFill>
                  </a:tcPr>
                </a:tc>
                <a:tc>
                  <a:txBody>
                    <a:bodyPr/>
                    <a:lstStyle/>
                    <a:p>
                      <a:pPr algn="r" fontAlgn="b"/>
                      <a:r>
                        <a:rPr lang="en-US" sz="600" b="0" i="0" u="none" strike="noStrike">
                          <a:solidFill>
                            <a:srgbClr val="000000"/>
                          </a:solidFill>
                          <a:latin typeface="Calibri"/>
                        </a:rPr>
                        <a:t>8.5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26F"/>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10.2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773"/>
                    </a:solidFill>
                  </a:tcPr>
                </a:tc>
                <a:tc>
                  <a:txBody>
                    <a:bodyPr/>
                    <a:lstStyle/>
                    <a:p>
                      <a:pPr algn="r" fontAlgn="b"/>
                      <a:r>
                        <a:rPr lang="en-US" sz="600" b="0" i="0" u="none" strike="noStrike">
                          <a:solidFill>
                            <a:srgbClr val="000000"/>
                          </a:solidFill>
                          <a:latin typeface="Calibri"/>
                        </a:rPr>
                        <a:t>9.6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8F72"/>
                    </a:solidFill>
                  </a:tcPr>
                </a:tc>
                <a:tc>
                  <a:txBody>
                    <a:bodyPr/>
                    <a:lstStyle/>
                    <a:p>
                      <a:pPr algn="r" fontAlgn="b"/>
                      <a:r>
                        <a:rPr lang="en-US" sz="600" b="0" i="0" u="none" strike="noStrike">
                          <a:solidFill>
                            <a:srgbClr val="000000"/>
                          </a:solidFill>
                          <a:latin typeface="Calibri"/>
                        </a:rPr>
                        <a:t>9.1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971"/>
                    </a:solidFill>
                  </a:tcPr>
                </a:tc>
                <a:tc>
                  <a:txBody>
                    <a:bodyPr/>
                    <a:lstStyle/>
                    <a:p>
                      <a:pPr algn="r" fontAlgn="b"/>
                      <a:r>
                        <a:rPr lang="en-US" sz="600" b="0" i="0" u="none" strike="noStrike">
                          <a:solidFill>
                            <a:srgbClr val="000000"/>
                          </a:solidFill>
                          <a:latin typeface="Calibri"/>
                        </a:rPr>
                        <a:t>8.6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370"/>
                    </a:solidFill>
                  </a:tcPr>
                </a:tc>
                <a:tc>
                  <a:txBody>
                    <a:bodyPr/>
                    <a:lstStyle/>
                    <a:p>
                      <a:pPr algn="r" fontAlgn="b"/>
                      <a:r>
                        <a:rPr lang="en-US" sz="600" b="0" i="0" u="none" strike="noStrike">
                          <a:solidFill>
                            <a:srgbClr val="000000"/>
                          </a:solidFill>
                          <a:latin typeface="Calibri"/>
                        </a:rPr>
                        <a:t>8.1</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E6F"/>
                    </a:solidFill>
                  </a:tcPr>
                </a:tc>
                <a:tc>
                  <a:txBody>
                    <a:bodyPr/>
                    <a:lstStyle/>
                    <a:p>
                      <a:pPr algn="l" fontAlgn="b"/>
                      <a:endParaRPr lang="en-US" sz="600" b="0" i="0" u="none" strike="noStrike">
                        <a:solidFill>
                          <a:srgbClr val="000000"/>
                        </a:solidFill>
                        <a:latin typeface="Calibri"/>
                      </a:endParaRPr>
                    </a:p>
                  </a:txBody>
                  <a:tcPr marL="4536" marR="4536" marT="4536"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8.9</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770"/>
                    </a:solidFill>
                  </a:tcPr>
                </a:tc>
                <a:tc>
                  <a:txBody>
                    <a:bodyPr/>
                    <a:lstStyle/>
                    <a:p>
                      <a:pPr algn="r" fontAlgn="b"/>
                      <a:r>
                        <a:rPr lang="en-US" sz="600" b="0" i="0" u="none" strike="noStrike">
                          <a:solidFill>
                            <a:srgbClr val="000000"/>
                          </a:solidFill>
                          <a:latin typeface="Calibri"/>
                        </a:rPr>
                        <a:t>8.4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16F"/>
                    </a:solidFill>
                  </a:tcPr>
                </a:tc>
                <a:tc>
                  <a:txBody>
                    <a:bodyPr/>
                    <a:lstStyle/>
                    <a:p>
                      <a:pPr algn="r" fontAlgn="b"/>
                      <a:r>
                        <a:rPr lang="en-US" sz="600" b="0" i="0" u="none" strike="noStrike">
                          <a:solidFill>
                            <a:srgbClr val="000000"/>
                          </a:solidFill>
                          <a:latin typeface="Calibri"/>
                        </a:rPr>
                        <a:t>8.0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B6E"/>
                    </a:solidFill>
                  </a:tcPr>
                </a:tc>
                <a:tc>
                  <a:txBody>
                    <a:bodyPr/>
                    <a:lstStyle/>
                    <a:p>
                      <a:pPr algn="r" fontAlgn="b"/>
                      <a:r>
                        <a:rPr lang="en-US" sz="600" b="0" i="0" u="none" strike="noStrike">
                          <a:solidFill>
                            <a:srgbClr val="000000"/>
                          </a:solidFill>
                          <a:latin typeface="Calibri"/>
                        </a:rPr>
                        <a:t>7.5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66D"/>
                    </a:solidFill>
                  </a:tcPr>
                </a:tc>
                <a:tc>
                  <a:txBody>
                    <a:bodyPr/>
                    <a:lstStyle/>
                    <a:p>
                      <a:pPr algn="r" fontAlgn="b"/>
                      <a:r>
                        <a:rPr lang="en-US" sz="600" b="0" i="0" u="none" strike="noStrike">
                          <a:solidFill>
                            <a:srgbClr val="000000"/>
                          </a:solidFill>
                          <a:latin typeface="Calibri"/>
                        </a:rPr>
                        <a:t>7.1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16C"/>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8.7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570"/>
                    </a:solidFill>
                  </a:tcPr>
                </a:tc>
                <a:tc>
                  <a:txBody>
                    <a:bodyPr/>
                    <a:lstStyle/>
                    <a:p>
                      <a:pPr algn="r" fontAlgn="b"/>
                      <a:r>
                        <a:rPr lang="en-US" sz="600" b="0" i="0" u="none" strike="noStrike">
                          <a:solidFill>
                            <a:srgbClr val="000000"/>
                          </a:solidFill>
                          <a:latin typeface="Calibri"/>
                        </a:rPr>
                        <a:t>8.2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E6F"/>
                    </a:solidFill>
                  </a:tcPr>
                </a:tc>
                <a:tc>
                  <a:txBody>
                    <a:bodyPr/>
                    <a:lstStyle/>
                    <a:p>
                      <a:pPr algn="r" fontAlgn="b"/>
                      <a:r>
                        <a:rPr lang="en-US" sz="600" b="0" i="0" u="none" strike="noStrike">
                          <a:solidFill>
                            <a:srgbClr val="000000"/>
                          </a:solidFill>
                          <a:latin typeface="Calibri"/>
                        </a:rPr>
                        <a:t>7.8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96E"/>
                    </a:solidFill>
                  </a:tcPr>
                </a:tc>
                <a:tc>
                  <a:txBody>
                    <a:bodyPr/>
                    <a:lstStyle/>
                    <a:p>
                      <a:pPr algn="r" fontAlgn="b"/>
                      <a:r>
                        <a:rPr lang="en-US" sz="600" b="0" i="0" u="none" strike="noStrike">
                          <a:solidFill>
                            <a:srgbClr val="000000"/>
                          </a:solidFill>
                          <a:latin typeface="Calibri"/>
                        </a:rPr>
                        <a:t>7.4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46D"/>
                    </a:solidFill>
                  </a:tcPr>
                </a:tc>
                <a:tc>
                  <a:txBody>
                    <a:bodyPr/>
                    <a:lstStyle/>
                    <a:p>
                      <a:pPr algn="r" fontAlgn="b"/>
                      <a:r>
                        <a:rPr lang="en-US" sz="600" b="0" i="0" u="none" strike="noStrike">
                          <a:solidFill>
                            <a:srgbClr val="000000"/>
                          </a:solidFill>
                          <a:latin typeface="Calibri"/>
                        </a:rPr>
                        <a:t>7.0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F6C"/>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8.5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370"/>
                    </a:solidFill>
                  </a:tcPr>
                </a:tc>
                <a:tc>
                  <a:txBody>
                    <a:bodyPr/>
                    <a:lstStyle/>
                    <a:p>
                      <a:pPr algn="r" fontAlgn="b"/>
                      <a:r>
                        <a:rPr lang="en-US" sz="600" b="0" i="0" u="none" strike="noStrike">
                          <a:solidFill>
                            <a:srgbClr val="000000"/>
                          </a:solidFill>
                          <a:latin typeface="Calibri"/>
                        </a:rPr>
                        <a:t>8.0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C6E"/>
                    </a:solidFill>
                  </a:tcPr>
                </a:tc>
                <a:tc>
                  <a:txBody>
                    <a:bodyPr/>
                    <a:lstStyle/>
                    <a:p>
                      <a:pPr algn="r" fontAlgn="b"/>
                      <a:r>
                        <a:rPr lang="en-US" sz="600" b="0" i="0" u="none" strike="noStrike">
                          <a:solidFill>
                            <a:srgbClr val="000000"/>
                          </a:solidFill>
                          <a:latin typeface="Calibri"/>
                        </a:rPr>
                        <a:t>7.5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66D"/>
                    </a:solidFill>
                  </a:tcPr>
                </a:tc>
                <a:tc>
                  <a:txBody>
                    <a:bodyPr/>
                    <a:lstStyle/>
                    <a:p>
                      <a:pPr algn="r" fontAlgn="b"/>
                      <a:r>
                        <a:rPr lang="en-US" sz="600" b="0" i="0" u="none" strike="noStrike">
                          <a:solidFill>
                            <a:srgbClr val="000000"/>
                          </a:solidFill>
                          <a:latin typeface="Calibri"/>
                        </a:rPr>
                        <a:t>7.1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16C"/>
                    </a:solidFill>
                  </a:tcPr>
                </a:tc>
                <a:tc>
                  <a:txBody>
                    <a:bodyPr/>
                    <a:lstStyle/>
                    <a:p>
                      <a:pPr algn="r" fontAlgn="b"/>
                      <a:r>
                        <a:rPr lang="en-US" sz="600" b="0" i="0" u="none" strike="noStrike">
                          <a:solidFill>
                            <a:srgbClr val="000000"/>
                          </a:solidFill>
                          <a:latin typeface="Calibri"/>
                        </a:rPr>
                        <a:t>6.7</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C6B"/>
                    </a:solidFill>
                  </a:tcPr>
                </a:tc>
                <a:tc>
                  <a:txBody>
                    <a:bodyPr/>
                    <a:lstStyle/>
                    <a:p>
                      <a:pPr algn="r" fontAlgn="b"/>
                      <a:r>
                        <a:rPr lang="en-US" sz="600" b="1" i="0" u="none" strike="noStrike">
                          <a:solidFill>
                            <a:srgbClr val="000000"/>
                          </a:solidFill>
                          <a:latin typeface="Calibri"/>
                        </a:rPr>
                        <a:t>160</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5240">
                <a:tc>
                  <a:txBody>
                    <a:bodyPr/>
                    <a:lstStyle/>
                    <a:p>
                      <a:pPr algn="l" fontAlgn="b"/>
                      <a:r>
                        <a:rPr lang="en-US" sz="600" b="1"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180</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10.2</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A9874"/>
                    </a:solidFill>
                  </a:tcPr>
                </a:tc>
                <a:tc>
                  <a:txBody>
                    <a:bodyPr/>
                    <a:lstStyle/>
                    <a:p>
                      <a:pPr algn="r" fontAlgn="b"/>
                      <a:r>
                        <a:rPr lang="en-US" sz="600" b="0" i="0" u="none" strike="noStrike">
                          <a:solidFill>
                            <a:srgbClr val="000000"/>
                          </a:solidFill>
                          <a:latin typeface="Calibri"/>
                        </a:rPr>
                        <a:t>9.8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A9272"/>
                    </a:solidFill>
                  </a:tcPr>
                </a:tc>
                <a:tc>
                  <a:txBody>
                    <a:bodyPr/>
                    <a:lstStyle/>
                    <a:p>
                      <a:pPr algn="r" fontAlgn="b"/>
                      <a:r>
                        <a:rPr lang="en-US" sz="600" b="0" i="0" u="none" strike="noStrike">
                          <a:solidFill>
                            <a:srgbClr val="000000"/>
                          </a:solidFill>
                          <a:latin typeface="Calibri"/>
                        </a:rPr>
                        <a:t>9.2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98B71"/>
                    </a:solidFill>
                  </a:tcPr>
                </a:tc>
                <a:tc>
                  <a:txBody>
                    <a:bodyPr/>
                    <a:lstStyle/>
                    <a:p>
                      <a:pPr algn="r" fontAlgn="b"/>
                      <a:r>
                        <a:rPr lang="en-US" sz="600" b="0" i="0" u="none" strike="noStrike">
                          <a:solidFill>
                            <a:srgbClr val="000000"/>
                          </a:solidFill>
                          <a:latin typeface="Calibri"/>
                        </a:rPr>
                        <a:t>8.8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98670"/>
                    </a:solidFill>
                  </a:tcPr>
                </a:tc>
                <a:tc>
                  <a:txBody>
                    <a:bodyPr/>
                    <a:lstStyle/>
                    <a:p>
                      <a:pPr algn="r" fontAlgn="b"/>
                      <a:r>
                        <a:rPr lang="en-US" sz="600" b="0" i="0" u="none" strike="noStrike">
                          <a:solidFill>
                            <a:srgbClr val="000000"/>
                          </a:solidFill>
                          <a:latin typeface="Calibri"/>
                        </a:rPr>
                        <a:t>8.3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97F6F"/>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10.2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A9773"/>
                    </a:solidFill>
                  </a:tcPr>
                </a:tc>
                <a:tc>
                  <a:txBody>
                    <a:bodyPr/>
                    <a:lstStyle/>
                    <a:p>
                      <a:pPr algn="r" fontAlgn="b"/>
                      <a:r>
                        <a:rPr lang="en-US" sz="600" b="0" i="0" u="none" strike="noStrike">
                          <a:solidFill>
                            <a:srgbClr val="000000"/>
                          </a:solidFill>
                          <a:latin typeface="Calibri"/>
                        </a:rPr>
                        <a:t>9.5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A8F72"/>
                    </a:solidFill>
                  </a:tcPr>
                </a:tc>
                <a:tc>
                  <a:txBody>
                    <a:bodyPr/>
                    <a:lstStyle/>
                    <a:p>
                      <a:pPr algn="r" fontAlgn="b"/>
                      <a:r>
                        <a:rPr lang="en-US" sz="600" b="0" i="0" u="none" strike="noStrike">
                          <a:solidFill>
                            <a:srgbClr val="000000"/>
                          </a:solidFill>
                          <a:latin typeface="Calibri"/>
                        </a:rPr>
                        <a:t>9.0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98871"/>
                    </a:solidFill>
                  </a:tcPr>
                </a:tc>
                <a:tc>
                  <a:txBody>
                    <a:bodyPr/>
                    <a:lstStyle/>
                    <a:p>
                      <a:pPr algn="r" fontAlgn="b"/>
                      <a:r>
                        <a:rPr lang="en-US" sz="600" b="0" i="0" u="none" strike="noStrike">
                          <a:solidFill>
                            <a:srgbClr val="000000"/>
                          </a:solidFill>
                          <a:latin typeface="Calibri"/>
                        </a:rPr>
                        <a:t>8.5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9826F"/>
                    </a:solidFill>
                  </a:tcPr>
                </a:tc>
                <a:tc>
                  <a:txBody>
                    <a:bodyPr/>
                    <a:lstStyle/>
                    <a:p>
                      <a:pPr algn="r" fontAlgn="b"/>
                      <a:r>
                        <a:rPr lang="en-US" sz="600" b="0" i="0" u="none" strike="noStrike">
                          <a:solidFill>
                            <a:srgbClr val="000000"/>
                          </a:solidFill>
                          <a:latin typeface="Calibri"/>
                        </a:rPr>
                        <a:t>8.1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97D6F"/>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9.9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A9373"/>
                    </a:solidFill>
                  </a:tcPr>
                </a:tc>
                <a:tc>
                  <a:txBody>
                    <a:bodyPr/>
                    <a:lstStyle/>
                    <a:p>
                      <a:pPr algn="r" fontAlgn="b"/>
                      <a:r>
                        <a:rPr lang="en-US" sz="600" b="0" i="0" u="none" strike="noStrike">
                          <a:solidFill>
                            <a:srgbClr val="000000"/>
                          </a:solidFill>
                          <a:latin typeface="Calibri"/>
                        </a:rPr>
                        <a:t>9.2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98A71"/>
                    </a:solidFill>
                  </a:tcPr>
                </a:tc>
                <a:tc>
                  <a:txBody>
                    <a:bodyPr/>
                    <a:lstStyle/>
                    <a:p>
                      <a:pPr algn="r" fontAlgn="b"/>
                      <a:r>
                        <a:rPr lang="en-US" sz="600" b="0" i="0" u="none" strike="noStrike">
                          <a:solidFill>
                            <a:srgbClr val="000000"/>
                          </a:solidFill>
                          <a:latin typeface="Calibri"/>
                        </a:rPr>
                        <a:t>8.7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98570"/>
                    </a:solidFill>
                  </a:tcPr>
                </a:tc>
                <a:tc>
                  <a:txBody>
                    <a:bodyPr/>
                    <a:lstStyle/>
                    <a:p>
                      <a:pPr algn="r" fontAlgn="b"/>
                      <a:r>
                        <a:rPr lang="en-US" sz="600" b="0" i="0" u="none" strike="noStrike">
                          <a:solidFill>
                            <a:srgbClr val="000000"/>
                          </a:solidFill>
                          <a:latin typeface="Calibri"/>
                        </a:rPr>
                        <a:t>8.3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9806F"/>
                    </a:solidFill>
                  </a:tcPr>
                </a:tc>
                <a:tc>
                  <a:txBody>
                    <a:bodyPr/>
                    <a:lstStyle/>
                    <a:p>
                      <a:pPr algn="r" fontAlgn="b"/>
                      <a:r>
                        <a:rPr lang="en-US" sz="600" b="0" i="0" u="none" strike="noStrike">
                          <a:solidFill>
                            <a:srgbClr val="000000"/>
                          </a:solidFill>
                          <a:latin typeface="Calibri"/>
                        </a:rPr>
                        <a:t>7.9</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7B6E"/>
                    </a:solidFill>
                  </a:tcPr>
                </a:tc>
                <a:tc>
                  <a:txBody>
                    <a:bodyPr/>
                    <a:lstStyle/>
                    <a:p>
                      <a:pPr algn="l" fontAlgn="b"/>
                      <a:r>
                        <a:rPr lang="en-US" sz="600" b="0"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8.6</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98470"/>
                    </a:solidFill>
                  </a:tcPr>
                </a:tc>
                <a:tc>
                  <a:txBody>
                    <a:bodyPr/>
                    <a:lstStyle/>
                    <a:p>
                      <a:pPr algn="r" fontAlgn="b"/>
                      <a:r>
                        <a:rPr lang="en-US" sz="600" b="0" i="0" u="none" strike="noStrike">
                          <a:solidFill>
                            <a:srgbClr val="000000"/>
                          </a:solidFill>
                          <a:latin typeface="Calibri"/>
                        </a:rPr>
                        <a:t>8.1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97D6E"/>
                    </a:solidFill>
                  </a:tcPr>
                </a:tc>
                <a:tc>
                  <a:txBody>
                    <a:bodyPr/>
                    <a:lstStyle/>
                    <a:p>
                      <a:pPr algn="r" fontAlgn="b"/>
                      <a:r>
                        <a:rPr lang="en-US" sz="600" b="0" i="0" u="none" strike="noStrike">
                          <a:solidFill>
                            <a:srgbClr val="000000"/>
                          </a:solidFill>
                          <a:latin typeface="Calibri"/>
                        </a:rPr>
                        <a:t>7.7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786D"/>
                    </a:solidFill>
                  </a:tcPr>
                </a:tc>
                <a:tc>
                  <a:txBody>
                    <a:bodyPr/>
                    <a:lstStyle/>
                    <a:p>
                      <a:pPr algn="r" fontAlgn="b"/>
                      <a:r>
                        <a:rPr lang="en-US" sz="600" b="0" i="0" u="none" strike="noStrike">
                          <a:solidFill>
                            <a:srgbClr val="000000"/>
                          </a:solidFill>
                          <a:latin typeface="Calibri"/>
                        </a:rPr>
                        <a:t>7.2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726C"/>
                    </a:solidFill>
                  </a:tcPr>
                </a:tc>
                <a:tc>
                  <a:txBody>
                    <a:bodyPr/>
                    <a:lstStyle/>
                    <a:p>
                      <a:pPr algn="r" fontAlgn="b"/>
                      <a:r>
                        <a:rPr lang="en-US" sz="600" b="0" i="0" u="none" strike="noStrike">
                          <a:solidFill>
                            <a:srgbClr val="000000"/>
                          </a:solidFill>
                          <a:latin typeface="Calibri"/>
                        </a:rPr>
                        <a:t>6.9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6E6C"/>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8.4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9816F"/>
                    </a:solidFill>
                  </a:tcPr>
                </a:tc>
                <a:tc>
                  <a:txBody>
                    <a:bodyPr/>
                    <a:lstStyle/>
                    <a:p>
                      <a:pPr algn="r" fontAlgn="b"/>
                      <a:r>
                        <a:rPr lang="en-US" sz="600" b="0" i="0" u="none" strike="noStrike">
                          <a:solidFill>
                            <a:srgbClr val="000000"/>
                          </a:solidFill>
                          <a:latin typeface="Calibri"/>
                        </a:rPr>
                        <a:t>8.0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97C6E"/>
                    </a:solidFill>
                  </a:tcPr>
                </a:tc>
                <a:tc>
                  <a:txBody>
                    <a:bodyPr/>
                    <a:lstStyle/>
                    <a:p>
                      <a:pPr algn="r" fontAlgn="b"/>
                      <a:r>
                        <a:rPr lang="en-US" sz="600" b="0" i="0" u="none" strike="noStrike">
                          <a:solidFill>
                            <a:srgbClr val="000000"/>
                          </a:solidFill>
                          <a:latin typeface="Calibri"/>
                        </a:rPr>
                        <a:t>7.5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766D"/>
                    </a:solidFill>
                  </a:tcPr>
                </a:tc>
                <a:tc>
                  <a:txBody>
                    <a:bodyPr/>
                    <a:lstStyle/>
                    <a:p>
                      <a:pPr algn="r" fontAlgn="b"/>
                      <a:r>
                        <a:rPr lang="en-US" sz="600" b="0" i="0" u="none" strike="noStrike">
                          <a:solidFill>
                            <a:srgbClr val="000000"/>
                          </a:solidFill>
                          <a:latin typeface="Calibri"/>
                        </a:rPr>
                        <a:t>7.1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716C"/>
                    </a:solidFill>
                  </a:tcPr>
                </a:tc>
                <a:tc>
                  <a:txBody>
                    <a:bodyPr/>
                    <a:lstStyle/>
                    <a:p>
                      <a:pPr algn="r" fontAlgn="b"/>
                      <a:r>
                        <a:rPr lang="en-US" sz="600" b="0" i="0" u="none" strike="noStrike">
                          <a:solidFill>
                            <a:srgbClr val="000000"/>
                          </a:solidFill>
                          <a:latin typeface="Calibri"/>
                        </a:rPr>
                        <a:t>6.7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6C6B"/>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8.3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97F6F"/>
                    </a:solidFill>
                  </a:tcPr>
                </a:tc>
                <a:tc>
                  <a:txBody>
                    <a:bodyPr/>
                    <a:lstStyle/>
                    <a:p>
                      <a:pPr algn="r" fontAlgn="b"/>
                      <a:r>
                        <a:rPr lang="en-US" sz="600" b="0" i="0" u="none" strike="noStrike">
                          <a:solidFill>
                            <a:srgbClr val="000000"/>
                          </a:solidFill>
                          <a:latin typeface="Calibri"/>
                        </a:rPr>
                        <a:t>7.6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776D"/>
                    </a:solidFill>
                  </a:tcPr>
                </a:tc>
                <a:tc>
                  <a:txBody>
                    <a:bodyPr/>
                    <a:lstStyle/>
                    <a:p>
                      <a:pPr algn="r" fontAlgn="b"/>
                      <a:r>
                        <a:rPr lang="en-US" sz="600" b="0" i="0" u="none" strike="noStrike">
                          <a:solidFill>
                            <a:srgbClr val="000000"/>
                          </a:solidFill>
                          <a:latin typeface="Calibri"/>
                        </a:rPr>
                        <a:t>7.4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746D"/>
                    </a:solidFill>
                  </a:tcPr>
                </a:tc>
                <a:tc>
                  <a:txBody>
                    <a:bodyPr/>
                    <a:lstStyle/>
                    <a:p>
                      <a:pPr algn="r" fontAlgn="b"/>
                      <a:r>
                        <a:rPr lang="en-US" sz="600" b="0" i="0" u="none" strike="noStrike">
                          <a:solidFill>
                            <a:srgbClr val="000000"/>
                          </a:solidFill>
                          <a:latin typeface="Calibri"/>
                        </a:rPr>
                        <a:t>6.8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6D6B"/>
                    </a:solidFill>
                  </a:tcPr>
                </a:tc>
                <a:tc>
                  <a:txBody>
                    <a:bodyPr/>
                    <a:lstStyle/>
                    <a:p>
                      <a:pPr algn="r" fontAlgn="b"/>
                      <a:r>
                        <a:rPr lang="en-US" sz="600" b="0" i="0" u="none" strike="noStrike">
                          <a:solidFill>
                            <a:srgbClr val="000000"/>
                          </a:solidFill>
                          <a:latin typeface="Calibri"/>
                        </a:rPr>
                        <a:t>6.4</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696B"/>
                    </a:solidFill>
                  </a:tcPr>
                </a:tc>
                <a:tc>
                  <a:txBody>
                    <a:bodyPr/>
                    <a:lstStyle/>
                    <a:p>
                      <a:pPr algn="r" fontAlgn="b"/>
                      <a:r>
                        <a:rPr lang="en-US" sz="600" b="1" i="0" u="none" strike="noStrike">
                          <a:solidFill>
                            <a:srgbClr val="000000"/>
                          </a:solidFill>
                          <a:latin typeface="Calibri"/>
                        </a:rPr>
                        <a:t>180</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r>
              <a:tr h="99776">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4536" marR="4536" marT="4536"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4536" marR="4536" marT="4536"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4536" marR="4536" marT="4536"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4536" marR="4536" marT="4536"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4536" marR="4536" marT="4536"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4536" marR="4536" marT="4536"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4536" marR="4536" marT="4536"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4536" marR="4536" marT="4536"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4536" marR="4536" marT="4536"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4536" marR="4536" marT="4536"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4536" marR="4536" marT="4536"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4536" marR="4536" marT="4536"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4536" marR="4536" marT="4536"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4536" marR="4536" marT="4536"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4536" marR="4536" marT="4536"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4536" marR="4536" marT="4536"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4536" marR="4536" marT="4536"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4536" marR="4536" marT="4536"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4536" marR="4536" marT="4536"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endParaRPr lang="en-US" sz="600" b="1" i="0" u="none" strike="noStrike">
                        <a:solidFill>
                          <a:srgbClr val="000000"/>
                        </a:solidFill>
                        <a:latin typeface="Calibri"/>
                      </a:endParaRPr>
                    </a:p>
                  </a:txBody>
                  <a:tcPr marL="4536" marR="4536" marT="4536" marB="0" anchor="b">
                    <a:lnL w="25400" cap="flat" cmpd="dbl"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endParaRPr lang="en-US" sz="600" b="1" i="0" u="none" strike="noStrike">
                        <a:solidFill>
                          <a:srgbClr val="000000"/>
                        </a:solidFill>
                        <a:latin typeface="Calibri"/>
                      </a:endParaRPr>
                    </a:p>
                  </a:txBody>
                  <a:tcPr marL="4536" marR="4536" marT="4536"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endParaRPr lang="en-US" sz="600" b="1" i="0" u="none" strike="noStrike">
                        <a:solidFill>
                          <a:srgbClr val="000000"/>
                        </a:solidFill>
                        <a:latin typeface="Calibri"/>
                      </a:endParaRPr>
                    </a:p>
                  </a:txBody>
                  <a:tcPr marL="4536" marR="4536" marT="4536"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r>
              <a:tr h="95240">
                <a:tc>
                  <a:txBody>
                    <a:bodyPr/>
                    <a:lstStyle/>
                    <a:p>
                      <a:pPr algn="l" fontAlgn="b"/>
                      <a:r>
                        <a:rPr lang="en-US" sz="600" b="1" i="0" u="none" strike="noStrike">
                          <a:solidFill>
                            <a:srgbClr val="000000"/>
                          </a:solidFill>
                          <a:latin typeface="Calibri"/>
                        </a:rPr>
                        <a:t>Female</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45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120</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34.8</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r" fontAlgn="b"/>
                      <a:r>
                        <a:rPr lang="en-US" sz="600" b="0" i="0" u="none" strike="noStrike">
                          <a:solidFill>
                            <a:srgbClr val="000000"/>
                          </a:solidFill>
                          <a:latin typeface="Calibri"/>
                        </a:rPr>
                        <a:t>34.2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8C07C"/>
                    </a:solidFill>
                  </a:tcPr>
                </a:tc>
                <a:tc>
                  <a:txBody>
                    <a:bodyPr/>
                    <a:lstStyle/>
                    <a:p>
                      <a:pPr algn="r" fontAlgn="b"/>
                      <a:r>
                        <a:rPr lang="en-US" sz="600" b="0" i="0" u="none" strike="noStrike">
                          <a:solidFill>
                            <a:srgbClr val="000000"/>
                          </a:solidFill>
                          <a:latin typeface="Calibri"/>
                        </a:rPr>
                        <a:t>33.3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C27C"/>
                    </a:solidFill>
                  </a:tcPr>
                </a:tc>
                <a:tc>
                  <a:txBody>
                    <a:bodyPr/>
                    <a:lstStyle/>
                    <a:p>
                      <a:pPr algn="r" fontAlgn="b"/>
                      <a:r>
                        <a:rPr lang="en-US" sz="600" b="0" i="0" u="none" strike="noStrike">
                          <a:solidFill>
                            <a:srgbClr val="000000"/>
                          </a:solidFill>
                          <a:latin typeface="Calibri"/>
                        </a:rPr>
                        <a:t>32.8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C37C"/>
                    </a:solidFill>
                  </a:tcPr>
                </a:tc>
                <a:tc>
                  <a:txBody>
                    <a:bodyPr/>
                    <a:lstStyle/>
                    <a:p>
                      <a:pPr algn="r" fontAlgn="b"/>
                      <a:r>
                        <a:rPr lang="en-US" sz="600" b="0" i="0" u="none" strike="noStrike">
                          <a:solidFill>
                            <a:srgbClr val="000000"/>
                          </a:solidFill>
                          <a:latin typeface="Calibri"/>
                        </a:rPr>
                        <a:t>31.9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DC67D"/>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34.5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BF7C"/>
                    </a:solidFill>
                  </a:tcPr>
                </a:tc>
                <a:tc>
                  <a:txBody>
                    <a:bodyPr/>
                    <a:lstStyle/>
                    <a:p>
                      <a:pPr algn="r" fontAlgn="b"/>
                      <a:r>
                        <a:rPr lang="en-US" sz="600" b="0" i="0" u="none" strike="noStrike">
                          <a:solidFill>
                            <a:srgbClr val="000000"/>
                          </a:solidFill>
                          <a:latin typeface="Calibri"/>
                        </a:rPr>
                        <a:t>33.6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EC17C"/>
                    </a:solidFill>
                  </a:tcPr>
                </a:tc>
                <a:tc>
                  <a:txBody>
                    <a:bodyPr/>
                    <a:lstStyle/>
                    <a:p>
                      <a:pPr algn="r" fontAlgn="b"/>
                      <a:r>
                        <a:rPr lang="en-US" sz="600" b="0" i="0" u="none" strike="noStrike">
                          <a:solidFill>
                            <a:srgbClr val="000000"/>
                          </a:solidFill>
                          <a:latin typeface="Calibri"/>
                        </a:rPr>
                        <a:t>32.8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4C37C"/>
                    </a:solidFill>
                  </a:tcPr>
                </a:tc>
                <a:tc>
                  <a:txBody>
                    <a:bodyPr/>
                    <a:lstStyle/>
                    <a:p>
                      <a:pPr algn="r" fontAlgn="b"/>
                      <a:r>
                        <a:rPr lang="en-US" sz="600" b="0" i="0" u="none" strike="noStrike">
                          <a:solidFill>
                            <a:srgbClr val="000000"/>
                          </a:solidFill>
                          <a:latin typeface="Calibri"/>
                        </a:rPr>
                        <a:t>32.2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AC57D"/>
                    </a:solidFill>
                  </a:tcPr>
                </a:tc>
                <a:tc>
                  <a:txBody>
                    <a:bodyPr/>
                    <a:lstStyle/>
                    <a:p>
                      <a:pPr algn="r" fontAlgn="b"/>
                      <a:r>
                        <a:rPr lang="en-US" sz="600" b="0" i="0" u="none" strike="noStrike">
                          <a:solidFill>
                            <a:srgbClr val="000000"/>
                          </a:solidFill>
                          <a:latin typeface="Calibri"/>
                        </a:rPr>
                        <a:t>31.2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3C87D"/>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34.0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AC07C"/>
                    </a:solidFill>
                  </a:tcPr>
                </a:tc>
                <a:tc>
                  <a:txBody>
                    <a:bodyPr/>
                    <a:lstStyle/>
                    <a:p>
                      <a:pPr algn="r" fontAlgn="b"/>
                      <a:r>
                        <a:rPr lang="en-US" sz="600" b="0" i="0" u="none" strike="noStrike">
                          <a:solidFill>
                            <a:srgbClr val="000000"/>
                          </a:solidFill>
                          <a:latin typeface="Calibri"/>
                        </a:rPr>
                        <a:t>33.5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FC27C"/>
                    </a:solidFill>
                  </a:tcPr>
                </a:tc>
                <a:tc>
                  <a:txBody>
                    <a:bodyPr/>
                    <a:lstStyle/>
                    <a:p>
                      <a:pPr algn="r" fontAlgn="b"/>
                      <a:r>
                        <a:rPr lang="en-US" sz="600" b="0" i="0" u="none" strike="noStrike">
                          <a:solidFill>
                            <a:srgbClr val="000000"/>
                          </a:solidFill>
                          <a:latin typeface="Calibri"/>
                        </a:rPr>
                        <a:t>32.5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C47D"/>
                    </a:solidFill>
                  </a:tcPr>
                </a:tc>
                <a:tc>
                  <a:txBody>
                    <a:bodyPr/>
                    <a:lstStyle/>
                    <a:p>
                      <a:pPr algn="r" fontAlgn="b"/>
                      <a:r>
                        <a:rPr lang="en-US" sz="600" b="0" i="0" u="none" strike="noStrike">
                          <a:solidFill>
                            <a:srgbClr val="000000"/>
                          </a:solidFill>
                          <a:latin typeface="Calibri"/>
                        </a:rPr>
                        <a:t>31.8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DC67D"/>
                    </a:solidFill>
                  </a:tcPr>
                </a:tc>
                <a:tc>
                  <a:txBody>
                    <a:bodyPr/>
                    <a:lstStyle/>
                    <a:p>
                      <a:pPr algn="r" fontAlgn="b"/>
                      <a:r>
                        <a:rPr lang="en-US" sz="600" b="0" i="0" u="none" strike="noStrike">
                          <a:solidFill>
                            <a:srgbClr val="000000"/>
                          </a:solidFill>
                          <a:latin typeface="Calibri"/>
                        </a:rPr>
                        <a:t>31.1</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3C87D"/>
                    </a:solidFill>
                  </a:tcPr>
                </a:tc>
                <a:tc>
                  <a:txBody>
                    <a:bodyPr/>
                    <a:lstStyle/>
                    <a:p>
                      <a:pPr algn="l" fontAlgn="b"/>
                      <a:r>
                        <a:rPr lang="en-US" sz="600" b="0"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31.8</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EC67D"/>
                    </a:solidFill>
                  </a:tcPr>
                </a:tc>
                <a:tc>
                  <a:txBody>
                    <a:bodyPr/>
                    <a:lstStyle/>
                    <a:p>
                      <a:pPr algn="r" fontAlgn="b"/>
                      <a:r>
                        <a:rPr lang="en-US" sz="600" b="0" i="0" u="none" strike="noStrike">
                          <a:solidFill>
                            <a:srgbClr val="000000"/>
                          </a:solidFill>
                          <a:latin typeface="Calibri"/>
                        </a:rPr>
                        <a:t>30.9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6C87D"/>
                    </a:solidFill>
                  </a:tcPr>
                </a:tc>
                <a:tc>
                  <a:txBody>
                    <a:bodyPr/>
                    <a:lstStyle/>
                    <a:p>
                      <a:pPr algn="r" fontAlgn="b"/>
                      <a:r>
                        <a:rPr lang="en-US" sz="600" b="0" i="0" u="none" strike="noStrike">
                          <a:solidFill>
                            <a:srgbClr val="000000"/>
                          </a:solidFill>
                          <a:latin typeface="Calibri"/>
                        </a:rPr>
                        <a:t>29.9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CB7E"/>
                    </a:solidFill>
                  </a:tcPr>
                </a:tc>
                <a:tc>
                  <a:txBody>
                    <a:bodyPr/>
                    <a:lstStyle/>
                    <a:p>
                      <a:pPr algn="r" fontAlgn="b"/>
                      <a:r>
                        <a:rPr lang="en-US" sz="600" b="0" i="0" u="none" strike="noStrike">
                          <a:solidFill>
                            <a:srgbClr val="000000"/>
                          </a:solidFill>
                          <a:latin typeface="Calibri"/>
                        </a:rPr>
                        <a:t>29.3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C7E"/>
                    </a:solidFill>
                  </a:tcPr>
                </a:tc>
                <a:tc>
                  <a:txBody>
                    <a:bodyPr/>
                    <a:lstStyle/>
                    <a:p>
                      <a:pPr algn="r" fontAlgn="b"/>
                      <a:r>
                        <a:rPr lang="en-US" sz="600" b="0" i="0" u="none" strike="noStrike">
                          <a:solidFill>
                            <a:srgbClr val="000000"/>
                          </a:solidFill>
                          <a:latin typeface="Calibri"/>
                        </a:rPr>
                        <a:t>28.4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F7F"/>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31.3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2C77D"/>
                    </a:solidFill>
                  </a:tcPr>
                </a:tc>
                <a:tc>
                  <a:txBody>
                    <a:bodyPr/>
                    <a:lstStyle/>
                    <a:p>
                      <a:pPr algn="r" fontAlgn="b"/>
                      <a:r>
                        <a:rPr lang="en-US" sz="600" b="0" i="0" u="none" strike="noStrike">
                          <a:solidFill>
                            <a:srgbClr val="000000"/>
                          </a:solidFill>
                          <a:latin typeface="Calibri"/>
                        </a:rPr>
                        <a:t>30.6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8C97E"/>
                    </a:solidFill>
                  </a:tcPr>
                </a:tc>
                <a:tc>
                  <a:txBody>
                    <a:bodyPr/>
                    <a:lstStyle/>
                    <a:p>
                      <a:pPr algn="r" fontAlgn="b"/>
                      <a:r>
                        <a:rPr lang="en-US" sz="600" b="0" i="0" u="none" strike="noStrike">
                          <a:solidFill>
                            <a:srgbClr val="000000"/>
                          </a:solidFill>
                          <a:latin typeface="Calibri"/>
                        </a:rPr>
                        <a:t>29.6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1CC7E"/>
                    </a:solidFill>
                  </a:tcPr>
                </a:tc>
                <a:tc>
                  <a:txBody>
                    <a:bodyPr/>
                    <a:lstStyle/>
                    <a:p>
                      <a:pPr algn="r" fontAlgn="b"/>
                      <a:r>
                        <a:rPr lang="en-US" sz="600" b="0" i="0" u="none" strike="noStrike">
                          <a:solidFill>
                            <a:srgbClr val="000000"/>
                          </a:solidFill>
                          <a:latin typeface="Calibri"/>
                        </a:rPr>
                        <a:t>29.1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CD7E"/>
                    </a:solidFill>
                  </a:tcPr>
                </a:tc>
                <a:tc>
                  <a:txBody>
                    <a:bodyPr/>
                    <a:lstStyle/>
                    <a:p>
                      <a:pPr algn="r" fontAlgn="b"/>
                      <a:r>
                        <a:rPr lang="en-US" sz="600" b="0" i="0" u="none" strike="noStrike">
                          <a:solidFill>
                            <a:srgbClr val="000000"/>
                          </a:solidFill>
                          <a:latin typeface="Calibri"/>
                        </a:rPr>
                        <a:t>27.6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2D17F"/>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31.2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3C87D"/>
                    </a:solidFill>
                  </a:tcPr>
                </a:tc>
                <a:tc>
                  <a:txBody>
                    <a:bodyPr/>
                    <a:lstStyle/>
                    <a:p>
                      <a:pPr algn="r" fontAlgn="b"/>
                      <a:r>
                        <a:rPr lang="en-US" sz="600" b="0" i="0" u="none" strike="noStrike">
                          <a:solidFill>
                            <a:srgbClr val="000000"/>
                          </a:solidFill>
                          <a:latin typeface="Calibri"/>
                        </a:rPr>
                        <a:t>30.2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CCA7E"/>
                    </a:solidFill>
                  </a:tcPr>
                </a:tc>
                <a:tc>
                  <a:txBody>
                    <a:bodyPr/>
                    <a:lstStyle/>
                    <a:p>
                      <a:pPr algn="r" fontAlgn="b"/>
                      <a:r>
                        <a:rPr lang="en-US" sz="600" b="0" i="0" u="none" strike="noStrike">
                          <a:solidFill>
                            <a:srgbClr val="000000"/>
                          </a:solidFill>
                          <a:latin typeface="Calibri"/>
                        </a:rPr>
                        <a:t>29.2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4CD7E"/>
                    </a:solidFill>
                  </a:tcPr>
                </a:tc>
                <a:tc>
                  <a:txBody>
                    <a:bodyPr/>
                    <a:lstStyle/>
                    <a:p>
                      <a:pPr algn="r" fontAlgn="b"/>
                      <a:r>
                        <a:rPr lang="en-US" sz="600" b="0" i="0" u="none" strike="noStrike">
                          <a:solidFill>
                            <a:srgbClr val="000000"/>
                          </a:solidFill>
                          <a:latin typeface="Calibri"/>
                        </a:rPr>
                        <a:t>28.3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CCF7F"/>
                    </a:solidFill>
                  </a:tcPr>
                </a:tc>
                <a:tc>
                  <a:txBody>
                    <a:bodyPr/>
                    <a:lstStyle/>
                    <a:p>
                      <a:pPr algn="r" fontAlgn="b"/>
                      <a:r>
                        <a:rPr lang="en-US" sz="600" b="0" i="0" u="none" strike="noStrike">
                          <a:solidFill>
                            <a:srgbClr val="000000"/>
                          </a:solidFill>
                          <a:latin typeface="Calibri"/>
                        </a:rPr>
                        <a:t>27.4</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4D17F"/>
                    </a:solidFill>
                  </a:tcPr>
                </a:tc>
                <a:tc>
                  <a:txBody>
                    <a:bodyPr/>
                    <a:lstStyle/>
                    <a:p>
                      <a:pPr algn="r" fontAlgn="b"/>
                      <a:r>
                        <a:rPr lang="en-US" sz="600" b="1" i="0" u="none" strike="noStrike">
                          <a:solidFill>
                            <a:srgbClr val="000000"/>
                          </a:solidFill>
                          <a:latin typeface="Calibri"/>
                        </a:rPr>
                        <a:t>120</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45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Female</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r>
              <a:tr h="90705">
                <a:tc>
                  <a:txBody>
                    <a:bodyPr/>
                    <a:lstStyle/>
                    <a:p>
                      <a:pPr algn="l" fontAlgn="b"/>
                      <a:r>
                        <a:rPr lang="en-US" sz="600" b="1"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140</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33.2</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1C27C"/>
                    </a:solidFill>
                  </a:tcPr>
                </a:tc>
                <a:tc>
                  <a:txBody>
                    <a:bodyPr/>
                    <a:lstStyle/>
                    <a:p>
                      <a:pPr algn="r" fontAlgn="b"/>
                      <a:r>
                        <a:rPr lang="en-US" sz="600" b="0" i="0" u="none" strike="noStrike">
                          <a:solidFill>
                            <a:srgbClr val="000000"/>
                          </a:solidFill>
                          <a:latin typeface="Calibri"/>
                        </a:rPr>
                        <a:t>32.4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8C47D"/>
                    </a:solidFill>
                  </a:tcPr>
                </a:tc>
                <a:tc>
                  <a:txBody>
                    <a:bodyPr/>
                    <a:lstStyle/>
                    <a:p>
                      <a:pPr algn="r" fontAlgn="b"/>
                      <a:r>
                        <a:rPr lang="en-US" sz="600" b="0" i="0" u="none" strike="noStrike">
                          <a:solidFill>
                            <a:srgbClr val="000000"/>
                          </a:solidFill>
                          <a:latin typeface="Calibri"/>
                        </a:rPr>
                        <a:t>31.6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C77D"/>
                    </a:solidFill>
                  </a:tcPr>
                </a:tc>
                <a:tc>
                  <a:txBody>
                    <a:bodyPr/>
                    <a:lstStyle/>
                    <a:p>
                      <a:pPr algn="r" fontAlgn="b"/>
                      <a:r>
                        <a:rPr lang="en-US" sz="600" b="0" i="0" u="none" strike="noStrike">
                          <a:solidFill>
                            <a:srgbClr val="000000"/>
                          </a:solidFill>
                          <a:latin typeface="Calibri"/>
                        </a:rPr>
                        <a:t>30.9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5C87D"/>
                    </a:solidFill>
                  </a:tcPr>
                </a:tc>
                <a:tc>
                  <a:txBody>
                    <a:bodyPr/>
                    <a:lstStyle/>
                    <a:p>
                      <a:pPr algn="r" fontAlgn="b"/>
                      <a:r>
                        <a:rPr lang="en-US" sz="600" b="0" i="0" u="none" strike="noStrike">
                          <a:solidFill>
                            <a:srgbClr val="000000"/>
                          </a:solidFill>
                          <a:latin typeface="Calibri"/>
                        </a:rPr>
                        <a:t>29.9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CB7E"/>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32.9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4C37C"/>
                    </a:solidFill>
                  </a:tcPr>
                </a:tc>
                <a:tc>
                  <a:txBody>
                    <a:bodyPr/>
                    <a:lstStyle/>
                    <a:p>
                      <a:pPr algn="r" fontAlgn="b"/>
                      <a:r>
                        <a:rPr lang="en-US" sz="600" b="0" i="0" u="none" strike="noStrike">
                          <a:solidFill>
                            <a:srgbClr val="000000"/>
                          </a:solidFill>
                          <a:latin typeface="Calibri"/>
                        </a:rPr>
                        <a:t>32.1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AC57D"/>
                    </a:solidFill>
                  </a:tcPr>
                </a:tc>
                <a:tc>
                  <a:txBody>
                    <a:bodyPr/>
                    <a:lstStyle/>
                    <a:p>
                      <a:pPr algn="r" fontAlgn="b"/>
                      <a:r>
                        <a:rPr lang="en-US" sz="600" b="0" i="0" u="none" strike="noStrike">
                          <a:solidFill>
                            <a:srgbClr val="000000"/>
                          </a:solidFill>
                          <a:latin typeface="Calibri"/>
                        </a:rPr>
                        <a:t>31.0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C87D"/>
                    </a:solidFill>
                  </a:tcPr>
                </a:tc>
                <a:tc>
                  <a:txBody>
                    <a:bodyPr/>
                    <a:lstStyle/>
                    <a:p>
                      <a:pPr algn="r" fontAlgn="b"/>
                      <a:r>
                        <a:rPr lang="en-US" sz="600" b="0" i="0" u="none" strike="noStrike">
                          <a:solidFill>
                            <a:srgbClr val="000000"/>
                          </a:solidFill>
                          <a:latin typeface="Calibri"/>
                        </a:rPr>
                        <a:t>30.4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9C97E"/>
                    </a:solidFill>
                  </a:tcPr>
                </a:tc>
                <a:tc>
                  <a:txBody>
                    <a:bodyPr/>
                    <a:lstStyle/>
                    <a:p>
                      <a:pPr algn="r" fontAlgn="b"/>
                      <a:r>
                        <a:rPr lang="en-US" sz="600" b="0" i="0" u="none" strike="noStrike">
                          <a:solidFill>
                            <a:srgbClr val="000000"/>
                          </a:solidFill>
                          <a:latin typeface="Calibri"/>
                        </a:rPr>
                        <a:t>29.4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C7E"/>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32.6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6C47D"/>
                    </a:solidFill>
                  </a:tcPr>
                </a:tc>
                <a:tc>
                  <a:txBody>
                    <a:bodyPr/>
                    <a:lstStyle/>
                    <a:p>
                      <a:pPr algn="r" fontAlgn="b"/>
                      <a:r>
                        <a:rPr lang="en-US" sz="600" b="0" i="0" u="none" strike="noStrike">
                          <a:solidFill>
                            <a:srgbClr val="000000"/>
                          </a:solidFill>
                          <a:latin typeface="Calibri"/>
                        </a:rPr>
                        <a:t>31.7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EC67D"/>
                    </a:solidFill>
                  </a:tcPr>
                </a:tc>
                <a:tc>
                  <a:txBody>
                    <a:bodyPr/>
                    <a:lstStyle/>
                    <a:p>
                      <a:pPr algn="r" fontAlgn="b"/>
                      <a:r>
                        <a:rPr lang="en-US" sz="600" b="0" i="0" u="none" strike="noStrike">
                          <a:solidFill>
                            <a:srgbClr val="000000"/>
                          </a:solidFill>
                          <a:latin typeface="Calibri"/>
                        </a:rPr>
                        <a:t>30.6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8C97E"/>
                    </a:solidFill>
                  </a:tcPr>
                </a:tc>
                <a:tc>
                  <a:txBody>
                    <a:bodyPr/>
                    <a:lstStyle/>
                    <a:p>
                      <a:pPr algn="r" fontAlgn="b"/>
                      <a:r>
                        <a:rPr lang="en-US" sz="600" b="0" i="0" u="none" strike="noStrike">
                          <a:solidFill>
                            <a:srgbClr val="000000"/>
                          </a:solidFill>
                          <a:latin typeface="Calibri"/>
                        </a:rPr>
                        <a:t>29.7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0CB7E"/>
                    </a:solidFill>
                  </a:tcPr>
                </a:tc>
                <a:tc>
                  <a:txBody>
                    <a:bodyPr/>
                    <a:lstStyle/>
                    <a:p>
                      <a:pPr algn="r" fontAlgn="b"/>
                      <a:r>
                        <a:rPr lang="en-US" sz="600" b="0" i="0" u="none" strike="noStrike">
                          <a:solidFill>
                            <a:srgbClr val="000000"/>
                          </a:solidFill>
                          <a:latin typeface="Calibri"/>
                        </a:rPr>
                        <a:t>28.7</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8CE7F"/>
                    </a:solidFill>
                  </a:tcPr>
                </a:tc>
                <a:tc>
                  <a:txBody>
                    <a:bodyPr/>
                    <a:lstStyle/>
                    <a:p>
                      <a:pPr algn="l" fontAlgn="b"/>
                      <a:endParaRPr lang="en-US" sz="600" b="0" i="0" u="none" strike="noStrike">
                        <a:solidFill>
                          <a:srgbClr val="000000"/>
                        </a:solidFill>
                        <a:latin typeface="Calibri"/>
                      </a:endParaRPr>
                    </a:p>
                  </a:txBody>
                  <a:tcPr marL="4536" marR="4536" marT="4536"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29.5</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CC7E"/>
                    </a:solidFill>
                  </a:tcPr>
                </a:tc>
                <a:tc>
                  <a:txBody>
                    <a:bodyPr/>
                    <a:lstStyle/>
                    <a:p>
                      <a:pPr algn="r" fontAlgn="b"/>
                      <a:r>
                        <a:rPr lang="en-US" sz="600" b="0" i="0" u="none" strike="noStrike">
                          <a:solidFill>
                            <a:srgbClr val="000000"/>
                          </a:solidFill>
                          <a:latin typeface="Calibri"/>
                        </a:rPr>
                        <a:t>28.8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8CE7F"/>
                    </a:solidFill>
                  </a:tcPr>
                </a:tc>
                <a:tc>
                  <a:txBody>
                    <a:bodyPr/>
                    <a:lstStyle/>
                    <a:p>
                      <a:pPr algn="r" fontAlgn="b"/>
                      <a:r>
                        <a:rPr lang="en-US" sz="600" b="0" i="0" u="none" strike="noStrike">
                          <a:solidFill>
                            <a:srgbClr val="000000"/>
                          </a:solidFill>
                          <a:latin typeface="Calibri"/>
                        </a:rPr>
                        <a:t>27.7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1D07F"/>
                    </a:solidFill>
                  </a:tcPr>
                </a:tc>
                <a:tc>
                  <a:txBody>
                    <a:bodyPr/>
                    <a:lstStyle/>
                    <a:p>
                      <a:pPr algn="r" fontAlgn="b"/>
                      <a:r>
                        <a:rPr lang="en-US" sz="600" b="0" i="0" u="none" strike="noStrike">
                          <a:solidFill>
                            <a:srgbClr val="000000"/>
                          </a:solidFill>
                          <a:latin typeface="Calibri"/>
                        </a:rPr>
                        <a:t>26.9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8D27F"/>
                    </a:solidFill>
                  </a:tcPr>
                </a:tc>
                <a:tc>
                  <a:txBody>
                    <a:bodyPr/>
                    <a:lstStyle/>
                    <a:p>
                      <a:pPr algn="r" fontAlgn="b"/>
                      <a:r>
                        <a:rPr lang="en-US" sz="600" b="0" i="0" u="none" strike="noStrike">
                          <a:solidFill>
                            <a:srgbClr val="000000"/>
                          </a:solidFill>
                          <a:latin typeface="Calibri"/>
                        </a:rPr>
                        <a:t>25.7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D580"/>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29.2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4CD7E"/>
                    </a:solidFill>
                  </a:tcPr>
                </a:tc>
                <a:tc>
                  <a:txBody>
                    <a:bodyPr/>
                    <a:lstStyle/>
                    <a:p>
                      <a:pPr algn="r" fontAlgn="b"/>
                      <a:r>
                        <a:rPr lang="en-US" sz="600" b="0" i="0" u="none" strike="noStrike">
                          <a:solidFill>
                            <a:srgbClr val="000000"/>
                          </a:solidFill>
                          <a:latin typeface="Calibri"/>
                        </a:rPr>
                        <a:t>28.2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DCF7F"/>
                    </a:solidFill>
                  </a:tcPr>
                </a:tc>
                <a:tc>
                  <a:txBody>
                    <a:bodyPr/>
                    <a:lstStyle/>
                    <a:p>
                      <a:pPr algn="r" fontAlgn="b"/>
                      <a:r>
                        <a:rPr lang="en-US" sz="600" b="0" i="0" u="none" strike="noStrike">
                          <a:solidFill>
                            <a:srgbClr val="000000"/>
                          </a:solidFill>
                          <a:latin typeface="Calibri"/>
                        </a:rPr>
                        <a:t>27.3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D17F"/>
                    </a:solidFill>
                  </a:tcPr>
                </a:tc>
                <a:tc>
                  <a:txBody>
                    <a:bodyPr/>
                    <a:lstStyle/>
                    <a:p>
                      <a:pPr algn="r" fontAlgn="b"/>
                      <a:r>
                        <a:rPr lang="en-US" sz="600" b="0" i="0" u="none" strike="noStrike">
                          <a:solidFill>
                            <a:srgbClr val="000000"/>
                          </a:solidFill>
                          <a:latin typeface="Calibri"/>
                        </a:rPr>
                        <a:t>26.5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D380"/>
                    </a:solidFill>
                  </a:tcPr>
                </a:tc>
                <a:tc>
                  <a:txBody>
                    <a:bodyPr/>
                    <a:lstStyle/>
                    <a:p>
                      <a:pPr algn="r" fontAlgn="b"/>
                      <a:r>
                        <a:rPr lang="en-US" sz="600" b="0" i="0" u="none" strike="noStrike">
                          <a:solidFill>
                            <a:srgbClr val="000000"/>
                          </a:solidFill>
                          <a:latin typeface="Calibri"/>
                        </a:rPr>
                        <a:t>25.4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6D680"/>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28.8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8CE7F"/>
                    </a:solidFill>
                  </a:tcPr>
                </a:tc>
                <a:tc>
                  <a:txBody>
                    <a:bodyPr/>
                    <a:lstStyle/>
                    <a:p>
                      <a:pPr algn="r" fontAlgn="b"/>
                      <a:r>
                        <a:rPr lang="en-US" sz="600" b="0" i="0" u="none" strike="noStrike">
                          <a:solidFill>
                            <a:srgbClr val="000000"/>
                          </a:solidFill>
                          <a:latin typeface="Calibri"/>
                        </a:rPr>
                        <a:t>27.8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1D07F"/>
                    </a:solidFill>
                  </a:tcPr>
                </a:tc>
                <a:tc>
                  <a:txBody>
                    <a:bodyPr/>
                    <a:lstStyle/>
                    <a:p>
                      <a:pPr algn="r" fontAlgn="b"/>
                      <a:r>
                        <a:rPr lang="en-US" sz="600" b="0" i="0" u="none" strike="noStrike">
                          <a:solidFill>
                            <a:srgbClr val="000000"/>
                          </a:solidFill>
                          <a:latin typeface="Calibri"/>
                        </a:rPr>
                        <a:t>26.6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BD380"/>
                    </a:solidFill>
                  </a:tcPr>
                </a:tc>
                <a:tc>
                  <a:txBody>
                    <a:bodyPr/>
                    <a:lstStyle/>
                    <a:p>
                      <a:pPr algn="r" fontAlgn="b"/>
                      <a:r>
                        <a:rPr lang="en-US" sz="600" b="0" i="0" u="none" strike="noStrike">
                          <a:solidFill>
                            <a:srgbClr val="000000"/>
                          </a:solidFill>
                          <a:latin typeface="Calibri"/>
                        </a:rPr>
                        <a:t>26.0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0D580"/>
                    </a:solidFill>
                  </a:tcPr>
                </a:tc>
                <a:tc>
                  <a:txBody>
                    <a:bodyPr/>
                    <a:lstStyle/>
                    <a:p>
                      <a:pPr algn="r" fontAlgn="b"/>
                      <a:r>
                        <a:rPr lang="en-US" sz="600" b="0" i="0" u="none" strike="noStrike">
                          <a:solidFill>
                            <a:srgbClr val="000000"/>
                          </a:solidFill>
                          <a:latin typeface="Calibri"/>
                        </a:rPr>
                        <a:t>24.7</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D881"/>
                    </a:solidFill>
                  </a:tcPr>
                </a:tc>
                <a:tc>
                  <a:txBody>
                    <a:bodyPr/>
                    <a:lstStyle/>
                    <a:p>
                      <a:pPr algn="r" fontAlgn="b"/>
                      <a:r>
                        <a:rPr lang="en-US" sz="600" b="1" i="0" u="none" strike="noStrike">
                          <a:solidFill>
                            <a:srgbClr val="000000"/>
                          </a:solidFill>
                          <a:latin typeface="Calibri"/>
                        </a:rPr>
                        <a:t>140</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0705">
                <a:tc>
                  <a:txBody>
                    <a:bodyPr/>
                    <a:lstStyle/>
                    <a:p>
                      <a:pPr algn="l" fontAlgn="b"/>
                      <a:r>
                        <a:rPr lang="en-US" sz="600" b="1"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160</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32.0</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BC57D"/>
                    </a:solidFill>
                  </a:tcPr>
                </a:tc>
                <a:tc>
                  <a:txBody>
                    <a:bodyPr/>
                    <a:lstStyle/>
                    <a:p>
                      <a:pPr algn="r" fontAlgn="b"/>
                      <a:r>
                        <a:rPr lang="en-US" sz="600" b="0" i="0" u="none" strike="noStrike">
                          <a:solidFill>
                            <a:srgbClr val="000000"/>
                          </a:solidFill>
                          <a:latin typeface="Calibri"/>
                        </a:rPr>
                        <a:t>31.3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2C77D"/>
                    </a:solidFill>
                  </a:tcPr>
                </a:tc>
                <a:tc>
                  <a:txBody>
                    <a:bodyPr/>
                    <a:lstStyle/>
                    <a:p>
                      <a:pPr algn="r" fontAlgn="b"/>
                      <a:r>
                        <a:rPr lang="en-US" sz="600" b="0" i="0" u="none" strike="noStrike">
                          <a:solidFill>
                            <a:srgbClr val="000000"/>
                          </a:solidFill>
                          <a:latin typeface="Calibri"/>
                        </a:rPr>
                        <a:t>30.2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BCA7E"/>
                    </a:solidFill>
                  </a:tcPr>
                </a:tc>
                <a:tc>
                  <a:txBody>
                    <a:bodyPr/>
                    <a:lstStyle/>
                    <a:p>
                      <a:pPr algn="r" fontAlgn="b"/>
                      <a:r>
                        <a:rPr lang="en-US" sz="600" b="0" i="0" u="none" strike="noStrike">
                          <a:solidFill>
                            <a:srgbClr val="000000"/>
                          </a:solidFill>
                          <a:latin typeface="Calibri"/>
                        </a:rPr>
                        <a:t>29.5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CC7E"/>
                    </a:solidFill>
                  </a:tcPr>
                </a:tc>
                <a:tc>
                  <a:txBody>
                    <a:bodyPr/>
                    <a:lstStyle/>
                    <a:p>
                      <a:pPr algn="r" fontAlgn="b"/>
                      <a:r>
                        <a:rPr lang="en-US" sz="600" b="0" i="0" u="none" strike="noStrike">
                          <a:solidFill>
                            <a:srgbClr val="000000"/>
                          </a:solidFill>
                          <a:latin typeface="Calibri"/>
                        </a:rPr>
                        <a:t>28.4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CCF7F"/>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31.9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DC67D"/>
                    </a:solidFill>
                  </a:tcPr>
                </a:tc>
                <a:tc>
                  <a:txBody>
                    <a:bodyPr/>
                    <a:lstStyle/>
                    <a:p>
                      <a:pPr algn="r" fontAlgn="b"/>
                      <a:r>
                        <a:rPr lang="en-US" sz="600" b="0" i="0" u="none" strike="noStrike">
                          <a:solidFill>
                            <a:srgbClr val="000000"/>
                          </a:solidFill>
                          <a:latin typeface="Calibri"/>
                        </a:rPr>
                        <a:t>30.9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5C87D"/>
                    </a:solidFill>
                  </a:tcPr>
                </a:tc>
                <a:tc>
                  <a:txBody>
                    <a:bodyPr/>
                    <a:lstStyle/>
                    <a:p>
                      <a:pPr algn="r" fontAlgn="b"/>
                      <a:r>
                        <a:rPr lang="en-US" sz="600" b="0" i="0" u="none" strike="noStrike">
                          <a:solidFill>
                            <a:srgbClr val="000000"/>
                          </a:solidFill>
                          <a:latin typeface="Calibri"/>
                        </a:rPr>
                        <a:t>29.8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FCB7E"/>
                    </a:solidFill>
                  </a:tcPr>
                </a:tc>
                <a:tc>
                  <a:txBody>
                    <a:bodyPr/>
                    <a:lstStyle/>
                    <a:p>
                      <a:pPr algn="r" fontAlgn="b"/>
                      <a:r>
                        <a:rPr lang="en-US" sz="600" b="0" i="0" u="none" strike="noStrike">
                          <a:solidFill>
                            <a:srgbClr val="000000"/>
                          </a:solidFill>
                          <a:latin typeface="Calibri"/>
                        </a:rPr>
                        <a:t>29.0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6CD7E"/>
                    </a:solidFill>
                  </a:tcPr>
                </a:tc>
                <a:tc>
                  <a:txBody>
                    <a:bodyPr/>
                    <a:lstStyle/>
                    <a:p>
                      <a:pPr algn="r" fontAlgn="b"/>
                      <a:r>
                        <a:rPr lang="en-US" sz="600" b="0" i="0" u="none" strike="noStrike">
                          <a:solidFill>
                            <a:srgbClr val="000000"/>
                          </a:solidFill>
                          <a:latin typeface="Calibri"/>
                        </a:rPr>
                        <a:t>27.9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0D07F"/>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31.4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1C77D"/>
                    </a:solidFill>
                  </a:tcPr>
                </a:tc>
                <a:tc>
                  <a:txBody>
                    <a:bodyPr/>
                    <a:lstStyle/>
                    <a:p>
                      <a:pPr algn="r" fontAlgn="b"/>
                      <a:r>
                        <a:rPr lang="en-US" sz="600" b="0" i="0" u="none" strike="noStrike">
                          <a:solidFill>
                            <a:srgbClr val="000000"/>
                          </a:solidFill>
                          <a:latin typeface="Calibri"/>
                        </a:rPr>
                        <a:t>30.5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9C97E"/>
                    </a:solidFill>
                  </a:tcPr>
                </a:tc>
                <a:tc>
                  <a:txBody>
                    <a:bodyPr/>
                    <a:lstStyle/>
                    <a:p>
                      <a:pPr algn="r" fontAlgn="b"/>
                      <a:r>
                        <a:rPr lang="en-US" sz="600" b="0" i="0" u="none" strike="noStrike">
                          <a:solidFill>
                            <a:srgbClr val="000000"/>
                          </a:solidFill>
                          <a:latin typeface="Calibri"/>
                        </a:rPr>
                        <a:t>29.3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C7E"/>
                    </a:solidFill>
                  </a:tcPr>
                </a:tc>
                <a:tc>
                  <a:txBody>
                    <a:bodyPr/>
                    <a:lstStyle/>
                    <a:p>
                      <a:pPr algn="r" fontAlgn="b"/>
                      <a:r>
                        <a:rPr lang="en-US" sz="600" b="0" i="0" u="none" strike="noStrike">
                          <a:solidFill>
                            <a:srgbClr val="000000"/>
                          </a:solidFill>
                          <a:latin typeface="Calibri"/>
                        </a:rPr>
                        <a:t>28.5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ACE7F"/>
                    </a:solidFill>
                  </a:tcPr>
                </a:tc>
                <a:tc>
                  <a:txBody>
                    <a:bodyPr/>
                    <a:lstStyle/>
                    <a:p>
                      <a:pPr algn="r" fontAlgn="b"/>
                      <a:r>
                        <a:rPr lang="en-US" sz="600" b="0" i="0" u="none" strike="noStrike">
                          <a:solidFill>
                            <a:srgbClr val="000000"/>
                          </a:solidFill>
                          <a:latin typeface="Calibri"/>
                        </a:rPr>
                        <a:t>27.5</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3D17F"/>
                    </a:solidFill>
                  </a:tcPr>
                </a:tc>
                <a:tc>
                  <a:txBody>
                    <a:bodyPr/>
                    <a:lstStyle/>
                    <a:p>
                      <a:pPr algn="l" fontAlgn="b"/>
                      <a:endParaRPr lang="en-US" sz="600" b="0" i="0" u="none" strike="noStrike">
                        <a:solidFill>
                          <a:srgbClr val="000000"/>
                        </a:solidFill>
                        <a:latin typeface="Calibri"/>
                      </a:endParaRPr>
                    </a:p>
                  </a:txBody>
                  <a:tcPr marL="4536" marR="4536" marT="4536"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28.3</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CCF7F"/>
                    </a:solidFill>
                  </a:tcPr>
                </a:tc>
                <a:tc>
                  <a:txBody>
                    <a:bodyPr/>
                    <a:lstStyle/>
                    <a:p>
                      <a:pPr algn="r" fontAlgn="b"/>
                      <a:r>
                        <a:rPr lang="en-US" sz="600" b="0" i="0" u="none" strike="noStrike">
                          <a:solidFill>
                            <a:srgbClr val="000000"/>
                          </a:solidFill>
                          <a:latin typeface="Calibri"/>
                        </a:rPr>
                        <a:t>27.3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4D17F"/>
                    </a:solidFill>
                  </a:tcPr>
                </a:tc>
                <a:tc>
                  <a:txBody>
                    <a:bodyPr/>
                    <a:lstStyle/>
                    <a:p>
                      <a:pPr algn="r" fontAlgn="b"/>
                      <a:r>
                        <a:rPr lang="en-US" sz="600" b="0" i="0" u="none" strike="noStrike">
                          <a:solidFill>
                            <a:srgbClr val="000000"/>
                          </a:solidFill>
                          <a:latin typeface="Calibri"/>
                        </a:rPr>
                        <a:t>26.2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FD480"/>
                    </a:solidFill>
                  </a:tcPr>
                </a:tc>
                <a:tc>
                  <a:txBody>
                    <a:bodyPr/>
                    <a:lstStyle/>
                    <a:p>
                      <a:pPr algn="r" fontAlgn="b"/>
                      <a:r>
                        <a:rPr lang="en-US" sz="600" b="0" i="0" u="none" strike="noStrike">
                          <a:solidFill>
                            <a:srgbClr val="000000"/>
                          </a:solidFill>
                          <a:latin typeface="Calibri"/>
                        </a:rPr>
                        <a:t>25.5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D680"/>
                    </a:solidFill>
                  </a:tcPr>
                </a:tc>
                <a:tc>
                  <a:txBody>
                    <a:bodyPr/>
                    <a:lstStyle/>
                    <a:p>
                      <a:pPr algn="r" fontAlgn="b"/>
                      <a:r>
                        <a:rPr lang="en-US" sz="600" b="0" i="0" u="none" strike="noStrike">
                          <a:solidFill>
                            <a:srgbClr val="000000"/>
                          </a:solidFill>
                          <a:latin typeface="Calibri"/>
                        </a:rPr>
                        <a:t>24.2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D981"/>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28.0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FD07F"/>
                    </a:solidFill>
                  </a:tcPr>
                </a:tc>
                <a:tc>
                  <a:txBody>
                    <a:bodyPr/>
                    <a:lstStyle/>
                    <a:p>
                      <a:pPr algn="r" fontAlgn="b"/>
                      <a:r>
                        <a:rPr lang="en-US" sz="600" b="0" i="0" u="none" strike="noStrike">
                          <a:solidFill>
                            <a:srgbClr val="000000"/>
                          </a:solidFill>
                          <a:latin typeface="Calibri"/>
                        </a:rPr>
                        <a:t>27.0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7D27F"/>
                    </a:solidFill>
                  </a:tcPr>
                </a:tc>
                <a:tc>
                  <a:txBody>
                    <a:bodyPr/>
                    <a:lstStyle/>
                    <a:p>
                      <a:pPr algn="r" fontAlgn="b"/>
                      <a:r>
                        <a:rPr lang="en-US" sz="600" b="0" i="0" u="none" strike="noStrike">
                          <a:solidFill>
                            <a:srgbClr val="000000"/>
                          </a:solidFill>
                          <a:latin typeface="Calibri"/>
                        </a:rPr>
                        <a:t>25.7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D580"/>
                    </a:solidFill>
                  </a:tcPr>
                </a:tc>
                <a:tc>
                  <a:txBody>
                    <a:bodyPr/>
                    <a:lstStyle/>
                    <a:p>
                      <a:pPr algn="r" fontAlgn="b"/>
                      <a:r>
                        <a:rPr lang="en-US" sz="600" b="0" i="0" u="none" strike="noStrike">
                          <a:solidFill>
                            <a:srgbClr val="000000"/>
                          </a:solidFill>
                          <a:latin typeface="Calibri"/>
                        </a:rPr>
                        <a:t>24.9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9D780"/>
                    </a:solidFill>
                  </a:tcPr>
                </a:tc>
                <a:tc>
                  <a:txBody>
                    <a:bodyPr/>
                    <a:lstStyle/>
                    <a:p>
                      <a:pPr algn="r" fontAlgn="b"/>
                      <a:r>
                        <a:rPr lang="en-US" sz="600" b="0" i="0" u="none" strike="noStrike">
                          <a:solidFill>
                            <a:srgbClr val="000000"/>
                          </a:solidFill>
                          <a:latin typeface="Calibri"/>
                        </a:rPr>
                        <a:t>23.7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A81"/>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27.7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2D07F"/>
                    </a:solidFill>
                  </a:tcPr>
                </a:tc>
                <a:tc>
                  <a:txBody>
                    <a:bodyPr/>
                    <a:lstStyle/>
                    <a:p>
                      <a:pPr algn="r" fontAlgn="b"/>
                      <a:r>
                        <a:rPr lang="en-US" sz="600" b="0" i="0" u="none" strike="noStrike">
                          <a:solidFill>
                            <a:srgbClr val="000000"/>
                          </a:solidFill>
                          <a:latin typeface="Calibri"/>
                        </a:rPr>
                        <a:t>26.5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BD380"/>
                    </a:solidFill>
                  </a:tcPr>
                </a:tc>
                <a:tc>
                  <a:txBody>
                    <a:bodyPr/>
                    <a:lstStyle/>
                    <a:p>
                      <a:pPr algn="r" fontAlgn="b"/>
                      <a:r>
                        <a:rPr lang="en-US" sz="600" b="0" i="0" u="none" strike="noStrike">
                          <a:solidFill>
                            <a:srgbClr val="000000"/>
                          </a:solidFill>
                          <a:latin typeface="Calibri"/>
                        </a:rPr>
                        <a:t>25.4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6D680"/>
                    </a:solidFill>
                  </a:tcPr>
                </a:tc>
                <a:tc>
                  <a:txBody>
                    <a:bodyPr/>
                    <a:lstStyle/>
                    <a:p>
                      <a:pPr algn="r" fontAlgn="b"/>
                      <a:r>
                        <a:rPr lang="en-US" sz="600" b="0" i="0" u="none" strike="noStrike">
                          <a:solidFill>
                            <a:srgbClr val="000000"/>
                          </a:solidFill>
                          <a:latin typeface="Calibri"/>
                        </a:rPr>
                        <a:t>24.5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ED881"/>
                    </a:solidFill>
                  </a:tcPr>
                </a:tc>
                <a:tc>
                  <a:txBody>
                    <a:bodyPr/>
                    <a:lstStyle/>
                    <a:p>
                      <a:pPr algn="r" fontAlgn="b"/>
                      <a:r>
                        <a:rPr lang="en-US" sz="600" b="0" i="0" u="none" strike="noStrike">
                          <a:solidFill>
                            <a:srgbClr val="000000"/>
                          </a:solidFill>
                          <a:latin typeface="Calibri"/>
                        </a:rPr>
                        <a:t>23.3</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DC81"/>
                    </a:solidFill>
                  </a:tcPr>
                </a:tc>
                <a:tc>
                  <a:txBody>
                    <a:bodyPr/>
                    <a:lstStyle/>
                    <a:p>
                      <a:pPr algn="r" fontAlgn="b"/>
                      <a:r>
                        <a:rPr lang="en-US" sz="600" b="1" i="0" u="none" strike="noStrike">
                          <a:solidFill>
                            <a:srgbClr val="000000"/>
                          </a:solidFill>
                          <a:latin typeface="Calibri"/>
                        </a:rPr>
                        <a:t>160</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0705">
                <a:tc>
                  <a:txBody>
                    <a:bodyPr/>
                    <a:lstStyle/>
                    <a:p>
                      <a:pPr algn="l" fontAlgn="b"/>
                      <a:r>
                        <a:rPr lang="en-US" sz="600" b="1"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180</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31.5</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C77D"/>
                    </a:solidFill>
                  </a:tcPr>
                </a:tc>
                <a:tc>
                  <a:txBody>
                    <a:bodyPr/>
                    <a:lstStyle/>
                    <a:p>
                      <a:pPr algn="r" fontAlgn="b"/>
                      <a:r>
                        <a:rPr lang="en-US" sz="600" b="0" i="0" u="none" strike="noStrike">
                          <a:solidFill>
                            <a:srgbClr val="000000"/>
                          </a:solidFill>
                          <a:latin typeface="Calibri"/>
                        </a:rPr>
                        <a:t>30.3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ACA7E"/>
                    </a:solidFill>
                  </a:tcPr>
                </a:tc>
                <a:tc>
                  <a:txBody>
                    <a:bodyPr/>
                    <a:lstStyle/>
                    <a:p>
                      <a:pPr algn="r" fontAlgn="b"/>
                      <a:r>
                        <a:rPr lang="en-US" sz="600" b="0" i="0" u="none" strike="noStrike">
                          <a:solidFill>
                            <a:srgbClr val="000000"/>
                          </a:solidFill>
                          <a:latin typeface="Calibri"/>
                        </a:rPr>
                        <a:t>29.3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C7E"/>
                    </a:solidFill>
                  </a:tcPr>
                </a:tc>
                <a:tc>
                  <a:txBody>
                    <a:bodyPr/>
                    <a:lstStyle/>
                    <a:p>
                      <a:pPr algn="r" fontAlgn="b"/>
                      <a:r>
                        <a:rPr lang="en-US" sz="600" b="0" i="0" u="none" strike="noStrike">
                          <a:solidFill>
                            <a:srgbClr val="000000"/>
                          </a:solidFill>
                          <a:latin typeface="Calibri"/>
                        </a:rPr>
                        <a:t>28.3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CCF7F"/>
                    </a:solidFill>
                  </a:tcPr>
                </a:tc>
                <a:tc>
                  <a:txBody>
                    <a:bodyPr/>
                    <a:lstStyle/>
                    <a:p>
                      <a:pPr algn="r" fontAlgn="b"/>
                      <a:r>
                        <a:rPr lang="en-US" sz="600" b="0" i="0" u="none" strike="noStrike">
                          <a:solidFill>
                            <a:srgbClr val="000000"/>
                          </a:solidFill>
                          <a:latin typeface="Calibri"/>
                        </a:rPr>
                        <a:t>27.2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D17F"/>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30.9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5C87D"/>
                    </a:solidFill>
                  </a:tcPr>
                </a:tc>
                <a:tc>
                  <a:txBody>
                    <a:bodyPr/>
                    <a:lstStyle/>
                    <a:p>
                      <a:pPr algn="r" fontAlgn="b"/>
                      <a:r>
                        <a:rPr lang="en-US" sz="600" b="0" i="0" u="none" strike="noStrike">
                          <a:solidFill>
                            <a:srgbClr val="000000"/>
                          </a:solidFill>
                          <a:latin typeface="Calibri"/>
                        </a:rPr>
                        <a:t>29.9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CB7E"/>
                    </a:solidFill>
                  </a:tcPr>
                </a:tc>
                <a:tc>
                  <a:txBody>
                    <a:bodyPr/>
                    <a:lstStyle/>
                    <a:p>
                      <a:pPr algn="r" fontAlgn="b"/>
                      <a:r>
                        <a:rPr lang="en-US" sz="600" b="0" i="0" u="none" strike="noStrike">
                          <a:solidFill>
                            <a:srgbClr val="000000"/>
                          </a:solidFill>
                          <a:latin typeface="Calibri"/>
                        </a:rPr>
                        <a:t>29.0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6CD7E"/>
                    </a:solidFill>
                  </a:tcPr>
                </a:tc>
                <a:tc>
                  <a:txBody>
                    <a:bodyPr/>
                    <a:lstStyle/>
                    <a:p>
                      <a:pPr algn="r" fontAlgn="b"/>
                      <a:r>
                        <a:rPr lang="en-US" sz="600" b="0" i="0" u="none" strike="noStrike">
                          <a:solidFill>
                            <a:srgbClr val="000000"/>
                          </a:solidFill>
                          <a:latin typeface="Calibri"/>
                        </a:rPr>
                        <a:t>27.8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1D07F"/>
                    </a:solidFill>
                  </a:tcPr>
                </a:tc>
                <a:tc>
                  <a:txBody>
                    <a:bodyPr/>
                    <a:lstStyle/>
                    <a:p>
                      <a:pPr algn="r" fontAlgn="b"/>
                      <a:r>
                        <a:rPr lang="en-US" sz="600" b="0" i="0" u="none" strike="noStrike">
                          <a:solidFill>
                            <a:srgbClr val="000000"/>
                          </a:solidFill>
                          <a:latin typeface="Calibri"/>
                        </a:rPr>
                        <a:t>26.8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380"/>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30.5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9C97E"/>
                    </a:solidFill>
                  </a:tcPr>
                </a:tc>
                <a:tc>
                  <a:txBody>
                    <a:bodyPr/>
                    <a:lstStyle/>
                    <a:p>
                      <a:pPr algn="r" fontAlgn="b"/>
                      <a:r>
                        <a:rPr lang="en-US" sz="600" b="0" i="0" u="none" strike="noStrike">
                          <a:solidFill>
                            <a:srgbClr val="000000"/>
                          </a:solidFill>
                          <a:latin typeface="Calibri"/>
                        </a:rPr>
                        <a:t>29.4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CC7E"/>
                    </a:solidFill>
                  </a:tcPr>
                </a:tc>
                <a:tc>
                  <a:txBody>
                    <a:bodyPr/>
                    <a:lstStyle/>
                    <a:p>
                      <a:pPr algn="r" fontAlgn="b"/>
                      <a:r>
                        <a:rPr lang="en-US" sz="600" b="0" i="0" u="none" strike="noStrike">
                          <a:solidFill>
                            <a:srgbClr val="000000"/>
                          </a:solidFill>
                          <a:latin typeface="Calibri"/>
                        </a:rPr>
                        <a:t>28.2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DCF7F"/>
                    </a:solidFill>
                  </a:tcPr>
                </a:tc>
                <a:tc>
                  <a:txBody>
                    <a:bodyPr/>
                    <a:lstStyle/>
                    <a:p>
                      <a:pPr algn="r" fontAlgn="b"/>
                      <a:r>
                        <a:rPr lang="en-US" sz="600" b="0" i="0" u="none" strike="noStrike">
                          <a:solidFill>
                            <a:srgbClr val="000000"/>
                          </a:solidFill>
                          <a:latin typeface="Calibri"/>
                        </a:rPr>
                        <a:t>27.2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D27F"/>
                    </a:solidFill>
                  </a:tcPr>
                </a:tc>
                <a:tc>
                  <a:txBody>
                    <a:bodyPr/>
                    <a:lstStyle/>
                    <a:p>
                      <a:pPr algn="r" fontAlgn="b"/>
                      <a:r>
                        <a:rPr lang="en-US" sz="600" b="0" i="0" u="none" strike="noStrike">
                          <a:solidFill>
                            <a:srgbClr val="000000"/>
                          </a:solidFill>
                          <a:latin typeface="Calibri"/>
                        </a:rPr>
                        <a:t>25.9</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1D580"/>
                    </a:solidFill>
                  </a:tcPr>
                </a:tc>
                <a:tc>
                  <a:txBody>
                    <a:bodyPr/>
                    <a:lstStyle/>
                    <a:p>
                      <a:pPr algn="l" fontAlgn="b"/>
                      <a:r>
                        <a:rPr lang="en-US" sz="600" b="0"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27.4</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4D17F"/>
                    </a:solidFill>
                  </a:tcPr>
                </a:tc>
                <a:tc>
                  <a:txBody>
                    <a:bodyPr/>
                    <a:lstStyle/>
                    <a:p>
                      <a:pPr algn="r" fontAlgn="b"/>
                      <a:r>
                        <a:rPr lang="en-US" sz="600" b="0" i="0" u="none" strike="noStrike">
                          <a:solidFill>
                            <a:srgbClr val="000000"/>
                          </a:solidFill>
                          <a:latin typeface="Calibri"/>
                        </a:rPr>
                        <a:t>26.3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D480"/>
                    </a:solidFill>
                  </a:tcPr>
                </a:tc>
                <a:tc>
                  <a:txBody>
                    <a:bodyPr/>
                    <a:lstStyle/>
                    <a:p>
                      <a:pPr algn="r" fontAlgn="b"/>
                      <a:r>
                        <a:rPr lang="en-US" sz="600" b="0" i="0" u="none" strike="noStrike">
                          <a:solidFill>
                            <a:srgbClr val="000000"/>
                          </a:solidFill>
                          <a:latin typeface="Calibri"/>
                        </a:rPr>
                        <a:t>24.9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AD780"/>
                    </a:solidFill>
                  </a:tcPr>
                </a:tc>
                <a:tc>
                  <a:txBody>
                    <a:bodyPr/>
                    <a:lstStyle/>
                    <a:p>
                      <a:pPr algn="r" fontAlgn="b"/>
                      <a:r>
                        <a:rPr lang="en-US" sz="600" b="0" i="0" u="none" strike="noStrike">
                          <a:solidFill>
                            <a:srgbClr val="000000"/>
                          </a:solidFill>
                          <a:latin typeface="Calibri"/>
                        </a:rPr>
                        <a:t>23.9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3DA81"/>
                    </a:solidFill>
                  </a:tcPr>
                </a:tc>
                <a:tc>
                  <a:txBody>
                    <a:bodyPr/>
                    <a:lstStyle/>
                    <a:p>
                      <a:pPr algn="r" fontAlgn="b"/>
                      <a:r>
                        <a:rPr lang="en-US" sz="600" b="0" i="0" u="none" strike="noStrike">
                          <a:solidFill>
                            <a:srgbClr val="000000"/>
                          </a:solidFill>
                          <a:latin typeface="Calibri"/>
                        </a:rPr>
                        <a:t>22.9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DD82"/>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26.9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27F"/>
                    </a:solidFill>
                  </a:tcPr>
                </a:tc>
                <a:tc>
                  <a:txBody>
                    <a:bodyPr/>
                    <a:lstStyle/>
                    <a:p>
                      <a:pPr algn="r" fontAlgn="b"/>
                      <a:r>
                        <a:rPr lang="en-US" sz="600" b="0" i="0" u="none" strike="noStrike">
                          <a:solidFill>
                            <a:srgbClr val="000000"/>
                          </a:solidFill>
                          <a:latin typeface="Calibri"/>
                        </a:rPr>
                        <a:t>25.8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D580"/>
                    </a:solidFill>
                  </a:tcPr>
                </a:tc>
                <a:tc>
                  <a:txBody>
                    <a:bodyPr/>
                    <a:lstStyle/>
                    <a:p>
                      <a:pPr algn="r" fontAlgn="b"/>
                      <a:r>
                        <a:rPr lang="en-US" sz="600" b="0" i="0" u="none" strike="noStrike">
                          <a:solidFill>
                            <a:srgbClr val="000000"/>
                          </a:solidFill>
                          <a:latin typeface="Calibri"/>
                        </a:rPr>
                        <a:t>24.5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881"/>
                    </a:solidFill>
                  </a:tcPr>
                </a:tc>
                <a:tc>
                  <a:txBody>
                    <a:bodyPr/>
                    <a:lstStyle/>
                    <a:p>
                      <a:pPr algn="r" fontAlgn="b"/>
                      <a:r>
                        <a:rPr lang="en-US" sz="600" b="0" i="0" u="none" strike="noStrike">
                          <a:solidFill>
                            <a:srgbClr val="000000"/>
                          </a:solidFill>
                          <a:latin typeface="Calibri"/>
                        </a:rPr>
                        <a:t>23.6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B81"/>
                    </a:solidFill>
                  </a:tcPr>
                </a:tc>
                <a:tc>
                  <a:txBody>
                    <a:bodyPr/>
                    <a:lstStyle/>
                    <a:p>
                      <a:pPr algn="r" fontAlgn="b"/>
                      <a:r>
                        <a:rPr lang="en-US" sz="600" b="0" i="0" u="none" strike="noStrike">
                          <a:solidFill>
                            <a:srgbClr val="000000"/>
                          </a:solidFill>
                          <a:latin typeface="Calibri"/>
                        </a:rPr>
                        <a:t>22.2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1DE82"/>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26.5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D380"/>
                    </a:solidFill>
                  </a:tcPr>
                </a:tc>
                <a:tc>
                  <a:txBody>
                    <a:bodyPr/>
                    <a:lstStyle/>
                    <a:p>
                      <a:pPr algn="r" fontAlgn="b"/>
                      <a:r>
                        <a:rPr lang="en-US" sz="600" b="0" i="0" u="none" strike="noStrike">
                          <a:solidFill>
                            <a:srgbClr val="000000"/>
                          </a:solidFill>
                          <a:latin typeface="Calibri"/>
                        </a:rPr>
                        <a:t>25.3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6D680"/>
                    </a:solidFill>
                  </a:tcPr>
                </a:tc>
                <a:tc>
                  <a:txBody>
                    <a:bodyPr/>
                    <a:lstStyle/>
                    <a:p>
                      <a:pPr algn="r" fontAlgn="b"/>
                      <a:r>
                        <a:rPr lang="en-US" sz="600" b="0" i="0" u="none" strike="noStrike">
                          <a:solidFill>
                            <a:srgbClr val="000000"/>
                          </a:solidFill>
                          <a:latin typeface="Calibri"/>
                        </a:rPr>
                        <a:t>23.9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3DA81"/>
                    </a:solidFill>
                  </a:tcPr>
                </a:tc>
                <a:tc>
                  <a:txBody>
                    <a:bodyPr/>
                    <a:lstStyle/>
                    <a:p>
                      <a:pPr algn="r" fontAlgn="b"/>
                      <a:r>
                        <a:rPr lang="en-US" sz="600" b="0" i="0" u="none" strike="noStrike">
                          <a:solidFill>
                            <a:srgbClr val="000000"/>
                          </a:solidFill>
                          <a:latin typeface="Calibri"/>
                        </a:rPr>
                        <a:t>23.2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9DC81"/>
                    </a:solidFill>
                  </a:tcPr>
                </a:tc>
                <a:tc>
                  <a:txBody>
                    <a:bodyPr/>
                    <a:lstStyle/>
                    <a:p>
                      <a:pPr algn="r" fontAlgn="b"/>
                      <a:r>
                        <a:rPr lang="en-US" sz="600" b="0" i="0" u="none" strike="noStrike">
                          <a:solidFill>
                            <a:srgbClr val="000000"/>
                          </a:solidFill>
                          <a:latin typeface="Calibri"/>
                        </a:rPr>
                        <a:t>21.7</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E082"/>
                    </a:solidFill>
                  </a:tcPr>
                </a:tc>
                <a:tc>
                  <a:txBody>
                    <a:bodyPr/>
                    <a:lstStyle/>
                    <a:p>
                      <a:pPr algn="r" fontAlgn="b"/>
                      <a:r>
                        <a:rPr lang="en-US" sz="600" b="1" i="0" u="none" strike="noStrike">
                          <a:solidFill>
                            <a:srgbClr val="000000"/>
                          </a:solidFill>
                          <a:latin typeface="Calibri"/>
                        </a:rPr>
                        <a:t>180</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0705">
                <a:tc>
                  <a:txBody>
                    <a:bodyPr/>
                    <a:lstStyle/>
                    <a:p>
                      <a:pPr algn="l" fontAlgn="b"/>
                      <a:r>
                        <a:rPr lang="en-US" sz="600" b="1"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4536" marR="4536" marT="4536"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600" b="1" i="0" u="none" strike="noStrike">
                        <a:solidFill>
                          <a:srgbClr val="000000"/>
                        </a:solidFill>
                        <a:latin typeface="Calibri"/>
                      </a:endParaRPr>
                    </a:p>
                  </a:txBody>
                  <a:tcPr marL="4536" marR="4536" marT="4536" marB="0" anchor="b">
                    <a:lnL w="25400" cap="flat" cmpd="dbl"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600" b="1" i="0" u="none" strike="noStrike">
                        <a:solidFill>
                          <a:srgbClr val="000000"/>
                        </a:solidFill>
                        <a:latin typeface="Calibri"/>
                      </a:endParaRP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4536" marR="4536" marT="4536" marB="0" anchor="b">
                    <a:lnL>
                      <a:noFill/>
                    </a:lnL>
                    <a:lnR w="25400" cap="flat" cmpd="dbl" algn="ctr">
                      <a:solidFill>
                        <a:srgbClr val="000000"/>
                      </a:solidFill>
                      <a:prstDash val="solid"/>
                      <a:round/>
                      <a:headEnd type="none" w="med" len="med"/>
                      <a:tailEnd type="none" w="med" len="med"/>
                    </a:lnR>
                    <a:lnT>
                      <a:noFill/>
                    </a:lnT>
                    <a:lnB>
                      <a:noFill/>
                    </a:lnB>
                  </a:tcPr>
                </a:tc>
              </a:tr>
              <a:tr h="90705">
                <a:tc>
                  <a:txBody>
                    <a:bodyPr/>
                    <a:lstStyle/>
                    <a:p>
                      <a:pPr algn="l" fontAlgn="b"/>
                      <a:r>
                        <a:rPr lang="en-US" sz="600" b="1"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55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120</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26.6</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BD380"/>
                    </a:solidFill>
                  </a:tcPr>
                </a:tc>
                <a:tc>
                  <a:txBody>
                    <a:bodyPr/>
                    <a:lstStyle/>
                    <a:p>
                      <a:pPr algn="r" fontAlgn="b"/>
                      <a:r>
                        <a:rPr lang="en-US" sz="600" b="0" i="0" u="none" strike="noStrike">
                          <a:solidFill>
                            <a:srgbClr val="000000"/>
                          </a:solidFill>
                          <a:latin typeface="Calibri"/>
                        </a:rPr>
                        <a:t>26.0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0D580"/>
                    </a:solidFill>
                  </a:tcPr>
                </a:tc>
                <a:tc>
                  <a:txBody>
                    <a:bodyPr/>
                    <a:lstStyle/>
                    <a:p>
                      <a:pPr algn="r" fontAlgn="b"/>
                      <a:r>
                        <a:rPr lang="en-US" sz="600" b="0" i="0" u="none" strike="noStrike">
                          <a:solidFill>
                            <a:srgbClr val="000000"/>
                          </a:solidFill>
                          <a:latin typeface="Calibri"/>
                        </a:rPr>
                        <a:t>25.4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D680"/>
                    </a:solidFill>
                  </a:tcPr>
                </a:tc>
                <a:tc>
                  <a:txBody>
                    <a:bodyPr/>
                    <a:lstStyle/>
                    <a:p>
                      <a:pPr algn="r" fontAlgn="b"/>
                      <a:r>
                        <a:rPr lang="en-US" sz="600" b="0" i="0" u="none" strike="noStrike">
                          <a:solidFill>
                            <a:srgbClr val="000000"/>
                          </a:solidFill>
                          <a:latin typeface="Calibri"/>
                        </a:rPr>
                        <a:t>24.8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D881"/>
                    </a:solidFill>
                  </a:tcPr>
                </a:tc>
                <a:tc>
                  <a:txBody>
                    <a:bodyPr/>
                    <a:lstStyle/>
                    <a:p>
                      <a:pPr algn="r" fontAlgn="b"/>
                      <a:r>
                        <a:rPr lang="en-US" sz="600" b="0" i="0" u="none" strike="noStrike">
                          <a:solidFill>
                            <a:srgbClr val="000000"/>
                          </a:solidFill>
                          <a:latin typeface="Calibri"/>
                        </a:rPr>
                        <a:t>24.2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D981"/>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26.2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D480"/>
                    </a:solidFill>
                  </a:tcPr>
                </a:tc>
                <a:tc>
                  <a:txBody>
                    <a:bodyPr/>
                    <a:lstStyle/>
                    <a:p>
                      <a:pPr algn="r" fontAlgn="b"/>
                      <a:r>
                        <a:rPr lang="en-US" sz="600" b="0" i="0" u="none" strike="noStrike">
                          <a:solidFill>
                            <a:srgbClr val="000000"/>
                          </a:solidFill>
                          <a:latin typeface="Calibri"/>
                        </a:rPr>
                        <a:t>25.7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D580"/>
                    </a:solidFill>
                  </a:tcPr>
                </a:tc>
                <a:tc>
                  <a:txBody>
                    <a:bodyPr/>
                    <a:lstStyle/>
                    <a:p>
                      <a:pPr algn="r" fontAlgn="b"/>
                      <a:r>
                        <a:rPr lang="en-US" sz="600" b="0" i="0" u="none" strike="noStrike">
                          <a:solidFill>
                            <a:srgbClr val="000000"/>
                          </a:solidFill>
                          <a:latin typeface="Calibri"/>
                        </a:rPr>
                        <a:t>25.0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9D780"/>
                    </a:solidFill>
                  </a:tcPr>
                </a:tc>
                <a:tc>
                  <a:txBody>
                    <a:bodyPr/>
                    <a:lstStyle/>
                    <a:p>
                      <a:pPr algn="r" fontAlgn="b"/>
                      <a:r>
                        <a:rPr lang="en-US" sz="600" b="0" i="0" u="none" strike="noStrike">
                          <a:solidFill>
                            <a:srgbClr val="000000"/>
                          </a:solidFill>
                          <a:latin typeface="Calibri"/>
                        </a:rPr>
                        <a:t>24.5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ED981"/>
                    </a:solidFill>
                  </a:tcPr>
                </a:tc>
                <a:tc>
                  <a:txBody>
                    <a:bodyPr/>
                    <a:lstStyle/>
                    <a:p>
                      <a:pPr algn="r" fontAlgn="b"/>
                      <a:r>
                        <a:rPr lang="en-US" sz="600" b="0" i="0" u="none" strike="noStrike">
                          <a:solidFill>
                            <a:srgbClr val="000000"/>
                          </a:solidFill>
                          <a:latin typeface="Calibri"/>
                        </a:rPr>
                        <a:t>23.7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A81"/>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26.2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FD480"/>
                    </a:solidFill>
                  </a:tcPr>
                </a:tc>
                <a:tc>
                  <a:txBody>
                    <a:bodyPr/>
                    <a:lstStyle/>
                    <a:p>
                      <a:pPr algn="r" fontAlgn="b"/>
                      <a:r>
                        <a:rPr lang="en-US" sz="600" b="0" i="0" u="none" strike="noStrike">
                          <a:solidFill>
                            <a:srgbClr val="000000"/>
                          </a:solidFill>
                          <a:latin typeface="Calibri"/>
                        </a:rPr>
                        <a:t>25.5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D680"/>
                    </a:solidFill>
                  </a:tcPr>
                </a:tc>
                <a:tc>
                  <a:txBody>
                    <a:bodyPr/>
                    <a:lstStyle/>
                    <a:p>
                      <a:pPr algn="r" fontAlgn="b"/>
                      <a:r>
                        <a:rPr lang="en-US" sz="600" b="0" i="0" u="none" strike="noStrike">
                          <a:solidFill>
                            <a:srgbClr val="000000"/>
                          </a:solidFill>
                          <a:latin typeface="Calibri"/>
                        </a:rPr>
                        <a:t>24.6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881"/>
                    </a:solidFill>
                  </a:tcPr>
                </a:tc>
                <a:tc>
                  <a:txBody>
                    <a:bodyPr/>
                    <a:lstStyle/>
                    <a:p>
                      <a:pPr algn="r" fontAlgn="b"/>
                      <a:r>
                        <a:rPr lang="en-US" sz="600" b="0" i="0" u="none" strike="noStrike">
                          <a:solidFill>
                            <a:srgbClr val="000000"/>
                          </a:solidFill>
                          <a:latin typeface="Calibri"/>
                        </a:rPr>
                        <a:t>24.1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1D981"/>
                    </a:solidFill>
                  </a:tcPr>
                </a:tc>
                <a:tc>
                  <a:txBody>
                    <a:bodyPr/>
                    <a:lstStyle/>
                    <a:p>
                      <a:pPr algn="r" fontAlgn="b"/>
                      <a:r>
                        <a:rPr lang="en-US" sz="600" b="0" i="0" u="none" strike="noStrike">
                          <a:solidFill>
                            <a:srgbClr val="000000"/>
                          </a:solidFill>
                          <a:latin typeface="Calibri"/>
                        </a:rPr>
                        <a:t>23.3</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DB81"/>
                    </a:solidFill>
                  </a:tcPr>
                </a:tc>
                <a:tc>
                  <a:txBody>
                    <a:bodyPr/>
                    <a:lstStyle/>
                    <a:p>
                      <a:pPr algn="l" fontAlgn="b"/>
                      <a:r>
                        <a:rPr lang="en-US" sz="600" b="0"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23.7</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A81"/>
                    </a:solidFill>
                  </a:tcPr>
                </a:tc>
                <a:tc>
                  <a:txBody>
                    <a:bodyPr/>
                    <a:lstStyle/>
                    <a:p>
                      <a:pPr algn="r" fontAlgn="b"/>
                      <a:r>
                        <a:rPr lang="en-US" sz="600" b="0" i="0" u="none" strike="noStrike">
                          <a:solidFill>
                            <a:srgbClr val="000000"/>
                          </a:solidFill>
                          <a:latin typeface="Calibri"/>
                        </a:rPr>
                        <a:t>23.3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DB81"/>
                    </a:solidFill>
                  </a:tcPr>
                </a:tc>
                <a:tc>
                  <a:txBody>
                    <a:bodyPr/>
                    <a:lstStyle/>
                    <a:p>
                      <a:pPr algn="r" fontAlgn="b"/>
                      <a:r>
                        <a:rPr lang="en-US" sz="600" b="0" i="0" u="none" strike="noStrike">
                          <a:solidFill>
                            <a:srgbClr val="000000"/>
                          </a:solidFill>
                          <a:latin typeface="Calibri"/>
                        </a:rPr>
                        <a:t>22.6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EDD82"/>
                    </a:solidFill>
                  </a:tcPr>
                </a:tc>
                <a:tc>
                  <a:txBody>
                    <a:bodyPr/>
                    <a:lstStyle/>
                    <a:p>
                      <a:pPr algn="r" fontAlgn="b"/>
                      <a:r>
                        <a:rPr lang="en-US" sz="600" b="0" i="0" u="none" strike="noStrike">
                          <a:solidFill>
                            <a:srgbClr val="000000"/>
                          </a:solidFill>
                          <a:latin typeface="Calibri"/>
                        </a:rPr>
                        <a:t>21.8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DF82"/>
                    </a:solidFill>
                  </a:tcPr>
                </a:tc>
                <a:tc>
                  <a:txBody>
                    <a:bodyPr/>
                    <a:lstStyle/>
                    <a:p>
                      <a:pPr algn="r" fontAlgn="b"/>
                      <a:r>
                        <a:rPr lang="en-US" sz="600" b="0" i="0" u="none" strike="noStrike">
                          <a:solidFill>
                            <a:srgbClr val="000000"/>
                          </a:solidFill>
                          <a:latin typeface="Calibri"/>
                        </a:rPr>
                        <a:t>21.1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182"/>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23.5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DB81"/>
                    </a:solidFill>
                  </a:tcPr>
                </a:tc>
                <a:tc>
                  <a:txBody>
                    <a:bodyPr/>
                    <a:lstStyle/>
                    <a:p>
                      <a:pPr algn="r" fontAlgn="b"/>
                      <a:r>
                        <a:rPr lang="en-US" sz="600" b="0" i="0" u="none" strike="noStrike">
                          <a:solidFill>
                            <a:srgbClr val="000000"/>
                          </a:solidFill>
                          <a:latin typeface="Calibri"/>
                        </a:rPr>
                        <a:t>22.8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DD82"/>
                    </a:solidFill>
                  </a:tcPr>
                </a:tc>
                <a:tc>
                  <a:txBody>
                    <a:bodyPr/>
                    <a:lstStyle/>
                    <a:p>
                      <a:pPr algn="r" fontAlgn="b"/>
                      <a:r>
                        <a:rPr lang="en-US" sz="600" b="0" i="0" u="none" strike="noStrike">
                          <a:solidFill>
                            <a:srgbClr val="000000"/>
                          </a:solidFill>
                          <a:latin typeface="Calibri"/>
                        </a:rPr>
                        <a:t>22.0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3DF82"/>
                    </a:solidFill>
                  </a:tcPr>
                </a:tc>
                <a:tc>
                  <a:txBody>
                    <a:bodyPr/>
                    <a:lstStyle/>
                    <a:p>
                      <a:pPr algn="r" fontAlgn="b"/>
                      <a:r>
                        <a:rPr lang="en-US" sz="600" b="0" i="0" u="none" strike="noStrike">
                          <a:solidFill>
                            <a:srgbClr val="000000"/>
                          </a:solidFill>
                          <a:latin typeface="Calibri"/>
                        </a:rPr>
                        <a:t>21.5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082"/>
                    </a:solidFill>
                  </a:tcPr>
                </a:tc>
                <a:tc>
                  <a:txBody>
                    <a:bodyPr/>
                    <a:lstStyle/>
                    <a:p>
                      <a:pPr algn="r" fontAlgn="b"/>
                      <a:r>
                        <a:rPr lang="en-US" sz="600" b="0" i="0" u="none" strike="noStrike">
                          <a:solidFill>
                            <a:srgbClr val="000000"/>
                          </a:solidFill>
                          <a:latin typeface="Calibri"/>
                        </a:rPr>
                        <a:t>20.8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EE283"/>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23.3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DB81"/>
                    </a:solidFill>
                  </a:tcPr>
                </a:tc>
                <a:tc>
                  <a:txBody>
                    <a:bodyPr/>
                    <a:lstStyle/>
                    <a:p>
                      <a:pPr algn="r" fontAlgn="b"/>
                      <a:r>
                        <a:rPr lang="en-US" sz="600" b="0" i="0" u="none" strike="noStrike">
                          <a:solidFill>
                            <a:srgbClr val="000000"/>
                          </a:solidFill>
                          <a:latin typeface="Calibri"/>
                        </a:rPr>
                        <a:t>22.5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E82"/>
                    </a:solidFill>
                  </a:tcPr>
                </a:tc>
                <a:tc>
                  <a:txBody>
                    <a:bodyPr/>
                    <a:lstStyle/>
                    <a:p>
                      <a:pPr algn="r" fontAlgn="b"/>
                      <a:r>
                        <a:rPr lang="en-US" sz="600" b="0" i="0" u="none" strike="noStrike">
                          <a:solidFill>
                            <a:srgbClr val="000000"/>
                          </a:solidFill>
                          <a:latin typeface="Calibri"/>
                        </a:rPr>
                        <a:t>21.8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DF82"/>
                    </a:solidFill>
                  </a:tcPr>
                </a:tc>
                <a:tc>
                  <a:txBody>
                    <a:bodyPr/>
                    <a:lstStyle/>
                    <a:p>
                      <a:pPr algn="r" fontAlgn="b"/>
                      <a:r>
                        <a:rPr lang="en-US" sz="600" b="0" i="0" u="none" strike="noStrike">
                          <a:solidFill>
                            <a:srgbClr val="000000"/>
                          </a:solidFill>
                          <a:latin typeface="Calibri"/>
                        </a:rPr>
                        <a:t>20.9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283"/>
                    </a:solidFill>
                  </a:tcPr>
                </a:tc>
                <a:tc>
                  <a:txBody>
                    <a:bodyPr/>
                    <a:lstStyle/>
                    <a:p>
                      <a:pPr algn="r" fontAlgn="b"/>
                      <a:r>
                        <a:rPr lang="en-US" sz="600" b="0" i="0" u="none" strike="noStrike">
                          <a:solidFill>
                            <a:srgbClr val="000000"/>
                          </a:solidFill>
                          <a:latin typeface="Calibri"/>
                        </a:rPr>
                        <a:t>20.5</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0E283"/>
                    </a:solidFill>
                  </a:tcPr>
                </a:tc>
                <a:tc>
                  <a:txBody>
                    <a:bodyPr/>
                    <a:lstStyle/>
                    <a:p>
                      <a:pPr algn="r" fontAlgn="b"/>
                      <a:r>
                        <a:rPr lang="en-US" sz="600" b="1" i="0" u="none" strike="noStrike">
                          <a:solidFill>
                            <a:srgbClr val="000000"/>
                          </a:solidFill>
                          <a:latin typeface="Calibri"/>
                        </a:rPr>
                        <a:t>120</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55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0705">
                <a:tc>
                  <a:txBody>
                    <a:bodyPr/>
                    <a:lstStyle/>
                    <a:p>
                      <a:pPr algn="l" fontAlgn="b"/>
                      <a:r>
                        <a:rPr lang="en-US" sz="600" b="1"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140</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25.3</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780"/>
                    </a:solidFill>
                  </a:tcPr>
                </a:tc>
                <a:tc>
                  <a:txBody>
                    <a:bodyPr/>
                    <a:lstStyle/>
                    <a:p>
                      <a:pPr algn="r" fontAlgn="b"/>
                      <a:r>
                        <a:rPr lang="en-US" sz="600" b="0" i="0" u="none" strike="noStrike">
                          <a:solidFill>
                            <a:srgbClr val="000000"/>
                          </a:solidFill>
                          <a:latin typeface="Calibri"/>
                        </a:rPr>
                        <a:t>24.8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AD881"/>
                    </a:solidFill>
                  </a:tcPr>
                </a:tc>
                <a:tc>
                  <a:txBody>
                    <a:bodyPr/>
                    <a:lstStyle/>
                    <a:p>
                      <a:pPr algn="r" fontAlgn="b"/>
                      <a:r>
                        <a:rPr lang="en-US" sz="600" b="0" i="0" u="none" strike="noStrike">
                          <a:solidFill>
                            <a:srgbClr val="000000"/>
                          </a:solidFill>
                          <a:latin typeface="Calibri"/>
                        </a:rPr>
                        <a:t>24.0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1DA81"/>
                    </a:solidFill>
                  </a:tcPr>
                </a:tc>
                <a:tc>
                  <a:txBody>
                    <a:bodyPr/>
                    <a:lstStyle/>
                    <a:p>
                      <a:pPr algn="r" fontAlgn="b"/>
                      <a:r>
                        <a:rPr lang="en-US" sz="600" b="0" i="0" u="none" strike="noStrike">
                          <a:solidFill>
                            <a:srgbClr val="000000"/>
                          </a:solidFill>
                          <a:latin typeface="Calibri"/>
                        </a:rPr>
                        <a:t>23.2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9DC81"/>
                    </a:solidFill>
                  </a:tcPr>
                </a:tc>
                <a:tc>
                  <a:txBody>
                    <a:bodyPr/>
                    <a:lstStyle/>
                    <a:p>
                      <a:pPr algn="r" fontAlgn="b"/>
                      <a:r>
                        <a:rPr lang="en-US" sz="600" b="0" i="0" u="none" strike="noStrike">
                          <a:solidFill>
                            <a:srgbClr val="000000"/>
                          </a:solidFill>
                          <a:latin typeface="Calibri"/>
                        </a:rPr>
                        <a:t>22.3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E82"/>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25.2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D780"/>
                    </a:solidFill>
                  </a:tcPr>
                </a:tc>
                <a:tc>
                  <a:txBody>
                    <a:bodyPr/>
                    <a:lstStyle/>
                    <a:p>
                      <a:pPr algn="r" fontAlgn="b"/>
                      <a:r>
                        <a:rPr lang="en-US" sz="600" b="0" i="0" u="none" strike="noStrike">
                          <a:solidFill>
                            <a:srgbClr val="000000"/>
                          </a:solidFill>
                          <a:latin typeface="Calibri"/>
                        </a:rPr>
                        <a:t>24.5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881"/>
                    </a:solidFill>
                  </a:tcPr>
                </a:tc>
                <a:tc>
                  <a:txBody>
                    <a:bodyPr/>
                    <a:lstStyle/>
                    <a:p>
                      <a:pPr algn="r" fontAlgn="b"/>
                      <a:r>
                        <a:rPr lang="en-US" sz="600" b="0" i="0" u="none" strike="noStrike">
                          <a:solidFill>
                            <a:srgbClr val="000000"/>
                          </a:solidFill>
                          <a:latin typeface="Calibri"/>
                        </a:rPr>
                        <a:t>23.4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7DB81"/>
                    </a:solidFill>
                  </a:tcPr>
                </a:tc>
                <a:tc>
                  <a:txBody>
                    <a:bodyPr/>
                    <a:lstStyle/>
                    <a:p>
                      <a:pPr algn="r" fontAlgn="b"/>
                      <a:r>
                        <a:rPr lang="en-US" sz="600" b="0" i="0" u="none" strike="noStrike">
                          <a:solidFill>
                            <a:srgbClr val="000000"/>
                          </a:solidFill>
                          <a:latin typeface="Calibri"/>
                        </a:rPr>
                        <a:t>22.9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DD82"/>
                    </a:solidFill>
                  </a:tcPr>
                </a:tc>
                <a:tc>
                  <a:txBody>
                    <a:bodyPr/>
                    <a:lstStyle/>
                    <a:p>
                      <a:pPr algn="r" fontAlgn="b"/>
                      <a:r>
                        <a:rPr lang="en-US" sz="600" b="0" i="0" u="none" strike="noStrike">
                          <a:solidFill>
                            <a:srgbClr val="000000"/>
                          </a:solidFill>
                          <a:latin typeface="Calibri"/>
                        </a:rPr>
                        <a:t>22.1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2DE82"/>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24.8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AD881"/>
                    </a:solidFill>
                  </a:tcPr>
                </a:tc>
                <a:tc>
                  <a:txBody>
                    <a:bodyPr/>
                    <a:lstStyle/>
                    <a:p>
                      <a:pPr algn="r" fontAlgn="b"/>
                      <a:r>
                        <a:rPr lang="en-US" sz="600" b="0" i="0" u="none" strike="noStrike">
                          <a:solidFill>
                            <a:srgbClr val="000000"/>
                          </a:solidFill>
                          <a:latin typeface="Calibri"/>
                        </a:rPr>
                        <a:t>24.3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D981"/>
                    </a:solidFill>
                  </a:tcPr>
                </a:tc>
                <a:tc>
                  <a:txBody>
                    <a:bodyPr/>
                    <a:lstStyle/>
                    <a:p>
                      <a:pPr algn="r" fontAlgn="b"/>
                      <a:r>
                        <a:rPr lang="en-US" sz="600" b="0" i="0" u="none" strike="noStrike">
                          <a:solidFill>
                            <a:srgbClr val="000000"/>
                          </a:solidFill>
                          <a:latin typeface="Calibri"/>
                        </a:rPr>
                        <a:t>23.3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DB81"/>
                    </a:solidFill>
                  </a:tcPr>
                </a:tc>
                <a:tc>
                  <a:txBody>
                    <a:bodyPr/>
                    <a:lstStyle/>
                    <a:p>
                      <a:pPr algn="r" fontAlgn="b"/>
                      <a:r>
                        <a:rPr lang="en-US" sz="600" b="0" i="0" u="none" strike="noStrike">
                          <a:solidFill>
                            <a:srgbClr val="000000"/>
                          </a:solidFill>
                          <a:latin typeface="Calibri"/>
                        </a:rPr>
                        <a:t>22.7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DDD82"/>
                    </a:solidFill>
                  </a:tcPr>
                </a:tc>
                <a:tc>
                  <a:txBody>
                    <a:bodyPr/>
                    <a:lstStyle/>
                    <a:p>
                      <a:pPr algn="r" fontAlgn="b"/>
                      <a:r>
                        <a:rPr lang="en-US" sz="600" b="0" i="0" u="none" strike="noStrike">
                          <a:solidFill>
                            <a:srgbClr val="000000"/>
                          </a:solidFill>
                          <a:latin typeface="Calibri"/>
                        </a:rPr>
                        <a:t>21.7</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F82"/>
                    </a:solidFill>
                  </a:tcPr>
                </a:tc>
                <a:tc>
                  <a:txBody>
                    <a:bodyPr/>
                    <a:lstStyle/>
                    <a:p>
                      <a:pPr algn="l" fontAlgn="b"/>
                      <a:endParaRPr lang="en-US" sz="600" b="0" i="0" u="none" strike="noStrike">
                        <a:solidFill>
                          <a:srgbClr val="000000"/>
                        </a:solidFill>
                        <a:latin typeface="Calibri"/>
                      </a:endParaRPr>
                    </a:p>
                  </a:txBody>
                  <a:tcPr marL="4536" marR="4536" marT="4536"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22.3</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1DE82"/>
                    </a:solidFill>
                  </a:tcPr>
                </a:tc>
                <a:tc>
                  <a:txBody>
                    <a:bodyPr/>
                    <a:lstStyle/>
                    <a:p>
                      <a:pPr algn="r" fontAlgn="b"/>
                      <a:r>
                        <a:rPr lang="en-US" sz="600" b="0" i="0" u="none" strike="noStrike">
                          <a:solidFill>
                            <a:srgbClr val="000000"/>
                          </a:solidFill>
                          <a:latin typeface="Calibri"/>
                        </a:rPr>
                        <a:t>21.7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F82"/>
                    </a:solidFill>
                  </a:tcPr>
                </a:tc>
                <a:tc>
                  <a:txBody>
                    <a:bodyPr/>
                    <a:lstStyle/>
                    <a:p>
                      <a:pPr algn="r" fontAlgn="b"/>
                      <a:r>
                        <a:rPr lang="en-US" sz="600" b="0" i="0" u="none" strike="noStrike">
                          <a:solidFill>
                            <a:srgbClr val="000000"/>
                          </a:solidFill>
                          <a:latin typeface="Calibri"/>
                        </a:rPr>
                        <a:t>21.0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182"/>
                    </a:solidFill>
                  </a:tcPr>
                </a:tc>
                <a:tc>
                  <a:txBody>
                    <a:bodyPr/>
                    <a:lstStyle/>
                    <a:p>
                      <a:pPr algn="r" fontAlgn="b"/>
                      <a:r>
                        <a:rPr lang="en-US" sz="600" b="0" i="0" u="none" strike="noStrike">
                          <a:solidFill>
                            <a:srgbClr val="000000"/>
                          </a:solidFill>
                          <a:latin typeface="Calibri"/>
                        </a:rPr>
                        <a:t>20.2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3E383"/>
                    </a:solidFill>
                  </a:tcPr>
                </a:tc>
                <a:tc>
                  <a:txBody>
                    <a:bodyPr/>
                    <a:lstStyle/>
                    <a:p>
                      <a:pPr algn="r" fontAlgn="b"/>
                      <a:r>
                        <a:rPr lang="en-US" sz="600" b="0" i="0" u="none" strike="noStrike">
                          <a:solidFill>
                            <a:srgbClr val="000000"/>
                          </a:solidFill>
                          <a:latin typeface="Calibri"/>
                        </a:rPr>
                        <a:t>19.2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E683"/>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22.3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E82"/>
                    </a:solidFill>
                  </a:tcPr>
                </a:tc>
                <a:tc>
                  <a:txBody>
                    <a:bodyPr/>
                    <a:lstStyle/>
                    <a:p>
                      <a:pPr algn="r" fontAlgn="b"/>
                      <a:r>
                        <a:rPr lang="en-US" sz="600" b="0" i="0" u="none" strike="noStrike">
                          <a:solidFill>
                            <a:srgbClr val="000000"/>
                          </a:solidFill>
                          <a:latin typeface="Calibri"/>
                        </a:rPr>
                        <a:t>21.3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82"/>
                    </a:solidFill>
                  </a:tcPr>
                </a:tc>
                <a:tc>
                  <a:txBody>
                    <a:bodyPr/>
                    <a:lstStyle/>
                    <a:p>
                      <a:pPr algn="r" fontAlgn="b"/>
                      <a:r>
                        <a:rPr lang="en-US" sz="600" b="0" i="0" u="none" strike="noStrike">
                          <a:solidFill>
                            <a:srgbClr val="000000"/>
                          </a:solidFill>
                          <a:latin typeface="Calibri"/>
                        </a:rPr>
                        <a:t>20.6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0E283"/>
                    </a:solidFill>
                  </a:tcPr>
                </a:tc>
                <a:tc>
                  <a:txBody>
                    <a:bodyPr/>
                    <a:lstStyle/>
                    <a:p>
                      <a:pPr algn="r" fontAlgn="b"/>
                      <a:r>
                        <a:rPr lang="en-US" sz="600" b="0" i="0" u="none" strike="noStrike">
                          <a:solidFill>
                            <a:srgbClr val="000000"/>
                          </a:solidFill>
                          <a:latin typeface="Calibri"/>
                        </a:rPr>
                        <a:t>19.9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E483"/>
                    </a:solidFill>
                  </a:tcPr>
                </a:tc>
                <a:tc>
                  <a:txBody>
                    <a:bodyPr/>
                    <a:lstStyle/>
                    <a:p>
                      <a:pPr algn="r" fontAlgn="b"/>
                      <a:r>
                        <a:rPr lang="en-US" sz="600" b="0" i="0" u="none" strike="noStrike">
                          <a:solidFill>
                            <a:srgbClr val="000000"/>
                          </a:solidFill>
                          <a:latin typeface="Calibri"/>
                        </a:rPr>
                        <a:t>19.1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683"/>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21.8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DF82"/>
                    </a:solidFill>
                  </a:tcPr>
                </a:tc>
                <a:tc>
                  <a:txBody>
                    <a:bodyPr/>
                    <a:lstStyle/>
                    <a:p>
                      <a:pPr algn="r" fontAlgn="b"/>
                      <a:r>
                        <a:rPr lang="en-US" sz="600" b="0" i="0" u="none" strike="noStrike">
                          <a:solidFill>
                            <a:srgbClr val="000000"/>
                          </a:solidFill>
                          <a:latin typeface="Calibri"/>
                        </a:rPr>
                        <a:t>20.9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182"/>
                    </a:solidFill>
                  </a:tcPr>
                </a:tc>
                <a:tc>
                  <a:txBody>
                    <a:bodyPr/>
                    <a:lstStyle/>
                    <a:p>
                      <a:pPr algn="r" fontAlgn="b"/>
                      <a:r>
                        <a:rPr lang="en-US" sz="600" b="0" i="0" u="none" strike="noStrike">
                          <a:solidFill>
                            <a:srgbClr val="000000"/>
                          </a:solidFill>
                          <a:latin typeface="Calibri"/>
                        </a:rPr>
                        <a:t>20.3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383"/>
                    </a:solidFill>
                  </a:tcPr>
                </a:tc>
                <a:tc>
                  <a:txBody>
                    <a:bodyPr/>
                    <a:lstStyle/>
                    <a:p>
                      <a:pPr algn="r" fontAlgn="b"/>
                      <a:r>
                        <a:rPr lang="en-US" sz="600" b="0" i="0" u="none" strike="noStrike">
                          <a:solidFill>
                            <a:srgbClr val="000000"/>
                          </a:solidFill>
                          <a:latin typeface="Calibri"/>
                        </a:rPr>
                        <a:t>19.5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583"/>
                    </a:solidFill>
                  </a:tcPr>
                </a:tc>
                <a:tc>
                  <a:txBody>
                    <a:bodyPr/>
                    <a:lstStyle/>
                    <a:p>
                      <a:pPr algn="r" fontAlgn="b"/>
                      <a:r>
                        <a:rPr lang="en-US" sz="600" b="0" i="0" u="none" strike="noStrike">
                          <a:solidFill>
                            <a:srgbClr val="000000"/>
                          </a:solidFill>
                          <a:latin typeface="Calibri"/>
                        </a:rPr>
                        <a:t>18.5</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E884"/>
                    </a:solidFill>
                  </a:tcPr>
                </a:tc>
                <a:tc>
                  <a:txBody>
                    <a:bodyPr/>
                    <a:lstStyle/>
                    <a:p>
                      <a:pPr algn="r" fontAlgn="b"/>
                      <a:r>
                        <a:rPr lang="en-US" sz="600" b="1" i="0" u="none" strike="noStrike">
                          <a:solidFill>
                            <a:srgbClr val="000000"/>
                          </a:solidFill>
                          <a:latin typeface="Calibri"/>
                        </a:rPr>
                        <a:t>140</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0705">
                <a:tc>
                  <a:txBody>
                    <a:bodyPr/>
                    <a:lstStyle/>
                    <a:p>
                      <a:pPr algn="l" fontAlgn="b"/>
                      <a:r>
                        <a:rPr lang="en-US" sz="600" b="1"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160</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24.7</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CD881"/>
                    </a:solidFill>
                  </a:tcPr>
                </a:tc>
                <a:tc>
                  <a:txBody>
                    <a:bodyPr/>
                    <a:lstStyle/>
                    <a:p>
                      <a:pPr algn="r" fontAlgn="b"/>
                      <a:r>
                        <a:rPr lang="en-US" sz="600" b="0" i="0" u="none" strike="noStrike">
                          <a:solidFill>
                            <a:srgbClr val="000000"/>
                          </a:solidFill>
                          <a:latin typeface="Calibri"/>
                        </a:rPr>
                        <a:t>24.0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A81"/>
                    </a:solidFill>
                  </a:tcPr>
                </a:tc>
                <a:tc>
                  <a:txBody>
                    <a:bodyPr/>
                    <a:lstStyle/>
                    <a:p>
                      <a:pPr algn="r" fontAlgn="b"/>
                      <a:r>
                        <a:rPr lang="en-US" sz="600" b="0" i="0" u="none" strike="noStrike">
                          <a:solidFill>
                            <a:srgbClr val="000000"/>
                          </a:solidFill>
                          <a:latin typeface="Calibri"/>
                        </a:rPr>
                        <a:t>23.2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9DC81"/>
                    </a:solidFill>
                  </a:tcPr>
                </a:tc>
                <a:tc>
                  <a:txBody>
                    <a:bodyPr/>
                    <a:lstStyle/>
                    <a:p>
                      <a:pPr algn="r" fontAlgn="b"/>
                      <a:r>
                        <a:rPr lang="en-US" sz="600" b="0" i="0" u="none" strike="noStrike">
                          <a:solidFill>
                            <a:srgbClr val="000000"/>
                          </a:solidFill>
                          <a:latin typeface="Calibri"/>
                        </a:rPr>
                        <a:t>22.5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E82"/>
                    </a:solidFill>
                  </a:tcPr>
                </a:tc>
                <a:tc>
                  <a:txBody>
                    <a:bodyPr/>
                    <a:lstStyle/>
                    <a:p>
                      <a:pPr algn="r" fontAlgn="b"/>
                      <a:r>
                        <a:rPr lang="en-US" sz="600" b="0" i="0" u="none" strike="noStrike">
                          <a:solidFill>
                            <a:srgbClr val="000000"/>
                          </a:solidFill>
                          <a:latin typeface="Calibri"/>
                        </a:rPr>
                        <a:t>21.8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DF82"/>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24.3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D981"/>
                    </a:solidFill>
                  </a:tcPr>
                </a:tc>
                <a:tc>
                  <a:txBody>
                    <a:bodyPr/>
                    <a:lstStyle/>
                    <a:p>
                      <a:pPr algn="r" fontAlgn="b"/>
                      <a:r>
                        <a:rPr lang="en-US" sz="600" b="0" i="0" u="none" strike="noStrike">
                          <a:solidFill>
                            <a:srgbClr val="000000"/>
                          </a:solidFill>
                          <a:latin typeface="Calibri"/>
                        </a:rPr>
                        <a:t>23.8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A81"/>
                    </a:solidFill>
                  </a:tcPr>
                </a:tc>
                <a:tc>
                  <a:txBody>
                    <a:bodyPr/>
                    <a:lstStyle/>
                    <a:p>
                      <a:pPr algn="r" fontAlgn="b"/>
                      <a:r>
                        <a:rPr lang="en-US" sz="600" b="0" i="0" u="none" strike="noStrike">
                          <a:solidFill>
                            <a:srgbClr val="000000"/>
                          </a:solidFill>
                          <a:latin typeface="Calibri"/>
                        </a:rPr>
                        <a:t>22.9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DD82"/>
                    </a:solidFill>
                  </a:tcPr>
                </a:tc>
                <a:tc>
                  <a:txBody>
                    <a:bodyPr/>
                    <a:lstStyle/>
                    <a:p>
                      <a:pPr algn="r" fontAlgn="b"/>
                      <a:r>
                        <a:rPr lang="en-US" sz="600" b="0" i="0" u="none" strike="noStrike">
                          <a:solidFill>
                            <a:srgbClr val="000000"/>
                          </a:solidFill>
                          <a:latin typeface="Calibri"/>
                        </a:rPr>
                        <a:t>22.0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4DF82"/>
                    </a:solidFill>
                  </a:tcPr>
                </a:tc>
                <a:tc>
                  <a:txBody>
                    <a:bodyPr/>
                    <a:lstStyle/>
                    <a:p>
                      <a:pPr algn="r" fontAlgn="b"/>
                      <a:r>
                        <a:rPr lang="en-US" sz="600" b="0" i="0" u="none" strike="noStrike">
                          <a:solidFill>
                            <a:srgbClr val="000000"/>
                          </a:solidFill>
                          <a:latin typeface="Calibri"/>
                        </a:rPr>
                        <a:t>21.2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182"/>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24.1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1D981"/>
                    </a:solidFill>
                  </a:tcPr>
                </a:tc>
                <a:tc>
                  <a:txBody>
                    <a:bodyPr/>
                    <a:lstStyle/>
                    <a:p>
                      <a:pPr algn="r" fontAlgn="b"/>
                      <a:r>
                        <a:rPr lang="en-US" sz="600" b="0" i="0" u="none" strike="noStrike">
                          <a:solidFill>
                            <a:srgbClr val="000000"/>
                          </a:solidFill>
                          <a:latin typeface="Calibri"/>
                        </a:rPr>
                        <a:t>23.3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DB81"/>
                    </a:solidFill>
                  </a:tcPr>
                </a:tc>
                <a:tc>
                  <a:txBody>
                    <a:bodyPr/>
                    <a:lstStyle/>
                    <a:p>
                      <a:pPr algn="r" fontAlgn="b"/>
                      <a:r>
                        <a:rPr lang="en-US" sz="600" b="0" i="0" u="none" strike="noStrike">
                          <a:solidFill>
                            <a:srgbClr val="000000"/>
                          </a:solidFill>
                          <a:latin typeface="Calibri"/>
                        </a:rPr>
                        <a:t>22.3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E82"/>
                    </a:solidFill>
                  </a:tcPr>
                </a:tc>
                <a:tc>
                  <a:txBody>
                    <a:bodyPr/>
                    <a:lstStyle/>
                    <a:p>
                      <a:pPr algn="r" fontAlgn="b"/>
                      <a:r>
                        <a:rPr lang="en-US" sz="600" b="0" i="0" u="none" strike="noStrike">
                          <a:solidFill>
                            <a:srgbClr val="000000"/>
                          </a:solidFill>
                          <a:latin typeface="Calibri"/>
                        </a:rPr>
                        <a:t>21.6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082"/>
                    </a:solidFill>
                  </a:tcPr>
                </a:tc>
                <a:tc>
                  <a:txBody>
                    <a:bodyPr/>
                    <a:lstStyle/>
                    <a:p>
                      <a:pPr algn="r" fontAlgn="b"/>
                      <a:r>
                        <a:rPr lang="en-US" sz="600" b="0" i="0" u="none" strike="noStrike">
                          <a:solidFill>
                            <a:srgbClr val="000000"/>
                          </a:solidFill>
                          <a:latin typeface="Calibri"/>
                        </a:rPr>
                        <a:t>20.7</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FE283"/>
                    </a:solidFill>
                  </a:tcPr>
                </a:tc>
                <a:tc>
                  <a:txBody>
                    <a:bodyPr/>
                    <a:lstStyle/>
                    <a:p>
                      <a:pPr algn="l" fontAlgn="b"/>
                      <a:endParaRPr lang="en-US" sz="600" b="0" i="0" u="none" strike="noStrike">
                        <a:solidFill>
                          <a:srgbClr val="000000"/>
                        </a:solidFill>
                        <a:latin typeface="Calibri"/>
                      </a:endParaRPr>
                    </a:p>
                  </a:txBody>
                  <a:tcPr marL="4536" marR="4536" marT="4536"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21.7</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E082"/>
                    </a:solidFill>
                  </a:tcPr>
                </a:tc>
                <a:tc>
                  <a:txBody>
                    <a:bodyPr/>
                    <a:lstStyle/>
                    <a:p>
                      <a:pPr algn="r" fontAlgn="b"/>
                      <a:r>
                        <a:rPr lang="en-US" sz="600" b="0" i="0" u="none" strike="noStrike">
                          <a:solidFill>
                            <a:srgbClr val="000000"/>
                          </a:solidFill>
                          <a:latin typeface="Calibri"/>
                        </a:rPr>
                        <a:t>20.7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FE283"/>
                    </a:solidFill>
                  </a:tcPr>
                </a:tc>
                <a:tc>
                  <a:txBody>
                    <a:bodyPr/>
                    <a:lstStyle/>
                    <a:p>
                      <a:pPr algn="r" fontAlgn="b"/>
                      <a:r>
                        <a:rPr lang="en-US" sz="600" b="0" i="0" u="none" strike="noStrike">
                          <a:solidFill>
                            <a:srgbClr val="000000"/>
                          </a:solidFill>
                          <a:latin typeface="Calibri"/>
                        </a:rPr>
                        <a:t>19.9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E483"/>
                    </a:solidFill>
                  </a:tcPr>
                </a:tc>
                <a:tc>
                  <a:txBody>
                    <a:bodyPr/>
                    <a:lstStyle/>
                    <a:p>
                      <a:pPr algn="r" fontAlgn="b"/>
                      <a:r>
                        <a:rPr lang="en-US" sz="600" b="0" i="0" u="none" strike="noStrike">
                          <a:solidFill>
                            <a:srgbClr val="000000"/>
                          </a:solidFill>
                          <a:latin typeface="Calibri"/>
                        </a:rPr>
                        <a:t>19.1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683"/>
                    </a:solidFill>
                  </a:tcPr>
                </a:tc>
                <a:tc>
                  <a:txBody>
                    <a:bodyPr/>
                    <a:lstStyle/>
                    <a:p>
                      <a:pPr algn="r" fontAlgn="b"/>
                      <a:r>
                        <a:rPr lang="en-US" sz="600" b="0" i="0" u="none" strike="noStrike">
                          <a:solidFill>
                            <a:srgbClr val="000000"/>
                          </a:solidFill>
                          <a:latin typeface="Calibri"/>
                        </a:rPr>
                        <a:t>18.2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E884"/>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21.4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082"/>
                    </a:solidFill>
                  </a:tcPr>
                </a:tc>
                <a:tc>
                  <a:txBody>
                    <a:bodyPr/>
                    <a:lstStyle/>
                    <a:p>
                      <a:pPr algn="r" fontAlgn="b"/>
                      <a:r>
                        <a:rPr lang="en-US" sz="600" b="0" i="0" u="none" strike="noStrike">
                          <a:solidFill>
                            <a:srgbClr val="000000"/>
                          </a:solidFill>
                          <a:latin typeface="Calibri"/>
                        </a:rPr>
                        <a:t>20.7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EE283"/>
                    </a:solidFill>
                  </a:tcPr>
                </a:tc>
                <a:tc>
                  <a:txBody>
                    <a:bodyPr/>
                    <a:lstStyle/>
                    <a:p>
                      <a:pPr algn="r" fontAlgn="b"/>
                      <a:r>
                        <a:rPr lang="en-US" sz="600" b="0" i="0" u="none" strike="noStrike">
                          <a:solidFill>
                            <a:srgbClr val="000000"/>
                          </a:solidFill>
                          <a:latin typeface="Calibri"/>
                        </a:rPr>
                        <a:t>19.8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E483"/>
                    </a:solidFill>
                  </a:tcPr>
                </a:tc>
                <a:tc>
                  <a:txBody>
                    <a:bodyPr/>
                    <a:lstStyle/>
                    <a:p>
                      <a:pPr algn="r" fontAlgn="b"/>
                      <a:r>
                        <a:rPr lang="en-US" sz="600" b="0" i="0" u="none" strike="noStrike">
                          <a:solidFill>
                            <a:srgbClr val="000000"/>
                          </a:solidFill>
                          <a:latin typeface="Calibri"/>
                        </a:rPr>
                        <a:t>18.8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FE784"/>
                    </a:solidFill>
                  </a:tcPr>
                </a:tc>
                <a:tc>
                  <a:txBody>
                    <a:bodyPr/>
                    <a:lstStyle/>
                    <a:p>
                      <a:pPr algn="r" fontAlgn="b"/>
                      <a:r>
                        <a:rPr lang="en-US" sz="600" b="0" i="0" u="none" strike="noStrike">
                          <a:solidFill>
                            <a:srgbClr val="000000"/>
                          </a:solidFill>
                          <a:latin typeface="Calibri"/>
                        </a:rPr>
                        <a:t>17.9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E984"/>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21.0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182"/>
                    </a:solidFill>
                  </a:tcPr>
                </a:tc>
                <a:tc>
                  <a:txBody>
                    <a:bodyPr/>
                    <a:lstStyle/>
                    <a:p>
                      <a:pPr algn="r" fontAlgn="b"/>
                      <a:r>
                        <a:rPr lang="en-US" sz="600" b="0" i="0" u="none" strike="noStrike">
                          <a:solidFill>
                            <a:srgbClr val="000000"/>
                          </a:solidFill>
                          <a:latin typeface="Calibri"/>
                        </a:rPr>
                        <a:t>20.1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3E383"/>
                    </a:solidFill>
                  </a:tcPr>
                </a:tc>
                <a:tc>
                  <a:txBody>
                    <a:bodyPr/>
                    <a:lstStyle/>
                    <a:p>
                      <a:pPr algn="r" fontAlgn="b"/>
                      <a:r>
                        <a:rPr lang="en-US" sz="600" b="0" i="0" u="none" strike="noStrike">
                          <a:solidFill>
                            <a:srgbClr val="000000"/>
                          </a:solidFill>
                          <a:latin typeface="Calibri"/>
                        </a:rPr>
                        <a:t>19.3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E583"/>
                    </a:solidFill>
                  </a:tcPr>
                </a:tc>
                <a:tc>
                  <a:txBody>
                    <a:bodyPr/>
                    <a:lstStyle/>
                    <a:p>
                      <a:pPr algn="r" fontAlgn="b"/>
                      <a:r>
                        <a:rPr lang="en-US" sz="600" b="0" i="0" u="none" strike="noStrike">
                          <a:solidFill>
                            <a:srgbClr val="000000"/>
                          </a:solidFill>
                          <a:latin typeface="Calibri"/>
                        </a:rPr>
                        <a:t>18.4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3E884"/>
                    </a:solidFill>
                  </a:tcPr>
                </a:tc>
                <a:tc>
                  <a:txBody>
                    <a:bodyPr/>
                    <a:lstStyle/>
                    <a:p>
                      <a:pPr algn="r" fontAlgn="b"/>
                      <a:r>
                        <a:rPr lang="en-US" sz="600" b="0" i="0" u="none" strike="noStrike">
                          <a:solidFill>
                            <a:srgbClr val="000000"/>
                          </a:solidFill>
                          <a:latin typeface="Calibri"/>
                        </a:rPr>
                        <a:t>17.4</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A84"/>
                    </a:solidFill>
                  </a:tcPr>
                </a:tc>
                <a:tc>
                  <a:txBody>
                    <a:bodyPr/>
                    <a:lstStyle/>
                    <a:p>
                      <a:pPr algn="r" fontAlgn="b"/>
                      <a:r>
                        <a:rPr lang="en-US" sz="600" b="1" i="0" u="none" strike="noStrike">
                          <a:solidFill>
                            <a:srgbClr val="000000"/>
                          </a:solidFill>
                          <a:latin typeface="Calibri"/>
                        </a:rPr>
                        <a:t>160</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0705">
                <a:tc>
                  <a:txBody>
                    <a:bodyPr/>
                    <a:lstStyle/>
                    <a:p>
                      <a:pPr algn="l" fontAlgn="b"/>
                      <a:r>
                        <a:rPr lang="en-US" sz="600" b="1"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180</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24.0</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1DA81"/>
                    </a:solidFill>
                  </a:tcPr>
                </a:tc>
                <a:tc>
                  <a:txBody>
                    <a:bodyPr/>
                    <a:lstStyle/>
                    <a:p>
                      <a:pPr algn="r" fontAlgn="b"/>
                      <a:r>
                        <a:rPr lang="en-US" sz="600" b="0" i="0" u="none" strike="noStrike">
                          <a:solidFill>
                            <a:srgbClr val="000000"/>
                          </a:solidFill>
                          <a:latin typeface="Calibri"/>
                        </a:rPr>
                        <a:t>23.2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9DC81"/>
                    </a:solidFill>
                  </a:tcPr>
                </a:tc>
                <a:tc>
                  <a:txBody>
                    <a:bodyPr/>
                    <a:lstStyle/>
                    <a:p>
                      <a:pPr algn="r" fontAlgn="b"/>
                      <a:r>
                        <a:rPr lang="en-US" sz="600" b="0" i="0" u="none" strike="noStrike">
                          <a:solidFill>
                            <a:srgbClr val="000000"/>
                          </a:solidFill>
                          <a:latin typeface="Calibri"/>
                        </a:rPr>
                        <a:t>22.4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E82"/>
                    </a:solidFill>
                  </a:tcPr>
                </a:tc>
                <a:tc>
                  <a:txBody>
                    <a:bodyPr/>
                    <a:lstStyle/>
                    <a:p>
                      <a:pPr algn="r" fontAlgn="b"/>
                      <a:r>
                        <a:rPr lang="en-US" sz="600" b="0" i="0" u="none" strike="noStrike">
                          <a:solidFill>
                            <a:srgbClr val="000000"/>
                          </a:solidFill>
                          <a:latin typeface="Calibri"/>
                        </a:rPr>
                        <a:t>21.6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082"/>
                    </a:solidFill>
                  </a:tcPr>
                </a:tc>
                <a:tc>
                  <a:txBody>
                    <a:bodyPr/>
                    <a:lstStyle/>
                    <a:p>
                      <a:pPr algn="r" fontAlgn="b"/>
                      <a:r>
                        <a:rPr lang="en-US" sz="600" b="0" i="0" u="none" strike="noStrike">
                          <a:solidFill>
                            <a:srgbClr val="000000"/>
                          </a:solidFill>
                          <a:latin typeface="Calibri"/>
                        </a:rPr>
                        <a:t>20.6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0E283"/>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23.8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3DA81"/>
                    </a:solidFill>
                  </a:tcPr>
                </a:tc>
                <a:tc>
                  <a:txBody>
                    <a:bodyPr/>
                    <a:lstStyle/>
                    <a:p>
                      <a:pPr algn="r" fontAlgn="b"/>
                      <a:r>
                        <a:rPr lang="en-US" sz="600" b="0" i="0" u="none" strike="noStrike">
                          <a:solidFill>
                            <a:srgbClr val="000000"/>
                          </a:solidFill>
                          <a:latin typeface="Calibri"/>
                        </a:rPr>
                        <a:t>22.8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DD82"/>
                    </a:solidFill>
                  </a:tcPr>
                </a:tc>
                <a:tc>
                  <a:txBody>
                    <a:bodyPr/>
                    <a:lstStyle/>
                    <a:p>
                      <a:pPr algn="r" fontAlgn="b"/>
                      <a:r>
                        <a:rPr lang="en-US" sz="600" b="0" i="0" u="none" strike="noStrike">
                          <a:solidFill>
                            <a:srgbClr val="000000"/>
                          </a:solidFill>
                          <a:latin typeface="Calibri"/>
                        </a:rPr>
                        <a:t>22.1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3DF82"/>
                    </a:solidFill>
                  </a:tcPr>
                </a:tc>
                <a:tc>
                  <a:txBody>
                    <a:bodyPr/>
                    <a:lstStyle/>
                    <a:p>
                      <a:pPr algn="r" fontAlgn="b"/>
                      <a:r>
                        <a:rPr lang="en-US" sz="600" b="0" i="0" u="none" strike="noStrike">
                          <a:solidFill>
                            <a:srgbClr val="000000"/>
                          </a:solidFill>
                          <a:latin typeface="Calibri"/>
                        </a:rPr>
                        <a:t>21.1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182"/>
                    </a:solidFill>
                  </a:tcPr>
                </a:tc>
                <a:tc>
                  <a:txBody>
                    <a:bodyPr/>
                    <a:lstStyle/>
                    <a:p>
                      <a:pPr algn="r" fontAlgn="b"/>
                      <a:r>
                        <a:rPr lang="en-US" sz="600" b="0" i="0" u="none" strike="noStrike">
                          <a:solidFill>
                            <a:srgbClr val="000000"/>
                          </a:solidFill>
                          <a:latin typeface="Calibri"/>
                        </a:rPr>
                        <a:t>20.3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383"/>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23.4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7DB81"/>
                    </a:solidFill>
                  </a:tcPr>
                </a:tc>
                <a:tc>
                  <a:txBody>
                    <a:bodyPr/>
                    <a:lstStyle/>
                    <a:p>
                      <a:pPr algn="r" fontAlgn="b"/>
                      <a:r>
                        <a:rPr lang="en-US" sz="600" b="0" i="0" u="none" strike="noStrike">
                          <a:solidFill>
                            <a:srgbClr val="000000"/>
                          </a:solidFill>
                          <a:latin typeface="Calibri"/>
                        </a:rPr>
                        <a:t>22.5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D82"/>
                    </a:solidFill>
                  </a:tcPr>
                </a:tc>
                <a:tc>
                  <a:txBody>
                    <a:bodyPr/>
                    <a:lstStyle/>
                    <a:p>
                      <a:pPr algn="r" fontAlgn="b"/>
                      <a:r>
                        <a:rPr lang="en-US" sz="600" b="0" i="0" u="none" strike="noStrike">
                          <a:solidFill>
                            <a:srgbClr val="000000"/>
                          </a:solidFill>
                          <a:latin typeface="Calibri"/>
                        </a:rPr>
                        <a:t>21.6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082"/>
                    </a:solidFill>
                  </a:tcPr>
                </a:tc>
                <a:tc>
                  <a:txBody>
                    <a:bodyPr/>
                    <a:lstStyle/>
                    <a:p>
                      <a:pPr algn="r" fontAlgn="b"/>
                      <a:r>
                        <a:rPr lang="en-US" sz="600" b="0" i="0" u="none" strike="noStrike">
                          <a:solidFill>
                            <a:srgbClr val="000000"/>
                          </a:solidFill>
                          <a:latin typeface="Calibri"/>
                        </a:rPr>
                        <a:t>20.9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283"/>
                    </a:solidFill>
                  </a:tcPr>
                </a:tc>
                <a:tc>
                  <a:txBody>
                    <a:bodyPr/>
                    <a:lstStyle/>
                    <a:p>
                      <a:pPr algn="r" fontAlgn="b"/>
                      <a:r>
                        <a:rPr lang="en-US" sz="600" b="0" i="0" u="none" strike="noStrike">
                          <a:solidFill>
                            <a:srgbClr val="000000"/>
                          </a:solidFill>
                          <a:latin typeface="Calibri"/>
                        </a:rPr>
                        <a:t>19.8</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483"/>
                    </a:solidFill>
                  </a:tcPr>
                </a:tc>
                <a:tc>
                  <a:txBody>
                    <a:bodyPr/>
                    <a:lstStyle/>
                    <a:p>
                      <a:pPr algn="l" fontAlgn="b"/>
                      <a:r>
                        <a:rPr lang="en-US" sz="600" b="0"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20.8</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EE283"/>
                    </a:solidFill>
                  </a:tcPr>
                </a:tc>
                <a:tc>
                  <a:txBody>
                    <a:bodyPr/>
                    <a:lstStyle/>
                    <a:p>
                      <a:pPr algn="r" fontAlgn="b"/>
                      <a:r>
                        <a:rPr lang="en-US" sz="600" b="0" i="0" u="none" strike="noStrike">
                          <a:solidFill>
                            <a:srgbClr val="000000"/>
                          </a:solidFill>
                          <a:latin typeface="Calibri"/>
                        </a:rPr>
                        <a:t>20.0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E483"/>
                    </a:solidFill>
                  </a:tcPr>
                </a:tc>
                <a:tc>
                  <a:txBody>
                    <a:bodyPr/>
                    <a:lstStyle/>
                    <a:p>
                      <a:pPr algn="r" fontAlgn="b"/>
                      <a:r>
                        <a:rPr lang="en-US" sz="600" b="0" i="0" u="none" strike="noStrike">
                          <a:solidFill>
                            <a:srgbClr val="000000"/>
                          </a:solidFill>
                          <a:latin typeface="Calibri"/>
                        </a:rPr>
                        <a:t>19.2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E683"/>
                    </a:solidFill>
                  </a:tcPr>
                </a:tc>
                <a:tc>
                  <a:txBody>
                    <a:bodyPr/>
                    <a:lstStyle/>
                    <a:p>
                      <a:pPr algn="r" fontAlgn="b"/>
                      <a:r>
                        <a:rPr lang="en-US" sz="600" b="0" i="0" u="none" strike="noStrike">
                          <a:solidFill>
                            <a:srgbClr val="000000"/>
                          </a:solidFill>
                          <a:latin typeface="Calibri"/>
                        </a:rPr>
                        <a:t>18.4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3E884"/>
                    </a:solidFill>
                  </a:tcPr>
                </a:tc>
                <a:tc>
                  <a:txBody>
                    <a:bodyPr/>
                    <a:lstStyle/>
                    <a:p>
                      <a:pPr algn="r" fontAlgn="b"/>
                      <a:r>
                        <a:rPr lang="en-US" sz="600" b="0" i="0" u="none" strike="noStrike">
                          <a:solidFill>
                            <a:srgbClr val="000000"/>
                          </a:solidFill>
                          <a:latin typeface="Calibri"/>
                        </a:rPr>
                        <a:t>17.2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B84"/>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20.6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0E283"/>
                    </a:solidFill>
                  </a:tcPr>
                </a:tc>
                <a:tc>
                  <a:txBody>
                    <a:bodyPr/>
                    <a:lstStyle/>
                    <a:p>
                      <a:pPr algn="r" fontAlgn="b"/>
                      <a:r>
                        <a:rPr lang="en-US" sz="600" b="0" i="0" u="none" strike="noStrike">
                          <a:solidFill>
                            <a:srgbClr val="000000"/>
                          </a:solidFill>
                          <a:latin typeface="Calibri"/>
                        </a:rPr>
                        <a:t>19.6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E583"/>
                    </a:solidFill>
                  </a:tcPr>
                </a:tc>
                <a:tc>
                  <a:txBody>
                    <a:bodyPr/>
                    <a:lstStyle/>
                    <a:p>
                      <a:pPr algn="r" fontAlgn="b"/>
                      <a:r>
                        <a:rPr lang="en-US" sz="600" b="0" i="0" u="none" strike="noStrike">
                          <a:solidFill>
                            <a:srgbClr val="000000"/>
                          </a:solidFill>
                          <a:latin typeface="Calibri"/>
                        </a:rPr>
                        <a:t>18.8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FE784"/>
                    </a:solidFill>
                  </a:tcPr>
                </a:tc>
                <a:tc>
                  <a:txBody>
                    <a:bodyPr/>
                    <a:lstStyle/>
                    <a:p>
                      <a:pPr algn="r" fontAlgn="b"/>
                      <a:r>
                        <a:rPr lang="en-US" sz="600" b="0" i="0" u="none" strike="noStrike">
                          <a:solidFill>
                            <a:srgbClr val="000000"/>
                          </a:solidFill>
                          <a:latin typeface="Calibri"/>
                        </a:rPr>
                        <a:t>17.7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EA84"/>
                    </a:solidFill>
                  </a:tcPr>
                </a:tc>
                <a:tc>
                  <a:txBody>
                    <a:bodyPr/>
                    <a:lstStyle/>
                    <a:p>
                      <a:pPr algn="r" fontAlgn="b"/>
                      <a:r>
                        <a:rPr lang="en-US" sz="600" b="0" i="0" u="none" strike="noStrike">
                          <a:solidFill>
                            <a:srgbClr val="000000"/>
                          </a:solidFill>
                          <a:latin typeface="Calibri"/>
                        </a:rPr>
                        <a:t>16.9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983"/>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20.0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E483"/>
                    </a:solidFill>
                  </a:tcPr>
                </a:tc>
                <a:tc>
                  <a:txBody>
                    <a:bodyPr/>
                    <a:lstStyle/>
                    <a:p>
                      <a:pPr algn="r" fontAlgn="b"/>
                      <a:r>
                        <a:rPr lang="en-US" sz="600" b="0" i="0" u="none" strike="noStrike">
                          <a:solidFill>
                            <a:srgbClr val="000000"/>
                          </a:solidFill>
                          <a:latin typeface="Calibri"/>
                        </a:rPr>
                        <a:t>19.2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E683"/>
                    </a:solidFill>
                  </a:tcPr>
                </a:tc>
                <a:tc>
                  <a:txBody>
                    <a:bodyPr/>
                    <a:lstStyle/>
                    <a:p>
                      <a:pPr algn="r" fontAlgn="b"/>
                      <a:r>
                        <a:rPr lang="en-US" sz="600" b="0" i="0" u="none" strike="noStrike">
                          <a:solidFill>
                            <a:srgbClr val="000000"/>
                          </a:solidFill>
                          <a:latin typeface="Calibri"/>
                        </a:rPr>
                        <a:t>18.3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E884"/>
                    </a:solidFill>
                  </a:tcPr>
                </a:tc>
                <a:tc>
                  <a:txBody>
                    <a:bodyPr/>
                    <a:lstStyle/>
                    <a:p>
                      <a:pPr algn="r" fontAlgn="b"/>
                      <a:r>
                        <a:rPr lang="en-US" sz="600" b="0" i="0" u="none" strike="noStrike">
                          <a:solidFill>
                            <a:srgbClr val="000000"/>
                          </a:solidFill>
                          <a:latin typeface="Calibri"/>
                        </a:rPr>
                        <a:t>17.6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EA84"/>
                    </a:solidFill>
                  </a:tcPr>
                </a:tc>
                <a:tc>
                  <a:txBody>
                    <a:bodyPr/>
                    <a:lstStyle/>
                    <a:p>
                      <a:pPr algn="r" fontAlgn="b"/>
                      <a:r>
                        <a:rPr lang="en-US" sz="600" b="0" i="0" u="none" strike="noStrike">
                          <a:solidFill>
                            <a:srgbClr val="000000"/>
                          </a:solidFill>
                          <a:latin typeface="Calibri"/>
                        </a:rPr>
                        <a:t>16.6</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683"/>
                    </a:solidFill>
                  </a:tcPr>
                </a:tc>
                <a:tc>
                  <a:txBody>
                    <a:bodyPr/>
                    <a:lstStyle/>
                    <a:p>
                      <a:pPr algn="r" fontAlgn="b"/>
                      <a:r>
                        <a:rPr lang="en-US" sz="600" b="1" i="0" u="none" strike="noStrike">
                          <a:solidFill>
                            <a:srgbClr val="000000"/>
                          </a:solidFill>
                          <a:latin typeface="Calibri"/>
                        </a:rPr>
                        <a:t>180</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0705">
                <a:tc>
                  <a:txBody>
                    <a:bodyPr/>
                    <a:lstStyle/>
                    <a:p>
                      <a:pPr algn="l" fontAlgn="b"/>
                      <a:r>
                        <a:rPr lang="en-US" sz="600" b="1"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4536" marR="4536" marT="4536"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600" b="1" i="0" u="none" strike="noStrike">
                        <a:solidFill>
                          <a:srgbClr val="000000"/>
                        </a:solidFill>
                        <a:latin typeface="Calibri"/>
                      </a:endParaRPr>
                    </a:p>
                  </a:txBody>
                  <a:tcPr marL="4536" marR="4536" marT="4536" marB="0" anchor="b">
                    <a:lnL w="25400" cap="flat" cmpd="dbl"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600" b="1" i="0" u="none" strike="noStrike">
                        <a:solidFill>
                          <a:srgbClr val="000000"/>
                        </a:solidFill>
                        <a:latin typeface="Calibri"/>
                      </a:endParaRP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4536" marR="4536" marT="4536" marB="0" anchor="b">
                    <a:lnL>
                      <a:noFill/>
                    </a:lnL>
                    <a:lnR w="25400" cap="flat" cmpd="dbl" algn="ctr">
                      <a:solidFill>
                        <a:srgbClr val="000000"/>
                      </a:solidFill>
                      <a:prstDash val="solid"/>
                      <a:round/>
                      <a:headEnd type="none" w="med" len="med"/>
                      <a:tailEnd type="none" w="med" len="med"/>
                    </a:lnR>
                    <a:lnT>
                      <a:noFill/>
                    </a:lnT>
                    <a:lnB>
                      <a:noFill/>
                    </a:lnB>
                  </a:tcPr>
                </a:tc>
              </a:tr>
              <a:tr h="90705">
                <a:tc>
                  <a:txBody>
                    <a:bodyPr/>
                    <a:lstStyle/>
                    <a:p>
                      <a:pPr algn="l" fontAlgn="b"/>
                      <a:r>
                        <a:rPr lang="en-US" sz="600" b="1"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65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120</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19.0</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683"/>
                    </a:solidFill>
                  </a:tcPr>
                </a:tc>
                <a:tc>
                  <a:txBody>
                    <a:bodyPr/>
                    <a:lstStyle/>
                    <a:p>
                      <a:pPr algn="r" fontAlgn="b"/>
                      <a:r>
                        <a:rPr lang="en-US" sz="600" b="0" i="0" u="none" strike="noStrike">
                          <a:solidFill>
                            <a:srgbClr val="000000"/>
                          </a:solidFill>
                          <a:latin typeface="Calibri"/>
                        </a:rPr>
                        <a:t>18.5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E784"/>
                    </a:solidFill>
                  </a:tcPr>
                </a:tc>
                <a:tc>
                  <a:txBody>
                    <a:bodyPr/>
                    <a:lstStyle/>
                    <a:p>
                      <a:pPr algn="r" fontAlgn="b"/>
                      <a:r>
                        <a:rPr lang="en-US" sz="600" b="0" i="0" u="none" strike="noStrike">
                          <a:solidFill>
                            <a:srgbClr val="000000"/>
                          </a:solidFill>
                          <a:latin typeface="Calibri"/>
                        </a:rPr>
                        <a:t>18.0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E984"/>
                    </a:solidFill>
                  </a:tcPr>
                </a:tc>
                <a:tc>
                  <a:txBody>
                    <a:bodyPr/>
                    <a:lstStyle/>
                    <a:p>
                      <a:pPr algn="r" fontAlgn="b"/>
                      <a:r>
                        <a:rPr lang="en-US" sz="600" b="0" i="0" u="none" strike="noStrike">
                          <a:solidFill>
                            <a:srgbClr val="000000"/>
                          </a:solidFill>
                          <a:latin typeface="Calibri"/>
                        </a:rPr>
                        <a:t>17.8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E984"/>
                    </a:solidFill>
                  </a:tcPr>
                </a:tc>
                <a:tc>
                  <a:txBody>
                    <a:bodyPr/>
                    <a:lstStyle/>
                    <a:p>
                      <a:pPr algn="r" fontAlgn="b"/>
                      <a:r>
                        <a:rPr lang="en-US" sz="600" b="0" i="0" u="none" strike="noStrike">
                          <a:solidFill>
                            <a:srgbClr val="000000"/>
                          </a:solidFill>
                          <a:latin typeface="Calibri"/>
                        </a:rPr>
                        <a:t>17.0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18.7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E784"/>
                    </a:solidFill>
                  </a:tcPr>
                </a:tc>
                <a:tc>
                  <a:txBody>
                    <a:bodyPr/>
                    <a:lstStyle/>
                    <a:p>
                      <a:pPr algn="r" fontAlgn="b"/>
                      <a:r>
                        <a:rPr lang="en-US" sz="600" b="0" i="0" u="none" strike="noStrike">
                          <a:solidFill>
                            <a:srgbClr val="000000"/>
                          </a:solidFill>
                          <a:latin typeface="Calibri"/>
                        </a:rPr>
                        <a:t>18.2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E884"/>
                    </a:solidFill>
                  </a:tcPr>
                </a:tc>
                <a:tc>
                  <a:txBody>
                    <a:bodyPr/>
                    <a:lstStyle/>
                    <a:p>
                      <a:pPr algn="r" fontAlgn="b"/>
                      <a:r>
                        <a:rPr lang="en-US" sz="600" b="0" i="0" u="none" strike="noStrike">
                          <a:solidFill>
                            <a:srgbClr val="000000"/>
                          </a:solidFill>
                          <a:latin typeface="Calibri"/>
                        </a:rPr>
                        <a:t>17.7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EA84"/>
                    </a:solidFill>
                  </a:tcPr>
                </a:tc>
                <a:tc>
                  <a:txBody>
                    <a:bodyPr/>
                    <a:lstStyle/>
                    <a:p>
                      <a:pPr algn="r" fontAlgn="b"/>
                      <a:r>
                        <a:rPr lang="en-US" sz="600" b="0" i="0" u="none" strike="noStrike">
                          <a:solidFill>
                            <a:srgbClr val="000000"/>
                          </a:solidFill>
                          <a:latin typeface="Calibri"/>
                        </a:rPr>
                        <a:t>17.4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A84"/>
                    </a:solidFill>
                  </a:tcPr>
                </a:tc>
                <a:tc>
                  <a:txBody>
                    <a:bodyPr/>
                    <a:lstStyle/>
                    <a:p>
                      <a:pPr algn="r" fontAlgn="b"/>
                      <a:r>
                        <a:rPr lang="en-US" sz="600" b="0" i="0" u="none" strike="noStrike">
                          <a:solidFill>
                            <a:srgbClr val="000000"/>
                          </a:solidFill>
                          <a:latin typeface="Calibri"/>
                        </a:rPr>
                        <a:t>16.8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983"/>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18.6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1E784"/>
                    </a:solidFill>
                  </a:tcPr>
                </a:tc>
                <a:tc>
                  <a:txBody>
                    <a:bodyPr/>
                    <a:lstStyle/>
                    <a:p>
                      <a:pPr algn="r" fontAlgn="b"/>
                      <a:r>
                        <a:rPr lang="en-US" sz="600" b="0" i="0" u="none" strike="noStrike">
                          <a:solidFill>
                            <a:srgbClr val="000000"/>
                          </a:solidFill>
                          <a:latin typeface="Calibri"/>
                        </a:rPr>
                        <a:t>18.1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E984"/>
                    </a:solidFill>
                  </a:tcPr>
                </a:tc>
                <a:tc>
                  <a:txBody>
                    <a:bodyPr/>
                    <a:lstStyle/>
                    <a:p>
                      <a:pPr algn="r" fontAlgn="b"/>
                      <a:r>
                        <a:rPr lang="en-US" sz="600" b="0" i="0" u="none" strike="noStrike">
                          <a:solidFill>
                            <a:srgbClr val="000000"/>
                          </a:solidFill>
                          <a:latin typeface="Calibri"/>
                        </a:rPr>
                        <a:t>17.5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EA84"/>
                    </a:solidFill>
                  </a:tcPr>
                </a:tc>
                <a:tc>
                  <a:txBody>
                    <a:bodyPr/>
                    <a:lstStyle/>
                    <a:p>
                      <a:pPr algn="r" fontAlgn="b"/>
                      <a:r>
                        <a:rPr lang="en-US" sz="600" b="0" i="0" u="none" strike="noStrike">
                          <a:solidFill>
                            <a:srgbClr val="000000"/>
                          </a:solidFill>
                          <a:latin typeface="Calibri"/>
                        </a:rPr>
                        <a:t>17.0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r" fontAlgn="b"/>
                      <a:r>
                        <a:rPr lang="en-US" sz="600" b="0" i="0" u="none" strike="noStrike">
                          <a:solidFill>
                            <a:srgbClr val="000000"/>
                          </a:solidFill>
                          <a:latin typeface="Calibri"/>
                        </a:rPr>
                        <a:t>16.5</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582"/>
                    </a:solidFill>
                  </a:tcPr>
                </a:tc>
                <a:tc>
                  <a:txBody>
                    <a:bodyPr/>
                    <a:lstStyle/>
                    <a:p>
                      <a:pPr algn="l" fontAlgn="b"/>
                      <a:r>
                        <a:rPr lang="en-US" sz="600" b="0"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16.7</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783"/>
                    </a:solidFill>
                  </a:tcPr>
                </a:tc>
                <a:tc>
                  <a:txBody>
                    <a:bodyPr/>
                    <a:lstStyle/>
                    <a:p>
                      <a:pPr algn="r" fontAlgn="b"/>
                      <a:r>
                        <a:rPr lang="en-US" sz="600" b="0" i="0" u="none" strike="noStrike">
                          <a:solidFill>
                            <a:srgbClr val="000000"/>
                          </a:solidFill>
                          <a:latin typeface="Calibri"/>
                        </a:rPr>
                        <a:t>16.4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382"/>
                    </a:solidFill>
                  </a:tcPr>
                </a:tc>
                <a:tc>
                  <a:txBody>
                    <a:bodyPr/>
                    <a:lstStyle/>
                    <a:p>
                      <a:pPr algn="r" fontAlgn="b"/>
                      <a:r>
                        <a:rPr lang="en-US" sz="600" b="0" i="0" u="none" strike="noStrike">
                          <a:solidFill>
                            <a:srgbClr val="000000"/>
                          </a:solidFill>
                          <a:latin typeface="Calibri"/>
                        </a:rPr>
                        <a:t>15.7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B81"/>
                    </a:solidFill>
                  </a:tcPr>
                </a:tc>
                <a:tc>
                  <a:txBody>
                    <a:bodyPr/>
                    <a:lstStyle/>
                    <a:p>
                      <a:pPr algn="r" fontAlgn="b"/>
                      <a:r>
                        <a:rPr lang="en-US" sz="600" b="0" i="0" u="none" strike="noStrike">
                          <a:solidFill>
                            <a:srgbClr val="000000"/>
                          </a:solidFill>
                          <a:latin typeface="Calibri"/>
                        </a:rPr>
                        <a:t>15.3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67F"/>
                    </a:solidFill>
                  </a:tcPr>
                </a:tc>
                <a:tc>
                  <a:txBody>
                    <a:bodyPr/>
                    <a:lstStyle/>
                    <a:p>
                      <a:pPr algn="r" fontAlgn="b"/>
                      <a:r>
                        <a:rPr lang="en-US" sz="600" b="0" i="0" u="none" strike="noStrike">
                          <a:solidFill>
                            <a:srgbClr val="000000"/>
                          </a:solidFill>
                          <a:latin typeface="Calibri"/>
                        </a:rPr>
                        <a:t>14.7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F7E"/>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16.7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783"/>
                    </a:solidFill>
                  </a:tcPr>
                </a:tc>
                <a:tc>
                  <a:txBody>
                    <a:bodyPr/>
                    <a:lstStyle/>
                    <a:p>
                      <a:pPr algn="r" fontAlgn="b"/>
                      <a:r>
                        <a:rPr lang="en-US" sz="600" b="0" i="0" u="none" strike="noStrike">
                          <a:solidFill>
                            <a:srgbClr val="000000"/>
                          </a:solidFill>
                          <a:latin typeface="Calibri"/>
                        </a:rPr>
                        <a:t>16.2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182"/>
                    </a:solidFill>
                  </a:tcPr>
                </a:tc>
                <a:tc>
                  <a:txBody>
                    <a:bodyPr/>
                    <a:lstStyle/>
                    <a:p>
                      <a:pPr algn="r" fontAlgn="b"/>
                      <a:r>
                        <a:rPr lang="en-US" sz="600" b="0" i="0" u="none" strike="noStrike">
                          <a:solidFill>
                            <a:srgbClr val="000000"/>
                          </a:solidFill>
                          <a:latin typeface="Calibri"/>
                        </a:rPr>
                        <a:t>15.8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C81"/>
                    </a:solidFill>
                  </a:tcPr>
                </a:tc>
                <a:tc>
                  <a:txBody>
                    <a:bodyPr/>
                    <a:lstStyle/>
                    <a:p>
                      <a:pPr algn="r" fontAlgn="b"/>
                      <a:r>
                        <a:rPr lang="en-US" sz="600" b="0" i="0" u="none" strike="noStrike">
                          <a:solidFill>
                            <a:srgbClr val="000000"/>
                          </a:solidFill>
                          <a:latin typeface="Calibri"/>
                        </a:rPr>
                        <a:t>15.1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37F"/>
                    </a:solidFill>
                  </a:tcPr>
                </a:tc>
                <a:tc>
                  <a:txBody>
                    <a:bodyPr/>
                    <a:lstStyle/>
                    <a:p>
                      <a:pPr algn="r" fontAlgn="b"/>
                      <a:r>
                        <a:rPr lang="en-US" sz="600" b="0" i="0" u="none" strike="noStrike">
                          <a:solidFill>
                            <a:srgbClr val="000000"/>
                          </a:solidFill>
                          <a:latin typeface="Calibri"/>
                        </a:rPr>
                        <a:t>14.6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D7E"/>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16.3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282"/>
                    </a:solidFill>
                  </a:tcPr>
                </a:tc>
                <a:tc>
                  <a:txBody>
                    <a:bodyPr/>
                    <a:lstStyle/>
                    <a:p>
                      <a:pPr algn="r" fontAlgn="b"/>
                      <a:r>
                        <a:rPr lang="en-US" sz="600" b="0" i="0" u="none" strike="noStrike">
                          <a:solidFill>
                            <a:srgbClr val="000000"/>
                          </a:solidFill>
                          <a:latin typeface="Calibri"/>
                        </a:rPr>
                        <a:t>15.9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E81"/>
                    </a:solidFill>
                  </a:tcPr>
                </a:tc>
                <a:tc>
                  <a:txBody>
                    <a:bodyPr/>
                    <a:lstStyle/>
                    <a:p>
                      <a:pPr algn="r" fontAlgn="b"/>
                      <a:r>
                        <a:rPr lang="en-US" sz="600" b="0" i="0" u="none" strike="noStrike">
                          <a:solidFill>
                            <a:srgbClr val="000000"/>
                          </a:solidFill>
                          <a:latin typeface="Calibri"/>
                        </a:rPr>
                        <a:t>15.3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680"/>
                    </a:solidFill>
                  </a:tcPr>
                </a:tc>
                <a:tc>
                  <a:txBody>
                    <a:bodyPr/>
                    <a:lstStyle/>
                    <a:p>
                      <a:pPr algn="r" fontAlgn="b"/>
                      <a:r>
                        <a:rPr lang="en-US" sz="600" b="0" i="0" u="none" strike="noStrike">
                          <a:solidFill>
                            <a:srgbClr val="000000"/>
                          </a:solidFill>
                          <a:latin typeface="Calibri"/>
                        </a:rPr>
                        <a:t>14.9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17F"/>
                    </a:solidFill>
                  </a:tcPr>
                </a:tc>
                <a:tc>
                  <a:txBody>
                    <a:bodyPr/>
                    <a:lstStyle/>
                    <a:p>
                      <a:pPr algn="r" fontAlgn="b"/>
                      <a:r>
                        <a:rPr lang="en-US" sz="600" b="0" i="0" u="none" strike="noStrike">
                          <a:solidFill>
                            <a:srgbClr val="000000"/>
                          </a:solidFill>
                          <a:latin typeface="Calibri"/>
                        </a:rPr>
                        <a:t>14.1</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77D"/>
                    </a:solidFill>
                  </a:tcPr>
                </a:tc>
                <a:tc>
                  <a:txBody>
                    <a:bodyPr/>
                    <a:lstStyle/>
                    <a:p>
                      <a:pPr algn="r" fontAlgn="b"/>
                      <a:r>
                        <a:rPr lang="en-US" sz="600" b="1" i="0" u="none" strike="noStrike">
                          <a:solidFill>
                            <a:srgbClr val="000000"/>
                          </a:solidFill>
                          <a:latin typeface="Calibri"/>
                        </a:rPr>
                        <a:t>120</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65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0705">
                <a:tc>
                  <a:txBody>
                    <a:bodyPr/>
                    <a:lstStyle/>
                    <a:p>
                      <a:pPr algn="l" fontAlgn="b"/>
                      <a:r>
                        <a:rPr lang="en-US" sz="600" b="1"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140</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18.2</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E884"/>
                    </a:solidFill>
                  </a:tcPr>
                </a:tc>
                <a:tc>
                  <a:txBody>
                    <a:bodyPr/>
                    <a:lstStyle/>
                    <a:p>
                      <a:pPr algn="r" fontAlgn="b"/>
                      <a:r>
                        <a:rPr lang="en-US" sz="600" b="0" i="0" u="none" strike="noStrike">
                          <a:solidFill>
                            <a:srgbClr val="000000"/>
                          </a:solidFill>
                          <a:latin typeface="Calibri"/>
                        </a:rPr>
                        <a:t>17.8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E984"/>
                    </a:solidFill>
                  </a:tcPr>
                </a:tc>
                <a:tc>
                  <a:txBody>
                    <a:bodyPr/>
                    <a:lstStyle/>
                    <a:p>
                      <a:pPr algn="r" fontAlgn="b"/>
                      <a:r>
                        <a:rPr lang="en-US" sz="600" b="0" i="0" u="none" strike="noStrike">
                          <a:solidFill>
                            <a:srgbClr val="000000"/>
                          </a:solidFill>
                          <a:latin typeface="Calibri"/>
                        </a:rPr>
                        <a:t>17.2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B84"/>
                    </a:solidFill>
                  </a:tcPr>
                </a:tc>
                <a:tc>
                  <a:txBody>
                    <a:bodyPr/>
                    <a:lstStyle/>
                    <a:p>
                      <a:pPr algn="r" fontAlgn="b"/>
                      <a:r>
                        <a:rPr lang="en-US" sz="600" b="0" i="0" u="none" strike="noStrike">
                          <a:solidFill>
                            <a:srgbClr val="000000"/>
                          </a:solidFill>
                          <a:latin typeface="Calibri"/>
                        </a:rPr>
                        <a:t>16.6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683"/>
                    </a:solidFill>
                  </a:tcPr>
                </a:tc>
                <a:tc>
                  <a:txBody>
                    <a:bodyPr/>
                    <a:lstStyle/>
                    <a:p>
                      <a:pPr algn="r" fontAlgn="b"/>
                      <a:r>
                        <a:rPr lang="en-US" sz="600" b="0" i="0" u="none" strike="noStrike">
                          <a:solidFill>
                            <a:srgbClr val="000000"/>
                          </a:solidFill>
                          <a:latin typeface="Calibri"/>
                        </a:rPr>
                        <a:t>16.1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082"/>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18.2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E884"/>
                    </a:solidFill>
                  </a:tcPr>
                </a:tc>
                <a:tc>
                  <a:txBody>
                    <a:bodyPr/>
                    <a:lstStyle/>
                    <a:p>
                      <a:pPr algn="r" fontAlgn="b"/>
                      <a:r>
                        <a:rPr lang="en-US" sz="600" b="0" i="0" u="none" strike="noStrike">
                          <a:solidFill>
                            <a:srgbClr val="000000"/>
                          </a:solidFill>
                          <a:latin typeface="Calibri"/>
                        </a:rPr>
                        <a:t>17.4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A84"/>
                    </a:solidFill>
                  </a:tcPr>
                </a:tc>
                <a:tc>
                  <a:txBody>
                    <a:bodyPr/>
                    <a:lstStyle/>
                    <a:p>
                      <a:pPr algn="r" fontAlgn="b"/>
                      <a:r>
                        <a:rPr lang="en-US" sz="600" b="0" i="0" u="none" strike="noStrike">
                          <a:solidFill>
                            <a:srgbClr val="000000"/>
                          </a:solidFill>
                          <a:latin typeface="Calibri"/>
                        </a:rPr>
                        <a:t>16.9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A83"/>
                    </a:solidFill>
                  </a:tcPr>
                </a:tc>
                <a:tc>
                  <a:txBody>
                    <a:bodyPr/>
                    <a:lstStyle/>
                    <a:p>
                      <a:pPr algn="r" fontAlgn="b"/>
                      <a:r>
                        <a:rPr lang="en-US" sz="600" b="0" i="0" u="none" strike="noStrike">
                          <a:solidFill>
                            <a:srgbClr val="000000"/>
                          </a:solidFill>
                          <a:latin typeface="Calibri"/>
                        </a:rPr>
                        <a:t>16.4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482"/>
                    </a:solidFill>
                  </a:tcPr>
                </a:tc>
                <a:tc>
                  <a:txBody>
                    <a:bodyPr/>
                    <a:lstStyle/>
                    <a:p>
                      <a:pPr algn="r" fontAlgn="b"/>
                      <a:r>
                        <a:rPr lang="en-US" sz="600" b="0" i="0" u="none" strike="noStrike">
                          <a:solidFill>
                            <a:srgbClr val="000000"/>
                          </a:solidFill>
                          <a:latin typeface="Calibri"/>
                        </a:rPr>
                        <a:t>15.8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D81"/>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17.8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E984"/>
                    </a:solidFill>
                  </a:tcPr>
                </a:tc>
                <a:tc>
                  <a:txBody>
                    <a:bodyPr/>
                    <a:lstStyle/>
                    <a:p>
                      <a:pPr algn="r" fontAlgn="b"/>
                      <a:r>
                        <a:rPr lang="en-US" sz="600" b="0" i="0" u="none" strike="noStrike">
                          <a:solidFill>
                            <a:srgbClr val="000000"/>
                          </a:solidFill>
                          <a:latin typeface="Calibri"/>
                        </a:rPr>
                        <a:t>17.1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B84"/>
                    </a:solidFill>
                  </a:tcPr>
                </a:tc>
                <a:tc>
                  <a:txBody>
                    <a:bodyPr/>
                    <a:lstStyle/>
                    <a:p>
                      <a:pPr algn="r" fontAlgn="b"/>
                      <a:r>
                        <a:rPr lang="en-US" sz="600" b="0" i="0" u="none" strike="noStrike">
                          <a:solidFill>
                            <a:srgbClr val="000000"/>
                          </a:solidFill>
                          <a:latin typeface="Calibri"/>
                        </a:rPr>
                        <a:t>16.6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783"/>
                    </a:solidFill>
                  </a:tcPr>
                </a:tc>
                <a:tc>
                  <a:txBody>
                    <a:bodyPr/>
                    <a:lstStyle/>
                    <a:p>
                      <a:pPr algn="r" fontAlgn="b"/>
                      <a:r>
                        <a:rPr lang="en-US" sz="600" b="0" i="0" u="none" strike="noStrike">
                          <a:solidFill>
                            <a:srgbClr val="000000"/>
                          </a:solidFill>
                          <a:latin typeface="Calibri"/>
                        </a:rPr>
                        <a:t>16.0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F81"/>
                    </a:solidFill>
                  </a:tcPr>
                </a:tc>
                <a:tc>
                  <a:txBody>
                    <a:bodyPr/>
                    <a:lstStyle/>
                    <a:p>
                      <a:pPr algn="r" fontAlgn="b"/>
                      <a:r>
                        <a:rPr lang="en-US" sz="600" b="0" i="0" u="none" strike="noStrike">
                          <a:solidFill>
                            <a:srgbClr val="000000"/>
                          </a:solidFill>
                          <a:latin typeface="Calibri"/>
                        </a:rPr>
                        <a:t>15.4</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780"/>
                    </a:solidFill>
                  </a:tcPr>
                </a:tc>
                <a:tc>
                  <a:txBody>
                    <a:bodyPr/>
                    <a:lstStyle/>
                    <a:p>
                      <a:pPr algn="l" fontAlgn="b"/>
                      <a:endParaRPr lang="en-US" sz="600" b="0" i="0" u="none" strike="noStrike">
                        <a:solidFill>
                          <a:srgbClr val="000000"/>
                        </a:solidFill>
                        <a:latin typeface="Calibri"/>
                      </a:endParaRPr>
                    </a:p>
                  </a:txBody>
                  <a:tcPr marL="4536" marR="4536" marT="4536"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15.9</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E81"/>
                    </a:solidFill>
                  </a:tcPr>
                </a:tc>
                <a:tc>
                  <a:txBody>
                    <a:bodyPr/>
                    <a:lstStyle/>
                    <a:p>
                      <a:pPr algn="r" fontAlgn="b"/>
                      <a:r>
                        <a:rPr lang="en-US" sz="600" b="0" i="0" u="none" strike="noStrike">
                          <a:solidFill>
                            <a:srgbClr val="000000"/>
                          </a:solidFill>
                          <a:latin typeface="Calibri"/>
                        </a:rPr>
                        <a:t>15.4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780"/>
                    </a:solidFill>
                  </a:tcPr>
                </a:tc>
                <a:tc>
                  <a:txBody>
                    <a:bodyPr/>
                    <a:lstStyle/>
                    <a:p>
                      <a:pPr algn="r" fontAlgn="b"/>
                      <a:r>
                        <a:rPr lang="en-US" sz="600" b="0" i="0" u="none" strike="noStrike">
                          <a:solidFill>
                            <a:srgbClr val="000000"/>
                          </a:solidFill>
                          <a:latin typeface="Calibri"/>
                        </a:rPr>
                        <a:t>14.8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07E"/>
                    </a:solidFill>
                  </a:tcPr>
                </a:tc>
                <a:tc>
                  <a:txBody>
                    <a:bodyPr/>
                    <a:lstStyle/>
                    <a:p>
                      <a:pPr algn="r" fontAlgn="b"/>
                      <a:r>
                        <a:rPr lang="en-US" sz="600" b="0" i="0" u="none" strike="noStrike">
                          <a:solidFill>
                            <a:srgbClr val="000000"/>
                          </a:solidFill>
                          <a:latin typeface="Calibri"/>
                        </a:rPr>
                        <a:t>14.3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97D"/>
                    </a:solidFill>
                  </a:tcPr>
                </a:tc>
                <a:tc>
                  <a:txBody>
                    <a:bodyPr/>
                    <a:lstStyle/>
                    <a:p>
                      <a:pPr algn="r" fontAlgn="b"/>
                      <a:r>
                        <a:rPr lang="en-US" sz="600" b="0" i="0" u="none" strike="noStrike">
                          <a:solidFill>
                            <a:srgbClr val="000000"/>
                          </a:solidFill>
                          <a:latin typeface="Calibri"/>
                        </a:rPr>
                        <a:t>13.7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27C"/>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15.6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980"/>
                    </a:solidFill>
                  </a:tcPr>
                </a:tc>
                <a:tc>
                  <a:txBody>
                    <a:bodyPr/>
                    <a:lstStyle/>
                    <a:p>
                      <a:pPr algn="r" fontAlgn="b"/>
                      <a:r>
                        <a:rPr lang="en-US" sz="600" b="0" i="0" u="none" strike="noStrike">
                          <a:solidFill>
                            <a:srgbClr val="000000"/>
                          </a:solidFill>
                          <a:latin typeface="Calibri"/>
                        </a:rPr>
                        <a:t>15.2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57F"/>
                    </a:solidFill>
                  </a:tcPr>
                </a:tc>
                <a:tc>
                  <a:txBody>
                    <a:bodyPr/>
                    <a:lstStyle/>
                    <a:p>
                      <a:pPr algn="r" fontAlgn="b"/>
                      <a:r>
                        <a:rPr lang="en-US" sz="600" b="0" i="0" u="none" strike="noStrike">
                          <a:solidFill>
                            <a:srgbClr val="000000"/>
                          </a:solidFill>
                          <a:latin typeface="Calibri"/>
                        </a:rPr>
                        <a:t>14.6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D7E"/>
                    </a:solidFill>
                  </a:tcPr>
                </a:tc>
                <a:tc>
                  <a:txBody>
                    <a:bodyPr/>
                    <a:lstStyle/>
                    <a:p>
                      <a:pPr algn="r" fontAlgn="b"/>
                      <a:r>
                        <a:rPr lang="en-US" sz="600" b="0" i="0" u="none" strike="noStrike">
                          <a:solidFill>
                            <a:srgbClr val="000000"/>
                          </a:solidFill>
                          <a:latin typeface="Calibri"/>
                        </a:rPr>
                        <a:t>13.9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57C"/>
                    </a:solidFill>
                  </a:tcPr>
                </a:tc>
                <a:tc>
                  <a:txBody>
                    <a:bodyPr/>
                    <a:lstStyle/>
                    <a:p>
                      <a:pPr algn="r" fontAlgn="b"/>
                      <a:r>
                        <a:rPr lang="en-US" sz="600" b="0" i="0" u="none" strike="noStrike">
                          <a:solidFill>
                            <a:srgbClr val="000000"/>
                          </a:solidFill>
                          <a:latin typeface="Calibri"/>
                        </a:rPr>
                        <a:t>13.4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F7B"/>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15.4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780"/>
                    </a:solidFill>
                  </a:tcPr>
                </a:tc>
                <a:tc>
                  <a:txBody>
                    <a:bodyPr/>
                    <a:lstStyle/>
                    <a:p>
                      <a:pPr algn="r" fontAlgn="b"/>
                      <a:r>
                        <a:rPr lang="en-US" sz="600" b="0" i="0" u="none" strike="noStrike">
                          <a:solidFill>
                            <a:srgbClr val="000000"/>
                          </a:solidFill>
                          <a:latin typeface="Calibri"/>
                        </a:rPr>
                        <a:t>14.9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27F"/>
                    </a:solidFill>
                  </a:tcPr>
                </a:tc>
                <a:tc>
                  <a:txBody>
                    <a:bodyPr/>
                    <a:lstStyle/>
                    <a:p>
                      <a:pPr algn="r" fontAlgn="b"/>
                      <a:r>
                        <a:rPr lang="en-US" sz="600" b="0" i="0" u="none" strike="noStrike">
                          <a:solidFill>
                            <a:srgbClr val="000000"/>
                          </a:solidFill>
                          <a:latin typeface="Calibri"/>
                        </a:rPr>
                        <a:t>14.3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A7D"/>
                    </a:solidFill>
                  </a:tcPr>
                </a:tc>
                <a:tc>
                  <a:txBody>
                    <a:bodyPr/>
                    <a:lstStyle/>
                    <a:p>
                      <a:pPr algn="r" fontAlgn="b"/>
                      <a:r>
                        <a:rPr lang="en-US" sz="600" b="0" i="0" u="none" strike="noStrike">
                          <a:solidFill>
                            <a:srgbClr val="000000"/>
                          </a:solidFill>
                          <a:latin typeface="Calibri"/>
                        </a:rPr>
                        <a:t>13.8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47C"/>
                    </a:solidFill>
                  </a:tcPr>
                </a:tc>
                <a:tc>
                  <a:txBody>
                    <a:bodyPr/>
                    <a:lstStyle/>
                    <a:p>
                      <a:pPr algn="r" fontAlgn="b"/>
                      <a:r>
                        <a:rPr lang="en-US" sz="600" b="0" i="0" u="none" strike="noStrike">
                          <a:solidFill>
                            <a:srgbClr val="000000"/>
                          </a:solidFill>
                          <a:latin typeface="Calibri"/>
                        </a:rPr>
                        <a:t>13.1</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B7A"/>
                    </a:solidFill>
                  </a:tcPr>
                </a:tc>
                <a:tc>
                  <a:txBody>
                    <a:bodyPr/>
                    <a:lstStyle/>
                    <a:p>
                      <a:pPr algn="r" fontAlgn="b"/>
                      <a:r>
                        <a:rPr lang="en-US" sz="600" b="1" i="0" u="none" strike="noStrike">
                          <a:solidFill>
                            <a:srgbClr val="000000"/>
                          </a:solidFill>
                          <a:latin typeface="Calibri"/>
                        </a:rPr>
                        <a:t>140</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dirty="0">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0705">
                <a:tc>
                  <a:txBody>
                    <a:bodyPr/>
                    <a:lstStyle/>
                    <a:p>
                      <a:pPr algn="l" fontAlgn="b"/>
                      <a:r>
                        <a:rPr lang="en-US" sz="600" b="1"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160</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17.8</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E984"/>
                    </a:solidFill>
                  </a:tcPr>
                </a:tc>
                <a:tc>
                  <a:txBody>
                    <a:bodyPr/>
                    <a:lstStyle/>
                    <a:p>
                      <a:pPr algn="r" fontAlgn="b"/>
                      <a:r>
                        <a:rPr lang="en-US" sz="600" b="0" i="0" u="none" strike="noStrike">
                          <a:solidFill>
                            <a:srgbClr val="000000"/>
                          </a:solidFill>
                          <a:latin typeface="Calibri"/>
                        </a:rPr>
                        <a:t>17.3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B84"/>
                    </a:solidFill>
                  </a:tcPr>
                </a:tc>
                <a:tc>
                  <a:txBody>
                    <a:bodyPr/>
                    <a:lstStyle/>
                    <a:p>
                      <a:pPr algn="r" fontAlgn="b"/>
                      <a:r>
                        <a:rPr lang="en-US" sz="600" b="0" i="0" u="none" strike="noStrike">
                          <a:solidFill>
                            <a:srgbClr val="000000"/>
                          </a:solidFill>
                          <a:latin typeface="Calibri"/>
                        </a:rPr>
                        <a:t>16.8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883"/>
                    </a:solidFill>
                  </a:tcPr>
                </a:tc>
                <a:tc>
                  <a:txBody>
                    <a:bodyPr/>
                    <a:lstStyle/>
                    <a:p>
                      <a:pPr algn="r" fontAlgn="b"/>
                      <a:r>
                        <a:rPr lang="en-US" sz="600" b="0" i="0" u="none" strike="noStrike">
                          <a:solidFill>
                            <a:srgbClr val="000000"/>
                          </a:solidFill>
                          <a:latin typeface="Calibri"/>
                        </a:rPr>
                        <a:t>16.1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081"/>
                    </a:solidFill>
                  </a:tcPr>
                </a:tc>
                <a:tc>
                  <a:txBody>
                    <a:bodyPr/>
                    <a:lstStyle/>
                    <a:p>
                      <a:pPr algn="r" fontAlgn="b"/>
                      <a:r>
                        <a:rPr lang="en-US" sz="600" b="0" i="0" u="none" strike="noStrike">
                          <a:solidFill>
                            <a:srgbClr val="000000"/>
                          </a:solidFill>
                          <a:latin typeface="Calibri"/>
                        </a:rPr>
                        <a:t>15.6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980"/>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17.6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EA84"/>
                    </a:solidFill>
                  </a:tcPr>
                </a:tc>
                <a:tc>
                  <a:txBody>
                    <a:bodyPr/>
                    <a:lstStyle/>
                    <a:p>
                      <a:pPr algn="r" fontAlgn="b"/>
                      <a:r>
                        <a:rPr lang="en-US" sz="600" b="0" i="0" u="none" strike="noStrike">
                          <a:solidFill>
                            <a:srgbClr val="000000"/>
                          </a:solidFill>
                          <a:latin typeface="Calibri"/>
                        </a:rPr>
                        <a:t>17.0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r" fontAlgn="b"/>
                      <a:r>
                        <a:rPr lang="en-US" sz="600" b="0" i="0" u="none" strike="noStrike">
                          <a:solidFill>
                            <a:srgbClr val="000000"/>
                          </a:solidFill>
                          <a:latin typeface="Calibri"/>
                        </a:rPr>
                        <a:t>16.5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582"/>
                    </a:solidFill>
                  </a:tcPr>
                </a:tc>
                <a:tc>
                  <a:txBody>
                    <a:bodyPr/>
                    <a:lstStyle/>
                    <a:p>
                      <a:pPr algn="r" fontAlgn="b"/>
                      <a:r>
                        <a:rPr lang="en-US" sz="600" b="0" i="0" u="none" strike="noStrike">
                          <a:solidFill>
                            <a:srgbClr val="000000"/>
                          </a:solidFill>
                          <a:latin typeface="Calibri"/>
                        </a:rPr>
                        <a:t>15.9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E81"/>
                    </a:solidFill>
                  </a:tcPr>
                </a:tc>
                <a:tc>
                  <a:txBody>
                    <a:bodyPr/>
                    <a:lstStyle/>
                    <a:p>
                      <a:pPr algn="r" fontAlgn="b"/>
                      <a:r>
                        <a:rPr lang="en-US" sz="600" b="0" i="0" u="none" strike="noStrike">
                          <a:solidFill>
                            <a:srgbClr val="000000"/>
                          </a:solidFill>
                          <a:latin typeface="Calibri"/>
                        </a:rPr>
                        <a:t>15.2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57F"/>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17.4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A84"/>
                    </a:solidFill>
                  </a:tcPr>
                </a:tc>
                <a:tc>
                  <a:txBody>
                    <a:bodyPr/>
                    <a:lstStyle/>
                    <a:p>
                      <a:pPr algn="r" fontAlgn="b"/>
                      <a:r>
                        <a:rPr lang="en-US" sz="600" b="0" i="0" u="none" strike="noStrike">
                          <a:solidFill>
                            <a:srgbClr val="000000"/>
                          </a:solidFill>
                          <a:latin typeface="Calibri"/>
                        </a:rPr>
                        <a:t>16.8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983"/>
                    </a:solidFill>
                  </a:tcPr>
                </a:tc>
                <a:tc>
                  <a:txBody>
                    <a:bodyPr/>
                    <a:lstStyle/>
                    <a:p>
                      <a:pPr algn="r" fontAlgn="b"/>
                      <a:r>
                        <a:rPr lang="en-US" sz="600" b="0" i="0" u="none" strike="noStrike">
                          <a:solidFill>
                            <a:srgbClr val="000000"/>
                          </a:solidFill>
                          <a:latin typeface="Calibri"/>
                        </a:rPr>
                        <a:t>16.0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F81"/>
                    </a:solidFill>
                  </a:tcPr>
                </a:tc>
                <a:tc>
                  <a:txBody>
                    <a:bodyPr/>
                    <a:lstStyle/>
                    <a:p>
                      <a:pPr algn="r" fontAlgn="b"/>
                      <a:r>
                        <a:rPr lang="en-US" sz="600" b="0" i="0" u="none" strike="noStrike">
                          <a:solidFill>
                            <a:srgbClr val="000000"/>
                          </a:solidFill>
                          <a:latin typeface="Calibri"/>
                        </a:rPr>
                        <a:t>15.5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880"/>
                    </a:solidFill>
                  </a:tcPr>
                </a:tc>
                <a:tc>
                  <a:txBody>
                    <a:bodyPr/>
                    <a:lstStyle/>
                    <a:p>
                      <a:pPr algn="r" fontAlgn="b"/>
                      <a:r>
                        <a:rPr lang="en-US" sz="600" b="0" i="0" u="none" strike="noStrike">
                          <a:solidFill>
                            <a:srgbClr val="000000"/>
                          </a:solidFill>
                          <a:latin typeface="Calibri"/>
                        </a:rPr>
                        <a:t>15.0</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37F"/>
                    </a:solidFill>
                  </a:tcPr>
                </a:tc>
                <a:tc>
                  <a:txBody>
                    <a:bodyPr/>
                    <a:lstStyle/>
                    <a:p>
                      <a:pPr algn="l" fontAlgn="b"/>
                      <a:endParaRPr lang="en-US" sz="600" b="0" i="0" u="none" strike="noStrike">
                        <a:solidFill>
                          <a:srgbClr val="000000"/>
                        </a:solidFill>
                        <a:latin typeface="Calibri"/>
                      </a:endParaRPr>
                    </a:p>
                  </a:txBody>
                  <a:tcPr marL="4536" marR="4536" marT="4536"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15.4</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880"/>
                    </a:solidFill>
                  </a:tcPr>
                </a:tc>
                <a:tc>
                  <a:txBody>
                    <a:bodyPr/>
                    <a:lstStyle/>
                    <a:p>
                      <a:pPr algn="r" fontAlgn="b"/>
                      <a:r>
                        <a:rPr lang="en-US" sz="600" b="0" i="0" u="none" strike="noStrike">
                          <a:solidFill>
                            <a:srgbClr val="000000"/>
                          </a:solidFill>
                          <a:latin typeface="Calibri"/>
                        </a:rPr>
                        <a:t>14.8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07E"/>
                    </a:solidFill>
                  </a:tcPr>
                </a:tc>
                <a:tc>
                  <a:txBody>
                    <a:bodyPr/>
                    <a:lstStyle/>
                    <a:p>
                      <a:pPr algn="r" fontAlgn="b"/>
                      <a:r>
                        <a:rPr lang="en-US" sz="600" b="0" i="0" u="none" strike="noStrike">
                          <a:solidFill>
                            <a:srgbClr val="000000"/>
                          </a:solidFill>
                          <a:latin typeface="Calibri"/>
                        </a:rPr>
                        <a:t>14.4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A7D"/>
                    </a:solidFill>
                  </a:tcPr>
                </a:tc>
                <a:tc>
                  <a:txBody>
                    <a:bodyPr/>
                    <a:lstStyle/>
                    <a:p>
                      <a:pPr algn="r" fontAlgn="b"/>
                      <a:r>
                        <a:rPr lang="en-US" sz="600" b="0" i="0" u="none" strike="noStrike">
                          <a:solidFill>
                            <a:srgbClr val="000000"/>
                          </a:solidFill>
                          <a:latin typeface="Calibri"/>
                        </a:rPr>
                        <a:t>13.8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37C"/>
                    </a:solidFill>
                  </a:tcPr>
                </a:tc>
                <a:tc>
                  <a:txBody>
                    <a:bodyPr/>
                    <a:lstStyle/>
                    <a:p>
                      <a:pPr algn="r" fontAlgn="b"/>
                      <a:r>
                        <a:rPr lang="en-US" sz="600" b="0" i="0" u="none" strike="noStrike">
                          <a:solidFill>
                            <a:srgbClr val="000000"/>
                          </a:solidFill>
                          <a:latin typeface="Calibri"/>
                        </a:rPr>
                        <a:t>13.0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97A"/>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15.3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680"/>
                    </a:solidFill>
                  </a:tcPr>
                </a:tc>
                <a:tc>
                  <a:txBody>
                    <a:bodyPr/>
                    <a:lstStyle/>
                    <a:p>
                      <a:pPr algn="r" fontAlgn="b"/>
                      <a:r>
                        <a:rPr lang="en-US" sz="600" b="0" i="0" u="none" strike="noStrike">
                          <a:solidFill>
                            <a:srgbClr val="000000"/>
                          </a:solidFill>
                          <a:latin typeface="Calibri"/>
                        </a:rPr>
                        <a:t>14.5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C7E"/>
                    </a:solidFill>
                  </a:tcPr>
                </a:tc>
                <a:tc>
                  <a:txBody>
                    <a:bodyPr/>
                    <a:lstStyle/>
                    <a:p>
                      <a:pPr algn="r" fontAlgn="b"/>
                      <a:r>
                        <a:rPr lang="en-US" sz="600" b="0" i="0" u="none" strike="noStrike">
                          <a:solidFill>
                            <a:srgbClr val="000000"/>
                          </a:solidFill>
                          <a:latin typeface="Calibri"/>
                        </a:rPr>
                        <a:t>13.9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57C"/>
                    </a:solidFill>
                  </a:tcPr>
                </a:tc>
                <a:tc>
                  <a:txBody>
                    <a:bodyPr/>
                    <a:lstStyle/>
                    <a:p>
                      <a:pPr algn="r" fontAlgn="b"/>
                      <a:r>
                        <a:rPr lang="en-US" sz="600" b="0" i="0" u="none" strike="noStrike">
                          <a:solidFill>
                            <a:srgbClr val="000000"/>
                          </a:solidFill>
                          <a:latin typeface="Calibri"/>
                        </a:rPr>
                        <a:t>13.3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E7B"/>
                    </a:solidFill>
                  </a:tcPr>
                </a:tc>
                <a:tc>
                  <a:txBody>
                    <a:bodyPr/>
                    <a:lstStyle/>
                    <a:p>
                      <a:pPr algn="r" fontAlgn="b"/>
                      <a:r>
                        <a:rPr lang="en-US" sz="600" b="0" i="0" u="none" strike="noStrike">
                          <a:solidFill>
                            <a:srgbClr val="000000"/>
                          </a:solidFill>
                          <a:latin typeface="Calibri"/>
                        </a:rPr>
                        <a:t>12.8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77A"/>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15.1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37F"/>
                    </a:solidFill>
                  </a:tcPr>
                </a:tc>
                <a:tc>
                  <a:txBody>
                    <a:bodyPr/>
                    <a:lstStyle/>
                    <a:p>
                      <a:pPr algn="r" fontAlgn="b"/>
                      <a:r>
                        <a:rPr lang="en-US" sz="600" b="0" i="0" u="none" strike="noStrike">
                          <a:solidFill>
                            <a:srgbClr val="000000"/>
                          </a:solidFill>
                          <a:latin typeface="Calibri"/>
                        </a:rPr>
                        <a:t>14.4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A7D"/>
                    </a:solidFill>
                  </a:tcPr>
                </a:tc>
                <a:tc>
                  <a:txBody>
                    <a:bodyPr/>
                    <a:lstStyle/>
                    <a:p>
                      <a:pPr algn="r" fontAlgn="b"/>
                      <a:r>
                        <a:rPr lang="en-US" sz="600" b="0" i="0" u="none" strike="noStrike">
                          <a:solidFill>
                            <a:srgbClr val="000000"/>
                          </a:solidFill>
                          <a:latin typeface="Calibri"/>
                        </a:rPr>
                        <a:t>13.7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27C"/>
                    </a:solidFill>
                  </a:tcPr>
                </a:tc>
                <a:tc>
                  <a:txBody>
                    <a:bodyPr/>
                    <a:lstStyle/>
                    <a:p>
                      <a:pPr algn="r" fontAlgn="b"/>
                      <a:r>
                        <a:rPr lang="en-US" sz="600" b="0" i="0" u="none" strike="noStrike">
                          <a:solidFill>
                            <a:srgbClr val="000000"/>
                          </a:solidFill>
                          <a:latin typeface="Calibri"/>
                        </a:rPr>
                        <a:t>13.1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B7A"/>
                    </a:solidFill>
                  </a:tcPr>
                </a:tc>
                <a:tc>
                  <a:txBody>
                    <a:bodyPr/>
                    <a:lstStyle/>
                    <a:p>
                      <a:pPr algn="r" fontAlgn="b"/>
                      <a:r>
                        <a:rPr lang="en-US" sz="600" b="0" i="0" u="none" strike="noStrike">
                          <a:solidFill>
                            <a:srgbClr val="000000"/>
                          </a:solidFill>
                          <a:latin typeface="Calibri"/>
                        </a:rPr>
                        <a:t>12.5</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379"/>
                    </a:solidFill>
                  </a:tcPr>
                </a:tc>
                <a:tc>
                  <a:txBody>
                    <a:bodyPr/>
                    <a:lstStyle/>
                    <a:p>
                      <a:pPr algn="r" fontAlgn="b"/>
                      <a:r>
                        <a:rPr lang="en-US" sz="600" b="1" i="0" u="none" strike="noStrike">
                          <a:solidFill>
                            <a:srgbClr val="000000"/>
                          </a:solidFill>
                          <a:latin typeface="Calibri"/>
                        </a:rPr>
                        <a:t>160</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0705">
                <a:tc>
                  <a:txBody>
                    <a:bodyPr/>
                    <a:lstStyle/>
                    <a:p>
                      <a:pPr algn="l" fontAlgn="b"/>
                      <a:r>
                        <a:rPr lang="en-US" sz="600" b="1"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180</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17.4</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A84"/>
                    </a:solidFill>
                  </a:tcPr>
                </a:tc>
                <a:tc>
                  <a:txBody>
                    <a:bodyPr/>
                    <a:lstStyle/>
                    <a:p>
                      <a:pPr algn="r" fontAlgn="b"/>
                      <a:r>
                        <a:rPr lang="en-US" sz="600" b="0" i="0" u="none" strike="noStrike">
                          <a:solidFill>
                            <a:srgbClr val="000000"/>
                          </a:solidFill>
                          <a:latin typeface="Calibri"/>
                        </a:rPr>
                        <a:t>16.8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983"/>
                    </a:solidFill>
                  </a:tcPr>
                </a:tc>
                <a:tc>
                  <a:txBody>
                    <a:bodyPr/>
                    <a:lstStyle/>
                    <a:p>
                      <a:pPr algn="r" fontAlgn="b"/>
                      <a:r>
                        <a:rPr lang="en-US" sz="600" b="0" i="0" u="none" strike="noStrike">
                          <a:solidFill>
                            <a:srgbClr val="000000"/>
                          </a:solidFill>
                          <a:latin typeface="Calibri"/>
                        </a:rPr>
                        <a:t>16.1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081"/>
                    </a:solidFill>
                  </a:tcPr>
                </a:tc>
                <a:tc>
                  <a:txBody>
                    <a:bodyPr/>
                    <a:lstStyle/>
                    <a:p>
                      <a:pPr algn="r" fontAlgn="b"/>
                      <a:r>
                        <a:rPr lang="en-US" sz="600" b="0" i="0" u="none" strike="noStrike">
                          <a:solidFill>
                            <a:srgbClr val="000000"/>
                          </a:solidFill>
                          <a:latin typeface="Calibri"/>
                        </a:rPr>
                        <a:t>15.5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880"/>
                    </a:solidFill>
                  </a:tcPr>
                </a:tc>
                <a:tc>
                  <a:txBody>
                    <a:bodyPr/>
                    <a:lstStyle/>
                    <a:p>
                      <a:pPr algn="r" fontAlgn="b"/>
                      <a:r>
                        <a:rPr lang="en-US" sz="600" b="0" i="0" u="none" strike="noStrike">
                          <a:solidFill>
                            <a:srgbClr val="000000"/>
                          </a:solidFill>
                          <a:latin typeface="Calibri"/>
                        </a:rPr>
                        <a:t>14.8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07E"/>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17.2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B84"/>
                    </a:solidFill>
                  </a:tcPr>
                </a:tc>
                <a:tc>
                  <a:txBody>
                    <a:bodyPr/>
                    <a:lstStyle/>
                    <a:p>
                      <a:pPr algn="r" fontAlgn="b"/>
                      <a:r>
                        <a:rPr lang="en-US" sz="600" b="0" i="0" u="none" strike="noStrike">
                          <a:solidFill>
                            <a:srgbClr val="000000"/>
                          </a:solidFill>
                          <a:latin typeface="Calibri"/>
                        </a:rPr>
                        <a:t>16.4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382"/>
                    </a:solidFill>
                  </a:tcPr>
                </a:tc>
                <a:tc>
                  <a:txBody>
                    <a:bodyPr/>
                    <a:lstStyle/>
                    <a:p>
                      <a:pPr algn="r" fontAlgn="b"/>
                      <a:r>
                        <a:rPr lang="en-US" sz="600" b="0" i="0" u="none" strike="noStrike">
                          <a:solidFill>
                            <a:srgbClr val="000000"/>
                          </a:solidFill>
                          <a:latin typeface="Calibri"/>
                        </a:rPr>
                        <a:t>15.9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D81"/>
                    </a:solidFill>
                  </a:tcPr>
                </a:tc>
                <a:tc>
                  <a:txBody>
                    <a:bodyPr/>
                    <a:lstStyle/>
                    <a:p>
                      <a:pPr algn="r" fontAlgn="b"/>
                      <a:r>
                        <a:rPr lang="en-US" sz="600" b="0" i="0" u="none" strike="noStrike">
                          <a:solidFill>
                            <a:srgbClr val="000000"/>
                          </a:solidFill>
                          <a:latin typeface="Calibri"/>
                        </a:rPr>
                        <a:t>15.2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57F"/>
                    </a:solidFill>
                  </a:tcPr>
                </a:tc>
                <a:tc>
                  <a:txBody>
                    <a:bodyPr/>
                    <a:lstStyle/>
                    <a:p>
                      <a:pPr algn="r" fontAlgn="b"/>
                      <a:r>
                        <a:rPr lang="en-US" sz="600" b="0" i="0" u="none" strike="noStrike">
                          <a:solidFill>
                            <a:srgbClr val="000000"/>
                          </a:solidFill>
                          <a:latin typeface="Calibri"/>
                        </a:rPr>
                        <a:t>14.6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D7E"/>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16.9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A83"/>
                    </a:solidFill>
                  </a:tcPr>
                </a:tc>
                <a:tc>
                  <a:txBody>
                    <a:bodyPr/>
                    <a:lstStyle/>
                    <a:p>
                      <a:pPr algn="r" fontAlgn="b"/>
                      <a:r>
                        <a:rPr lang="en-US" sz="600" b="0" i="0" u="none" strike="noStrike">
                          <a:solidFill>
                            <a:srgbClr val="000000"/>
                          </a:solidFill>
                          <a:latin typeface="Calibri"/>
                        </a:rPr>
                        <a:t>16.3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282"/>
                    </a:solidFill>
                  </a:tcPr>
                </a:tc>
                <a:tc>
                  <a:txBody>
                    <a:bodyPr/>
                    <a:lstStyle/>
                    <a:p>
                      <a:pPr algn="r" fontAlgn="b"/>
                      <a:r>
                        <a:rPr lang="en-US" sz="600" b="0" i="0" u="none" strike="noStrike">
                          <a:solidFill>
                            <a:srgbClr val="000000"/>
                          </a:solidFill>
                          <a:latin typeface="Calibri"/>
                        </a:rPr>
                        <a:t>15.7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B81"/>
                    </a:solidFill>
                  </a:tcPr>
                </a:tc>
                <a:tc>
                  <a:txBody>
                    <a:bodyPr/>
                    <a:lstStyle/>
                    <a:p>
                      <a:pPr algn="r" fontAlgn="b"/>
                      <a:r>
                        <a:rPr lang="en-US" sz="600" b="0" i="0" u="none" strike="noStrike">
                          <a:solidFill>
                            <a:srgbClr val="000000"/>
                          </a:solidFill>
                          <a:latin typeface="Calibri"/>
                        </a:rPr>
                        <a:t>15.0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37F"/>
                    </a:solidFill>
                  </a:tcPr>
                </a:tc>
                <a:tc>
                  <a:txBody>
                    <a:bodyPr/>
                    <a:lstStyle/>
                    <a:p>
                      <a:pPr algn="r" fontAlgn="b"/>
                      <a:r>
                        <a:rPr lang="en-US" sz="600" b="0" i="0" u="none" strike="noStrike">
                          <a:solidFill>
                            <a:srgbClr val="000000"/>
                          </a:solidFill>
                          <a:latin typeface="Calibri"/>
                        </a:rPr>
                        <a:t>14.3</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A7D"/>
                    </a:solidFill>
                  </a:tcPr>
                </a:tc>
                <a:tc>
                  <a:txBody>
                    <a:bodyPr/>
                    <a:lstStyle/>
                    <a:p>
                      <a:pPr algn="l" fontAlgn="b"/>
                      <a:r>
                        <a:rPr lang="en-US" sz="600" b="0"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15.0</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27F"/>
                    </a:solidFill>
                  </a:tcPr>
                </a:tc>
                <a:tc>
                  <a:txBody>
                    <a:bodyPr/>
                    <a:lstStyle/>
                    <a:p>
                      <a:pPr algn="r" fontAlgn="b"/>
                      <a:r>
                        <a:rPr lang="en-US" sz="600" b="0" i="0" u="none" strike="noStrike">
                          <a:solidFill>
                            <a:srgbClr val="000000"/>
                          </a:solidFill>
                          <a:latin typeface="Calibri"/>
                        </a:rPr>
                        <a:t>14.4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A7D"/>
                    </a:solidFill>
                  </a:tcPr>
                </a:tc>
                <a:tc>
                  <a:txBody>
                    <a:bodyPr/>
                    <a:lstStyle/>
                    <a:p>
                      <a:pPr algn="r" fontAlgn="b"/>
                      <a:r>
                        <a:rPr lang="en-US" sz="600" b="0" i="0" u="none" strike="noStrike">
                          <a:solidFill>
                            <a:srgbClr val="000000"/>
                          </a:solidFill>
                          <a:latin typeface="Calibri"/>
                        </a:rPr>
                        <a:t>13.7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27C"/>
                    </a:solidFill>
                  </a:tcPr>
                </a:tc>
                <a:tc>
                  <a:txBody>
                    <a:bodyPr/>
                    <a:lstStyle/>
                    <a:p>
                      <a:pPr algn="r" fontAlgn="b"/>
                      <a:r>
                        <a:rPr lang="en-US" sz="600" b="0" i="0" u="none" strike="noStrike">
                          <a:solidFill>
                            <a:srgbClr val="000000"/>
                          </a:solidFill>
                          <a:latin typeface="Calibri"/>
                        </a:rPr>
                        <a:t>13.2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C7B"/>
                    </a:solidFill>
                  </a:tcPr>
                </a:tc>
                <a:tc>
                  <a:txBody>
                    <a:bodyPr/>
                    <a:lstStyle/>
                    <a:p>
                      <a:pPr algn="r" fontAlgn="b"/>
                      <a:r>
                        <a:rPr lang="en-US" sz="600" b="0" i="0" u="none" strike="noStrike">
                          <a:solidFill>
                            <a:srgbClr val="000000"/>
                          </a:solidFill>
                          <a:latin typeface="Calibri"/>
                        </a:rPr>
                        <a:t>12.5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379"/>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14.9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17F"/>
                    </a:solidFill>
                  </a:tcPr>
                </a:tc>
                <a:tc>
                  <a:txBody>
                    <a:bodyPr/>
                    <a:lstStyle/>
                    <a:p>
                      <a:pPr algn="r" fontAlgn="b"/>
                      <a:r>
                        <a:rPr lang="en-US" sz="600" b="0" i="0" u="none" strike="noStrike">
                          <a:solidFill>
                            <a:srgbClr val="000000"/>
                          </a:solidFill>
                          <a:latin typeface="Calibri"/>
                        </a:rPr>
                        <a:t>14.0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67D"/>
                    </a:solidFill>
                  </a:tcPr>
                </a:tc>
                <a:tc>
                  <a:txBody>
                    <a:bodyPr/>
                    <a:lstStyle/>
                    <a:p>
                      <a:pPr algn="r" fontAlgn="b"/>
                      <a:r>
                        <a:rPr lang="en-US" sz="600" b="0" i="0" u="none" strike="noStrike">
                          <a:solidFill>
                            <a:srgbClr val="000000"/>
                          </a:solidFill>
                          <a:latin typeface="Calibri"/>
                        </a:rPr>
                        <a:t>13.4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F7B"/>
                    </a:solidFill>
                  </a:tcPr>
                </a:tc>
                <a:tc>
                  <a:txBody>
                    <a:bodyPr/>
                    <a:lstStyle/>
                    <a:p>
                      <a:pPr algn="r" fontAlgn="b"/>
                      <a:r>
                        <a:rPr lang="en-US" sz="600" b="0" i="0" u="none" strike="noStrike">
                          <a:solidFill>
                            <a:srgbClr val="000000"/>
                          </a:solidFill>
                          <a:latin typeface="Calibri"/>
                        </a:rPr>
                        <a:t>12.8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77A"/>
                    </a:solidFill>
                  </a:tcPr>
                </a:tc>
                <a:tc>
                  <a:txBody>
                    <a:bodyPr/>
                    <a:lstStyle/>
                    <a:p>
                      <a:pPr algn="r" fontAlgn="b"/>
                      <a:r>
                        <a:rPr lang="en-US" sz="600" b="0" i="0" u="none" strike="noStrike">
                          <a:solidFill>
                            <a:srgbClr val="000000"/>
                          </a:solidFill>
                          <a:latin typeface="Calibri"/>
                        </a:rPr>
                        <a:t>12.2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078"/>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14.6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D7E"/>
                    </a:solidFill>
                  </a:tcPr>
                </a:tc>
                <a:tc>
                  <a:txBody>
                    <a:bodyPr/>
                    <a:lstStyle/>
                    <a:p>
                      <a:pPr algn="r" fontAlgn="b"/>
                      <a:r>
                        <a:rPr lang="en-US" sz="600" b="0" i="0" u="none" strike="noStrike">
                          <a:solidFill>
                            <a:srgbClr val="000000"/>
                          </a:solidFill>
                          <a:latin typeface="Calibri"/>
                        </a:rPr>
                        <a:t>13.7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27C"/>
                    </a:solidFill>
                  </a:tcPr>
                </a:tc>
                <a:tc>
                  <a:txBody>
                    <a:bodyPr/>
                    <a:lstStyle/>
                    <a:p>
                      <a:pPr algn="r" fontAlgn="b"/>
                      <a:r>
                        <a:rPr lang="en-US" sz="600" b="0" i="0" u="none" strike="noStrike">
                          <a:solidFill>
                            <a:srgbClr val="000000"/>
                          </a:solidFill>
                          <a:latin typeface="Calibri"/>
                        </a:rPr>
                        <a:t>13.1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B7A"/>
                    </a:solidFill>
                  </a:tcPr>
                </a:tc>
                <a:tc>
                  <a:txBody>
                    <a:bodyPr/>
                    <a:lstStyle/>
                    <a:p>
                      <a:pPr algn="r" fontAlgn="b"/>
                      <a:r>
                        <a:rPr lang="en-US" sz="600" b="0" i="0" u="none" strike="noStrike">
                          <a:solidFill>
                            <a:srgbClr val="000000"/>
                          </a:solidFill>
                          <a:latin typeface="Calibri"/>
                        </a:rPr>
                        <a:t>12.4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379"/>
                    </a:solidFill>
                  </a:tcPr>
                </a:tc>
                <a:tc>
                  <a:txBody>
                    <a:bodyPr/>
                    <a:lstStyle/>
                    <a:p>
                      <a:pPr algn="r" fontAlgn="b"/>
                      <a:r>
                        <a:rPr lang="en-US" sz="600" b="0" i="0" u="none" strike="noStrike">
                          <a:solidFill>
                            <a:srgbClr val="000000"/>
                          </a:solidFill>
                          <a:latin typeface="Calibri"/>
                        </a:rPr>
                        <a:t>11.9</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C77"/>
                    </a:solidFill>
                  </a:tcPr>
                </a:tc>
                <a:tc>
                  <a:txBody>
                    <a:bodyPr/>
                    <a:lstStyle/>
                    <a:p>
                      <a:pPr algn="r" fontAlgn="b"/>
                      <a:r>
                        <a:rPr lang="en-US" sz="600" b="1" i="0" u="none" strike="noStrike">
                          <a:solidFill>
                            <a:srgbClr val="000000"/>
                          </a:solidFill>
                          <a:latin typeface="Calibri"/>
                        </a:rPr>
                        <a:t>180</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0705">
                <a:tc>
                  <a:txBody>
                    <a:bodyPr/>
                    <a:lstStyle/>
                    <a:p>
                      <a:pPr algn="l" fontAlgn="b"/>
                      <a:r>
                        <a:rPr lang="en-US" sz="600" b="1"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4536" marR="4536" marT="4536"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600" b="1" i="0" u="none" strike="noStrike">
                        <a:solidFill>
                          <a:srgbClr val="000000"/>
                        </a:solidFill>
                        <a:latin typeface="Calibri"/>
                      </a:endParaRPr>
                    </a:p>
                  </a:txBody>
                  <a:tcPr marL="4536" marR="4536" marT="4536" marB="0" anchor="b">
                    <a:lnL w="25400" cap="flat" cmpd="dbl"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600" b="1" i="0" u="none" strike="noStrike">
                        <a:solidFill>
                          <a:srgbClr val="000000"/>
                        </a:solidFill>
                        <a:latin typeface="Calibri"/>
                      </a:endParaRP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4536" marR="4536" marT="4536" marB="0" anchor="b">
                    <a:lnL>
                      <a:noFill/>
                    </a:lnL>
                    <a:lnR w="25400" cap="flat" cmpd="dbl" algn="ctr">
                      <a:solidFill>
                        <a:srgbClr val="000000"/>
                      </a:solidFill>
                      <a:prstDash val="solid"/>
                      <a:round/>
                      <a:headEnd type="none" w="med" len="med"/>
                      <a:tailEnd type="none" w="med" len="med"/>
                    </a:lnR>
                    <a:lnT>
                      <a:noFill/>
                    </a:lnT>
                    <a:lnB>
                      <a:noFill/>
                    </a:lnB>
                  </a:tcPr>
                </a:tc>
              </a:tr>
              <a:tr h="90705">
                <a:tc>
                  <a:txBody>
                    <a:bodyPr/>
                    <a:lstStyle/>
                    <a:p>
                      <a:pPr algn="l" fontAlgn="b"/>
                      <a:r>
                        <a:rPr lang="en-US" sz="600" b="1"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75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120</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12.5</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479"/>
                    </a:solidFill>
                  </a:tcPr>
                </a:tc>
                <a:tc>
                  <a:txBody>
                    <a:bodyPr/>
                    <a:lstStyle/>
                    <a:p>
                      <a:pPr algn="r" fontAlgn="b"/>
                      <a:r>
                        <a:rPr lang="en-US" sz="600" b="0" i="0" u="none" strike="noStrike">
                          <a:solidFill>
                            <a:srgbClr val="000000"/>
                          </a:solidFill>
                          <a:latin typeface="Calibri"/>
                        </a:rPr>
                        <a:t>12.3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178"/>
                    </a:solidFill>
                  </a:tcPr>
                </a:tc>
                <a:tc>
                  <a:txBody>
                    <a:bodyPr/>
                    <a:lstStyle/>
                    <a:p>
                      <a:pPr algn="r" fontAlgn="b"/>
                      <a:r>
                        <a:rPr lang="en-US" sz="600" b="0" i="0" u="none" strike="noStrike">
                          <a:solidFill>
                            <a:srgbClr val="000000"/>
                          </a:solidFill>
                          <a:latin typeface="Calibri"/>
                        </a:rPr>
                        <a:t>12.0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E78"/>
                    </a:solidFill>
                  </a:tcPr>
                </a:tc>
                <a:tc>
                  <a:txBody>
                    <a:bodyPr/>
                    <a:lstStyle/>
                    <a:p>
                      <a:pPr algn="r" fontAlgn="b"/>
                      <a:r>
                        <a:rPr lang="en-US" sz="600" b="0" i="0" u="none" strike="noStrike">
                          <a:solidFill>
                            <a:srgbClr val="000000"/>
                          </a:solidFill>
                          <a:latin typeface="Calibri"/>
                        </a:rPr>
                        <a:t>11.4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776"/>
                    </a:solidFill>
                  </a:tcPr>
                </a:tc>
                <a:tc>
                  <a:txBody>
                    <a:bodyPr/>
                    <a:lstStyle/>
                    <a:p>
                      <a:pPr algn="r" fontAlgn="b"/>
                      <a:r>
                        <a:rPr lang="en-US" sz="600" b="0" i="0" u="none" strike="noStrike">
                          <a:solidFill>
                            <a:srgbClr val="000000"/>
                          </a:solidFill>
                          <a:latin typeface="Calibri"/>
                        </a:rPr>
                        <a:t>11.3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476"/>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12.4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379"/>
                    </a:solidFill>
                  </a:tcPr>
                </a:tc>
                <a:tc>
                  <a:txBody>
                    <a:bodyPr/>
                    <a:lstStyle/>
                    <a:p>
                      <a:pPr algn="r" fontAlgn="b"/>
                      <a:r>
                        <a:rPr lang="en-US" sz="600" b="0" i="0" u="none" strike="noStrike">
                          <a:solidFill>
                            <a:srgbClr val="000000"/>
                          </a:solidFill>
                          <a:latin typeface="Calibri"/>
                        </a:rPr>
                        <a:t>12.0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D78"/>
                    </a:solidFill>
                  </a:tcPr>
                </a:tc>
                <a:tc>
                  <a:txBody>
                    <a:bodyPr/>
                    <a:lstStyle/>
                    <a:p>
                      <a:pPr algn="r" fontAlgn="b"/>
                      <a:r>
                        <a:rPr lang="en-US" sz="600" b="0" i="0" u="none" strike="noStrike">
                          <a:solidFill>
                            <a:srgbClr val="000000"/>
                          </a:solidFill>
                          <a:latin typeface="Calibri"/>
                        </a:rPr>
                        <a:t>11.6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977"/>
                    </a:solidFill>
                  </a:tcPr>
                </a:tc>
                <a:tc>
                  <a:txBody>
                    <a:bodyPr/>
                    <a:lstStyle/>
                    <a:p>
                      <a:pPr algn="r" fontAlgn="b"/>
                      <a:r>
                        <a:rPr lang="en-US" sz="600" b="0" i="0" u="none" strike="noStrike">
                          <a:solidFill>
                            <a:srgbClr val="000000"/>
                          </a:solidFill>
                          <a:latin typeface="Calibri"/>
                        </a:rPr>
                        <a:t>11.3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576"/>
                    </a:solidFill>
                  </a:tcPr>
                </a:tc>
                <a:tc>
                  <a:txBody>
                    <a:bodyPr/>
                    <a:lstStyle/>
                    <a:p>
                      <a:pPr algn="r" fontAlgn="b"/>
                      <a:r>
                        <a:rPr lang="en-US" sz="600" b="0" i="0" u="none" strike="noStrike">
                          <a:solidFill>
                            <a:srgbClr val="000000"/>
                          </a:solidFill>
                          <a:latin typeface="Calibri"/>
                        </a:rPr>
                        <a:t>11.0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175"/>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12.2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078"/>
                    </a:solidFill>
                  </a:tcPr>
                </a:tc>
                <a:tc>
                  <a:txBody>
                    <a:bodyPr/>
                    <a:lstStyle/>
                    <a:p>
                      <a:pPr algn="r" fontAlgn="b"/>
                      <a:r>
                        <a:rPr lang="en-US" sz="600" b="0" i="0" u="none" strike="noStrike">
                          <a:solidFill>
                            <a:srgbClr val="000000"/>
                          </a:solidFill>
                          <a:latin typeface="Calibri"/>
                        </a:rPr>
                        <a:t>11.8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B77"/>
                    </a:solidFill>
                  </a:tcPr>
                </a:tc>
                <a:tc>
                  <a:txBody>
                    <a:bodyPr/>
                    <a:lstStyle/>
                    <a:p>
                      <a:pPr algn="r" fontAlgn="b"/>
                      <a:r>
                        <a:rPr lang="en-US" sz="600" b="0" i="0" u="none" strike="noStrike">
                          <a:solidFill>
                            <a:srgbClr val="000000"/>
                          </a:solidFill>
                          <a:latin typeface="Calibri"/>
                        </a:rPr>
                        <a:t>11.5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777"/>
                    </a:solidFill>
                  </a:tcPr>
                </a:tc>
                <a:tc>
                  <a:txBody>
                    <a:bodyPr/>
                    <a:lstStyle/>
                    <a:p>
                      <a:pPr algn="r" fontAlgn="b"/>
                      <a:r>
                        <a:rPr lang="en-US" sz="600" b="0" i="0" u="none" strike="noStrike">
                          <a:solidFill>
                            <a:srgbClr val="000000"/>
                          </a:solidFill>
                          <a:latin typeface="Calibri"/>
                        </a:rPr>
                        <a:t>11.2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476"/>
                    </a:solidFill>
                  </a:tcPr>
                </a:tc>
                <a:tc>
                  <a:txBody>
                    <a:bodyPr/>
                    <a:lstStyle/>
                    <a:p>
                      <a:pPr algn="r" fontAlgn="b"/>
                      <a:r>
                        <a:rPr lang="en-US" sz="600" b="0" i="0" u="none" strike="noStrike">
                          <a:solidFill>
                            <a:srgbClr val="000000"/>
                          </a:solidFill>
                          <a:latin typeface="Calibri"/>
                        </a:rPr>
                        <a:t>10.8</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F75"/>
                    </a:solidFill>
                  </a:tcPr>
                </a:tc>
                <a:tc>
                  <a:txBody>
                    <a:bodyPr/>
                    <a:lstStyle/>
                    <a:p>
                      <a:pPr algn="l" fontAlgn="b"/>
                      <a:r>
                        <a:rPr lang="en-US" sz="600" b="0"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10.9</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F75"/>
                    </a:solidFill>
                  </a:tcPr>
                </a:tc>
                <a:tc>
                  <a:txBody>
                    <a:bodyPr/>
                    <a:lstStyle/>
                    <a:p>
                      <a:pPr algn="r" fontAlgn="b"/>
                      <a:r>
                        <a:rPr lang="en-US" sz="600" b="0" i="0" u="none" strike="noStrike">
                          <a:solidFill>
                            <a:srgbClr val="000000"/>
                          </a:solidFill>
                          <a:latin typeface="Calibri"/>
                        </a:rPr>
                        <a:t>10.6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C74"/>
                    </a:solidFill>
                  </a:tcPr>
                </a:tc>
                <a:tc>
                  <a:txBody>
                    <a:bodyPr/>
                    <a:lstStyle/>
                    <a:p>
                      <a:pPr algn="r" fontAlgn="b"/>
                      <a:r>
                        <a:rPr lang="en-US" sz="600" b="0" i="0" u="none" strike="noStrike">
                          <a:solidFill>
                            <a:srgbClr val="000000"/>
                          </a:solidFill>
                          <a:latin typeface="Calibri"/>
                        </a:rPr>
                        <a:t>10.3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974"/>
                    </a:solidFill>
                  </a:tcPr>
                </a:tc>
                <a:tc>
                  <a:txBody>
                    <a:bodyPr/>
                    <a:lstStyle/>
                    <a:p>
                      <a:pPr algn="r" fontAlgn="b"/>
                      <a:r>
                        <a:rPr lang="en-US" sz="600" b="0" i="0" u="none" strike="noStrike">
                          <a:solidFill>
                            <a:srgbClr val="000000"/>
                          </a:solidFill>
                          <a:latin typeface="Calibri"/>
                        </a:rPr>
                        <a:t>9.9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473"/>
                    </a:solidFill>
                  </a:tcPr>
                </a:tc>
                <a:tc>
                  <a:txBody>
                    <a:bodyPr/>
                    <a:lstStyle/>
                    <a:p>
                      <a:pPr algn="r" fontAlgn="b"/>
                      <a:r>
                        <a:rPr lang="en-US" sz="600" b="0" i="0" u="none" strike="noStrike">
                          <a:solidFill>
                            <a:srgbClr val="000000"/>
                          </a:solidFill>
                          <a:latin typeface="Calibri"/>
                        </a:rPr>
                        <a:t>9.5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8F72"/>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10.7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D75"/>
                    </a:solidFill>
                  </a:tcPr>
                </a:tc>
                <a:tc>
                  <a:txBody>
                    <a:bodyPr/>
                    <a:lstStyle/>
                    <a:p>
                      <a:pPr algn="r" fontAlgn="b"/>
                      <a:r>
                        <a:rPr lang="en-US" sz="600" b="0" i="0" u="none" strike="noStrike">
                          <a:solidFill>
                            <a:srgbClr val="000000"/>
                          </a:solidFill>
                          <a:latin typeface="Calibri"/>
                        </a:rPr>
                        <a:t>10.4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A74"/>
                    </a:solidFill>
                  </a:tcPr>
                </a:tc>
                <a:tc>
                  <a:txBody>
                    <a:bodyPr/>
                    <a:lstStyle/>
                    <a:p>
                      <a:pPr algn="r" fontAlgn="b"/>
                      <a:r>
                        <a:rPr lang="en-US" sz="600" b="0" i="0" u="none" strike="noStrike">
                          <a:solidFill>
                            <a:srgbClr val="000000"/>
                          </a:solidFill>
                          <a:latin typeface="Calibri"/>
                        </a:rPr>
                        <a:t>10.0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473"/>
                    </a:solidFill>
                  </a:tcPr>
                </a:tc>
                <a:tc>
                  <a:txBody>
                    <a:bodyPr/>
                    <a:lstStyle/>
                    <a:p>
                      <a:pPr algn="r" fontAlgn="b"/>
                      <a:r>
                        <a:rPr lang="en-US" sz="600" b="0" i="0" u="none" strike="noStrike">
                          <a:solidFill>
                            <a:srgbClr val="000000"/>
                          </a:solidFill>
                          <a:latin typeface="Calibri"/>
                        </a:rPr>
                        <a:t>9.8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272"/>
                    </a:solidFill>
                  </a:tcPr>
                </a:tc>
                <a:tc>
                  <a:txBody>
                    <a:bodyPr/>
                    <a:lstStyle/>
                    <a:p>
                      <a:pPr algn="r" fontAlgn="b"/>
                      <a:r>
                        <a:rPr lang="en-US" sz="600" b="0" i="0" u="none" strike="noStrike">
                          <a:solidFill>
                            <a:srgbClr val="000000"/>
                          </a:solidFill>
                          <a:latin typeface="Calibri"/>
                        </a:rPr>
                        <a:t>9.4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D72"/>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10.7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D75"/>
                    </a:solidFill>
                  </a:tcPr>
                </a:tc>
                <a:tc>
                  <a:txBody>
                    <a:bodyPr/>
                    <a:lstStyle/>
                    <a:p>
                      <a:pPr algn="r" fontAlgn="b"/>
                      <a:r>
                        <a:rPr lang="en-US" sz="600" b="0" i="0" u="none" strike="noStrike">
                          <a:solidFill>
                            <a:srgbClr val="000000"/>
                          </a:solidFill>
                          <a:latin typeface="Calibri"/>
                        </a:rPr>
                        <a:t>10.2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874"/>
                    </a:solidFill>
                  </a:tcPr>
                </a:tc>
                <a:tc>
                  <a:txBody>
                    <a:bodyPr/>
                    <a:lstStyle/>
                    <a:p>
                      <a:pPr algn="r" fontAlgn="b"/>
                      <a:r>
                        <a:rPr lang="en-US" sz="600" b="0" i="0" u="none" strike="noStrike">
                          <a:solidFill>
                            <a:srgbClr val="000000"/>
                          </a:solidFill>
                          <a:latin typeface="Calibri"/>
                        </a:rPr>
                        <a:t>10.0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573"/>
                    </a:solidFill>
                  </a:tcPr>
                </a:tc>
                <a:tc>
                  <a:txBody>
                    <a:bodyPr/>
                    <a:lstStyle/>
                    <a:p>
                      <a:pPr algn="r" fontAlgn="b"/>
                      <a:r>
                        <a:rPr lang="en-US" sz="600" b="0" i="0" u="none" strike="noStrike">
                          <a:solidFill>
                            <a:srgbClr val="000000"/>
                          </a:solidFill>
                          <a:latin typeface="Calibri"/>
                        </a:rPr>
                        <a:t>9.6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8F72"/>
                    </a:solidFill>
                  </a:tcPr>
                </a:tc>
                <a:tc>
                  <a:txBody>
                    <a:bodyPr/>
                    <a:lstStyle/>
                    <a:p>
                      <a:pPr algn="r" fontAlgn="b"/>
                      <a:r>
                        <a:rPr lang="en-US" sz="600" b="0" i="0" u="none" strike="noStrike">
                          <a:solidFill>
                            <a:srgbClr val="000000"/>
                          </a:solidFill>
                          <a:latin typeface="Calibri"/>
                        </a:rPr>
                        <a:t>9.2</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B71"/>
                    </a:solidFill>
                  </a:tcPr>
                </a:tc>
                <a:tc>
                  <a:txBody>
                    <a:bodyPr/>
                    <a:lstStyle/>
                    <a:p>
                      <a:pPr algn="r" fontAlgn="b"/>
                      <a:r>
                        <a:rPr lang="en-US" sz="600" b="1" i="0" u="none" strike="noStrike" dirty="0">
                          <a:solidFill>
                            <a:srgbClr val="000000"/>
                          </a:solidFill>
                          <a:latin typeface="Calibri"/>
                        </a:rPr>
                        <a:t>120</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75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0705">
                <a:tc>
                  <a:txBody>
                    <a:bodyPr/>
                    <a:lstStyle/>
                    <a:p>
                      <a:pPr algn="l" fontAlgn="b"/>
                      <a:r>
                        <a:rPr lang="en-US" sz="600" b="1"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140</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12.1</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F78"/>
                    </a:solidFill>
                  </a:tcPr>
                </a:tc>
                <a:tc>
                  <a:txBody>
                    <a:bodyPr/>
                    <a:lstStyle/>
                    <a:p>
                      <a:pPr algn="r" fontAlgn="b"/>
                      <a:r>
                        <a:rPr lang="en-US" sz="600" b="0" i="0" u="none" strike="noStrike">
                          <a:solidFill>
                            <a:srgbClr val="000000"/>
                          </a:solidFill>
                          <a:latin typeface="Calibri"/>
                        </a:rPr>
                        <a:t>11.7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977"/>
                    </a:solidFill>
                  </a:tcPr>
                </a:tc>
                <a:tc>
                  <a:txBody>
                    <a:bodyPr/>
                    <a:lstStyle/>
                    <a:p>
                      <a:pPr algn="r" fontAlgn="b"/>
                      <a:r>
                        <a:rPr lang="en-US" sz="600" b="0" i="0" u="none" strike="noStrike">
                          <a:solidFill>
                            <a:srgbClr val="000000"/>
                          </a:solidFill>
                          <a:latin typeface="Calibri"/>
                        </a:rPr>
                        <a:t>11.3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576"/>
                    </a:solidFill>
                  </a:tcPr>
                </a:tc>
                <a:tc>
                  <a:txBody>
                    <a:bodyPr/>
                    <a:lstStyle/>
                    <a:p>
                      <a:pPr algn="r" fontAlgn="b"/>
                      <a:r>
                        <a:rPr lang="en-US" sz="600" b="0" i="0" u="none" strike="noStrike">
                          <a:solidFill>
                            <a:srgbClr val="000000"/>
                          </a:solidFill>
                          <a:latin typeface="Calibri"/>
                        </a:rPr>
                        <a:t>11.0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175"/>
                    </a:solidFill>
                  </a:tcPr>
                </a:tc>
                <a:tc>
                  <a:txBody>
                    <a:bodyPr/>
                    <a:lstStyle/>
                    <a:p>
                      <a:pPr algn="r" fontAlgn="b"/>
                      <a:r>
                        <a:rPr lang="en-US" sz="600" b="0" i="0" u="none" strike="noStrike">
                          <a:solidFill>
                            <a:srgbClr val="000000"/>
                          </a:solidFill>
                          <a:latin typeface="Calibri"/>
                        </a:rPr>
                        <a:t>10.6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C74"/>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11.9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C78"/>
                    </a:solidFill>
                  </a:tcPr>
                </a:tc>
                <a:tc>
                  <a:txBody>
                    <a:bodyPr/>
                    <a:lstStyle/>
                    <a:p>
                      <a:pPr algn="r" fontAlgn="b"/>
                      <a:r>
                        <a:rPr lang="en-US" sz="600" b="0" i="0" u="none" strike="noStrike">
                          <a:solidFill>
                            <a:srgbClr val="000000"/>
                          </a:solidFill>
                          <a:latin typeface="Calibri"/>
                        </a:rPr>
                        <a:t>11.5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877"/>
                    </a:solidFill>
                  </a:tcPr>
                </a:tc>
                <a:tc>
                  <a:txBody>
                    <a:bodyPr/>
                    <a:lstStyle/>
                    <a:p>
                      <a:pPr algn="r" fontAlgn="b"/>
                      <a:r>
                        <a:rPr lang="en-US" sz="600" b="0" i="0" u="none" strike="noStrike">
                          <a:solidFill>
                            <a:srgbClr val="000000"/>
                          </a:solidFill>
                          <a:latin typeface="Calibri"/>
                        </a:rPr>
                        <a:t>11.2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376"/>
                    </a:solidFill>
                  </a:tcPr>
                </a:tc>
                <a:tc>
                  <a:txBody>
                    <a:bodyPr/>
                    <a:lstStyle/>
                    <a:p>
                      <a:pPr algn="r" fontAlgn="b"/>
                      <a:r>
                        <a:rPr lang="en-US" sz="600" b="0" i="0" u="none" strike="noStrike">
                          <a:solidFill>
                            <a:srgbClr val="000000"/>
                          </a:solidFill>
                          <a:latin typeface="Calibri"/>
                        </a:rPr>
                        <a:t>10.9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F75"/>
                    </a:solidFill>
                  </a:tcPr>
                </a:tc>
                <a:tc>
                  <a:txBody>
                    <a:bodyPr/>
                    <a:lstStyle/>
                    <a:p>
                      <a:pPr algn="r" fontAlgn="b"/>
                      <a:r>
                        <a:rPr lang="en-US" sz="600" b="0" i="0" u="none" strike="noStrike">
                          <a:solidFill>
                            <a:srgbClr val="000000"/>
                          </a:solidFill>
                          <a:latin typeface="Calibri"/>
                        </a:rPr>
                        <a:t>10.5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A74"/>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11.9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C78"/>
                    </a:solidFill>
                  </a:tcPr>
                </a:tc>
                <a:tc>
                  <a:txBody>
                    <a:bodyPr/>
                    <a:lstStyle/>
                    <a:p>
                      <a:pPr algn="r" fontAlgn="b"/>
                      <a:r>
                        <a:rPr lang="en-US" sz="600" b="0" i="0" u="none" strike="noStrike">
                          <a:solidFill>
                            <a:srgbClr val="000000"/>
                          </a:solidFill>
                          <a:latin typeface="Calibri"/>
                        </a:rPr>
                        <a:t>11.5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776"/>
                    </a:solidFill>
                  </a:tcPr>
                </a:tc>
                <a:tc>
                  <a:txBody>
                    <a:bodyPr/>
                    <a:lstStyle/>
                    <a:p>
                      <a:pPr algn="r" fontAlgn="b"/>
                      <a:r>
                        <a:rPr lang="en-US" sz="600" b="0" i="0" u="none" strike="noStrike">
                          <a:solidFill>
                            <a:srgbClr val="000000"/>
                          </a:solidFill>
                          <a:latin typeface="Calibri"/>
                        </a:rPr>
                        <a:t>10.9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F75"/>
                    </a:solidFill>
                  </a:tcPr>
                </a:tc>
                <a:tc>
                  <a:txBody>
                    <a:bodyPr/>
                    <a:lstStyle/>
                    <a:p>
                      <a:pPr algn="r" fontAlgn="b"/>
                      <a:r>
                        <a:rPr lang="en-US" sz="600" b="0" i="0" u="none" strike="noStrike">
                          <a:solidFill>
                            <a:srgbClr val="000000"/>
                          </a:solidFill>
                          <a:latin typeface="Calibri"/>
                        </a:rPr>
                        <a:t>10.5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A74"/>
                    </a:solidFill>
                  </a:tcPr>
                </a:tc>
                <a:tc>
                  <a:txBody>
                    <a:bodyPr/>
                    <a:lstStyle/>
                    <a:p>
                      <a:pPr algn="r" fontAlgn="b"/>
                      <a:r>
                        <a:rPr lang="en-US" sz="600" b="0" i="0" u="none" strike="noStrike">
                          <a:solidFill>
                            <a:srgbClr val="000000"/>
                          </a:solidFill>
                          <a:latin typeface="Calibri"/>
                        </a:rPr>
                        <a:t>10.2</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774"/>
                    </a:solidFill>
                  </a:tcPr>
                </a:tc>
                <a:tc>
                  <a:txBody>
                    <a:bodyPr/>
                    <a:lstStyle/>
                    <a:p>
                      <a:pPr algn="l" fontAlgn="b"/>
                      <a:endParaRPr lang="en-US" sz="600" b="0" i="0" u="none" strike="noStrike">
                        <a:solidFill>
                          <a:srgbClr val="000000"/>
                        </a:solidFill>
                        <a:latin typeface="Calibri"/>
                      </a:endParaRPr>
                    </a:p>
                  </a:txBody>
                  <a:tcPr marL="4536" marR="4536" marT="4536"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10.5</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A74"/>
                    </a:solidFill>
                  </a:tcPr>
                </a:tc>
                <a:tc>
                  <a:txBody>
                    <a:bodyPr/>
                    <a:lstStyle/>
                    <a:p>
                      <a:pPr algn="r" fontAlgn="b"/>
                      <a:r>
                        <a:rPr lang="en-US" sz="600" b="0" i="0" u="none" strike="noStrike">
                          <a:solidFill>
                            <a:srgbClr val="000000"/>
                          </a:solidFill>
                          <a:latin typeface="Calibri"/>
                        </a:rPr>
                        <a:t>10.0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573"/>
                    </a:solidFill>
                  </a:tcPr>
                </a:tc>
                <a:tc>
                  <a:txBody>
                    <a:bodyPr/>
                    <a:lstStyle/>
                    <a:p>
                      <a:pPr algn="r" fontAlgn="b"/>
                      <a:r>
                        <a:rPr lang="en-US" sz="600" b="0" i="0" u="none" strike="noStrike">
                          <a:solidFill>
                            <a:srgbClr val="000000"/>
                          </a:solidFill>
                          <a:latin typeface="Calibri"/>
                        </a:rPr>
                        <a:t>9.7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172"/>
                    </a:solidFill>
                  </a:tcPr>
                </a:tc>
                <a:tc>
                  <a:txBody>
                    <a:bodyPr/>
                    <a:lstStyle/>
                    <a:p>
                      <a:pPr algn="r" fontAlgn="b"/>
                      <a:r>
                        <a:rPr lang="en-US" sz="600" b="0" i="0" u="none" strike="noStrike">
                          <a:solidFill>
                            <a:srgbClr val="000000"/>
                          </a:solidFill>
                          <a:latin typeface="Calibri"/>
                        </a:rPr>
                        <a:t>9.3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C71"/>
                    </a:solidFill>
                  </a:tcPr>
                </a:tc>
                <a:tc>
                  <a:txBody>
                    <a:bodyPr/>
                    <a:lstStyle/>
                    <a:p>
                      <a:pPr algn="r" fontAlgn="b"/>
                      <a:r>
                        <a:rPr lang="en-US" sz="600" b="0" i="0" u="none" strike="noStrike">
                          <a:solidFill>
                            <a:srgbClr val="000000"/>
                          </a:solidFill>
                          <a:latin typeface="Calibri"/>
                        </a:rPr>
                        <a:t>9.0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871"/>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10.3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874"/>
                    </a:solidFill>
                  </a:tcPr>
                </a:tc>
                <a:tc>
                  <a:txBody>
                    <a:bodyPr/>
                    <a:lstStyle/>
                    <a:p>
                      <a:pPr algn="r" fontAlgn="b"/>
                      <a:r>
                        <a:rPr lang="en-US" sz="600" b="0" i="0" u="none" strike="noStrike">
                          <a:solidFill>
                            <a:srgbClr val="000000"/>
                          </a:solidFill>
                          <a:latin typeface="Calibri"/>
                        </a:rPr>
                        <a:t>9.8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273"/>
                    </a:solidFill>
                  </a:tcPr>
                </a:tc>
                <a:tc>
                  <a:txBody>
                    <a:bodyPr/>
                    <a:lstStyle/>
                    <a:p>
                      <a:pPr algn="r" fontAlgn="b"/>
                      <a:r>
                        <a:rPr lang="en-US" sz="600" b="0" i="0" u="none" strike="noStrike">
                          <a:solidFill>
                            <a:srgbClr val="000000"/>
                          </a:solidFill>
                          <a:latin typeface="Calibri"/>
                        </a:rPr>
                        <a:t>9.5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8E72"/>
                    </a:solidFill>
                  </a:tcPr>
                </a:tc>
                <a:tc>
                  <a:txBody>
                    <a:bodyPr/>
                    <a:lstStyle/>
                    <a:p>
                      <a:pPr algn="r" fontAlgn="b"/>
                      <a:r>
                        <a:rPr lang="en-US" sz="600" b="0" i="0" u="none" strike="noStrike">
                          <a:solidFill>
                            <a:srgbClr val="000000"/>
                          </a:solidFill>
                          <a:latin typeface="Calibri"/>
                        </a:rPr>
                        <a:t>9.1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A71"/>
                    </a:solidFill>
                  </a:tcPr>
                </a:tc>
                <a:tc>
                  <a:txBody>
                    <a:bodyPr/>
                    <a:lstStyle/>
                    <a:p>
                      <a:pPr algn="r" fontAlgn="b"/>
                      <a:r>
                        <a:rPr lang="en-US" sz="600" b="0" i="0" u="none" strike="noStrike">
                          <a:solidFill>
                            <a:srgbClr val="000000"/>
                          </a:solidFill>
                          <a:latin typeface="Calibri"/>
                        </a:rPr>
                        <a:t>8.7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570"/>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10.2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773"/>
                    </a:solidFill>
                  </a:tcPr>
                </a:tc>
                <a:tc>
                  <a:txBody>
                    <a:bodyPr/>
                    <a:lstStyle/>
                    <a:p>
                      <a:pPr algn="r" fontAlgn="b"/>
                      <a:r>
                        <a:rPr lang="en-US" sz="600" b="0" i="0" u="none" strike="noStrike">
                          <a:solidFill>
                            <a:srgbClr val="000000"/>
                          </a:solidFill>
                          <a:latin typeface="Calibri"/>
                        </a:rPr>
                        <a:t>9.8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273"/>
                    </a:solidFill>
                  </a:tcPr>
                </a:tc>
                <a:tc>
                  <a:txBody>
                    <a:bodyPr/>
                    <a:lstStyle/>
                    <a:p>
                      <a:pPr algn="r" fontAlgn="b"/>
                      <a:r>
                        <a:rPr lang="en-US" sz="600" b="0" i="0" u="none" strike="noStrike">
                          <a:solidFill>
                            <a:srgbClr val="000000"/>
                          </a:solidFill>
                          <a:latin typeface="Calibri"/>
                        </a:rPr>
                        <a:t>9.3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C71"/>
                    </a:solidFill>
                  </a:tcPr>
                </a:tc>
                <a:tc>
                  <a:txBody>
                    <a:bodyPr/>
                    <a:lstStyle/>
                    <a:p>
                      <a:pPr algn="r" fontAlgn="b"/>
                      <a:r>
                        <a:rPr lang="en-US" sz="600" b="0" i="0" u="none" strike="noStrike">
                          <a:solidFill>
                            <a:srgbClr val="000000"/>
                          </a:solidFill>
                          <a:latin typeface="Calibri"/>
                        </a:rPr>
                        <a:t>9.1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A71"/>
                    </a:solidFill>
                  </a:tcPr>
                </a:tc>
                <a:tc>
                  <a:txBody>
                    <a:bodyPr/>
                    <a:lstStyle/>
                    <a:p>
                      <a:pPr algn="r" fontAlgn="b"/>
                      <a:r>
                        <a:rPr lang="en-US" sz="600" b="0" i="0" u="none" strike="noStrike">
                          <a:solidFill>
                            <a:srgbClr val="000000"/>
                          </a:solidFill>
                          <a:latin typeface="Calibri"/>
                        </a:rPr>
                        <a:t>8.5</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370"/>
                    </a:solidFill>
                  </a:tcPr>
                </a:tc>
                <a:tc>
                  <a:txBody>
                    <a:bodyPr/>
                    <a:lstStyle/>
                    <a:p>
                      <a:pPr algn="r" fontAlgn="b"/>
                      <a:r>
                        <a:rPr lang="en-US" sz="600" b="1" i="0" u="none" strike="noStrike">
                          <a:solidFill>
                            <a:srgbClr val="000000"/>
                          </a:solidFill>
                          <a:latin typeface="Calibri"/>
                        </a:rPr>
                        <a:t>140</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0705">
                <a:tc>
                  <a:txBody>
                    <a:bodyPr/>
                    <a:lstStyle/>
                    <a:p>
                      <a:pPr algn="l" fontAlgn="b"/>
                      <a:r>
                        <a:rPr lang="en-US" sz="600" b="1"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160</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11.8</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B77"/>
                    </a:solidFill>
                  </a:tcPr>
                </a:tc>
                <a:tc>
                  <a:txBody>
                    <a:bodyPr/>
                    <a:lstStyle/>
                    <a:p>
                      <a:pPr algn="r" fontAlgn="b"/>
                      <a:r>
                        <a:rPr lang="en-US" sz="600" b="0" i="0" u="none" strike="noStrike">
                          <a:solidFill>
                            <a:srgbClr val="000000"/>
                          </a:solidFill>
                          <a:latin typeface="Calibri"/>
                        </a:rPr>
                        <a:t>11.5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777"/>
                    </a:solidFill>
                  </a:tcPr>
                </a:tc>
                <a:tc>
                  <a:txBody>
                    <a:bodyPr/>
                    <a:lstStyle/>
                    <a:p>
                      <a:pPr algn="r" fontAlgn="b"/>
                      <a:r>
                        <a:rPr lang="en-US" sz="600" b="0" i="0" u="none" strike="noStrike">
                          <a:solidFill>
                            <a:srgbClr val="000000"/>
                          </a:solidFill>
                          <a:latin typeface="Calibri"/>
                        </a:rPr>
                        <a:t>11.1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376"/>
                    </a:solidFill>
                  </a:tcPr>
                </a:tc>
                <a:tc>
                  <a:txBody>
                    <a:bodyPr/>
                    <a:lstStyle/>
                    <a:p>
                      <a:pPr algn="r" fontAlgn="b"/>
                      <a:r>
                        <a:rPr lang="en-US" sz="600" b="0" i="0" u="none" strike="noStrike">
                          <a:solidFill>
                            <a:srgbClr val="000000"/>
                          </a:solidFill>
                          <a:latin typeface="Calibri"/>
                        </a:rPr>
                        <a:t>10.6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C74"/>
                    </a:solidFill>
                  </a:tcPr>
                </a:tc>
                <a:tc>
                  <a:txBody>
                    <a:bodyPr/>
                    <a:lstStyle/>
                    <a:p>
                      <a:pPr algn="r" fontAlgn="b"/>
                      <a:r>
                        <a:rPr lang="en-US" sz="600" b="0" i="0" u="none" strike="noStrike">
                          <a:solidFill>
                            <a:srgbClr val="000000"/>
                          </a:solidFill>
                          <a:latin typeface="Calibri"/>
                        </a:rPr>
                        <a:t>10.3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874"/>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11.7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A77"/>
                    </a:solidFill>
                  </a:tcPr>
                </a:tc>
                <a:tc>
                  <a:txBody>
                    <a:bodyPr/>
                    <a:lstStyle/>
                    <a:p>
                      <a:pPr algn="r" fontAlgn="b"/>
                      <a:r>
                        <a:rPr lang="en-US" sz="600" b="0" i="0" u="none" strike="noStrike">
                          <a:solidFill>
                            <a:srgbClr val="000000"/>
                          </a:solidFill>
                          <a:latin typeface="Calibri"/>
                        </a:rPr>
                        <a:t>11.3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576"/>
                    </a:solidFill>
                  </a:tcPr>
                </a:tc>
                <a:tc>
                  <a:txBody>
                    <a:bodyPr/>
                    <a:lstStyle/>
                    <a:p>
                      <a:pPr algn="r" fontAlgn="b"/>
                      <a:r>
                        <a:rPr lang="en-US" sz="600" b="0" i="0" u="none" strike="noStrike">
                          <a:solidFill>
                            <a:srgbClr val="000000"/>
                          </a:solidFill>
                          <a:latin typeface="Calibri"/>
                        </a:rPr>
                        <a:t>10.9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075"/>
                    </a:solidFill>
                  </a:tcPr>
                </a:tc>
                <a:tc>
                  <a:txBody>
                    <a:bodyPr/>
                    <a:lstStyle/>
                    <a:p>
                      <a:pPr algn="r" fontAlgn="b"/>
                      <a:r>
                        <a:rPr lang="en-US" sz="600" b="0" i="0" u="none" strike="noStrike">
                          <a:solidFill>
                            <a:srgbClr val="000000"/>
                          </a:solidFill>
                          <a:latin typeface="Calibri"/>
                        </a:rPr>
                        <a:t>10.5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B74"/>
                    </a:solidFill>
                  </a:tcPr>
                </a:tc>
                <a:tc>
                  <a:txBody>
                    <a:bodyPr/>
                    <a:lstStyle/>
                    <a:p>
                      <a:pPr algn="r" fontAlgn="b"/>
                      <a:r>
                        <a:rPr lang="en-US" sz="600" b="0" i="0" u="none" strike="noStrike">
                          <a:solidFill>
                            <a:srgbClr val="000000"/>
                          </a:solidFill>
                          <a:latin typeface="Calibri"/>
                        </a:rPr>
                        <a:t>10.1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673"/>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11.5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877"/>
                    </a:solidFill>
                  </a:tcPr>
                </a:tc>
                <a:tc>
                  <a:txBody>
                    <a:bodyPr/>
                    <a:lstStyle/>
                    <a:p>
                      <a:pPr algn="r" fontAlgn="b"/>
                      <a:r>
                        <a:rPr lang="en-US" sz="600" b="0" i="0" u="none" strike="noStrike">
                          <a:solidFill>
                            <a:srgbClr val="000000"/>
                          </a:solidFill>
                          <a:latin typeface="Calibri"/>
                        </a:rPr>
                        <a:t>11.2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376"/>
                    </a:solidFill>
                  </a:tcPr>
                </a:tc>
                <a:tc>
                  <a:txBody>
                    <a:bodyPr/>
                    <a:lstStyle/>
                    <a:p>
                      <a:pPr algn="r" fontAlgn="b"/>
                      <a:r>
                        <a:rPr lang="en-US" sz="600" b="0" i="0" u="none" strike="noStrike">
                          <a:solidFill>
                            <a:srgbClr val="000000"/>
                          </a:solidFill>
                          <a:latin typeface="Calibri"/>
                        </a:rPr>
                        <a:t>10.7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E75"/>
                    </a:solidFill>
                  </a:tcPr>
                </a:tc>
                <a:tc>
                  <a:txBody>
                    <a:bodyPr/>
                    <a:lstStyle/>
                    <a:p>
                      <a:pPr algn="r" fontAlgn="b"/>
                      <a:r>
                        <a:rPr lang="en-US" sz="600" b="0" i="0" u="none" strike="noStrike">
                          <a:solidFill>
                            <a:srgbClr val="000000"/>
                          </a:solidFill>
                          <a:latin typeface="Calibri"/>
                        </a:rPr>
                        <a:t>10.3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874"/>
                    </a:solidFill>
                  </a:tcPr>
                </a:tc>
                <a:tc>
                  <a:txBody>
                    <a:bodyPr/>
                    <a:lstStyle/>
                    <a:p>
                      <a:pPr algn="r" fontAlgn="b"/>
                      <a:r>
                        <a:rPr lang="en-US" sz="600" b="0" i="0" u="none" strike="noStrike">
                          <a:solidFill>
                            <a:srgbClr val="000000"/>
                          </a:solidFill>
                          <a:latin typeface="Calibri"/>
                        </a:rPr>
                        <a:t>9.7</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272"/>
                    </a:solidFill>
                  </a:tcPr>
                </a:tc>
                <a:tc>
                  <a:txBody>
                    <a:bodyPr/>
                    <a:lstStyle/>
                    <a:p>
                      <a:pPr algn="l" fontAlgn="b"/>
                      <a:endParaRPr lang="en-US" sz="600" b="0" i="0" u="none" strike="noStrike">
                        <a:solidFill>
                          <a:srgbClr val="000000"/>
                        </a:solidFill>
                        <a:latin typeface="Calibri"/>
                      </a:endParaRPr>
                    </a:p>
                  </a:txBody>
                  <a:tcPr marL="4536" marR="4536" marT="4536"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10.2</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874"/>
                    </a:solidFill>
                  </a:tcPr>
                </a:tc>
                <a:tc>
                  <a:txBody>
                    <a:bodyPr/>
                    <a:lstStyle/>
                    <a:p>
                      <a:pPr algn="r" fontAlgn="b"/>
                      <a:r>
                        <a:rPr lang="en-US" sz="600" b="0" i="0" u="none" strike="noStrike">
                          <a:solidFill>
                            <a:srgbClr val="000000"/>
                          </a:solidFill>
                          <a:latin typeface="Calibri"/>
                        </a:rPr>
                        <a:t>9.8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273"/>
                    </a:solidFill>
                  </a:tcPr>
                </a:tc>
                <a:tc>
                  <a:txBody>
                    <a:bodyPr/>
                    <a:lstStyle/>
                    <a:p>
                      <a:pPr algn="r" fontAlgn="b"/>
                      <a:r>
                        <a:rPr lang="en-US" sz="600" b="0" i="0" u="none" strike="noStrike">
                          <a:solidFill>
                            <a:srgbClr val="000000"/>
                          </a:solidFill>
                          <a:latin typeface="Calibri"/>
                        </a:rPr>
                        <a:t>9.4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D71"/>
                    </a:solidFill>
                  </a:tcPr>
                </a:tc>
                <a:tc>
                  <a:txBody>
                    <a:bodyPr/>
                    <a:lstStyle/>
                    <a:p>
                      <a:pPr algn="r" fontAlgn="b"/>
                      <a:r>
                        <a:rPr lang="en-US" sz="600" b="0" i="0" u="none" strike="noStrike">
                          <a:solidFill>
                            <a:srgbClr val="000000"/>
                          </a:solidFill>
                          <a:latin typeface="Calibri"/>
                        </a:rPr>
                        <a:t>9.0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971"/>
                    </a:solidFill>
                  </a:tcPr>
                </a:tc>
                <a:tc>
                  <a:txBody>
                    <a:bodyPr/>
                    <a:lstStyle/>
                    <a:p>
                      <a:pPr algn="r" fontAlgn="b"/>
                      <a:r>
                        <a:rPr lang="en-US" sz="600" b="0" i="0" u="none" strike="noStrike">
                          <a:solidFill>
                            <a:srgbClr val="000000"/>
                          </a:solidFill>
                          <a:latin typeface="Calibri"/>
                        </a:rPr>
                        <a:t>8.6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470"/>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10.0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473"/>
                    </a:solidFill>
                  </a:tcPr>
                </a:tc>
                <a:tc>
                  <a:txBody>
                    <a:bodyPr/>
                    <a:lstStyle/>
                    <a:p>
                      <a:pPr algn="r" fontAlgn="b"/>
                      <a:r>
                        <a:rPr lang="en-US" sz="600" b="0" i="0" u="none" strike="noStrike">
                          <a:solidFill>
                            <a:srgbClr val="000000"/>
                          </a:solidFill>
                          <a:latin typeface="Calibri"/>
                        </a:rPr>
                        <a:t>9.6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072"/>
                    </a:solidFill>
                  </a:tcPr>
                </a:tc>
                <a:tc>
                  <a:txBody>
                    <a:bodyPr/>
                    <a:lstStyle/>
                    <a:p>
                      <a:pPr algn="r" fontAlgn="b"/>
                      <a:r>
                        <a:rPr lang="en-US" sz="600" b="0" i="0" u="none" strike="noStrike">
                          <a:solidFill>
                            <a:srgbClr val="000000"/>
                          </a:solidFill>
                          <a:latin typeface="Calibri"/>
                        </a:rPr>
                        <a:t>9.1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A71"/>
                    </a:solidFill>
                  </a:tcPr>
                </a:tc>
                <a:tc>
                  <a:txBody>
                    <a:bodyPr/>
                    <a:lstStyle/>
                    <a:p>
                      <a:pPr algn="r" fontAlgn="b"/>
                      <a:r>
                        <a:rPr lang="en-US" sz="600" b="0" i="0" u="none" strike="noStrike">
                          <a:solidFill>
                            <a:srgbClr val="000000"/>
                          </a:solidFill>
                          <a:latin typeface="Calibri"/>
                        </a:rPr>
                        <a:t>8.9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770"/>
                    </a:solidFill>
                  </a:tcPr>
                </a:tc>
                <a:tc>
                  <a:txBody>
                    <a:bodyPr/>
                    <a:lstStyle/>
                    <a:p>
                      <a:pPr algn="r" fontAlgn="b"/>
                      <a:r>
                        <a:rPr lang="en-US" sz="600" b="0" i="0" u="none" strike="noStrike">
                          <a:solidFill>
                            <a:srgbClr val="000000"/>
                          </a:solidFill>
                          <a:latin typeface="Calibri"/>
                        </a:rPr>
                        <a:t>8.4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16F"/>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9.9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373"/>
                    </a:solidFill>
                  </a:tcPr>
                </a:tc>
                <a:tc>
                  <a:txBody>
                    <a:bodyPr/>
                    <a:lstStyle/>
                    <a:p>
                      <a:pPr algn="r" fontAlgn="b"/>
                      <a:r>
                        <a:rPr lang="en-US" sz="600" b="0" i="0" u="none" strike="noStrike">
                          <a:solidFill>
                            <a:srgbClr val="000000"/>
                          </a:solidFill>
                          <a:latin typeface="Calibri"/>
                        </a:rPr>
                        <a:t>9.5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8F72"/>
                    </a:solidFill>
                  </a:tcPr>
                </a:tc>
                <a:tc>
                  <a:txBody>
                    <a:bodyPr/>
                    <a:lstStyle/>
                    <a:p>
                      <a:pPr algn="r" fontAlgn="b"/>
                      <a:r>
                        <a:rPr lang="en-US" sz="600" b="0" i="0" u="none" strike="noStrike">
                          <a:solidFill>
                            <a:srgbClr val="000000"/>
                          </a:solidFill>
                          <a:latin typeface="Calibri"/>
                        </a:rPr>
                        <a:t>9.0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971"/>
                    </a:solidFill>
                  </a:tcPr>
                </a:tc>
                <a:tc>
                  <a:txBody>
                    <a:bodyPr/>
                    <a:lstStyle/>
                    <a:p>
                      <a:pPr algn="r" fontAlgn="b"/>
                      <a:r>
                        <a:rPr lang="en-US" sz="600" b="0" i="0" u="none" strike="noStrike">
                          <a:solidFill>
                            <a:srgbClr val="000000"/>
                          </a:solidFill>
                          <a:latin typeface="Calibri"/>
                        </a:rPr>
                        <a:t>8.6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370"/>
                    </a:solidFill>
                  </a:tcPr>
                </a:tc>
                <a:tc>
                  <a:txBody>
                    <a:bodyPr/>
                    <a:lstStyle/>
                    <a:p>
                      <a:pPr algn="r" fontAlgn="b"/>
                      <a:r>
                        <a:rPr lang="en-US" sz="600" b="0" i="0" u="none" strike="noStrike">
                          <a:solidFill>
                            <a:srgbClr val="000000"/>
                          </a:solidFill>
                          <a:latin typeface="Calibri"/>
                        </a:rPr>
                        <a:t>8.1</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E6F"/>
                    </a:solidFill>
                  </a:tcPr>
                </a:tc>
                <a:tc>
                  <a:txBody>
                    <a:bodyPr/>
                    <a:lstStyle/>
                    <a:p>
                      <a:pPr algn="r" fontAlgn="b"/>
                      <a:r>
                        <a:rPr lang="en-US" sz="600" b="1" i="0" u="none" strike="noStrike">
                          <a:solidFill>
                            <a:srgbClr val="000000"/>
                          </a:solidFill>
                          <a:latin typeface="Calibri"/>
                        </a:rPr>
                        <a:t>160</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5240">
                <a:tc>
                  <a:txBody>
                    <a:bodyPr/>
                    <a:lstStyle/>
                    <a:p>
                      <a:pPr algn="l" fontAlgn="b"/>
                      <a:r>
                        <a:rPr lang="en-US" sz="600" b="1"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180</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11.6</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BA977"/>
                    </a:solidFill>
                  </a:tcPr>
                </a:tc>
                <a:tc>
                  <a:txBody>
                    <a:bodyPr/>
                    <a:lstStyle/>
                    <a:p>
                      <a:pPr algn="r" fontAlgn="b"/>
                      <a:r>
                        <a:rPr lang="en-US" sz="600" b="0" i="0" u="none" strike="noStrike">
                          <a:solidFill>
                            <a:srgbClr val="000000"/>
                          </a:solidFill>
                          <a:latin typeface="Calibri"/>
                        </a:rPr>
                        <a:t>11.2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BA476"/>
                    </a:solidFill>
                  </a:tcPr>
                </a:tc>
                <a:tc>
                  <a:txBody>
                    <a:bodyPr/>
                    <a:lstStyle/>
                    <a:p>
                      <a:pPr algn="r" fontAlgn="b"/>
                      <a:r>
                        <a:rPr lang="en-US" sz="600" b="0" i="0" u="none" strike="noStrike">
                          <a:solidFill>
                            <a:srgbClr val="000000"/>
                          </a:solidFill>
                          <a:latin typeface="Calibri"/>
                        </a:rPr>
                        <a:t>10.8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A9E75"/>
                    </a:solidFill>
                  </a:tcPr>
                </a:tc>
                <a:tc>
                  <a:txBody>
                    <a:bodyPr/>
                    <a:lstStyle/>
                    <a:p>
                      <a:pPr algn="r" fontAlgn="b"/>
                      <a:r>
                        <a:rPr lang="en-US" sz="600" b="0" i="0" u="none" strike="noStrike">
                          <a:solidFill>
                            <a:srgbClr val="000000"/>
                          </a:solidFill>
                          <a:latin typeface="Calibri"/>
                        </a:rPr>
                        <a:t>10.4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A9974"/>
                    </a:solidFill>
                  </a:tcPr>
                </a:tc>
                <a:tc>
                  <a:txBody>
                    <a:bodyPr/>
                    <a:lstStyle/>
                    <a:p>
                      <a:pPr algn="r" fontAlgn="b"/>
                      <a:r>
                        <a:rPr lang="en-US" sz="600" b="0" i="0" u="none" strike="noStrike">
                          <a:solidFill>
                            <a:srgbClr val="000000"/>
                          </a:solidFill>
                          <a:latin typeface="Calibri"/>
                        </a:rPr>
                        <a:t>10.0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A9473"/>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11.3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BA576"/>
                    </a:solidFill>
                  </a:tcPr>
                </a:tc>
                <a:tc>
                  <a:txBody>
                    <a:bodyPr/>
                    <a:lstStyle/>
                    <a:p>
                      <a:pPr algn="r" fontAlgn="b"/>
                      <a:r>
                        <a:rPr lang="en-US" sz="600" b="0" i="0" u="none" strike="noStrike">
                          <a:solidFill>
                            <a:srgbClr val="000000"/>
                          </a:solidFill>
                          <a:latin typeface="Calibri"/>
                        </a:rPr>
                        <a:t>11.0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BA175"/>
                    </a:solidFill>
                  </a:tcPr>
                </a:tc>
                <a:tc>
                  <a:txBody>
                    <a:bodyPr/>
                    <a:lstStyle/>
                    <a:p>
                      <a:pPr algn="r" fontAlgn="b"/>
                      <a:r>
                        <a:rPr lang="en-US" sz="600" b="0" i="0" u="none" strike="noStrike">
                          <a:solidFill>
                            <a:srgbClr val="000000"/>
                          </a:solidFill>
                          <a:latin typeface="Calibri"/>
                        </a:rPr>
                        <a:t>10.5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A9B74"/>
                    </a:solidFill>
                  </a:tcPr>
                </a:tc>
                <a:tc>
                  <a:txBody>
                    <a:bodyPr/>
                    <a:lstStyle/>
                    <a:p>
                      <a:pPr algn="r" fontAlgn="b"/>
                      <a:r>
                        <a:rPr lang="en-US" sz="600" b="0" i="0" u="none" strike="noStrike">
                          <a:solidFill>
                            <a:srgbClr val="000000"/>
                          </a:solidFill>
                          <a:latin typeface="Calibri"/>
                        </a:rPr>
                        <a:t>10.2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A9773"/>
                    </a:solidFill>
                  </a:tcPr>
                </a:tc>
                <a:tc>
                  <a:txBody>
                    <a:bodyPr/>
                    <a:lstStyle/>
                    <a:p>
                      <a:pPr algn="r" fontAlgn="b"/>
                      <a:r>
                        <a:rPr lang="en-US" sz="600" b="0" i="0" u="none" strike="noStrike">
                          <a:solidFill>
                            <a:srgbClr val="000000"/>
                          </a:solidFill>
                          <a:latin typeface="Calibri"/>
                        </a:rPr>
                        <a:t>9.8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A9273"/>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11.3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BA576"/>
                    </a:solidFill>
                  </a:tcPr>
                </a:tc>
                <a:tc>
                  <a:txBody>
                    <a:bodyPr/>
                    <a:lstStyle/>
                    <a:p>
                      <a:pPr algn="r" fontAlgn="b"/>
                      <a:r>
                        <a:rPr lang="en-US" sz="600" b="0" i="0" u="none" strike="noStrike">
                          <a:solidFill>
                            <a:srgbClr val="000000"/>
                          </a:solidFill>
                          <a:latin typeface="Calibri"/>
                        </a:rPr>
                        <a:t>10.9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A9F75"/>
                    </a:solidFill>
                  </a:tcPr>
                </a:tc>
                <a:tc>
                  <a:txBody>
                    <a:bodyPr/>
                    <a:lstStyle/>
                    <a:p>
                      <a:pPr algn="r" fontAlgn="b"/>
                      <a:r>
                        <a:rPr lang="en-US" sz="600" b="0" i="0" u="none" strike="noStrike">
                          <a:solidFill>
                            <a:srgbClr val="000000"/>
                          </a:solidFill>
                          <a:latin typeface="Calibri"/>
                        </a:rPr>
                        <a:t>10.4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A9A74"/>
                    </a:solidFill>
                  </a:tcPr>
                </a:tc>
                <a:tc>
                  <a:txBody>
                    <a:bodyPr/>
                    <a:lstStyle/>
                    <a:p>
                      <a:pPr algn="r" fontAlgn="b"/>
                      <a:r>
                        <a:rPr lang="en-US" sz="600" b="0" i="0" u="none" strike="noStrike">
                          <a:solidFill>
                            <a:srgbClr val="000000"/>
                          </a:solidFill>
                          <a:latin typeface="Calibri"/>
                        </a:rPr>
                        <a:t>10.0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A9473"/>
                    </a:solidFill>
                  </a:tcPr>
                </a:tc>
                <a:tc>
                  <a:txBody>
                    <a:bodyPr/>
                    <a:lstStyle/>
                    <a:p>
                      <a:pPr algn="r" fontAlgn="b"/>
                      <a:r>
                        <a:rPr lang="en-US" sz="600" b="0" i="0" u="none" strike="noStrike">
                          <a:solidFill>
                            <a:srgbClr val="000000"/>
                          </a:solidFill>
                          <a:latin typeface="Calibri"/>
                        </a:rPr>
                        <a:t>9.6</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A8F72"/>
                    </a:solidFill>
                  </a:tcPr>
                </a:tc>
                <a:tc>
                  <a:txBody>
                    <a:bodyPr/>
                    <a:lstStyle/>
                    <a:p>
                      <a:pPr algn="l" fontAlgn="b"/>
                      <a:r>
                        <a:rPr lang="en-US" sz="600" b="0"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10.0</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A9473"/>
                    </a:solidFill>
                  </a:tcPr>
                </a:tc>
                <a:tc>
                  <a:txBody>
                    <a:bodyPr/>
                    <a:lstStyle/>
                    <a:p>
                      <a:pPr algn="r" fontAlgn="b"/>
                      <a:r>
                        <a:rPr lang="en-US" sz="600" b="0" i="0" u="none" strike="noStrike">
                          <a:solidFill>
                            <a:srgbClr val="000000"/>
                          </a:solidFill>
                          <a:latin typeface="Calibri"/>
                        </a:rPr>
                        <a:t>9.5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A8F72"/>
                    </a:solidFill>
                  </a:tcPr>
                </a:tc>
                <a:tc>
                  <a:txBody>
                    <a:bodyPr/>
                    <a:lstStyle/>
                    <a:p>
                      <a:pPr algn="r" fontAlgn="b"/>
                      <a:r>
                        <a:rPr lang="en-US" sz="600" b="0" i="0" u="none" strike="noStrike">
                          <a:solidFill>
                            <a:srgbClr val="000000"/>
                          </a:solidFill>
                          <a:latin typeface="Calibri"/>
                        </a:rPr>
                        <a:t>9.0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98971"/>
                    </a:solidFill>
                  </a:tcPr>
                </a:tc>
                <a:tc>
                  <a:txBody>
                    <a:bodyPr/>
                    <a:lstStyle/>
                    <a:p>
                      <a:pPr algn="r" fontAlgn="b"/>
                      <a:r>
                        <a:rPr lang="en-US" sz="600" b="0" i="0" u="none" strike="noStrike">
                          <a:solidFill>
                            <a:srgbClr val="000000"/>
                          </a:solidFill>
                          <a:latin typeface="Calibri"/>
                        </a:rPr>
                        <a:t>8.7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98570"/>
                    </a:solidFill>
                  </a:tcPr>
                </a:tc>
                <a:tc>
                  <a:txBody>
                    <a:bodyPr/>
                    <a:lstStyle/>
                    <a:p>
                      <a:pPr algn="r" fontAlgn="b"/>
                      <a:r>
                        <a:rPr lang="en-US" sz="600" b="0" i="0" u="none" strike="noStrike">
                          <a:solidFill>
                            <a:srgbClr val="000000"/>
                          </a:solidFill>
                          <a:latin typeface="Calibri"/>
                        </a:rPr>
                        <a:t>8.3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9806F"/>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9.6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A9072"/>
                    </a:solidFill>
                  </a:tcPr>
                </a:tc>
                <a:tc>
                  <a:txBody>
                    <a:bodyPr/>
                    <a:lstStyle/>
                    <a:p>
                      <a:pPr algn="r" fontAlgn="b"/>
                      <a:r>
                        <a:rPr lang="en-US" sz="600" b="0" i="0" u="none" strike="noStrike">
                          <a:solidFill>
                            <a:srgbClr val="000000"/>
                          </a:solidFill>
                          <a:latin typeface="Calibri"/>
                        </a:rPr>
                        <a:t>9.3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98C71"/>
                    </a:solidFill>
                  </a:tcPr>
                </a:tc>
                <a:tc>
                  <a:txBody>
                    <a:bodyPr/>
                    <a:lstStyle/>
                    <a:p>
                      <a:pPr algn="r" fontAlgn="b"/>
                      <a:r>
                        <a:rPr lang="en-US" sz="600" b="0" i="0" u="none" strike="noStrike">
                          <a:solidFill>
                            <a:srgbClr val="000000"/>
                          </a:solidFill>
                          <a:latin typeface="Calibri"/>
                        </a:rPr>
                        <a:t>8.9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98770"/>
                    </a:solidFill>
                  </a:tcPr>
                </a:tc>
                <a:tc>
                  <a:txBody>
                    <a:bodyPr/>
                    <a:lstStyle/>
                    <a:p>
                      <a:pPr algn="r" fontAlgn="b"/>
                      <a:r>
                        <a:rPr lang="en-US" sz="600" b="0" i="0" u="none" strike="noStrike">
                          <a:solidFill>
                            <a:srgbClr val="000000"/>
                          </a:solidFill>
                          <a:latin typeface="Calibri"/>
                        </a:rPr>
                        <a:t>8.5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98370"/>
                    </a:solidFill>
                  </a:tcPr>
                </a:tc>
                <a:tc>
                  <a:txBody>
                    <a:bodyPr/>
                    <a:lstStyle/>
                    <a:p>
                      <a:pPr algn="r" fontAlgn="b"/>
                      <a:r>
                        <a:rPr lang="en-US" sz="600" b="0" i="0" u="none" strike="noStrike">
                          <a:solidFill>
                            <a:srgbClr val="000000"/>
                          </a:solidFill>
                          <a:latin typeface="Calibri"/>
                        </a:rPr>
                        <a:t>8.2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97E6F"/>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9.7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A9172"/>
                    </a:solidFill>
                  </a:tcPr>
                </a:tc>
                <a:tc>
                  <a:txBody>
                    <a:bodyPr/>
                    <a:lstStyle/>
                    <a:p>
                      <a:pPr algn="r" fontAlgn="b"/>
                      <a:r>
                        <a:rPr lang="en-US" sz="600" b="0" i="0" u="none" strike="noStrike">
                          <a:solidFill>
                            <a:srgbClr val="000000"/>
                          </a:solidFill>
                          <a:latin typeface="Calibri"/>
                        </a:rPr>
                        <a:t>9.1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98971"/>
                    </a:solidFill>
                  </a:tcPr>
                </a:tc>
                <a:tc>
                  <a:txBody>
                    <a:bodyPr/>
                    <a:lstStyle/>
                    <a:p>
                      <a:pPr algn="r" fontAlgn="b"/>
                      <a:r>
                        <a:rPr lang="en-US" sz="600" b="0" i="0" u="none" strike="noStrike">
                          <a:solidFill>
                            <a:srgbClr val="000000"/>
                          </a:solidFill>
                          <a:latin typeface="Calibri"/>
                        </a:rPr>
                        <a:t>8.8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98670"/>
                    </a:solidFill>
                  </a:tcPr>
                </a:tc>
                <a:tc>
                  <a:txBody>
                    <a:bodyPr/>
                    <a:lstStyle/>
                    <a:p>
                      <a:pPr algn="r" fontAlgn="b"/>
                      <a:r>
                        <a:rPr lang="en-US" sz="600" b="0" i="0" u="none" strike="noStrike">
                          <a:solidFill>
                            <a:srgbClr val="000000"/>
                          </a:solidFill>
                          <a:latin typeface="Calibri"/>
                        </a:rPr>
                        <a:t>8.4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9816F"/>
                    </a:solidFill>
                  </a:tcPr>
                </a:tc>
                <a:tc>
                  <a:txBody>
                    <a:bodyPr/>
                    <a:lstStyle/>
                    <a:p>
                      <a:pPr algn="r" fontAlgn="b"/>
                      <a:r>
                        <a:rPr lang="en-US" sz="600" b="0" i="0" u="none" strike="noStrike">
                          <a:solidFill>
                            <a:srgbClr val="000000"/>
                          </a:solidFill>
                          <a:latin typeface="Calibri"/>
                        </a:rPr>
                        <a:t>7.9</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7A6E"/>
                    </a:solidFill>
                  </a:tcPr>
                </a:tc>
                <a:tc>
                  <a:txBody>
                    <a:bodyPr/>
                    <a:lstStyle/>
                    <a:p>
                      <a:pPr algn="r" fontAlgn="b"/>
                      <a:r>
                        <a:rPr lang="en-US" sz="600" b="1" i="0" u="none" strike="noStrike">
                          <a:solidFill>
                            <a:srgbClr val="000000"/>
                          </a:solidFill>
                          <a:latin typeface="Calibri"/>
                        </a:rPr>
                        <a:t>180</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r>
              <a:tr h="95240">
                <a:tc>
                  <a:txBody>
                    <a:bodyPr/>
                    <a:lstStyle/>
                    <a:p>
                      <a:pPr algn="l" fontAlgn="b"/>
                      <a:r>
                        <a:rPr lang="en-US" sz="600" b="1" i="0" u="none" strike="noStrike">
                          <a:solidFill>
                            <a:srgbClr val="000000"/>
                          </a:solidFill>
                          <a:latin typeface="Calibri"/>
                        </a:rPr>
                        <a:t>Gender</a:t>
                      </a:r>
                    </a:p>
                  </a:txBody>
                  <a:tcPr marL="4536" marR="4536" marT="4536"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Age</a:t>
                      </a:r>
                    </a:p>
                  </a:txBody>
                  <a:tcPr marL="4536" marR="4536" marT="4536"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SBP</a:t>
                      </a:r>
                    </a:p>
                  </a:txBody>
                  <a:tcPr marL="4536" marR="4536" marT="4536" marB="0" anchor="b">
                    <a:lnL>
                      <a:noFill/>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 </a:t>
                      </a:r>
                    </a:p>
                  </a:txBody>
                  <a:tcPr marL="4536" marR="4536" marT="4536" marB="0" anchor="b">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l" fontAlgn="b"/>
                      <a:endParaRPr lang="en-US" sz="600" b="1"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 </a:t>
                      </a:r>
                    </a:p>
                  </a:txBody>
                  <a:tcPr marL="4536" marR="4536" marT="4536" marB="0" anchor="b">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l" fontAlgn="b"/>
                      <a:endParaRPr lang="en-US" sz="600" b="1"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 </a:t>
                      </a:r>
                    </a:p>
                  </a:txBody>
                  <a:tcPr marL="4536" marR="4536" marT="4536" marB="0" anchor="b">
                    <a:lnL>
                      <a:noFill/>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l" fontAlgn="b"/>
                      <a:endParaRPr lang="en-US" sz="600" b="1" i="0" u="none" strike="noStrike">
                        <a:solidFill>
                          <a:srgbClr val="000000"/>
                        </a:solidFill>
                        <a:latin typeface="Calibri"/>
                      </a:endParaRPr>
                    </a:p>
                  </a:txBody>
                  <a:tcPr marL="4536" marR="4536" marT="4536"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 </a:t>
                      </a:r>
                    </a:p>
                  </a:txBody>
                  <a:tcPr marL="4536" marR="4536" marT="4536" marB="0" anchor="b">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l" fontAlgn="b"/>
                      <a:endParaRPr lang="en-US" sz="600" b="1"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 </a:t>
                      </a:r>
                    </a:p>
                  </a:txBody>
                  <a:tcPr marL="4536" marR="4536" marT="4536" marB="0" anchor="b">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l" fontAlgn="b"/>
                      <a:endParaRPr lang="en-US" sz="600" b="1"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SBP</a:t>
                      </a:r>
                    </a:p>
                  </a:txBody>
                  <a:tcPr marL="4536" marR="4536" marT="4536" marB="0" anchor="b">
                    <a:lnL w="25400" cap="flat" cmpd="dbl"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Age</a:t>
                      </a:r>
                    </a:p>
                  </a:txBody>
                  <a:tcPr marL="4536" marR="4536" marT="4536"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Gender</a:t>
                      </a:r>
                    </a:p>
                  </a:txBody>
                  <a:tcPr marL="4536" marR="4536" marT="4536" marB="0" anchor="b">
                    <a:lnL>
                      <a:noFill/>
                    </a:lnL>
                    <a:lnR>
                      <a:noFill/>
                    </a:lnR>
                    <a:lnT w="25400" cap="flat" cmpd="dbl" algn="ctr">
                      <a:solidFill>
                        <a:srgbClr val="000000"/>
                      </a:solidFill>
                      <a:prstDash val="solid"/>
                      <a:round/>
                      <a:headEnd type="none" w="med" len="med"/>
                      <a:tailEnd type="none" w="med" len="med"/>
                    </a:lnT>
                    <a:lnB>
                      <a:noFill/>
                    </a:lnB>
                  </a:tcPr>
                </a:tc>
              </a:tr>
              <a:tr h="90705">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a:noFill/>
                    </a:lnT>
                    <a:lnB>
                      <a:noFill/>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a:noFill/>
                    </a:lnT>
                    <a:lnB>
                      <a:noFill/>
                    </a:lnB>
                  </a:tcPr>
                </a:tc>
                <a:tc>
                  <a:txBody>
                    <a:bodyPr/>
                    <a:lstStyle/>
                    <a:p>
                      <a:pPr algn="r" fontAlgn="b"/>
                      <a:r>
                        <a:rPr lang="en-US" sz="600" b="1" i="0" u="none" strike="noStrike">
                          <a:solidFill>
                            <a:srgbClr val="000000"/>
                          </a:solidFill>
                          <a:latin typeface="Calibri"/>
                        </a:rPr>
                        <a:t>Lipid Ratio</a:t>
                      </a:r>
                    </a:p>
                  </a:txBody>
                  <a:tcPr marL="4536" marR="4536" marT="4536"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4</a:t>
                      </a:r>
                    </a:p>
                  </a:txBody>
                  <a:tcPr marL="4536" marR="4536" marT="4536" marB="0" anchor="b">
                    <a:lnL w="25400" cap="flat" cmpd="dbl"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5</a:t>
                      </a:r>
                    </a:p>
                  </a:txBody>
                  <a:tcPr marL="4536" marR="4536" marT="453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6</a:t>
                      </a:r>
                    </a:p>
                  </a:txBody>
                  <a:tcPr marL="4536" marR="4536" marT="453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7</a:t>
                      </a:r>
                    </a:p>
                  </a:txBody>
                  <a:tcPr marL="4536" marR="4536" marT="453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8</a:t>
                      </a:r>
                    </a:p>
                  </a:txBody>
                  <a:tcPr marL="4536" marR="4536" marT="4536"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4</a:t>
                      </a:r>
                    </a:p>
                  </a:txBody>
                  <a:tcPr marL="4536" marR="4536" marT="4536"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5</a:t>
                      </a:r>
                    </a:p>
                  </a:txBody>
                  <a:tcPr marL="4536" marR="4536" marT="453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6</a:t>
                      </a:r>
                    </a:p>
                  </a:txBody>
                  <a:tcPr marL="4536" marR="4536" marT="453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7</a:t>
                      </a:r>
                    </a:p>
                  </a:txBody>
                  <a:tcPr marL="4536" marR="4536" marT="453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8</a:t>
                      </a:r>
                    </a:p>
                  </a:txBody>
                  <a:tcPr marL="4536" marR="4536" marT="4536"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4</a:t>
                      </a:r>
                    </a:p>
                  </a:txBody>
                  <a:tcPr marL="4536" marR="4536" marT="4536"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5</a:t>
                      </a:r>
                    </a:p>
                  </a:txBody>
                  <a:tcPr marL="4536" marR="4536" marT="453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6</a:t>
                      </a:r>
                    </a:p>
                  </a:txBody>
                  <a:tcPr marL="4536" marR="4536" marT="453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7</a:t>
                      </a:r>
                    </a:p>
                  </a:txBody>
                  <a:tcPr marL="4536" marR="4536" marT="453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8</a:t>
                      </a:r>
                    </a:p>
                  </a:txBody>
                  <a:tcPr marL="4536" marR="4536" marT="4536" marB="0" anchor="b">
                    <a:lnL>
                      <a:noFill/>
                    </a:lnL>
                    <a:lnR w="25400" cap="flat" cmpd="dbl"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4536" marR="4536" marT="4536"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4</a:t>
                      </a:r>
                    </a:p>
                  </a:txBody>
                  <a:tcPr marL="4536" marR="4536" marT="4536" marB="0" anchor="b">
                    <a:lnL w="25400" cap="flat" cmpd="dbl"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5</a:t>
                      </a:r>
                    </a:p>
                  </a:txBody>
                  <a:tcPr marL="4536" marR="4536" marT="453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6</a:t>
                      </a:r>
                    </a:p>
                  </a:txBody>
                  <a:tcPr marL="4536" marR="4536" marT="453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7</a:t>
                      </a:r>
                    </a:p>
                  </a:txBody>
                  <a:tcPr marL="4536" marR="4536" marT="453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8</a:t>
                      </a:r>
                    </a:p>
                  </a:txBody>
                  <a:tcPr marL="4536" marR="4536" marT="4536"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4</a:t>
                      </a:r>
                    </a:p>
                  </a:txBody>
                  <a:tcPr marL="4536" marR="4536" marT="4536"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5</a:t>
                      </a:r>
                    </a:p>
                  </a:txBody>
                  <a:tcPr marL="4536" marR="4536" marT="453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6</a:t>
                      </a:r>
                    </a:p>
                  </a:txBody>
                  <a:tcPr marL="4536" marR="4536" marT="453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7</a:t>
                      </a:r>
                    </a:p>
                  </a:txBody>
                  <a:tcPr marL="4536" marR="4536" marT="453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8</a:t>
                      </a:r>
                    </a:p>
                  </a:txBody>
                  <a:tcPr marL="4536" marR="4536" marT="4536"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8</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Lipid Ratio</a:t>
                      </a:r>
                    </a:p>
                  </a:txBody>
                  <a:tcPr marL="4536" marR="4536" marT="4536"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r" fontAlgn="b"/>
                      <a:endParaRPr lang="en-US" sz="600" b="1" i="0" u="none" strike="noStrike">
                        <a:solidFill>
                          <a:srgbClr val="000000"/>
                        </a:solidFill>
                        <a:latin typeface="Calibri"/>
                      </a:endParaRPr>
                    </a:p>
                  </a:txBody>
                  <a:tcPr marL="4536" marR="4536" marT="4536" marB="0" anchor="b">
                    <a:lnL>
                      <a:noFill/>
                    </a:lnL>
                    <a:lnR>
                      <a:noFill/>
                    </a:lnR>
                    <a:lnT>
                      <a:noFill/>
                    </a:lnT>
                    <a:lnB>
                      <a:noFill/>
                    </a:lnB>
                  </a:tcPr>
                </a:tc>
                <a:tc>
                  <a:txBody>
                    <a:bodyPr/>
                    <a:lstStyle/>
                    <a:p>
                      <a:pPr algn="r" fontAlgn="b"/>
                      <a:endParaRPr lang="en-US" sz="600" b="1" i="0" u="none" strike="noStrike">
                        <a:solidFill>
                          <a:srgbClr val="000000"/>
                        </a:solidFill>
                        <a:latin typeface="Calibri"/>
                      </a:endParaRPr>
                    </a:p>
                  </a:txBody>
                  <a:tcPr marL="4536" marR="4536" marT="4536" marB="0" anchor="b">
                    <a:lnL>
                      <a:noFill/>
                    </a:lnL>
                    <a:lnR>
                      <a:noFill/>
                    </a:lnR>
                    <a:lnT>
                      <a:noFill/>
                    </a:lnT>
                    <a:lnB>
                      <a:noFill/>
                    </a:lnB>
                  </a:tcPr>
                </a:tc>
              </a:tr>
              <a:tr h="90705">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a:noFill/>
                    </a:lnT>
                    <a:lnB>
                      <a:noFill/>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a:noFill/>
                    </a:lnT>
                    <a:lnB>
                      <a:noFill/>
                    </a:lnB>
                  </a:tcPr>
                </a:tc>
                <a:tc>
                  <a:txBody>
                    <a:bodyPr/>
                    <a:lstStyle/>
                    <a:p>
                      <a:pPr algn="r" fontAlgn="b"/>
                      <a:r>
                        <a:rPr lang="en-US" sz="600" b="1" i="0" u="none" strike="noStrike">
                          <a:solidFill>
                            <a:srgbClr val="000000"/>
                          </a:solidFill>
                          <a:latin typeface="Calibri"/>
                        </a:rPr>
                        <a:t>A1c</a:t>
                      </a:r>
                    </a:p>
                  </a:txBody>
                  <a:tcPr marL="4536" marR="4536" marT="4536"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6</a:t>
                      </a:r>
                    </a:p>
                  </a:txBody>
                  <a:tcPr marL="4536" marR="4536" marT="4536" marB="0" anchor="b">
                    <a:lnL w="25400" cap="flat" cmpd="dbl"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8</a:t>
                      </a:r>
                    </a:p>
                  </a:txBody>
                  <a:tcPr marL="4536" marR="4536" marT="453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10</a:t>
                      </a:r>
                    </a:p>
                  </a:txBody>
                  <a:tcPr marL="4536" marR="4536" marT="453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4536" marR="4536" marT="4536"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6</a:t>
                      </a:r>
                    </a:p>
                  </a:txBody>
                  <a:tcPr marL="4536" marR="4536" marT="4536" marB="0" anchor="b">
                    <a:lnL w="25400" cap="flat" cmpd="dbl"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8</a:t>
                      </a:r>
                    </a:p>
                  </a:txBody>
                  <a:tcPr marL="4536" marR="4536" marT="453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10</a:t>
                      </a:r>
                    </a:p>
                  </a:txBody>
                  <a:tcPr marL="4536" marR="4536" marT="453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A1c</a:t>
                      </a:r>
                    </a:p>
                  </a:txBody>
                  <a:tcPr marL="4536" marR="4536" marT="4536"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r" fontAlgn="b"/>
                      <a:endParaRPr lang="en-US" sz="600" b="1" i="0" u="none" strike="noStrike">
                        <a:solidFill>
                          <a:srgbClr val="000000"/>
                        </a:solidFill>
                        <a:latin typeface="Calibri"/>
                      </a:endParaRPr>
                    </a:p>
                  </a:txBody>
                  <a:tcPr marL="4536" marR="4536" marT="4536" marB="0" anchor="b">
                    <a:lnL>
                      <a:noFill/>
                    </a:lnL>
                    <a:lnR>
                      <a:noFill/>
                    </a:lnR>
                    <a:lnT>
                      <a:noFill/>
                    </a:lnT>
                    <a:lnB>
                      <a:noFill/>
                    </a:lnB>
                  </a:tcPr>
                </a:tc>
                <a:tc>
                  <a:txBody>
                    <a:bodyPr/>
                    <a:lstStyle/>
                    <a:p>
                      <a:pPr algn="r" fontAlgn="b"/>
                      <a:endParaRPr lang="en-US" sz="600" b="1" i="0" u="none" strike="noStrike">
                        <a:solidFill>
                          <a:srgbClr val="000000"/>
                        </a:solidFill>
                        <a:latin typeface="Calibri"/>
                      </a:endParaRPr>
                    </a:p>
                  </a:txBody>
                  <a:tcPr marL="4536" marR="4536" marT="4536" marB="0" anchor="b">
                    <a:lnL>
                      <a:noFill/>
                    </a:lnL>
                    <a:lnR>
                      <a:noFill/>
                    </a:lnR>
                    <a:lnT>
                      <a:noFill/>
                    </a:lnT>
                    <a:lnB>
                      <a:noFill/>
                    </a:lnB>
                  </a:tcPr>
                </a:tc>
              </a:tr>
              <a:tr h="95240">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a:noFill/>
                    </a:lnT>
                    <a:lnB>
                      <a:noFill/>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a:noFill/>
                    </a:lnT>
                    <a:lnB>
                      <a:noFill/>
                    </a:lnB>
                  </a:tcPr>
                </a:tc>
                <a:tc>
                  <a:txBody>
                    <a:bodyPr/>
                    <a:lstStyle/>
                    <a:p>
                      <a:pPr algn="r" fontAlgn="b"/>
                      <a:r>
                        <a:rPr lang="en-US" sz="600" b="1" i="0" u="none" strike="noStrike">
                          <a:solidFill>
                            <a:srgbClr val="000000"/>
                          </a:solidFill>
                          <a:latin typeface="Calibri"/>
                        </a:rPr>
                        <a:t>Smoke?</a:t>
                      </a:r>
                    </a:p>
                  </a:txBody>
                  <a:tcPr marL="4536" marR="4536" marT="4536" marB="0" anchor="b">
                    <a:lnL>
                      <a:noFill/>
                    </a:lnL>
                    <a:lnR w="25400" cap="flat" cmpd="dbl" algn="ctr">
                      <a:solidFill>
                        <a:srgbClr val="000000"/>
                      </a:solidFill>
                      <a:prstDash val="solid"/>
                      <a:round/>
                      <a:headEnd type="none" w="med" len="med"/>
                      <a:tailEnd type="none" w="med" len="med"/>
                    </a:lnR>
                    <a:lnT>
                      <a:noFill/>
                    </a:lnT>
                    <a:lnB>
                      <a:noFill/>
                    </a:lnB>
                  </a:tcPr>
                </a:tc>
                <a:tc gridSpan="3">
                  <a:txBody>
                    <a:bodyPr/>
                    <a:lstStyle/>
                    <a:p>
                      <a:pPr algn="l" fontAlgn="b"/>
                      <a:r>
                        <a:rPr lang="en-US" sz="600" b="1" i="0" u="none" strike="noStrike">
                          <a:solidFill>
                            <a:srgbClr val="000000"/>
                          </a:solidFill>
                          <a:latin typeface="Calibri"/>
                        </a:rPr>
                        <a:t>Non Smoking</a:t>
                      </a:r>
                    </a:p>
                  </a:txBody>
                  <a:tcPr marL="4536" marR="4536" marT="4536" marB="0" anchor="b">
                    <a:lnL w="25400" cap="flat" cmpd="dbl"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4536" marR="4536" marT="4536"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gridSpan="2">
                  <a:txBody>
                    <a:bodyPr/>
                    <a:lstStyle/>
                    <a:p>
                      <a:pPr algn="l" fontAlgn="b"/>
                      <a:r>
                        <a:rPr lang="en-US" sz="600" b="1" i="0" u="none" strike="noStrike">
                          <a:solidFill>
                            <a:srgbClr val="000000"/>
                          </a:solidFill>
                          <a:latin typeface="Calibri"/>
                        </a:rPr>
                        <a:t>Smoking</a:t>
                      </a:r>
                    </a:p>
                  </a:txBody>
                  <a:tcPr marL="4536" marR="4536" marT="4536" marB="0" anchor="b">
                    <a:lnL w="25400" cap="flat" cmpd="dbl"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Smoke?</a:t>
                      </a:r>
                    </a:p>
                  </a:txBody>
                  <a:tcPr marL="4536" marR="4536" marT="4536"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a:noFill/>
                    </a:lnT>
                    <a:lnB>
                      <a:noFill/>
                    </a:lnB>
                  </a:tcPr>
                </a:tc>
                <a:tc>
                  <a:txBody>
                    <a:bodyPr/>
                    <a:lstStyle/>
                    <a:p>
                      <a:pPr algn="l" fontAlgn="b"/>
                      <a:endParaRPr lang="en-US" sz="600" b="1" i="0" u="none" strike="noStrike" dirty="0">
                        <a:solidFill>
                          <a:srgbClr val="000000"/>
                        </a:solidFill>
                        <a:latin typeface="Calibri"/>
                      </a:endParaRPr>
                    </a:p>
                  </a:txBody>
                  <a:tcPr marL="4536" marR="4536" marT="4536" marB="0" anchor="b">
                    <a:lnL>
                      <a:noFill/>
                    </a:lnL>
                    <a:lnR>
                      <a:noFill/>
                    </a:lnR>
                    <a:lnT>
                      <a:noFill/>
                    </a:lnT>
                    <a:lnB>
                      <a:noFill/>
                    </a:lnB>
                  </a:tcPr>
                </a:tc>
              </a:tr>
            </a:tbl>
          </a:graphicData>
        </a:graphic>
      </p:graphicFrame>
      <p:sp>
        <p:nvSpPr>
          <p:cNvPr id="6" name="Rectangle 5"/>
          <p:cNvSpPr/>
          <p:nvPr/>
        </p:nvSpPr>
        <p:spPr>
          <a:xfrm>
            <a:off x="152400" y="4797253"/>
            <a:ext cx="2743200" cy="253914"/>
          </a:xfrm>
          <a:prstGeom prst="rect">
            <a:avLst/>
          </a:prstGeom>
        </p:spPr>
        <p:txBody>
          <a:bodyPr wrap="square" lIns="68577" tIns="34289" rIns="68577" bIns="34289">
            <a:spAutoFit/>
          </a:bodyPr>
          <a:lstStyle/>
          <a:p>
            <a:pPr eaLnBrk="1" fontAlgn="auto" hangingPunct="1">
              <a:spcBef>
                <a:spcPts val="0"/>
              </a:spcBef>
              <a:spcAft>
                <a:spcPts val="0"/>
              </a:spcAft>
            </a:pPr>
            <a:r>
              <a:rPr lang="en-US" sz="600" dirty="0" smtClean="0">
                <a:solidFill>
                  <a:srgbClr val="00B050"/>
                </a:solidFill>
                <a:latin typeface="Calibri"/>
              </a:rPr>
              <a:t>Reproducibility Info:</a:t>
            </a:r>
          </a:p>
          <a:p>
            <a:r>
              <a:rPr lang="en-US" sz="600" dirty="0" smtClean="0">
                <a:solidFill>
                  <a:srgbClr val="00B050"/>
                </a:solidFill>
              </a:rPr>
              <a:t>MIST_RefModel_2017_01_02_MODSIM2017.zip </a:t>
            </a:r>
            <a:r>
              <a:rPr lang="en-US" sz="600" dirty="0" smtClean="0">
                <a:solidFill>
                  <a:srgbClr val="00B050"/>
                </a:solidFill>
                <a:latin typeface="Calibri"/>
              </a:rPr>
              <a:t>using model version 45</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noAutofit/>
          </a:bodyPr>
          <a:lstStyle/>
          <a:p>
            <a:r>
              <a:rPr lang="en-US" sz="2600" dirty="0" smtClean="0"/>
              <a:t/>
            </a:r>
            <a:br>
              <a:rPr lang="en-US" sz="2600" dirty="0" smtClean="0"/>
            </a:br>
            <a:r>
              <a:rPr lang="en-US" sz="2600" dirty="0" smtClean="0"/>
              <a:t/>
            </a:r>
            <a:br>
              <a:rPr lang="en-US" sz="2600" dirty="0" smtClean="0"/>
            </a:br>
            <a:r>
              <a:rPr lang="en-US" sz="2400" dirty="0" smtClean="0"/>
              <a:t>Life Expectancy – Temporal Correction</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endParaRPr lang="en-US" sz="2400" dirty="0"/>
          </a:p>
        </p:txBody>
      </p:sp>
      <p:graphicFrame>
        <p:nvGraphicFramePr>
          <p:cNvPr id="5" name="Table 4"/>
          <p:cNvGraphicFramePr>
            <a:graphicFrameLocks noGrp="1"/>
          </p:cNvGraphicFramePr>
          <p:nvPr/>
        </p:nvGraphicFramePr>
        <p:xfrm>
          <a:off x="329179" y="313177"/>
          <a:ext cx="8485643" cy="4517147"/>
        </p:xfrm>
        <a:graphic>
          <a:graphicData uri="http://schemas.openxmlformats.org/drawingml/2006/table">
            <a:tbl>
              <a:tblPr/>
              <a:tblGrid>
                <a:gridCol w="322240"/>
                <a:gridCol w="199698"/>
                <a:gridCol w="441756"/>
                <a:gridCol w="186081"/>
                <a:gridCol w="186081"/>
                <a:gridCol w="186081"/>
                <a:gridCol w="187595"/>
                <a:gridCol w="187595"/>
                <a:gridCol w="187595"/>
                <a:gridCol w="187595"/>
                <a:gridCol w="187595"/>
                <a:gridCol w="187595"/>
                <a:gridCol w="187595"/>
                <a:gridCol w="187595"/>
                <a:gridCol w="187595"/>
                <a:gridCol w="187595"/>
                <a:gridCol w="187595"/>
                <a:gridCol w="187595"/>
                <a:gridCol w="187595"/>
                <a:gridCol w="187595"/>
                <a:gridCol w="187595"/>
                <a:gridCol w="186081"/>
                <a:gridCol w="186081"/>
                <a:gridCol w="187595"/>
                <a:gridCol w="187595"/>
                <a:gridCol w="187595"/>
                <a:gridCol w="187595"/>
                <a:gridCol w="187595"/>
                <a:gridCol w="187595"/>
                <a:gridCol w="187595"/>
                <a:gridCol w="187595"/>
                <a:gridCol w="187595"/>
                <a:gridCol w="187595"/>
                <a:gridCol w="187595"/>
                <a:gridCol w="187595"/>
                <a:gridCol w="187595"/>
                <a:gridCol w="187595"/>
                <a:gridCol w="187595"/>
                <a:gridCol w="441756"/>
                <a:gridCol w="199698"/>
                <a:gridCol w="322240"/>
              </a:tblGrid>
              <a:tr h="99852">
                <a:tc>
                  <a:txBody>
                    <a:bodyPr/>
                    <a:lstStyle/>
                    <a:p>
                      <a:pPr algn="l" fontAlgn="b"/>
                      <a:endParaRPr lang="en-US" sz="600" b="1" i="0" u="none" strike="noStrike" dirty="0">
                        <a:solidFill>
                          <a:srgbClr val="000000"/>
                        </a:solidFill>
                        <a:latin typeface="Calibri"/>
                      </a:endParaRPr>
                    </a:p>
                  </a:txBody>
                  <a:tcPr marL="3259" marR="3259" marT="3259" marB="0" anchor="b">
                    <a:lnL>
                      <a:noFill/>
                    </a:lnL>
                    <a:lnR>
                      <a:noFill/>
                    </a:lnR>
                    <a:lnT>
                      <a:noFill/>
                    </a:lnT>
                    <a:lnB>
                      <a:noFill/>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a:noFill/>
                    </a:lnT>
                    <a:lnB>
                      <a:noFill/>
                    </a:lnB>
                  </a:tcPr>
                </a:tc>
                <a:tc>
                  <a:txBody>
                    <a:bodyPr/>
                    <a:lstStyle/>
                    <a:p>
                      <a:pPr algn="r" fontAlgn="b"/>
                      <a:r>
                        <a:rPr lang="en-US" sz="600" b="1" i="0" u="none" strike="noStrike">
                          <a:solidFill>
                            <a:srgbClr val="000000"/>
                          </a:solidFill>
                          <a:latin typeface="Calibri"/>
                        </a:rPr>
                        <a:t>Smoke?</a:t>
                      </a:r>
                    </a:p>
                  </a:txBody>
                  <a:tcPr marL="3259" marR="3259" marT="3259" marB="0" anchor="b">
                    <a:lnL>
                      <a:noFill/>
                    </a:lnL>
                    <a:lnR w="25400" cap="flat" cmpd="dbl" algn="ctr">
                      <a:solidFill>
                        <a:srgbClr val="000000"/>
                      </a:solidFill>
                      <a:prstDash val="solid"/>
                      <a:round/>
                      <a:headEnd type="none" w="med" len="med"/>
                      <a:tailEnd type="none" w="med" len="med"/>
                    </a:lnR>
                    <a:lnT>
                      <a:noFill/>
                    </a:lnT>
                    <a:lnB>
                      <a:noFill/>
                    </a:lnB>
                  </a:tcPr>
                </a:tc>
                <a:tc gridSpan="3">
                  <a:txBody>
                    <a:bodyPr/>
                    <a:lstStyle/>
                    <a:p>
                      <a:pPr algn="l" fontAlgn="b"/>
                      <a:r>
                        <a:rPr lang="en-US" sz="600" b="1" i="0" u="none" strike="noStrike">
                          <a:solidFill>
                            <a:srgbClr val="000000"/>
                          </a:solidFill>
                          <a:latin typeface="Calibri"/>
                        </a:rPr>
                        <a:t>Non Smoking</a:t>
                      </a:r>
                    </a:p>
                  </a:txBody>
                  <a:tcPr marL="3259" marR="3259" marT="3259" marB="0" anchor="b">
                    <a:lnL w="25400" cap="flat" cmpd="dbl"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3259" marR="3259" marT="3259"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gridSpan="2">
                  <a:txBody>
                    <a:bodyPr/>
                    <a:lstStyle/>
                    <a:p>
                      <a:pPr algn="l" fontAlgn="b"/>
                      <a:r>
                        <a:rPr lang="en-US" sz="600" b="1" i="0" u="none" strike="noStrike">
                          <a:solidFill>
                            <a:srgbClr val="000000"/>
                          </a:solidFill>
                          <a:latin typeface="Calibri"/>
                        </a:rPr>
                        <a:t>Smoking</a:t>
                      </a:r>
                    </a:p>
                  </a:txBody>
                  <a:tcPr marL="3259" marR="3259" marT="3259" marB="0" anchor="b">
                    <a:lnL w="25400" cap="flat" cmpd="dbl"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Smoke?</a:t>
                      </a:r>
                    </a:p>
                  </a:txBody>
                  <a:tcPr marL="3259" marR="3259" marT="3259"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a:noFill/>
                    </a:lnT>
                    <a:lnB>
                      <a:noFill/>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a:noFill/>
                    </a:lnT>
                    <a:lnB>
                      <a:noFill/>
                    </a:lnB>
                  </a:tcPr>
                </a:tc>
              </a:tr>
              <a:tr h="95098">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a:noFill/>
                    </a:lnT>
                    <a:lnB>
                      <a:noFill/>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a:noFill/>
                    </a:lnT>
                    <a:lnB>
                      <a:noFill/>
                    </a:lnB>
                  </a:tcPr>
                </a:tc>
                <a:tc>
                  <a:txBody>
                    <a:bodyPr/>
                    <a:lstStyle/>
                    <a:p>
                      <a:pPr algn="r" fontAlgn="b"/>
                      <a:r>
                        <a:rPr lang="en-US" sz="600" b="1" i="0" u="none" strike="noStrike">
                          <a:solidFill>
                            <a:srgbClr val="000000"/>
                          </a:solidFill>
                          <a:latin typeface="Calibri"/>
                        </a:rPr>
                        <a:t>A1c</a:t>
                      </a:r>
                    </a:p>
                  </a:txBody>
                  <a:tcPr marL="3259" marR="3259" marT="3259"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6</a:t>
                      </a:r>
                    </a:p>
                  </a:txBody>
                  <a:tcPr marL="3259" marR="3259" marT="3259" marB="0" anchor="b">
                    <a:lnL w="25400" cap="flat" cmpd="dbl"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8</a:t>
                      </a:r>
                    </a:p>
                  </a:txBody>
                  <a:tcPr marL="3259" marR="3259" marT="3259"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10</a:t>
                      </a:r>
                    </a:p>
                  </a:txBody>
                  <a:tcPr marL="3259" marR="3259" marT="3259"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3259" marR="3259" marT="3259"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6</a:t>
                      </a:r>
                    </a:p>
                  </a:txBody>
                  <a:tcPr marL="3259" marR="3259" marT="3259" marB="0" anchor="b">
                    <a:lnL w="25400" cap="flat" cmpd="dbl"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8</a:t>
                      </a:r>
                    </a:p>
                  </a:txBody>
                  <a:tcPr marL="3259" marR="3259" marT="3259"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10</a:t>
                      </a:r>
                    </a:p>
                  </a:txBody>
                  <a:tcPr marL="3259" marR="3259" marT="3259"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A1c</a:t>
                      </a:r>
                    </a:p>
                  </a:txBody>
                  <a:tcPr marL="3259" marR="3259" marT="3259"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a:noFill/>
                    </a:lnT>
                    <a:lnB>
                      <a:noFill/>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a:noFill/>
                    </a:lnT>
                    <a:lnB>
                      <a:noFill/>
                    </a:lnB>
                  </a:tcPr>
                </a:tc>
              </a:tr>
              <a:tr h="95098">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a:noFill/>
                    </a:lnT>
                    <a:lnB>
                      <a:noFill/>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a:noFill/>
                    </a:lnT>
                    <a:lnB>
                      <a:noFill/>
                    </a:lnB>
                  </a:tcPr>
                </a:tc>
                <a:tc>
                  <a:txBody>
                    <a:bodyPr/>
                    <a:lstStyle/>
                    <a:p>
                      <a:pPr algn="r" fontAlgn="b"/>
                      <a:r>
                        <a:rPr lang="en-US" sz="600" b="1" i="0" u="none" strike="noStrike">
                          <a:solidFill>
                            <a:srgbClr val="000000"/>
                          </a:solidFill>
                          <a:latin typeface="Calibri"/>
                        </a:rPr>
                        <a:t>Lipid Ratio</a:t>
                      </a:r>
                    </a:p>
                  </a:txBody>
                  <a:tcPr marL="3259" marR="3259" marT="3259"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4</a:t>
                      </a:r>
                    </a:p>
                  </a:txBody>
                  <a:tcPr marL="3259" marR="3259" marT="3259" marB="0" anchor="b">
                    <a:lnL w="25400" cap="flat" cmpd="dbl"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5</a:t>
                      </a:r>
                    </a:p>
                  </a:txBody>
                  <a:tcPr marL="3259" marR="3259" marT="325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6</a:t>
                      </a:r>
                    </a:p>
                  </a:txBody>
                  <a:tcPr marL="3259" marR="3259" marT="325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7</a:t>
                      </a:r>
                    </a:p>
                  </a:txBody>
                  <a:tcPr marL="3259" marR="3259" marT="325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8</a:t>
                      </a:r>
                    </a:p>
                  </a:txBody>
                  <a:tcPr marL="3259" marR="3259" marT="3259"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endParaRPr lang="en-US" sz="600" b="1"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4</a:t>
                      </a:r>
                    </a:p>
                  </a:txBody>
                  <a:tcPr marL="3259" marR="3259" marT="3259"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5</a:t>
                      </a:r>
                    </a:p>
                  </a:txBody>
                  <a:tcPr marL="3259" marR="3259" marT="325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6</a:t>
                      </a:r>
                    </a:p>
                  </a:txBody>
                  <a:tcPr marL="3259" marR="3259" marT="325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7</a:t>
                      </a:r>
                    </a:p>
                  </a:txBody>
                  <a:tcPr marL="3259" marR="3259" marT="325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8</a:t>
                      </a:r>
                    </a:p>
                  </a:txBody>
                  <a:tcPr marL="3259" marR="3259" marT="3259"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endParaRPr lang="en-US" sz="600" b="1"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4</a:t>
                      </a:r>
                    </a:p>
                  </a:txBody>
                  <a:tcPr marL="3259" marR="3259" marT="3259"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5</a:t>
                      </a:r>
                    </a:p>
                  </a:txBody>
                  <a:tcPr marL="3259" marR="3259" marT="325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6</a:t>
                      </a:r>
                    </a:p>
                  </a:txBody>
                  <a:tcPr marL="3259" marR="3259" marT="325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7</a:t>
                      </a:r>
                    </a:p>
                  </a:txBody>
                  <a:tcPr marL="3259" marR="3259" marT="325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8</a:t>
                      </a:r>
                    </a:p>
                  </a:txBody>
                  <a:tcPr marL="3259" marR="3259" marT="3259"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endParaRPr lang="en-US" sz="600" b="1" i="0" u="none" strike="noStrike">
                        <a:solidFill>
                          <a:srgbClr val="000000"/>
                        </a:solidFill>
                        <a:latin typeface="Calibri"/>
                      </a:endParaRPr>
                    </a:p>
                  </a:txBody>
                  <a:tcPr marL="3259" marR="3259" marT="3259"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4</a:t>
                      </a:r>
                    </a:p>
                  </a:txBody>
                  <a:tcPr marL="3259" marR="3259" marT="3259" marB="0" anchor="b">
                    <a:lnL w="25400" cap="flat" cmpd="dbl"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5</a:t>
                      </a:r>
                    </a:p>
                  </a:txBody>
                  <a:tcPr marL="3259" marR="3259" marT="325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6</a:t>
                      </a:r>
                    </a:p>
                  </a:txBody>
                  <a:tcPr marL="3259" marR="3259" marT="325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7</a:t>
                      </a:r>
                    </a:p>
                  </a:txBody>
                  <a:tcPr marL="3259" marR="3259" marT="325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8</a:t>
                      </a:r>
                    </a:p>
                  </a:txBody>
                  <a:tcPr marL="3259" marR="3259" marT="3259"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endParaRPr lang="en-US" sz="600" b="1"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4</a:t>
                      </a:r>
                    </a:p>
                  </a:txBody>
                  <a:tcPr marL="3259" marR="3259" marT="3259"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5</a:t>
                      </a:r>
                    </a:p>
                  </a:txBody>
                  <a:tcPr marL="3259" marR="3259" marT="325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6</a:t>
                      </a:r>
                    </a:p>
                  </a:txBody>
                  <a:tcPr marL="3259" marR="3259" marT="325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7</a:t>
                      </a:r>
                    </a:p>
                  </a:txBody>
                  <a:tcPr marL="3259" marR="3259" marT="325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8</a:t>
                      </a:r>
                    </a:p>
                  </a:txBody>
                  <a:tcPr marL="3259" marR="3259" marT="3259"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endParaRPr lang="en-US" sz="600" b="1"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4</a:t>
                      </a:r>
                    </a:p>
                  </a:txBody>
                  <a:tcPr marL="3259" marR="3259" marT="3259"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5</a:t>
                      </a:r>
                    </a:p>
                  </a:txBody>
                  <a:tcPr marL="3259" marR="3259" marT="325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6</a:t>
                      </a:r>
                    </a:p>
                  </a:txBody>
                  <a:tcPr marL="3259" marR="3259" marT="325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7</a:t>
                      </a:r>
                    </a:p>
                  </a:txBody>
                  <a:tcPr marL="3259" marR="3259" marT="325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8</a:t>
                      </a:r>
                    </a:p>
                  </a:txBody>
                  <a:tcPr marL="3259" marR="3259" marT="3259"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Lipid Ratio</a:t>
                      </a:r>
                    </a:p>
                  </a:txBody>
                  <a:tcPr marL="3259" marR="3259" marT="3259"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a:noFill/>
                    </a:lnT>
                    <a:lnB>
                      <a:noFill/>
                    </a:lnB>
                  </a:tcPr>
                </a:tc>
                <a:tc>
                  <a:txBody>
                    <a:bodyPr/>
                    <a:lstStyle/>
                    <a:p>
                      <a:pPr algn="l" fontAlgn="b"/>
                      <a:endParaRPr lang="en-US" sz="600" b="1" i="0" u="none" strike="noStrike" dirty="0">
                        <a:solidFill>
                          <a:srgbClr val="000000"/>
                        </a:solidFill>
                        <a:latin typeface="Calibri"/>
                      </a:endParaRPr>
                    </a:p>
                  </a:txBody>
                  <a:tcPr marL="3259" marR="3259" marT="3259" marB="0" anchor="b">
                    <a:lnL>
                      <a:noFill/>
                    </a:lnL>
                    <a:lnR>
                      <a:noFill/>
                    </a:lnR>
                    <a:lnT>
                      <a:noFill/>
                    </a:lnT>
                    <a:lnB>
                      <a:noFill/>
                    </a:lnB>
                  </a:tcPr>
                </a:tc>
              </a:tr>
              <a:tr h="99852">
                <a:tc>
                  <a:txBody>
                    <a:bodyPr/>
                    <a:lstStyle/>
                    <a:p>
                      <a:pPr algn="l" fontAlgn="b"/>
                      <a:r>
                        <a:rPr lang="en-US" sz="600" b="1" i="0" u="none" strike="noStrike">
                          <a:solidFill>
                            <a:srgbClr val="000000"/>
                          </a:solidFill>
                          <a:latin typeface="Calibri"/>
                        </a:rPr>
                        <a:t>Gender</a:t>
                      </a:r>
                    </a:p>
                  </a:txBody>
                  <a:tcPr marL="3259" marR="3259" marT="3259"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Age</a:t>
                      </a:r>
                    </a:p>
                  </a:txBody>
                  <a:tcPr marL="3259" marR="3259" marT="3259"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SBP</a:t>
                      </a:r>
                    </a:p>
                  </a:txBody>
                  <a:tcPr marL="3259" marR="3259" marT="3259" marB="0" anchor="b">
                    <a:lnL>
                      <a:noFill/>
                    </a:lnL>
                    <a:lnR w="25400" cap="flat" cmpd="dbl"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w="25400" cap="flat" cmpd="dbl"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3259" marR="3259" marT="3259"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w="25400" cap="flat" cmpd="dbl"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SBP</a:t>
                      </a:r>
                    </a:p>
                  </a:txBody>
                  <a:tcPr marL="3259" marR="3259" marT="3259" marB="0" anchor="b">
                    <a:lnL w="25400" cap="flat" cmpd="dbl" algn="ctr">
                      <a:solidFill>
                        <a:srgbClr val="000000"/>
                      </a:solidFill>
                      <a:prstDash val="solid"/>
                      <a:round/>
                      <a:headEnd type="none" w="med" len="med"/>
                      <a:tailEnd type="none" w="med" len="med"/>
                    </a:lnL>
                    <a:lnR>
                      <a:noFill/>
                    </a:lnR>
                    <a:lnT>
                      <a:noFill/>
                    </a:lnT>
                    <a:lnB w="25400" cap="flat" cmpd="dbl"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Age</a:t>
                      </a:r>
                    </a:p>
                  </a:txBody>
                  <a:tcPr marL="3259" marR="3259" marT="3259"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Gender</a:t>
                      </a:r>
                    </a:p>
                  </a:txBody>
                  <a:tcPr marL="3259" marR="3259" marT="3259" marB="0" anchor="b">
                    <a:lnL>
                      <a:noFill/>
                    </a:lnL>
                    <a:lnR>
                      <a:noFill/>
                    </a:lnR>
                    <a:lnT>
                      <a:noFill/>
                    </a:lnT>
                    <a:lnB w="25400" cap="flat" cmpd="dbl" algn="ctr">
                      <a:solidFill>
                        <a:srgbClr val="000000"/>
                      </a:solidFill>
                      <a:prstDash val="solid"/>
                      <a:round/>
                      <a:headEnd type="none" w="med" len="med"/>
                      <a:tailEnd type="none" w="med" len="med"/>
                    </a:lnB>
                  </a:tcPr>
                </a:tc>
              </a:tr>
              <a:tr h="99852">
                <a:tc>
                  <a:txBody>
                    <a:bodyPr/>
                    <a:lstStyle/>
                    <a:p>
                      <a:pPr algn="l" fontAlgn="b"/>
                      <a:r>
                        <a:rPr lang="en-US" sz="600" b="1" i="0" u="none" strike="noStrike">
                          <a:solidFill>
                            <a:srgbClr val="000000"/>
                          </a:solidFill>
                          <a:latin typeface="Calibri"/>
                        </a:rPr>
                        <a:t>Male</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45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120</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37.7</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CC67D"/>
                    </a:solidFill>
                  </a:tcPr>
                </a:tc>
                <a:tc>
                  <a:txBody>
                    <a:bodyPr/>
                    <a:lstStyle/>
                    <a:p>
                      <a:pPr algn="r" fontAlgn="b"/>
                      <a:r>
                        <a:rPr lang="en-US" sz="600" b="0" i="0" u="none" strike="noStrike">
                          <a:solidFill>
                            <a:srgbClr val="000000"/>
                          </a:solidFill>
                          <a:latin typeface="Calibri"/>
                        </a:rPr>
                        <a:t>37.6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DC67D"/>
                    </a:solidFill>
                  </a:tcPr>
                </a:tc>
                <a:tc>
                  <a:txBody>
                    <a:bodyPr/>
                    <a:lstStyle/>
                    <a:p>
                      <a:pPr algn="r" fontAlgn="b"/>
                      <a:r>
                        <a:rPr lang="en-US" sz="600" b="0" i="0" u="none" strike="noStrike">
                          <a:solidFill>
                            <a:srgbClr val="000000"/>
                          </a:solidFill>
                          <a:latin typeface="Calibri"/>
                        </a:rPr>
                        <a:t>37.6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CC67D"/>
                    </a:solidFill>
                  </a:tcPr>
                </a:tc>
                <a:tc>
                  <a:txBody>
                    <a:bodyPr/>
                    <a:lstStyle/>
                    <a:p>
                      <a:pPr algn="r" fontAlgn="b"/>
                      <a:r>
                        <a:rPr lang="en-US" sz="600" b="0" i="0" u="none" strike="noStrike">
                          <a:solidFill>
                            <a:srgbClr val="000000"/>
                          </a:solidFill>
                          <a:latin typeface="Calibri"/>
                        </a:rPr>
                        <a:t>37.5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EC67D"/>
                    </a:solidFill>
                  </a:tcPr>
                </a:tc>
                <a:tc>
                  <a:txBody>
                    <a:bodyPr/>
                    <a:lstStyle/>
                    <a:p>
                      <a:pPr algn="r" fontAlgn="b"/>
                      <a:r>
                        <a:rPr lang="en-US" sz="600" b="0" i="0" u="none" strike="noStrike">
                          <a:solidFill>
                            <a:srgbClr val="000000"/>
                          </a:solidFill>
                          <a:latin typeface="Calibri"/>
                        </a:rPr>
                        <a:t>37.5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DC67D"/>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37.6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CC67D"/>
                    </a:solidFill>
                  </a:tcPr>
                </a:tc>
                <a:tc>
                  <a:txBody>
                    <a:bodyPr/>
                    <a:lstStyle/>
                    <a:p>
                      <a:pPr algn="r" fontAlgn="b"/>
                      <a:r>
                        <a:rPr lang="en-US" sz="600" b="0" i="0" u="none" strike="noStrike">
                          <a:solidFill>
                            <a:srgbClr val="000000"/>
                          </a:solidFill>
                          <a:latin typeface="Calibri"/>
                        </a:rPr>
                        <a:t>37.7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CC67D"/>
                    </a:solidFill>
                  </a:tcPr>
                </a:tc>
                <a:tc>
                  <a:txBody>
                    <a:bodyPr/>
                    <a:lstStyle/>
                    <a:p>
                      <a:pPr algn="r" fontAlgn="b"/>
                      <a:r>
                        <a:rPr lang="en-US" sz="600" b="0" i="0" u="none" strike="noStrike">
                          <a:solidFill>
                            <a:srgbClr val="000000"/>
                          </a:solidFill>
                          <a:latin typeface="Calibri"/>
                        </a:rPr>
                        <a:t>37.4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C67D"/>
                    </a:solidFill>
                  </a:tcPr>
                </a:tc>
                <a:tc>
                  <a:txBody>
                    <a:bodyPr/>
                    <a:lstStyle/>
                    <a:p>
                      <a:pPr algn="r" fontAlgn="b"/>
                      <a:r>
                        <a:rPr lang="en-US" sz="600" b="0" i="0" u="none" strike="noStrike">
                          <a:solidFill>
                            <a:srgbClr val="000000"/>
                          </a:solidFill>
                          <a:latin typeface="Calibri"/>
                        </a:rPr>
                        <a:t>37.7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BC57D"/>
                    </a:solidFill>
                  </a:tcPr>
                </a:tc>
                <a:tc>
                  <a:txBody>
                    <a:bodyPr/>
                    <a:lstStyle/>
                    <a:p>
                      <a:pPr algn="r" fontAlgn="b"/>
                      <a:r>
                        <a:rPr lang="en-US" sz="600" b="0" i="0" u="none" strike="noStrike">
                          <a:solidFill>
                            <a:srgbClr val="000000"/>
                          </a:solidFill>
                          <a:latin typeface="Calibri"/>
                        </a:rPr>
                        <a:t>37.4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EC67D"/>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37.5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EC67D"/>
                    </a:solidFill>
                  </a:tcPr>
                </a:tc>
                <a:tc>
                  <a:txBody>
                    <a:bodyPr/>
                    <a:lstStyle/>
                    <a:p>
                      <a:pPr algn="r" fontAlgn="b"/>
                      <a:r>
                        <a:rPr lang="en-US" sz="600" b="0" i="0" u="none" strike="noStrike">
                          <a:solidFill>
                            <a:srgbClr val="000000"/>
                          </a:solidFill>
                          <a:latin typeface="Calibri"/>
                        </a:rPr>
                        <a:t>37.5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EC67D"/>
                    </a:solidFill>
                  </a:tcPr>
                </a:tc>
                <a:tc>
                  <a:txBody>
                    <a:bodyPr/>
                    <a:lstStyle/>
                    <a:p>
                      <a:pPr algn="r" fontAlgn="b"/>
                      <a:r>
                        <a:rPr lang="en-US" sz="600" b="0" i="0" u="none" strike="noStrike">
                          <a:solidFill>
                            <a:srgbClr val="000000"/>
                          </a:solidFill>
                          <a:latin typeface="Calibri"/>
                        </a:rPr>
                        <a:t>37.3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C77D"/>
                    </a:solidFill>
                  </a:tcPr>
                </a:tc>
                <a:tc>
                  <a:txBody>
                    <a:bodyPr/>
                    <a:lstStyle/>
                    <a:p>
                      <a:pPr algn="r" fontAlgn="b"/>
                      <a:r>
                        <a:rPr lang="en-US" sz="600" b="0" i="0" u="none" strike="noStrike">
                          <a:solidFill>
                            <a:srgbClr val="000000"/>
                          </a:solidFill>
                          <a:latin typeface="Calibri"/>
                        </a:rPr>
                        <a:t>37.5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EC67D"/>
                    </a:solidFill>
                  </a:tcPr>
                </a:tc>
                <a:tc>
                  <a:txBody>
                    <a:bodyPr/>
                    <a:lstStyle/>
                    <a:p>
                      <a:pPr algn="r" fontAlgn="b"/>
                      <a:r>
                        <a:rPr lang="en-US" sz="600" b="0" i="0" u="none" strike="noStrike">
                          <a:solidFill>
                            <a:srgbClr val="000000"/>
                          </a:solidFill>
                          <a:latin typeface="Calibri"/>
                        </a:rPr>
                        <a:t>37.4</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EC67D"/>
                    </a:solidFill>
                  </a:tcPr>
                </a:tc>
                <a:tc>
                  <a:txBody>
                    <a:bodyPr/>
                    <a:lstStyle/>
                    <a:p>
                      <a:pPr algn="l" fontAlgn="b"/>
                      <a:r>
                        <a:rPr lang="en-US" sz="600" b="0"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35.6</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0CB7E"/>
                    </a:solidFill>
                  </a:tcPr>
                </a:tc>
                <a:tc>
                  <a:txBody>
                    <a:bodyPr/>
                    <a:lstStyle/>
                    <a:p>
                      <a:pPr algn="r" fontAlgn="b"/>
                      <a:r>
                        <a:rPr lang="en-US" sz="600" b="0" i="0" u="none" strike="noStrike">
                          <a:solidFill>
                            <a:srgbClr val="000000"/>
                          </a:solidFill>
                          <a:latin typeface="Calibri"/>
                        </a:rPr>
                        <a:t>35.4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CC7E"/>
                    </a:solidFill>
                  </a:tcPr>
                </a:tc>
                <a:tc>
                  <a:txBody>
                    <a:bodyPr/>
                    <a:lstStyle/>
                    <a:p>
                      <a:pPr algn="r" fontAlgn="b"/>
                      <a:r>
                        <a:rPr lang="en-US" sz="600" b="0" i="0" u="none" strike="noStrike">
                          <a:solidFill>
                            <a:srgbClr val="000000"/>
                          </a:solidFill>
                          <a:latin typeface="Calibri"/>
                        </a:rPr>
                        <a:t>35.4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CC7E"/>
                    </a:solidFill>
                  </a:tcPr>
                </a:tc>
                <a:tc>
                  <a:txBody>
                    <a:bodyPr/>
                    <a:lstStyle/>
                    <a:p>
                      <a:pPr algn="r" fontAlgn="b"/>
                      <a:r>
                        <a:rPr lang="en-US" sz="600" b="0" i="0" u="none" strike="noStrike">
                          <a:solidFill>
                            <a:srgbClr val="000000"/>
                          </a:solidFill>
                          <a:latin typeface="Calibri"/>
                        </a:rPr>
                        <a:t>35.4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CC7E"/>
                    </a:solidFill>
                  </a:tcPr>
                </a:tc>
                <a:tc>
                  <a:txBody>
                    <a:bodyPr/>
                    <a:lstStyle/>
                    <a:p>
                      <a:pPr algn="r" fontAlgn="b"/>
                      <a:r>
                        <a:rPr lang="en-US" sz="600" b="0" i="0" u="none" strike="noStrike">
                          <a:solidFill>
                            <a:srgbClr val="000000"/>
                          </a:solidFill>
                          <a:latin typeface="Calibri"/>
                        </a:rPr>
                        <a:t>35.3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C7E"/>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35.5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1CC7E"/>
                    </a:solidFill>
                  </a:tcPr>
                </a:tc>
                <a:tc>
                  <a:txBody>
                    <a:bodyPr/>
                    <a:lstStyle/>
                    <a:p>
                      <a:pPr algn="r" fontAlgn="b"/>
                      <a:r>
                        <a:rPr lang="en-US" sz="600" b="0" i="0" u="none" strike="noStrike">
                          <a:solidFill>
                            <a:srgbClr val="000000"/>
                          </a:solidFill>
                          <a:latin typeface="Calibri"/>
                        </a:rPr>
                        <a:t>35.2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4CC7E"/>
                    </a:solidFill>
                  </a:tcPr>
                </a:tc>
                <a:tc>
                  <a:txBody>
                    <a:bodyPr/>
                    <a:lstStyle/>
                    <a:p>
                      <a:pPr algn="r" fontAlgn="b"/>
                      <a:r>
                        <a:rPr lang="en-US" sz="600" b="0" i="0" u="none" strike="noStrike">
                          <a:solidFill>
                            <a:srgbClr val="000000"/>
                          </a:solidFill>
                          <a:latin typeface="Calibri"/>
                        </a:rPr>
                        <a:t>35.5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1CC7E"/>
                    </a:solidFill>
                  </a:tcPr>
                </a:tc>
                <a:tc>
                  <a:txBody>
                    <a:bodyPr/>
                    <a:lstStyle/>
                    <a:p>
                      <a:pPr algn="r" fontAlgn="b"/>
                      <a:r>
                        <a:rPr lang="en-US" sz="600" b="0" i="0" u="none" strike="noStrike">
                          <a:solidFill>
                            <a:srgbClr val="000000"/>
                          </a:solidFill>
                          <a:latin typeface="Calibri"/>
                        </a:rPr>
                        <a:t>35.6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0CB7E"/>
                    </a:solidFill>
                  </a:tcPr>
                </a:tc>
                <a:tc>
                  <a:txBody>
                    <a:bodyPr/>
                    <a:lstStyle/>
                    <a:p>
                      <a:pPr algn="r" fontAlgn="b"/>
                      <a:r>
                        <a:rPr lang="en-US" sz="600" b="0" i="0" u="none" strike="noStrike">
                          <a:solidFill>
                            <a:srgbClr val="000000"/>
                          </a:solidFill>
                          <a:latin typeface="Calibri"/>
                        </a:rPr>
                        <a:t>35.2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C7E"/>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35.4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CC7E"/>
                    </a:solidFill>
                  </a:tcPr>
                </a:tc>
                <a:tc>
                  <a:txBody>
                    <a:bodyPr/>
                    <a:lstStyle/>
                    <a:p>
                      <a:pPr algn="r" fontAlgn="b"/>
                      <a:r>
                        <a:rPr lang="en-US" sz="600" b="0" i="0" u="none" strike="noStrike">
                          <a:solidFill>
                            <a:srgbClr val="000000"/>
                          </a:solidFill>
                          <a:latin typeface="Calibri"/>
                        </a:rPr>
                        <a:t>35.5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1CC7E"/>
                    </a:solidFill>
                  </a:tcPr>
                </a:tc>
                <a:tc>
                  <a:txBody>
                    <a:bodyPr/>
                    <a:lstStyle/>
                    <a:p>
                      <a:pPr algn="r" fontAlgn="b"/>
                      <a:r>
                        <a:rPr lang="en-US" sz="600" b="0" i="0" u="none" strike="noStrike">
                          <a:solidFill>
                            <a:srgbClr val="000000"/>
                          </a:solidFill>
                          <a:latin typeface="Calibri"/>
                        </a:rPr>
                        <a:t>35.2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4CC7E"/>
                    </a:solidFill>
                  </a:tcPr>
                </a:tc>
                <a:tc>
                  <a:txBody>
                    <a:bodyPr/>
                    <a:lstStyle/>
                    <a:p>
                      <a:pPr algn="r" fontAlgn="b"/>
                      <a:r>
                        <a:rPr lang="en-US" sz="600" b="0" i="0" u="none" strike="noStrike">
                          <a:solidFill>
                            <a:srgbClr val="000000"/>
                          </a:solidFill>
                          <a:latin typeface="Calibri"/>
                        </a:rPr>
                        <a:t>35.3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C7E"/>
                    </a:solidFill>
                  </a:tcPr>
                </a:tc>
                <a:tc>
                  <a:txBody>
                    <a:bodyPr/>
                    <a:lstStyle/>
                    <a:p>
                      <a:pPr algn="r" fontAlgn="b"/>
                      <a:r>
                        <a:rPr lang="en-US" sz="600" b="0" i="0" u="none" strike="noStrike">
                          <a:solidFill>
                            <a:srgbClr val="000000"/>
                          </a:solidFill>
                          <a:latin typeface="Calibri"/>
                        </a:rPr>
                        <a:t>35.5</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1CC7E"/>
                    </a:solidFill>
                  </a:tcPr>
                </a:tc>
                <a:tc>
                  <a:txBody>
                    <a:bodyPr/>
                    <a:lstStyle/>
                    <a:p>
                      <a:pPr algn="r" fontAlgn="b"/>
                      <a:r>
                        <a:rPr lang="en-US" sz="600" b="1" i="0" u="none" strike="noStrike">
                          <a:solidFill>
                            <a:srgbClr val="000000"/>
                          </a:solidFill>
                          <a:latin typeface="Calibri"/>
                        </a:rPr>
                        <a:t>120</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45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Male</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r>
              <a:tr h="95098">
                <a:tc>
                  <a:txBody>
                    <a:bodyPr/>
                    <a:lstStyle/>
                    <a:p>
                      <a:pPr algn="l" fontAlgn="b"/>
                      <a:r>
                        <a:rPr lang="en-US" sz="600" b="1"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140</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37.6</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DC67D"/>
                    </a:solidFill>
                  </a:tcPr>
                </a:tc>
                <a:tc>
                  <a:txBody>
                    <a:bodyPr/>
                    <a:lstStyle/>
                    <a:p>
                      <a:pPr algn="r" fontAlgn="b"/>
                      <a:r>
                        <a:rPr lang="en-US" sz="600" b="0" i="0" u="none" strike="noStrike">
                          <a:solidFill>
                            <a:srgbClr val="000000"/>
                          </a:solidFill>
                          <a:latin typeface="Calibri"/>
                        </a:rPr>
                        <a:t>37.5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EC67D"/>
                    </a:solidFill>
                  </a:tcPr>
                </a:tc>
                <a:tc>
                  <a:txBody>
                    <a:bodyPr/>
                    <a:lstStyle/>
                    <a:p>
                      <a:pPr algn="r" fontAlgn="b"/>
                      <a:r>
                        <a:rPr lang="en-US" sz="600" b="0" i="0" u="none" strike="noStrike">
                          <a:solidFill>
                            <a:srgbClr val="000000"/>
                          </a:solidFill>
                          <a:latin typeface="Calibri"/>
                        </a:rPr>
                        <a:t>37.4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EC67D"/>
                    </a:solidFill>
                  </a:tcPr>
                </a:tc>
                <a:tc>
                  <a:txBody>
                    <a:bodyPr/>
                    <a:lstStyle/>
                    <a:p>
                      <a:pPr algn="r" fontAlgn="b"/>
                      <a:r>
                        <a:rPr lang="en-US" sz="600" b="0" i="0" u="none" strike="noStrike">
                          <a:solidFill>
                            <a:srgbClr val="000000"/>
                          </a:solidFill>
                          <a:latin typeface="Calibri"/>
                        </a:rPr>
                        <a:t>37.6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CC67D"/>
                    </a:solidFill>
                  </a:tcPr>
                </a:tc>
                <a:tc>
                  <a:txBody>
                    <a:bodyPr/>
                    <a:lstStyle/>
                    <a:p>
                      <a:pPr algn="r" fontAlgn="b"/>
                      <a:r>
                        <a:rPr lang="en-US" sz="600" b="0" i="0" u="none" strike="noStrike">
                          <a:solidFill>
                            <a:srgbClr val="000000"/>
                          </a:solidFill>
                          <a:latin typeface="Calibri"/>
                        </a:rPr>
                        <a:t>37.7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BC57D"/>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37.7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CC67D"/>
                    </a:solidFill>
                  </a:tcPr>
                </a:tc>
                <a:tc>
                  <a:txBody>
                    <a:bodyPr/>
                    <a:lstStyle/>
                    <a:p>
                      <a:pPr algn="r" fontAlgn="b"/>
                      <a:r>
                        <a:rPr lang="en-US" sz="600" b="0" i="0" u="none" strike="noStrike">
                          <a:solidFill>
                            <a:srgbClr val="000000"/>
                          </a:solidFill>
                          <a:latin typeface="Calibri"/>
                        </a:rPr>
                        <a:t>37.7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BC57D"/>
                    </a:solidFill>
                  </a:tcPr>
                </a:tc>
                <a:tc>
                  <a:txBody>
                    <a:bodyPr/>
                    <a:lstStyle/>
                    <a:p>
                      <a:pPr algn="r" fontAlgn="b"/>
                      <a:r>
                        <a:rPr lang="en-US" sz="600" b="0" i="0" u="none" strike="noStrike">
                          <a:solidFill>
                            <a:srgbClr val="000000"/>
                          </a:solidFill>
                          <a:latin typeface="Calibri"/>
                        </a:rPr>
                        <a:t>37.5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EC67D"/>
                    </a:solidFill>
                  </a:tcPr>
                </a:tc>
                <a:tc>
                  <a:txBody>
                    <a:bodyPr/>
                    <a:lstStyle/>
                    <a:p>
                      <a:pPr algn="r" fontAlgn="b"/>
                      <a:r>
                        <a:rPr lang="en-US" sz="600" b="0" i="0" u="none" strike="noStrike">
                          <a:solidFill>
                            <a:srgbClr val="000000"/>
                          </a:solidFill>
                          <a:latin typeface="Calibri"/>
                        </a:rPr>
                        <a:t>37.8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AC57D"/>
                    </a:solidFill>
                  </a:tcPr>
                </a:tc>
                <a:tc>
                  <a:txBody>
                    <a:bodyPr/>
                    <a:lstStyle/>
                    <a:p>
                      <a:pPr algn="r" fontAlgn="b"/>
                      <a:r>
                        <a:rPr lang="en-US" sz="600" b="0" i="0" u="none" strike="noStrike">
                          <a:solidFill>
                            <a:srgbClr val="000000"/>
                          </a:solidFill>
                          <a:latin typeface="Calibri"/>
                        </a:rPr>
                        <a:t>37.4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C67D"/>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37.5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EC67D"/>
                    </a:solidFill>
                  </a:tcPr>
                </a:tc>
                <a:tc>
                  <a:txBody>
                    <a:bodyPr/>
                    <a:lstStyle/>
                    <a:p>
                      <a:pPr algn="r" fontAlgn="b"/>
                      <a:r>
                        <a:rPr lang="en-US" sz="600" b="0" i="0" u="none" strike="noStrike">
                          <a:solidFill>
                            <a:srgbClr val="000000"/>
                          </a:solidFill>
                          <a:latin typeface="Calibri"/>
                        </a:rPr>
                        <a:t>37.4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C67D"/>
                    </a:solidFill>
                  </a:tcPr>
                </a:tc>
                <a:tc>
                  <a:txBody>
                    <a:bodyPr/>
                    <a:lstStyle/>
                    <a:p>
                      <a:pPr algn="r" fontAlgn="b"/>
                      <a:r>
                        <a:rPr lang="en-US" sz="600" b="0" i="0" u="none" strike="noStrike">
                          <a:solidFill>
                            <a:srgbClr val="000000"/>
                          </a:solidFill>
                          <a:latin typeface="Calibri"/>
                        </a:rPr>
                        <a:t>37.6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DC67D"/>
                    </a:solidFill>
                  </a:tcPr>
                </a:tc>
                <a:tc>
                  <a:txBody>
                    <a:bodyPr/>
                    <a:lstStyle/>
                    <a:p>
                      <a:pPr algn="r" fontAlgn="b"/>
                      <a:r>
                        <a:rPr lang="en-US" sz="600" b="0" i="0" u="none" strike="noStrike">
                          <a:solidFill>
                            <a:srgbClr val="000000"/>
                          </a:solidFill>
                          <a:latin typeface="Calibri"/>
                        </a:rPr>
                        <a:t>37.6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DC67D"/>
                    </a:solidFill>
                  </a:tcPr>
                </a:tc>
                <a:tc>
                  <a:txBody>
                    <a:bodyPr/>
                    <a:lstStyle/>
                    <a:p>
                      <a:pPr algn="r" fontAlgn="b"/>
                      <a:r>
                        <a:rPr lang="en-US" sz="600" b="0" i="0" u="none" strike="noStrike">
                          <a:solidFill>
                            <a:srgbClr val="000000"/>
                          </a:solidFill>
                          <a:latin typeface="Calibri"/>
                        </a:rPr>
                        <a:t>37.2</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C77D"/>
                    </a:solidFill>
                  </a:tcPr>
                </a:tc>
                <a:tc>
                  <a:txBody>
                    <a:bodyPr/>
                    <a:lstStyle/>
                    <a:p>
                      <a:pPr algn="l" fontAlgn="b"/>
                      <a:endParaRPr lang="en-US" sz="600" b="0" i="0" u="none" strike="noStrike">
                        <a:solidFill>
                          <a:srgbClr val="000000"/>
                        </a:solidFill>
                        <a:latin typeface="Calibri"/>
                      </a:endParaRPr>
                    </a:p>
                  </a:txBody>
                  <a:tcPr marL="3259" marR="3259" marT="3259"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35.4</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CC7E"/>
                    </a:solidFill>
                  </a:tcPr>
                </a:tc>
                <a:tc>
                  <a:txBody>
                    <a:bodyPr/>
                    <a:lstStyle/>
                    <a:p>
                      <a:pPr algn="r" fontAlgn="b"/>
                      <a:r>
                        <a:rPr lang="en-US" sz="600" b="0" i="0" u="none" strike="noStrike">
                          <a:solidFill>
                            <a:srgbClr val="000000"/>
                          </a:solidFill>
                          <a:latin typeface="Calibri"/>
                        </a:rPr>
                        <a:t>35.3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C7E"/>
                    </a:solidFill>
                  </a:tcPr>
                </a:tc>
                <a:tc>
                  <a:txBody>
                    <a:bodyPr/>
                    <a:lstStyle/>
                    <a:p>
                      <a:pPr algn="r" fontAlgn="b"/>
                      <a:r>
                        <a:rPr lang="en-US" sz="600" b="0" i="0" u="none" strike="noStrike">
                          <a:solidFill>
                            <a:srgbClr val="000000"/>
                          </a:solidFill>
                          <a:latin typeface="Calibri"/>
                        </a:rPr>
                        <a:t>35.2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4CD7E"/>
                    </a:solidFill>
                  </a:tcPr>
                </a:tc>
                <a:tc>
                  <a:txBody>
                    <a:bodyPr/>
                    <a:lstStyle/>
                    <a:p>
                      <a:pPr algn="r" fontAlgn="b"/>
                      <a:r>
                        <a:rPr lang="en-US" sz="600" b="0" i="0" u="none" strike="noStrike">
                          <a:solidFill>
                            <a:srgbClr val="000000"/>
                          </a:solidFill>
                          <a:latin typeface="Calibri"/>
                        </a:rPr>
                        <a:t>35.3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C7E"/>
                    </a:solidFill>
                  </a:tcPr>
                </a:tc>
                <a:tc>
                  <a:txBody>
                    <a:bodyPr/>
                    <a:lstStyle/>
                    <a:p>
                      <a:pPr algn="r" fontAlgn="b"/>
                      <a:r>
                        <a:rPr lang="en-US" sz="600" b="0" i="0" u="none" strike="noStrike">
                          <a:solidFill>
                            <a:srgbClr val="000000"/>
                          </a:solidFill>
                          <a:latin typeface="Calibri"/>
                        </a:rPr>
                        <a:t>35.0</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6CD7E"/>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35.5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1CC7E"/>
                    </a:solidFill>
                  </a:tcPr>
                </a:tc>
                <a:tc>
                  <a:txBody>
                    <a:bodyPr/>
                    <a:lstStyle/>
                    <a:p>
                      <a:pPr algn="r" fontAlgn="b"/>
                      <a:r>
                        <a:rPr lang="en-US" sz="600" b="0" i="0" u="none" strike="noStrike">
                          <a:solidFill>
                            <a:srgbClr val="000000"/>
                          </a:solidFill>
                          <a:latin typeface="Calibri"/>
                        </a:rPr>
                        <a:t>35.2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4CC7E"/>
                    </a:solidFill>
                  </a:tcPr>
                </a:tc>
                <a:tc>
                  <a:txBody>
                    <a:bodyPr/>
                    <a:lstStyle/>
                    <a:p>
                      <a:pPr algn="r" fontAlgn="b"/>
                      <a:r>
                        <a:rPr lang="en-US" sz="600" b="0" i="0" u="none" strike="noStrike">
                          <a:solidFill>
                            <a:srgbClr val="000000"/>
                          </a:solidFill>
                          <a:latin typeface="Calibri"/>
                        </a:rPr>
                        <a:t>35.2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4CC7E"/>
                    </a:solidFill>
                  </a:tcPr>
                </a:tc>
                <a:tc>
                  <a:txBody>
                    <a:bodyPr/>
                    <a:lstStyle/>
                    <a:p>
                      <a:pPr algn="r" fontAlgn="b"/>
                      <a:r>
                        <a:rPr lang="en-US" sz="600" b="0" i="0" u="none" strike="noStrike">
                          <a:solidFill>
                            <a:srgbClr val="000000"/>
                          </a:solidFill>
                          <a:latin typeface="Calibri"/>
                        </a:rPr>
                        <a:t>35.3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C7E"/>
                    </a:solidFill>
                  </a:tcPr>
                </a:tc>
                <a:tc>
                  <a:txBody>
                    <a:bodyPr/>
                    <a:lstStyle/>
                    <a:p>
                      <a:pPr algn="r" fontAlgn="b"/>
                      <a:r>
                        <a:rPr lang="en-US" sz="600" b="0" i="0" u="none" strike="noStrike">
                          <a:solidFill>
                            <a:srgbClr val="000000"/>
                          </a:solidFill>
                          <a:latin typeface="Calibri"/>
                        </a:rPr>
                        <a:t>35.2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4CC7E"/>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35.3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C7E"/>
                    </a:solidFill>
                  </a:tcPr>
                </a:tc>
                <a:tc>
                  <a:txBody>
                    <a:bodyPr/>
                    <a:lstStyle/>
                    <a:p>
                      <a:pPr algn="r" fontAlgn="b"/>
                      <a:r>
                        <a:rPr lang="en-US" sz="600" b="0" i="0" u="none" strike="noStrike">
                          <a:solidFill>
                            <a:srgbClr val="000000"/>
                          </a:solidFill>
                          <a:latin typeface="Calibri"/>
                        </a:rPr>
                        <a:t>35.1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CD7E"/>
                    </a:solidFill>
                  </a:tcPr>
                </a:tc>
                <a:tc>
                  <a:txBody>
                    <a:bodyPr/>
                    <a:lstStyle/>
                    <a:p>
                      <a:pPr algn="r" fontAlgn="b"/>
                      <a:r>
                        <a:rPr lang="en-US" sz="600" b="0" i="0" u="none" strike="noStrike">
                          <a:solidFill>
                            <a:srgbClr val="000000"/>
                          </a:solidFill>
                          <a:latin typeface="Calibri"/>
                        </a:rPr>
                        <a:t>35.2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4CC7E"/>
                    </a:solidFill>
                  </a:tcPr>
                </a:tc>
                <a:tc>
                  <a:txBody>
                    <a:bodyPr/>
                    <a:lstStyle/>
                    <a:p>
                      <a:pPr algn="r" fontAlgn="b"/>
                      <a:r>
                        <a:rPr lang="en-US" sz="600" b="0" i="0" u="none" strike="noStrike">
                          <a:solidFill>
                            <a:srgbClr val="000000"/>
                          </a:solidFill>
                          <a:latin typeface="Calibri"/>
                        </a:rPr>
                        <a:t>35.2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4CD7E"/>
                    </a:solidFill>
                  </a:tcPr>
                </a:tc>
                <a:tc>
                  <a:txBody>
                    <a:bodyPr/>
                    <a:lstStyle/>
                    <a:p>
                      <a:pPr algn="r" fontAlgn="b"/>
                      <a:r>
                        <a:rPr lang="en-US" sz="600" b="0" i="0" u="none" strike="noStrike">
                          <a:solidFill>
                            <a:srgbClr val="000000"/>
                          </a:solidFill>
                          <a:latin typeface="Calibri"/>
                        </a:rPr>
                        <a:t>35.2</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4CC7E"/>
                    </a:solidFill>
                  </a:tcPr>
                </a:tc>
                <a:tc>
                  <a:txBody>
                    <a:bodyPr/>
                    <a:lstStyle/>
                    <a:p>
                      <a:pPr algn="r" fontAlgn="b"/>
                      <a:r>
                        <a:rPr lang="en-US" sz="600" b="1" i="0" u="none" strike="noStrike">
                          <a:solidFill>
                            <a:srgbClr val="000000"/>
                          </a:solidFill>
                          <a:latin typeface="Calibri"/>
                        </a:rPr>
                        <a:t>140</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5098">
                <a:tc>
                  <a:txBody>
                    <a:bodyPr/>
                    <a:lstStyle/>
                    <a:p>
                      <a:pPr algn="l" fontAlgn="b"/>
                      <a:r>
                        <a:rPr lang="en-US" sz="600" b="1"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160</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37.7</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BC57D"/>
                    </a:solidFill>
                  </a:tcPr>
                </a:tc>
                <a:tc>
                  <a:txBody>
                    <a:bodyPr/>
                    <a:lstStyle/>
                    <a:p>
                      <a:pPr algn="r" fontAlgn="b"/>
                      <a:r>
                        <a:rPr lang="en-US" sz="600" b="0" i="0" u="none" strike="noStrike">
                          <a:solidFill>
                            <a:srgbClr val="000000"/>
                          </a:solidFill>
                          <a:latin typeface="Calibri"/>
                        </a:rPr>
                        <a:t>37.7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CC57D"/>
                    </a:solidFill>
                  </a:tcPr>
                </a:tc>
                <a:tc>
                  <a:txBody>
                    <a:bodyPr/>
                    <a:lstStyle/>
                    <a:p>
                      <a:pPr algn="r" fontAlgn="b"/>
                      <a:r>
                        <a:rPr lang="en-US" sz="600" b="0" i="0" u="none" strike="noStrike">
                          <a:solidFill>
                            <a:srgbClr val="000000"/>
                          </a:solidFill>
                          <a:latin typeface="Calibri"/>
                        </a:rPr>
                        <a:t>37.5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DC67D"/>
                    </a:solidFill>
                  </a:tcPr>
                </a:tc>
                <a:tc>
                  <a:txBody>
                    <a:bodyPr/>
                    <a:lstStyle/>
                    <a:p>
                      <a:pPr algn="r" fontAlgn="b"/>
                      <a:r>
                        <a:rPr lang="en-US" sz="600" b="0" i="0" u="none" strike="noStrike">
                          <a:solidFill>
                            <a:srgbClr val="000000"/>
                          </a:solidFill>
                          <a:latin typeface="Calibri"/>
                        </a:rPr>
                        <a:t>37.5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DC67D"/>
                    </a:solidFill>
                  </a:tcPr>
                </a:tc>
                <a:tc>
                  <a:txBody>
                    <a:bodyPr/>
                    <a:lstStyle/>
                    <a:p>
                      <a:pPr algn="r" fontAlgn="b"/>
                      <a:r>
                        <a:rPr lang="en-US" sz="600" b="0" i="0" u="none" strike="noStrike">
                          <a:solidFill>
                            <a:srgbClr val="000000"/>
                          </a:solidFill>
                          <a:latin typeface="Calibri"/>
                        </a:rPr>
                        <a:t>37.5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DC67D"/>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37.5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EC67D"/>
                    </a:solidFill>
                  </a:tcPr>
                </a:tc>
                <a:tc>
                  <a:txBody>
                    <a:bodyPr/>
                    <a:lstStyle/>
                    <a:p>
                      <a:pPr algn="r" fontAlgn="b"/>
                      <a:r>
                        <a:rPr lang="en-US" sz="600" b="0" i="0" u="none" strike="noStrike">
                          <a:solidFill>
                            <a:srgbClr val="000000"/>
                          </a:solidFill>
                          <a:latin typeface="Calibri"/>
                        </a:rPr>
                        <a:t>37.5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DC67D"/>
                    </a:solidFill>
                  </a:tcPr>
                </a:tc>
                <a:tc>
                  <a:txBody>
                    <a:bodyPr/>
                    <a:lstStyle/>
                    <a:p>
                      <a:pPr algn="r" fontAlgn="b"/>
                      <a:r>
                        <a:rPr lang="en-US" sz="600" b="0" i="0" u="none" strike="noStrike">
                          <a:solidFill>
                            <a:srgbClr val="000000"/>
                          </a:solidFill>
                          <a:latin typeface="Calibri"/>
                        </a:rPr>
                        <a:t>37.7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CC67D"/>
                    </a:solidFill>
                  </a:tcPr>
                </a:tc>
                <a:tc>
                  <a:txBody>
                    <a:bodyPr/>
                    <a:lstStyle/>
                    <a:p>
                      <a:pPr algn="r" fontAlgn="b"/>
                      <a:r>
                        <a:rPr lang="en-US" sz="600" b="0" i="0" u="none" strike="noStrike">
                          <a:solidFill>
                            <a:srgbClr val="000000"/>
                          </a:solidFill>
                          <a:latin typeface="Calibri"/>
                        </a:rPr>
                        <a:t>37.5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DC67D"/>
                    </a:solidFill>
                  </a:tcPr>
                </a:tc>
                <a:tc>
                  <a:txBody>
                    <a:bodyPr/>
                    <a:lstStyle/>
                    <a:p>
                      <a:pPr algn="r" fontAlgn="b"/>
                      <a:r>
                        <a:rPr lang="en-US" sz="600" b="0" i="0" u="none" strike="noStrike">
                          <a:solidFill>
                            <a:srgbClr val="000000"/>
                          </a:solidFill>
                          <a:latin typeface="Calibri"/>
                        </a:rPr>
                        <a:t>37.5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EC67D"/>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37.8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BC57D"/>
                    </a:solidFill>
                  </a:tcPr>
                </a:tc>
                <a:tc>
                  <a:txBody>
                    <a:bodyPr/>
                    <a:lstStyle/>
                    <a:p>
                      <a:pPr algn="r" fontAlgn="b"/>
                      <a:r>
                        <a:rPr lang="en-US" sz="600" b="0" i="0" u="none" strike="noStrike">
                          <a:solidFill>
                            <a:srgbClr val="000000"/>
                          </a:solidFill>
                          <a:latin typeface="Calibri"/>
                        </a:rPr>
                        <a:t>37.4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EC67D"/>
                    </a:solidFill>
                  </a:tcPr>
                </a:tc>
                <a:tc>
                  <a:txBody>
                    <a:bodyPr/>
                    <a:lstStyle/>
                    <a:p>
                      <a:pPr algn="r" fontAlgn="b"/>
                      <a:r>
                        <a:rPr lang="en-US" sz="600" b="0" i="0" u="none" strike="noStrike">
                          <a:solidFill>
                            <a:srgbClr val="000000"/>
                          </a:solidFill>
                          <a:latin typeface="Calibri"/>
                        </a:rPr>
                        <a:t>37.6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DC67D"/>
                    </a:solidFill>
                  </a:tcPr>
                </a:tc>
                <a:tc>
                  <a:txBody>
                    <a:bodyPr/>
                    <a:lstStyle/>
                    <a:p>
                      <a:pPr algn="r" fontAlgn="b"/>
                      <a:r>
                        <a:rPr lang="en-US" sz="600" b="0" i="0" u="none" strike="noStrike">
                          <a:solidFill>
                            <a:srgbClr val="000000"/>
                          </a:solidFill>
                          <a:latin typeface="Calibri"/>
                        </a:rPr>
                        <a:t>37.5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EC67D"/>
                    </a:solidFill>
                  </a:tcPr>
                </a:tc>
                <a:tc>
                  <a:txBody>
                    <a:bodyPr/>
                    <a:lstStyle/>
                    <a:p>
                      <a:pPr algn="r" fontAlgn="b"/>
                      <a:r>
                        <a:rPr lang="en-US" sz="600" b="0" i="0" u="none" strike="noStrike">
                          <a:solidFill>
                            <a:srgbClr val="000000"/>
                          </a:solidFill>
                          <a:latin typeface="Calibri"/>
                        </a:rPr>
                        <a:t>37.4</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C67D"/>
                    </a:solidFill>
                  </a:tcPr>
                </a:tc>
                <a:tc>
                  <a:txBody>
                    <a:bodyPr/>
                    <a:lstStyle/>
                    <a:p>
                      <a:pPr algn="l" fontAlgn="b"/>
                      <a:endParaRPr lang="en-US" sz="600" b="0" i="0" u="none" strike="noStrike">
                        <a:solidFill>
                          <a:srgbClr val="000000"/>
                        </a:solidFill>
                        <a:latin typeface="Calibri"/>
                      </a:endParaRPr>
                    </a:p>
                  </a:txBody>
                  <a:tcPr marL="3259" marR="3259" marT="3259"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35.4</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CC7E"/>
                    </a:solidFill>
                  </a:tcPr>
                </a:tc>
                <a:tc>
                  <a:txBody>
                    <a:bodyPr/>
                    <a:lstStyle/>
                    <a:p>
                      <a:pPr algn="r" fontAlgn="b"/>
                      <a:r>
                        <a:rPr lang="en-US" sz="600" b="0" i="0" u="none" strike="noStrike">
                          <a:solidFill>
                            <a:srgbClr val="000000"/>
                          </a:solidFill>
                          <a:latin typeface="Calibri"/>
                        </a:rPr>
                        <a:t>35.4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CC7E"/>
                    </a:solidFill>
                  </a:tcPr>
                </a:tc>
                <a:tc>
                  <a:txBody>
                    <a:bodyPr/>
                    <a:lstStyle/>
                    <a:p>
                      <a:pPr algn="r" fontAlgn="b"/>
                      <a:r>
                        <a:rPr lang="en-US" sz="600" b="0" i="0" u="none" strike="noStrike">
                          <a:solidFill>
                            <a:srgbClr val="000000"/>
                          </a:solidFill>
                          <a:latin typeface="Calibri"/>
                        </a:rPr>
                        <a:t>35.2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4CC7E"/>
                    </a:solidFill>
                  </a:tcPr>
                </a:tc>
                <a:tc>
                  <a:txBody>
                    <a:bodyPr/>
                    <a:lstStyle/>
                    <a:p>
                      <a:pPr algn="r" fontAlgn="b"/>
                      <a:r>
                        <a:rPr lang="en-US" sz="600" b="0" i="0" u="none" strike="noStrike">
                          <a:solidFill>
                            <a:srgbClr val="000000"/>
                          </a:solidFill>
                          <a:latin typeface="Calibri"/>
                        </a:rPr>
                        <a:t>35.2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4CC7E"/>
                    </a:solidFill>
                  </a:tcPr>
                </a:tc>
                <a:tc>
                  <a:txBody>
                    <a:bodyPr/>
                    <a:lstStyle/>
                    <a:p>
                      <a:pPr algn="r" fontAlgn="b"/>
                      <a:r>
                        <a:rPr lang="en-US" sz="600" b="0" i="0" u="none" strike="noStrike">
                          <a:solidFill>
                            <a:srgbClr val="000000"/>
                          </a:solidFill>
                          <a:latin typeface="Calibri"/>
                        </a:rPr>
                        <a:t>35.2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4CC7E"/>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35.3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C7E"/>
                    </a:solidFill>
                  </a:tcPr>
                </a:tc>
                <a:tc>
                  <a:txBody>
                    <a:bodyPr/>
                    <a:lstStyle/>
                    <a:p>
                      <a:pPr algn="r" fontAlgn="b"/>
                      <a:r>
                        <a:rPr lang="en-US" sz="600" b="0" i="0" u="none" strike="noStrike">
                          <a:solidFill>
                            <a:srgbClr val="000000"/>
                          </a:solidFill>
                          <a:latin typeface="Calibri"/>
                        </a:rPr>
                        <a:t>35.1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CD7E"/>
                    </a:solidFill>
                  </a:tcPr>
                </a:tc>
                <a:tc>
                  <a:txBody>
                    <a:bodyPr/>
                    <a:lstStyle/>
                    <a:p>
                      <a:pPr algn="r" fontAlgn="b"/>
                      <a:r>
                        <a:rPr lang="en-US" sz="600" b="0" i="0" u="none" strike="noStrike">
                          <a:solidFill>
                            <a:srgbClr val="000000"/>
                          </a:solidFill>
                          <a:latin typeface="Calibri"/>
                        </a:rPr>
                        <a:t>35.3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C7E"/>
                    </a:solidFill>
                  </a:tcPr>
                </a:tc>
                <a:tc>
                  <a:txBody>
                    <a:bodyPr/>
                    <a:lstStyle/>
                    <a:p>
                      <a:pPr algn="r" fontAlgn="b"/>
                      <a:r>
                        <a:rPr lang="en-US" sz="600" b="0" i="0" u="none" strike="noStrike">
                          <a:solidFill>
                            <a:srgbClr val="000000"/>
                          </a:solidFill>
                          <a:latin typeface="Calibri"/>
                        </a:rPr>
                        <a:t>35.1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CD7E"/>
                    </a:solidFill>
                  </a:tcPr>
                </a:tc>
                <a:tc>
                  <a:txBody>
                    <a:bodyPr/>
                    <a:lstStyle/>
                    <a:p>
                      <a:pPr algn="r" fontAlgn="b"/>
                      <a:r>
                        <a:rPr lang="en-US" sz="600" b="0" i="0" u="none" strike="noStrike">
                          <a:solidFill>
                            <a:srgbClr val="000000"/>
                          </a:solidFill>
                          <a:latin typeface="Calibri"/>
                        </a:rPr>
                        <a:t>35.1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CD7E"/>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35.2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4CC7E"/>
                    </a:solidFill>
                  </a:tcPr>
                </a:tc>
                <a:tc>
                  <a:txBody>
                    <a:bodyPr/>
                    <a:lstStyle/>
                    <a:p>
                      <a:pPr algn="r" fontAlgn="b"/>
                      <a:r>
                        <a:rPr lang="en-US" sz="600" b="0" i="0" u="none" strike="noStrike">
                          <a:solidFill>
                            <a:srgbClr val="000000"/>
                          </a:solidFill>
                          <a:latin typeface="Calibri"/>
                        </a:rPr>
                        <a:t>35.2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4CD7E"/>
                    </a:solidFill>
                  </a:tcPr>
                </a:tc>
                <a:tc>
                  <a:txBody>
                    <a:bodyPr/>
                    <a:lstStyle/>
                    <a:p>
                      <a:pPr algn="r" fontAlgn="b"/>
                      <a:r>
                        <a:rPr lang="en-US" sz="600" b="0" i="0" u="none" strike="noStrike">
                          <a:solidFill>
                            <a:srgbClr val="000000"/>
                          </a:solidFill>
                          <a:latin typeface="Calibri"/>
                        </a:rPr>
                        <a:t>35.2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4CC7E"/>
                    </a:solidFill>
                  </a:tcPr>
                </a:tc>
                <a:tc>
                  <a:txBody>
                    <a:bodyPr/>
                    <a:lstStyle/>
                    <a:p>
                      <a:pPr algn="r" fontAlgn="b"/>
                      <a:r>
                        <a:rPr lang="en-US" sz="600" b="0" i="0" u="none" strike="noStrike">
                          <a:solidFill>
                            <a:srgbClr val="000000"/>
                          </a:solidFill>
                          <a:latin typeface="Calibri"/>
                        </a:rPr>
                        <a:t>35.0</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6CD7E"/>
                    </a:solidFill>
                  </a:tcPr>
                </a:tc>
                <a:tc>
                  <a:txBody>
                    <a:bodyPr/>
                    <a:lstStyle/>
                    <a:p>
                      <a:pPr algn="r" fontAlgn="b"/>
                      <a:r>
                        <a:rPr lang="en-US" sz="600" b="0" i="0" u="none" strike="noStrike">
                          <a:solidFill>
                            <a:srgbClr val="000000"/>
                          </a:solidFill>
                          <a:latin typeface="Calibri"/>
                        </a:rPr>
                        <a:t>35.0</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CD7E"/>
                    </a:solidFill>
                  </a:tcPr>
                </a:tc>
                <a:tc>
                  <a:txBody>
                    <a:bodyPr/>
                    <a:lstStyle/>
                    <a:p>
                      <a:pPr algn="r" fontAlgn="b"/>
                      <a:r>
                        <a:rPr lang="en-US" sz="600" b="1" i="0" u="none" strike="noStrike">
                          <a:solidFill>
                            <a:srgbClr val="000000"/>
                          </a:solidFill>
                          <a:latin typeface="Calibri"/>
                        </a:rPr>
                        <a:t>160</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5098">
                <a:tc>
                  <a:txBody>
                    <a:bodyPr/>
                    <a:lstStyle/>
                    <a:p>
                      <a:pPr algn="l" fontAlgn="b"/>
                      <a:r>
                        <a:rPr lang="en-US" sz="600" b="1"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180</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37.6</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CC67D"/>
                    </a:solidFill>
                  </a:tcPr>
                </a:tc>
                <a:tc>
                  <a:txBody>
                    <a:bodyPr/>
                    <a:lstStyle/>
                    <a:p>
                      <a:pPr algn="r" fontAlgn="b"/>
                      <a:r>
                        <a:rPr lang="en-US" sz="600" b="0" i="0" u="none" strike="noStrike">
                          <a:solidFill>
                            <a:srgbClr val="000000"/>
                          </a:solidFill>
                          <a:latin typeface="Calibri"/>
                        </a:rPr>
                        <a:t>37.7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CC67D"/>
                    </a:solidFill>
                  </a:tcPr>
                </a:tc>
                <a:tc>
                  <a:txBody>
                    <a:bodyPr/>
                    <a:lstStyle/>
                    <a:p>
                      <a:pPr algn="r" fontAlgn="b"/>
                      <a:r>
                        <a:rPr lang="en-US" sz="600" b="0" i="0" u="none" strike="noStrike">
                          <a:solidFill>
                            <a:srgbClr val="000000"/>
                          </a:solidFill>
                          <a:latin typeface="Calibri"/>
                        </a:rPr>
                        <a:t>37.7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BC57D"/>
                    </a:solidFill>
                  </a:tcPr>
                </a:tc>
                <a:tc>
                  <a:txBody>
                    <a:bodyPr/>
                    <a:lstStyle/>
                    <a:p>
                      <a:pPr algn="r" fontAlgn="b"/>
                      <a:r>
                        <a:rPr lang="en-US" sz="600" b="0" i="0" u="none" strike="noStrike">
                          <a:solidFill>
                            <a:srgbClr val="000000"/>
                          </a:solidFill>
                          <a:latin typeface="Calibri"/>
                        </a:rPr>
                        <a:t>37.6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DC67D"/>
                    </a:solidFill>
                  </a:tcPr>
                </a:tc>
                <a:tc>
                  <a:txBody>
                    <a:bodyPr/>
                    <a:lstStyle/>
                    <a:p>
                      <a:pPr algn="r" fontAlgn="b"/>
                      <a:r>
                        <a:rPr lang="en-US" sz="600" b="0" i="0" u="none" strike="noStrike">
                          <a:solidFill>
                            <a:srgbClr val="000000"/>
                          </a:solidFill>
                          <a:latin typeface="Calibri"/>
                        </a:rPr>
                        <a:t>37.4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C67D"/>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37.2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C77D"/>
                    </a:solidFill>
                  </a:tcPr>
                </a:tc>
                <a:tc>
                  <a:txBody>
                    <a:bodyPr/>
                    <a:lstStyle/>
                    <a:p>
                      <a:pPr algn="r" fontAlgn="b"/>
                      <a:r>
                        <a:rPr lang="en-US" sz="600" b="0" i="0" u="none" strike="noStrike">
                          <a:solidFill>
                            <a:srgbClr val="000000"/>
                          </a:solidFill>
                          <a:latin typeface="Calibri"/>
                        </a:rPr>
                        <a:t>37.4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EC67D"/>
                    </a:solidFill>
                  </a:tcPr>
                </a:tc>
                <a:tc>
                  <a:txBody>
                    <a:bodyPr/>
                    <a:lstStyle/>
                    <a:p>
                      <a:pPr algn="r" fontAlgn="b"/>
                      <a:r>
                        <a:rPr lang="en-US" sz="600" b="0" i="0" u="none" strike="noStrike">
                          <a:solidFill>
                            <a:srgbClr val="000000"/>
                          </a:solidFill>
                          <a:latin typeface="Calibri"/>
                        </a:rPr>
                        <a:t>37.3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C77D"/>
                    </a:solidFill>
                  </a:tcPr>
                </a:tc>
                <a:tc>
                  <a:txBody>
                    <a:bodyPr/>
                    <a:lstStyle/>
                    <a:p>
                      <a:pPr algn="r" fontAlgn="b"/>
                      <a:r>
                        <a:rPr lang="en-US" sz="600" b="0" i="0" u="none" strike="noStrike">
                          <a:solidFill>
                            <a:srgbClr val="000000"/>
                          </a:solidFill>
                          <a:latin typeface="Calibri"/>
                        </a:rPr>
                        <a:t>37.6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DC67D"/>
                    </a:solidFill>
                  </a:tcPr>
                </a:tc>
                <a:tc>
                  <a:txBody>
                    <a:bodyPr/>
                    <a:lstStyle/>
                    <a:p>
                      <a:pPr algn="r" fontAlgn="b"/>
                      <a:r>
                        <a:rPr lang="en-US" sz="600" b="0" i="0" u="none" strike="noStrike">
                          <a:solidFill>
                            <a:srgbClr val="000000"/>
                          </a:solidFill>
                          <a:latin typeface="Calibri"/>
                        </a:rPr>
                        <a:t>37.5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EC67D"/>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37.5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EC67D"/>
                    </a:solidFill>
                  </a:tcPr>
                </a:tc>
                <a:tc>
                  <a:txBody>
                    <a:bodyPr/>
                    <a:lstStyle/>
                    <a:p>
                      <a:pPr algn="r" fontAlgn="b"/>
                      <a:r>
                        <a:rPr lang="en-US" sz="600" b="0" i="0" u="none" strike="noStrike">
                          <a:solidFill>
                            <a:srgbClr val="000000"/>
                          </a:solidFill>
                          <a:latin typeface="Calibri"/>
                        </a:rPr>
                        <a:t>37.6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DC67D"/>
                    </a:solidFill>
                  </a:tcPr>
                </a:tc>
                <a:tc>
                  <a:txBody>
                    <a:bodyPr/>
                    <a:lstStyle/>
                    <a:p>
                      <a:pPr algn="r" fontAlgn="b"/>
                      <a:r>
                        <a:rPr lang="en-US" sz="600" b="0" i="0" u="none" strike="noStrike">
                          <a:solidFill>
                            <a:srgbClr val="000000"/>
                          </a:solidFill>
                          <a:latin typeface="Calibri"/>
                        </a:rPr>
                        <a:t>37.5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EC67D"/>
                    </a:solidFill>
                  </a:tcPr>
                </a:tc>
                <a:tc>
                  <a:txBody>
                    <a:bodyPr/>
                    <a:lstStyle/>
                    <a:p>
                      <a:pPr algn="r" fontAlgn="b"/>
                      <a:r>
                        <a:rPr lang="en-US" sz="600" b="0" i="0" u="none" strike="noStrike">
                          <a:solidFill>
                            <a:srgbClr val="000000"/>
                          </a:solidFill>
                          <a:latin typeface="Calibri"/>
                        </a:rPr>
                        <a:t>37.4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C67D"/>
                    </a:solidFill>
                  </a:tcPr>
                </a:tc>
                <a:tc>
                  <a:txBody>
                    <a:bodyPr/>
                    <a:lstStyle/>
                    <a:p>
                      <a:pPr algn="r" fontAlgn="b"/>
                      <a:r>
                        <a:rPr lang="en-US" sz="600" b="0" i="0" u="none" strike="noStrike">
                          <a:solidFill>
                            <a:srgbClr val="000000"/>
                          </a:solidFill>
                          <a:latin typeface="Calibri"/>
                        </a:rPr>
                        <a:t>37.2</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C77D"/>
                    </a:solidFill>
                  </a:tcPr>
                </a:tc>
                <a:tc>
                  <a:txBody>
                    <a:bodyPr/>
                    <a:lstStyle/>
                    <a:p>
                      <a:pPr algn="l" fontAlgn="b"/>
                      <a:r>
                        <a:rPr lang="en-US" sz="600" b="0"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35.6</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0CB7E"/>
                    </a:solidFill>
                  </a:tcPr>
                </a:tc>
                <a:tc>
                  <a:txBody>
                    <a:bodyPr/>
                    <a:lstStyle/>
                    <a:p>
                      <a:pPr algn="r" fontAlgn="b"/>
                      <a:r>
                        <a:rPr lang="en-US" sz="600" b="0" i="0" u="none" strike="noStrike">
                          <a:solidFill>
                            <a:srgbClr val="000000"/>
                          </a:solidFill>
                          <a:latin typeface="Calibri"/>
                        </a:rPr>
                        <a:t>35.3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C7E"/>
                    </a:solidFill>
                  </a:tcPr>
                </a:tc>
                <a:tc>
                  <a:txBody>
                    <a:bodyPr/>
                    <a:lstStyle/>
                    <a:p>
                      <a:pPr algn="r" fontAlgn="b"/>
                      <a:r>
                        <a:rPr lang="en-US" sz="600" b="0" i="0" u="none" strike="noStrike">
                          <a:solidFill>
                            <a:srgbClr val="000000"/>
                          </a:solidFill>
                          <a:latin typeface="Calibri"/>
                        </a:rPr>
                        <a:t>35.2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4CC7E"/>
                    </a:solidFill>
                  </a:tcPr>
                </a:tc>
                <a:tc>
                  <a:txBody>
                    <a:bodyPr/>
                    <a:lstStyle/>
                    <a:p>
                      <a:pPr algn="r" fontAlgn="b"/>
                      <a:r>
                        <a:rPr lang="en-US" sz="600" b="0" i="0" u="none" strike="noStrike">
                          <a:solidFill>
                            <a:srgbClr val="000000"/>
                          </a:solidFill>
                          <a:latin typeface="Calibri"/>
                        </a:rPr>
                        <a:t>34.8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8CE7F"/>
                    </a:solidFill>
                  </a:tcPr>
                </a:tc>
                <a:tc>
                  <a:txBody>
                    <a:bodyPr/>
                    <a:lstStyle/>
                    <a:p>
                      <a:pPr algn="r" fontAlgn="b"/>
                      <a:r>
                        <a:rPr lang="en-US" sz="600" b="0" i="0" u="none" strike="noStrike">
                          <a:solidFill>
                            <a:srgbClr val="000000"/>
                          </a:solidFill>
                          <a:latin typeface="Calibri"/>
                        </a:rPr>
                        <a:t>35.1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CD7E"/>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35.3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C7E"/>
                    </a:solidFill>
                  </a:tcPr>
                </a:tc>
                <a:tc>
                  <a:txBody>
                    <a:bodyPr/>
                    <a:lstStyle/>
                    <a:p>
                      <a:pPr algn="r" fontAlgn="b"/>
                      <a:r>
                        <a:rPr lang="en-US" sz="600" b="0" i="0" u="none" strike="noStrike">
                          <a:solidFill>
                            <a:srgbClr val="000000"/>
                          </a:solidFill>
                          <a:latin typeface="Calibri"/>
                        </a:rPr>
                        <a:t>35.3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C7E"/>
                    </a:solidFill>
                  </a:tcPr>
                </a:tc>
                <a:tc>
                  <a:txBody>
                    <a:bodyPr/>
                    <a:lstStyle/>
                    <a:p>
                      <a:pPr algn="r" fontAlgn="b"/>
                      <a:r>
                        <a:rPr lang="en-US" sz="600" b="0" i="0" u="none" strike="noStrike">
                          <a:solidFill>
                            <a:srgbClr val="000000"/>
                          </a:solidFill>
                          <a:latin typeface="Calibri"/>
                        </a:rPr>
                        <a:t>35.3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C7E"/>
                    </a:solidFill>
                  </a:tcPr>
                </a:tc>
                <a:tc>
                  <a:txBody>
                    <a:bodyPr/>
                    <a:lstStyle/>
                    <a:p>
                      <a:pPr algn="r" fontAlgn="b"/>
                      <a:r>
                        <a:rPr lang="en-US" sz="600" b="0" i="0" u="none" strike="noStrike">
                          <a:solidFill>
                            <a:srgbClr val="000000"/>
                          </a:solidFill>
                          <a:latin typeface="Calibri"/>
                        </a:rPr>
                        <a:t>35.1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CD7E"/>
                    </a:solidFill>
                  </a:tcPr>
                </a:tc>
                <a:tc>
                  <a:txBody>
                    <a:bodyPr/>
                    <a:lstStyle/>
                    <a:p>
                      <a:pPr algn="r" fontAlgn="b"/>
                      <a:r>
                        <a:rPr lang="en-US" sz="600" b="0" i="0" u="none" strike="noStrike">
                          <a:solidFill>
                            <a:srgbClr val="000000"/>
                          </a:solidFill>
                          <a:latin typeface="Calibri"/>
                        </a:rPr>
                        <a:t>35.2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4CC7E"/>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35.4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CC7E"/>
                    </a:solidFill>
                  </a:tcPr>
                </a:tc>
                <a:tc>
                  <a:txBody>
                    <a:bodyPr/>
                    <a:lstStyle/>
                    <a:p>
                      <a:pPr algn="r" fontAlgn="b"/>
                      <a:r>
                        <a:rPr lang="en-US" sz="600" b="0" i="0" u="none" strike="noStrike">
                          <a:solidFill>
                            <a:srgbClr val="000000"/>
                          </a:solidFill>
                          <a:latin typeface="Calibri"/>
                        </a:rPr>
                        <a:t>35.1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CD7E"/>
                    </a:solidFill>
                  </a:tcPr>
                </a:tc>
                <a:tc>
                  <a:txBody>
                    <a:bodyPr/>
                    <a:lstStyle/>
                    <a:p>
                      <a:pPr algn="r" fontAlgn="b"/>
                      <a:r>
                        <a:rPr lang="en-US" sz="600" b="0" i="0" u="none" strike="noStrike">
                          <a:solidFill>
                            <a:srgbClr val="000000"/>
                          </a:solidFill>
                          <a:latin typeface="Calibri"/>
                        </a:rPr>
                        <a:t>35.0</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6CD7E"/>
                    </a:solidFill>
                  </a:tcPr>
                </a:tc>
                <a:tc>
                  <a:txBody>
                    <a:bodyPr/>
                    <a:lstStyle/>
                    <a:p>
                      <a:pPr algn="r" fontAlgn="b"/>
                      <a:r>
                        <a:rPr lang="en-US" sz="600" b="0" i="0" u="none" strike="noStrike">
                          <a:solidFill>
                            <a:srgbClr val="000000"/>
                          </a:solidFill>
                          <a:latin typeface="Calibri"/>
                        </a:rPr>
                        <a:t>35.0</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CD7E"/>
                    </a:solidFill>
                  </a:tcPr>
                </a:tc>
                <a:tc>
                  <a:txBody>
                    <a:bodyPr/>
                    <a:lstStyle/>
                    <a:p>
                      <a:pPr algn="r" fontAlgn="b"/>
                      <a:r>
                        <a:rPr lang="en-US" sz="600" b="0" i="0" u="none" strike="noStrike">
                          <a:solidFill>
                            <a:srgbClr val="000000"/>
                          </a:solidFill>
                          <a:latin typeface="Calibri"/>
                        </a:rPr>
                        <a:t>34.8</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8CE7F"/>
                    </a:solidFill>
                  </a:tcPr>
                </a:tc>
                <a:tc>
                  <a:txBody>
                    <a:bodyPr/>
                    <a:lstStyle/>
                    <a:p>
                      <a:pPr algn="r" fontAlgn="b"/>
                      <a:r>
                        <a:rPr lang="en-US" sz="600" b="1" i="0" u="none" strike="noStrike">
                          <a:solidFill>
                            <a:srgbClr val="000000"/>
                          </a:solidFill>
                          <a:latin typeface="Calibri"/>
                        </a:rPr>
                        <a:t>180</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5098">
                <a:tc>
                  <a:txBody>
                    <a:bodyPr/>
                    <a:lstStyle/>
                    <a:p>
                      <a:pPr algn="l" fontAlgn="b"/>
                      <a:r>
                        <a:rPr lang="en-US" sz="600" b="1"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3259" marR="3259" marT="3259"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600" b="1" i="0" u="none" strike="noStrike">
                        <a:solidFill>
                          <a:srgbClr val="000000"/>
                        </a:solidFill>
                        <a:latin typeface="Calibri"/>
                      </a:endParaRP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3259" marR="3259" marT="3259" marB="0" anchor="b">
                    <a:lnL>
                      <a:noFill/>
                    </a:lnL>
                    <a:lnR w="25400" cap="flat" cmpd="dbl" algn="ctr">
                      <a:solidFill>
                        <a:srgbClr val="000000"/>
                      </a:solidFill>
                      <a:prstDash val="solid"/>
                      <a:round/>
                      <a:headEnd type="none" w="med" len="med"/>
                      <a:tailEnd type="none" w="med" len="med"/>
                    </a:lnR>
                    <a:lnT>
                      <a:noFill/>
                    </a:lnT>
                    <a:lnB>
                      <a:noFill/>
                    </a:lnB>
                  </a:tcPr>
                </a:tc>
              </a:tr>
              <a:tr h="95098">
                <a:tc>
                  <a:txBody>
                    <a:bodyPr/>
                    <a:lstStyle/>
                    <a:p>
                      <a:pPr algn="l" fontAlgn="b"/>
                      <a:r>
                        <a:rPr lang="en-US" sz="600" b="1"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55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120</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28.8</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3DF82"/>
                    </a:solidFill>
                  </a:tcPr>
                </a:tc>
                <a:tc>
                  <a:txBody>
                    <a:bodyPr/>
                    <a:lstStyle/>
                    <a:p>
                      <a:pPr algn="r" fontAlgn="b"/>
                      <a:r>
                        <a:rPr lang="en-US" sz="600" b="0" i="0" u="none" strike="noStrike">
                          <a:solidFill>
                            <a:srgbClr val="000000"/>
                          </a:solidFill>
                          <a:latin typeface="Calibri"/>
                        </a:rPr>
                        <a:t>28.6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DF82"/>
                    </a:solidFill>
                  </a:tcPr>
                </a:tc>
                <a:tc>
                  <a:txBody>
                    <a:bodyPr/>
                    <a:lstStyle/>
                    <a:p>
                      <a:pPr algn="r" fontAlgn="b"/>
                      <a:r>
                        <a:rPr lang="en-US" sz="600" b="0" i="0" u="none" strike="noStrike">
                          <a:solidFill>
                            <a:srgbClr val="000000"/>
                          </a:solidFill>
                          <a:latin typeface="Calibri"/>
                        </a:rPr>
                        <a:t>28.7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4DF82"/>
                    </a:solidFill>
                  </a:tcPr>
                </a:tc>
                <a:tc>
                  <a:txBody>
                    <a:bodyPr/>
                    <a:lstStyle/>
                    <a:p>
                      <a:pPr algn="r" fontAlgn="b"/>
                      <a:r>
                        <a:rPr lang="en-US" sz="600" b="0" i="0" u="none" strike="noStrike">
                          <a:solidFill>
                            <a:srgbClr val="000000"/>
                          </a:solidFill>
                          <a:latin typeface="Calibri"/>
                        </a:rPr>
                        <a:t>28.9</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2DE82"/>
                    </a:solidFill>
                  </a:tcPr>
                </a:tc>
                <a:tc>
                  <a:txBody>
                    <a:bodyPr/>
                    <a:lstStyle/>
                    <a:p>
                      <a:pPr algn="r" fontAlgn="b"/>
                      <a:r>
                        <a:rPr lang="en-US" sz="600" b="0" i="0" u="none" strike="noStrike">
                          <a:solidFill>
                            <a:srgbClr val="000000"/>
                          </a:solidFill>
                          <a:latin typeface="Calibri"/>
                        </a:rPr>
                        <a:t>28.5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DF82"/>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28.9</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1DE82"/>
                    </a:solidFill>
                  </a:tcPr>
                </a:tc>
                <a:tc>
                  <a:txBody>
                    <a:bodyPr/>
                    <a:lstStyle/>
                    <a:p>
                      <a:pPr algn="r" fontAlgn="b"/>
                      <a:r>
                        <a:rPr lang="en-US" sz="600" b="0" i="0" u="none" strike="noStrike">
                          <a:solidFill>
                            <a:srgbClr val="000000"/>
                          </a:solidFill>
                          <a:latin typeface="Calibri"/>
                        </a:rPr>
                        <a:t>28.6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4DF82"/>
                    </a:solidFill>
                  </a:tcPr>
                </a:tc>
                <a:tc>
                  <a:txBody>
                    <a:bodyPr/>
                    <a:lstStyle/>
                    <a:p>
                      <a:pPr algn="r" fontAlgn="b"/>
                      <a:r>
                        <a:rPr lang="en-US" sz="600" b="0" i="0" u="none" strike="noStrike">
                          <a:solidFill>
                            <a:srgbClr val="000000"/>
                          </a:solidFill>
                          <a:latin typeface="Calibri"/>
                        </a:rPr>
                        <a:t>28.7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4DF82"/>
                    </a:solidFill>
                  </a:tcPr>
                </a:tc>
                <a:tc>
                  <a:txBody>
                    <a:bodyPr/>
                    <a:lstStyle/>
                    <a:p>
                      <a:pPr algn="r" fontAlgn="b"/>
                      <a:r>
                        <a:rPr lang="en-US" sz="600" b="0" i="0" u="none" strike="noStrike">
                          <a:solidFill>
                            <a:srgbClr val="000000"/>
                          </a:solidFill>
                          <a:latin typeface="Calibri"/>
                        </a:rPr>
                        <a:t>28.7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3DF82"/>
                    </a:solidFill>
                  </a:tcPr>
                </a:tc>
                <a:tc>
                  <a:txBody>
                    <a:bodyPr/>
                    <a:lstStyle/>
                    <a:p>
                      <a:pPr algn="r" fontAlgn="b"/>
                      <a:r>
                        <a:rPr lang="en-US" sz="600" b="0" i="0" u="none" strike="noStrike">
                          <a:solidFill>
                            <a:srgbClr val="000000"/>
                          </a:solidFill>
                          <a:latin typeface="Calibri"/>
                        </a:rPr>
                        <a:t>28.6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DF82"/>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28.6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4DF82"/>
                    </a:solidFill>
                  </a:tcPr>
                </a:tc>
                <a:tc>
                  <a:txBody>
                    <a:bodyPr/>
                    <a:lstStyle/>
                    <a:p>
                      <a:pPr algn="r" fontAlgn="b"/>
                      <a:r>
                        <a:rPr lang="en-US" sz="600" b="0" i="0" u="none" strike="noStrike">
                          <a:solidFill>
                            <a:srgbClr val="000000"/>
                          </a:solidFill>
                          <a:latin typeface="Calibri"/>
                        </a:rPr>
                        <a:t>28.7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4DF82"/>
                    </a:solidFill>
                  </a:tcPr>
                </a:tc>
                <a:tc>
                  <a:txBody>
                    <a:bodyPr/>
                    <a:lstStyle/>
                    <a:p>
                      <a:pPr algn="r" fontAlgn="b"/>
                      <a:r>
                        <a:rPr lang="en-US" sz="600" b="0" i="0" u="none" strike="noStrike">
                          <a:solidFill>
                            <a:srgbClr val="000000"/>
                          </a:solidFill>
                          <a:latin typeface="Calibri"/>
                        </a:rPr>
                        <a:t>28.6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DF82"/>
                    </a:solidFill>
                  </a:tcPr>
                </a:tc>
                <a:tc>
                  <a:txBody>
                    <a:bodyPr/>
                    <a:lstStyle/>
                    <a:p>
                      <a:pPr algn="r" fontAlgn="b"/>
                      <a:r>
                        <a:rPr lang="en-US" sz="600" b="0" i="0" u="none" strike="noStrike">
                          <a:solidFill>
                            <a:srgbClr val="000000"/>
                          </a:solidFill>
                          <a:latin typeface="Calibri"/>
                        </a:rPr>
                        <a:t>28.6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4DF82"/>
                    </a:solidFill>
                  </a:tcPr>
                </a:tc>
                <a:tc>
                  <a:txBody>
                    <a:bodyPr/>
                    <a:lstStyle/>
                    <a:p>
                      <a:pPr algn="r" fontAlgn="b"/>
                      <a:r>
                        <a:rPr lang="en-US" sz="600" b="0" i="0" u="none" strike="noStrike">
                          <a:solidFill>
                            <a:srgbClr val="000000"/>
                          </a:solidFill>
                          <a:latin typeface="Calibri"/>
                        </a:rPr>
                        <a:t>28.3</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082"/>
                    </a:solidFill>
                  </a:tcPr>
                </a:tc>
                <a:tc>
                  <a:txBody>
                    <a:bodyPr/>
                    <a:lstStyle/>
                    <a:p>
                      <a:pPr algn="l" fontAlgn="b"/>
                      <a:r>
                        <a:rPr lang="en-US" sz="600" b="0"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26.7</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483"/>
                    </a:solidFill>
                  </a:tcPr>
                </a:tc>
                <a:tc>
                  <a:txBody>
                    <a:bodyPr/>
                    <a:lstStyle/>
                    <a:p>
                      <a:pPr algn="r" fontAlgn="b"/>
                      <a:r>
                        <a:rPr lang="en-US" sz="600" b="0" i="0" u="none" strike="noStrike">
                          <a:solidFill>
                            <a:srgbClr val="000000"/>
                          </a:solidFill>
                          <a:latin typeface="Calibri"/>
                        </a:rPr>
                        <a:t>26.5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583"/>
                    </a:solidFill>
                  </a:tcPr>
                </a:tc>
                <a:tc>
                  <a:txBody>
                    <a:bodyPr/>
                    <a:lstStyle/>
                    <a:p>
                      <a:pPr algn="r" fontAlgn="b"/>
                      <a:r>
                        <a:rPr lang="en-US" sz="600" b="0" i="0" u="none" strike="noStrike">
                          <a:solidFill>
                            <a:srgbClr val="000000"/>
                          </a:solidFill>
                          <a:latin typeface="Calibri"/>
                        </a:rPr>
                        <a:t>26.4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E583"/>
                    </a:solidFill>
                  </a:tcPr>
                </a:tc>
                <a:tc>
                  <a:txBody>
                    <a:bodyPr/>
                    <a:lstStyle/>
                    <a:p>
                      <a:pPr algn="r" fontAlgn="b"/>
                      <a:r>
                        <a:rPr lang="en-US" sz="600" b="0" i="0" u="none" strike="noStrike">
                          <a:solidFill>
                            <a:srgbClr val="000000"/>
                          </a:solidFill>
                          <a:latin typeface="Calibri"/>
                        </a:rPr>
                        <a:t>26.5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583"/>
                    </a:solidFill>
                  </a:tcPr>
                </a:tc>
                <a:tc>
                  <a:txBody>
                    <a:bodyPr/>
                    <a:lstStyle/>
                    <a:p>
                      <a:pPr algn="r" fontAlgn="b"/>
                      <a:r>
                        <a:rPr lang="en-US" sz="600" b="0" i="0" u="none" strike="noStrike">
                          <a:solidFill>
                            <a:srgbClr val="000000"/>
                          </a:solidFill>
                          <a:latin typeface="Calibri"/>
                        </a:rPr>
                        <a:t>26.6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E583"/>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26.6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E583"/>
                    </a:solidFill>
                  </a:tcPr>
                </a:tc>
                <a:tc>
                  <a:txBody>
                    <a:bodyPr/>
                    <a:lstStyle/>
                    <a:p>
                      <a:pPr algn="r" fontAlgn="b"/>
                      <a:r>
                        <a:rPr lang="en-US" sz="600" b="0" i="0" u="none" strike="noStrike">
                          <a:solidFill>
                            <a:srgbClr val="000000"/>
                          </a:solidFill>
                          <a:latin typeface="Calibri"/>
                        </a:rPr>
                        <a:t>26.5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583"/>
                    </a:solidFill>
                  </a:tcPr>
                </a:tc>
                <a:tc>
                  <a:txBody>
                    <a:bodyPr/>
                    <a:lstStyle/>
                    <a:p>
                      <a:pPr algn="r" fontAlgn="b"/>
                      <a:r>
                        <a:rPr lang="en-US" sz="600" b="0" i="0" u="none" strike="noStrike">
                          <a:solidFill>
                            <a:srgbClr val="000000"/>
                          </a:solidFill>
                          <a:latin typeface="Calibri"/>
                        </a:rPr>
                        <a:t>26.3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E683"/>
                    </a:solidFill>
                  </a:tcPr>
                </a:tc>
                <a:tc>
                  <a:txBody>
                    <a:bodyPr/>
                    <a:lstStyle/>
                    <a:p>
                      <a:pPr algn="r" fontAlgn="b"/>
                      <a:r>
                        <a:rPr lang="en-US" sz="600" b="0" i="0" u="none" strike="noStrike">
                          <a:solidFill>
                            <a:srgbClr val="000000"/>
                          </a:solidFill>
                          <a:latin typeface="Calibri"/>
                        </a:rPr>
                        <a:t>26.5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583"/>
                    </a:solidFill>
                  </a:tcPr>
                </a:tc>
                <a:tc>
                  <a:txBody>
                    <a:bodyPr/>
                    <a:lstStyle/>
                    <a:p>
                      <a:pPr algn="r" fontAlgn="b"/>
                      <a:r>
                        <a:rPr lang="en-US" sz="600" b="0" i="0" u="none" strike="noStrike">
                          <a:solidFill>
                            <a:srgbClr val="000000"/>
                          </a:solidFill>
                          <a:latin typeface="Calibri"/>
                        </a:rPr>
                        <a:t>26.5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583"/>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26.7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483"/>
                    </a:solidFill>
                  </a:tcPr>
                </a:tc>
                <a:tc>
                  <a:txBody>
                    <a:bodyPr/>
                    <a:lstStyle/>
                    <a:p>
                      <a:pPr algn="r" fontAlgn="b"/>
                      <a:r>
                        <a:rPr lang="en-US" sz="600" b="0" i="0" u="none" strike="noStrike">
                          <a:solidFill>
                            <a:srgbClr val="000000"/>
                          </a:solidFill>
                          <a:latin typeface="Calibri"/>
                        </a:rPr>
                        <a:t>26.6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E583"/>
                    </a:solidFill>
                  </a:tcPr>
                </a:tc>
                <a:tc>
                  <a:txBody>
                    <a:bodyPr/>
                    <a:lstStyle/>
                    <a:p>
                      <a:pPr algn="r" fontAlgn="b"/>
                      <a:r>
                        <a:rPr lang="en-US" sz="600" b="0" i="0" u="none" strike="noStrike">
                          <a:solidFill>
                            <a:srgbClr val="000000"/>
                          </a:solidFill>
                          <a:latin typeface="Calibri"/>
                        </a:rPr>
                        <a:t>26.3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E683"/>
                    </a:solidFill>
                  </a:tcPr>
                </a:tc>
                <a:tc>
                  <a:txBody>
                    <a:bodyPr/>
                    <a:lstStyle/>
                    <a:p>
                      <a:pPr algn="r" fontAlgn="b"/>
                      <a:r>
                        <a:rPr lang="en-US" sz="600" b="0" i="0" u="none" strike="noStrike">
                          <a:solidFill>
                            <a:srgbClr val="000000"/>
                          </a:solidFill>
                          <a:latin typeface="Calibri"/>
                        </a:rPr>
                        <a:t>26.5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583"/>
                    </a:solidFill>
                  </a:tcPr>
                </a:tc>
                <a:tc>
                  <a:txBody>
                    <a:bodyPr/>
                    <a:lstStyle/>
                    <a:p>
                      <a:pPr algn="r" fontAlgn="b"/>
                      <a:r>
                        <a:rPr lang="en-US" sz="600" b="0" i="0" u="none" strike="noStrike">
                          <a:solidFill>
                            <a:srgbClr val="000000"/>
                          </a:solidFill>
                          <a:latin typeface="Calibri"/>
                        </a:rPr>
                        <a:t>26.5</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583"/>
                    </a:solidFill>
                  </a:tcPr>
                </a:tc>
                <a:tc>
                  <a:txBody>
                    <a:bodyPr/>
                    <a:lstStyle/>
                    <a:p>
                      <a:pPr algn="r" fontAlgn="b"/>
                      <a:r>
                        <a:rPr lang="en-US" sz="600" b="1" i="0" u="none" strike="noStrike">
                          <a:solidFill>
                            <a:srgbClr val="000000"/>
                          </a:solidFill>
                          <a:latin typeface="Calibri"/>
                        </a:rPr>
                        <a:t>120</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55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5098">
                <a:tc>
                  <a:txBody>
                    <a:bodyPr/>
                    <a:lstStyle/>
                    <a:p>
                      <a:pPr algn="l" fontAlgn="b"/>
                      <a:r>
                        <a:rPr lang="en-US" sz="600" b="1"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140</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28.7</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4DF82"/>
                    </a:solidFill>
                  </a:tcPr>
                </a:tc>
                <a:tc>
                  <a:txBody>
                    <a:bodyPr/>
                    <a:lstStyle/>
                    <a:p>
                      <a:pPr algn="r" fontAlgn="b"/>
                      <a:r>
                        <a:rPr lang="en-US" sz="600" b="0" i="0" u="none" strike="noStrike">
                          <a:solidFill>
                            <a:srgbClr val="000000"/>
                          </a:solidFill>
                          <a:latin typeface="Calibri"/>
                        </a:rPr>
                        <a:t>28.6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DF82"/>
                    </a:solidFill>
                  </a:tcPr>
                </a:tc>
                <a:tc>
                  <a:txBody>
                    <a:bodyPr/>
                    <a:lstStyle/>
                    <a:p>
                      <a:pPr algn="r" fontAlgn="b"/>
                      <a:r>
                        <a:rPr lang="en-US" sz="600" b="0" i="0" u="none" strike="noStrike">
                          <a:solidFill>
                            <a:srgbClr val="000000"/>
                          </a:solidFill>
                          <a:latin typeface="Calibri"/>
                        </a:rPr>
                        <a:t>28.6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4DF82"/>
                    </a:solidFill>
                  </a:tcPr>
                </a:tc>
                <a:tc>
                  <a:txBody>
                    <a:bodyPr/>
                    <a:lstStyle/>
                    <a:p>
                      <a:pPr algn="r" fontAlgn="b"/>
                      <a:r>
                        <a:rPr lang="en-US" sz="600" b="0" i="0" u="none" strike="noStrike">
                          <a:solidFill>
                            <a:srgbClr val="000000"/>
                          </a:solidFill>
                          <a:latin typeface="Calibri"/>
                        </a:rPr>
                        <a:t>28.8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3DF82"/>
                    </a:solidFill>
                  </a:tcPr>
                </a:tc>
                <a:tc>
                  <a:txBody>
                    <a:bodyPr/>
                    <a:lstStyle/>
                    <a:p>
                      <a:pPr algn="r" fontAlgn="b"/>
                      <a:r>
                        <a:rPr lang="en-US" sz="600" b="0" i="0" u="none" strike="noStrike">
                          <a:solidFill>
                            <a:srgbClr val="000000"/>
                          </a:solidFill>
                          <a:latin typeface="Calibri"/>
                        </a:rPr>
                        <a:t>28.5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DF82"/>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28.5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DF82"/>
                    </a:solidFill>
                  </a:tcPr>
                </a:tc>
                <a:tc>
                  <a:txBody>
                    <a:bodyPr/>
                    <a:lstStyle/>
                    <a:p>
                      <a:pPr algn="r" fontAlgn="b"/>
                      <a:r>
                        <a:rPr lang="en-US" sz="600" b="0" i="0" u="none" strike="noStrike">
                          <a:solidFill>
                            <a:srgbClr val="000000"/>
                          </a:solidFill>
                          <a:latin typeface="Calibri"/>
                        </a:rPr>
                        <a:t>28.5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DF82"/>
                    </a:solidFill>
                  </a:tcPr>
                </a:tc>
                <a:tc>
                  <a:txBody>
                    <a:bodyPr/>
                    <a:lstStyle/>
                    <a:p>
                      <a:pPr algn="r" fontAlgn="b"/>
                      <a:r>
                        <a:rPr lang="en-US" sz="600" b="0" i="0" u="none" strike="noStrike">
                          <a:solidFill>
                            <a:srgbClr val="000000"/>
                          </a:solidFill>
                          <a:latin typeface="Calibri"/>
                        </a:rPr>
                        <a:t>28.5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DF82"/>
                    </a:solidFill>
                  </a:tcPr>
                </a:tc>
                <a:tc>
                  <a:txBody>
                    <a:bodyPr/>
                    <a:lstStyle/>
                    <a:p>
                      <a:pPr algn="r" fontAlgn="b"/>
                      <a:r>
                        <a:rPr lang="en-US" sz="600" b="0" i="0" u="none" strike="noStrike">
                          <a:solidFill>
                            <a:srgbClr val="000000"/>
                          </a:solidFill>
                          <a:latin typeface="Calibri"/>
                        </a:rPr>
                        <a:t>28.7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4DF82"/>
                    </a:solidFill>
                  </a:tcPr>
                </a:tc>
                <a:tc>
                  <a:txBody>
                    <a:bodyPr/>
                    <a:lstStyle/>
                    <a:p>
                      <a:pPr algn="r" fontAlgn="b"/>
                      <a:r>
                        <a:rPr lang="en-US" sz="600" b="0" i="0" u="none" strike="noStrike">
                          <a:solidFill>
                            <a:srgbClr val="000000"/>
                          </a:solidFill>
                          <a:latin typeface="Calibri"/>
                        </a:rPr>
                        <a:t>28.6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4DF82"/>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28.8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3DF82"/>
                    </a:solidFill>
                  </a:tcPr>
                </a:tc>
                <a:tc>
                  <a:txBody>
                    <a:bodyPr/>
                    <a:lstStyle/>
                    <a:p>
                      <a:pPr algn="r" fontAlgn="b"/>
                      <a:r>
                        <a:rPr lang="en-US" sz="600" b="0" i="0" u="none" strike="noStrike">
                          <a:solidFill>
                            <a:srgbClr val="000000"/>
                          </a:solidFill>
                          <a:latin typeface="Calibri"/>
                        </a:rPr>
                        <a:t>28.6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DF82"/>
                    </a:solidFill>
                  </a:tcPr>
                </a:tc>
                <a:tc>
                  <a:txBody>
                    <a:bodyPr/>
                    <a:lstStyle/>
                    <a:p>
                      <a:pPr algn="r" fontAlgn="b"/>
                      <a:r>
                        <a:rPr lang="en-US" sz="600" b="0" i="0" u="none" strike="noStrike">
                          <a:solidFill>
                            <a:srgbClr val="000000"/>
                          </a:solidFill>
                          <a:latin typeface="Calibri"/>
                        </a:rPr>
                        <a:t>28.6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4DF82"/>
                    </a:solidFill>
                  </a:tcPr>
                </a:tc>
                <a:tc>
                  <a:txBody>
                    <a:bodyPr/>
                    <a:lstStyle/>
                    <a:p>
                      <a:pPr algn="r" fontAlgn="b"/>
                      <a:r>
                        <a:rPr lang="en-US" sz="600" b="0" i="0" u="none" strike="noStrike">
                          <a:solidFill>
                            <a:srgbClr val="000000"/>
                          </a:solidFill>
                          <a:latin typeface="Calibri"/>
                        </a:rPr>
                        <a:t>28.6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4DF82"/>
                    </a:solidFill>
                  </a:tcPr>
                </a:tc>
                <a:tc>
                  <a:txBody>
                    <a:bodyPr/>
                    <a:lstStyle/>
                    <a:p>
                      <a:pPr algn="r" fontAlgn="b"/>
                      <a:r>
                        <a:rPr lang="en-US" sz="600" b="0" i="0" u="none" strike="noStrike">
                          <a:solidFill>
                            <a:srgbClr val="000000"/>
                          </a:solidFill>
                          <a:latin typeface="Calibri"/>
                        </a:rPr>
                        <a:t>28.6</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DF82"/>
                    </a:solidFill>
                  </a:tcPr>
                </a:tc>
                <a:tc>
                  <a:txBody>
                    <a:bodyPr/>
                    <a:lstStyle/>
                    <a:p>
                      <a:pPr algn="l" fontAlgn="b"/>
                      <a:endParaRPr lang="en-US" sz="600" b="0" i="0" u="none" strike="noStrike">
                        <a:solidFill>
                          <a:srgbClr val="000000"/>
                        </a:solidFill>
                        <a:latin typeface="Calibri"/>
                      </a:endParaRPr>
                    </a:p>
                  </a:txBody>
                  <a:tcPr marL="3259" marR="3259" marT="3259"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26.5</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E583"/>
                    </a:solidFill>
                  </a:tcPr>
                </a:tc>
                <a:tc>
                  <a:txBody>
                    <a:bodyPr/>
                    <a:lstStyle/>
                    <a:p>
                      <a:pPr algn="r" fontAlgn="b"/>
                      <a:r>
                        <a:rPr lang="en-US" sz="600" b="0" i="0" u="none" strike="noStrike">
                          <a:solidFill>
                            <a:srgbClr val="000000"/>
                          </a:solidFill>
                          <a:latin typeface="Calibri"/>
                        </a:rPr>
                        <a:t>26.3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E683"/>
                    </a:solidFill>
                  </a:tcPr>
                </a:tc>
                <a:tc>
                  <a:txBody>
                    <a:bodyPr/>
                    <a:lstStyle/>
                    <a:p>
                      <a:pPr algn="r" fontAlgn="b"/>
                      <a:r>
                        <a:rPr lang="en-US" sz="600" b="0" i="0" u="none" strike="noStrike">
                          <a:solidFill>
                            <a:srgbClr val="000000"/>
                          </a:solidFill>
                          <a:latin typeface="Calibri"/>
                        </a:rPr>
                        <a:t>26.4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583"/>
                    </a:solidFill>
                  </a:tcPr>
                </a:tc>
                <a:tc>
                  <a:txBody>
                    <a:bodyPr/>
                    <a:lstStyle/>
                    <a:p>
                      <a:pPr algn="r" fontAlgn="b"/>
                      <a:r>
                        <a:rPr lang="en-US" sz="600" b="0" i="0" u="none" strike="noStrike">
                          <a:solidFill>
                            <a:srgbClr val="000000"/>
                          </a:solidFill>
                          <a:latin typeface="Calibri"/>
                        </a:rPr>
                        <a:t>26.3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E683"/>
                    </a:solidFill>
                  </a:tcPr>
                </a:tc>
                <a:tc>
                  <a:txBody>
                    <a:bodyPr/>
                    <a:lstStyle/>
                    <a:p>
                      <a:pPr algn="r" fontAlgn="b"/>
                      <a:r>
                        <a:rPr lang="en-US" sz="600" b="0" i="0" u="none" strike="noStrike">
                          <a:solidFill>
                            <a:srgbClr val="000000"/>
                          </a:solidFill>
                          <a:latin typeface="Calibri"/>
                        </a:rPr>
                        <a:t>26.4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583"/>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26.5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583"/>
                    </a:solidFill>
                  </a:tcPr>
                </a:tc>
                <a:tc>
                  <a:txBody>
                    <a:bodyPr/>
                    <a:lstStyle/>
                    <a:p>
                      <a:pPr algn="r" fontAlgn="b"/>
                      <a:r>
                        <a:rPr lang="en-US" sz="600" b="0" i="0" u="none" strike="noStrike">
                          <a:solidFill>
                            <a:srgbClr val="000000"/>
                          </a:solidFill>
                          <a:latin typeface="Calibri"/>
                        </a:rPr>
                        <a:t>26.6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E583"/>
                    </a:solidFill>
                  </a:tcPr>
                </a:tc>
                <a:tc>
                  <a:txBody>
                    <a:bodyPr/>
                    <a:lstStyle/>
                    <a:p>
                      <a:pPr algn="r" fontAlgn="b"/>
                      <a:r>
                        <a:rPr lang="en-US" sz="600" b="0" i="0" u="none" strike="noStrike">
                          <a:solidFill>
                            <a:srgbClr val="000000"/>
                          </a:solidFill>
                          <a:latin typeface="Calibri"/>
                        </a:rPr>
                        <a:t>26.3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E583"/>
                    </a:solidFill>
                  </a:tcPr>
                </a:tc>
                <a:tc>
                  <a:txBody>
                    <a:bodyPr/>
                    <a:lstStyle/>
                    <a:p>
                      <a:pPr algn="r" fontAlgn="b"/>
                      <a:r>
                        <a:rPr lang="en-US" sz="600" b="0" i="0" u="none" strike="noStrike">
                          <a:solidFill>
                            <a:srgbClr val="000000"/>
                          </a:solidFill>
                          <a:latin typeface="Calibri"/>
                        </a:rPr>
                        <a:t>26.6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E583"/>
                    </a:solidFill>
                  </a:tcPr>
                </a:tc>
                <a:tc>
                  <a:txBody>
                    <a:bodyPr/>
                    <a:lstStyle/>
                    <a:p>
                      <a:pPr algn="r" fontAlgn="b"/>
                      <a:r>
                        <a:rPr lang="en-US" sz="600" b="0" i="0" u="none" strike="noStrike">
                          <a:solidFill>
                            <a:srgbClr val="000000"/>
                          </a:solidFill>
                          <a:latin typeface="Calibri"/>
                        </a:rPr>
                        <a:t>26.3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E583"/>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26.6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E583"/>
                    </a:solidFill>
                  </a:tcPr>
                </a:tc>
                <a:tc>
                  <a:txBody>
                    <a:bodyPr/>
                    <a:lstStyle/>
                    <a:p>
                      <a:pPr algn="r" fontAlgn="b"/>
                      <a:r>
                        <a:rPr lang="en-US" sz="600" b="0" i="0" u="none" strike="noStrike">
                          <a:solidFill>
                            <a:srgbClr val="000000"/>
                          </a:solidFill>
                          <a:latin typeface="Calibri"/>
                        </a:rPr>
                        <a:t>26.4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583"/>
                    </a:solidFill>
                  </a:tcPr>
                </a:tc>
                <a:tc>
                  <a:txBody>
                    <a:bodyPr/>
                    <a:lstStyle/>
                    <a:p>
                      <a:pPr algn="r" fontAlgn="b"/>
                      <a:r>
                        <a:rPr lang="en-US" sz="600" b="0" i="0" u="none" strike="noStrike">
                          <a:solidFill>
                            <a:srgbClr val="000000"/>
                          </a:solidFill>
                          <a:latin typeface="Calibri"/>
                        </a:rPr>
                        <a:t>26.3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E683"/>
                    </a:solidFill>
                  </a:tcPr>
                </a:tc>
                <a:tc>
                  <a:txBody>
                    <a:bodyPr/>
                    <a:lstStyle/>
                    <a:p>
                      <a:pPr algn="r" fontAlgn="b"/>
                      <a:r>
                        <a:rPr lang="en-US" sz="600" b="0" i="0" u="none" strike="noStrike">
                          <a:solidFill>
                            <a:srgbClr val="000000"/>
                          </a:solidFill>
                          <a:latin typeface="Calibri"/>
                        </a:rPr>
                        <a:t>26.4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E583"/>
                    </a:solidFill>
                  </a:tcPr>
                </a:tc>
                <a:tc>
                  <a:txBody>
                    <a:bodyPr/>
                    <a:lstStyle/>
                    <a:p>
                      <a:pPr algn="r" fontAlgn="b"/>
                      <a:r>
                        <a:rPr lang="en-US" sz="600" b="0" i="0" u="none" strike="noStrike">
                          <a:solidFill>
                            <a:srgbClr val="000000"/>
                          </a:solidFill>
                          <a:latin typeface="Calibri"/>
                        </a:rPr>
                        <a:t>26.2</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E683"/>
                    </a:solidFill>
                  </a:tcPr>
                </a:tc>
                <a:tc>
                  <a:txBody>
                    <a:bodyPr/>
                    <a:lstStyle/>
                    <a:p>
                      <a:pPr algn="r" fontAlgn="b"/>
                      <a:r>
                        <a:rPr lang="en-US" sz="600" b="1" i="0" u="none" strike="noStrike">
                          <a:solidFill>
                            <a:srgbClr val="000000"/>
                          </a:solidFill>
                          <a:latin typeface="Calibri"/>
                        </a:rPr>
                        <a:t>140</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5098">
                <a:tc>
                  <a:txBody>
                    <a:bodyPr/>
                    <a:lstStyle/>
                    <a:p>
                      <a:pPr algn="l" fontAlgn="b"/>
                      <a:r>
                        <a:rPr lang="en-US" sz="600" b="1"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160</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28.7</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3DF82"/>
                    </a:solidFill>
                  </a:tcPr>
                </a:tc>
                <a:tc>
                  <a:txBody>
                    <a:bodyPr/>
                    <a:lstStyle/>
                    <a:p>
                      <a:pPr algn="r" fontAlgn="b"/>
                      <a:r>
                        <a:rPr lang="en-US" sz="600" b="0" i="0" u="none" strike="noStrike">
                          <a:solidFill>
                            <a:srgbClr val="000000"/>
                          </a:solidFill>
                          <a:latin typeface="Calibri"/>
                        </a:rPr>
                        <a:t>28.5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DF82"/>
                    </a:solidFill>
                  </a:tcPr>
                </a:tc>
                <a:tc>
                  <a:txBody>
                    <a:bodyPr/>
                    <a:lstStyle/>
                    <a:p>
                      <a:pPr algn="r" fontAlgn="b"/>
                      <a:r>
                        <a:rPr lang="en-US" sz="600" b="0" i="0" u="none" strike="noStrike">
                          <a:solidFill>
                            <a:srgbClr val="000000"/>
                          </a:solidFill>
                          <a:latin typeface="Calibri"/>
                        </a:rPr>
                        <a:t>28.6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4DF82"/>
                    </a:solidFill>
                  </a:tcPr>
                </a:tc>
                <a:tc>
                  <a:txBody>
                    <a:bodyPr/>
                    <a:lstStyle/>
                    <a:p>
                      <a:pPr algn="r" fontAlgn="b"/>
                      <a:r>
                        <a:rPr lang="en-US" sz="600" b="0" i="0" u="none" strike="noStrike">
                          <a:solidFill>
                            <a:srgbClr val="000000"/>
                          </a:solidFill>
                          <a:latin typeface="Calibri"/>
                        </a:rPr>
                        <a:t>28.4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F82"/>
                    </a:solidFill>
                  </a:tcPr>
                </a:tc>
                <a:tc>
                  <a:txBody>
                    <a:bodyPr/>
                    <a:lstStyle/>
                    <a:p>
                      <a:pPr algn="r" fontAlgn="b"/>
                      <a:r>
                        <a:rPr lang="en-US" sz="600" b="0" i="0" u="none" strike="noStrike">
                          <a:solidFill>
                            <a:srgbClr val="000000"/>
                          </a:solidFill>
                          <a:latin typeface="Calibri"/>
                        </a:rPr>
                        <a:t>28.6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4DF82"/>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28.5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DF82"/>
                    </a:solidFill>
                  </a:tcPr>
                </a:tc>
                <a:tc>
                  <a:txBody>
                    <a:bodyPr/>
                    <a:lstStyle/>
                    <a:p>
                      <a:pPr algn="r" fontAlgn="b"/>
                      <a:r>
                        <a:rPr lang="en-US" sz="600" b="0" i="0" u="none" strike="noStrike">
                          <a:solidFill>
                            <a:srgbClr val="000000"/>
                          </a:solidFill>
                          <a:latin typeface="Calibri"/>
                        </a:rPr>
                        <a:t>28.6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4DF82"/>
                    </a:solidFill>
                  </a:tcPr>
                </a:tc>
                <a:tc>
                  <a:txBody>
                    <a:bodyPr/>
                    <a:lstStyle/>
                    <a:p>
                      <a:pPr algn="r" fontAlgn="b"/>
                      <a:r>
                        <a:rPr lang="en-US" sz="600" b="0" i="0" u="none" strike="noStrike">
                          <a:solidFill>
                            <a:srgbClr val="000000"/>
                          </a:solidFill>
                          <a:latin typeface="Calibri"/>
                        </a:rPr>
                        <a:t>28.4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E082"/>
                    </a:solidFill>
                  </a:tcPr>
                </a:tc>
                <a:tc>
                  <a:txBody>
                    <a:bodyPr/>
                    <a:lstStyle/>
                    <a:p>
                      <a:pPr algn="r" fontAlgn="b"/>
                      <a:r>
                        <a:rPr lang="en-US" sz="600" b="0" i="0" u="none" strike="noStrike">
                          <a:solidFill>
                            <a:srgbClr val="000000"/>
                          </a:solidFill>
                          <a:latin typeface="Calibri"/>
                        </a:rPr>
                        <a:t>28.5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DF82"/>
                    </a:solidFill>
                  </a:tcPr>
                </a:tc>
                <a:tc>
                  <a:txBody>
                    <a:bodyPr/>
                    <a:lstStyle/>
                    <a:p>
                      <a:pPr algn="r" fontAlgn="b"/>
                      <a:r>
                        <a:rPr lang="en-US" sz="600" b="0" i="0" u="none" strike="noStrike">
                          <a:solidFill>
                            <a:srgbClr val="000000"/>
                          </a:solidFill>
                          <a:latin typeface="Calibri"/>
                        </a:rPr>
                        <a:t>28.5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F82"/>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28.6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4DF82"/>
                    </a:solidFill>
                  </a:tcPr>
                </a:tc>
                <a:tc>
                  <a:txBody>
                    <a:bodyPr/>
                    <a:lstStyle/>
                    <a:p>
                      <a:pPr algn="r" fontAlgn="b"/>
                      <a:r>
                        <a:rPr lang="en-US" sz="600" b="0" i="0" u="none" strike="noStrike">
                          <a:solidFill>
                            <a:srgbClr val="000000"/>
                          </a:solidFill>
                          <a:latin typeface="Calibri"/>
                        </a:rPr>
                        <a:t>28.6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4DF82"/>
                    </a:solidFill>
                  </a:tcPr>
                </a:tc>
                <a:tc>
                  <a:txBody>
                    <a:bodyPr/>
                    <a:lstStyle/>
                    <a:p>
                      <a:pPr algn="r" fontAlgn="b"/>
                      <a:r>
                        <a:rPr lang="en-US" sz="600" b="0" i="0" u="none" strike="noStrike">
                          <a:solidFill>
                            <a:srgbClr val="000000"/>
                          </a:solidFill>
                          <a:latin typeface="Calibri"/>
                        </a:rPr>
                        <a:t>28.2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082"/>
                    </a:solidFill>
                  </a:tcPr>
                </a:tc>
                <a:tc>
                  <a:txBody>
                    <a:bodyPr/>
                    <a:lstStyle/>
                    <a:p>
                      <a:pPr algn="r" fontAlgn="b"/>
                      <a:r>
                        <a:rPr lang="en-US" sz="600" b="0" i="0" u="none" strike="noStrike">
                          <a:solidFill>
                            <a:srgbClr val="000000"/>
                          </a:solidFill>
                          <a:latin typeface="Calibri"/>
                        </a:rPr>
                        <a:t>28.5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DF82"/>
                    </a:solidFill>
                  </a:tcPr>
                </a:tc>
                <a:tc>
                  <a:txBody>
                    <a:bodyPr/>
                    <a:lstStyle/>
                    <a:p>
                      <a:pPr algn="r" fontAlgn="b"/>
                      <a:r>
                        <a:rPr lang="en-US" sz="600" b="0" i="0" u="none" strike="noStrike">
                          <a:solidFill>
                            <a:srgbClr val="000000"/>
                          </a:solidFill>
                          <a:latin typeface="Calibri"/>
                        </a:rPr>
                        <a:t>28.5</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DF82"/>
                    </a:solidFill>
                  </a:tcPr>
                </a:tc>
                <a:tc>
                  <a:txBody>
                    <a:bodyPr/>
                    <a:lstStyle/>
                    <a:p>
                      <a:pPr algn="l" fontAlgn="b"/>
                      <a:endParaRPr lang="en-US" sz="600" b="0" i="0" u="none" strike="noStrike">
                        <a:solidFill>
                          <a:srgbClr val="000000"/>
                        </a:solidFill>
                        <a:latin typeface="Calibri"/>
                      </a:endParaRPr>
                    </a:p>
                  </a:txBody>
                  <a:tcPr marL="3259" marR="3259" marT="3259"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26.5</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E583"/>
                    </a:solidFill>
                  </a:tcPr>
                </a:tc>
                <a:tc>
                  <a:txBody>
                    <a:bodyPr/>
                    <a:lstStyle/>
                    <a:p>
                      <a:pPr algn="r" fontAlgn="b"/>
                      <a:r>
                        <a:rPr lang="en-US" sz="600" b="0" i="0" u="none" strike="noStrike">
                          <a:solidFill>
                            <a:srgbClr val="000000"/>
                          </a:solidFill>
                          <a:latin typeface="Calibri"/>
                        </a:rPr>
                        <a:t>26.2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E683"/>
                    </a:solidFill>
                  </a:tcPr>
                </a:tc>
                <a:tc>
                  <a:txBody>
                    <a:bodyPr/>
                    <a:lstStyle/>
                    <a:p>
                      <a:pPr algn="r" fontAlgn="b"/>
                      <a:r>
                        <a:rPr lang="en-US" sz="600" b="0" i="0" u="none" strike="noStrike">
                          <a:solidFill>
                            <a:srgbClr val="000000"/>
                          </a:solidFill>
                          <a:latin typeface="Calibri"/>
                        </a:rPr>
                        <a:t>26.2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E683"/>
                    </a:solidFill>
                  </a:tcPr>
                </a:tc>
                <a:tc>
                  <a:txBody>
                    <a:bodyPr/>
                    <a:lstStyle/>
                    <a:p>
                      <a:pPr algn="r" fontAlgn="b"/>
                      <a:r>
                        <a:rPr lang="en-US" sz="600" b="0" i="0" u="none" strike="noStrike">
                          <a:solidFill>
                            <a:srgbClr val="000000"/>
                          </a:solidFill>
                          <a:latin typeface="Calibri"/>
                        </a:rPr>
                        <a:t>26.3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E583"/>
                    </a:solidFill>
                  </a:tcPr>
                </a:tc>
                <a:tc>
                  <a:txBody>
                    <a:bodyPr/>
                    <a:lstStyle/>
                    <a:p>
                      <a:pPr algn="r" fontAlgn="b"/>
                      <a:r>
                        <a:rPr lang="en-US" sz="600" b="0" i="0" u="none" strike="noStrike">
                          <a:solidFill>
                            <a:srgbClr val="000000"/>
                          </a:solidFill>
                          <a:latin typeface="Calibri"/>
                        </a:rPr>
                        <a:t>26.3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E583"/>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26.4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E583"/>
                    </a:solidFill>
                  </a:tcPr>
                </a:tc>
                <a:tc>
                  <a:txBody>
                    <a:bodyPr/>
                    <a:lstStyle/>
                    <a:p>
                      <a:pPr algn="r" fontAlgn="b"/>
                      <a:r>
                        <a:rPr lang="en-US" sz="600" b="0" i="0" u="none" strike="noStrike">
                          <a:solidFill>
                            <a:srgbClr val="000000"/>
                          </a:solidFill>
                          <a:latin typeface="Calibri"/>
                        </a:rPr>
                        <a:t>26.3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E583"/>
                    </a:solidFill>
                  </a:tcPr>
                </a:tc>
                <a:tc>
                  <a:txBody>
                    <a:bodyPr/>
                    <a:lstStyle/>
                    <a:p>
                      <a:pPr algn="r" fontAlgn="b"/>
                      <a:r>
                        <a:rPr lang="en-US" sz="600" b="0" i="0" u="none" strike="noStrike">
                          <a:solidFill>
                            <a:srgbClr val="000000"/>
                          </a:solidFill>
                          <a:latin typeface="Calibri"/>
                        </a:rPr>
                        <a:t>26.4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E583"/>
                    </a:solidFill>
                  </a:tcPr>
                </a:tc>
                <a:tc>
                  <a:txBody>
                    <a:bodyPr/>
                    <a:lstStyle/>
                    <a:p>
                      <a:pPr algn="r" fontAlgn="b"/>
                      <a:r>
                        <a:rPr lang="en-US" sz="600" b="0" i="0" u="none" strike="noStrike">
                          <a:solidFill>
                            <a:srgbClr val="000000"/>
                          </a:solidFill>
                          <a:latin typeface="Calibri"/>
                        </a:rPr>
                        <a:t>26.4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E583"/>
                    </a:solidFill>
                  </a:tcPr>
                </a:tc>
                <a:tc>
                  <a:txBody>
                    <a:bodyPr/>
                    <a:lstStyle/>
                    <a:p>
                      <a:pPr algn="r" fontAlgn="b"/>
                      <a:r>
                        <a:rPr lang="en-US" sz="600" b="0" i="0" u="none" strike="noStrike">
                          <a:solidFill>
                            <a:srgbClr val="000000"/>
                          </a:solidFill>
                          <a:latin typeface="Calibri"/>
                        </a:rPr>
                        <a:t>26.3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E583"/>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26.6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E583"/>
                    </a:solidFill>
                  </a:tcPr>
                </a:tc>
                <a:tc>
                  <a:txBody>
                    <a:bodyPr/>
                    <a:lstStyle/>
                    <a:p>
                      <a:pPr algn="r" fontAlgn="b"/>
                      <a:r>
                        <a:rPr lang="en-US" sz="600" b="0" i="0" u="none" strike="noStrike">
                          <a:solidFill>
                            <a:srgbClr val="000000"/>
                          </a:solidFill>
                          <a:latin typeface="Calibri"/>
                        </a:rPr>
                        <a:t>26.4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E583"/>
                    </a:solidFill>
                  </a:tcPr>
                </a:tc>
                <a:tc>
                  <a:txBody>
                    <a:bodyPr/>
                    <a:lstStyle/>
                    <a:p>
                      <a:pPr algn="r" fontAlgn="b"/>
                      <a:r>
                        <a:rPr lang="en-US" sz="600" b="0" i="0" u="none" strike="noStrike">
                          <a:solidFill>
                            <a:srgbClr val="000000"/>
                          </a:solidFill>
                          <a:latin typeface="Calibri"/>
                        </a:rPr>
                        <a:t>26.3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E583"/>
                    </a:solidFill>
                  </a:tcPr>
                </a:tc>
                <a:tc>
                  <a:txBody>
                    <a:bodyPr/>
                    <a:lstStyle/>
                    <a:p>
                      <a:pPr algn="r" fontAlgn="b"/>
                      <a:r>
                        <a:rPr lang="en-US" sz="600" b="0" i="0" u="none" strike="noStrike">
                          <a:solidFill>
                            <a:srgbClr val="000000"/>
                          </a:solidFill>
                          <a:latin typeface="Calibri"/>
                        </a:rPr>
                        <a:t>26.2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E683"/>
                    </a:solidFill>
                  </a:tcPr>
                </a:tc>
                <a:tc>
                  <a:txBody>
                    <a:bodyPr/>
                    <a:lstStyle/>
                    <a:p>
                      <a:pPr algn="r" fontAlgn="b"/>
                      <a:r>
                        <a:rPr lang="en-US" sz="600" b="0" i="0" u="none" strike="noStrike">
                          <a:solidFill>
                            <a:srgbClr val="000000"/>
                          </a:solidFill>
                          <a:latin typeface="Calibri"/>
                        </a:rPr>
                        <a:t>26.4</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E583"/>
                    </a:solidFill>
                  </a:tcPr>
                </a:tc>
                <a:tc>
                  <a:txBody>
                    <a:bodyPr/>
                    <a:lstStyle/>
                    <a:p>
                      <a:pPr algn="r" fontAlgn="b"/>
                      <a:r>
                        <a:rPr lang="en-US" sz="600" b="1" i="0" u="none" strike="noStrike">
                          <a:solidFill>
                            <a:srgbClr val="000000"/>
                          </a:solidFill>
                          <a:latin typeface="Calibri"/>
                        </a:rPr>
                        <a:t>160</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5098">
                <a:tc>
                  <a:txBody>
                    <a:bodyPr/>
                    <a:lstStyle/>
                    <a:p>
                      <a:pPr algn="l" fontAlgn="b"/>
                      <a:r>
                        <a:rPr lang="en-US" sz="600" b="1"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180</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28.7</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4DF82"/>
                    </a:solidFill>
                  </a:tcPr>
                </a:tc>
                <a:tc>
                  <a:txBody>
                    <a:bodyPr/>
                    <a:lstStyle/>
                    <a:p>
                      <a:pPr algn="r" fontAlgn="b"/>
                      <a:r>
                        <a:rPr lang="en-US" sz="600" b="0" i="0" u="none" strike="noStrike">
                          <a:solidFill>
                            <a:srgbClr val="000000"/>
                          </a:solidFill>
                          <a:latin typeface="Calibri"/>
                        </a:rPr>
                        <a:t>28.5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DF82"/>
                    </a:solidFill>
                  </a:tcPr>
                </a:tc>
                <a:tc>
                  <a:txBody>
                    <a:bodyPr/>
                    <a:lstStyle/>
                    <a:p>
                      <a:pPr algn="r" fontAlgn="b"/>
                      <a:r>
                        <a:rPr lang="en-US" sz="600" b="0" i="0" u="none" strike="noStrike">
                          <a:solidFill>
                            <a:srgbClr val="000000"/>
                          </a:solidFill>
                          <a:latin typeface="Calibri"/>
                        </a:rPr>
                        <a:t>28.7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4DF82"/>
                    </a:solidFill>
                  </a:tcPr>
                </a:tc>
                <a:tc>
                  <a:txBody>
                    <a:bodyPr/>
                    <a:lstStyle/>
                    <a:p>
                      <a:pPr algn="r" fontAlgn="b"/>
                      <a:r>
                        <a:rPr lang="en-US" sz="600" b="0" i="0" u="none" strike="noStrike">
                          <a:solidFill>
                            <a:srgbClr val="000000"/>
                          </a:solidFill>
                          <a:latin typeface="Calibri"/>
                        </a:rPr>
                        <a:t>28.6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DF82"/>
                    </a:solidFill>
                  </a:tcPr>
                </a:tc>
                <a:tc>
                  <a:txBody>
                    <a:bodyPr/>
                    <a:lstStyle/>
                    <a:p>
                      <a:pPr algn="r" fontAlgn="b"/>
                      <a:r>
                        <a:rPr lang="en-US" sz="600" b="0" i="0" u="none" strike="noStrike">
                          <a:solidFill>
                            <a:srgbClr val="000000"/>
                          </a:solidFill>
                          <a:latin typeface="Calibri"/>
                        </a:rPr>
                        <a:t>28.3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082"/>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28.7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3DF82"/>
                    </a:solidFill>
                  </a:tcPr>
                </a:tc>
                <a:tc>
                  <a:txBody>
                    <a:bodyPr/>
                    <a:lstStyle/>
                    <a:p>
                      <a:pPr algn="r" fontAlgn="b"/>
                      <a:r>
                        <a:rPr lang="en-US" sz="600" b="0" i="0" u="none" strike="noStrike">
                          <a:solidFill>
                            <a:srgbClr val="000000"/>
                          </a:solidFill>
                          <a:latin typeface="Calibri"/>
                        </a:rPr>
                        <a:t>28.5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DF82"/>
                    </a:solidFill>
                  </a:tcPr>
                </a:tc>
                <a:tc>
                  <a:txBody>
                    <a:bodyPr/>
                    <a:lstStyle/>
                    <a:p>
                      <a:pPr algn="r" fontAlgn="b"/>
                      <a:r>
                        <a:rPr lang="en-US" sz="600" b="0" i="0" u="none" strike="noStrike">
                          <a:solidFill>
                            <a:srgbClr val="000000"/>
                          </a:solidFill>
                          <a:latin typeface="Calibri"/>
                        </a:rPr>
                        <a:t>28.5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F82"/>
                    </a:solidFill>
                  </a:tcPr>
                </a:tc>
                <a:tc>
                  <a:txBody>
                    <a:bodyPr/>
                    <a:lstStyle/>
                    <a:p>
                      <a:pPr algn="r" fontAlgn="b"/>
                      <a:r>
                        <a:rPr lang="en-US" sz="600" b="0" i="0" u="none" strike="noStrike">
                          <a:solidFill>
                            <a:srgbClr val="000000"/>
                          </a:solidFill>
                          <a:latin typeface="Calibri"/>
                        </a:rPr>
                        <a:t>28.6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DF82"/>
                    </a:solidFill>
                  </a:tcPr>
                </a:tc>
                <a:tc>
                  <a:txBody>
                    <a:bodyPr/>
                    <a:lstStyle/>
                    <a:p>
                      <a:pPr algn="r" fontAlgn="b"/>
                      <a:r>
                        <a:rPr lang="en-US" sz="600" b="0" i="0" u="none" strike="noStrike">
                          <a:solidFill>
                            <a:srgbClr val="000000"/>
                          </a:solidFill>
                          <a:latin typeface="Calibri"/>
                        </a:rPr>
                        <a:t>28.3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082"/>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28.6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DF82"/>
                    </a:solidFill>
                  </a:tcPr>
                </a:tc>
                <a:tc>
                  <a:txBody>
                    <a:bodyPr/>
                    <a:lstStyle/>
                    <a:p>
                      <a:pPr algn="r" fontAlgn="b"/>
                      <a:r>
                        <a:rPr lang="en-US" sz="600" b="0" i="0" u="none" strike="noStrike">
                          <a:solidFill>
                            <a:srgbClr val="000000"/>
                          </a:solidFill>
                          <a:latin typeface="Calibri"/>
                        </a:rPr>
                        <a:t>28.4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E082"/>
                    </a:solidFill>
                  </a:tcPr>
                </a:tc>
                <a:tc>
                  <a:txBody>
                    <a:bodyPr/>
                    <a:lstStyle/>
                    <a:p>
                      <a:pPr algn="r" fontAlgn="b"/>
                      <a:r>
                        <a:rPr lang="en-US" sz="600" b="0" i="0" u="none" strike="noStrike">
                          <a:solidFill>
                            <a:srgbClr val="000000"/>
                          </a:solidFill>
                          <a:latin typeface="Calibri"/>
                        </a:rPr>
                        <a:t>28.5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DF82"/>
                    </a:solidFill>
                  </a:tcPr>
                </a:tc>
                <a:tc>
                  <a:txBody>
                    <a:bodyPr/>
                    <a:lstStyle/>
                    <a:p>
                      <a:pPr algn="r" fontAlgn="b"/>
                      <a:r>
                        <a:rPr lang="en-US" sz="600" b="0" i="0" u="none" strike="noStrike">
                          <a:solidFill>
                            <a:srgbClr val="000000"/>
                          </a:solidFill>
                          <a:latin typeface="Calibri"/>
                        </a:rPr>
                        <a:t>28.3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082"/>
                    </a:solidFill>
                  </a:tcPr>
                </a:tc>
                <a:tc>
                  <a:txBody>
                    <a:bodyPr/>
                    <a:lstStyle/>
                    <a:p>
                      <a:pPr algn="r" fontAlgn="b"/>
                      <a:r>
                        <a:rPr lang="en-US" sz="600" b="0" i="0" u="none" strike="noStrike">
                          <a:solidFill>
                            <a:srgbClr val="000000"/>
                          </a:solidFill>
                          <a:latin typeface="Calibri"/>
                        </a:rPr>
                        <a:t>28.4</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082"/>
                    </a:solidFill>
                  </a:tcPr>
                </a:tc>
                <a:tc>
                  <a:txBody>
                    <a:bodyPr/>
                    <a:lstStyle/>
                    <a:p>
                      <a:pPr algn="l" fontAlgn="b"/>
                      <a:r>
                        <a:rPr lang="en-US" sz="600" b="0"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26.6</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E583"/>
                    </a:solidFill>
                  </a:tcPr>
                </a:tc>
                <a:tc>
                  <a:txBody>
                    <a:bodyPr/>
                    <a:lstStyle/>
                    <a:p>
                      <a:pPr algn="r" fontAlgn="b"/>
                      <a:r>
                        <a:rPr lang="en-US" sz="600" b="0" i="0" u="none" strike="noStrike">
                          <a:solidFill>
                            <a:srgbClr val="000000"/>
                          </a:solidFill>
                          <a:latin typeface="Calibri"/>
                        </a:rPr>
                        <a:t>26.5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583"/>
                    </a:solidFill>
                  </a:tcPr>
                </a:tc>
                <a:tc>
                  <a:txBody>
                    <a:bodyPr/>
                    <a:lstStyle/>
                    <a:p>
                      <a:pPr algn="r" fontAlgn="b"/>
                      <a:r>
                        <a:rPr lang="en-US" sz="600" b="0" i="0" u="none" strike="noStrike">
                          <a:solidFill>
                            <a:srgbClr val="000000"/>
                          </a:solidFill>
                          <a:latin typeface="Calibri"/>
                        </a:rPr>
                        <a:t>26.3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E683"/>
                    </a:solidFill>
                  </a:tcPr>
                </a:tc>
                <a:tc>
                  <a:txBody>
                    <a:bodyPr/>
                    <a:lstStyle/>
                    <a:p>
                      <a:pPr algn="r" fontAlgn="b"/>
                      <a:r>
                        <a:rPr lang="en-US" sz="600" b="0" i="0" u="none" strike="noStrike">
                          <a:solidFill>
                            <a:srgbClr val="000000"/>
                          </a:solidFill>
                          <a:latin typeface="Calibri"/>
                        </a:rPr>
                        <a:t>26.4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E583"/>
                    </a:solidFill>
                  </a:tcPr>
                </a:tc>
                <a:tc>
                  <a:txBody>
                    <a:bodyPr/>
                    <a:lstStyle/>
                    <a:p>
                      <a:pPr algn="r" fontAlgn="b"/>
                      <a:r>
                        <a:rPr lang="en-US" sz="600" b="0" i="0" u="none" strike="noStrike">
                          <a:solidFill>
                            <a:srgbClr val="000000"/>
                          </a:solidFill>
                          <a:latin typeface="Calibri"/>
                        </a:rPr>
                        <a:t>26.4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E583"/>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26.3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E583"/>
                    </a:solidFill>
                  </a:tcPr>
                </a:tc>
                <a:tc>
                  <a:txBody>
                    <a:bodyPr/>
                    <a:lstStyle/>
                    <a:p>
                      <a:pPr algn="r" fontAlgn="b"/>
                      <a:r>
                        <a:rPr lang="en-US" sz="600" b="0" i="0" u="none" strike="noStrike">
                          <a:solidFill>
                            <a:srgbClr val="000000"/>
                          </a:solidFill>
                          <a:latin typeface="Calibri"/>
                        </a:rPr>
                        <a:t>26.4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583"/>
                    </a:solidFill>
                  </a:tcPr>
                </a:tc>
                <a:tc>
                  <a:txBody>
                    <a:bodyPr/>
                    <a:lstStyle/>
                    <a:p>
                      <a:pPr algn="r" fontAlgn="b"/>
                      <a:r>
                        <a:rPr lang="en-US" sz="600" b="0" i="0" u="none" strike="noStrike">
                          <a:solidFill>
                            <a:srgbClr val="000000"/>
                          </a:solidFill>
                          <a:latin typeface="Calibri"/>
                        </a:rPr>
                        <a:t>26.3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E583"/>
                    </a:solidFill>
                  </a:tcPr>
                </a:tc>
                <a:tc>
                  <a:txBody>
                    <a:bodyPr/>
                    <a:lstStyle/>
                    <a:p>
                      <a:pPr algn="r" fontAlgn="b"/>
                      <a:r>
                        <a:rPr lang="en-US" sz="600" b="0" i="0" u="none" strike="noStrike">
                          <a:solidFill>
                            <a:srgbClr val="000000"/>
                          </a:solidFill>
                          <a:latin typeface="Calibri"/>
                        </a:rPr>
                        <a:t>26.3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E683"/>
                    </a:solidFill>
                  </a:tcPr>
                </a:tc>
                <a:tc>
                  <a:txBody>
                    <a:bodyPr/>
                    <a:lstStyle/>
                    <a:p>
                      <a:pPr algn="r" fontAlgn="b"/>
                      <a:r>
                        <a:rPr lang="en-US" sz="600" b="0" i="0" u="none" strike="noStrike">
                          <a:solidFill>
                            <a:srgbClr val="000000"/>
                          </a:solidFill>
                          <a:latin typeface="Calibri"/>
                        </a:rPr>
                        <a:t>26.0</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683"/>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26.3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E583"/>
                    </a:solidFill>
                  </a:tcPr>
                </a:tc>
                <a:tc>
                  <a:txBody>
                    <a:bodyPr/>
                    <a:lstStyle/>
                    <a:p>
                      <a:pPr algn="r" fontAlgn="b"/>
                      <a:r>
                        <a:rPr lang="en-US" sz="600" b="0" i="0" u="none" strike="noStrike">
                          <a:solidFill>
                            <a:srgbClr val="000000"/>
                          </a:solidFill>
                          <a:latin typeface="Calibri"/>
                        </a:rPr>
                        <a:t>26.2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E683"/>
                    </a:solidFill>
                  </a:tcPr>
                </a:tc>
                <a:tc>
                  <a:txBody>
                    <a:bodyPr/>
                    <a:lstStyle/>
                    <a:p>
                      <a:pPr algn="r" fontAlgn="b"/>
                      <a:r>
                        <a:rPr lang="en-US" sz="600" b="0" i="0" u="none" strike="noStrike">
                          <a:solidFill>
                            <a:srgbClr val="000000"/>
                          </a:solidFill>
                          <a:latin typeface="Calibri"/>
                        </a:rPr>
                        <a:t>26.2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E683"/>
                    </a:solidFill>
                  </a:tcPr>
                </a:tc>
                <a:tc>
                  <a:txBody>
                    <a:bodyPr/>
                    <a:lstStyle/>
                    <a:p>
                      <a:pPr algn="r" fontAlgn="b"/>
                      <a:r>
                        <a:rPr lang="en-US" sz="600" b="0" i="0" u="none" strike="noStrike">
                          <a:solidFill>
                            <a:srgbClr val="000000"/>
                          </a:solidFill>
                          <a:latin typeface="Calibri"/>
                        </a:rPr>
                        <a:t>26.2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E683"/>
                    </a:solidFill>
                  </a:tcPr>
                </a:tc>
                <a:tc>
                  <a:txBody>
                    <a:bodyPr/>
                    <a:lstStyle/>
                    <a:p>
                      <a:pPr algn="r" fontAlgn="b"/>
                      <a:r>
                        <a:rPr lang="en-US" sz="600" b="0" i="0" u="none" strike="noStrike">
                          <a:solidFill>
                            <a:srgbClr val="000000"/>
                          </a:solidFill>
                          <a:latin typeface="Calibri"/>
                        </a:rPr>
                        <a:t>26.1</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E683"/>
                    </a:solidFill>
                  </a:tcPr>
                </a:tc>
                <a:tc>
                  <a:txBody>
                    <a:bodyPr/>
                    <a:lstStyle/>
                    <a:p>
                      <a:pPr algn="r" fontAlgn="b"/>
                      <a:r>
                        <a:rPr lang="en-US" sz="600" b="1" i="0" u="none" strike="noStrike">
                          <a:solidFill>
                            <a:srgbClr val="000000"/>
                          </a:solidFill>
                          <a:latin typeface="Calibri"/>
                        </a:rPr>
                        <a:t>180</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5098">
                <a:tc>
                  <a:txBody>
                    <a:bodyPr/>
                    <a:lstStyle/>
                    <a:p>
                      <a:pPr algn="l" fontAlgn="b"/>
                      <a:r>
                        <a:rPr lang="en-US" sz="600" b="1"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3259" marR="3259" marT="3259"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600" b="1" i="0" u="none" strike="noStrike">
                        <a:solidFill>
                          <a:srgbClr val="000000"/>
                        </a:solidFill>
                        <a:latin typeface="Calibri"/>
                      </a:endParaRPr>
                    </a:p>
                  </a:txBody>
                  <a:tcPr marL="3259" marR="3259" marT="3259" marB="0" anchor="b">
                    <a:lnL w="25400" cap="flat" cmpd="dbl"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600" b="1" i="0" u="none" strike="noStrike">
                        <a:solidFill>
                          <a:srgbClr val="000000"/>
                        </a:solidFill>
                        <a:latin typeface="Calibri"/>
                      </a:endParaRP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3259" marR="3259" marT="3259" marB="0" anchor="b">
                    <a:lnL>
                      <a:noFill/>
                    </a:lnL>
                    <a:lnR w="25400" cap="flat" cmpd="dbl" algn="ctr">
                      <a:solidFill>
                        <a:srgbClr val="000000"/>
                      </a:solidFill>
                      <a:prstDash val="solid"/>
                      <a:round/>
                      <a:headEnd type="none" w="med" len="med"/>
                      <a:tailEnd type="none" w="med" len="med"/>
                    </a:lnR>
                    <a:lnT>
                      <a:noFill/>
                    </a:lnT>
                    <a:lnB>
                      <a:noFill/>
                    </a:lnB>
                  </a:tcPr>
                </a:tc>
              </a:tr>
              <a:tr h="95098">
                <a:tc>
                  <a:txBody>
                    <a:bodyPr/>
                    <a:lstStyle/>
                    <a:p>
                      <a:pPr algn="l" fontAlgn="b"/>
                      <a:r>
                        <a:rPr lang="en-US" sz="600" b="1"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65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120</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20.5</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47C"/>
                    </a:solidFill>
                  </a:tcPr>
                </a:tc>
                <a:tc>
                  <a:txBody>
                    <a:bodyPr/>
                    <a:lstStyle/>
                    <a:p>
                      <a:pPr algn="r" fontAlgn="b"/>
                      <a:r>
                        <a:rPr lang="en-US" sz="600" b="0" i="0" u="none" strike="noStrike">
                          <a:solidFill>
                            <a:srgbClr val="000000"/>
                          </a:solidFill>
                          <a:latin typeface="Calibri"/>
                        </a:rPr>
                        <a:t>20.2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27C"/>
                    </a:solidFill>
                  </a:tcPr>
                </a:tc>
                <a:tc>
                  <a:txBody>
                    <a:bodyPr/>
                    <a:lstStyle/>
                    <a:p>
                      <a:pPr algn="r" fontAlgn="b"/>
                      <a:r>
                        <a:rPr lang="en-US" sz="600" b="0" i="0" u="none" strike="noStrike">
                          <a:solidFill>
                            <a:srgbClr val="000000"/>
                          </a:solidFill>
                          <a:latin typeface="Calibri"/>
                        </a:rPr>
                        <a:t>20.6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57C"/>
                    </a:solidFill>
                  </a:tcPr>
                </a:tc>
                <a:tc>
                  <a:txBody>
                    <a:bodyPr/>
                    <a:lstStyle/>
                    <a:p>
                      <a:pPr algn="r" fontAlgn="b"/>
                      <a:r>
                        <a:rPr lang="en-US" sz="600" b="0" i="0" u="none" strike="noStrike">
                          <a:solidFill>
                            <a:srgbClr val="000000"/>
                          </a:solidFill>
                          <a:latin typeface="Calibri"/>
                        </a:rPr>
                        <a:t>20.3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27C"/>
                    </a:solidFill>
                  </a:tcPr>
                </a:tc>
                <a:tc>
                  <a:txBody>
                    <a:bodyPr/>
                    <a:lstStyle/>
                    <a:p>
                      <a:pPr algn="r" fontAlgn="b"/>
                      <a:r>
                        <a:rPr lang="en-US" sz="600" b="0" i="0" u="none" strike="noStrike">
                          <a:solidFill>
                            <a:srgbClr val="000000"/>
                          </a:solidFill>
                          <a:latin typeface="Calibri"/>
                        </a:rPr>
                        <a:t>20.2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17C"/>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20.5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47C"/>
                    </a:solidFill>
                  </a:tcPr>
                </a:tc>
                <a:tc>
                  <a:txBody>
                    <a:bodyPr/>
                    <a:lstStyle/>
                    <a:p>
                      <a:pPr algn="r" fontAlgn="b"/>
                      <a:r>
                        <a:rPr lang="en-US" sz="600" b="0" i="0" u="none" strike="noStrike">
                          <a:solidFill>
                            <a:srgbClr val="000000"/>
                          </a:solidFill>
                          <a:latin typeface="Calibri"/>
                        </a:rPr>
                        <a:t>20.5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47C"/>
                    </a:solidFill>
                  </a:tcPr>
                </a:tc>
                <a:tc>
                  <a:txBody>
                    <a:bodyPr/>
                    <a:lstStyle/>
                    <a:p>
                      <a:pPr algn="r" fontAlgn="b"/>
                      <a:r>
                        <a:rPr lang="en-US" sz="600" b="0" i="0" u="none" strike="noStrike">
                          <a:solidFill>
                            <a:srgbClr val="000000"/>
                          </a:solidFill>
                          <a:latin typeface="Calibri"/>
                        </a:rPr>
                        <a:t>20.4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37C"/>
                    </a:solidFill>
                  </a:tcPr>
                </a:tc>
                <a:tc>
                  <a:txBody>
                    <a:bodyPr/>
                    <a:lstStyle/>
                    <a:p>
                      <a:pPr algn="r" fontAlgn="b"/>
                      <a:r>
                        <a:rPr lang="en-US" sz="600" b="0" i="0" u="none" strike="noStrike">
                          <a:solidFill>
                            <a:srgbClr val="000000"/>
                          </a:solidFill>
                          <a:latin typeface="Calibri"/>
                        </a:rPr>
                        <a:t>20.2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27C"/>
                    </a:solidFill>
                  </a:tcPr>
                </a:tc>
                <a:tc>
                  <a:txBody>
                    <a:bodyPr/>
                    <a:lstStyle/>
                    <a:p>
                      <a:pPr algn="r" fontAlgn="b"/>
                      <a:r>
                        <a:rPr lang="en-US" sz="600" b="0" i="0" u="none" strike="noStrike">
                          <a:solidFill>
                            <a:srgbClr val="000000"/>
                          </a:solidFill>
                          <a:latin typeface="Calibri"/>
                        </a:rPr>
                        <a:t>20.6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57C"/>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20.5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47C"/>
                    </a:solidFill>
                  </a:tcPr>
                </a:tc>
                <a:tc>
                  <a:txBody>
                    <a:bodyPr/>
                    <a:lstStyle/>
                    <a:p>
                      <a:pPr algn="r" fontAlgn="b"/>
                      <a:r>
                        <a:rPr lang="en-US" sz="600" b="0" i="0" u="none" strike="noStrike">
                          <a:solidFill>
                            <a:srgbClr val="000000"/>
                          </a:solidFill>
                          <a:latin typeface="Calibri"/>
                        </a:rPr>
                        <a:t>20.2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27C"/>
                    </a:solidFill>
                  </a:tcPr>
                </a:tc>
                <a:tc>
                  <a:txBody>
                    <a:bodyPr/>
                    <a:lstStyle/>
                    <a:p>
                      <a:pPr algn="r" fontAlgn="b"/>
                      <a:r>
                        <a:rPr lang="en-US" sz="600" b="0" i="0" u="none" strike="noStrike">
                          <a:solidFill>
                            <a:srgbClr val="000000"/>
                          </a:solidFill>
                          <a:latin typeface="Calibri"/>
                        </a:rPr>
                        <a:t>20.4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37C"/>
                    </a:solidFill>
                  </a:tcPr>
                </a:tc>
                <a:tc>
                  <a:txBody>
                    <a:bodyPr/>
                    <a:lstStyle/>
                    <a:p>
                      <a:pPr algn="r" fontAlgn="b"/>
                      <a:r>
                        <a:rPr lang="en-US" sz="600" b="0" i="0" u="none" strike="noStrike">
                          <a:solidFill>
                            <a:srgbClr val="000000"/>
                          </a:solidFill>
                          <a:latin typeface="Calibri"/>
                        </a:rPr>
                        <a:t>20.4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37C"/>
                    </a:solidFill>
                  </a:tcPr>
                </a:tc>
                <a:tc>
                  <a:txBody>
                    <a:bodyPr/>
                    <a:lstStyle/>
                    <a:p>
                      <a:pPr algn="r" fontAlgn="b"/>
                      <a:r>
                        <a:rPr lang="en-US" sz="600" b="0" i="0" u="none" strike="noStrike">
                          <a:solidFill>
                            <a:srgbClr val="000000"/>
                          </a:solidFill>
                          <a:latin typeface="Calibri"/>
                        </a:rPr>
                        <a:t>20.3</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37C"/>
                    </a:solidFill>
                  </a:tcPr>
                </a:tc>
                <a:tc>
                  <a:txBody>
                    <a:bodyPr/>
                    <a:lstStyle/>
                    <a:p>
                      <a:pPr algn="l" fontAlgn="b"/>
                      <a:r>
                        <a:rPr lang="en-US" sz="600" b="0"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18.4</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F78"/>
                    </a:solidFill>
                  </a:tcPr>
                </a:tc>
                <a:tc>
                  <a:txBody>
                    <a:bodyPr/>
                    <a:lstStyle/>
                    <a:p>
                      <a:pPr algn="r" fontAlgn="b"/>
                      <a:r>
                        <a:rPr lang="en-US" sz="600" b="0" i="0" u="none" strike="noStrike">
                          <a:solidFill>
                            <a:srgbClr val="000000"/>
                          </a:solidFill>
                          <a:latin typeface="Calibri"/>
                        </a:rPr>
                        <a:t>18.5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078"/>
                    </a:solidFill>
                  </a:tcPr>
                </a:tc>
                <a:tc>
                  <a:txBody>
                    <a:bodyPr/>
                    <a:lstStyle/>
                    <a:p>
                      <a:pPr algn="r" fontAlgn="b"/>
                      <a:r>
                        <a:rPr lang="en-US" sz="600" b="0" i="0" u="none" strike="noStrike">
                          <a:solidFill>
                            <a:srgbClr val="000000"/>
                          </a:solidFill>
                          <a:latin typeface="Calibri"/>
                        </a:rPr>
                        <a:t>18.5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078"/>
                    </a:solidFill>
                  </a:tcPr>
                </a:tc>
                <a:tc>
                  <a:txBody>
                    <a:bodyPr/>
                    <a:lstStyle/>
                    <a:p>
                      <a:pPr algn="r" fontAlgn="b"/>
                      <a:r>
                        <a:rPr lang="en-US" sz="600" b="0" i="0" u="none" strike="noStrike">
                          <a:solidFill>
                            <a:srgbClr val="000000"/>
                          </a:solidFill>
                          <a:latin typeface="Calibri"/>
                        </a:rPr>
                        <a:t>18.5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078"/>
                    </a:solidFill>
                  </a:tcPr>
                </a:tc>
                <a:tc>
                  <a:txBody>
                    <a:bodyPr/>
                    <a:lstStyle/>
                    <a:p>
                      <a:pPr algn="r" fontAlgn="b"/>
                      <a:r>
                        <a:rPr lang="en-US" sz="600" b="0" i="0" u="none" strike="noStrike">
                          <a:solidFill>
                            <a:srgbClr val="000000"/>
                          </a:solidFill>
                          <a:latin typeface="Calibri"/>
                        </a:rPr>
                        <a:t>18.4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F78"/>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18.4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F78"/>
                    </a:solidFill>
                  </a:tcPr>
                </a:tc>
                <a:tc>
                  <a:txBody>
                    <a:bodyPr/>
                    <a:lstStyle/>
                    <a:p>
                      <a:pPr algn="r" fontAlgn="b"/>
                      <a:r>
                        <a:rPr lang="en-US" sz="600" b="0" i="0" u="none" strike="noStrike">
                          <a:solidFill>
                            <a:srgbClr val="000000"/>
                          </a:solidFill>
                          <a:latin typeface="Calibri"/>
                        </a:rPr>
                        <a:t>18.5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078"/>
                    </a:solidFill>
                  </a:tcPr>
                </a:tc>
                <a:tc>
                  <a:txBody>
                    <a:bodyPr/>
                    <a:lstStyle/>
                    <a:p>
                      <a:pPr algn="r" fontAlgn="b"/>
                      <a:r>
                        <a:rPr lang="en-US" sz="600" b="0" i="0" u="none" strike="noStrike">
                          <a:solidFill>
                            <a:srgbClr val="000000"/>
                          </a:solidFill>
                          <a:latin typeface="Calibri"/>
                        </a:rPr>
                        <a:t>18.4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F78"/>
                    </a:solidFill>
                  </a:tcPr>
                </a:tc>
                <a:tc>
                  <a:txBody>
                    <a:bodyPr/>
                    <a:lstStyle/>
                    <a:p>
                      <a:pPr algn="r" fontAlgn="b"/>
                      <a:r>
                        <a:rPr lang="en-US" sz="600" b="0" i="0" u="none" strike="noStrike">
                          <a:solidFill>
                            <a:srgbClr val="000000"/>
                          </a:solidFill>
                          <a:latin typeface="Calibri"/>
                        </a:rPr>
                        <a:t>18.5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078"/>
                    </a:solidFill>
                  </a:tcPr>
                </a:tc>
                <a:tc>
                  <a:txBody>
                    <a:bodyPr/>
                    <a:lstStyle/>
                    <a:p>
                      <a:pPr algn="r" fontAlgn="b"/>
                      <a:r>
                        <a:rPr lang="en-US" sz="600" b="0" i="0" u="none" strike="noStrike">
                          <a:solidFill>
                            <a:srgbClr val="000000"/>
                          </a:solidFill>
                          <a:latin typeface="Calibri"/>
                        </a:rPr>
                        <a:t>18.4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F78"/>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18.6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078"/>
                    </a:solidFill>
                  </a:tcPr>
                </a:tc>
                <a:tc>
                  <a:txBody>
                    <a:bodyPr/>
                    <a:lstStyle/>
                    <a:p>
                      <a:pPr algn="r" fontAlgn="b"/>
                      <a:r>
                        <a:rPr lang="en-US" sz="600" b="0" i="0" u="none" strike="noStrike">
                          <a:solidFill>
                            <a:srgbClr val="000000"/>
                          </a:solidFill>
                          <a:latin typeface="Calibri"/>
                        </a:rPr>
                        <a:t>18.6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078"/>
                    </a:solidFill>
                  </a:tcPr>
                </a:tc>
                <a:tc>
                  <a:txBody>
                    <a:bodyPr/>
                    <a:lstStyle/>
                    <a:p>
                      <a:pPr algn="r" fontAlgn="b"/>
                      <a:r>
                        <a:rPr lang="en-US" sz="600" b="0" i="0" u="none" strike="noStrike">
                          <a:solidFill>
                            <a:srgbClr val="000000"/>
                          </a:solidFill>
                          <a:latin typeface="Calibri"/>
                        </a:rPr>
                        <a:t>18.4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F78"/>
                    </a:solidFill>
                  </a:tcPr>
                </a:tc>
                <a:tc>
                  <a:txBody>
                    <a:bodyPr/>
                    <a:lstStyle/>
                    <a:p>
                      <a:pPr algn="r" fontAlgn="b"/>
                      <a:r>
                        <a:rPr lang="en-US" sz="600" b="0" i="0" u="none" strike="noStrike">
                          <a:solidFill>
                            <a:srgbClr val="000000"/>
                          </a:solidFill>
                          <a:latin typeface="Calibri"/>
                        </a:rPr>
                        <a:t>18.5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078"/>
                    </a:solidFill>
                  </a:tcPr>
                </a:tc>
                <a:tc>
                  <a:txBody>
                    <a:bodyPr/>
                    <a:lstStyle/>
                    <a:p>
                      <a:pPr algn="r" fontAlgn="b"/>
                      <a:r>
                        <a:rPr lang="en-US" sz="600" b="0" i="0" u="none" strike="noStrike">
                          <a:solidFill>
                            <a:srgbClr val="000000"/>
                          </a:solidFill>
                          <a:latin typeface="Calibri"/>
                        </a:rPr>
                        <a:t>18.4</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F78"/>
                    </a:solidFill>
                  </a:tcPr>
                </a:tc>
                <a:tc>
                  <a:txBody>
                    <a:bodyPr/>
                    <a:lstStyle/>
                    <a:p>
                      <a:pPr algn="r" fontAlgn="b"/>
                      <a:r>
                        <a:rPr lang="en-US" sz="600" b="1" i="0" u="none" strike="noStrike">
                          <a:solidFill>
                            <a:srgbClr val="000000"/>
                          </a:solidFill>
                          <a:latin typeface="Calibri"/>
                        </a:rPr>
                        <a:t>120</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65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5098">
                <a:tc>
                  <a:txBody>
                    <a:bodyPr/>
                    <a:lstStyle/>
                    <a:p>
                      <a:pPr algn="l" fontAlgn="b"/>
                      <a:r>
                        <a:rPr lang="en-US" sz="600" b="1"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140</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20.4</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47C"/>
                    </a:solidFill>
                  </a:tcPr>
                </a:tc>
                <a:tc>
                  <a:txBody>
                    <a:bodyPr/>
                    <a:lstStyle/>
                    <a:p>
                      <a:pPr algn="r" fontAlgn="b"/>
                      <a:r>
                        <a:rPr lang="en-US" sz="600" b="0" i="0" u="none" strike="noStrike">
                          <a:solidFill>
                            <a:srgbClr val="000000"/>
                          </a:solidFill>
                          <a:latin typeface="Calibri"/>
                        </a:rPr>
                        <a:t>20.6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67C"/>
                    </a:solidFill>
                  </a:tcPr>
                </a:tc>
                <a:tc>
                  <a:txBody>
                    <a:bodyPr/>
                    <a:lstStyle/>
                    <a:p>
                      <a:pPr algn="r" fontAlgn="b"/>
                      <a:r>
                        <a:rPr lang="en-US" sz="600" b="0" i="0" u="none" strike="noStrike">
                          <a:solidFill>
                            <a:srgbClr val="000000"/>
                          </a:solidFill>
                          <a:latin typeface="Calibri"/>
                        </a:rPr>
                        <a:t>20.3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37C"/>
                    </a:solidFill>
                  </a:tcPr>
                </a:tc>
                <a:tc>
                  <a:txBody>
                    <a:bodyPr/>
                    <a:lstStyle/>
                    <a:p>
                      <a:pPr algn="r" fontAlgn="b"/>
                      <a:r>
                        <a:rPr lang="en-US" sz="600" b="0" i="0" u="none" strike="noStrike">
                          <a:solidFill>
                            <a:srgbClr val="000000"/>
                          </a:solidFill>
                          <a:latin typeface="Calibri"/>
                        </a:rPr>
                        <a:t>20.3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37C"/>
                    </a:solidFill>
                  </a:tcPr>
                </a:tc>
                <a:tc>
                  <a:txBody>
                    <a:bodyPr/>
                    <a:lstStyle/>
                    <a:p>
                      <a:pPr algn="r" fontAlgn="b"/>
                      <a:r>
                        <a:rPr lang="en-US" sz="600" b="0" i="0" u="none" strike="noStrike">
                          <a:solidFill>
                            <a:srgbClr val="000000"/>
                          </a:solidFill>
                          <a:latin typeface="Calibri"/>
                        </a:rPr>
                        <a:t>20.3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37C"/>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20.5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57C"/>
                    </a:solidFill>
                  </a:tcPr>
                </a:tc>
                <a:tc>
                  <a:txBody>
                    <a:bodyPr/>
                    <a:lstStyle/>
                    <a:p>
                      <a:pPr algn="r" fontAlgn="b"/>
                      <a:r>
                        <a:rPr lang="en-US" sz="600" b="0" i="0" u="none" strike="noStrike">
                          <a:solidFill>
                            <a:srgbClr val="000000"/>
                          </a:solidFill>
                          <a:latin typeface="Calibri"/>
                        </a:rPr>
                        <a:t>20.3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37C"/>
                    </a:solidFill>
                  </a:tcPr>
                </a:tc>
                <a:tc>
                  <a:txBody>
                    <a:bodyPr/>
                    <a:lstStyle/>
                    <a:p>
                      <a:pPr algn="r" fontAlgn="b"/>
                      <a:r>
                        <a:rPr lang="en-US" sz="600" b="0" i="0" u="none" strike="noStrike">
                          <a:solidFill>
                            <a:srgbClr val="000000"/>
                          </a:solidFill>
                          <a:latin typeface="Calibri"/>
                        </a:rPr>
                        <a:t>20.2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27C"/>
                    </a:solidFill>
                  </a:tcPr>
                </a:tc>
                <a:tc>
                  <a:txBody>
                    <a:bodyPr/>
                    <a:lstStyle/>
                    <a:p>
                      <a:pPr algn="r" fontAlgn="b"/>
                      <a:r>
                        <a:rPr lang="en-US" sz="600" b="0" i="0" u="none" strike="noStrike">
                          <a:solidFill>
                            <a:srgbClr val="000000"/>
                          </a:solidFill>
                          <a:latin typeface="Calibri"/>
                        </a:rPr>
                        <a:t>20.2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17C"/>
                    </a:solidFill>
                  </a:tcPr>
                </a:tc>
                <a:tc>
                  <a:txBody>
                    <a:bodyPr/>
                    <a:lstStyle/>
                    <a:p>
                      <a:pPr algn="r" fontAlgn="b"/>
                      <a:r>
                        <a:rPr lang="en-US" sz="600" b="0" i="0" u="none" strike="noStrike">
                          <a:solidFill>
                            <a:srgbClr val="000000"/>
                          </a:solidFill>
                          <a:latin typeface="Calibri"/>
                        </a:rPr>
                        <a:t>20.2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27C"/>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20.5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57C"/>
                    </a:solidFill>
                  </a:tcPr>
                </a:tc>
                <a:tc>
                  <a:txBody>
                    <a:bodyPr/>
                    <a:lstStyle/>
                    <a:p>
                      <a:pPr algn="r" fontAlgn="b"/>
                      <a:r>
                        <a:rPr lang="en-US" sz="600" b="0" i="0" u="none" strike="noStrike">
                          <a:solidFill>
                            <a:srgbClr val="000000"/>
                          </a:solidFill>
                          <a:latin typeface="Calibri"/>
                        </a:rPr>
                        <a:t>20.5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47C"/>
                    </a:solidFill>
                  </a:tcPr>
                </a:tc>
                <a:tc>
                  <a:txBody>
                    <a:bodyPr/>
                    <a:lstStyle/>
                    <a:p>
                      <a:pPr algn="r" fontAlgn="b"/>
                      <a:r>
                        <a:rPr lang="en-US" sz="600" b="0" i="0" u="none" strike="noStrike">
                          <a:solidFill>
                            <a:srgbClr val="000000"/>
                          </a:solidFill>
                          <a:latin typeface="Calibri"/>
                        </a:rPr>
                        <a:t>20.3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27C"/>
                    </a:solidFill>
                  </a:tcPr>
                </a:tc>
                <a:tc>
                  <a:txBody>
                    <a:bodyPr/>
                    <a:lstStyle/>
                    <a:p>
                      <a:pPr algn="r" fontAlgn="b"/>
                      <a:r>
                        <a:rPr lang="en-US" sz="600" b="0" i="0" u="none" strike="noStrike">
                          <a:solidFill>
                            <a:srgbClr val="000000"/>
                          </a:solidFill>
                          <a:latin typeface="Calibri"/>
                        </a:rPr>
                        <a:t>20.3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27C"/>
                    </a:solidFill>
                  </a:tcPr>
                </a:tc>
                <a:tc>
                  <a:txBody>
                    <a:bodyPr/>
                    <a:lstStyle/>
                    <a:p>
                      <a:pPr algn="r" fontAlgn="b"/>
                      <a:r>
                        <a:rPr lang="en-US" sz="600" b="0" i="0" u="none" strike="noStrike">
                          <a:solidFill>
                            <a:srgbClr val="000000"/>
                          </a:solidFill>
                          <a:latin typeface="Calibri"/>
                        </a:rPr>
                        <a:t>20.3</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37C"/>
                    </a:solidFill>
                  </a:tcPr>
                </a:tc>
                <a:tc>
                  <a:txBody>
                    <a:bodyPr/>
                    <a:lstStyle/>
                    <a:p>
                      <a:pPr algn="l" fontAlgn="b"/>
                      <a:endParaRPr lang="en-US" sz="600" b="0" i="0" u="none" strike="noStrike">
                        <a:solidFill>
                          <a:srgbClr val="000000"/>
                        </a:solidFill>
                        <a:latin typeface="Calibri"/>
                      </a:endParaRPr>
                    </a:p>
                  </a:txBody>
                  <a:tcPr marL="3259" marR="3259" marT="3259"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18.6</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178"/>
                    </a:solidFill>
                  </a:tcPr>
                </a:tc>
                <a:tc>
                  <a:txBody>
                    <a:bodyPr/>
                    <a:lstStyle/>
                    <a:p>
                      <a:pPr algn="r" fontAlgn="b"/>
                      <a:r>
                        <a:rPr lang="en-US" sz="600" b="0" i="0" u="none" strike="noStrike">
                          <a:solidFill>
                            <a:srgbClr val="000000"/>
                          </a:solidFill>
                          <a:latin typeface="Calibri"/>
                        </a:rPr>
                        <a:t>18.4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F78"/>
                    </a:solidFill>
                  </a:tcPr>
                </a:tc>
                <a:tc>
                  <a:txBody>
                    <a:bodyPr/>
                    <a:lstStyle/>
                    <a:p>
                      <a:pPr algn="r" fontAlgn="b"/>
                      <a:r>
                        <a:rPr lang="en-US" sz="600" b="0" i="0" u="none" strike="noStrike">
                          <a:solidFill>
                            <a:srgbClr val="000000"/>
                          </a:solidFill>
                          <a:latin typeface="Calibri"/>
                        </a:rPr>
                        <a:t>18.6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178"/>
                    </a:solidFill>
                  </a:tcPr>
                </a:tc>
                <a:tc>
                  <a:txBody>
                    <a:bodyPr/>
                    <a:lstStyle/>
                    <a:p>
                      <a:pPr algn="r" fontAlgn="b"/>
                      <a:r>
                        <a:rPr lang="en-US" sz="600" b="0" i="0" u="none" strike="noStrike">
                          <a:solidFill>
                            <a:srgbClr val="000000"/>
                          </a:solidFill>
                          <a:latin typeface="Calibri"/>
                        </a:rPr>
                        <a:t>18.5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078"/>
                    </a:solidFill>
                  </a:tcPr>
                </a:tc>
                <a:tc>
                  <a:txBody>
                    <a:bodyPr/>
                    <a:lstStyle/>
                    <a:p>
                      <a:pPr algn="r" fontAlgn="b"/>
                      <a:r>
                        <a:rPr lang="en-US" sz="600" b="0" i="0" u="none" strike="noStrike">
                          <a:solidFill>
                            <a:srgbClr val="000000"/>
                          </a:solidFill>
                          <a:latin typeface="Calibri"/>
                        </a:rPr>
                        <a:t>18.4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F78"/>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18.4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F78"/>
                    </a:solidFill>
                  </a:tcPr>
                </a:tc>
                <a:tc>
                  <a:txBody>
                    <a:bodyPr/>
                    <a:lstStyle/>
                    <a:p>
                      <a:pPr algn="r" fontAlgn="b"/>
                      <a:r>
                        <a:rPr lang="en-US" sz="600" b="0" i="0" u="none" strike="noStrike">
                          <a:solidFill>
                            <a:srgbClr val="000000"/>
                          </a:solidFill>
                          <a:latin typeface="Calibri"/>
                        </a:rPr>
                        <a:t>18.4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F78"/>
                    </a:solidFill>
                  </a:tcPr>
                </a:tc>
                <a:tc>
                  <a:txBody>
                    <a:bodyPr/>
                    <a:lstStyle/>
                    <a:p>
                      <a:pPr algn="r" fontAlgn="b"/>
                      <a:r>
                        <a:rPr lang="en-US" sz="600" b="0" i="0" u="none" strike="noStrike">
                          <a:solidFill>
                            <a:srgbClr val="000000"/>
                          </a:solidFill>
                          <a:latin typeface="Calibri"/>
                        </a:rPr>
                        <a:t>18.4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F78"/>
                    </a:solidFill>
                  </a:tcPr>
                </a:tc>
                <a:tc>
                  <a:txBody>
                    <a:bodyPr/>
                    <a:lstStyle/>
                    <a:p>
                      <a:pPr algn="r" fontAlgn="b"/>
                      <a:r>
                        <a:rPr lang="en-US" sz="600" b="0" i="0" u="none" strike="noStrike">
                          <a:solidFill>
                            <a:srgbClr val="000000"/>
                          </a:solidFill>
                          <a:latin typeface="Calibri"/>
                        </a:rPr>
                        <a:t>18.3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E78"/>
                    </a:solidFill>
                  </a:tcPr>
                </a:tc>
                <a:tc>
                  <a:txBody>
                    <a:bodyPr/>
                    <a:lstStyle/>
                    <a:p>
                      <a:pPr algn="r" fontAlgn="b"/>
                      <a:r>
                        <a:rPr lang="en-US" sz="600" b="0" i="0" u="none" strike="noStrike">
                          <a:solidFill>
                            <a:srgbClr val="000000"/>
                          </a:solidFill>
                          <a:latin typeface="Calibri"/>
                        </a:rPr>
                        <a:t>18.3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E78"/>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18.4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F78"/>
                    </a:solidFill>
                  </a:tcPr>
                </a:tc>
                <a:tc>
                  <a:txBody>
                    <a:bodyPr/>
                    <a:lstStyle/>
                    <a:p>
                      <a:pPr algn="r" fontAlgn="b"/>
                      <a:r>
                        <a:rPr lang="en-US" sz="600" b="0" i="0" u="none" strike="noStrike">
                          <a:solidFill>
                            <a:srgbClr val="000000"/>
                          </a:solidFill>
                          <a:latin typeface="Calibri"/>
                        </a:rPr>
                        <a:t>18.4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F78"/>
                    </a:solidFill>
                  </a:tcPr>
                </a:tc>
                <a:tc>
                  <a:txBody>
                    <a:bodyPr/>
                    <a:lstStyle/>
                    <a:p>
                      <a:pPr algn="r" fontAlgn="b"/>
                      <a:r>
                        <a:rPr lang="en-US" sz="600" b="0" i="0" u="none" strike="noStrike">
                          <a:solidFill>
                            <a:srgbClr val="000000"/>
                          </a:solidFill>
                          <a:latin typeface="Calibri"/>
                        </a:rPr>
                        <a:t>18.4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E78"/>
                    </a:solidFill>
                  </a:tcPr>
                </a:tc>
                <a:tc>
                  <a:txBody>
                    <a:bodyPr/>
                    <a:lstStyle/>
                    <a:p>
                      <a:pPr algn="r" fontAlgn="b"/>
                      <a:r>
                        <a:rPr lang="en-US" sz="600" b="0" i="0" u="none" strike="noStrike">
                          <a:solidFill>
                            <a:srgbClr val="000000"/>
                          </a:solidFill>
                          <a:latin typeface="Calibri"/>
                        </a:rPr>
                        <a:t>18.3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E78"/>
                    </a:solidFill>
                  </a:tcPr>
                </a:tc>
                <a:tc>
                  <a:txBody>
                    <a:bodyPr/>
                    <a:lstStyle/>
                    <a:p>
                      <a:pPr algn="r" fontAlgn="b"/>
                      <a:r>
                        <a:rPr lang="en-US" sz="600" b="0" i="0" u="none" strike="noStrike">
                          <a:solidFill>
                            <a:srgbClr val="000000"/>
                          </a:solidFill>
                          <a:latin typeface="Calibri"/>
                        </a:rPr>
                        <a:t>18.2</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D78"/>
                    </a:solidFill>
                  </a:tcPr>
                </a:tc>
                <a:tc>
                  <a:txBody>
                    <a:bodyPr/>
                    <a:lstStyle/>
                    <a:p>
                      <a:pPr algn="r" fontAlgn="b"/>
                      <a:r>
                        <a:rPr lang="en-US" sz="600" b="1" i="0" u="none" strike="noStrike">
                          <a:solidFill>
                            <a:srgbClr val="000000"/>
                          </a:solidFill>
                          <a:latin typeface="Calibri"/>
                        </a:rPr>
                        <a:t>140</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5098">
                <a:tc>
                  <a:txBody>
                    <a:bodyPr/>
                    <a:lstStyle/>
                    <a:p>
                      <a:pPr algn="l" fontAlgn="b"/>
                      <a:r>
                        <a:rPr lang="en-US" sz="600" b="1"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160</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20.4</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47C"/>
                    </a:solidFill>
                  </a:tcPr>
                </a:tc>
                <a:tc>
                  <a:txBody>
                    <a:bodyPr/>
                    <a:lstStyle/>
                    <a:p>
                      <a:pPr algn="r" fontAlgn="b"/>
                      <a:r>
                        <a:rPr lang="en-US" sz="600" b="0" i="0" u="none" strike="noStrike">
                          <a:solidFill>
                            <a:srgbClr val="000000"/>
                          </a:solidFill>
                          <a:latin typeface="Calibri"/>
                        </a:rPr>
                        <a:t>20.4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47C"/>
                    </a:solidFill>
                  </a:tcPr>
                </a:tc>
                <a:tc>
                  <a:txBody>
                    <a:bodyPr/>
                    <a:lstStyle/>
                    <a:p>
                      <a:pPr algn="r" fontAlgn="b"/>
                      <a:r>
                        <a:rPr lang="en-US" sz="600" b="0" i="0" u="none" strike="noStrike">
                          <a:solidFill>
                            <a:srgbClr val="000000"/>
                          </a:solidFill>
                          <a:latin typeface="Calibri"/>
                        </a:rPr>
                        <a:t>20.3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37C"/>
                    </a:solidFill>
                  </a:tcPr>
                </a:tc>
                <a:tc>
                  <a:txBody>
                    <a:bodyPr/>
                    <a:lstStyle/>
                    <a:p>
                      <a:pPr algn="r" fontAlgn="b"/>
                      <a:r>
                        <a:rPr lang="en-US" sz="600" b="0" i="0" u="none" strike="noStrike">
                          <a:solidFill>
                            <a:srgbClr val="000000"/>
                          </a:solidFill>
                          <a:latin typeface="Calibri"/>
                        </a:rPr>
                        <a:t>20.3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27C"/>
                    </a:solidFill>
                  </a:tcPr>
                </a:tc>
                <a:tc>
                  <a:txBody>
                    <a:bodyPr/>
                    <a:lstStyle/>
                    <a:p>
                      <a:pPr algn="r" fontAlgn="b"/>
                      <a:r>
                        <a:rPr lang="en-US" sz="600" b="0" i="0" u="none" strike="noStrike">
                          <a:solidFill>
                            <a:srgbClr val="000000"/>
                          </a:solidFill>
                          <a:latin typeface="Calibri"/>
                        </a:rPr>
                        <a:t>20.2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27C"/>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20.4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47C"/>
                    </a:solidFill>
                  </a:tcPr>
                </a:tc>
                <a:tc>
                  <a:txBody>
                    <a:bodyPr/>
                    <a:lstStyle/>
                    <a:p>
                      <a:pPr algn="r" fontAlgn="b"/>
                      <a:r>
                        <a:rPr lang="en-US" sz="600" b="0" i="0" u="none" strike="noStrike">
                          <a:solidFill>
                            <a:srgbClr val="000000"/>
                          </a:solidFill>
                          <a:latin typeface="Calibri"/>
                        </a:rPr>
                        <a:t>20.5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57C"/>
                    </a:solidFill>
                  </a:tcPr>
                </a:tc>
                <a:tc>
                  <a:txBody>
                    <a:bodyPr/>
                    <a:lstStyle/>
                    <a:p>
                      <a:pPr algn="r" fontAlgn="b"/>
                      <a:r>
                        <a:rPr lang="en-US" sz="600" b="0" i="0" u="none" strike="noStrike">
                          <a:solidFill>
                            <a:srgbClr val="000000"/>
                          </a:solidFill>
                          <a:latin typeface="Calibri"/>
                        </a:rPr>
                        <a:t>20.4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47C"/>
                    </a:solidFill>
                  </a:tcPr>
                </a:tc>
                <a:tc>
                  <a:txBody>
                    <a:bodyPr/>
                    <a:lstStyle/>
                    <a:p>
                      <a:pPr algn="r" fontAlgn="b"/>
                      <a:r>
                        <a:rPr lang="en-US" sz="600" b="0" i="0" u="none" strike="noStrike">
                          <a:solidFill>
                            <a:srgbClr val="000000"/>
                          </a:solidFill>
                          <a:latin typeface="Calibri"/>
                        </a:rPr>
                        <a:t>20.1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17B"/>
                    </a:solidFill>
                  </a:tcPr>
                </a:tc>
                <a:tc>
                  <a:txBody>
                    <a:bodyPr/>
                    <a:lstStyle/>
                    <a:p>
                      <a:pPr algn="r" fontAlgn="b"/>
                      <a:r>
                        <a:rPr lang="en-US" sz="600" b="0" i="0" u="none" strike="noStrike">
                          <a:solidFill>
                            <a:srgbClr val="000000"/>
                          </a:solidFill>
                          <a:latin typeface="Calibri"/>
                        </a:rPr>
                        <a:t>20.2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27C"/>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20.3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27C"/>
                    </a:solidFill>
                  </a:tcPr>
                </a:tc>
                <a:tc>
                  <a:txBody>
                    <a:bodyPr/>
                    <a:lstStyle/>
                    <a:p>
                      <a:pPr algn="r" fontAlgn="b"/>
                      <a:r>
                        <a:rPr lang="en-US" sz="600" b="0" i="0" u="none" strike="noStrike">
                          <a:solidFill>
                            <a:srgbClr val="000000"/>
                          </a:solidFill>
                          <a:latin typeface="Calibri"/>
                        </a:rPr>
                        <a:t>20.3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27C"/>
                    </a:solidFill>
                  </a:tcPr>
                </a:tc>
                <a:tc>
                  <a:txBody>
                    <a:bodyPr/>
                    <a:lstStyle/>
                    <a:p>
                      <a:pPr algn="r" fontAlgn="b"/>
                      <a:r>
                        <a:rPr lang="en-US" sz="600" b="0" i="0" u="none" strike="noStrike">
                          <a:solidFill>
                            <a:srgbClr val="000000"/>
                          </a:solidFill>
                          <a:latin typeface="Calibri"/>
                        </a:rPr>
                        <a:t>20.0</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07B"/>
                    </a:solidFill>
                  </a:tcPr>
                </a:tc>
                <a:tc>
                  <a:txBody>
                    <a:bodyPr/>
                    <a:lstStyle/>
                    <a:p>
                      <a:pPr algn="r" fontAlgn="b"/>
                      <a:r>
                        <a:rPr lang="en-US" sz="600" b="0" i="0" u="none" strike="noStrike">
                          <a:solidFill>
                            <a:srgbClr val="000000"/>
                          </a:solidFill>
                          <a:latin typeface="Calibri"/>
                        </a:rPr>
                        <a:t>20.1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17C"/>
                    </a:solidFill>
                  </a:tcPr>
                </a:tc>
                <a:tc>
                  <a:txBody>
                    <a:bodyPr/>
                    <a:lstStyle/>
                    <a:p>
                      <a:pPr algn="r" fontAlgn="b"/>
                      <a:r>
                        <a:rPr lang="en-US" sz="600" b="0" i="0" u="none" strike="noStrike">
                          <a:solidFill>
                            <a:srgbClr val="000000"/>
                          </a:solidFill>
                          <a:latin typeface="Calibri"/>
                        </a:rPr>
                        <a:t>20.1</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07B"/>
                    </a:solidFill>
                  </a:tcPr>
                </a:tc>
                <a:tc>
                  <a:txBody>
                    <a:bodyPr/>
                    <a:lstStyle/>
                    <a:p>
                      <a:pPr algn="l" fontAlgn="b"/>
                      <a:endParaRPr lang="en-US" sz="600" b="0" i="0" u="none" strike="noStrike">
                        <a:solidFill>
                          <a:srgbClr val="000000"/>
                        </a:solidFill>
                        <a:latin typeface="Calibri"/>
                      </a:endParaRPr>
                    </a:p>
                  </a:txBody>
                  <a:tcPr marL="3259" marR="3259" marT="3259"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18.4</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F78"/>
                    </a:solidFill>
                  </a:tcPr>
                </a:tc>
                <a:tc>
                  <a:txBody>
                    <a:bodyPr/>
                    <a:lstStyle/>
                    <a:p>
                      <a:pPr algn="r" fontAlgn="b"/>
                      <a:r>
                        <a:rPr lang="en-US" sz="600" b="0" i="0" u="none" strike="noStrike">
                          <a:solidFill>
                            <a:srgbClr val="000000"/>
                          </a:solidFill>
                          <a:latin typeface="Calibri"/>
                        </a:rPr>
                        <a:t>18.5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078"/>
                    </a:solidFill>
                  </a:tcPr>
                </a:tc>
                <a:tc>
                  <a:txBody>
                    <a:bodyPr/>
                    <a:lstStyle/>
                    <a:p>
                      <a:pPr algn="r" fontAlgn="b"/>
                      <a:r>
                        <a:rPr lang="en-US" sz="600" b="0" i="0" u="none" strike="noStrike">
                          <a:solidFill>
                            <a:srgbClr val="000000"/>
                          </a:solidFill>
                          <a:latin typeface="Calibri"/>
                        </a:rPr>
                        <a:t>18.5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078"/>
                    </a:solidFill>
                  </a:tcPr>
                </a:tc>
                <a:tc>
                  <a:txBody>
                    <a:bodyPr/>
                    <a:lstStyle/>
                    <a:p>
                      <a:pPr algn="r" fontAlgn="b"/>
                      <a:r>
                        <a:rPr lang="en-US" sz="600" b="0" i="0" u="none" strike="noStrike">
                          <a:solidFill>
                            <a:srgbClr val="000000"/>
                          </a:solidFill>
                          <a:latin typeface="Calibri"/>
                        </a:rPr>
                        <a:t>18.4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F78"/>
                    </a:solidFill>
                  </a:tcPr>
                </a:tc>
                <a:tc>
                  <a:txBody>
                    <a:bodyPr/>
                    <a:lstStyle/>
                    <a:p>
                      <a:pPr algn="r" fontAlgn="b"/>
                      <a:r>
                        <a:rPr lang="en-US" sz="600" b="0" i="0" u="none" strike="noStrike">
                          <a:solidFill>
                            <a:srgbClr val="000000"/>
                          </a:solidFill>
                          <a:latin typeface="Calibri"/>
                        </a:rPr>
                        <a:t>18.3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D78"/>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18.4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F78"/>
                    </a:solidFill>
                  </a:tcPr>
                </a:tc>
                <a:tc>
                  <a:txBody>
                    <a:bodyPr/>
                    <a:lstStyle/>
                    <a:p>
                      <a:pPr algn="r" fontAlgn="b"/>
                      <a:r>
                        <a:rPr lang="en-US" sz="600" b="0" i="0" u="none" strike="noStrike">
                          <a:solidFill>
                            <a:srgbClr val="000000"/>
                          </a:solidFill>
                          <a:latin typeface="Calibri"/>
                        </a:rPr>
                        <a:t>18.4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F78"/>
                    </a:solidFill>
                  </a:tcPr>
                </a:tc>
                <a:tc>
                  <a:txBody>
                    <a:bodyPr/>
                    <a:lstStyle/>
                    <a:p>
                      <a:pPr algn="r" fontAlgn="b"/>
                      <a:r>
                        <a:rPr lang="en-US" sz="600" b="0" i="0" u="none" strike="noStrike">
                          <a:solidFill>
                            <a:srgbClr val="000000"/>
                          </a:solidFill>
                          <a:latin typeface="Calibri"/>
                        </a:rPr>
                        <a:t>18.4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E78"/>
                    </a:solidFill>
                  </a:tcPr>
                </a:tc>
                <a:tc>
                  <a:txBody>
                    <a:bodyPr/>
                    <a:lstStyle/>
                    <a:p>
                      <a:pPr algn="r" fontAlgn="b"/>
                      <a:r>
                        <a:rPr lang="en-US" sz="600" b="0" i="0" u="none" strike="noStrike">
                          <a:solidFill>
                            <a:srgbClr val="000000"/>
                          </a:solidFill>
                          <a:latin typeface="Calibri"/>
                        </a:rPr>
                        <a:t>18.4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F78"/>
                    </a:solidFill>
                  </a:tcPr>
                </a:tc>
                <a:tc>
                  <a:txBody>
                    <a:bodyPr/>
                    <a:lstStyle/>
                    <a:p>
                      <a:pPr algn="r" fontAlgn="b"/>
                      <a:r>
                        <a:rPr lang="en-US" sz="600" b="0" i="0" u="none" strike="noStrike">
                          <a:solidFill>
                            <a:srgbClr val="000000"/>
                          </a:solidFill>
                          <a:latin typeface="Calibri"/>
                        </a:rPr>
                        <a:t>18.2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D78"/>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18.6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178"/>
                    </a:solidFill>
                  </a:tcPr>
                </a:tc>
                <a:tc>
                  <a:txBody>
                    <a:bodyPr/>
                    <a:lstStyle/>
                    <a:p>
                      <a:pPr algn="r" fontAlgn="b"/>
                      <a:r>
                        <a:rPr lang="en-US" sz="600" b="0" i="0" u="none" strike="noStrike">
                          <a:solidFill>
                            <a:srgbClr val="000000"/>
                          </a:solidFill>
                          <a:latin typeface="Calibri"/>
                        </a:rPr>
                        <a:t>18.3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E78"/>
                    </a:solidFill>
                  </a:tcPr>
                </a:tc>
                <a:tc>
                  <a:txBody>
                    <a:bodyPr/>
                    <a:lstStyle/>
                    <a:p>
                      <a:pPr algn="r" fontAlgn="b"/>
                      <a:r>
                        <a:rPr lang="en-US" sz="600" b="0" i="0" u="none" strike="noStrike">
                          <a:solidFill>
                            <a:srgbClr val="000000"/>
                          </a:solidFill>
                          <a:latin typeface="Calibri"/>
                        </a:rPr>
                        <a:t>18.3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E78"/>
                    </a:solidFill>
                  </a:tcPr>
                </a:tc>
                <a:tc>
                  <a:txBody>
                    <a:bodyPr/>
                    <a:lstStyle/>
                    <a:p>
                      <a:pPr algn="r" fontAlgn="b"/>
                      <a:r>
                        <a:rPr lang="en-US" sz="600" b="0" i="0" u="none" strike="noStrike">
                          <a:solidFill>
                            <a:srgbClr val="000000"/>
                          </a:solidFill>
                          <a:latin typeface="Calibri"/>
                        </a:rPr>
                        <a:t>18.3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E78"/>
                    </a:solidFill>
                  </a:tcPr>
                </a:tc>
                <a:tc>
                  <a:txBody>
                    <a:bodyPr/>
                    <a:lstStyle/>
                    <a:p>
                      <a:pPr algn="r" fontAlgn="b"/>
                      <a:r>
                        <a:rPr lang="en-US" sz="600" b="0" i="0" u="none" strike="noStrike">
                          <a:solidFill>
                            <a:srgbClr val="000000"/>
                          </a:solidFill>
                          <a:latin typeface="Calibri"/>
                        </a:rPr>
                        <a:t>18.2</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D78"/>
                    </a:solidFill>
                  </a:tcPr>
                </a:tc>
                <a:tc>
                  <a:txBody>
                    <a:bodyPr/>
                    <a:lstStyle/>
                    <a:p>
                      <a:pPr algn="r" fontAlgn="b"/>
                      <a:r>
                        <a:rPr lang="en-US" sz="600" b="1" i="0" u="none" strike="noStrike">
                          <a:solidFill>
                            <a:srgbClr val="000000"/>
                          </a:solidFill>
                          <a:latin typeface="Calibri"/>
                        </a:rPr>
                        <a:t>160</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5098">
                <a:tc>
                  <a:txBody>
                    <a:bodyPr/>
                    <a:lstStyle/>
                    <a:p>
                      <a:pPr algn="l" fontAlgn="b"/>
                      <a:r>
                        <a:rPr lang="en-US" sz="600" b="1"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180</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20.5</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57C"/>
                    </a:solidFill>
                  </a:tcPr>
                </a:tc>
                <a:tc>
                  <a:txBody>
                    <a:bodyPr/>
                    <a:lstStyle/>
                    <a:p>
                      <a:pPr algn="r" fontAlgn="b"/>
                      <a:r>
                        <a:rPr lang="en-US" sz="600" b="0" i="0" u="none" strike="noStrike">
                          <a:solidFill>
                            <a:srgbClr val="000000"/>
                          </a:solidFill>
                          <a:latin typeface="Calibri"/>
                        </a:rPr>
                        <a:t>20.4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47C"/>
                    </a:solidFill>
                  </a:tcPr>
                </a:tc>
                <a:tc>
                  <a:txBody>
                    <a:bodyPr/>
                    <a:lstStyle/>
                    <a:p>
                      <a:pPr algn="r" fontAlgn="b"/>
                      <a:r>
                        <a:rPr lang="en-US" sz="600" b="0" i="0" u="none" strike="noStrike">
                          <a:solidFill>
                            <a:srgbClr val="000000"/>
                          </a:solidFill>
                          <a:latin typeface="Calibri"/>
                        </a:rPr>
                        <a:t>20.3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27C"/>
                    </a:solidFill>
                  </a:tcPr>
                </a:tc>
                <a:tc>
                  <a:txBody>
                    <a:bodyPr/>
                    <a:lstStyle/>
                    <a:p>
                      <a:pPr algn="r" fontAlgn="b"/>
                      <a:r>
                        <a:rPr lang="en-US" sz="600" b="0" i="0" u="none" strike="noStrike">
                          <a:solidFill>
                            <a:srgbClr val="000000"/>
                          </a:solidFill>
                          <a:latin typeface="Calibri"/>
                        </a:rPr>
                        <a:t>20.1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17B"/>
                    </a:solidFill>
                  </a:tcPr>
                </a:tc>
                <a:tc>
                  <a:txBody>
                    <a:bodyPr/>
                    <a:lstStyle/>
                    <a:p>
                      <a:pPr algn="r" fontAlgn="b"/>
                      <a:r>
                        <a:rPr lang="en-US" sz="600" b="0" i="0" u="none" strike="noStrike">
                          <a:solidFill>
                            <a:srgbClr val="000000"/>
                          </a:solidFill>
                          <a:latin typeface="Calibri"/>
                        </a:rPr>
                        <a:t>20.2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17C"/>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20.5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47C"/>
                    </a:solidFill>
                  </a:tcPr>
                </a:tc>
                <a:tc>
                  <a:txBody>
                    <a:bodyPr/>
                    <a:lstStyle/>
                    <a:p>
                      <a:pPr algn="r" fontAlgn="b"/>
                      <a:r>
                        <a:rPr lang="en-US" sz="600" b="0" i="0" u="none" strike="noStrike">
                          <a:solidFill>
                            <a:srgbClr val="000000"/>
                          </a:solidFill>
                          <a:latin typeface="Calibri"/>
                        </a:rPr>
                        <a:t>20.3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37C"/>
                    </a:solidFill>
                  </a:tcPr>
                </a:tc>
                <a:tc>
                  <a:txBody>
                    <a:bodyPr/>
                    <a:lstStyle/>
                    <a:p>
                      <a:pPr algn="r" fontAlgn="b"/>
                      <a:r>
                        <a:rPr lang="en-US" sz="600" b="0" i="0" u="none" strike="noStrike">
                          <a:solidFill>
                            <a:srgbClr val="000000"/>
                          </a:solidFill>
                          <a:latin typeface="Calibri"/>
                        </a:rPr>
                        <a:t>20.3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27C"/>
                    </a:solidFill>
                  </a:tcPr>
                </a:tc>
                <a:tc>
                  <a:txBody>
                    <a:bodyPr/>
                    <a:lstStyle/>
                    <a:p>
                      <a:pPr algn="r" fontAlgn="b"/>
                      <a:r>
                        <a:rPr lang="en-US" sz="600" b="0" i="0" u="none" strike="noStrike">
                          <a:solidFill>
                            <a:srgbClr val="000000"/>
                          </a:solidFill>
                          <a:latin typeface="Calibri"/>
                        </a:rPr>
                        <a:t>20.1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17B"/>
                    </a:solidFill>
                  </a:tcPr>
                </a:tc>
                <a:tc>
                  <a:txBody>
                    <a:bodyPr/>
                    <a:lstStyle/>
                    <a:p>
                      <a:pPr algn="r" fontAlgn="b"/>
                      <a:r>
                        <a:rPr lang="en-US" sz="600" b="0" i="0" u="none" strike="noStrike">
                          <a:solidFill>
                            <a:srgbClr val="000000"/>
                          </a:solidFill>
                          <a:latin typeface="Calibri"/>
                        </a:rPr>
                        <a:t>20.2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17C"/>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20.2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27C"/>
                    </a:solidFill>
                  </a:tcPr>
                </a:tc>
                <a:tc>
                  <a:txBody>
                    <a:bodyPr/>
                    <a:lstStyle/>
                    <a:p>
                      <a:pPr algn="r" fontAlgn="b"/>
                      <a:r>
                        <a:rPr lang="en-US" sz="600" b="0" i="0" u="none" strike="noStrike">
                          <a:solidFill>
                            <a:srgbClr val="000000"/>
                          </a:solidFill>
                          <a:latin typeface="Calibri"/>
                        </a:rPr>
                        <a:t>20.4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37C"/>
                    </a:solidFill>
                  </a:tcPr>
                </a:tc>
                <a:tc>
                  <a:txBody>
                    <a:bodyPr/>
                    <a:lstStyle/>
                    <a:p>
                      <a:pPr algn="r" fontAlgn="b"/>
                      <a:r>
                        <a:rPr lang="en-US" sz="600" b="0" i="0" u="none" strike="noStrike">
                          <a:solidFill>
                            <a:srgbClr val="000000"/>
                          </a:solidFill>
                          <a:latin typeface="Calibri"/>
                        </a:rPr>
                        <a:t>20.2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27C"/>
                    </a:solidFill>
                  </a:tcPr>
                </a:tc>
                <a:tc>
                  <a:txBody>
                    <a:bodyPr/>
                    <a:lstStyle/>
                    <a:p>
                      <a:pPr algn="r" fontAlgn="b"/>
                      <a:r>
                        <a:rPr lang="en-US" sz="600" b="0" i="0" u="none" strike="noStrike">
                          <a:solidFill>
                            <a:srgbClr val="000000"/>
                          </a:solidFill>
                          <a:latin typeface="Calibri"/>
                        </a:rPr>
                        <a:t>20.2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27C"/>
                    </a:solidFill>
                  </a:tcPr>
                </a:tc>
                <a:tc>
                  <a:txBody>
                    <a:bodyPr/>
                    <a:lstStyle/>
                    <a:p>
                      <a:pPr algn="r" fontAlgn="b"/>
                      <a:r>
                        <a:rPr lang="en-US" sz="600" b="0" i="0" u="none" strike="noStrike">
                          <a:solidFill>
                            <a:srgbClr val="000000"/>
                          </a:solidFill>
                          <a:latin typeface="Calibri"/>
                        </a:rPr>
                        <a:t>20.2</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27C"/>
                    </a:solidFill>
                  </a:tcPr>
                </a:tc>
                <a:tc>
                  <a:txBody>
                    <a:bodyPr/>
                    <a:lstStyle/>
                    <a:p>
                      <a:pPr algn="l" fontAlgn="b"/>
                      <a:r>
                        <a:rPr lang="en-US" sz="600" b="0"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18.5</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078"/>
                    </a:solidFill>
                  </a:tcPr>
                </a:tc>
                <a:tc>
                  <a:txBody>
                    <a:bodyPr/>
                    <a:lstStyle/>
                    <a:p>
                      <a:pPr algn="r" fontAlgn="b"/>
                      <a:r>
                        <a:rPr lang="en-US" sz="600" b="0" i="0" u="none" strike="noStrike">
                          <a:solidFill>
                            <a:srgbClr val="000000"/>
                          </a:solidFill>
                          <a:latin typeface="Calibri"/>
                        </a:rPr>
                        <a:t>18.5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078"/>
                    </a:solidFill>
                  </a:tcPr>
                </a:tc>
                <a:tc>
                  <a:txBody>
                    <a:bodyPr/>
                    <a:lstStyle/>
                    <a:p>
                      <a:pPr algn="r" fontAlgn="b"/>
                      <a:r>
                        <a:rPr lang="en-US" sz="600" b="0" i="0" u="none" strike="noStrike">
                          <a:solidFill>
                            <a:srgbClr val="000000"/>
                          </a:solidFill>
                          <a:latin typeface="Calibri"/>
                        </a:rPr>
                        <a:t>18.5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078"/>
                    </a:solidFill>
                  </a:tcPr>
                </a:tc>
                <a:tc>
                  <a:txBody>
                    <a:bodyPr/>
                    <a:lstStyle/>
                    <a:p>
                      <a:pPr algn="r" fontAlgn="b"/>
                      <a:r>
                        <a:rPr lang="en-US" sz="600" b="0" i="0" u="none" strike="noStrike">
                          <a:solidFill>
                            <a:srgbClr val="000000"/>
                          </a:solidFill>
                          <a:latin typeface="Calibri"/>
                        </a:rPr>
                        <a:t>18.3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D78"/>
                    </a:solidFill>
                  </a:tcPr>
                </a:tc>
                <a:tc>
                  <a:txBody>
                    <a:bodyPr/>
                    <a:lstStyle/>
                    <a:p>
                      <a:pPr algn="r" fontAlgn="b"/>
                      <a:r>
                        <a:rPr lang="en-US" sz="600" b="0" i="0" u="none" strike="noStrike">
                          <a:solidFill>
                            <a:srgbClr val="000000"/>
                          </a:solidFill>
                          <a:latin typeface="Calibri"/>
                        </a:rPr>
                        <a:t>18.2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D78"/>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18.6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178"/>
                    </a:solidFill>
                  </a:tcPr>
                </a:tc>
                <a:tc>
                  <a:txBody>
                    <a:bodyPr/>
                    <a:lstStyle/>
                    <a:p>
                      <a:pPr algn="r" fontAlgn="b"/>
                      <a:r>
                        <a:rPr lang="en-US" sz="600" b="0" i="0" u="none" strike="noStrike">
                          <a:solidFill>
                            <a:srgbClr val="000000"/>
                          </a:solidFill>
                          <a:latin typeface="Calibri"/>
                        </a:rPr>
                        <a:t>18.3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E78"/>
                    </a:solidFill>
                  </a:tcPr>
                </a:tc>
                <a:tc>
                  <a:txBody>
                    <a:bodyPr/>
                    <a:lstStyle/>
                    <a:p>
                      <a:pPr algn="r" fontAlgn="b"/>
                      <a:r>
                        <a:rPr lang="en-US" sz="600" b="0" i="0" u="none" strike="noStrike">
                          <a:solidFill>
                            <a:srgbClr val="000000"/>
                          </a:solidFill>
                          <a:latin typeface="Calibri"/>
                        </a:rPr>
                        <a:t>18.1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C77"/>
                    </a:solidFill>
                  </a:tcPr>
                </a:tc>
                <a:tc>
                  <a:txBody>
                    <a:bodyPr/>
                    <a:lstStyle/>
                    <a:p>
                      <a:pPr algn="r" fontAlgn="b"/>
                      <a:r>
                        <a:rPr lang="en-US" sz="600" b="0" i="0" u="none" strike="noStrike">
                          <a:solidFill>
                            <a:srgbClr val="000000"/>
                          </a:solidFill>
                          <a:latin typeface="Calibri"/>
                        </a:rPr>
                        <a:t>18.3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E78"/>
                    </a:solidFill>
                  </a:tcPr>
                </a:tc>
                <a:tc>
                  <a:txBody>
                    <a:bodyPr/>
                    <a:lstStyle/>
                    <a:p>
                      <a:pPr algn="r" fontAlgn="b"/>
                      <a:r>
                        <a:rPr lang="en-US" sz="600" b="0" i="0" u="none" strike="noStrike">
                          <a:solidFill>
                            <a:srgbClr val="000000"/>
                          </a:solidFill>
                          <a:latin typeface="Calibri"/>
                        </a:rPr>
                        <a:t>18.2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D78"/>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18.6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078"/>
                    </a:solidFill>
                  </a:tcPr>
                </a:tc>
                <a:tc>
                  <a:txBody>
                    <a:bodyPr/>
                    <a:lstStyle/>
                    <a:p>
                      <a:pPr algn="r" fontAlgn="b"/>
                      <a:r>
                        <a:rPr lang="en-US" sz="600" b="0" i="0" u="none" strike="noStrike">
                          <a:solidFill>
                            <a:srgbClr val="000000"/>
                          </a:solidFill>
                          <a:latin typeface="Calibri"/>
                        </a:rPr>
                        <a:t>18.4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F78"/>
                    </a:solidFill>
                  </a:tcPr>
                </a:tc>
                <a:tc>
                  <a:txBody>
                    <a:bodyPr/>
                    <a:lstStyle/>
                    <a:p>
                      <a:pPr algn="r" fontAlgn="b"/>
                      <a:r>
                        <a:rPr lang="en-US" sz="600" b="0" i="0" u="none" strike="noStrike">
                          <a:solidFill>
                            <a:srgbClr val="000000"/>
                          </a:solidFill>
                          <a:latin typeface="Calibri"/>
                        </a:rPr>
                        <a:t>18.5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F78"/>
                    </a:solidFill>
                  </a:tcPr>
                </a:tc>
                <a:tc>
                  <a:txBody>
                    <a:bodyPr/>
                    <a:lstStyle/>
                    <a:p>
                      <a:pPr algn="r" fontAlgn="b"/>
                      <a:r>
                        <a:rPr lang="en-US" sz="600" b="0" i="0" u="none" strike="noStrike">
                          <a:solidFill>
                            <a:srgbClr val="000000"/>
                          </a:solidFill>
                          <a:latin typeface="Calibri"/>
                        </a:rPr>
                        <a:t>18.3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E78"/>
                    </a:solidFill>
                  </a:tcPr>
                </a:tc>
                <a:tc>
                  <a:txBody>
                    <a:bodyPr/>
                    <a:lstStyle/>
                    <a:p>
                      <a:pPr algn="r" fontAlgn="b"/>
                      <a:r>
                        <a:rPr lang="en-US" sz="600" b="0" i="0" u="none" strike="noStrike">
                          <a:solidFill>
                            <a:srgbClr val="000000"/>
                          </a:solidFill>
                          <a:latin typeface="Calibri"/>
                        </a:rPr>
                        <a:t>18.1</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C77"/>
                    </a:solidFill>
                  </a:tcPr>
                </a:tc>
                <a:tc>
                  <a:txBody>
                    <a:bodyPr/>
                    <a:lstStyle/>
                    <a:p>
                      <a:pPr algn="r" fontAlgn="b"/>
                      <a:r>
                        <a:rPr lang="en-US" sz="600" b="1" i="0" u="none" strike="noStrike">
                          <a:solidFill>
                            <a:srgbClr val="000000"/>
                          </a:solidFill>
                          <a:latin typeface="Calibri"/>
                        </a:rPr>
                        <a:t>180</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5098">
                <a:tc>
                  <a:txBody>
                    <a:bodyPr/>
                    <a:lstStyle/>
                    <a:p>
                      <a:pPr algn="l" fontAlgn="b"/>
                      <a:r>
                        <a:rPr lang="en-US" sz="600" b="1"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3259" marR="3259" marT="3259"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600" b="1" i="0" u="none" strike="noStrike">
                        <a:solidFill>
                          <a:srgbClr val="000000"/>
                        </a:solidFill>
                        <a:latin typeface="Calibri"/>
                      </a:endParaRPr>
                    </a:p>
                  </a:txBody>
                  <a:tcPr marL="3259" marR="3259" marT="3259" marB="0" anchor="b">
                    <a:lnL w="25400" cap="flat" cmpd="dbl"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600" b="1" i="0" u="none" strike="noStrike">
                        <a:solidFill>
                          <a:srgbClr val="000000"/>
                        </a:solidFill>
                        <a:latin typeface="Calibri"/>
                      </a:endParaRP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3259" marR="3259" marT="3259" marB="0" anchor="b">
                    <a:lnL>
                      <a:noFill/>
                    </a:lnL>
                    <a:lnR w="25400" cap="flat" cmpd="dbl" algn="ctr">
                      <a:solidFill>
                        <a:srgbClr val="000000"/>
                      </a:solidFill>
                      <a:prstDash val="solid"/>
                      <a:round/>
                      <a:headEnd type="none" w="med" len="med"/>
                      <a:tailEnd type="none" w="med" len="med"/>
                    </a:lnR>
                    <a:lnT>
                      <a:noFill/>
                    </a:lnT>
                    <a:lnB>
                      <a:noFill/>
                    </a:lnB>
                  </a:tcPr>
                </a:tc>
              </a:tr>
              <a:tr h="95098">
                <a:tc>
                  <a:txBody>
                    <a:bodyPr/>
                    <a:lstStyle/>
                    <a:p>
                      <a:pPr algn="l" fontAlgn="b"/>
                      <a:r>
                        <a:rPr lang="en-US" sz="600" b="1"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75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120</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13.3</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A6E"/>
                    </a:solidFill>
                  </a:tcPr>
                </a:tc>
                <a:tc>
                  <a:txBody>
                    <a:bodyPr/>
                    <a:lstStyle/>
                    <a:p>
                      <a:pPr algn="r" fontAlgn="b"/>
                      <a:r>
                        <a:rPr lang="en-US" sz="600" b="0" i="0" u="none" strike="noStrike">
                          <a:solidFill>
                            <a:srgbClr val="000000"/>
                          </a:solidFill>
                          <a:latin typeface="Calibri"/>
                        </a:rPr>
                        <a:t>13.2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96E"/>
                    </a:solidFill>
                  </a:tcPr>
                </a:tc>
                <a:tc>
                  <a:txBody>
                    <a:bodyPr/>
                    <a:lstStyle/>
                    <a:p>
                      <a:pPr algn="r" fontAlgn="b"/>
                      <a:r>
                        <a:rPr lang="en-US" sz="600" b="0" i="0" u="none" strike="noStrike">
                          <a:solidFill>
                            <a:srgbClr val="000000"/>
                          </a:solidFill>
                          <a:latin typeface="Calibri"/>
                        </a:rPr>
                        <a:t>13.3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A6E"/>
                    </a:solidFill>
                  </a:tcPr>
                </a:tc>
                <a:tc>
                  <a:txBody>
                    <a:bodyPr/>
                    <a:lstStyle/>
                    <a:p>
                      <a:pPr algn="r" fontAlgn="b"/>
                      <a:r>
                        <a:rPr lang="en-US" sz="600" b="0" i="0" u="none" strike="noStrike">
                          <a:solidFill>
                            <a:srgbClr val="000000"/>
                          </a:solidFill>
                          <a:latin typeface="Calibri"/>
                        </a:rPr>
                        <a:t>13.3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A6E"/>
                    </a:solidFill>
                  </a:tcPr>
                </a:tc>
                <a:tc>
                  <a:txBody>
                    <a:bodyPr/>
                    <a:lstStyle/>
                    <a:p>
                      <a:pPr algn="r" fontAlgn="b"/>
                      <a:r>
                        <a:rPr lang="en-US" sz="600" b="0" i="0" u="none" strike="noStrike">
                          <a:solidFill>
                            <a:srgbClr val="000000"/>
                          </a:solidFill>
                          <a:latin typeface="Calibri"/>
                        </a:rPr>
                        <a:t>13.2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96E"/>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13.4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B6E"/>
                    </a:solidFill>
                  </a:tcPr>
                </a:tc>
                <a:tc>
                  <a:txBody>
                    <a:bodyPr/>
                    <a:lstStyle/>
                    <a:p>
                      <a:pPr algn="r" fontAlgn="b"/>
                      <a:r>
                        <a:rPr lang="en-US" sz="600" b="0" i="0" u="none" strike="noStrike">
                          <a:solidFill>
                            <a:srgbClr val="000000"/>
                          </a:solidFill>
                          <a:latin typeface="Calibri"/>
                        </a:rPr>
                        <a:t>13.2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A6E"/>
                    </a:solidFill>
                  </a:tcPr>
                </a:tc>
                <a:tc>
                  <a:txBody>
                    <a:bodyPr/>
                    <a:lstStyle/>
                    <a:p>
                      <a:pPr algn="r" fontAlgn="b"/>
                      <a:r>
                        <a:rPr lang="en-US" sz="600" b="0" i="0" u="none" strike="noStrike">
                          <a:solidFill>
                            <a:srgbClr val="000000"/>
                          </a:solidFill>
                          <a:latin typeface="Calibri"/>
                        </a:rPr>
                        <a:t>13.3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A6E"/>
                    </a:solidFill>
                  </a:tcPr>
                </a:tc>
                <a:tc>
                  <a:txBody>
                    <a:bodyPr/>
                    <a:lstStyle/>
                    <a:p>
                      <a:pPr algn="r" fontAlgn="b"/>
                      <a:r>
                        <a:rPr lang="en-US" sz="600" b="0" i="0" u="none" strike="noStrike">
                          <a:solidFill>
                            <a:srgbClr val="000000"/>
                          </a:solidFill>
                          <a:latin typeface="Calibri"/>
                        </a:rPr>
                        <a:t>13.4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B6E"/>
                    </a:solidFill>
                  </a:tcPr>
                </a:tc>
                <a:tc>
                  <a:txBody>
                    <a:bodyPr/>
                    <a:lstStyle/>
                    <a:p>
                      <a:pPr algn="r" fontAlgn="b"/>
                      <a:r>
                        <a:rPr lang="en-US" sz="600" b="0" i="0" u="none" strike="noStrike">
                          <a:solidFill>
                            <a:srgbClr val="000000"/>
                          </a:solidFill>
                          <a:latin typeface="Calibri"/>
                        </a:rPr>
                        <a:t>13.3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A6E"/>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13.4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B6E"/>
                    </a:solidFill>
                  </a:tcPr>
                </a:tc>
                <a:tc>
                  <a:txBody>
                    <a:bodyPr/>
                    <a:lstStyle/>
                    <a:p>
                      <a:pPr algn="r" fontAlgn="b"/>
                      <a:r>
                        <a:rPr lang="en-US" sz="600" b="0" i="0" u="none" strike="noStrike">
                          <a:solidFill>
                            <a:srgbClr val="000000"/>
                          </a:solidFill>
                          <a:latin typeface="Calibri"/>
                        </a:rPr>
                        <a:t>13.4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B6E"/>
                    </a:solidFill>
                  </a:tcPr>
                </a:tc>
                <a:tc>
                  <a:txBody>
                    <a:bodyPr/>
                    <a:lstStyle/>
                    <a:p>
                      <a:pPr algn="r" fontAlgn="b"/>
                      <a:r>
                        <a:rPr lang="en-US" sz="600" b="0" i="0" u="none" strike="noStrike">
                          <a:solidFill>
                            <a:srgbClr val="000000"/>
                          </a:solidFill>
                          <a:latin typeface="Calibri"/>
                        </a:rPr>
                        <a:t>13.4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B6E"/>
                    </a:solidFill>
                  </a:tcPr>
                </a:tc>
                <a:tc>
                  <a:txBody>
                    <a:bodyPr/>
                    <a:lstStyle/>
                    <a:p>
                      <a:pPr algn="r" fontAlgn="b"/>
                      <a:r>
                        <a:rPr lang="en-US" sz="600" b="0" i="0" u="none" strike="noStrike">
                          <a:solidFill>
                            <a:srgbClr val="000000"/>
                          </a:solidFill>
                          <a:latin typeface="Calibri"/>
                        </a:rPr>
                        <a:t>13.2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96E"/>
                    </a:solidFill>
                  </a:tcPr>
                </a:tc>
                <a:tc>
                  <a:txBody>
                    <a:bodyPr/>
                    <a:lstStyle/>
                    <a:p>
                      <a:pPr algn="r" fontAlgn="b"/>
                      <a:r>
                        <a:rPr lang="en-US" sz="600" b="0" i="0" u="none" strike="noStrike">
                          <a:solidFill>
                            <a:srgbClr val="000000"/>
                          </a:solidFill>
                          <a:latin typeface="Calibri"/>
                        </a:rPr>
                        <a:t>13.2</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96E"/>
                    </a:solidFill>
                  </a:tcPr>
                </a:tc>
                <a:tc>
                  <a:txBody>
                    <a:bodyPr/>
                    <a:lstStyle/>
                    <a:p>
                      <a:pPr algn="l" fontAlgn="b"/>
                      <a:r>
                        <a:rPr lang="en-US" sz="600" b="0"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11.9</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C6B"/>
                    </a:solidFill>
                  </a:tcPr>
                </a:tc>
                <a:tc>
                  <a:txBody>
                    <a:bodyPr/>
                    <a:lstStyle/>
                    <a:p>
                      <a:pPr algn="r" fontAlgn="b"/>
                      <a:r>
                        <a:rPr lang="en-US" sz="600" b="0" i="0" u="none" strike="noStrike">
                          <a:solidFill>
                            <a:srgbClr val="000000"/>
                          </a:solidFill>
                          <a:latin typeface="Calibri"/>
                        </a:rPr>
                        <a:t>12.0</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C6B"/>
                    </a:solidFill>
                  </a:tcPr>
                </a:tc>
                <a:tc>
                  <a:txBody>
                    <a:bodyPr/>
                    <a:lstStyle/>
                    <a:p>
                      <a:pPr algn="r" fontAlgn="b"/>
                      <a:r>
                        <a:rPr lang="en-US" sz="600" b="0" i="0" u="none" strike="noStrike">
                          <a:solidFill>
                            <a:srgbClr val="000000"/>
                          </a:solidFill>
                          <a:latin typeface="Calibri"/>
                        </a:rPr>
                        <a:t>11.8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B6B"/>
                    </a:solidFill>
                  </a:tcPr>
                </a:tc>
                <a:tc>
                  <a:txBody>
                    <a:bodyPr/>
                    <a:lstStyle/>
                    <a:p>
                      <a:pPr algn="r" fontAlgn="b"/>
                      <a:r>
                        <a:rPr lang="en-US" sz="600" b="0" i="0" u="none" strike="noStrike">
                          <a:solidFill>
                            <a:srgbClr val="000000"/>
                          </a:solidFill>
                          <a:latin typeface="Calibri"/>
                        </a:rPr>
                        <a:t>11.9</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B6B"/>
                    </a:solidFill>
                  </a:tcPr>
                </a:tc>
                <a:tc>
                  <a:txBody>
                    <a:bodyPr/>
                    <a:lstStyle/>
                    <a:p>
                      <a:pPr algn="r" fontAlgn="b"/>
                      <a:r>
                        <a:rPr lang="en-US" sz="600" b="0" i="0" u="none" strike="noStrike">
                          <a:solidFill>
                            <a:srgbClr val="000000"/>
                          </a:solidFill>
                          <a:latin typeface="Calibri"/>
                        </a:rPr>
                        <a:t>11.6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12.0</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C6B"/>
                    </a:solidFill>
                  </a:tcPr>
                </a:tc>
                <a:tc>
                  <a:txBody>
                    <a:bodyPr/>
                    <a:lstStyle/>
                    <a:p>
                      <a:pPr algn="r" fontAlgn="b"/>
                      <a:r>
                        <a:rPr lang="en-US" sz="600" b="0" i="0" u="none" strike="noStrike">
                          <a:solidFill>
                            <a:srgbClr val="000000"/>
                          </a:solidFill>
                          <a:latin typeface="Calibri"/>
                        </a:rPr>
                        <a:t>11.8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B6B"/>
                    </a:solidFill>
                  </a:tcPr>
                </a:tc>
                <a:tc>
                  <a:txBody>
                    <a:bodyPr/>
                    <a:lstStyle/>
                    <a:p>
                      <a:pPr algn="r" fontAlgn="b"/>
                      <a:r>
                        <a:rPr lang="en-US" sz="600" b="0" i="0" u="none" strike="noStrike">
                          <a:solidFill>
                            <a:srgbClr val="000000"/>
                          </a:solidFill>
                          <a:latin typeface="Calibri"/>
                        </a:rPr>
                        <a:t>11.8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B6B"/>
                    </a:solidFill>
                  </a:tcPr>
                </a:tc>
                <a:tc>
                  <a:txBody>
                    <a:bodyPr/>
                    <a:lstStyle/>
                    <a:p>
                      <a:pPr algn="r" fontAlgn="b"/>
                      <a:r>
                        <a:rPr lang="en-US" sz="600" b="0" i="0" u="none" strike="noStrike">
                          <a:solidFill>
                            <a:srgbClr val="000000"/>
                          </a:solidFill>
                          <a:latin typeface="Calibri"/>
                        </a:rPr>
                        <a:t>11.8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B6B"/>
                    </a:solidFill>
                  </a:tcPr>
                </a:tc>
                <a:tc>
                  <a:txBody>
                    <a:bodyPr/>
                    <a:lstStyle/>
                    <a:p>
                      <a:pPr algn="r" fontAlgn="b"/>
                      <a:r>
                        <a:rPr lang="en-US" sz="600" b="0" i="0" u="none" strike="noStrike">
                          <a:solidFill>
                            <a:srgbClr val="000000"/>
                          </a:solidFill>
                          <a:latin typeface="Calibri"/>
                        </a:rPr>
                        <a:t>11.9</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B6B"/>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11.8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B6B"/>
                    </a:solidFill>
                  </a:tcPr>
                </a:tc>
                <a:tc>
                  <a:txBody>
                    <a:bodyPr/>
                    <a:lstStyle/>
                    <a:p>
                      <a:pPr algn="r" fontAlgn="b"/>
                      <a:r>
                        <a:rPr lang="en-US" sz="600" b="0" i="0" u="none" strike="noStrike">
                          <a:solidFill>
                            <a:srgbClr val="000000"/>
                          </a:solidFill>
                          <a:latin typeface="Calibri"/>
                        </a:rPr>
                        <a:t>11.9</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C6B"/>
                    </a:solidFill>
                  </a:tcPr>
                </a:tc>
                <a:tc>
                  <a:txBody>
                    <a:bodyPr/>
                    <a:lstStyle/>
                    <a:p>
                      <a:pPr algn="r" fontAlgn="b"/>
                      <a:r>
                        <a:rPr lang="en-US" sz="600" b="0" i="0" u="none" strike="noStrike">
                          <a:solidFill>
                            <a:srgbClr val="000000"/>
                          </a:solidFill>
                          <a:latin typeface="Calibri"/>
                        </a:rPr>
                        <a:t>11.7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600" b="0" i="0" u="none" strike="noStrike">
                          <a:solidFill>
                            <a:srgbClr val="000000"/>
                          </a:solidFill>
                          <a:latin typeface="Calibri"/>
                        </a:rPr>
                        <a:t>11.7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A6B"/>
                    </a:solidFill>
                  </a:tcPr>
                </a:tc>
                <a:tc>
                  <a:txBody>
                    <a:bodyPr/>
                    <a:lstStyle/>
                    <a:p>
                      <a:pPr algn="r" fontAlgn="b"/>
                      <a:r>
                        <a:rPr lang="en-US" sz="600" b="0" i="0" u="none" strike="noStrike">
                          <a:solidFill>
                            <a:srgbClr val="000000"/>
                          </a:solidFill>
                          <a:latin typeface="Calibri"/>
                        </a:rPr>
                        <a:t>11.8</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B6B"/>
                    </a:solidFill>
                  </a:tcPr>
                </a:tc>
                <a:tc>
                  <a:txBody>
                    <a:bodyPr/>
                    <a:lstStyle/>
                    <a:p>
                      <a:pPr algn="r" fontAlgn="b"/>
                      <a:r>
                        <a:rPr lang="en-US" sz="600" b="1" i="0" u="none" strike="noStrike">
                          <a:solidFill>
                            <a:srgbClr val="000000"/>
                          </a:solidFill>
                          <a:latin typeface="Calibri"/>
                        </a:rPr>
                        <a:t>120</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75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5098">
                <a:tc>
                  <a:txBody>
                    <a:bodyPr/>
                    <a:lstStyle/>
                    <a:p>
                      <a:pPr algn="l" fontAlgn="b"/>
                      <a:r>
                        <a:rPr lang="en-US" sz="600" b="1"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140</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13.3</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B6E"/>
                    </a:solidFill>
                  </a:tcPr>
                </a:tc>
                <a:tc>
                  <a:txBody>
                    <a:bodyPr/>
                    <a:lstStyle/>
                    <a:p>
                      <a:pPr algn="r" fontAlgn="b"/>
                      <a:r>
                        <a:rPr lang="en-US" sz="600" b="0" i="0" u="none" strike="noStrike">
                          <a:solidFill>
                            <a:srgbClr val="000000"/>
                          </a:solidFill>
                          <a:latin typeface="Calibri"/>
                        </a:rPr>
                        <a:t>13.3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A6E"/>
                    </a:solidFill>
                  </a:tcPr>
                </a:tc>
                <a:tc>
                  <a:txBody>
                    <a:bodyPr/>
                    <a:lstStyle/>
                    <a:p>
                      <a:pPr algn="r" fontAlgn="b"/>
                      <a:r>
                        <a:rPr lang="en-US" sz="600" b="0" i="0" u="none" strike="noStrike">
                          <a:solidFill>
                            <a:srgbClr val="000000"/>
                          </a:solidFill>
                          <a:latin typeface="Calibri"/>
                        </a:rPr>
                        <a:t>13.3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A6E"/>
                    </a:solidFill>
                  </a:tcPr>
                </a:tc>
                <a:tc>
                  <a:txBody>
                    <a:bodyPr/>
                    <a:lstStyle/>
                    <a:p>
                      <a:pPr algn="r" fontAlgn="b"/>
                      <a:r>
                        <a:rPr lang="en-US" sz="600" b="0" i="0" u="none" strike="noStrike">
                          <a:solidFill>
                            <a:srgbClr val="000000"/>
                          </a:solidFill>
                          <a:latin typeface="Calibri"/>
                        </a:rPr>
                        <a:t>13.4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B6E"/>
                    </a:solidFill>
                  </a:tcPr>
                </a:tc>
                <a:tc>
                  <a:txBody>
                    <a:bodyPr/>
                    <a:lstStyle/>
                    <a:p>
                      <a:pPr algn="r" fontAlgn="b"/>
                      <a:r>
                        <a:rPr lang="en-US" sz="600" b="0" i="0" u="none" strike="noStrike">
                          <a:solidFill>
                            <a:srgbClr val="000000"/>
                          </a:solidFill>
                          <a:latin typeface="Calibri"/>
                        </a:rPr>
                        <a:t>13.2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96E"/>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13.3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B6E"/>
                    </a:solidFill>
                  </a:tcPr>
                </a:tc>
                <a:tc>
                  <a:txBody>
                    <a:bodyPr/>
                    <a:lstStyle/>
                    <a:p>
                      <a:pPr algn="r" fontAlgn="b"/>
                      <a:r>
                        <a:rPr lang="en-US" sz="600" b="0" i="0" u="none" strike="noStrike">
                          <a:solidFill>
                            <a:srgbClr val="000000"/>
                          </a:solidFill>
                          <a:latin typeface="Calibri"/>
                        </a:rPr>
                        <a:t>13.4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B6E"/>
                    </a:solidFill>
                  </a:tcPr>
                </a:tc>
                <a:tc>
                  <a:txBody>
                    <a:bodyPr/>
                    <a:lstStyle/>
                    <a:p>
                      <a:pPr algn="r" fontAlgn="b"/>
                      <a:r>
                        <a:rPr lang="en-US" sz="600" b="0" i="0" u="none" strike="noStrike">
                          <a:solidFill>
                            <a:srgbClr val="000000"/>
                          </a:solidFill>
                          <a:latin typeface="Calibri"/>
                        </a:rPr>
                        <a:t>13.2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96E"/>
                    </a:solidFill>
                  </a:tcPr>
                </a:tc>
                <a:tc>
                  <a:txBody>
                    <a:bodyPr/>
                    <a:lstStyle/>
                    <a:p>
                      <a:pPr algn="r" fontAlgn="b"/>
                      <a:r>
                        <a:rPr lang="en-US" sz="600" b="0" i="0" u="none" strike="noStrike">
                          <a:solidFill>
                            <a:srgbClr val="000000"/>
                          </a:solidFill>
                          <a:latin typeface="Calibri"/>
                        </a:rPr>
                        <a:t>13.2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96E"/>
                    </a:solidFill>
                  </a:tcPr>
                </a:tc>
                <a:tc>
                  <a:txBody>
                    <a:bodyPr/>
                    <a:lstStyle/>
                    <a:p>
                      <a:pPr algn="r" fontAlgn="b"/>
                      <a:r>
                        <a:rPr lang="en-US" sz="600" b="0" i="0" u="none" strike="noStrike">
                          <a:solidFill>
                            <a:srgbClr val="000000"/>
                          </a:solidFill>
                          <a:latin typeface="Calibri"/>
                        </a:rPr>
                        <a:t>13.2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96E"/>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13.4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C6E"/>
                    </a:solidFill>
                  </a:tcPr>
                </a:tc>
                <a:tc>
                  <a:txBody>
                    <a:bodyPr/>
                    <a:lstStyle/>
                    <a:p>
                      <a:pPr algn="r" fontAlgn="b"/>
                      <a:r>
                        <a:rPr lang="en-US" sz="600" b="0" i="0" u="none" strike="noStrike">
                          <a:solidFill>
                            <a:srgbClr val="000000"/>
                          </a:solidFill>
                          <a:latin typeface="Calibri"/>
                        </a:rPr>
                        <a:t>13.3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A6E"/>
                    </a:solidFill>
                  </a:tcPr>
                </a:tc>
                <a:tc>
                  <a:txBody>
                    <a:bodyPr/>
                    <a:lstStyle/>
                    <a:p>
                      <a:pPr algn="r" fontAlgn="b"/>
                      <a:r>
                        <a:rPr lang="en-US" sz="600" b="0" i="0" u="none" strike="noStrike">
                          <a:solidFill>
                            <a:srgbClr val="000000"/>
                          </a:solidFill>
                          <a:latin typeface="Calibri"/>
                        </a:rPr>
                        <a:t>13.3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B6E"/>
                    </a:solidFill>
                  </a:tcPr>
                </a:tc>
                <a:tc>
                  <a:txBody>
                    <a:bodyPr/>
                    <a:lstStyle/>
                    <a:p>
                      <a:pPr algn="r" fontAlgn="b"/>
                      <a:r>
                        <a:rPr lang="en-US" sz="600" b="0" i="0" u="none" strike="noStrike">
                          <a:solidFill>
                            <a:srgbClr val="000000"/>
                          </a:solidFill>
                          <a:latin typeface="Calibri"/>
                        </a:rPr>
                        <a:t>13.3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A6E"/>
                    </a:solidFill>
                  </a:tcPr>
                </a:tc>
                <a:tc>
                  <a:txBody>
                    <a:bodyPr/>
                    <a:lstStyle/>
                    <a:p>
                      <a:pPr algn="r" fontAlgn="b"/>
                      <a:r>
                        <a:rPr lang="en-US" sz="600" b="0" i="0" u="none" strike="noStrike">
                          <a:solidFill>
                            <a:srgbClr val="000000"/>
                          </a:solidFill>
                          <a:latin typeface="Calibri"/>
                        </a:rPr>
                        <a:t>13.3</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A6E"/>
                    </a:solidFill>
                  </a:tcPr>
                </a:tc>
                <a:tc>
                  <a:txBody>
                    <a:bodyPr/>
                    <a:lstStyle/>
                    <a:p>
                      <a:pPr algn="l" fontAlgn="b"/>
                      <a:endParaRPr lang="en-US" sz="600" b="0" i="0" u="none" strike="noStrike">
                        <a:solidFill>
                          <a:srgbClr val="000000"/>
                        </a:solidFill>
                        <a:latin typeface="Calibri"/>
                      </a:endParaRPr>
                    </a:p>
                  </a:txBody>
                  <a:tcPr marL="3259" marR="3259" marT="3259"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11.9</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C6B"/>
                    </a:solidFill>
                  </a:tcPr>
                </a:tc>
                <a:tc>
                  <a:txBody>
                    <a:bodyPr/>
                    <a:lstStyle/>
                    <a:p>
                      <a:pPr algn="r" fontAlgn="b"/>
                      <a:r>
                        <a:rPr lang="en-US" sz="600" b="0" i="0" u="none" strike="noStrike">
                          <a:solidFill>
                            <a:srgbClr val="000000"/>
                          </a:solidFill>
                          <a:latin typeface="Calibri"/>
                        </a:rPr>
                        <a:t>12.0</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C6B"/>
                    </a:solidFill>
                  </a:tcPr>
                </a:tc>
                <a:tc>
                  <a:txBody>
                    <a:bodyPr/>
                    <a:lstStyle/>
                    <a:p>
                      <a:pPr algn="r" fontAlgn="b"/>
                      <a:r>
                        <a:rPr lang="en-US" sz="600" b="0" i="0" u="none" strike="noStrike">
                          <a:solidFill>
                            <a:srgbClr val="000000"/>
                          </a:solidFill>
                          <a:latin typeface="Calibri"/>
                        </a:rPr>
                        <a:t>11.8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B6B"/>
                    </a:solidFill>
                  </a:tcPr>
                </a:tc>
                <a:tc>
                  <a:txBody>
                    <a:bodyPr/>
                    <a:lstStyle/>
                    <a:p>
                      <a:pPr algn="r" fontAlgn="b"/>
                      <a:r>
                        <a:rPr lang="en-US" sz="600" b="0" i="0" u="none" strike="noStrike">
                          <a:solidFill>
                            <a:srgbClr val="000000"/>
                          </a:solidFill>
                          <a:latin typeface="Calibri"/>
                        </a:rPr>
                        <a:t>11.7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A6B"/>
                    </a:solidFill>
                  </a:tcPr>
                </a:tc>
                <a:tc>
                  <a:txBody>
                    <a:bodyPr/>
                    <a:lstStyle/>
                    <a:p>
                      <a:pPr algn="r" fontAlgn="b"/>
                      <a:r>
                        <a:rPr lang="en-US" sz="600" b="0" i="0" u="none" strike="noStrike">
                          <a:solidFill>
                            <a:srgbClr val="000000"/>
                          </a:solidFill>
                          <a:latin typeface="Calibri"/>
                        </a:rPr>
                        <a:t>11.6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11.9</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B6B"/>
                    </a:solidFill>
                  </a:tcPr>
                </a:tc>
                <a:tc>
                  <a:txBody>
                    <a:bodyPr/>
                    <a:lstStyle/>
                    <a:p>
                      <a:pPr algn="r" fontAlgn="b"/>
                      <a:r>
                        <a:rPr lang="en-US" sz="600" b="0" i="0" u="none" strike="noStrike">
                          <a:solidFill>
                            <a:srgbClr val="000000"/>
                          </a:solidFill>
                          <a:latin typeface="Calibri"/>
                        </a:rPr>
                        <a:t>11.8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B6B"/>
                    </a:solidFill>
                  </a:tcPr>
                </a:tc>
                <a:tc>
                  <a:txBody>
                    <a:bodyPr/>
                    <a:lstStyle/>
                    <a:p>
                      <a:pPr algn="r" fontAlgn="b"/>
                      <a:r>
                        <a:rPr lang="en-US" sz="600" b="0" i="0" u="none" strike="noStrike">
                          <a:solidFill>
                            <a:srgbClr val="000000"/>
                          </a:solidFill>
                          <a:latin typeface="Calibri"/>
                        </a:rPr>
                        <a:t>11.7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A6B"/>
                    </a:solidFill>
                  </a:tcPr>
                </a:tc>
                <a:tc>
                  <a:txBody>
                    <a:bodyPr/>
                    <a:lstStyle/>
                    <a:p>
                      <a:pPr algn="r" fontAlgn="b"/>
                      <a:r>
                        <a:rPr lang="en-US" sz="600" b="0" i="0" u="none" strike="noStrike">
                          <a:solidFill>
                            <a:srgbClr val="000000"/>
                          </a:solidFill>
                          <a:latin typeface="Calibri"/>
                        </a:rPr>
                        <a:t>11.7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A6B"/>
                    </a:solidFill>
                  </a:tcPr>
                </a:tc>
                <a:tc>
                  <a:txBody>
                    <a:bodyPr/>
                    <a:lstStyle/>
                    <a:p>
                      <a:pPr algn="r" fontAlgn="b"/>
                      <a:r>
                        <a:rPr lang="en-US" sz="600" b="0" i="0" u="none" strike="noStrike">
                          <a:solidFill>
                            <a:srgbClr val="000000"/>
                          </a:solidFill>
                          <a:latin typeface="Calibri"/>
                        </a:rPr>
                        <a:t>11.7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11.7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A6B"/>
                    </a:solidFill>
                  </a:tcPr>
                </a:tc>
                <a:tc>
                  <a:txBody>
                    <a:bodyPr/>
                    <a:lstStyle/>
                    <a:p>
                      <a:pPr algn="r" fontAlgn="b"/>
                      <a:r>
                        <a:rPr lang="en-US" sz="600" b="0" i="0" u="none" strike="noStrike">
                          <a:solidFill>
                            <a:srgbClr val="000000"/>
                          </a:solidFill>
                          <a:latin typeface="Calibri"/>
                        </a:rPr>
                        <a:t>11.9</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C6B"/>
                    </a:solidFill>
                  </a:tcPr>
                </a:tc>
                <a:tc>
                  <a:txBody>
                    <a:bodyPr/>
                    <a:lstStyle/>
                    <a:p>
                      <a:pPr algn="r" fontAlgn="b"/>
                      <a:r>
                        <a:rPr lang="en-US" sz="600" b="0" i="0" u="none" strike="noStrike">
                          <a:solidFill>
                            <a:srgbClr val="000000"/>
                          </a:solidFill>
                          <a:latin typeface="Calibri"/>
                        </a:rPr>
                        <a:t>11.8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B6B"/>
                    </a:solidFill>
                  </a:tcPr>
                </a:tc>
                <a:tc>
                  <a:txBody>
                    <a:bodyPr/>
                    <a:lstStyle/>
                    <a:p>
                      <a:pPr algn="r" fontAlgn="b"/>
                      <a:r>
                        <a:rPr lang="en-US" sz="600" b="0" i="0" u="none" strike="noStrike">
                          <a:solidFill>
                            <a:srgbClr val="000000"/>
                          </a:solidFill>
                          <a:latin typeface="Calibri"/>
                        </a:rPr>
                        <a:t>11.7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A6B"/>
                    </a:solidFill>
                  </a:tcPr>
                </a:tc>
                <a:tc>
                  <a:txBody>
                    <a:bodyPr/>
                    <a:lstStyle/>
                    <a:p>
                      <a:pPr algn="r" fontAlgn="b"/>
                      <a:r>
                        <a:rPr lang="en-US" sz="600" b="0" i="0" u="none" strike="noStrike">
                          <a:solidFill>
                            <a:srgbClr val="000000"/>
                          </a:solidFill>
                          <a:latin typeface="Calibri"/>
                        </a:rPr>
                        <a:t>11.7</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A6B"/>
                    </a:solidFill>
                  </a:tcPr>
                </a:tc>
                <a:tc>
                  <a:txBody>
                    <a:bodyPr/>
                    <a:lstStyle/>
                    <a:p>
                      <a:pPr algn="r" fontAlgn="b"/>
                      <a:r>
                        <a:rPr lang="en-US" sz="600" b="1" i="0" u="none" strike="noStrike">
                          <a:solidFill>
                            <a:srgbClr val="000000"/>
                          </a:solidFill>
                          <a:latin typeface="Calibri"/>
                        </a:rPr>
                        <a:t>140</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5098">
                <a:tc>
                  <a:txBody>
                    <a:bodyPr/>
                    <a:lstStyle/>
                    <a:p>
                      <a:pPr algn="l" fontAlgn="b"/>
                      <a:r>
                        <a:rPr lang="en-US" sz="600" b="1"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160</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13.4</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B6E"/>
                    </a:solidFill>
                  </a:tcPr>
                </a:tc>
                <a:tc>
                  <a:txBody>
                    <a:bodyPr/>
                    <a:lstStyle/>
                    <a:p>
                      <a:pPr algn="r" fontAlgn="b"/>
                      <a:r>
                        <a:rPr lang="en-US" sz="600" b="0" i="0" u="none" strike="noStrike">
                          <a:solidFill>
                            <a:srgbClr val="000000"/>
                          </a:solidFill>
                          <a:latin typeface="Calibri"/>
                        </a:rPr>
                        <a:t>13.4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B6E"/>
                    </a:solidFill>
                  </a:tcPr>
                </a:tc>
                <a:tc>
                  <a:txBody>
                    <a:bodyPr/>
                    <a:lstStyle/>
                    <a:p>
                      <a:pPr algn="r" fontAlgn="b"/>
                      <a:r>
                        <a:rPr lang="en-US" sz="600" b="0" i="0" u="none" strike="noStrike">
                          <a:solidFill>
                            <a:srgbClr val="000000"/>
                          </a:solidFill>
                          <a:latin typeface="Calibri"/>
                        </a:rPr>
                        <a:t>13.3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A6E"/>
                    </a:solidFill>
                  </a:tcPr>
                </a:tc>
                <a:tc>
                  <a:txBody>
                    <a:bodyPr/>
                    <a:lstStyle/>
                    <a:p>
                      <a:pPr algn="r" fontAlgn="b"/>
                      <a:r>
                        <a:rPr lang="en-US" sz="600" b="0" i="0" u="none" strike="noStrike">
                          <a:solidFill>
                            <a:srgbClr val="000000"/>
                          </a:solidFill>
                          <a:latin typeface="Calibri"/>
                        </a:rPr>
                        <a:t>13.3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A6E"/>
                    </a:solidFill>
                  </a:tcPr>
                </a:tc>
                <a:tc>
                  <a:txBody>
                    <a:bodyPr/>
                    <a:lstStyle/>
                    <a:p>
                      <a:pPr algn="r" fontAlgn="b"/>
                      <a:r>
                        <a:rPr lang="en-US" sz="600" b="0" i="0" u="none" strike="noStrike">
                          <a:solidFill>
                            <a:srgbClr val="000000"/>
                          </a:solidFill>
                          <a:latin typeface="Calibri"/>
                        </a:rPr>
                        <a:t>13.1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96E"/>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13.3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A6E"/>
                    </a:solidFill>
                  </a:tcPr>
                </a:tc>
                <a:tc>
                  <a:txBody>
                    <a:bodyPr/>
                    <a:lstStyle/>
                    <a:p>
                      <a:pPr algn="r" fontAlgn="b"/>
                      <a:r>
                        <a:rPr lang="en-US" sz="600" b="0" i="0" u="none" strike="noStrike">
                          <a:solidFill>
                            <a:srgbClr val="000000"/>
                          </a:solidFill>
                          <a:latin typeface="Calibri"/>
                        </a:rPr>
                        <a:t>13.4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B6E"/>
                    </a:solidFill>
                  </a:tcPr>
                </a:tc>
                <a:tc>
                  <a:txBody>
                    <a:bodyPr/>
                    <a:lstStyle/>
                    <a:p>
                      <a:pPr algn="r" fontAlgn="b"/>
                      <a:r>
                        <a:rPr lang="en-US" sz="600" b="0" i="0" u="none" strike="noStrike">
                          <a:solidFill>
                            <a:srgbClr val="000000"/>
                          </a:solidFill>
                          <a:latin typeface="Calibri"/>
                        </a:rPr>
                        <a:t>13.2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96E"/>
                    </a:solidFill>
                  </a:tcPr>
                </a:tc>
                <a:tc>
                  <a:txBody>
                    <a:bodyPr/>
                    <a:lstStyle/>
                    <a:p>
                      <a:pPr algn="r" fontAlgn="b"/>
                      <a:r>
                        <a:rPr lang="en-US" sz="600" b="0" i="0" u="none" strike="noStrike">
                          <a:solidFill>
                            <a:srgbClr val="000000"/>
                          </a:solidFill>
                          <a:latin typeface="Calibri"/>
                        </a:rPr>
                        <a:t>13.2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96E"/>
                    </a:solidFill>
                  </a:tcPr>
                </a:tc>
                <a:tc>
                  <a:txBody>
                    <a:bodyPr/>
                    <a:lstStyle/>
                    <a:p>
                      <a:pPr algn="r" fontAlgn="b"/>
                      <a:r>
                        <a:rPr lang="en-US" sz="600" b="0" i="0" u="none" strike="noStrike">
                          <a:solidFill>
                            <a:srgbClr val="000000"/>
                          </a:solidFill>
                          <a:latin typeface="Calibri"/>
                        </a:rPr>
                        <a:t>13.2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96E"/>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13.3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A6E"/>
                    </a:solidFill>
                  </a:tcPr>
                </a:tc>
                <a:tc>
                  <a:txBody>
                    <a:bodyPr/>
                    <a:lstStyle/>
                    <a:p>
                      <a:pPr algn="r" fontAlgn="b"/>
                      <a:r>
                        <a:rPr lang="en-US" sz="600" b="0" i="0" u="none" strike="noStrike">
                          <a:solidFill>
                            <a:srgbClr val="000000"/>
                          </a:solidFill>
                          <a:latin typeface="Calibri"/>
                        </a:rPr>
                        <a:t>13.3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A6E"/>
                    </a:solidFill>
                  </a:tcPr>
                </a:tc>
                <a:tc>
                  <a:txBody>
                    <a:bodyPr/>
                    <a:lstStyle/>
                    <a:p>
                      <a:pPr algn="r" fontAlgn="b"/>
                      <a:r>
                        <a:rPr lang="en-US" sz="600" b="0" i="0" u="none" strike="noStrike">
                          <a:solidFill>
                            <a:srgbClr val="000000"/>
                          </a:solidFill>
                          <a:latin typeface="Calibri"/>
                        </a:rPr>
                        <a:t>13.2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96E"/>
                    </a:solidFill>
                  </a:tcPr>
                </a:tc>
                <a:tc>
                  <a:txBody>
                    <a:bodyPr/>
                    <a:lstStyle/>
                    <a:p>
                      <a:pPr algn="r" fontAlgn="b"/>
                      <a:r>
                        <a:rPr lang="en-US" sz="600" b="0" i="0" u="none" strike="noStrike">
                          <a:solidFill>
                            <a:srgbClr val="000000"/>
                          </a:solidFill>
                          <a:latin typeface="Calibri"/>
                        </a:rPr>
                        <a:t>13.2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96E"/>
                    </a:solidFill>
                  </a:tcPr>
                </a:tc>
                <a:tc>
                  <a:txBody>
                    <a:bodyPr/>
                    <a:lstStyle/>
                    <a:p>
                      <a:pPr algn="r" fontAlgn="b"/>
                      <a:r>
                        <a:rPr lang="en-US" sz="600" b="0" i="0" u="none" strike="noStrike">
                          <a:solidFill>
                            <a:srgbClr val="000000"/>
                          </a:solidFill>
                          <a:latin typeface="Calibri"/>
                        </a:rPr>
                        <a:t>13.2</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96E"/>
                    </a:solidFill>
                  </a:tcPr>
                </a:tc>
                <a:tc>
                  <a:txBody>
                    <a:bodyPr/>
                    <a:lstStyle/>
                    <a:p>
                      <a:pPr algn="l" fontAlgn="b"/>
                      <a:endParaRPr lang="en-US" sz="600" b="0" i="0" u="none" strike="noStrike">
                        <a:solidFill>
                          <a:srgbClr val="000000"/>
                        </a:solidFill>
                        <a:latin typeface="Calibri"/>
                      </a:endParaRPr>
                    </a:p>
                  </a:txBody>
                  <a:tcPr marL="3259" marR="3259" marT="3259"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11.8</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A6B"/>
                    </a:solidFill>
                  </a:tcPr>
                </a:tc>
                <a:tc>
                  <a:txBody>
                    <a:bodyPr/>
                    <a:lstStyle/>
                    <a:p>
                      <a:pPr algn="r" fontAlgn="b"/>
                      <a:r>
                        <a:rPr lang="en-US" sz="600" b="0" i="0" u="none" strike="noStrike">
                          <a:solidFill>
                            <a:srgbClr val="000000"/>
                          </a:solidFill>
                          <a:latin typeface="Calibri"/>
                        </a:rPr>
                        <a:t>11.8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B6B"/>
                    </a:solidFill>
                  </a:tcPr>
                </a:tc>
                <a:tc>
                  <a:txBody>
                    <a:bodyPr/>
                    <a:lstStyle/>
                    <a:p>
                      <a:pPr algn="r" fontAlgn="b"/>
                      <a:r>
                        <a:rPr lang="en-US" sz="600" b="0" i="0" u="none" strike="noStrike">
                          <a:solidFill>
                            <a:srgbClr val="000000"/>
                          </a:solidFill>
                          <a:latin typeface="Calibri"/>
                        </a:rPr>
                        <a:t>11.7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A6B"/>
                    </a:solidFill>
                  </a:tcPr>
                </a:tc>
                <a:tc>
                  <a:txBody>
                    <a:bodyPr/>
                    <a:lstStyle/>
                    <a:p>
                      <a:pPr algn="r" fontAlgn="b"/>
                      <a:r>
                        <a:rPr lang="en-US" sz="600" b="0" i="0" u="none" strike="noStrike">
                          <a:solidFill>
                            <a:srgbClr val="000000"/>
                          </a:solidFill>
                          <a:latin typeface="Calibri"/>
                        </a:rPr>
                        <a:t>11.7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A6B"/>
                    </a:solidFill>
                  </a:tcPr>
                </a:tc>
                <a:tc>
                  <a:txBody>
                    <a:bodyPr/>
                    <a:lstStyle/>
                    <a:p>
                      <a:pPr algn="r" fontAlgn="b"/>
                      <a:r>
                        <a:rPr lang="en-US" sz="600" b="0" i="0" u="none" strike="noStrike">
                          <a:solidFill>
                            <a:srgbClr val="000000"/>
                          </a:solidFill>
                          <a:latin typeface="Calibri"/>
                        </a:rPr>
                        <a:t>11.6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11.7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A6B"/>
                    </a:solidFill>
                  </a:tcPr>
                </a:tc>
                <a:tc>
                  <a:txBody>
                    <a:bodyPr/>
                    <a:lstStyle/>
                    <a:p>
                      <a:pPr algn="r" fontAlgn="b"/>
                      <a:r>
                        <a:rPr lang="en-US" sz="600" b="0" i="0" u="none" strike="noStrike">
                          <a:solidFill>
                            <a:srgbClr val="000000"/>
                          </a:solidFill>
                          <a:latin typeface="Calibri"/>
                        </a:rPr>
                        <a:t>11.7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A6B"/>
                    </a:solidFill>
                  </a:tcPr>
                </a:tc>
                <a:tc>
                  <a:txBody>
                    <a:bodyPr/>
                    <a:lstStyle/>
                    <a:p>
                      <a:pPr algn="r" fontAlgn="b"/>
                      <a:r>
                        <a:rPr lang="en-US" sz="600" b="0" i="0" u="none" strike="noStrike">
                          <a:solidFill>
                            <a:srgbClr val="000000"/>
                          </a:solidFill>
                          <a:latin typeface="Calibri"/>
                        </a:rPr>
                        <a:t>11.7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600" b="0" i="0" u="none" strike="noStrike">
                          <a:solidFill>
                            <a:srgbClr val="000000"/>
                          </a:solidFill>
                          <a:latin typeface="Calibri"/>
                        </a:rPr>
                        <a:t>11.7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A6B"/>
                    </a:solidFill>
                  </a:tcPr>
                </a:tc>
                <a:tc>
                  <a:txBody>
                    <a:bodyPr/>
                    <a:lstStyle/>
                    <a:p>
                      <a:pPr algn="r" fontAlgn="b"/>
                      <a:r>
                        <a:rPr lang="en-US" sz="600" b="0" i="0" u="none" strike="noStrike">
                          <a:solidFill>
                            <a:srgbClr val="000000"/>
                          </a:solidFill>
                          <a:latin typeface="Calibri"/>
                        </a:rPr>
                        <a:t>11.7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A6B"/>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11.7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600" b="0" i="0" u="none" strike="noStrike">
                          <a:solidFill>
                            <a:srgbClr val="000000"/>
                          </a:solidFill>
                          <a:latin typeface="Calibri"/>
                        </a:rPr>
                        <a:t>11.6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600" b="0" i="0" u="none" strike="noStrike">
                          <a:solidFill>
                            <a:srgbClr val="000000"/>
                          </a:solidFill>
                          <a:latin typeface="Calibri"/>
                        </a:rPr>
                        <a:t>11.8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B6B"/>
                    </a:solidFill>
                  </a:tcPr>
                </a:tc>
                <a:tc>
                  <a:txBody>
                    <a:bodyPr/>
                    <a:lstStyle/>
                    <a:p>
                      <a:pPr algn="r" fontAlgn="b"/>
                      <a:r>
                        <a:rPr lang="en-US" sz="600" b="0" i="0" u="none" strike="noStrike">
                          <a:solidFill>
                            <a:srgbClr val="000000"/>
                          </a:solidFill>
                          <a:latin typeface="Calibri"/>
                        </a:rPr>
                        <a:t>11.6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600" b="0" i="0" u="none" strike="noStrike">
                          <a:solidFill>
                            <a:srgbClr val="000000"/>
                          </a:solidFill>
                          <a:latin typeface="Calibri"/>
                        </a:rPr>
                        <a:t>11.6</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600" b="1" i="0" u="none" strike="noStrike">
                          <a:solidFill>
                            <a:srgbClr val="000000"/>
                          </a:solidFill>
                          <a:latin typeface="Calibri"/>
                        </a:rPr>
                        <a:t>160</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9852">
                <a:tc>
                  <a:txBody>
                    <a:bodyPr/>
                    <a:lstStyle/>
                    <a:p>
                      <a:pPr algn="l" fontAlgn="b"/>
                      <a:r>
                        <a:rPr lang="en-US" sz="600" b="1"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180</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13.4</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7B6E"/>
                    </a:solidFill>
                  </a:tcPr>
                </a:tc>
                <a:tc>
                  <a:txBody>
                    <a:bodyPr/>
                    <a:lstStyle/>
                    <a:p>
                      <a:pPr algn="r" fontAlgn="b"/>
                      <a:r>
                        <a:rPr lang="en-US" sz="600" b="0" i="0" u="none" strike="noStrike">
                          <a:solidFill>
                            <a:srgbClr val="000000"/>
                          </a:solidFill>
                          <a:latin typeface="Calibri"/>
                        </a:rPr>
                        <a:t>13.3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7A6E"/>
                    </a:solidFill>
                  </a:tcPr>
                </a:tc>
                <a:tc>
                  <a:txBody>
                    <a:bodyPr/>
                    <a:lstStyle/>
                    <a:p>
                      <a:pPr algn="r" fontAlgn="b"/>
                      <a:r>
                        <a:rPr lang="en-US" sz="600" b="0" i="0" u="none" strike="noStrike">
                          <a:solidFill>
                            <a:srgbClr val="000000"/>
                          </a:solidFill>
                          <a:latin typeface="Calibri"/>
                        </a:rPr>
                        <a:t>13.2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796E"/>
                    </a:solidFill>
                  </a:tcPr>
                </a:tc>
                <a:tc>
                  <a:txBody>
                    <a:bodyPr/>
                    <a:lstStyle/>
                    <a:p>
                      <a:pPr algn="r" fontAlgn="b"/>
                      <a:r>
                        <a:rPr lang="en-US" sz="600" b="0" i="0" u="none" strike="noStrike">
                          <a:solidFill>
                            <a:srgbClr val="000000"/>
                          </a:solidFill>
                          <a:latin typeface="Calibri"/>
                        </a:rPr>
                        <a:t>13.1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786D"/>
                    </a:solidFill>
                  </a:tcPr>
                </a:tc>
                <a:tc>
                  <a:txBody>
                    <a:bodyPr/>
                    <a:lstStyle/>
                    <a:p>
                      <a:pPr algn="r" fontAlgn="b"/>
                      <a:r>
                        <a:rPr lang="en-US" sz="600" b="0" i="0" u="none" strike="noStrike">
                          <a:solidFill>
                            <a:srgbClr val="000000"/>
                          </a:solidFill>
                          <a:latin typeface="Calibri"/>
                        </a:rPr>
                        <a:t>13.2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796E"/>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13.3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7A6E"/>
                    </a:solidFill>
                  </a:tcPr>
                </a:tc>
                <a:tc>
                  <a:txBody>
                    <a:bodyPr/>
                    <a:lstStyle/>
                    <a:p>
                      <a:pPr algn="r" fontAlgn="b"/>
                      <a:r>
                        <a:rPr lang="en-US" sz="600" b="0" i="0" u="none" strike="noStrike">
                          <a:solidFill>
                            <a:srgbClr val="000000"/>
                          </a:solidFill>
                          <a:latin typeface="Calibri"/>
                        </a:rPr>
                        <a:t>13.3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7A6E"/>
                    </a:solidFill>
                  </a:tcPr>
                </a:tc>
                <a:tc>
                  <a:txBody>
                    <a:bodyPr/>
                    <a:lstStyle/>
                    <a:p>
                      <a:pPr algn="r" fontAlgn="b"/>
                      <a:r>
                        <a:rPr lang="en-US" sz="600" b="0" i="0" u="none" strike="noStrike">
                          <a:solidFill>
                            <a:srgbClr val="000000"/>
                          </a:solidFill>
                          <a:latin typeface="Calibri"/>
                        </a:rPr>
                        <a:t>13.3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7A6E"/>
                    </a:solidFill>
                  </a:tcPr>
                </a:tc>
                <a:tc>
                  <a:txBody>
                    <a:bodyPr/>
                    <a:lstStyle/>
                    <a:p>
                      <a:pPr algn="r" fontAlgn="b"/>
                      <a:r>
                        <a:rPr lang="en-US" sz="600" b="0" i="0" u="none" strike="noStrike">
                          <a:solidFill>
                            <a:srgbClr val="000000"/>
                          </a:solidFill>
                          <a:latin typeface="Calibri"/>
                        </a:rPr>
                        <a:t>13.2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796E"/>
                    </a:solidFill>
                  </a:tcPr>
                </a:tc>
                <a:tc>
                  <a:txBody>
                    <a:bodyPr/>
                    <a:lstStyle/>
                    <a:p>
                      <a:pPr algn="r" fontAlgn="b"/>
                      <a:r>
                        <a:rPr lang="en-US" sz="600" b="0" i="0" u="none" strike="noStrike">
                          <a:solidFill>
                            <a:srgbClr val="000000"/>
                          </a:solidFill>
                          <a:latin typeface="Calibri"/>
                        </a:rPr>
                        <a:t>13.2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796E"/>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13.4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7B6E"/>
                    </a:solidFill>
                  </a:tcPr>
                </a:tc>
                <a:tc>
                  <a:txBody>
                    <a:bodyPr/>
                    <a:lstStyle/>
                    <a:p>
                      <a:pPr algn="r" fontAlgn="b"/>
                      <a:r>
                        <a:rPr lang="en-US" sz="600" b="0" i="0" u="none" strike="noStrike">
                          <a:solidFill>
                            <a:srgbClr val="000000"/>
                          </a:solidFill>
                          <a:latin typeface="Calibri"/>
                        </a:rPr>
                        <a:t>13.3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7A6E"/>
                    </a:solidFill>
                  </a:tcPr>
                </a:tc>
                <a:tc>
                  <a:txBody>
                    <a:bodyPr/>
                    <a:lstStyle/>
                    <a:p>
                      <a:pPr algn="r" fontAlgn="b"/>
                      <a:r>
                        <a:rPr lang="en-US" sz="600" b="0" i="0" u="none" strike="noStrike">
                          <a:solidFill>
                            <a:srgbClr val="000000"/>
                          </a:solidFill>
                          <a:latin typeface="Calibri"/>
                        </a:rPr>
                        <a:t>13.2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796E"/>
                    </a:solidFill>
                  </a:tcPr>
                </a:tc>
                <a:tc>
                  <a:txBody>
                    <a:bodyPr/>
                    <a:lstStyle/>
                    <a:p>
                      <a:pPr algn="r" fontAlgn="b"/>
                      <a:r>
                        <a:rPr lang="en-US" sz="600" b="0" i="0" u="none" strike="noStrike">
                          <a:solidFill>
                            <a:srgbClr val="000000"/>
                          </a:solidFill>
                          <a:latin typeface="Calibri"/>
                        </a:rPr>
                        <a:t>13.2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796E"/>
                    </a:solidFill>
                  </a:tcPr>
                </a:tc>
                <a:tc>
                  <a:txBody>
                    <a:bodyPr/>
                    <a:lstStyle/>
                    <a:p>
                      <a:pPr algn="r" fontAlgn="b"/>
                      <a:r>
                        <a:rPr lang="en-US" sz="600" b="0" i="0" u="none" strike="noStrike">
                          <a:solidFill>
                            <a:srgbClr val="000000"/>
                          </a:solidFill>
                          <a:latin typeface="Calibri"/>
                        </a:rPr>
                        <a:t>13.1</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786D"/>
                    </a:solidFill>
                  </a:tcPr>
                </a:tc>
                <a:tc>
                  <a:txBody>
                    <a:bodyPr/>
                    <a:lstStyle/>
                    <a:p>
                      <a:pPr algn="l" fontAlgn="b"/>
                      <a:r>
                        <a:rPr lang="en-US" sz="600" b="0"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11.8</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6B6B"/>
                    </a:solidFill>
                  </a:tcPr>
                </a:tc>
                <a:tc>
                  <a:txBody>
                    <a:bodyPr/>
                    <a:lstStyle/>
                    <a:p>
                      <a:pPr algn="r" fontAlgn="b"/>
                      <a:r>
                        <a:rPr lang="en-US" sz="600" b="0" i="0" u="none" strike="noStrike">
                          <a:solidFill>
                            <a:srgbClr val="000000"/>
                          </a:solidFill>
                          <a:latin typeface="Calibri"/>
                        </a:rPr>
                        <a:t>11.9</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6B6B"/>
                    </a:solidFill>
                  </a:tcPr>
                </a:tc>
                <a:tc>
                  <a:txBody>
                    <a:bodyPr/>
                    <a:lstStyle/>
                    <a:p>
                      <a:pPr algn="r" fontAlgn="b"/>
                      <a:r>
                        <a:rPr lang="en-US" sz="600" b="0" i="0" u="none" strike="noStrike">
                          <a:solidFill>
                            <a:srgbClr val="000000"/>
                          </a:solidFill>
                          <a:latin typeface="Calibri"/>
                        </a:rPr>
                        <a:t>11.7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6A6B"/>
                    </a:solidFill>
                  </a:tcPr>
                </a:tc>
                <a:tc>
                  <a:txBody>
                    <a:bodyPr/>
                    <a:lstStyle/>
                    <a:p>
                      <a:pPr algn="r" fontAlgn="b"/>
                      <a:r>
                        <a:rPr lang="en-US" sz="600" b="0" i="0" u="none" strike="noStrike">
                          <a:solidFill>
                            <a:srgbClr val="000000"/>
                          </a:solidFill>
                          <a:latin typeface="Calibri"/>
                        </a:rPr>
                        <a:t>11.7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6A6B"/>
                    </a:solidFill>
                  </a:tcPr>
                </a:tc>
                <a:tc>
                  <a:txBody>
                    <a:bodyPr/>
                    <a:lstStyle/>
                    <a:p>
                      <a:pPr algn="r" fontAlgn="b"/>
                      <a:r>
                        <a:rPr lang="en-US" sz="600" b="0" i="0" u="none" strike="noStrike">
                          <a:solidFill>
                            <a:srgbClr val="000000"/>
                          </a:solidFill>
                          <a:latin typeface="Calibri"/>
                        </a:rPr>
                        <a:t>11.6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696B"/>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11.9</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6C6B"/>
                    </a:solidFill>
                  </a:tcPr>
                </a:tc>
                <a:tc>
                  <a:txBody>
                    <a:bodyPr/>
                    <a:lstStyle/>
                    <a:p>
                      <a:pPr algn="r" fontAlgn="b"/>
                      <a:r>
                        <a:rPr lang="en-US" sz="600" b="0" i="0" u="none" strike="noStrike">
                          <a:solidFill>
                            <a:srgbClr val="000000"/>
                          </a:solidFill>
                          <a:latin typeface="Calibri"/>
                        </a:rPr>
                        <a:t>11.8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6B6B"/>
                    </a:solidFill>
                  </a:tcPr>
                </a:tc>
                <a:tc>
                  <a:txBody>
                    <a:bodyPr/>
                    <a:lstStyle/>
                    <a:p>
                      <a:pPr algn="r" fontAlgn="b"/>
                      <a:r>
                        <a:rPr lang="en-US" sz="600" b="0" i="0" u="none" strike="noStrike">
                          <a:solidFill>
                            <a:srgbClr val="000000"/>
                          </a:solidFill>
                          <a:latin typeface="Calibri"/>
                        </a:rPr>
                        <a:t>11.7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696B"/>
                    </a:solidFill>
                  </a:tcPr>
                </a:tc>
                <a:tc>
                  <a:txBody>
                    <a:bodyPr/>
                    <a:lstStyle/>
                    <a:p>
                      <a:pPr algn="r" fontAlgn="b"/>
                      <a:r>
                        <a:rPr lang="en-US" sz="600" b="0" i="0" u="none" strike="noStrike">
                          <a:solidFill>
                            <a:srgbClr val="000000"/>
                          </a:solidFill>
                          <a:latin typeface="Calibri"/>
                        </a:rPr>
                        <a:t>11.8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6A6B"/>
                    </a:solidFill>
                  </a:tcPr>
                </a:tc>
                <a:tc>
                  <a:txBody>
                    <a:bodyPr/>
                    <a:lstStyle/>
                    <a:p>
                      <a:pPr algn="r" fontAlgn="b"/>
                      <a:r>
                        <a:rPr lang="en-US" sz="600" b="0" i="0" u="none" strike="noStrike">
                          <a:solidFill>
                            <a:srgbClr val="000000"/>
                          </a:solidFill>
                          <a:latin typeface="Calibri"/>
                        </a:rPr>
                        <a:t>11.7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6A6B"/>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11.8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6B6B"/>
                    </a:solidFill>
                  </a:tcPr>
                </a:tc>
                <a:tc>
                  <a:txBody>
                    <a:bodyPr/>
                    <a:lstStyle/>
                    <a:p>
                      <a:pPr algn="r" fontAlgn="b"/>
                      <a:r>
                        <a:rPr lang="en-US" sz="600" b="0" i="0" u="none" strike="noStrike">
                          <a:solidFill>
                            <a:srgbClr val="000000"/>
                          </a:solidFill>
                          <a:latin typeface="Calibri"/>
                        </a:rPr>
                        <a:t>11.7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6A6B"/>
                    </a:solidFill>
                  </a:tcPr>
                </a:tc>
                <a:tc>
                  <a:txBody>
                    <a:bodyPr/>
                    <a:lstStyle/>
                    <a:p>
                      <a:pPr algn="r" fontAlgn="b"/>
                      <a:r>
                        <a:rPr lang="en-US" sz="600" b="0" i="0" u="none" strike="noStrike">
                          <a:solidFill>
                            <a:srgbClr val="000000"/>
                          </a:solidFill>
                          <a:latin typeface="Calibri"/>
                        </a:rPr>
                        <a:t>11.7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6A6B"/>
                    </a:solidFill>
                  </a:tcPr>
                </a:tc>
                <a:tc>
                  <a:txBody>
                    <a:bodyPr/>
                    <a:lstStyle/>
                    <a:p>
                      <a:pPr algn="r" fontAlgn="b"/>
                      <a:r>
                        <a:rPr lang="en-US" sz="600" b="0" i="0" u="none" strike="noStrike">
                          <a:solidFill>
                            <a:srgbClr val="000000"/>
                          </a:solidFill>
                          <a:latin typeface="Calibri"/>
                        </a:rPr>
                        <a:t>11.7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696B"/>
                    </a:solidFill>
                  </a:tcPr>
                </a:tc>
                <a:tc>
                  <a:txBody>
                    <a:bodyPr/>
                    <a:lstStyle/>
                    <a:p>
                      <a:pPr algn="r" fontAlgn="b"/>
                      <a:r>
                        <a:rPr lang="en-US" sz="600" b="0" i="0" u="none" strike="noStrike">
                          <a:solidFill>
                            <a:srgbClr val="000000"/>
                          </a:solidFill>
                          <a:latin typeface="Calibri"/>
                        </a:rPr>
                        <a:t>11.7</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696B"/>
                    </a:solidFill>
                  </a:tcPr>
                </a:tc>
                <a:tc>
                  <a:txBody>
                    <a:bodyPr/>
                    <a:lstStyle/>
                    <a:p>
                      <a:pPr algn="r" fontAlgn="b"/>
                      <a:r>
                        <a:rPr lang="en-US" sz="600" b="1" i="0" u="none" strike="noStrike">
                          <a:solidFill>
                            <a:srgbClr val="000000"/>
                          </a:solidFill>
                          <a:latin typeface="Calibri"/>
                        </a:rPr>
                        <a:t>180</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r>
              <a:tr h="104607">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3259" marR="3259" marT="3259"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3259" marR="3259" marT="3259"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3259" marR="3259" marT="3259"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3259" marR="3259" marT="3259"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3259" marR="3259" marT="3259"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3259" marR="3259" marT="3259"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3259" marR="3259" marT="3259"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3259" marR="3259" marT="3259"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3259" marR="3259" marT="3259"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3259" marR="3259" marT="3259"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3259" marR="3259" marT="3259"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3259" marR="3259" marT="3259"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3259" marR="3259" marT="3259"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3259" marR="3259" marT="3259"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3259" marR="3259" marT="3259"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3259" marR="3259" marT="3259"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3259" marR="3259" marT="3259"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3259" marR="3259" marT="3259"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3259" marR="3259" marT="3259"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endParaRPr lang="en-US" sz="600" b="1" i="0" u="none" strike="noStrike">
                        <a:solidFill>
                          <a:srgbClr val="000000"/>
                        </a:solidFill>
                        <a:latin typeface="Calibri"/>
                      </a:endParaRPr>
                    </a:p>
                  </a:txBody>
                  <a:tcPr marL="3259" marR="3259" marT="3259" marB="0" anchor="b">
                    <a:lnL w="25400" cap="flat" cmpd="dbl"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endParaRPr lang="en-US" sz="600" b="1" i="0" u="none" strike="noStrike">
                        <a:solidFill>
                          <a:srgbClr val="000000"/>
                        </a:solidFill>
                        <a:latin typeface="Calibri"/>
                      </a:endParaRPr>
                    </a:p>
                  </a:txBody>
                  <a:tcPr marL="3259" marR="3259" marT="3259"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endParaRPr lang="en-US" sz="600" b="1" i="0" u="none" strike="noStrike">
                        <a:solidFill>
                          <a:srgbClr val="000000"/>
                        </a:solidFill>
                        <a:latin typeface="Calibri"/>
                      </a:endParaRPr>
                    </a:p>
                  </a:txBody>
                  <a:tcPr marL="3259" marR="3259" marT="3259"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r>
              <a:tr h="99852">
                <a:tc>
                  <a:txBody>
                    <a:bodyPr/>
                    <a:lstStyle/>
                    <a:p>
                      <a:pPr algn="l" fontAlgn="b"/>
                      <a:r>
                        <a:rPr lang="en-US" sz="600" b="1" i="0" u="none" strike="noStrike">
                          <a:solidFill>
                            <a:srgbClr val="000000"/>
                          </a:solidFill>
                          <a:latin typeface="Calibri"/>
                        </a:rPr>
                        <a:t>Female</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45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120</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39.8</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7BF7C"/>
                    </a:solidFill>
                  </a:tcPr>
                </a:tc>
                <a:tc>
                  <a:txBody>
                    <a:bodyPr/>
                    <a:lstStyle/>
                    <a:p>
                      <a:pPr algn="r" fontAlgn="b"/>
                      <a:r>
                        <a:rPr lang="en-US" sz="600" b="0" i="0" u="none" strike="noStrike">
                          <a:solidFill>
                            <a:srgbClr val="000000"/>
                          </a:solidFill>
                          <a:latin typeface="Calibri"/>
                        </a:rPr>
                        <a:t>40.0</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5BF7C"/>
                    </a:solidFill>
                  </a:tcPr>
                </a:tc>
                <a:tc>
                  <a:txBody>
                    <a:bodyPr/>
                    <a:lstStyle/>
                    <a:p>
                      <a:pPr algn="r" fontAlgn="b"/>
                      <a:r>
                        <a:rPr lang="en-US" sz="600" b="0" i="0" u="none" strike="noStrike">
                          <a:solidFill>
                            <a:srgbClr val="000000"/>
                          </a:solidFill>
                          <a:latin typeface="Calibri"/>
                        </a:rPr>
                        <a:t>40.0</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5BF7C"/>
                    </a:solidFill>
                  </a:tcPr>
                </a:tc>
                <a:tc>
                  <a:txBody>
                    <a:bodyPr/>
                    <a:lstStyle/>
                    <a:p>
                      <a:pPr algn="r" fontAlgn="b"/>
                      <a:r>
                        <a:rPr lang="en-US" sz="600" b="0" i="0" u="none" strike="noStrike">
                          <a:solidFill>
                            <a:srgbClr val="000000"/>
                          </a:solidFill>
                          <a:latin typeface="Calibri"/>
                        </a:rPr>
                        <a:t>40.0</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5BF7C"/>
                    </a:solidFill>
                  </a:tcPr>
                </a:tc>
                <a:tc>
                  <a:txBody>
                    <a:bodyPr/>
                    <a:lstStyle/>
                    <a:p>
                      <a:pPr algn="r" fontAlgn="b"/>
                      <a:r>
                        <a:rPr lang="en-US" sz="600" b="0" i="0" u="none" strike="noStrike">
                          <a:solidFill>
                            <a:srgbClr val="000000"/>
                          </a:solidFill>
                          <a:latin typeface="Calibri"/>
                        </a:rPr>
                        <a:t>39.8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7C07C"/>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39.9</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BF7C"/>
                    </a:solidFill>
                  </a:tcPr>
                </a:tc>
                <a:tc>
                  <a:txBody>
                    <a:bodyPr/>
                    <a:lstStyle/>
                    <a:p>
                      <a:pPr algn="r" fontAlgn="b"/>
                      <a:r>
                        <a:rPr lang="en-US" sz="600" b="0" i="0" u="none" strike="noStrike">
                          <a:solidFill>
                            <a:srgbClr val="000000"/>
                          </a:solidFill>
                          <a:latin typeface="Calibri"/>
                        </a:rPr>
                        <a:t>40.1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4BF7C"/>
                    </a:solidFill>
                  </a:tcPr>
                </a:tc>
                <a:tc>
                  <a:txBody>
                    <a:bodyPr/>
                    <a:lstStyle/>
                    <a:p>
                      <a:pPr algn="r" fontAlgn="b"/>
                      <a:r>
                        <a:rPr lang="en-US" sz="600" b="0" i="0" u="none" strike="noStrike">
                          <a:solidFill>
                            <a:srgbClr val="000000"/>
                          </a:solidFill>
                          <a:latin typeface="Calibri"/>
                        </a:rPr>
                        <a:t>39.9</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BF7C"/>
                    </a:solidFill>
                  </a:tcPr>
                </a:tc>
                <a:tc>
                  <a:txBody>
                    <a:bodyPr/>
                    <a:lstStyle/>
                    <a:p>
                      <a:pPr algn="r" fontAlgn="b"/>
                      <a:r>
                        <a:rPr lang="en-US" sz="600" b="0" i="0" u="none" strike="noStrike">
                          <a:solidFill>
                            <a:srgbClr val="000000"/>
                          </a:solidFill>
                          <a:latin typeface="Calibri"/>
                        </a:rPr>
                        <a:t>39.9</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BF7C"/>
                    </a:solidFill>
                  </a:tcPr>
                </a:tc>
                <a:tc>
                  <a:txBody>
                    <a:bodyPr/>
                    <a:lstStyle/>
                    <a:p>
                      <a:pPr algn="r" fontAlgn="b"/>
                      <a:r>
                        <a:rPr lang="en-US" sz="600" b="0" i="0" u="none" strike="noStrike">
                          <a:solidFill>
                            <a:srgbClr val="000000"/>
                          </a:solidFill>
                          <a:latin typeface="Calibri"/>
                        </a:rPr>
                        <a:t>40.0</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5BF7C"/>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39.7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8C07C"/>
                    </a:solidFill>
                  </a:tcPr>
                </a:tc>
                <a:tc>
                  <a:txBody>
                    <a:bodyPr/>
                    <a:lstStyle/>
                    <a:p>
                      <a:pPr algn="r" fontAlgn="b"/>
                      <a:r>
                        <a:rPr lang="en-US" sz="600" b="0" i="0" u="none" strike="noStrike">
                          <a:solidFill>
                            <a:srgbClr val="000000"/>
                          </a:solidFill>
                          <a:latin typeface="Calibri"/>
                        </a:rPr>
                        <a:t>40.0</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5BF7C"/>
                    </a:solidFill>
                  </a:tcPr>
                </a:tc>
                <a:tc>
                  <a:txBody>
                    <a:bodyPr/>
                    <a:lstStyle/>
                    <a:p>
                      <a:pPr algn="r" fontAlgn="b"/>
                      <a:r>
                        <a:rPr lang="en-US" sz="600" b="0" i="0" u="none" strike="noStrike">
                          <a:solidFill>
                            <a:srgbClr val="000000"/>
                          </a:solidFill>
                          <a:latin typeface="Calibri"/>
                        </a:rPr>
                        <a:t>40.0</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5BF7C"/>
                    </a:solidFill>
                  </a:tcPr>
                </a:tc>
                <a:tc>
                  <a:txBody>
                    <a:bodyPr/>
                    <a:lstStyle/>
                    <a:p>
                      <a:pPr algn="r" fontAlgn="b"/>
                      <a:r>
                        <a:rPr lang="en-US" sz="600" b="0" i="0" u="none" strike="noStrike">
                          <a:solidFill>
                            <a:srgbClr val="000000"/>
                          </a:solidFill>
                          <a:latin typeface="Calibri"/>
                        </a:rPr>
                        <a:t>39.9</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BF7C"/>
                    </a:solidFill>
                  </a:tcPr>
                </a:tc>
                <a:tc>
                  <a:txBody>
                    <a:bodyPr/>
                    <a:lstStyle/>
                    <a:p>
                      <a:pPr algn="r" fontAlgn="b"/>
                      <a:r>
                        <a:rPr lang="en-US" sz="600" b="0" i="0" u="none" strike="noStrike">
                          <a:solidFill>
                            <a:srgbClr val="000000"/>
                          </a:solidFill>
                          <a:latin typeface="Calibri"/>
                        </a:rPr>
                        <a:t>39.7</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8C07C"/>
                    </a:solidFill>
                  </a:tcPr>
                </a:tc>
                <a:tc>
                  <a:txBody>
                    <a:bodyPr/>
                    <a:lstStyle/>
                    <a:p>
                      <a:pPr algn="l" fontAlgn="b"/>
                      <a:r>
                        <a:rPr lang="en-US" sz="600" b="0"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37.7</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CC57D"/>
                    </a:solidFill>
                  </a:tcPr>
                </a:tc>
                <a:tc>
                  <a:txBody>
                    <a:bodyPr/>
                    <a:lstStyle/>
                    <a:p>
                      <a:pPr algn="r" fontAlgn="b"/>
                      <a:r>
                        <a:rPr lang="en-US" sz="600" b="0" i="0" u="none" strike="noStrike">
                          <a:solidFill>
                            <a:srgbClr val="000000"/>
                          </a:solidFill>
                          <a:latin typeface="Calibri"/>
                        </a:rPr>
                        <a:t>38.0</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9C57D"/>
                    </a:solidFill>
                  </a:tcPr>
                </a:tc>
                <a:tc>
                  <a:txBody>
                    <a:bodyPr/>
                    <a:lstStyle/>
                    <a:p>
                      <a:pPr algn="r" fontAlgn="b"/>
                      <a:r>
                        <a:rPr lang="en-US" sz="600" b="0" i="0" u="none" strike="noStrike">
                          <a:solidFill>
                            <a:srgbClr val="000000"/>
                          </a:solidFill>
                          <a:latin typeface="Calibri"/>
                        </a:rPr>
                        <a:t>37.5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EC67D"/>
                    </a:solidFill>
                  </a:tcPr>
                </a:tc>
                <a:tc>
                  <a:txBody>
                    <a:bodyPr/>
                    <a:lstStyle/>
                    <a:p>
                      <a:pPr algn="r" fontAlgn="b"/>
                      <a:r>
                        <a:rPr lang="en-US" sz="600" b="0" i="0" u="none" strike="noStrike">
                          <a:solidFill>
                            <a:srgbClr val="000000"/>
                          </a:solidFill>
                          <a:latin typeface="Calibri"/>
                        </a:rPr>
                        <a:t>37.6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DC67D"/>
                    </a:solidFill>
                  </a:tcPr>
                </a:tc>
                <a:tc>
                  <a:txBody>
                    <a:bodyPr/>
                    <a:lstStyle/>
                    <a:p>
                      <a:pPr algn="r" fontAlgn="b"/>
                      <a:r>
                        <a:rPr lang="en-US" sz="600" b="0" i="0" u="none" strike="noStrike">
                          <a:solidFill>
                            <a:srgbClr val="000000"/>
                          </a:solidFill>
                          <a:latin typeface="Calibri"/>
                        </a:rPr>
                        <a:t>37.4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EC67D"/>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37.8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BC57D"/>
                    </a:solidFill>
                  </a:tcPr>
                </a:tc>
                <a:tc>
                  <a:txBody>
                    <a:bodyPr/>
                    <a:lstStyle/>
                    <a:p>
                      <a:pPr algn="r" fontAlgn="b"/>
                      <a:r>
                        <a:rPr lang="en-US" sz="600" b="0" i="0" u="none" strike="noStrike">
                          <a:solidFill>
                            <a:srgbClr val="000000"/>
                          </a:solidFill>
                          <a:latin typeface="Calibri"/>
                        </a:rPr>
                        <a:t>37.7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CC57D"/>
                    </a:solidFill>
                  </a:tcPr>
                </a:tc>
                <a:tc>
                  <a:txBody>
                    <a:bodyPr/>
                    <a:lstStyle/>
                    <a:p>
                      <a:pPr algn="r" fontAlgn="b"/>
                      <a:r>
                        <a:rPr lang="en-US" sz="600" b="0" i="0" u="none" strike="noStrike">
                          <a:solidFill>
                            <a:srgbClr val="000000"/>
                          </a:solidFill>
                          <a:latin typeface="Calibri"/>
                        </a:rPr>
                        <a:t>37.6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DC67D"/>
                    </a:solidFill>
                  </a:tcPr>
                </a:tc>
                <a:tc>
                  <a:txBody>
                    <a:bodyPr/>
                    <a:lstStyle/>
                    <a:p>
                      <a:pPr algn="r" fontAlgn="b"/>
                      <a:r>
                        <a:rPr lang="en-US" sz="600" b="0" i="0" u="none" strike="noStrike">
                          <a:solidFill>
                            <a:srgbClr val="000000"/>
                          </a:solidFill>
                          <a:latin typeface="Calibri"/>
                        </a:rPr>
                        <a:t>37.8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BC57D"/>
                    </a:solidFill>
                  </a:tcPr>
                </a:tc>
                <a:tc>
                  <a:txBody>
                    <a:bodyPr/>
                    <a:lstStyle/>
                    <a:p>
                      <a:pPr algn="r" fontAlgn="b"/>
                      <a:r>
                        <a:rPr lang="en-US" sz="600" b="0" i="0" u="none" strike="noStrike">
                          <a:solidFill>
                            <a:srgbClr val="000000"/>
                          </a:solidFill>
                          <a:latin typeface="Calibri"/>
                        </a:rPr>
                        <a:t>37.6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DC67D"/>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37.6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CC67D"/>
                    </a:solidFill>
                  </a:tcPr>
                </a:tc>
                <a:tc>
                  <a:txBody>
                    <a:bodyPr/>
                    <a:lstStyle/>
                    <a:p>
                      <a:pPr algn="r" fontAlgn="b"/>
                      <a:r>
                        <a:rPr lang="en-US" sz="600" b="0" i="0" u="none" strike="noStrike">
                          <a:solidFill>
                            <a:srgbClr val="000000"/>
                          </a:solidFill>
                          <a:latin typeface="Calibri"/>
                        </a:rPr>
                        <a:t>37.6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DC67D"/>
                    </a:solidFill>
                  </a:tcPr>
                </a:tc>
                <a:tc>
                  <a:txBody>
                    <a:bodyPr/>
                    <a:lstStyle/>
                    <a:p>
                      <a:pPr algn="r" fontAlgn="b"/>
                      <a:r>
                        <a:rPr lang="en-US" sz="600" b="0" i="0" u="none" strike="noStrike">
                          <a:solidFill>
                            <a:srgbClr val="000000"/>
                          </a:solidFill>
                          <a:latin typeface="Calibri"/>
                        </a:rPr>
                        <a:t>37.7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CC57D"/>
                    </a:solidFill>
                  </a:tcPr>
                </a:tc>
                <a:tc>
                  <a:txBody>
                    <a:bodyPr/>
                    <a:lstStyle/>
                    <a:p>
                      <a:pPr algn="r" fontAlgn="b"/>
                      <a:r>
                        <a:rPr lang="en-US" sz="600" b="0" i="0" u="none" strike="noStrike">
                          <a:solidFill>
                            <a:srgbClr val="000000"/>
                          </a:solidFill>
                          <a:latin typeface="Calibri"/>
                        </a:rPr>
                        <a:t>37.7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CC57D"/>
                    </a:solidFill>
                  </a:tcPr>
                </a:tc>
                <a:tc>
                  <a:txBody>
                    <a:bodyPr/>
                    <a:lstStyle/>
                    <a:p>
                      <a:pPr algn="r" fontAlgn="b"/>
                      <a:r>
                        <a:rPr lang="en-US" sz="600" b="0" i="0" u="none" strike="noStrike">
                          <a:solidFill>
                            <a:srgbClr val="000000"/>
                          </a:solidFill>
                          <a:latin typeface="Calibri"/>
                        </a:rPr>
                        <a:t>37.5</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DC67D"/>
                    </a:solidFill>
                  </a:tcPr>
                </a:tc>
                <a:tc>
                  <a:txBody>
                    <a:bodyPr/>
                    <a:lstStyle/>
                    <a:p>
                      <a:pPr algn="r" fontAlgn="b"/>
                      <a:r>
                        <a:rPr lang="en-US" sz="600" b="1" i="0" u="none" strike="noStrike">
                          <a:solidFill>
                            <a:srgbClr val="000000"/>
                          </a:solidFill>
                          <a:latin typeface="Calibri"/>
                        </a:rPr>
                        <a:t>120</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45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Female</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r>
              <a:tr h="95098">
                <a:tc>
                  <a:txBody>
                    <a:bodyPr/>
                    <a:lstStyle/>
                    <a:p>
                      <a:pPr algn="l" fontAlgn="b"/>
                      <a:r>
                        <a:rPr lang="en-US" sz="600" b="1"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140</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39.7</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8C07C"/>
                    </a:solidFill>
                  </a:tcPr>
                </a:tc>
                <a:tc>
                  <a:txBody>
                    <a:bodyPr/>
                    <a:lstStyle/>
                    <a:p>
                      <a:pPr algn="r" fontAlgn="b"/>
                      <a:r>
                        <a:rPr lang="en-US" sz="600" b="0" i="0" u="none" strike="noStrike">
                          <a:solidFill>
                            <a:srgbClr val="000000"/>
                          </a:solidFill>
                          <a:latin typeface="Calibri"/>
                        </a:rPr>
                        <a:t>39.9</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BF7C"/>
                    </a:solidFill>
                  </a:tcPr>
                </a:tc>
                <a:tc>
                  <a:txBody>
                    <a:bodyPr/>
                    <a:lstStyle/>
                    <a:p>
                      <a:pPr algn="r" fontAlgn="b"/>
                      <a:r>
                        <a:rPr lang="en-US" sz="600" b="0" i="0" u="none" strike="noStrike">
                          <a:solidFill>
                            <a:srgbClr val="000000"/>
                          </a:solidFill>
                          <a:latin typeface="Calibri"/>
                        </a:rPr>
                        <a:t>40.1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4BF7C"/>
                    </a:solidFill>
                  </a:tcPr>
                </a:tc>
                <a:tc>
                  <a:txBody>
                    <a:bodyPr/>
                    <a:lstStyle/>
                    <a:p>
                      <a:pPr algn="r" fontAlgn="b"/>
                      <a:r>
                        <a:rPr lang="en-US" sz="600" b="0" i="0" u="none" strike="noStrike">
                          <a:solidFill>
                            <a:srgbClr val="000000"/>
                          </a:solidFill>
                          <a:latin typeface="Calibri"/>
                        </a:rPr>
                        <a:t>39.9</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BF7C"/>
                    </a:solidFill>
                  </a:tcPr>
                </a:tc>
                <a:tc>
                  <a:txBody>
                    <a:bodyPr/>
                    <a:lstStyle/>
                    <a:p>
                      <a:pPr algn="r" fontAlgn="b"/>
                      <a:r>
                        <a:rPr lang="en-US" sz="600" b="0" i="0" u="none" strike="noStrike">
                          <a:solidFill>
                            <a:srgbClr val="000000"/>
                          </a:solidFill>
                          <a:latin typeface="Calibri"/>
                        </a:rPr>
                        <a:t>39.8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7C07C"/>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40.2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r" fontAlgn="b"/>
                      <a:r>
                        <a:rPr lang="en-US" sz="600" b="0" i="0" u="none" strike="noStrike">
                          <a:solidFill>
                            <a:srgbClr val="000000"/>
                          </a:solidFill>
                          <a:latin typeface="Calibri"/>
                        </a:rPr>
                        <a:t>39.9</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BF7C"/>
                    </a:solidFill>
                  </a:tcPr>
                </a:tc>
                <a:tc>
                  <a:txBody>
                    <a:bodyPr/>
                    <a:lstStyle/>
                    <a:p>
                      <a:pPr algn="r" fontAlgn="b"/>
                      <a:r>
                        <a:rPr lang="en-US" sz="600" b="0" i="0" u="none" strike="noStrike">
                          <a:solidFill>
                            <a:srgbClr val="000000"/>
                          </a:solidFill>
                          <a:latin typeface="Calibri"/>
                        </a:rPr>
                        <a:t>40.0</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5BF7C"/>
                    </a:solidFill>
                  </a:tcPr>
                </a:tc>
                <a:tc>
                  <a:txBody>
                    <a:bodyPr/>
                    <a:lstStyle/>
                    <a:p>
                      <a:pPr algn="r" fontAlgn="b"/>
                      <a:r>
                        <a:rPr lang="en-US" sz="600" b="0" i="0" u="none" strike="noStrike">
                          <a:solidFill>
                            <a:srgbClr val="000000"/>
                          </a:solidFill>
                          <a:latin typeface="Calibri"/>
                        </a:rPr>
                        <a:t>39.9</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BF7C"/>
                    </a:solidFill>
                  </a:tcPr>
                </a:tc>
                <a:tc>
                  <a:txBody>
                    <a:bodyPr/>
                    <a:lstStyle/>
                    <a:p>
                      <a:pPr algn="r" fontAlgn="b"/>
                      <a:r>
                        <a:rPr lang="en-US" sz="600" b="0" i="0" u="none" strike="noStrike">
                          <a:solidFill>
                            <a:srgbClr val="000000"/>
                          </a:solidFill>
                          <a:latin typeface="Calibri"/>
                        </a:rPr>
                        <a:t>39.6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9C07C"/>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40.2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4BF7C"/>
                    </a:solidFill>
                  </a:tcPr>
                </a:tc>
                <a:tc>
                  <a:txBody>
                    <a:bodyPr/>
                    <a:lstStyle/>
                    <a:p>
                      <a:pPr algn="r" fontAlgn="b"/>
                      <a:r>
                        <a:rPr lang="en-US" sz="600" b="0" i="0" u="none" strike="noStrike">
                          <a:solidFill>
                            <a:srgbClr val="000000"/>
                          </a:solidFill>
                          <a:latin typeface="Calibri"/>
                        </a:rPr>
                        <a:t>40.1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5BF7C"/>
                    </a:solidFill>
                  </a:tcPr>
                </a:tc>
                <a:tc>
                  <a:txBody>
                    <a:bodyPr/>
                    <a:lstStyle/>
                    <a:p>
                      <a:pPr algn="r" fontAlgn="b"/>
                      <a:r>
                        <a:rPr lang="en-US" sz="600" b="0" i="0" u="none" strike="noStrike">
                          <a:solidFill>
                            <a:srgbClr val="000000"/>
                          </a:solidFill>
                          <a:latin typeface="Calibri"/>
                        </a:rPr>
                        <a:t>39.9</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BF7C"/>
                    </a:solidFill>
                  </a:tcPr>
                </a:tc>
                <a:tc>
                  <a:txBody>
                    <a:bodyPr/>
                    <a:lstStyle/>
                    <a:p>
                      <a:pPr algn="r" fontAlgn="b"/>
                      <a:r>
                        <a:rPr lang="en-US" sz="600" b="0" i="0" u="none" strike="noStrike">
                          <a:solidFill>
                            <a:srgbClr val="000000"/>
                          </a:solidFill>
                          <a:latin typeface="Calibri"/>
                        </a:rPr>
                        <a:t>39.9</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BF7C"/>
                    </a:solidFill>
                  </a:tcPr>
                </a:tc>
                <a:tc>
                  <a:txBody>
                    <a:bodyPr/>
                    <a:lstStyle/>
                    <a:p>
                      <a:pPr algn="r" fontAlgn="b"/>
                      <a:r>
                        <a:rPr lang="en-US" sz="600" b="0" i="0" u="none" strike="noStrike">
                          <a:solidFill>
                            <a:srgbClr val="000000"/>
                          </a:solidFill>
                          <a:latin typeface="Calibri"/>
                        </a:rPr>
                        <a:t>39.9</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BF7C"/>
                    </a:solidFill>
                  </a:tcPr>
                </a:tc>
                <a:tc>
                  <a:txBody>
                    <a:bodyPr/>
                    <a:lstStyle/>
                    <a:p>
                      <a:pPr algn="l" fontAlgn="b"/>
                      <a:endParaRPr lang="en-US" sz="600" b="0" i="0" u="none" strike="noStrike">
                        <a:solidFill>
                          <a:srgbClr val="000000"/>
                        </a:solidFill>
                        <a:latin typeface="Calibri"/>
                      </a:endParaRPr>
                    </a:p>
                  </a:txBody>
                  <a:tcPr marL="3259" marR="3259" marT="3259"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37.9</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AC57D"/>
                    </a:solidFill>
                  </a:tcPr>
                </a:tc>
                <a:tc>
                  <a:txBody>
                    <a:bodyPr/>
                    <a:lstStyle/>
                    <a:p>
                      <a:pPr algn="r" fontAlgn="b"/>
                      <a:r>
                        <a:rPr lang="en-US" sz="600" b="0" i="0" u="none" strike="noStrike">
                          <a:solidFill>
                            <a:srgbClr val="000000"/>
                          </a:solidFill>
                          <a:latin typeface="Calibri"/>
                        </a:rPr>
                        <a:t>37.7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BC57D"/>
                    </a:solidFill>
                  </a:tcPr>
                </a:tc>
                <a:tc>
                  <a:txBody>
                    <a:bodyPr/>
                    <a:lstStyle/>
                    <a:p>
                      <a:pPr algn="r" fontAlgn="b"/>
                      <a:r>
                        <a:rPr lang="en-US" sz="600" b="0" i="0" u="none" strike="noStrike">
                          <a:solidFill>
                            <a:srgbClr val="000000"/>
                          </a:solidFill>
                          <a:latin typeface="Calibri"/>
                        </a:rPr>
                        <a:t>37.6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DC67D"/>
                    </a:solidFill>
                  </a:tcPr>
                </a:tc>
                <a:tc>
                  <a:txBody>
                    <a:bodyPr/>
                    <a:lstStyle/>
                    <a:p>
                      <a:pPr algn="r" fontAlgn="b"/>
                      <a:r>
                        <a:rPr lang="en-US" sz="600" b="0" i="0" u="none" strike="noStrike">
                          <a:solidFill>
                            <a:srgbClr val="000000"/>
                          </a:solidFill>
                          <a:latin typeface="Calibri"/>
                        </a:rPr>
                        <a:t>37.8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AC57D"/>
                    </a:solidFill>
                  </a:tcPr>
                </a:tc>
                <a:tc>
                  <a:txBody>
                    <a:bodyPr/>
                    <a:lstStyle/>
                    <a:p>
                      <a:pPr algn="r" fontAlgn="b"/>
                      <a:r>
                        <a:rPr lang="en-US" sz="600" b="0" i="0" u="none" strike="noStrike">
                          <a:solidFill>
                            <a:srgbClr val="000000"/>
                          </a:solidFill>
                          <a:latin typeface="Calibri"/>
                        </a:rPr>
                        <a:t>37.5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DC67D"/>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37.7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BC57D"/>
                    </a:solidFill>
                  </a:tcPr>
                </a:tc>
                <a:tc>
                  <a:txBody>
                    <a:bodyPr/>
                    <a:lstStyle/>
                    <a:p>
                      <a:pPr algn="r" fontAlgn="b"/>
                      <a:r>
                        <a:rPr lang="en-US" sz="600" b="0" i="0" u="none" strike="noStrike">
                          <a:solidFill>
                            <a:srgbClr val="000000"/>
                          </a:solidFill>
                          <a:latin typeface="Calibri"/>
                        </a:rPr>
                        <a:t>37.7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CC67D"/>
                    </a:solidFill>
                  </a:tcPr>
                </a:tc>
                <a:tc>
                  <a:txBody>
                    <a:bodyPr/>
                    <a:lstStyle/>
                    <a:p>
                      <a:pPr algn="r" fontAlgn="b"/>
                      <a:r>
                        <a:rPr lang="en-US" sz="600" b="0" i="0" u="none" strike="noStrike">
                          <a:solidFill>
                            <a:srgbClr val="000000"/>
                          </a:solidFill>
                          <a:latin typeface="Calibri"/>
                        </a:rPr>
                        <a:t>37.6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DC67D"/>
                    </a:solidFill>
                  </a:tcPr>
                </a:tc>
                <a:tc>
                  <a:txBody>
                    <a:bodyPr/>
                    <a:lstStyle/>
                    <a:p>
                      <a:pPr algn="r" fontAlgn="b"/>
                      <a:r>
                        <a:rPr lang="en-US" sz="600" b="0" i="0" u="none" strike="noStrike">
                          <a:solidFill>
                            <a:srgbClr val="000000"/>
                          </a:solidFill>
                          <a:latin typeface="Calibri"/>
                        </a:rPr>
                        <a:t>37.5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DC67D"/>
                    </a:solidFill>
                  </a:tcPr>
                </a:tc>
                <a:tc>
                  <a:txBody>
                    <a:bodyPr/>
                    <a:lstStyle/>
                    <a:p>
                      <a:pPr algn="r" fontAlgn="b"/>
                      <a:r>
                        <a:rPr lang="en-US" sz="600" b="0" i="0" u="none" strike="noStrike">
                          <a:solidFill>
                            <a:srgbClr val="000000"/>
                          </a:solidFill>
                          <a:latin typeface="Calibri"/>
                        </a:rPr>
                        <a:t>37.6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DC67D"/>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37.8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BC57D"/>
                    </a:solidFill>
                  </a:tcPr>
                </a:tc>
                <a:tc>
                  <a:txBody>
                    <a:bodyPr/>
                    <a:lstStyle/>
                    <a:p>
                      <a:pPr algn="r" fontAlgn="b"/>
                      <a:r>
                        <a:rPr lang="en-US" sz="600" b="0" i="0" u="none" strike="noStrike">
                          <a:solidFill>
                            <a:srgbClr val="000000"/>
                          </a:solidFill>
                          <a:latin typeface="Calibri"/>
                        </a:rPr>
                        <a:t>37.7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CC67D"/>
                    </a:solidFill>
                  </a:tcPr>
                </a:tc>
                <a:tc>
                  <a:txBody>
                    <a:bodyPr/>
                    <a:lstStyle/>
                    <a:p>
                      <a:pPr algn="r" fontAlgn="b"/>
                      <a:r>
                        <a:rPr lang="en-US" sz="600" b="0" i="0" u="none" strike="noStrike">
                          <a:solidFill>
                            <a:srgbClr val="000000"/>
                          </a:solidFill>
                          <a:latin typeface="Calibri"/>
                        </a:rPr>
                        <a:t>37.5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EC67D"/>
                    </a:solidFill>
                  </a:tcPr>
                </a:tc>
                <a:tc>
                  <a:txBody>
                    <a:bodyPr/>
                    <a:lstStyle/>
                    <a:p>
                      <a:pPr algn="r" fontAlgn="b"/>
                      <a:r>
                        <a:rPr lang="en-US" sz="600" b="0" i="0" u="none" strike="noStrike">
                          <a:solidFill>
                            <a:srgbClr val="000000"/>
                          </a:solidFill>
                          <a:latin typeface="Calibri"/>
                        </a:rPr>
                        <a:t>37.6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CC67D"/>
                    </a:solidFill>
                  </a:tcPr>
                </a:tc>
                <a:tc>
                  <a:txBody>
                    <a:bodyPr/>
                    <a:lstStyle/>
                    <a:p>
                      <a:pPr algn="r" fontAlgn="b"/>
                      <a:r>
                        <a:rPr lang="en-US" sz="600" b="0" i="0" u="none" strike="noStrike">
                          <a:solidFill>
                            <a:srgbClr val="000000"/>
                          </a:solidFill>
                          <a:latin typeface="Calibri"/>
                        </a:rPr>
                        <a:t>37.7</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CC67D"/>
                    </a:solidFill>
                  </a:tcPr>
                </a:tc>
                <a:tc>
                  <a:txBody>
                    <a:bodyPr/>
                    <a:lstStyle/>
                    <a:p>
                      <a:pPr algn="r" fontAlgn="b"/>
                      <a:r>
                        <a:rPr lang="en-US" sz="600" b="1" i="0" u="none" strike="noStrike">
                          <a:solidFill>
                            <a:srgbClr val="000000"/>
                          </a:solidFill>
                          <a:latin typeface="Calibri"/>
                        </a:rPr>
                        <a:t>140</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5098">
                <a:tc>
                  <a:txBody>
                    <a:bodyPr/>
                    <a:lstStyle/>
                    <a:p>
                      <a:pPr algn="l" fontAlgn="b"/>
                      <a:r>
                        <a:rPr lang="en-US" sz="600" b="1"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160</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40.0</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BF7C"/>
                    </a:solidFill>
                  </a:tcPr>
                </a:tc>
                <a:tc>
                  <a:txBody>
                    <a:bodyPr/>
                    <a:lstStyle/>
                    <a:p>
                      <a:pPr algn="r" fontAlgn="b"/>
                      <a:r>
                        <a:rPr lang="en-US" sz="600" b="0" i="0" u="none" strike="noStrike">
                          <a:solidFill>
                            <a:srgbClr val="000000"/>
                          </a:solidFill>
                          <a:latin typeface="Calibri"/>
                        </a:rPr>
                        <a:t>40.0</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5BF7C"/>
                    </a:solidFill>
                  </a:tcPr>
                </a:tc>
                <a:tc>
                  <a:txBody>
                    <a:bodyPr/>
                    <a:lstStyle/>
                    <a:p>
                      <a:pPr algn="r" fontAlgn="b"/>
                      <a:r>
                        <a:rPr lang="en-US" sz="600" b="0" i="0" u="none" strike="noStrike">
                          <a:solidFill>
                            <a:srgbClr val="000000"/>
                          </a:solidFill>
                          <a:latin typeface="Calibri"/>
                        </a:rPr>
                        <a:t>39.9</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BF7C"/>
                    </a:solidFill>
                  </a:tcPr>
                </a:tc>
                <a:tc>
                  <a:txBody>
                    <a:bodyPr/>
                    <a:lstStyle/>
                    <a:p>
                      <a:pPr algn="r" fontAlgn="b"/>
                      <a:r>
                        <a:rPr lang="en-US" sz="600" b="0" i="0" u="none" strike="noStrike">
                          <a:solidFill>
                            <a:srgbClr val="000000"/>
                          </a:solidFill>
                          <a:latin typeface="Calibri"/>
                        </a:rPr>
                        <a:t>39.9</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BF7C"/>
                    </a:solidFill>
                  </a:tcPr>
                </a:tc>
                <a:tc>
                  <a:txBody>
                    <a:bodyPr/>
                    <a:lstStyle/>
                    <a:p>
                      <a:pPr algn="r" fontAlgn="b"/>
                      <a:r>
                        <a:rPr lang="en-US" sz="600" b="0" i="0" u="none" strike="noStrike">
                          <a:solidFill>
                            <a:srgbClr val="000000"/>
                          </a:solidFill>
                          <a:latin typeface="Calibri"/>
                        </a:rPr>
                        <a:t>39.8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7C07C"/>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39.8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7BF7C"/>
                    </a:solidFill>
                  </a:tcPr>
                </a:tc>
                <a:tc>
                  <a:txBody>
                    <a:bodyPr/>
                    <a:lstStyle/>
                    <a:p>
                      <a:pPr algn="r" fontAlgn="b"/>
                      <a:r>
                        <a:rPr lang="en-US" sz="600" b="0" i="0" u="none" strike="noStrike">
                          <a:solidFill>
                            <a:srgbClr val="000000"/>
                          </a:solidFill>
                          <a:latin typeface="Calibri"/>
                        </a:rPr>
                        <a:t>39.8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7C07C"/>
                    </a:solidFill>
                  </a:tcPr>
                </a:tc>
                <a:tc>
                  <a:txBody>
                    <a:bodyPr/>
                    <a:lstStyle/>
                    <a:p>
                      <a:pPr algn="r" fontAlgn="b"/>
                      <a:r>
                        <a:rPr lang="en-US" sz="600" b="0" i="0" u="none" strike="noStrike">
                          <a:solidFill>
                            <a:srgbClr val="000000"/>
                          </a:solidFill>
                          <a:latin typeface="Calibri"/>
                        </a:rPr>
                        <a:t>39.6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9C07C"/>
                    </a:solidFill>
                  </a:tcPr>
                </a:tc>
                <a:tc>
                  <a:txBody>
                    <a:bodyPr/>
                    <a:lstStyle/>
                    <a:p>
                      <a:pPr algn="r" fontAlgn="b"/>
                      <a:r>
                        <a:rPr lang="en-US" sz="600" b="0" i="0" u="none" strike="noStrike">
                          <a:solidFill>
                            <a:srgbClr val="000000"/>
                          </a:solidFill>
                          <a:latin typeface="Calibri"/>
                        </a:rPr>
                        <a:t>40.0</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5BF7C"/>
                    </a:solidFill>
                  </a:tcPr>
                </a:tc>
                <a:tc>
                  <a:txBody>
                    <a:bodyPr/>
                    <a:lstStyle/>
                    <a:p>
                      <a:pPr algn="r" fontAlgn="b"/>
                      <a:r>
                        <a:rPr lang="en-US" sz="600" b="0" i="0" u="none" strike="noStrike">
                          <a:solidFill>
                            <a:srgbClr val="000000"/>
                          </a:solidFill>
                          <a:latin typeface="Calibri"/>
                        </a:rPr>
                        <a:t>39.6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9C07C"/>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39.8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7C07C"/>
                    </a:solidFill>
                  </a:tcPr>
                </a:tc>
                <a:tc>
                  <a:txBody>
                    <a:bodyPr/>
                    <a:lstStyle/>
                    <a:p>
                      <a:pPr algn="r" fontAlgn="b"/>
                      <a:r>
                        <a:rPr lang="en-US" sz="600" b="0" i="0" u="none" strike="noStrike">
                          <a:solidFill>
                            <a:srgbClr val="000000"/>
                          </a:solidFill>
                          <a:latin typeface="Calibri"/>
                        </a:rPr>
                        <a:t>39.9</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BF7C"/>
                    </a:solidFill>
                  </a:tcPr>
                </a:tc>
                <a:tc>
                  <a:txBody>
                    <a:bodyPr/>
                    <a:lstStyle/>
                    <a:p>
                      <a:pPr algn="r" fontAlgn="b"/>
                      <a:r>
                        <a:rPr lang="en-US" sz="600" b="0" i="0" u="none" strike="noStrike">
                          <a:solidFill>
                            <a:srgbClr val="000000"/>
                          </a:solidFill>
                          <a:latin typeface="Calibri"/>
                        </a:rPr>
                        <a:t>39.8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7C07C"/>
                    </a:solidFill>
                  </a:tcPr>
                </a:tc>
                <a:tc>
                  <a:txBody>
                    <a:bodyPr/>
                    <a:lstStyle/>
                    <a:p>
                      <a:pPr algn="r" fontAlgn="b"/>
                      <a:r>
                        <a:rPr lang="en-US" sz="600" b="0" i="0" u="none" strike="noStrike">
                          <a:solidFill>
                            <a:srgbClr val="000000"/>
                          </a:solidFill>
                          <a:latin typeface="Calibri"/>
                        </a:rPr>
                        <a:t>40.0</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BF7C"/>
                    </a:solidFill>
                  </a:tcPr>
                </a:tc>
                <a:tc>
                  <a:txBody>
                    <a:bodyPr/>
                    <a:lstStyle/>
                    <a:p>
                      <a:pPr algn="r" fontAlgn="b"/>
                      <a:r>
                        <a:rPr lang="en-US" sz="600" b="0" i="0" u="none" strike="noStrike">
                          <a:solidFill>
                            <a:srgbClr val="000000"/>
                          </a:solidFill>
                          <a:latin typeface="Calibri"/>
                        </a:rPr>
                        <a:t>39.7</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8C07C"/>
                    </a:solidFill>
                  </a:tcPr>
                </a:tc>
                <a:tc>
                  <a:txBody>
                    <a:bodyPr/>
                    <a:lstStyle/>
                    <a:p>
                      <a:pPr algn="l" fontAlgn="b"/>
                      <a:endParaRPr lang="en-US" sz="600" b="0" i="0" u="none" strike="noStrike">
                        <a:solidFill>
                          <a:srgbClr val="000000"/>
                        </a:solidFill>
                        <a:latin typeface="Calibri"/>
                      </a:endParaRPr>
                    </a:p>
                  </a:txBody>
                  <a:tcPr marL="3259" marR="3259" marT="3259"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37.6</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CC67D"/>
                    </a:solidFill>
                  </a:tcPr>
                </a:tc>
                <a:tc>
                  <a:txBody>
                    <a:bodyPr/>
                    <a:lstStyle/>
                    <a:p>
                      <a:pPr algn="r" fontAlgn="b"/>
                      <a:r>
                        <a:rPr lang="en-US" sz="600" b="0" i="0" u="none" strike="noStrike">
                          <a:solidFill>
                            <a:srgbClr val="000000"/>
                          </a:solidFill>
                          <a:latin typeface="Calibri"/>
                        </a:rPr>
                        <a:t>37.7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CC67D"/>
                    </a:solidFill>
                  </a:tcPr>
                </a:tc>
                <a:tc>
                  <a:txBody>
                    <a:bodyPr/>
                    <a:lstStyle/>
                    <a:p>
                      <a:pPr algn="r" fontAlgn="b"/>
                      <a:r>
                        <a:rPr lang="en-US" sz="600" b="0" i="0" u="none" strike="noStrike">
                          <a:solidFill>
                            <a:srgbClr val="000000"/>
                          </a:solidFill>
                          <a:latin typeface="Calibri"/>
                        </a:rPr>
                        <a:t>37.6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DC67D"/>
                    </a:solidFill>
                  </a:tcPr>
                </a:tc>
                <a:tc>
                  <a:txBody>
                    <a:bodyPr/>
                    <a:lstStyle/>
                    <a:p>
                      <a:pPr algn="r" fontAlgn="b"/>
                      <a:r>
                        <a:rPr lang="en-US" sz="600" b="0" i="0" u="none" strike="noStrike">
                          <a:solidFill>
                            <a:srgbClr val="000000"/>
                          </a:solidFill>
                          <a:latin typeface="Calibri"/>
                        </a:rPr>
                        <a:t>37.5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EC67D"/>
                    </a:solidFill>
                  </a:tcPr>
                </a:tc>
                <a:tc>
                  <a:txBody>
                    <a:bodyPr/>
                    <a:lstStyle/>
                    <a:p>
                      <a:pPr algn="r" fontAlgn="b"/>
                      <a:r>
                        <a:rPr lang="en-US" sz="600" b="0" i="0" u="none" strike="noStrike">
                          <a:solidFill>
                            <a:srgbClr val="000000"/>
                          </a:solidFill>
                          <a:latin typeface="Calibri"/>
                        </a:rPr>
                        <a:t>37.4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C67D"/>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37.5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DC67D"/>
                    </a:solidFill>
                  </a:tcPr>
                </a:tc>
                <a:tc>
                  <a:txBody>
                    <a:bodyPr/>
                    <a:lstStyle/>
                    <a:p>
                      <a:pPr algn="r" fontAlgn="b"/>
                      <a:r>
                        <a:rPr lang="en-US" sz="600" b="0" i="0" u="none" strike="noStrike">
                          <a:solidFill>
                            <a:srgbClr val="000000"/>
                          </a:solidFill>
                          <a:latin typeface="Calibri"/>
                        </a:rPr>
                        <a:t>37.4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EC67D"/>
                    </a:solidFill>
                  </a:tcPr>
                </a:tc>
                <a:tc>
                  <a:txBody>
                    <a:bodyPr/>
                    <a:lstStyle/>
                    <a:p>
                      <a:pPr algn="r" fontAlgn="b"/>
                      <a:r>
                        <a:rPr lang="en-US" sz="600" b="0" i="0" u="none" strike="noStrike">
                          <a:solidFill>
                            <a:srgbClr val="000000"/>
                          </a:solidFill>
                          <a:latin typeface="Calibri"/>
                        </a:rPr>
                        <a:t>37.5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DC67D"/>
                    </a:solidFill>
                  </a:tcPr>
                </a:tc>
                <a:tc>
                  <a:txBody>
                    <a:bodyPr/>
                    <a:lstStyle/>
                    <a:p>
                      <a:pPr algn="r" fontAlgn="b"/>
                      <a:r>
                        <a:rPr lang="en-US" sz="600" b="0" i="0" u="none" strike="noStrike">
                          <a:solidFill>
                            <a:srgbClr val="000000"/>
                          </a:solidFill>
                          <a:latin typeface="Calibri"/>
                        </a:rPr>
                        <a:t>37.7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CC67D"/>
                    </a:solidFill>
                  </a:tcPr>
                </a:tc>
                <a:tc>
                  <a:txBody>
                    <a:bodyPr/>
                    <a:lstStyle/>
                    <a:p>
                      <a:pPr algn="r" fontAlgn="b"/>
                      <a:r>
                        <a:rPr lang="en-US" sz="600" b="0" i="0" u="none" strike="noStrike">
                          <a:solidFill>
                            <a:srgbClr val="000000"/>
                          </a:solidFill>
                          <a:latin typeface="Calibri"/>
                        </a:rPr>
                        <a:t>37.5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DC67D"/>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37.7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CC67D"/>
                    </a:solidFill>
                  </a:tcPr>
                </a:tc>
                <a:tc>
                  <a:txBody>
                    <a:bodyPr/>
                    <a:lstStyle/>
                    <a:p>
                      <a:pPr algn="r" fontAlgn="b"/>
                      <a:r>
                        <a:rPr lang="en-US" sz="600" b="0" i="0" u="none" strike="noStrike">
                          <a:solidFill>
                            <a:srgbClr val="000000"/>
                          </a:solidFill>
                          <a:latin typeface="Calibri"/>
                        </a:rPr>
                        <a:t>37.6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DC67D"/>
                    </a:solidFill>
                  </a:tcPr>
                </a:tc>
                <a:tc>
                  <a:txBody>
                    <a:bodyPr/>
                    <a:lstStyle/>
                    <a:p>
                      <a:pPr algn="r" fontAlgn="b"/>
                      <a:r>
                        <a:rPr lang="en-US" sz="600" b="0" i="0" u="none" strike="noStrike">
                          <a:solidFill>
                            <a:srgbClr val="000000"/>
                          </a:solidFill>
                          <a:latin typeface="Calibri"/>
                        </a:rPr>
                        <a:t>37.7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CC67D"/>
                    </a:solidFill>
                  </a:tcPr>
                </a:tc>
                <a:tc>
                  <a:txBody>
                    <a:bodyPr/>
                    <a:lstStyle/>
                    <a:p>
                      <a:pPr algn="r" fontAlgn="b"/>
                      <a:r>
                        <a:rPr lang="en-US" sz="600" b="0" i="0" u="none" strike="noStrike">
                          <a:solidFill>
                            <a:srgbClr val="000000"/>
                          </a:solidFill>
                          <a:latin typeface="Calibri"/>
                        </a:rPr>
                        <a:t>37.4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C67D"/>
                    </a:solidFill>
                  </a:tcPr>
                </a:tc>
                <a:tc>
                  <a:txBody>
                    <a:bodyPr/>
                    <a:lstStyle/>
                    <a:p>
                      <a:pPr algn="r" fontAlgn="b"/>
                      <a:r>
                        <a:rPr lang="en-US" sz="600" b="0" i="0" u="none" strike="noStrike">
                          <a:solidFill>
                            <a:srgbClr val="000000"/>
                          </a:solidFill>
                          <a:latin typeface="Calibri"/>
                        </a:rPr>
                        <a:t>37.5</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EC67D"/>
                    </a:solidFill>
                  </a:tcPr>
                </a:tc>
                <a:tc>
                  <a:txBody>
                    <a:bodyPr/>
                    <a:lstStyle/>
                    <a:p>
                      <a:pPr algn="r" fontAlgn="b"/>
                      <a:r>
                        <a:rPr lang="en-US" sz="600" b="1" i="0" u="none" strike="noStrike">
                          <a:solidFill>
                            <a:srgbClr val="000000"/>
                          </a:solidFill>
                          <a:latin typeface="Calibri"/>
                        </a:rPr>
                        <a:t>160</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5098">
                <a:tc>
                  <a:txBody>
                    <a:bodyPr/>
                    <a:lstStyle/>
                    <a:p>
                      <a:pPr algn="l" fontAlgn="b"/>
                      <a:r>
                        <a:rPr lang="en-US" sz="600" b="1"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180</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40.0</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5BF7C"/>
                    </a:solidFill>
                  </a:tcPr>
                </a:tc>
                <a:tc>
                  <a:txBody>
                    <a:bodyPr/>
                    <a:lstStyle/>
                    <a:p>
                      <a:pPr algn="r" fontAlgn="b"/>
                      <a:r>
                        <a:rPr lang="en-US" sz="600" b="0" i="0" u="none" strike="noStrike">
                          <a:solidFill>
                            <a:srgbClr val="000000"/>
                          </a:solidFill>
                          <a:latin typeface="Calibri"/>
                        </a:rPr>
                        <a:t>39.7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8C07C"/>
                    </a:solidFill>
                  </a:tcPr>
                </a:tc>
                <a:tc>
                  <a:txBody>
                    <a:bodyPr/>
                    <a:lstStyle/>
                    <a:p>
                      <a:pPr algn="r" fontAlgn="b"/>
                      <a:r>
                        <a:rPr lang="en-US" sz="600" b="0" i="0" u="none" strike="noStrike">
                          <a:solidFill>
                            <a:srgbClr val="000000"/>
                          </a:solidFill>
                          <a:latin typeface="Calibri"/>
                        </a:rPr>
                        <a:t>39.7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8C07C"/>
                    </a:solidFill>
                  </a:tcPr>
                </a:tc>
                <a:tc>
                  <a:txBody>
                    <a:bodyPr/>
                    <a:lstStyle/>
                    <a:p>
                      <a:pPr algn="r" fontAlgn="b"/>
                      <a:r>
                        <a:rPr lang="en-US" sz="600" b="0" i="0" u="none" strike="noStrike">
                          <a:solidFill>
                            <a:srgbClr val="000000"/>
                          </a:solidFill>
                          <a:latin typeface="Calibri"/>
                        </a:rPr>
                        <a:t>39.8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7BF7C"/>
                    </a:solidFill>
                  </a:tcPr>
                </a:tc>
                <a:tc>
                  <a:txBody>
                    <a:bodyPr/>
                    <a:lstStyle/>
                    <a:p>
                      <a:pPr algn="r" fontAlgn="b"/>
                      <a:r>
                        <a:rPr lang="en-US" sz="600" b="0" i="0" u="none" strike="noStrike">
                          <a:solidFill>
                            <a:srgbClr val="000000"/>
                          </a:solidFill>
                          <a:latin typeface="Calibri"/>
                        </a:rPr>
                        <a:t>39.6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9C07C"/>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39.9</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BF7C"/>
                    </a:solidFill>
                  </a:tcPr>
                </a:tc>
                <a:tc>
                  <a:txBody>
                    <a:bodyPr/>
                    <a:lstStyle/>
                    <a:p>
                      <a:pPr algn="r" fontAlgn="b"/>
                      <a:r>
                        <a:rPr lang="en-US" sz="600" b="0" i="0" u="none" strike="noStrike">
                          <a:solidFill>
                            <a:srgbClr val="000000"/>
                          </a:solidFill>
                          <a:latin typeface="Calibri"/>
                        </a:rPr>
                        <a:t>40.0</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5BF7C"/>
                    </a:solidFill>
                  </a:tcPr>
                </a:tc>
                <a:tc>
                  <a:txBody>
                    <a:bodyPr/>
                    <a:lstStyle/>
                    <a:p>
                      <a:pPr algn="r" fontAlgn="b"/>
                      <a:r>
                        <a:rPr lang="en-US" sz="600" b="0" i="0" u="none" strike="noStrike">
                          <a:solidFill>
                            <a:srgbClr val="000000"/>
                          </a:solidFill>
                          <a:latin typeface="Calibri"/>
                        </a:rPr>
                        <a:t>39.8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7BF7C"/>
                    </a:solidFill>
                  </a:tcPr>
                </a:tc>
                <a:tc>
                  <a:txBody>
                    <a:bodyPr/>
                    <a:lstStyle/>
                    <a:p>
                      <a:pPr algn="r" fontAlgn="b"/>
                      <a:r>
                        <a:rPr lang="en-US" sz="600" b="0" i="0" u="none" strike="noStrike">
                          <a:solidFill>
                            <a:srgbClr val="000000"/>
                          </a:solidFill>
                          <a:latin typeface="Calibri"/>
                        </a:rPr>
                        <a:t>39.8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7C07C"/>
                    </a:solidFill>
                  </a:tcPr>
                </a:tc>
                <a:tc>
                  <a:txBody>
                    <a:bodyPr/>
                    <a:lstStyle/>
                    <a:p>
                      <a:pPr algn="r" fontAlgn="b"/>
                      <a:r>
                        <a:rPr lang="en-US" sz="600" b="0" i="0" u="none" strike="noStrike">
                          <a:solidFill>
                            <a:srgbClr val="000000"/>
                          </a:solidFill>
                          <a:latin typeface="Calibri"/>
                        </a:rPr>
                        <a:t>39.8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7C07C"/>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39.9</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BF7C"/>
                    </a:solidFill>
                  </a:tcPr>
                </a:tc>
                <a:tc>
                  <a:txBody>
                    <a:bodyPr/>
                    <a:lstStyle/>
                    <a:p>
                      <a:pPr algn="r" fontAlgn="b"/>
                      <a:r>
                        <a:rPr lang="en-US" sz="600" b="0" i="0" u="none" strike="noStrike">
                          <a:solidFill>
                            <a:srgbClr val="000000"/>
                          </a:solidFill>
                          <a:latin typeface="Calibri"/>
                        </a:rPr>
                        <a:t>39.7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8C07C"/>
                    </a:solidFill>
                  </a:tcPr>
                </a:tc>
                <a:tc>
                  <a:txBody>
                    <a:bodyPr/>
                    <a:lstStyle/>
                    <a:p>
                      <a:pPr algn="r" fontAlgn="b"/>
                      <a:r>
                        <a:rPr lang="en-US" sz="600" b="0" i="0" u="none" strike="noStrike">
                          <a:solidFill>
                            <a:srgbClr val="000000"/>
                          </a:solidFill>
                          <a:latin typeface="Calibri"/>
                        </a:rPr>
                        <a:t>39.9</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BF7C"/>
                    </a:solidFill>
                  </a:tcPr>
                </a:tc>
                <a:tc>
                  <a:txBody>
                    <a:bodyPr/>
                    <a:lstStyle/>
                    <a:p>
                      <a:pPr algn="r" fontAlgn="b"/>
                      <a:r>
                        <a:rPr lang="en-US" sz="600" b="0" i="0" u="none" strike="noStrike">
                          <a:solidFill>
                            <a:srgbClr val="000000"/>
                          </a:solidFill>
                          <a:latin typeface="Calibri"/>
                        </a:rPr>
                        <a:t>39.8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7C07C"/>
                    </a:solidFill>
                  </a:tcPr>
                </a:tc>
                <a:tc>
                  <a:txBody>
                    <a:bodyPr/>
                    <a:lstStyle/>
                    <a:p>
                      <a:pPr algn="r" fontAlgn="b"/>
                      <a:r>
                        <a:rPr lang="en-US" sz="600" b="0" i="0" u="none" strike="noStrike">
                          <a:solidFill>
                            <a:srgbClr val="000000"/>
                          </a:solidFill>
                          <a:latin typeface="Calibri"/>
                        </a:rPr>
                        <a:t>39.8</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7C07C"/>
                    </a:solidFill>
                  </a:tcPr>
                </a:tc>
                <a:tc>
                  <a:txBody>
                    <a:bodyPr/>
                    <a:lstStyle/>
                    <a:p>
                      <a:pPr algn="l" fontAlgn="b"/>
                      <a:r>
                        <a:rPr lang="en-US" sz="600" b="0"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37.6</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CC67D"/>
                    </a:solidFill>
                  </a:tcPr>
                </a:tc>
                <a:tc>
                  <a:txBody>
                    <a:bodyPr/>
                    <a:lstStyle/>
                    <a:p>
                      <a:pPr algn="r" fontAlgn="b"/>
                      <a:r>
                        <a:rPr lang="en-US" sz="600" b="0" i="0" u="none" strike="noStrike">
                          <a:solidFill>
                            <a:srgbClr val="000000"/>
                          </a:solidFill>
                          <a:latin typeface="Calibri"/>
                        </a:rPr>
                        <a:t>37.4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EC67D"/>
                    </a:solidFill>
                  </a:tcPr>
                </a:tc>
                <a:tc>
                  <a:txBody>
                    <a:bodyPr/>
                    <a:lstStyle/>
                    <a:p>
                      <a:pPr algn="r" fontAlgn="b"/>
                      <a:r>
                        <a:rPr lang="en-US" sz="600" b="0" i="0" u="none" strike="noStrike">
                          <a:solidFill>
                            <a:srgbClr val="000000"/>
                          </a:solidFill>
                          <a:latin typeface="Calibri"/>
                        </a:rPr>
                        <a:t>37.6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CC67D"/>
                    </a:solidFill>
                  </a:tcPr>
                </a:tc>
                <a:tc>
                  <a:txBody>
                    <a:bodyPr/>
                    <a:lstStyle/>
                    <a:p>
                      <a:pPr algn="r" fontAlgn="b"/>
                      <a:r>
                        <a:rPr lang="en-US" sz="600" b="0" i="0" u="none" strike="noStrike">
                          <a:solidFill>
                            <a:srgbClr val="000000"/>
                          </a:solidFill>
                          <a:latin typeface="Calibri"/>
                        </a:rPr>
                        <a:t>37.6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DC67D"/>
                    </a:solidFill>
                  </a:tcPr>
                </a:tc>
                <a:tc>
                  <a:txBody>
                    <a:bodyPr/>
                    <a:lstStyle/>
                    <a:p>
                      <a:pPr algn="r" fontAlgn="b"/>
                      <a:r>
                        <a:rPr lang="en-US" sz="600" b="0" i="0" u="none" strike="noStrike">
                          <a:solidFill>
                            <a:srgbClr val="000000"/>
                          </a:solidFill>
                          <a:latin typeface="Calibri"/>
                        </a:rPr>
                        <a:t>37.4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C67D"/>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37.7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BC57D"/>
                    </a:solidFill>
                  </a:tcPr>
                </a:tc>
                <a:tc>
                  <a:txBody>
                    <a:bodyPr/>
                    <a:lstStyle/>
                    <a:p>
                      <a:pPr algn="r" fontAlgn="b"/>
                      <a:r>
                        <a:rPr lang="en-US" sz="600" b="0" i="0" u="none" strike="noStrike">
                          <a:solidFill>
                            <a:srgbClr val="000000"/>
                          </a:solidFill>
                          <a:latin typeface="Calibri"/>
                        </a:rPr>
                        <a:t>37.7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CC57D"/>
                    </a:solidFill>
                  </a:tcPr>
                </a:tc>
                <a:tc>
                  <a:txBody>
                    <a:bodyPr/>
                    <a:lstStyle/>
                    <a:p>
                      <a:pPr algn="r" fontAlgn="b"/>
                      <a:r>
                        <a:rPr lang="en-US" sz="600" b="0" i="0" u="none" strike="noStrike">
                          <a:solidFill>
                            <a:srgbClr val="000000"/>
                          </a:solidFill>
                          <a:latin typeface="Calibri"/>
                        </a:rPr>
                        <a:t>37.5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DC67D"/>
                    </a:solidFill>
                  </a:tcPr>
                </a:tc>
                <a:tc>
                  <a:txBody>
                    <a:bodyPr/>
                    <a:lstStyle/>
                    <a:p>
                      <a:pPr algn="r" fontAlgn="b"/>
                      <a:r>
                        <a:rPr lang="en-US" sz="600" b="0" i="0" u="none" strike="noStrike">
                          <a:solidFill>
                            <a:srgbClr val="000000"/>
                          </a:solidFill>
                          <a:latin typeface="Calibri"/>
                        </a:rPr>
                        <a:t>37.4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EC67D"/>
                    </a:solidFill>
                  </a:tcPr>
                </a:tc>
                <a:tc>
                  <a:txBody>
                    <a:bodyPr/>
                    <a:lstStyle/>
                    <a:p>
                      <a:pPr algn="r" fontAlgn="b"/>
                      <a:r>
                        <a:rPr lang="en-US" sz="600" b="0" i="0" u="none" strike="noStrike">
                          <a:solidFill>
                            <a:srgbClr val="000000"/>
                          </a:solidFill>
                          <a:latin typeface="Calibri"/>
                        </a:rPr>
                        <a:t>37.4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C67D"/>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37.7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CC57D"/>
                    </a:solidFill>
                  </a:tcPr>
                </a:tc>
                <a:tc>
                  <a:txBody>
                    <a:bodyPr/>
                    <a:lstStyle/>
                    <a:p>
                      <a:pPr algn="r" fontAlgn="b"/>
                      <a:r>
                        <a:rPr lang="en-US" sz="600" b="0" i="0" u="none" strike="noStrike">
                          <a:solidFill>
                            <a:srgbClr val="000000"/>
                          </a:solidFill>
                          <a:latin typeface="Calibri"/>
                        </a:rPr>
                        <a:t>37.6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DC67D"/>
                    </a:solidFill>
                  </a:tcPr>
                </a:tc>
                <a:tc>
                  <a:txBody>
                    <a:bodyPr/>
                    <a:lstStyle/>
                    <a:p>
                      <a:pPr algn="r" fontAlgn="b"/>
                      <a:r>
                        <a:rPr lang="en-US" sz="600" b="0" i="0" u="none" strike="noStrike">
                          <a:solidFill>
                            <a:srgbClr val="000000"/>
                          </a:solidFill>
                          <a:latin typeface="Calibri"/>
                        </a:rPr>
                        <a:t>37.6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CC67D"/>
                    </a:solidFill>
                  </a:tcPr>
                </a:tc>
                <a:tc>
                  <a:txBody>
                    <a:bodyPr/>
                    <a:lstStyle/>
                    <a:p>
                      <a:pPr algn="r" fontAlgn="b"/>
                      <a:r>
                        <a:rPr lang="en-US" sz="600" b="0" i="0" u="none" strike="noStrike">
                          <a:solidFill>
                            <a:srgbClr val="000000"/>
                          </a:solidFill>
                          <a:latin typeface="Calibri"/>
                        </a:rPr>
                        <a:t>37.4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C67D"/>
                    </a:solidFill>
                  </a:tcPr>
                </a:tc>
                <a:tc>
                  <a:txBody>
                    <a:bodyPr/>
                    <a:lstStyle/>
                    <a:p>
                      <a:pPr algn="r" fontAlgn="b"/>
                      <a:r>
                        <a:rPr lang="en-US" sz="600" b="0" i="0" u="none" strike="noStrike">
                          <a:solidFill>
                            <a:srgbClr val="000000"/>
                          </a:solidFill>
                          <a:latin typeface="Calibri"/>
                        </a:rPr>
                        <a:t>37.3</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C67D"/>
                    </a:solidFill>
                  </a:tcPr>
                </a:tc>
                <a:tc>
                  <a:txBody>
                    <a:bodyPr/>
                    <a:lstStyle/>
                    <a:p>
                      <a:pPr algn="r" fontAlgn="b"/>
                      <a:r>
                        <a:rPr lang="en-US" sz="600" b="1" i="0" u="none" strike="noStrike">
                          <a:solidFill>
                            <a:srgbClr val="000000"/>
                          </a:solidFill>
                          <a:latin typeface="Calibri"/>
                        </a:rPr>
                        <a:t>180</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5098">
                <a:tc>
                  <a:txBody>
                    <a:bodyPr/>
                    <a:lstStyle/>
                    <a:p>
                      <a:pPr algn="l" fontAlgn="b"/>
                      <a:r>
                        <a:rPr lang="en-US" sz="600" b="1"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3259" marR="3259" marT="3259"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600" b="1" i="0" u="none" strike="noStrike">
                        <a:solidFill>
                          <a:srgbClr val="000000"/>
                        </a:solidFill>
                        <a:latin typeface="Calibri"/>
                      </a:endParaRPr>
                    </a:p>
                  </a:txBody>
                  <a:tcPr marL="3259" marR="3259" marT="3259" marB="0" anchor="b">
                    <a:lnL w="25400" cap="flat" cmpd="dbl"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600" b="1" i="0" u="none" strike="noStrike">
                        <a:solidFill>
                          <a:srgbClr val="000000"/>
                        </a:solidFill>
                        <a:latin typeface="Calibri"/>
                      </a:endParaRP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3259" marR="3259" marT="3259" marB="0" anchor="b">
                    <a:lnL>
                      <a:noFill/>
                    </a:lnL>
                    <a:lnR w="25400" cap="flat" cmpd="dbl" algn="ctr">
                      <a:solidFill>
                        <a:srgbClr val="000000"/>
                      </a:solidFill>
                      <a:prstDash val="solid"/>
                      <a:round/>
                      <a:headEnd type="none" w="med" len="med"/>
                      <a:tailEnd type="none" w="med" len="med"/>
                    </a:lnR>
                    <a:lnT>
                      <a:noFill/>
                    </a:lnT>
                    <a:lnB>
                      <a:noFill/>
                    </a:lnB>
                  </a:tcPr>
                </a:tc>
              </a:tr>
              <a:tr h="95098">
                <a:tc>
                  <a:txBody>
                    <a:bodyPr/>
                    <a:lstStyle/>
                    <a:p>
                      <a:pPr algn="l" fontAlgn="b"/>
                      <a:r>
                        <a:rPr lang="en-US" sz="600" b="1"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55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120</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30.8</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D981"/>
                    </a:solidFill>
                  </a:tcPr>
                </a:tc>
                <a:tc>
                  <a:txBody>
                    <a:bodyPr/>
                    <a:lstStyle/>
                    <a:p>
                      <a:pPr algn="r" fontAlgn="b"/>
                      <a:r>
                        <a:rPr lang="en-US" sz="600" b="0" i="0" u="none" strike="noStrike">
                          <a:solidFill>
                            <a:srgbClr val="000000"/>
                          </a:solidFill>
                          <a:latin typeface="Calibri"/>
                        </a:rPr>
                        <a:t>30.7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D981"/>
                    </a:solidFill>
                  </a:tcPr>
                </a:tc>
                <a:tc>
                  <a:txBody>
                    <a:bodyPr/>
                    <a:lstStyle/>
                    <a:p>
                      <a:pPr algn="r" fontAlgn="b"/>
                      <a:r>
                        <a:rPr lang="en-US" sz="600" b="0" i="0" u="none" strike="noStrike">
                          <a:solidFill>
                            <a:srgbClr val="000000"/>
                          </a:solidFill>
                          <a:latin typeface="Calibri"/>
                        </a:rPr>
                        <a:t>30.6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D981"/>
                    </a:solidFill>
                  </a:tcPr>
                </a:tc>
                <a:tc>
                  <a:txBody>
                    <a:bodyPr/>
                    <a:lstStyle/>
                    <a:p>
                      <a:pPr algn="r" fontAlgn="b"/>
                      <a:r>
                        <a:rPr lang="en-US" sz="600" b="0" i="0" u="none" strike="noStrike">
                          <a:solidFill>
                            <a:srgbClr val="000000"/>
                          </a:solidFill>
                          <a:latin typeface="Calibri"/>
                        </a:rPr>
                        <a:t>30.8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D981"/>
                    </a:solidFill>
                  </a:tcPr>
                </a:tc>
                <a:tc>
                  <a:txBody>
                    <a:bodyPr/>
                    <a:lstStyle/>
                    <a:p>
                      <a:pPr algn="r" fontAlgn="b"/>
                      <a:r>
                        <a:rPr lang="en-US" sz="600" b="0" i="0" u="none" strike="noStrike">
                          <a:solidFill>
                            <a:srgbClr val="000000"/>
                          </a:solidFill>
                          <a:latin typeface="Calibri"/>
                        </a:rPr>
                        <a:t>30.8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D981"/>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30.9</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ED981"/>
                    </a:solidFill>
                  </a:tcPr>
                </a:tc>
                <a:tc>
                  <a:txBody>
                    <a:bodyPr/>
                    <a:lstStyle/>
                    <a:p>
                      <a:pPr algn="r" fontAlgn="b"/>
                      <a:r>
                        <a:rPr lang="en-US" sz="600" b="0" i="0" u="none" strike="noStrike">
                          <a:solidFill>
                            <a:srgbClr val="000000"/>
                          </a:solidFill>
                          <a:latin typeface="Calibri"/>
                        </a:rPr>
                        <a:t>30.8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ED981"/>
                    </a:solidFill>
                  </a:tcPr>
                </a:tc>
                <a:tc>
                  <a:txBody>
                    <a:bodyPr/>
                    <a:lstStyle/>
                    <a:p>
                      <a:pPr algn="r" fontAlgn="b"/>
                      <a:r>
                        <a:rPr lang="en-US" sz="600" b="0" i="0" u="none" strike="noStrike">
                          <a:solidFill>
                            <a:srgbClr val="000000"/>
                          </a:solidFill>
                          <a:latin typeface="Calibri"/>
                        </a:rPr>
                        <a:t>30.8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ED981"/>
                    </a:solidFill>
                  </a:tcPr>
                </a:tc>
                <a:tc>
                  <a:txBody>
                    <a:bodyPr/>
                    <a:lstStyle/>
                    <a:p>
                      <a:pPr algn="r" fontAlgn="b"/>
                      <a:r>
                        <a:rPr lang="en-US" sz="600" b="0" i="0" u="none" strike="noStrike">
                          <a:solidFill>
                            <a:srgbClr val="000000"/>
                          </a:solidFill>
                          <a:latin typeface="Calibri"/>
                        </a:rPr>
                        <a:t>30.8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D981"/>
                    </a:solidFill>
                  </a:tcPr>
                </a:tc>
                <a:tc>
                  <a:txBody>
                    <a:bodyPr/>
                    <a:lstStyle/>
                    <a:p>
                      <a:pPr algn="r" fontAlgn="b"/>
                      <a:r>
                        <a:rPr lang="en-US" sz="600" b="0" i="0" u="none" strike="noStrike">
                          <a:solidFill>
                            <a:srgbClr val="000000"/>
                          </a:solidFill>
                          <a:latin typeface="Calibri"/>
                        </a:rPr>
                        <a:t>30.7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D981"/>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31.0</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881"/>
                    </a:solidFill>
                  </a:tcPr>
                </a:tc>
                <a:tc>
                  <a:txBody>
                    <a:bodyPr/>
                    <a:lstStyle/>
                    <a:p>
                      <a:pPr algn="r" fontAlgn="b"/>
                      <a:r>
                        <a:rPr lang="en-US" sz="600" b="0" i="0" u="none" strike="noStrike">
                          <a:solidFill>
                            <a:srgbClr val="000000"/>
                          </a:solidFill>
                          <a:latin typeface="Calibri"/>
                        </a:rPr>
                        <a:t>30.7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D981"/>
                    </a:solidFill>
                  </a:tcPr>
                </a:tc>
                <a:tc>
                  <a:txBody>
                    <a:bodyPr/>
                    <a:lstStyle/>
                    <a:p>
                      <a:pPr algn="r" fontAlgn="b"/>
                      <a:r>
                        <a:rPr lang="en-US" sz="600" b="0" i="0" u="none" strike="noStrike">
                          <a:solidFill>
                            <a:srgbClr val="000000"/>
                          </a:solidFill>
                          <a:latin typeface="Calibri"/>
                        </a:rPr>
                        <a:t>30.7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D981"/>
                    </a:solidFill>
                  </a:tcPr>
                </a:tc>
                <a:tc>
                  <a:txBody>
                    <a:bodyPr/>
                    <a:lstStyle/>
                    <a:p>
                      <a:pPr algn="r" fontAlgn="b"/>
                      <a:r>
                        <a:rPr lang="en-US" sz="600" b="0" i="0" u="none" strike="noStrike">
                          <a:solidFill>
                            <a:srgbClr val="000000"/>
                          </a:solidFill>
                          <a:latin typeface="Calibri"/>
                        </a:rPr>
                        <a:t>30.8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D981"/>
                    </a:solidFill>
                  </a:tcPr>
                </a:tc>
                <a:tc>
                  <a:txBody>
                    <a:bodyPr/>
                    <a:lstStyle/>
                    <a:p>
                      <a:pPr algn="r" fontAlgn="b"/>
                      <a:r>
                        <a:rPr lang="en-US" sz="600" b="0" i="0" u="none" strike="noStrike">
                          <a:solidFill>
                            <a:srgbClr val="000000"/>
                          </a:solidFill>
                          <a:latin typeface="Calibri"/>
                        </a:rPr>
                        <a:t>30.7</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D981"/>
                    </a:solidFill>
                  </a:tcPr>
                </a:tc>
                <a:tc>
                  <a:txBody>
                    <a:bodyPr/>
                    <a:lstStyle/>
                    <a:p>
                      <a:pPr algn="l" fontAlgn="b"/>
                      <a:r>
                        <a:rPr lang="en-US" sz="600" b="0"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28.6</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4DF82"/>
                    </a:solidFill>
                  </a:tcPr>
                </a:tc>
                <a:tc>
                  <a:txBody>
                    <a:bodyPr/>
                    <a:lstStyle/>
                    <a:p>
                      <a:pPr algn="r" fontAlgn="b"/>
                      <a:r>
                        <a:rPr lang="en-US" sz="600" b="0" i="0" u="none" strike="noStrike">
                          <a:solidFill>
                            <a:srgbClr val="000000"/>
                          </a:solidFill>
                          <a:latin typeface="Calibri"/>
                        </a:rPr>
                        <a:t>28.5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F82"/>
                    </a:solidFill>
                  </a:tcPr>
                </a:tc>
                <a:tc>
                  <a:txBody>
                    <a:bodyPr/>
                    <a:lstStyle/>
                    <a:p>
                      <a:pPr algn="r" fontAlgn="b"/>
                      <a:r>
                        <a:rPr lang="en-US" sz="600" b="0" i="0" u="none" strike="noStrike">
                          <a:solidFill>
                            <a:srgbClr val="000000"/>
                          </a:solidFill>
                          <a:latin typeface="Calibri"/>
                        </a:rPr>
                        <a:t>28.6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4DF82"/>
                    </a:solidFill>
                  </a:tcPr>
                </a:tc>
                <a:tc>
                  <a:txBody>
                    <a:bodyPr/>
                    <a:lstStyle/>
                    <a:p>
                      <a:pPr algn="r" fontAlgn="b"/>
                      <a:r>
                        <a:rPr lang="en-US" sz="600" b="0" i="0" u="none" strike="noStrike">
                          <a:solidFill>
                            <a:srgbClr val="000000"/>
                          </a:solidFill>
                          <a:latin typeface="Calibri"/>
                        </a:rPr>
                        <a:t>28.8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2DE82"/>
                    </a:solidFill>
                  </a:tcPr>
                </a:tc>
                <a:tc>
                  <a:txBody>
                    <a:bodyPr/>
                    <a:lstStyle/>
                    <a:p>
                      <a:pPr algn="r" fontAlgn="b"/>
                      <a:r>
                        <a:rPr lang="en-US" sz="600" b="0" i="0" u="none" strike="noStrike">
                          <a:solidFill>
                            <a:srgbClr val="000000"/>
                          </a:solidFill>
                          <a:latin typeface="Calibri"/>
                        </a:rPr>
                        <a:t>28.5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F82"/>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28.6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4DF82"/>
                    </a:solidFill>
                  </a:tcPr>
                </a:tc>
                <a:tc>
                  <a:txBody>
                    <a:bodyPr/>
                    <a:lstStyle/>
                    <a:p>
                      <a:pPr algn="r" fontAlgn="b"/>
                      <a:r>
                        <a:rPr lang="en-US" sz="600" b="0" i="0" u="none" strike="noStrike">
                          <a:solidFill>
                            <a:srgbClr val="000000"/>
                          </a:solidFill>
                          <a:latin typeface="Calibri"/>
                        </a:rPr>
                        <a:t>28.8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2DE82"/>
                    </a:solidFill>
                  </a:tcPr>
                </a:tc>
                <a:tc>
                  <a:txBody>
                    <a:bodyPr/>
                    <a:lstStyle/>
                    <a:p>
                      <a:pPr algn="r" fontAlgn="b"/>
                      <a:r>
                        <a:rPr lang="en-US" sz="600" b="0" i="0" u="none" strike="noStrike">
                          <a:solidFill>
                            <a:srgbClr val="000000"/>
                          </a:solidFill>
                          <a:latin typeface="Calibri"/>
                        </a:rPr>
                        <a:t>28.5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DF82"/>
                    </a:solidFill>
                  </a:tcPr>
                </a:tc>
                <a:tc>
                  <a:txBody>
                    <a:bodyPr/>
                    <a:lstStyle/>
                    <a:p>
                      <a:pPr algn="r" fontAlgn="b"/>
                      <a:r>
                        <a:rPr lang="en-US" sz="600" b="0" i="0" u="none" strike="noStrike">
                          <a:solidFill>
                            <a:srgbClr val="000000"/>
                          </a:solidFill>
                          <a:latin typeface="Calibri"/>
                        </a:rPr>
                        <a:t>28.5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DF82"/>
                    </a:solidFill>
                  </a:tcPr>
                </a:tc>
                <a:tc>
                  <a:txBody>
                    <a:bodyPr/>
                    <a:lstStyle/>
                    <a:p>
                      <a:pPr algn="r" fontAlgn="b"/>
                      <a:r>
                        <a:rPr lang="en-US" sz="600" b="0" i="0" u="none" strike="noStrike">
                          <a:solidFill>
                            <a:srgbClr val="000000"/>
                          </a:solidFill>
                          <a:latin typeface="Calibri"/>
                        </a:rPr>
                        <a:t>28.4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E082"/>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28.7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3DF82"/>
                    </a:solidFill>
                  </a:tcPr>
                </a:tc>
                <a:tc>
                  <a:txBody>
                    <a:bodyPr/>
                    <a:lstStyle/>
                    <a:p>
                      <a:pPr algn="r" fontAlgn="b"/>
                      <a:r>
                        <a:rPr lang="en-US" sz="600" b="0" i="0" u="none" strike="noStrike">
                          <a:solidFill>
                            <a:srgbClr val="000000"/>
                          </a:solidFill>
                          <a:latin typeface="Calibri"/>
                        </a:rPr>
                        <a:t>28.8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3DF82"/>
                    </a:solidFill>
                  </a:tcPr>
                </a:tc>
                <a:tc>
                  <a:txBody>
                    <a:bodyPr/>
                    <a:lstStyle/>
                    <a:p>
                      <a:pPr algn="r" fontAlgn="b"/>
                      <a:r>
                        <a:rPr lang="en-US" sz="600" b="0" i="0" u="none" strike="noStrike">
                          <a:solidFill>
                            <a:srgbClr val="000000"/>
                          </a:solidFill>
                          <a:latin typeface="Calibri"/>
                        </a:rPr>
                        <a:t>28.4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F82"/>
                    </a:solidFill>
                  </a:tcPr>
                </a:tc>
                <a:tc>
                  <a:txBody>
                    <a:bodyPr/>
                    <a:lstStyle/>
                    <a:p>
                      <a:pPr algn="r" fontAlgn="b"/>
                      <a:r>
                        <a:rPr lang="en-US" sz="600" b="0" i="0" u="none" strike="noStrike">
                          <a:solidFill>
                            <a:srgbClr val="000000"/>
                          </a:solidFill>
                          <a:latin typeface="Calibri"/>
                        </a:rPr>
                        <a:t>28.8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2DF82"/>
                    </a:solidFill>
                  </a:tcPr>
                </a:tc>
                <a:tc>
                  <a:txBody>
                    <a:bodyPr/>
                    <a:lstStyle/>
                    <a:p>
                      <a:pPr algn="r" fontAlgn="b"/>
                      <a:r>
                        <a:rPr lang="en-US" sz="600" b="0" i="0" u="none" strike="noStrike">
                          <a:solidFill>
                            <a:srgbClr val="000000"/>
                          </a:solidFill>
                          <a:latin typeface="Calibri"/>
                        </a:rPr>
                        <a:t>28.4</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E082"/>
                    </a:solidFill>
                  </a:tcPr>
                </a:tc>
                <a:tc>
                  <a:txBody>
                    <a:bodyPr/>
                    <a:lstStyle/>
                    <a:p>
                      <a:pPr algn="r" fontAlgn="b"/>
                      <a:r>
                        <a:rPr lang="en-US" sz="600" b="1" i="0" u="none" strike="noStrike">
                          <a:solidFill>
                            <a:srgbClr val="000000"/>
                          </a:solidFill>
                          <a:latin typeface="Calibri"/>
                        </a:rPr>
                        <a:t>120</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55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5098">
                <a:tc>
                  <a:txBody>
                    <a:bodyPr/>
                    <a:lstStyle/>
                    <a:p>
                      <a:pPr algn="l" fontAlgn="b"/>
                      <a:r>
                        <a:rPr lang="en-US" sz="600" b="1"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140</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30.8</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D981"/>
                    </a:solidFill>
                  </a:tcPr>
                </a:tc>
                <a:tc>
                  <a:txBody>
                    <a:bodyPr/>
                    <a:lstStyle/>
                    <a:p>
                      <a:pPr algn="r" fontAlgn="b"/>
                      <a:r>
                        <a:rPr lang="en-US" sz="600" b="0" i="0" u="none" strike="noStrike">
                          <a:solidFill>
                            <a:srgbClr val="000000"/>
                          </a:solidFill>
                          <a:latin typeface="Calibri"/>
                        </a:rPr>
                        <a:t>30.7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D981"/>
                    </a:solidFill>
                  </a:tcPr>
                </a:tc>
                <a:tc>
                  <a:txBody>
                    <a:bodyPr/>
                    <a:lstStyle/>
                    <a:p>
                      <a:pPr algn="r" fontAlgn="b"/>
                      <a:r>
                        <a:rPr lang="en-US" sz="600" b="0" i="0" u="none" strike="noStrike">
                          <a:solidFill>
                            <a:srgbClr val="000000"/>
                          </a:solidFill>
                          <a:latin typeface="Calibri"/>
                        </a:rPr>
                        <a:t>30.8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D981"/>
                    </a:solidFill>
                  </a:tcPr>
                </a:tc>
                <a:tc>
                  <a:txBody>
                    <a:bodyPr/>
                    <a:lstStyle/>
                    <a:p>
                      <a:pPr algn="r" fontAlgn="b"/>
                      <a:r>
                        <a:rPr lang="en-US" sz="600" b="0" i="0" u="none" strike="noStrike">
                          <a:solidFill>
                            <a:srgbClr val="000000"/>
                          </a:solidFill>
                          <a:latin typeface="Calibri"/>
                        </a:rPr>
                        <a:t>30.8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D981"/>
                    </a:solidFill>
                  </a:tcPr>
                </a:tc>
                <a:tc>
                  <a:txBody>
                    <a:bodyPr/>
                    <a:lstStyle/>
                    <a:p>
                      <a:pPr algn="r" fontAlgn="b"/>
                      <a:r>
                        <a:rPr lang="en-US" sz="600" b="0" i="0" u="none" strike="noStrike">
                          <a:solidFill>
                            <a:srgbClr val="000000"/>
                          </a:solidFill>
                          <a:latin typeface="Calibri"/>
                        </a:rPr>
                        <a:t>30.7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D981"/>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30.7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D981"/>
                    </a:solidFill>
                  </a:tcPr>
                </a:tc>
                <a:tc>
                  <a:txBody>
                    <a:bodyPr/>
                    <a:lstStyle/>
                    <a:p>
                      <a:pPr algn="r" fontAlgn="b"/>
                      <a:r>
                        <a:rPr lang="en-US" sz="600" b="0" i="0" u="none" strike="noStrike">
                          <a:solidFill>
                            <a:srgbClr val="000000"/>
                          </a:solidFill>
                          <a:latin typeface="Calibri"/>
                        </a:rPr>
                        <a:t>30.8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D981"/>
                    </a:solidFill>
                  </a:tcPr>
                </a:tc>
                <a:tc>
                  <a:txBody>
                    <a:bodyPr/>
                    <a:lstStyle/>
                    <a:p>
                      <a:pPr algn="r" fontAlgn="b"/>
                      <a:r>
                        <a:rPr lang="en-US" sz="600" b="0" i="0" u="none" strike="noStrike">
                          <a:solidFill>
                            <a:srgbClr val="000000"/>
                          </a:solidFill>
                          <a:latin typeface="Calibri"/>
                        </a:rPr>
                        <a:t>30.6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1DA81"/>
                    </a:solidFill>
                  </a:tcPr>
                </a:tc>
                <a:tc>
                  <a:txBody>
                    <a:bodyPr/>
                    <a:lstStyle/>
                    <a:p>
                      <a:pPr algn="r" fontAlgn="b"/>
                      <a:r>
                        <a:rPr lang="en-US" sz="600" b="0" i="0" u="none" strike="noStrike">
                          <a:solidFill>
                            <a:srgbClr val="000000"/>
                          </a:solidFill>
                          <a:latin typeface="Calibri"/>
                        </a:rPr>
                        <a:t>30.5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A81"/>
                    </a:solidFill>
                  </a:tcPr>
                </a:tc>
                <a:tc>
                  <a:txBody>
                    <a:bodyPr/>
                    <a:lstStyle/>
                    <a:p>
                      <a:pPr algn="r" fontAlgn="b"/>
                      <a:r>
                        <a:rPr lang="en-US" sz="600" b="0" i="0" u="none" strike="noStrike">
                          <a:solidFill>
                            <a:srgbClr val="000000"/>
                          </a:solidFill>
                          <a:latin typeface="Calibri"/>
                        </a:rPr>
                        <a:t>30.4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3DA81"/>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30.8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D981"/>
                    </a:solidFill>
                  </a:tcPr>
                </a:tc>
                <a:tc>
                  <a:txBody>
                    <a:bodyPr/>
                    <a:lstStyle/>
                    <a:p>
                      <a:pPr algn="r" fontAlgn="b"/>
                      <a:r>
                        <a:rPr lang="en-US" sz="600" b="0" i="0" u="none" strike="noStrike">
                          <a:solidFill>
                            <a:srgbClr val="000000"/>
                          </a:solidFill>
                          <a:latin typeface="Calibri"/>
                        </a:rPr>
                        <a:t>30.7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D981"/>
                    </a:solidFill>
                  </a:tcPr>
                </a:tc>
                <a:tc>
                  <a:txBody>
                    <a:bodyPr/>
                    <a:lstStyle/>
                    <a:p>
                      <a:pPr algn="r" fontAlgn="b"/>
                      <a:r>
                        <a:rPr lang="en-US" sz="600" b="0" i="0" u="none" strike="noStrike">
                          <a:solidFill>
                            <a:srgbClr val="000000"/>
                          </a:solidFill>
                          <a:latin typeface="Calibri"/>
                        </a:rPr>
                        <a:t>30.5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A81"/>
                    </a:solidFill>
                  </a:tcPr>
                </a:tc>
                <a:tc>
                  <a:txBody>
                    <a:bodyPr/>
                    <a:lstStyle/>
                    <a:p>
                      <a:pPr algn="r" fontAlgn="b"/>
                      <a:r>
                        <a:rPr lang="en-US" sz="600" b="0" i="0" u="none" strike="noStrike">
                          <a:solidFill>
                            <a:srgbClr val="000000"/>
                          </a:solidFill>
                          <a:latin typeface="Calibri"/>
                        </a:rPr>
                        <a:t>30.8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D981"/>
                    </a:solidFill>
                  </a:tcPr>
                </a:tc>
                <a:tc>
                  <a:txBody>
                    <a:bodyPr/>
                    <a:lstStyle/>
                    <a:p>
                      <a:pPr algn="r" fontAlgn="b"/>
                      <a:r>
                        <a:rPr lang="en-US" sz="600" b="0" i="0" u="none" strike="noStrike">
                          <a:solidFill>
                            <a:srgbClr val="000000"/>
                          </a:solidFill>
                          <a:latin typeface="Calibri"/>
                        </a:rPr>
                        <a:t>30.6</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1D981"/>
                    </a:solidFill>
                  </a:tcPr>
                </a:tc>
                <a:tc>
                  <a:txBody>
                    <a:bodyPr/>
                    <a:lstStyle/>
                    <a:p>
                      <a:pPr algn="l" fontAlgn="b"/>
                      <a:endParaRPr lang="en-US" sz="600" b="0" i="0" u="none" strike="noStrike">
                        <a:solidFill>
                          <a:srgbClr val="000000"/>
                        </a:solidFill>
                        <a:latin typeface="Calibri"/>
                      </a:endParaRPr>
                    </a:p>
                  </a:txBody>
                  <a:tcPr marL="3259" marR="3259" marT="3259"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28.6</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4DF82"/>
                    </a:solidFill>
                  </a:tcPr>
                </a:tc>
                <a:tc>
                  <a:txBody>
                    <a:bodyPr/>
                    <a:lstStyle/>
                    <a:p>
                      <a:pPr algn="r" fontAlgn="b"/>
                      <a:r>
                        <a:rPr lang="en-US" sz="600" b="0" i="0" u="none" strike="noStrike">
                          <a:solidFill>
                            <a:srgbClr val="000000"/>
                          </a:solidFill>
                          <a:latin typeface="Calibri"/>
                        </a:rPr>
                        <a:t>28.6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4DF82"/>
                    </a:solidFill>
                  </a:tcPr>
                </a:tc>
                <a:tc>
                  <a:txBody>
                    <a:bodyPr/>
                    <a:lstStyle/>
                    <a:p>
                      <a:pPr algn="r" fontAlgn="b"/>
                      <a:r>
                        <a:rPr lang="en-US" sz="600" b="0" i="0" u="none" strike="noStrike">
                          <a:solidFill>
                            <a:srgbClr val="000000"/>
                          </a:solidFill>
                          <a:latin typeface="Calibri"/>
                        </a:rPr>
                        <a:t>28.4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F82"/>
                    </a:solidFill>
                  </a:tcPr>
                </a:tc>
                <a:tc>
                  <a:txBody>
                    <a:bodyPr/>
                    <a:lstStyle/>
                    <a:p>
                      <a:pPr algn="r" fontAlgn="b"/>
                      <a:r>
                        <a:rPr lang="en-US" sz="600" b="0" i="0" u="none" strike="noStrike">
                          <a:solidFill>
                            <a:srgbClr val="000000"/>
                          </a:solidFill>
                          <a:latin typeface="Calibri"/>
                        </a:rPr>
                        <a:t>28.7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3DF82"/>
                    </a:solidFill>
                  </a:tcPr>
                </a:tc>
                <a:tc>
                  <a:txBody>
                    <a:bodyPr/>
                    <a:lstStyle/>
                    <a:p>
                      <a:pPr algn="r" fontAlgn="b"/>
                      <a:r>
                        <a:rPr lang="en-US" sz="600" b="0" i="0" u="none" strike="noStrike">
                          <a:solidFill>
                            <a:srgbClr val="000000"/>
                          </a:solidFill>
                          <a:latin typeface="Calibri"/>
                        </a:rPr>
                        <a:t>28.4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082"/>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28.4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E082"/>
                    </a:solidFill>
                  </a:tcPr>
                </a:tc>
                <a:tc>
                  <a:txBody>
                    <a:bodyPr/>
                    <a:lstStyle/>
                    <a:p>
                      <a:pPr algn="r" fontAlgn="b"/>
                      <a:r>
                        <a:rPr lang="en-US" sz="600" b="0" i="0" u="none" strike="noStrike">
                          <a:solidFill>
                            <a:srgbClr val="000000"/>
                          </a:solidFill>
                          <a:latin typeface="Calibri"/>
                        </a:rPr>
                        <a:t>28.6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DF82"/>
                    </a:solidFill>
                  </a:tcPr>
                </a:tc>
                <a:tc>
                  <a:txBody>
                    <a:bodyPr/>
                    <a:lstStyle/>
                    <a:p>
                      <a:pPr algn="r" fontAlgn="b"/>
                      <a:r>
                        <a:rPr lang="en-US" sz="600" b="0" i="0" u="none" strike="noStrike">
                          <a:solidFill>
                            <a:srgbClr val="000000"/>
                          </a:solidFill>
                          <a:latin typeface="Calibri"/>
                        </a:rPr>
                        <a:t>28.7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3DF82"/>
                    </a:solidFill>
                  </a:tcPr>
                </a:tc>
                <a:tc>
                  <a:txBody>
                    <a:bodyPr/>
                    <a:lstStyle/>
                    <a:p>
                      <a:pPr algn="r" fontAlgn="b"/>
                      <a:r>
                        <a:rPr lang="en-US" sz="600" b="0" i="0" u="none" strike="noStrike">
                          <a:solidFill>
                            <a:srgbClr val="000000"/>
                          </a:solidFill>
                          <a:latin typeface="Calibri"/>
                        </a:rPr>
                        <a:t>28.6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4DF82"/>
                    </a:solidFill>
                  </a:tcPr>
                </a:tc>
                <a:tc>
                  <a:txBody>
                    <a:bodyPr/>
                    <a:lstStyle/>
                    <a:p>
                      <a:pPr algn="r" fontAlgn="b"/>
                      <a:r>
                        <a:rPr lang="en-US" sz="600" b="0" i="0" u="none" strike="noStrike">
                          <a:solidFill>
                            <a:srgbClr val="000000"/>
                          </a:solidFill>
                          <a:latin typeface="Calibri"/>
                        </a:rPr>
                        <a:t>28.5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DF82"/>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28.7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4DF82"/>
                    </a:solidFill>
                  </a:tcPr>
                </a:tc>
                <a:tc>
                  <a:txBody>
                    <a:bodyPr/>
                    <a:lstStyle/>
                    <a:p>
                      <a:pPr algn="r" fontAlgn="b"/>
                      <a:r>
                        <a:rPr lang="en-US" sz="600" b="0" i="0" u="none" strike="noStrike">
                          <a:solidFill>
                            <a:srgbClr val="000000"/>
                          </a:solidFill>
                          <a:latin typeface="Calibri"/>
                        </a:rPr>
                        <a:t>28.7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4DF82"/>
                    </a:solidFill>
                  </a:tcPr>
                </a:tc>
                <a:tc>
                  <a:txBody>
                    <a:bodyPr/>
                    <a:lstStyle/>
                    <a:p>
                      <a:pPr algn="r" fontAlgn="b"/>
                      <a:r>
                        <a:rPr lang="en-US" sz="600" b="0" i="0" u="none" strike="noStrike">
                          <a:solidFill>
                            <a:srgbClr val="000000"/>
                          </a:solidFill>
                          <a:latin typeface="Calibri"/>
                        </a:rPr>
                        <a:t>28.3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082"/>
                    </a:solidFill>
                  </a:tcPr>
                </a:tc>
                <a:tc>
                  <a:txBody>
                    <a:bodyPr/>
                    <a:lstStyle/>
                    <a:p>
                      <a:pPr algn="r" fontAlgn="b"/>
                      <a:r>
                        <a:rPr lang="en-US" sz="600" b="0" i="0" u="none" strike="noStrike">
                          <a:solidFill>
                            <a:srgbClr val="000000"/>
                          </a:solidFill>
                          <a:latin typeface="Calibri"/>
                        </a:rPr>
                        <a:t>28.6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4DF82"/>
                    </a:solidFill>
                  </a:tcPr>
                </a:tc>
                <a:tc>
                  <a:txBody>
                    <a:bodyPr/>
                    <a:lstStyle/>
                    <a:p>
                      <a:pPr algn="r" fontAlgn="b"/>
                      <a:r>
                        <a:rPr lang="en-US" sz="600" b="0" i="0" u="none" strike="noStrike">
                          <a:solidFill>
                            <a:srgbClr val="000000"/>
                          </a:solidFill>
                          <a:latin typeface="Calibri"/>
                        </a:rPr>
                        <a:t>28.5</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DF82"/>
                    </a:solidFill>
                  </a:tcPr>
                </a:tc>
                <a:tc>
                  <a:txBody>
                    <a:bodyPr/>
                    <a:lstStyle/>
                    <a:p>
                      <a:pPr algn="r" fontAlgn="b"/>
                      <a:r>
                        <a:rPr lang="en-US" sz="600" b="1" i="0" u="none" strike="noStrike">
                          <a:solidFill>
                            <a:srgbClr val="000000"/>
                          </a:solidFill>
                          <a:latin typeface="Calibri"/>
                        </a:rPr>
                        <a:t>140</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5098">
                <a:tc>
                  <a:txBody>
                    <a:bodyPr/>
                    <a:lstStyle/>
                    <a:p>
                      <a:pPr algn="l" fontAlgn="b"/>
                      <a:r>
                        <a:rPr lang="en-US" sz="600" b="1"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160</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30.6</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D981"/>
                    </a:solidFill>
                  </a:tcPr>
                </a:tc>
                <a:tc>
                  <a:txBody>
                    <a:bodyPr/>
                    <a:lstStyle/>
                    <a:p>
                      <a:pPr algn="r" fontAlgn="b"/>
                      <a:r>
                        <a:rPr lang="en-US" sz="600" b="0" i="0" u="none" strike="noStrike">
                          <a:solidFill>
                            <a:srgbClr val="000000"/>
                          </a:solidFill>
                          <a:latin typeface="Calibri"/>
                        </a:rPr>
                        <a:t>30.8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D981"/>
                    </a:solidFill>
                  </a:tcPr>
                </a:tc>
                <a:tc>
                  <a:txBody>
                    <a:bodyPr/>
                    <a:lstStyle/>
                    <a:p>
                      <a:pPr algn="r" fontAlgn="b"/>
                      <a:r>
                        <a:rPr lang="en-US" sz="600" b="0" i="0" u="none" strike="noStrike">
                          <a:solidFill>
                            <a:srgbClr val="000000"/>
                          </a:solidFill>
                          <a:latin typeface="Calibri"/>
                        </a:rPr>
                        <a:t>30.5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1DA81"/>
                    </a:solidFill>
                  </a:tcPr>
                </a:tc>
                <a:tc>
                  <a:txBody>
                    <a:bodyPr/>
                    <a:lstStyle/>
                    <a:p>
                      <a:pPr algn="r" fontAlgn="b"/>
                      <a:r>
                        <a:rPr lang="en-US" sz="600" b="0" i="0" u="none" strike="noStrike">
                          <a:solidFill>
                            <a:srgbClr val="000000"/>
                          </a:solidFill>
                          <a:latin typeface="Calibri"/>
                        </a:rPr>
                        <a:t>30.7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D981"/>
                    </a:solidFill>
                  </a:tcPr>
                </a:tc>
                <a:tc>
                  <a:txBody>
                    <a:bodyPr/>
                    <a:lstStyle/>
                    <a:p>
                      <a:pPr algn="r" fontAlgn="b"/>
                      <a:r>
                        <a:rPr lang="en-US" sz="600" b="0" i="0" u="none" strike="noStrike">
                          <a:solidFill>
                            <a:srgbClr val="000000"/>
                          </a:solidFill>
                          <a:latin typeface="Calibri"/>
                        </a:rPr>
                        <a:t>30.7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D981"/>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30.8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D981"/>
                    </a:solidFill>
                  </a:tcPr>
                </a:tc>
                <a:tc>
                  <a:txBody>
                    <a:bodyPr/>
                    <a:lstStyle/>
                    <a:p>
                      <a:pPr algn="r" fontAlgn="b"/>
                      <a:r>
                        <a:rPr lang="en-US" sz="600" b="0" i="0" u="none" strike="noStrike">
                          <a:solidFill>
                            <a:srgbClr val="000000"/>
                          </a:solidFill>
                          <a:latin typeface="Calibri"/>
                        </a:rPr>
                        <a:t>30.7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D981"/>
                    </a:solidFill>
                  </a:tcPr>
                </a:tc>
                <a:tc>
                  <a:txBody>
                    <a:bodyPr/>
                    <a:lstStyle/>
                    <a:p>
                      <a:pPr algn="r" fontAlgn="b"/>
                      <a:r>
                        <a:rPr lang="en-US" sz="600" b="0" i="0" u="none" strike="noStrike">
                          <a:solidFill>
                            <a:srgbClr val="000000"/>
                          </a:solidFill>
                          <a:latin typeface="Calibri"/>
                        </a:rPr>
                        <a:t>30.4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3DA81"/>
                    </a:solidFill>
                  </a:tcPr>
                </a:tc>
                <a:tc>
                  <a:txBody>
                    <a:bodyPr/>
                    <a:lstStyle/>
                    <a:p>
                      <a:pPr algn="r" fontAlgn="b"/>
                      <a:r>
                        <a:rPr lang="en-US" sz="600" b="0" i="0" u="none" strike="noStrike">
                          <a:solidFill>
                            <a:srgbClr val="000000"/>
                          </a:solidFill>
                          <a:latin typeface="Calibri"/>
                        </a:rPr>
                        <a:t>30.9</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ED981"/>
                    </a:solidFill>
                  </a:tcPr>
                </a:tc>
                <a:tc>
                  <a:txBody>
                    <a:bodyPr/>
                    <a:lstStyle/>
                    <a:p>
                      <a:pPr algn="r" fontAlgn="b"/>
                      <a:r>
                        <a:rPr lang="en-US" sz="600" b="0" i="0" u="none" strike="noStrike">
                          <a:solidFill>
                            <a:srgbClr val="000000"/>
                          </a:solidFill>
                          <a:latin typeface="Calibri"/>
                        </a:rPr>
                        <a:t>30.5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1DA81"/>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30.8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D981"/>
                    </a:solidFill>
                  </a:tcPr>
                </a:tc>
                <a:tc>
                  <a:txBody>
                    <a:bodyPr/>
                    <a:lstStyle/>
                    <a:p>
                      <a:pPr algn="r" fontAlgn="b"/>
                      <a:r>
                        <a:rPr lang="en-US" sz="600" b="0" i="0" u="none" strike="noStrike">
                          <a:solidFill>
                            <a:srgbClr val="000000"/>
                          </a:solidFill>
                          <a:latin typeface="Calibri"/>
                        </a:rPr>
                        <a:t>30.8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D981"/>
                    </a:solidFill>
                  </a:tcPr>
                </a:tc>
                <a:tc>
                  <a:txBody>
                    <a:bodyPr/>
                    <a:lstStyle/>
                    <a:p>
                      <a:pPr algn="r" fontAlgn="b"/>
                      <a:r>
                        <a:rPr lang="en-US" sz="600" b="0" i="0" u="none" strike="noStrike">
                          <a:solidFill>
                            <a:srgbClr val="000000"/>
                          </a:solidFill>
                          <a:latin typeface="Calibri"/>
                        </a:rPr>
                        <a:t>30.5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A81"/>
                    </a:solidFill>
                  </a:tcPr>
                </a:tc>
                <a:tc>
                  <a:txBody>
                    <a:bodyPr/>
                    <a:lstStyle/>
                    <a:p>
                      <a:pPr algn="r" fontAlgn="b"/>
                      <a:r>
                        <a:rPr lang="en-US" sz="600" b="0" i="0" u="none" strike="noStrike">
                          <a:solidFill>
                            <a:srgbClr val="000000"/>
                          </a:solidFill>
                          <a:latin typeface="Calibri"/>
                        </a:rPr>
                        <a:t>30.5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A81"/>
                    </a:solidFill>
                  </a:tcPr>
                </a:tc>
                <a:tc>
                  <a:txBody>
                    <a:bodyPr/>
                    <a:lstStyle/>
                    <a:p>
                      <a:pPr algn="r" fontAlgn="b"/>
                      <a:r>
                        <a:rPr lang="en-US" sz="600" b="0" i="0" u="none" strike="noStrike">
                          <a:solidFill>
                            <a:srgbClr val="000000"/>
                          </a:solidFill>
                          <a:latin typeface="Calibri"/>
                        </a:rPr>
                        <a:t>30.6</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D981"/>
                    </a:solidFill>
                  </a:tcPr>
                </a:tc>
                <a:tc>
                  <a:txBody>
                    <a:bodyPr/>
                    <a:lstStyle/>
                    <a:p>
                      <a:pPr algn="l" fontAlgn="b"/>
                      <a:endParaRPr lang="en-US" sz="600" b="0" i="0" u="none" strike="noStrike">
                        <a:solidFill>
                          <a:srgbClr val="000000"/>
                        </a:solidFill>
                        <a:latin typeface="Calibri"/>
                      </a:endParaRPr>
                    </a:p>
                  </a:txBody>
                  <a:tcPr marL="3259" marR="3259" marT="3259"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28.7</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3DF82"/>
                    </a:solidFill>
                  </a:tcPr>
                </a:tc>
                <a:tc>
                  <a:txBody>
                    <a:bodyPr/>
                    <a:lstStyle/>
                    <a:p>
                      <a:pPr algn="r" fontAlgn="b"/>
                      <a:r>
                        <a:rPr lang="en-US" sz="600" b="0" i="0" u="none" strike="noStrike">
                          <a:solidFill>
                            <a:srgbClr val="000000"/>
                          </a:solidFill>
                          <a:latin typeface="Calibri"/>
                        </a:rPr>
                        <a:t>28.5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DF82"/>
                    </a:solidFill>
                  </a:tcPr>
                </a:tc>
                <a:tc>
                  <a:txBody>
                    <a:bodyPr/>
                    <a:lstStyle/>
                    <a:p>
                      <a:pPr algn="r" fontAlgn="b"/>
                      <a:r>
                        <a:rPr lang="en-US" sz="600" b="0" i="0" u="none" strike="noStrike">
                          <a:solidFill>
                            <a:srgbClr val="000000"/>
                          </a:solidFill>
                          <a:latin typeface="Calibri"/>
                        </a:rPr>
                        <a:t>28.4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082"/>
                    </a:solidFill>
                  </a:tcPr>
                </a:tc>
                <a:tc>
                  <a:txBody>
                    <a:bodyPr/>
                    <a:lstStyle/>
                    <a:p>
                      <a:pPr algn="r" fontAlgn="b"/>
                      <a:r>
                        <a:rPr lang="en-US" sz="600" b="0" i="0" u="none" strike="noStrike">
                          <a:solidFill>
                            <a:srgbClr val="000000"/>
                          </a:solidFill>
                          <a:latin typeface="Calibri"/>
                        </a:rPr>
                        <a:t>28.5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F82"/>
                    </a:solidFill>
                  </a:tcPr>
                </a:tc>
                <a:tc>
                  <a:txBody>
                    <a:bodyPr/>
                    <a:lstStyle/>
                    <a:p>
                      <a:pPr algn="r" fontAlgn="b"/>
                      <a:r>
                        <a:rPr lang="en-US" sz="600" b="0" i="0" u="none" strike="noStrike">
                          <a:solidFill>
                            <a:srgbClr val="000000"/>
                          </a:solidFill>
                          <a:latin typeface="Calibri"/>
                        </a:rPr>
                        <a:t>28.6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DF82"/>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28.9</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2DE82"/>
                    </a:solidFill>
                  </a:tcPr>
                </a:tc>
                <a:tc>
                  <a:txBody>
                    <a:bodyPr/>
                    <a:lstStyle/>
                    <a:p>
                      <a:pPr algn="r" fontAlgn="b"/>
                      <a:r>
                        <a:rPr lang="en-US" sz="600" b="0" i="0" u="none" strike="noStrike">
                          <a:solidFill>
                            <a:srgbClr val="000000"/>
                          </a:solidFill>
                          <a:latin typeface="Calibri"/>
                        </a:rPr>
                        <a:t>28.6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4DF82"/>
                    </a:solidFill>
                  </a:tcPr>
                </a:tc>
                <a:tc>
                  <a:txBody>
                    <a:bodyPr/>
                    <a:lstStyle/>
                    <a:p>
                      <a:pPr algn="r" fontAlgn="b"/>
                      <a:r>
                        <a:rPr lang="en-US" sz="600" b="0" i="0" u="none" strike="noStrike">
                          <a:solidFill>
                            <a:srgbClr val="000000"/>
                          </a:solidFill>
                          <a:latin typeface="Calibri"/>
                        </a:rPr>
                        <a:t>28.4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082"/>
                    </a:solidFill>
                  </a:tcPr>
                </a:tc>
                <a:tc>
                  <a:txBody>
                    <a:bodyPr/>
                    <a:lstStyle/>
                    <a:p>
                      <a:pPr algn="r" fontAlgn="b"/>
                      <a:r>
                        <a:rPr lang="en-US" sz="600" b="0" i="0" u="none" strike="noStrike">
                          <a:solidFill>
                            <a:srgbClr val="000000"/>
                          </a:solidFill>
                          <a:latin typeface="Calibri"/>
                        </a:rPr>
                        <a:t>28.4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082"/>
                    </a:solidFill>
                  </a:tcPr>
                </a:tc>
                <a:tc>
                  <a:txBody>
                    <a:bodyPr/>
                    <a:lstStyle/>
                    <a:p>
                      <a:pPr algn="r" fontAlgn="b"/>
                      <a:r>
                        <a:rPr lang="en-US" sz="600" b="0" i="0" u="none" strike="noStrike">
                          <a:solidFill>
                            <a:srgbClr val="000000"/>
                          </a:solidFill>
                          <a:latin typeface="Calibri"/>
                        </a:rPr>
                        <a:t>28.2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082"/>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28.7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3DF82"/>
                    </a:solidFill>
                  </a:tcPr>
                </a:tc>
                <a:tc>
                  <a:txBody>
                    <a:bodyPr/>
                    <a:lstStyle/>
                    <a:p>
                      <a:pPr algn="r" fontAlgn="b"/>
                      <a:r>
                        <a:rPr lang="en-US" sz="600" b="0" i="0" u="none" strike="noStrike">
                          <a:solidFill>
                            <a:srgbClr val="000000"/>
                          </a:solidFill>
                          <a:latin typeface="Calibri"/>
                        </a:rPr>
                        <a:t>28.4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082"/>
                    </a:solidFill>
                  </a:tcPr>
                </a:tc>
                <a:tc>
                  <a:txBody>
                    <a:bodyPr/>
                    <a:lstStyle/>
                    <a:p>
                      <a:pPr algn="r" fontAlgn="b"/>
                      <a:r>
                        <a:rPr lang="en-US" sz="600" b="0" i="0" u="none" strike="noStrike">
                          <a:solidFill>
                            <a:srgbClr val="000000"/>
                          </a:solidFill>
                          <a:latin typeface="Calibri"/>
                        </a:rPr>
                        <a:t>28.2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082"/>
                    </a:solidFill>
                  </a:tcPr>
                </a:tc>
                <a:tc>
                  <a:txBody>
                    <a:bodyPr/>
                    <a:lstStyle/>
                    <a:p>
                      <a:pPr algn="r" fontAlgn="b"/>
                      <a:r>
                        <a:rPr lang="en-US" sz="600" b="0" i="0" u="none" strike="noStrike">
                          <a:solidFill>
                            <a:srgbClr val="000000"/>
                          </a:solidFill>
                          <a:latin typeface="Calibri"/>
                        </a:rPr>
                        <a:t>28.3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082"/>
                    </a:solidFill>
                  </a:tcPr>
                </a:tc>
                <a:tc>
                  <a:txBody>
                    <a:bodyPr/>
                    <a:lstStyle/>
                    <a:p>
                      <a:pPr algn="r" fontAlgn="b"/>
                      <a:r>
                        <a:rPr lang="en-US" sz="600" b="0" i="0" u="none" strike="noStrike">
                          <a:solidFill>
                            <a:srgbClr val="000000"/>
                          </a:solidFill>
                          <a:latin typeface="Calibri"/>
                        </a:rPr>
                        <a:t>28.3</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082"/>
                    </a:solidFill>
                  </a:tcPr>
                </a:tc>
                <a:tc>
                  <a:txBody>
                    <a:bodyPr/>
                    <a:lstStyle/>
                    <a:p>
                      <a:pPr algn="r" fontAlgn="b"/>
                      <a:r>
                        <a:rPr lang="en-US" sz="600" b="1" i="0" u="none" strike="noStrike">
                          <a:solidFill>
                            <a:srgbClr val="000000"/>
                          </a:solidFill>
                          <a:latin typeface="Calibri"/>
                        </a:rPr>
                        <a:t>160</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5098">
                <a:tc>
                  <a:txBody>
                    <a:bodyPr/>
                    <a:lstStyle/>
                    <a:p>
                      <a:pPr algn="l" fontAlgn="b"/>
                      <a:r>
                        <a:rPr lang="en-US" sz="600" b="1"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180</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30.7</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D981"/>
                    </a:solidFill>
                  </a:tcPr>
                </a:tc>
                <a:tc>
                  <a:txBody>
                    <a:bodyPr/>
                    <a:lstStyle/>
                    <a:p>
                      <a:pPr algn="r" fontAlgn="b"/>
                      <a:r>
                        <a:rPr lang="en-US" sz="600" b="0" i="0" u="none" strike="noStrike">
                          <a:solidFill>
                            <a:srgbClr val="000000"/>
                          </a:solidFill>
                          <a:latin typeface="Calibri"/>
                        </a:rPr>
                        <a:t>30.5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A81"/>
                    </a:solidFill>
                  </a:tcPr>
                </a:tc>
                <a:tc>
                  <a:txBody>
                    <a:bodyPr/>
                    <a:lstStyle/>
                    <a:p>
                      <a:pPr algn="r" fontAlgn="b"/>
                      <a:r>
                        <a:rPr lang="en-US" sz="600" b="0" i="0" u="none" strike="noStrike">
                          <a:solidFill>
                            <a:srgbClr val="000000"/>
                          </a:solidFill>
                          <a:latin typeface="Calibri"/>
                        </a:rPr>
                        <a:t>30.6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1D981"/>
                    </a:solidFill>
                  </a:tcPr>
                </a:tc>
                <a:tc>
                  <a:txBody>
                    <a:bodyPr/>
                    <a:lstStyle/>
                    <a:p>
                      <a:pPr algn="r" fontAlgn="b"/>
                      <a:r>
                        <a:rPr lang="en-US" sz="600" b="0" i="0" u="none" strike="noStrike">
                          <a:solidFill>
                            <a:srgbClr val="000000"/>
                          </a:solidFill>
                          <a:latin typeface="Calibri"/>
                        </a:rPr>
                        <a:t>30.5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A81"/>
                    </a:solidFill>
                  </a:tcPr>
                </a:tc>
                <a:tc>
                  <a:txBody>
                    <a:bodyPr/>
                    <a:lstStyle/>
                    <a:p>
                      <a:pPr algn="r" fontAlgn="b"/>
                      <a:r>
                        <a:rPr lang="en-US" sz="600" b="0" i="0" u="none" strike="noStrike">
                          <a:solidFill>
                            <a:srgbClr val="000000"/>
                          </a:solidFill>
                          <a:latin typeface="Calibri"/>
                        </a:rPr>
                        <a:t>30.8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D981"/>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30.6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1D981"/>
                    </a:solidFill>
                  </a:tcPr>
                </a:tc>
                <a:tc>
                  <a:txBody>
                    <a:bodyPr/>
                    <a:lstStyle/>
                    <a:p>
                      <a:pPr algn="r" fontAlgn="b"/>
                      <a:r>
                        <a:rPr lang="en-US" sz="600" b="0" i="0" u="none" strike="noStrike">
                          <a:solidFill>
                            <a:srgbClr val="000000"/>
                          </a:solidFill>
                          <a:latin typeface="Calibri"/>
                        </a:rPr>
                        <a:t>30.6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1D981"/>
                    </a:solidFill>
                  </a:tcPr>
                </a:tc>
                <a:tc>
                  <a:txBody>
                    <a:bodyPr/>
                    <a:lstStyle/>
                    <a:p>
                      <a:pPr algn="r" fontAlgn="b"/>
                      <a:r>
                        <a:rPr lang="en-US" sz="600" b="0" i="0" u="none" strike="noStrike">
                          <a:solidFill>
                            <a:srgbClr val="000000"/>
                          </a:solidFill>
                          <a:latin typeface="Calibri"/>
                        </a:rPr>
                        <a:t>30.6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1D981"/>
                    </a:solidFill>
                  </a:tcPr>
                </a:tc>
                <a:tc>
                  <a:txBody>
                    <a:bodyPr/>
                    <a:lstStyle/>
                    <a:p>
                      <a:pPr algn="r" fontAlgn="b"/>
                      <a:r>
                        <a:rPr lang="en-US" sz="600" b="0" i="0" u="none" strike="noStrike">
                          <a:solidFill>
                            <a:srgbClr val="000000"/>
                          </a:solidFill>
                          <a:latin typeface="Calibri"/>
                        </a:rPr>
                        <a:t>30.8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D981"/>
                    </a:solidFill>
                  </a:tcPr>
                </a:tc>
                <a:tc>
                  <a:txBody>
                    <a:bodyPr/>
                    <a:lstStyle/>
                    <a:p>
                      <a:pPr algn="r" fontAlgn="b"/>
                      <a:r>
                        <a:rPr lang="en-US" sz="600" b="0" i="0" u="none" strike="noStrike">
                          <a:solidFill>
                            <a:srgbClr val="000000"/>
                          </a:solidFill>
                          <a:latin typeface="Calibri"/>
                        </a:rPr>
                        <a:t>30.4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3DA81"/>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30.8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D981"/>
                    </a:solidFill>
                  </a:tcPr>
                </a:tc>
                <a:tc>
                  <a:txBody>
                    <a:bodyPr/>
                    <a:lstStyle/>
                    <a:p>
                      <a:pPr algn="r" fontAlgn="b"/>
                      <a:r>
                        <a:rPr lang="en-US" sz="600" b="0" i="0" u="none" strike="noStrike">
                          <a:solidFill>
                            <a:srgbClr val="000000"/>
                          </a:solidFill>
                          <a:latin typeface="Calibri"/>
                        </a:rPr>
                        <a:t>30.6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1D981"/>
                    </a:solidFill>
                  </a:tcPr>
                </a:tc>
                <a:tc>
                  <a:txBody>
                    <a:bodyPr/>
                    <a:lstStyle/>
                    <a:p>
                      <a:pPr algn="r" fontAlgn="b"/>
                      <a:r>
                        <a:rPr lang="en-US" sz="600" b="0" i="0" u="none" strike="noStrike">
                          <a:solidFill>
                            <a:srgbClr val="000000"/>
                          </a:solidFill>
                          <a:latin typeface="Calibri"/>
                        </a:rPr>
                        <a:t>30.6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1DA81"/>
                    </a:solidFill>
                  </a:tcPr>
                </a:tc>
                <a:tc>
                  <a:txBody>
                    <a:bodyPr/>
                    <a:lstStyle/>
                    <a:p>
                      <a:pPr algn="r" fontAlgn="b"/>
                      <a:r>
                        <a:rPr lang="en-US" sz="600" b="0" i="0" u="none" strike="noStrike">
                          <a:solidFill>
                            <a:srgbClr val="000000"/>
                          </a:solidFill>
                          <a:latin typeface="Calibri"/>
                        </a:rPr>
                        <a:t>30.4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3DA81"/>
                    </a:solidFill>
                  </a:tcPr>
                </a:tc>
                <a:tc>
                  <a:txBody>
                    <a:bodyPr/>
                    <a:lstStyle/>
                    <a:p>
                      <a:pPr algn="r" fontAlgn="b"/>
                      <a:r>
                        <a:rPr lang="en-US" sz="600" b="0" i="0" u="none" strike="noStrike">
                          <a:solidFill>
                            <a:srgbClr val="000000"/>
                          </a:solidFill>
                          <a:latin typeface="Calibri"/>
                        </a:rPr>
                        <a:t>30.5</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A81"/>
                    </a:solidFill>
                  </a:tcPr>
                </a:tc>
                <a:tc>
                  <a:txBody>
                    <a:bodyPr/>
                    <a:lstStyle/>
                    <a:p>
                      <a:pPr algn="l" fontAlgn="b"/>
                      <a:r>
                        <a:rPr lang="en-US" sz="600" b="0"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28.6</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DF82"/>
                    </a:solidFill>
                  </a:tcPr>
                </a:tc>
                <a:tc>
                  <a:txBody>
                    <a:bodyPr/>
                    <a:lstStyle/>
                    <a:p>
                      <a:pPr algn="r" fontAlgn="b"/>
                      <a:r>
                        <a:rPr lang="en-US" sz="600" b="0" i="0" u="none" strike="noStrike">
                          <a:solidFill>
                            <a:srgbClr val="000000"/>
                          </a:solidFill>
                          <a:latin typeface="Calibri"/>
                        </a:rPr>
                        <a:t>28.4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E082"/>
                    </a:solidFill>
                  </a:tcPr>
                </a:tc>
                <a:tc>
                  <a:txBody>
                    <a:bodyPr/>
                    <a:lstStyle/>
                    <a:p>
                      <a:pPr algn="r" fontAlgn="b"/>
                      <a:r>
                        <a:rPr lang="en-US" sz="600" b="0" i="0" u="none" strike="noStrike">
                          <a:solidFill>
                            <a:srgbClr val="000000"/>
                          </a:solidFill>
                          <a:latin typeface="Calibri"/>
                        </a:rPr>
                        <a:t>28.4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E082"/>
                    </a:solidFill>
                  </a:tcPr>
                </a:tc>
                <a:tc>
                  <a:txBody>
                    <a:bodyPr/>
                    <a:lstStyle/>
                    <a:p>
                      <a:pPr algn="r" fontAlgn="b"/>
                      <a:r>
                        <a:rPr lang="en-US" sz="600" b="0" i="0" u="none" strike="noStrike">
                          <a:solidFill>
                            <a:srgbClr val="000000"/>
                          </a:solidFill>
                          <a:latin typeface="Calibri"/>
                        </a:rPr>
                        <a:t>28.4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082"/>
                    </a:solidFill>
                  </a:tcPr>
                </a:tc>
                <a:tc>
                  <a:txBody>
                    <a:bodyPr/>
                    <a:lstStyle/>
                    <a:p>
                      <a:pPr algn="r" fontAlgn="b"/>
                      <a:r>
                        <a:rPr lang="en-US" sz="600" b="0" i="0" u="none" strike="noStrike">
                          <a:solidFill>
                            <a:srgbClr val="000000"/>
                          </a:solidFill>
                          <a:latin typeface="Calibri"/>
                        </a:rPr>
                        <a:t>28.4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E082"/>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28.5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DF82"/>
                    </a:solidFill>
                  </a:tcPr>
                </a:tc>
                <a:tc>
                  <a:txBody>
                    <a:bodyPr/>
                    <a:lstStyle/>
                    <a:p>
                      <a:pPr algn="r" fontAlgn="b"/>
                      <a:r>
                        <a:rPr lang="en-US" sz="600" b="0" i="0" u="none" strike="noStrike">
                          <a:solidFill>
                            <a:srgbClr val="000000"/>
                          </a:solidFill>
                          <a:latin typeface="Calibri"/>
                        </a:rPr>
                        <a:t>28.6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DF82"/>
                    </a:solidFill>
                  </a:tcPr>
                </a:tc>
                <a:tc>
                  <a:txBody>
                    <a:bodyPr/>
                    <a:lstStyle/>
                    <a:p>
                      <a:pPr algn="r" fontAlgn="b"/>
                      <a:r>
                        <a:rPr lang="en-US" sz="600" b="0" i="0" u="none" strike="noStrike">
                          <a:solidFill>
                            <a:srgbClr val="000000"/>
                          </a:solidFill>
                          <a:latin typeface="Calibri"/>
                        </a:rPr>
                        <a:t>28.3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082"/>
                    </a:solidFill>
                  </a:tcPr>
                </a:tc>
                <a:tc>
                  <a:txBody>
                    <a:bodyPr/>
                    <a:lstStyle/>
                    <a:p>
                      <a:pPr algn="r" fontAlgn="b"/>
                      <a:r>
                        <a:rPr lang="en-US" sz="600" b="0" i="0" u="none" strike="noStrike">
                          <a:solidFill>
                            <a:srgbClr val="000000"/>
                          </a:solidFill>
                          <a:latin typeface="Calibri"/>
                        </a:rPr>
                        <a:t>28.6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DF82"/>
                    </a:solidFill>
                  </a:tcPr>
                </a:tc>
                <a:tc>
                  <a:txBody>
                    <a:bodyPr/>
                    <a:lstStyle/>
                    <a:p>
                      <a:pPr algn="r" fontAlgn="b"/>
                      <a:r>
                        <a:rPr lang="en-US" sz="600" b="0" i="0" u="none" strike="noStrike">
                          <a:solidFill>
                            <a:srgbClr val="000000"/>
                          </a:solidFill>
                          <a:latin typeface="Calibri"/>
                        </a:rPr>
                        <a:t>28.3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082"/>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28.4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E082"/>
                    </a:solidFill>
                  </a:tcPr>
                </a:tc>
                <a:tc>
                  <a:txBody>
                    <a:bodyPr/>
                    <a:lstStyle/>
                    <a:p>
                      <a:pPr algn="r" fontAlgn="b"/>
                      <a:r>
                        <a:rPr lang="en-US" sz="600" b="0" i="0" u="none" strike="noStrike">
                          <a:solidFill>
                            <a:srgbClr val="000000"/>
                          </a:solidFill>
                          <a:latin typeface="Calibri"/>
                        </a:rPr>
                        <a:t>28.6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4DF82"/>
                    </a:solidFill>
                  </a:tcPr>
                </a:tc>
                <a:tc>
                  <a:txBody>
                    <a:bodyPr/>
                    <a:lstStyle/>
                    <a:p>
                      <a:pPr algn="r" fontAlgn="b"/>
                      <a:r>
                        <a:rPr lang="en-US" sz="600" b="0" i="0" u="none" strike="noStrike">
                          <a:solidFill>
                            <a:srgbClr val="000000"/>
                          </a:solidFill>
                          <a:latin typeface="Calibri"/>
                        </a:rPr>
                        <a:t>28.5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DF82"/>
                    </a:solidFill>
                  </a:tcPr>
                </a:tc>
                <a:tc>
                  <a:txBody>
                    <a:bodyPr/>
                    <a:lstStyle/>
                    <a:p>
                      <a:pPr algn="r" fontAlgn="b"/>
                      <a:r>
                        <a:rPr lang="en-US" sz="600" b="0" i="0" u="none" strike="noStrike">
                          <a:solidFill>
                            <a:srgbClr val="000000"/>
                          </a:solidFill>
                          <a:latin typeface="Calibri"/>
                        </a:rPr>
                        <a:t>28.3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082"/>
                    </a:solidFill>
                  </a:tcPr>
                </a:tc>
                <a:tc>
                  <a:txBody>
                    <a:bodyPr/>
                    <a:lstStyle/>
                    <a:p>
                      <a:pPr algn="r" fontAlgn="b"/>
                      <a:r>
                        <a:rPr lang="en-US" sz="600" b="0" i="0" u="none" strike="noStrike">
                          <a:solidFill>
                            <a:srgbClr val="000000"/>
                          </a:solidFill>
                          <a:latin typeface="Calibri"/>
                        </a:rPr>
                        <a:t>28.1</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082"/>
                    </a:solidFill>
                  </a:tcPr>
                </a:tc>
                <a:tc>
                  <a:txBody>
                    <a:bodyPr/>
                    <a:lstStyle/>
                    <a:p>
                      <a:pPr algn="r" fontAlgn="b"/>
                      <a:r>
                        <a:rPr lang="en-US" sz="600" b="1" i="0" u="none" strike="noStrike">
                          <a:solidFill>
                            <a:srgbClr val="000000"/>
                          </a:solidFill>
                          <a:latin typeface="Calibri"/>
                        </a:rPr>
                        <a:t>180</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5098">
                <a:tc>
                  <a:txBody>
                    <a:bodyPr/>
                    <a:lstStyle/>
                    <a:p>
                      <a:pPr algn="l" fontAlgn="b"/>
                      <a:r>
                        <a:rPr lang="en-US" sz="600" b="1"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3259" marR="3259" marT="3259"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600" b="1" i="0" u="none" strike="noStrike">
                        <a:solidFill>
                          <a:srgbClr val="000000"/>
                        </a:solidFill>
                        <a:latin typeface="Calibri"/>
                      </a:endParaRPr>
                    </a:p>
                  </a:txBody>
                  <a:tcPr marL="3259" marR="3259" marT="3259" marB="0" anchor="b">
                    <a:lnL w="25400" cap="flat" cmpd="dbl"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600" b="1" i="0" u="none" strike="noStrike">
                        <a:solidFill>
                          <a:srgbClr val="000000"/>
                        </a:solidFill>
                        <a:latin typeface="Calibri"/>
                      </a:endParaRP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3259" marR="3259" marT="3259" marB="0" anchor="b">
                    <a:lnL>
                      <a:noFill/>
                    </a:lnL>
                    <a:lnR w="25400" cap="flat" cmpd="dbl" algn="ctr">
                      <a:solidFill>
                        <a:srgbClr val="000000"/>
                      </a:solidFill>
                      <a:prstDash val="solid"/>
                      <a:round/>
                      <a:headEnd type="none" w="med" len="med"/>
                      <a:tailEnd type="none" w="med" len="med"/>
                    </a:lnR>
                    <a:lnT>
                      <a:noFill/>
                    </a:lnT>
                    <a:lnB>
                      <a:noFill/>
                    </a:lnB>
                  </a:tcPr>
                </a:tc>
              </a:tr>
              <a:tr h="95098">
                <a:tc>
                  <a:txBody>
                    <a:bodyPr/>
                    <a:lstStyle/>
                    <a:p>
                      <a:pPr algn="l" fontAlgn="b"/>
                      <a:r>
                        <a:rPr lang="en-US" sz="600" b="1"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65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120</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22.1</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57F"/>
                    </a:solidFill>
                  </a:tcPr>
                </a:tc>
                <a:tc>
                  <a:txBody>
                    <a:bodyPr/>
                    <a:lstStyle/>
                    <a:p>
                      <a:pPr algn="r" fontAlgn="b"/>
                      <a:r>
                        <a:rPr lang="en-US" sz="600" b="0" i="0" u="none" strike="noStrike">
                          <a:solidFill>
                            <a:srgbClr val="000000"/>
                          </a:solidFill>
                          <a:latin typeface="Calibri"/>
                        </a:rPr>
                        <a:t>22.1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57F"/>
                    </a:solidFill>
                  </a:tcPr>
                </a:tc>
                <a:tc>
                  <a:txBody>
                    <a:bodyPr/>
                    <a:lstStyle/>
                    <a:p>
                      <a:pPr algn="r" fontAlgn="b"/>
                      <a:r>
                        <a:rPr lang="en-US" sz="600" b="0" i="0" u="none" strike="noStrike">
                          <a:solidFill>
                            <a:srgbClr val="000000"/>
                          </a:solidFill>
                          <a:latin typeface="Calibri"/>
                        </a:rPr>
                        <a:t>22.2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680"/>
                    </a:solidFill>
                  </a:tcPr>
                </a:tc>
                <a:tc>
                  <a:txBody>
                    <a:bodyPr/>
                    <a:lstStyle/>
                    <a:p>
                      <a:pPr algn="r" fontAlgn="b"/>
                      <a:r>
                        <a:rPr lang="en-US" sz="600" b="0" i="0" u="none" strike="noStrike">
                          <a:solidFill>
                            <a:srgbClr val="000000"/>
                          </a:solidFill>
                          <a:latin typeface="Calibri"/>
                        </a:rPr>
                        <a:t>22.1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57F"/>
                    </a:solidFill>
                  </a:tcPr>
                </a:tc>
                <a:tc>
                  <a:txBody>
                    <a:bodyPr/>
                    <a:lstStyle/>
                    <a:p>
                      <a:pPr algn="r" fontAlgn="b"/>
                      <a:r>
                        <a:rPr lang="en-US" sz="600" b="0" i="0" u="none" strike="noStrike">
                          <a:solidFill>
                            <a:srgbClr val="000000"/>
                          </a:solidFill>
                          <a:latin typeface="Calibri"/>
                        </a:rPr>
                        <a:t>22.3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780"/>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22.3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780"/>
                    </a:solidFill>
                  </a:tcPr>
                </a:tc>
                <a:tc>
                  <a:txBody>
                    <a:bodyPr/>
                    <a:lstStyle/>
                    <a:p>
                      <a:pPr algn="r" fontAlgn="b"/>
                      <a:r>
                        <a:rPr lang="en-US" sz="600" b="0" i="0" u="none" strike="noStrike">
                          <a:solidFill>
                            <a:srgbClr val="000000"/>
                          </a:solidFill>
                          <a:latin typeface="Calibri"/>
                        </a:rPr>
                        <a:t>22.3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780"/>
                    </a:solidFill>
                  </a:tcPr>
                </a:tc>
                <a:tc>
                  <a:txBody>
                    <a:bodyPr/>
                    <a:lstStyle/>
                    <a:p>
                      <a:pPr algn="r" fontAlgn="b"/>
                      <a:r>
                        <a:rPr lang="en-US" sz="600" b="0" i="0" u="none" strike="noStrike">
                          <a:solidFill>
                            <a:srgbClr val="000000"/>
                          </a:solidFill>
                          <a:latin typeface="Calibri"/>
                        </a:rPr>
                        <a:t>22.0</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47F"/>
                    </a:solidFill>
                  </a:tcPr>
                </a:tc>
                <a:tc>
                  <a:txBody>
                    <a:bodyPr/>
                    <a:lstStyle/>
                    <a:p>
                      <a:pPr algn="r" fontAlgn="b"/>
                      <a:r>
                        <a:rPr lang="en-US" sz="600" b="0" i="0" u="none" strike="noStrike">
                          <a:solidFill>
                            <a:srgbClr val="000000"/>
                          </a:solidFill>
                          <a:latin typeface="Calibri"/>
                        </a:rPr>
                        <a:t>22.0</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47F"/>
                    </a:solidFill>
                  </a:tcPr>
                </a:tc>
                <a:tc>
                  <a:txBody>
                    <a:bodyPr/>
                    <a:lstStyle/>
                    <a:p>
                      <a:pPr algn="r" fontAlgn="b"/>
                      <a:r>
                        <a:rPr lang="en-US" sz="600" b="0" i="0" u="none" strike="noStrike">
                          <a:solidFill>
                            <a:srgbClr val="000000"/>
                          </a:solidFill>
                          <a:latin typeface="Calibri"/>
                        </a:rPr>
                        <a:t>22.1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57F"/>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22.3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780"/>
                    </a:solidFill>
                  </a:tcPr>
                </a:tc>
                <a:tc>
                  <a:txBody>
                    <a:bodyPr/>
                    <a:lstStyle/>
                    <a:p>
                      <a:pPr algn="r" fontAlgn="b"/>
                      <a:r>
                        <a:rPr lang="en-US" sz="600" b="0" i="0" u="none" strike="noStrike">
                          <a:solidFill>
                            <a:srgbClr val="000000"/>
                          </a:solidFill>
                          <a:latin typeface="Calibri"/>
                        </a:rPr>
                        <a:t>22.1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57F"/>
                    </a:solidFill>
                  </a:tcPr>
                </a:tc>
                <a:tc>
                  <a:txBody>
                    <a:bodyPr/>
                    <a:lstStyle/>
                    <a:p>
                      <a:pPr algn="r" fontAlgn="b"/>
                      <a:r>
                        <a:rPr lang="en-US" sz="600" b="0" i="0" u="none" strike="noStrike">
                          <a:solidFill>
                            <a:srgbClr val="000000"/>
                          </a:solidFill>
                          <a:latin typeface="Calibri"/>
                        </a:rPr>
                        <a:t>22.2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680"/>
                    </a:solidFill>
                  </a:tcPr>
                </a:tc>
                <a:tc>
                  <a:txBody>
                    <a:bodyPr/>
                    <a:lstStyle/>
                    <a:p>
                      <a:pPr algn="r" fontAlgn="b"/>
                      <a:r>
                        <a:rPr lang="en-US" sz="600" b="0" i="0" u="none" strike="noStrike">
                          <a:solidFill>
                            <a:srgbClr val="000000"/>
                          </a:solidFill>
                          <a:latin typeface="Calibri"/>
                        </a:rPr>
                        <a:t>22.1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57F"/>
                    </a:solidFill>
                  </a:tcPr>
                </a:tc>
                <a:tc>
                  <a:txBody>
                    <a:bodyPr/>
                    <a:lstStyle/>
                    <a:p>
                      <a:pPr algn="r" fontAlgn="b"/>
                      <a:r>
                        <a:rPr lang="en-US" sz="600" b="0" i="0" u="none" strike="noStrike">
                          <a:solidFill>
                            <a:srgbClr val="000000"/>
                          </a:solidFill>
                          <a:latin typeface="Calibri"/>
                        </a:rPr>
                        <a:t>22.1</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57F"/>
                    </a:solidFill>
                  </a:tcPr>
                </a:tc>
                <a:tc>
                  <a:txBody>
                    <a:bodyPr/>
                    <a:lstStyle/>
                    <a:p>
                      <a:pPr algn="l" fontAlgn="b"/>
                      <a:r>
                        <a:rPr lang="en-US" sz="600" b="0"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20.3</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27C"/>
                    </a:solidFill>
                  </a:tcPr>
                </a:tc>
                <a:tc>
                  <a:txBody>
                    <a:bodyPr/>
                    <a:lstStyle/>
                    <a:p>
                      <a:pPr algn="r" fontAlgn="b"/>
                      <a:r>
                        <a:rPr lang="en-US" sz="600" b="0" i="0" u="none" strike="noStrike">
                          <a:solidFill>
                            <a:srgbClr val="000000"/>
                          </a:solidFill>
                          <a:latin typeface="Calibri"/>
                        </a:rPr>
                        <a:t>20.4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37C"/>
                    </a:solidFill>
                  </a:tcPr>
                </a:tc>
                <a:tc>
                  <a:txBody>
                    <a:bodyPr/>
                    <a:lstStyle/>
                    <a:p>
                      <a:pPr algn="r" fontAlgn="b"/>
                      <a:r>
                        <a:rPr lang="en-US" sz="600" b="0" i="0" u="none" strike="noStrike">
                          <a:solidFill>
                            <a:srgbClr val="000000"/>
                          </a:solidFill>
                          <a:latin typeface="Calibri"/>
                        </a:rPr>
                        <a:t>20.1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07B"/>
                    </a:solidFill>
                  </a:tcPr>
                </a:tc>
                <a:tc>
                  <a:txBody>
                    <a:bodyPr/>
                    <a:lstStyle/>
                    <a:p>
                      <a:pPr algn="r" fontAlgn="b"/>
                      <a:r>
                        <a:rPr lang="en-US" sz="600" b="0" i="0" u="none" strike="noStrike">
                          <a:solidFill>
                            <a:srgbClr val="000000"/>
                          </a:solidFill>
                          <a:latin typeface="Calibri"/>
                        </a:rPr>
                        <a:t>20.3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27C"/>
                    </a:solidFill>
                  </a:tcPr>
                </a:tc>
                <a:tc>
                  <a:txBody>
                    <a:bodyPr/>
                    <a:lstStyle/>
                    <a:p>
                      <a:pPr algn="r" fontAlgn="b"/>
                      <a:r>
                        <a:rPr lang="en-US" sz="600" b="0" i="0" u="none" strike="noStrike">
                          <a:solidFill>
                            <a:srgbClr val="000000"/>
                          </a:solidFill>
                          <a:latin typeface="Calibri"/>
                        </a:rPr>
                        <a:t>20.4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47C"/>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20.4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37C"/>
                    </a:solidFill>
                  </a:tcPr>
                </a:tc>
                <a:tc>
                  <a:txBody>
                    <a:bodyPr/>
                    <a:lstStyle/>
                    <a:p>
                      <a:pPr algn="r" fontAlgn="b"/>
                      <a:r>
                        <a:rPr lang="en-US" sz="600" b="0" i="0" u="none" strike="noStrike">
                          <a:solidFill>
                            <a:srgbClr val="000000"/>
                          </a:solidFill>
                          <a:latin typeface="Calibri"/>
                        </a:rPr>
                        <a:t>20.2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17C"/>
                    </a:solidFill>
                  </a:tcPr>
                </a:tc>
                <a:tc>
                  <a:txBody>
                    <a:bodyPr/>
                    <a:lstStyle/>
                    <a:p>
                      <a:pPr algn="r" fontAlgn="b"/>
                      <a:r>
                        <a:rPr lang="en-US" sz="600" b="0" i="0" u="none" strike="noStrike">
                          <a:solidFill>
                            <a:srgbClr val="000000"/>
                          </a:solidFill>
                          <a:latin typeface="Calibri"/>
                        </a:rPr>
                        <a:t>20.1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17B"/>
                    </a:solidFill>
                  </a:tcPr>
                </a:tc>
                <a:tc>
                  <a:txBody>
                    <a:bodyPr/>
                    <a:lstStyle/>
                    <a:p>
                      <a:pPr algn="r" fontAlgn="b"/>
                      <a:r>
                        <a:rPr lang="en-US" sz="600" b="0" i="0" u="none" strike="noStrike">
                          <a:solidFill>
                            <a:srgbClr val="000000"/>
                          </a:solidFill>
                          <a:latin typeface="Calibri"/>
                        </a:rPr>
                        <a:t>20.2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27C"/>
                    </a:solidFill>
                  </a:tcPr>
                </a:tc>
                <a:tc>
                  <a:txBody>
                    <a:bodyPr/>
                    <a:lstStyle/>
                    <a:p>
                      <a:pPr algn="r" fontAlgn="b"/>
                      <a:r>
                        <a:rPr lang="en-US" sz="600" b="0" i="0" u="none" strike="noStrike">
                          <a:solidFill>
                            <a:srgbClr val="000000"/>
                          </a:solidFill>
                          <a:latin typeface="Calibri"/>
                        </a:rPr>
                        <a:t>20.1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07B"/>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20.2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17C"/>
                    </a:solidFill>
                  </a:tcPr>
                </a:tc>
                <a:tc>
                  <a:txBody>
                    <a:bodyPr/>
                    <a:lstStyle/>
                    <a:p>
                      <a:pPr algn="r" fontAlgn="b"/>
                      <a:r>
                        <a:rPr lang="en-US" sz="600" b="0" i="0" u="none" strike="noStrike">
                          <a:solidFill>
                            <a:srgbClr val="000000"/>
                          </a:solidFill>
                          <a:latin typeface="Calibri"/>
                        </a:rPr>
                        <a:t>20.3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27C"/>
                    </a:solidFill>
                  </a:tcPr>
                </a:tc>
                <a:tc>
                  <a:txBody>
                    <a:bodyPr/>
                    <a:lstStyle/>
                    <a:p>
                      <a:pPr algn="r" fontAlgn="b"/>
                      <a:r>
                        <a:rPr lang="en-US" sz="600" b="0" i="0" u="none" strike="noStrike">
                          <a:solidFill>
                            <a:srgbClr val="000000"/>
                          </a:solidFill>
                          <a:latin typeface="Calibri"/>
                        </a:rPr>
                        <a:t>20.2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27C"/>
                    </a:solidFill>
                  </a:tcPr>
                </a:tc>
                <a:tc>
                  <a:txBody>
                    <a:bodyPr/>
                    <a:lstStyle/>
                    <a:p>
                      <a:pPr algn="r" fontAlgn="b"/>
                      <a:r>
                        <a:rPr lang="en-US" sz="600" b="0" i="0" u="none" strike="noStrike">
                          <a:solidFill>
                            <a:srgbClr val="000000"/>
                          </a:solidFill>
                          <a:latin typeface="Calibri"/>
                        </a:rPr>
                        <a:t>20.2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17C"/>
                    </a:solidFill>
                  </a:tcPr>
                </a:tc>
                <a:tc>
                  <a:txBody>
                    <a:bodyPr/>
                    <a:lstStyle/>
                    <a:p>
                      <a:pPr algn="r" fontAlgn="b"/>
                      <a:r>
                        <a:rPr lang="en-US" sz="600" b="0" i="0" u="none" strike="noStrike">
                          <a:solidFill>
                            <a:srgbClr val="000000"/>
                          </a:solidFill>
                          <a:latin typeface="Calibri"/>
                        </a:rPr>
                        <a:t>20.1</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17C"/>
                    </a:solidFill>
                  </a:tcPr>
                </a:tc>
                <a:tc>
                  <a:txBody>
                    <a:bodyPr/>
                    <a:lstStyle/>
                    <a:p>
                      <a:pPr algn="r" fontAlgn="b"/>
                      <a:r>
                        <a:rPr lang="en-US" sz="600" b="1" i="0" u="none" strike="noStrike">
                          <a:solidFill>
                            <a:srgbClr val="000000"/>
                          </a:solidFill>
                          <a:latin typeface="Calibri"/>
                        </a:rPr>
                        <a:t>120</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65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5098">
                <a:tc>
                  <a:txBody>
                    <a:bodyPr/>
                    <a:lstStyle/>
                    <a:p>
                      <a:pPr algn="l" fontAlgn="b"/>
                      <a:r>
                        <a:rPr lang="en-US" sz="600" b="1"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140</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22.1</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57F"/>
                    </a:solidFill>
                  </a:tcPr>
                </a:tc>
                <a:tc>
                  <a:txBody>
                    <a:bodyPr/>
                    <a:lstStyle/>
                    <a:p>
                      <a:pPr algn="r" fontAlgn="b"/>
                      <a:r>
                        <a:rPr lang="en-US" sz="600" b="0" i="0" u="none" strike="noStrike">
                          <a:solidFill>
                            <a:srgbClr val="000000"/>
                          </a:solidFill>
                          <a:latin typeface="Calibri"/>
                        </a:rPr>
                        <a:t>22.0</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47F"/>
                    </a:solidFill>
                  </a:tcPr>
                </a:tc>
                <a:tc>
                  <a:txBody>
                    <a:bodyPr/>
                    <a:lstStyle/>
                    <a:p>
                      <a:pPr algn="r" fontAlgn="b"/>
                      <a:r>
                        <a:rPr lang="en-US" sz="600" b="0" i="0" u="none" strike="noStrike">
                          <a:solidFill>
                            <a:srgbClr val="000000"/>
                          </a:solidFill>
                          <a:latin typeface="Calibri"/>
                        </a:rPr>
                        <a:t>22.2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680"/>
                    </a:solidFill>
                  </a:tcPr>
                </a:tc>
                <a:tc>
                  <a:txBody>
                    <a:bodyPr/>
                    <a:lstStyle/>
                    <a:p>
                      <a:pPr algn="r" fontAlgn="b"/>
                      <a:r>
                        <a:rPr lang="en-US" sz="600" b="0" i="0" u="none" strike="noStrike">
                          <a:solidFill>
                            <a:srgbClr val="000000"/>
                          </a:solidFill>
                          <a:latin typeface="Calibri"/>
                        </a:rPr>
                        <a:t>22.1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57F"/>
                    </a:solidFill>
                  </a:tcPr>
                </a:tc>
                <a:tc>
                  <a:txBody>
                    <a:bodyPr/>
                    <a:lstStyle/>
                    <a:p>
                      <a:pPr algn="r" fontAlgn="b"/>
                      <a:r>
                        <a:rPr lang="en-US" sz="600" b="0" i="0" u="none" strike="noStrike">
                          <a:solidFill>
                            <a:srgbClr val="000000"/>
                          </a:solidFill>
                          <a:latin typeface="Calibri"/>
                        </a:rPr>
                        <a:t>21.9</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37F"/>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22.3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780"/>
                    </a:solidFill>
                  </a:tcPr>
                </a:tc>
                <a:tc>
                  <a:txBody>
                    <a:bodyPr/>
                    <a:lstStyle/>
                    <a:p>
                      <a:pPr algn="r" fontAlgn="b"/>
                      <a:r>
                        <a:rPr lang="en-US" sz="600" b="0" i="0" u="none" strike="noStrike">
                          <a:solidFill>
                            <a:srgbClr val="000000"/>
                          </a:solidFill>
                          <a:latin typeface="Calibri"/>
                        </a:rPr>
                        <a:t>22.2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680"/>
                    </a:solidFill>
                  </a:tcPr>
                </a:tc>
                <a:tc>
                  <a:txBody>
                    <a:bodyPr/>
                    <a:lstStyle/>
                    <a:p>
                      <a:pPr algn="r" fontAlgn="b"/>
                      <a:r>
                        <a:rPr lang="en-US" sz="600" b="0" i="0" u="none" strike="noStrike">
                          <a:solidFill>
                            <a:srgbClr val="000000"/>
                          </a:solidFill>
                          <a:latin typeface="Calibri"/>
                        </a:rPr>
                        <a:t>22.1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57F"/>
                    </a:solidFill>
                  </a:tcPr>
                </a:tc>
                <a:tc>
                  <a:txBody>
                    <a:bodyPr/>
                    <a:lstStyle/>
                    <a:p>
                      <a:pPr algn="r" fontAlgn="b"/>
                      <a:r>
                        <a:rPr lang="en-US" sz="600" b="0" i="0" u="none" strike="noStrike">
                          <a:solidFill>
                            <a:srgbClr val="000000"/>
                          </a:solidFill>
                          <a:latin typeface="Calibri"/>
                        </a:rPr>
                        <a:t>22.1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57F"/>
                    </a:solidFill>
                  </a:tcPr>
                </a:tc>
                <a:tc>
                  <a:txBody>
                    <a:bodyPr/>
                    <a:lstStyle/>
                    <a:p>
                      <a:pPr algn="r" fontAlgn="b"/>
                      <a:r>
                        <a:rPr lang="en-US" sz="600" b="0" i="0" u="none" strike="noStrike">
                          <a:solidFill>
                            <a:srgbClr val="000000"/>
                          </a:solidFill>
                          <a:latin typeface="Calibri"/>
                        </a:rPr>
                        <a:t>22.3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780"/>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22.2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680"/>
                    </a:solidFill>
                  </a:tcPr>
                </a:tc>
                <a:tc>
                  <a:txBody>
                    <a:bodyPr/>
                    <a:lstStyle/>
                    <a:p>
                      <a:pPr algn="r" fontAlgn="b"/>
                      <a:r>
                        <a:rPr lang="en-US" sz="600" b="0" i="0" u="none" strike="noStrike">
                          <a:solidFill>
                            <a:srgbClr val="000000"/>
                          </a:solidFill>
                          <a:latin typeface="Calibri"/>
                        </a:rPr>
                        <a:t>22.2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680"/>
                    </a:solidFill>
                  </a:tcPr>
                </a:tc>
                <a:tc>
                  <a:txBody>
                    <a:bodyPr/>
                    <a:lstStyle/>
                    <a:p>
                      <a:pPr algn="r" fontAlgn="b"/>
                      <a:r>
                        <a:rPr lang="en-US" sz="600" b="0" i="0" u="none" strike="noStrike">
                          <a:solidFill>
                            <a:srgbClr val="000000"/>
                          </a:solidFill>
                          <a:latin typeface="Calibri"/>
                        </a:rPr>
                        <a:t>21.8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27F"/>
                    </a:solidFill>
                  </a:tcPr>
                </a:tc>
                <a:tc>
                  <a:txBody>
                    <a:bodyPr/>
                    <a:lstStyle/>
                    <a:p>
                      <a:pPr algn="r" fontAlgn="b"/>
                      <a:r>
                        <a:rPr lang="en-US" sz="600" b="0" i="0" u="none" strike="noStrike">
                          <a:solidFill>
                            <a:srgbClr val="000000"/>
                          </a:solidFill>
                          <a:latin typeface="Calibri"/>
                        </a:rPr>
                        <a:t>22.1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57F"/>
                    </a:solidFill>
                  </a:tcPr>
                </a:tc>
                <a:tc>
                  <a:txBody>
                    <a:bodyPr/>
                    <a:lstStyle/>
                    <a:p>
                      <a:pPr algn="r" fontAlgn="b"/>
                      <a:r>
                        <a:rPr lang="en-US" sz="600" b="0" i="0" u="none" strike="noStrike">
                          <a:solidFill>
                            <a:srgbClr val="000000"/>
                          </a:solidFill>
                          <a:latin typeface="Calibri"/>
                        </a:rPr>
                        <a:t>22.1</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57F"/>
                    </a:solidFill>
                  </a:tcPr>
                </a:tc>
                <a:tc>
                  <a:txBody>
                    <a:bodyPr/>
                    <a:lstStyle/>
                    <a:p>
                      <a:pPr algn="l" fontAlgn="b"/>
                      <a:endParaRPr lang="en-US" sz="600" b="0" i="0" u="none" strike="noStrike">
                        <a:solidFill>
                          <a:srgbClr val="000000"/>
                        </a:solidFill>
                        <a:latin typeface="Calibri"/>
                      </a:endParaRPr>
                    </a:p>
                  </a:txBody>
                  <a:tcPr marL="3259" marR="3259" marT="3259"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20.3</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37C"/>
                    </a:solidFill>
                  </a:tcPr>
                </a:tc>
                <a:tc>
                  <a:txBody>
                    <a:bodyPr/>
                    <a:lstStyle/>
                    <a:p>
                      <a:pPr algn="r" fontAlgn="b"/>
                      <a:r>
                        <a:rPr lang="en-US" sz="600" b="0" i="0" u="none" strike="noStrike">
                          <a:solidFill>
                            <a:srgbClr val="000000"/>
                          </a:solidFill>
                          <a:latin typeface="Calibri"/>
                        </a:rPr>
                        <a:t>20.3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27C"/>
                    </a:solidFill>
                  </a:tcPr>
                </a:tc>
                <a:tc>
                  <a:txBody>
                    <a:bodyPr/>
                    <a:lstStyle/>
                    <a:p>
                      <a:pPr algn="r" fontAlgn="b"/>
                      <a:r>
                        <a:rPr lang="en-US" sz="600" b="0" i="0" u="none" strike="noStrike">
                          <a:solidFill>
                            <a:srgbClr val="000000"/>
                          </a:solidFill>
                          <a:latin typeface="Calibri"/>
                        </a:rPr>
                        <a:t>20.2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17C"/>
                    </a:solidFill>
                  </a:tcPr>
                </a:tc>
                <a:tc>
                  <a:txBody>
                    <a:bodyPr/>
                    <a:lstStyle/>
                    <a:p>
                      <a:pPr algn="r" fontAlgn="b"/>
                      <a:r>
                        <a:rPr lang="en-US" sz="600" b="0" i="0" u="none" strike="noStrike">
                          <a:solidFill>
                            <a:srgbClr val="000000"/>
                          </a:solidFill>
                          <a:latin typeface="Calibri"/>
                        </a:rPr>
                        <a:t>20.1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07B"/>
                    </a:solidFill>
                  </a:tcPr>
                </a:tc>
                <a:tc>
                  <a:txBody>
                    <a:bodyPr/>
                    <a:lstStyle/>
                    <a:p>
                      <a:pPr algn="r" fontAlgn="b"/>
                      <a:r>
                        <a:rPr lang="en-US" sz="600" b="0" i="0" u="none" strike="noStrike">
                          <a:solidFill>
                            <a:srgbClr val="000000"/>
                          </a:solidFill>
                          <a:latin typeface="Calibri"/>
                        </a:rPr>
                        <a:t>20.0</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F7B"/>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20.3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27C"/>
                    </a:solidFill>
                  </a:tcPr>
                </a:tc>
                <a:tc>
                  <a:txBody>
                    <a:bodyPr/>
                    <a:lstStyle/>
                    <a:p>
                      <a:pPr algn="r" fontAlgn="b"/>
                      <a:r>
                        <a:rPr lang="en-US" sz="600" b="0" i="0" u="none" strike="noStrike">
                          <a:solidFill>
                            <a:srgbClr val="000000"/>
                          </a:solidFill>
                          <a:latin typeface="Calibri"/>
                        </a:rPr>
                        <a:t>20.0</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07B"/>
                    </a:solidFill>
                  </a:tcPr>
                </a:tc>
                <a:tc>
                  <a:txBody>
                    <a:bodyPr/>
                    <a:lstStyle/>
                    <a:p>
                      <a:pPr algn="r" fontAlgn="b"/>
                      <a:r>
                        <a:rPr lang="en-US" sz="600" b="0" i="0" u="none" strike="noStrike">
                          <a:solidFill>
                            <a:srgbClr val="000000"/>
                          </a:solidFill>
                          <a:latin typeface="Calibri"/>
                        </a:rPr>
                        <a:t>20.2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27C"/>
                    </a:solidFill>
                  </a:tcPr>
                </a:tc>
                <a:tc>
                  <a:txBody>
                    <a:bodyPr/>
                    <a:lstStyle/>
                    <a:p>
                      <a:pPr algn="r" fontAlgn="b"/>
                      <a:r>
                        <a:rPr lang="en-US" sz="600" b="0" i="0" u="none" strike="noStrike">
                          <a:solidFill>
                            <a:srgbClr val="000000"/>
                          </a:solidFill>
                          <a:latin typeface="Calibri"/>
                        </a:rPr>
                        <a:t>20.1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07B"/>
                    </a:solidFill>
                  </a:tcPr>
                </a:tc>
                <a:tc>
                  <a:txBody>
                    <a:bodyPr/>
                    <a:lstStyle/>
                    <a:p>
                      <a:pPr algn="r" fontAlgn="b"/>
                      <a:r>
                        <a:rPr lang="en-US" sz="600" b="0" i="0" u="none" strike="noStrike">
                          <a:solidFill>
                            <a:srgbClr val="000000"/>
                          </a:solidFill>
                          <a:latin typeface="Calibri"/>
                        </a:rPr>
                        <a:t>20.0</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F7B"/>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20.2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27C"/>
                    </a:solidFill>
                  </a:tcPr>
                </a:tc>
                <a:tc>
                  <a:txBody>
                    <a:bodyPr/>
                    <a:lstStyle/>
                    <a:p>
                      <a:pPr algn="r" fontAlgn="b"/>
                      <a:r>
                        <a:rPr lang="en-US" sz="600" b="0" i="0" u="none" strike="noStrike">
                          <a:solidFill>
                            <a:srgbClr val="000000"/>
                          </a:solidFill>
                          <a:latin typeface="Calibri"/>
                        </a:rPr>
                        <a:t>20.3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37C"/>
                    </a:solidFill>
                  </a:tcPr>
                </a:tc>
                <a:tc>
                  <a:txBody>
                    <a:bodyPr/>
                    <a:lstStyle/>
                    <a:p>
                      <a:pPr algn="r" fontAlgn="b"/>
                      <a:r>
                        <a:rPr lang="en-US" sz="600" b="0" i="0" u="none" strike="noStrike">
                          <a:solidFill>
                            <a:srgbClr val="000000"/>
                          </a:solidFill>
                          <a:latin typeface="Calibri"/>
                        </a:rPr>
                        <a:t>20.2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17C"/>
                    </a:solidFill>
                  </a:tcPr>
                </a:tc>
                <a:tc>
                  <a:txBody>
                    <a:bodyPr/>
                    <a:lstStyle/>
                    <a:p>
                      <a:pPr algn="r" fontAlgn="b"/>
                      <a:r>
                        <a:rPr lang="en-US" sz="600" b="0" i="0" u="none" strike="noStrike">
                          <a:solidFill>
                            <a:srgbClr val="000000"/>
                          </a:solidFill>
                          <a:latin typeface="Calibri"/>
                        </a:rPr>
                        <a:t>20.1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07B"/>
                    </a:solidFill>
                  </a:tcPr>
                </a:tc>
                <a:tc>
                  <a:txBody>
                    <a:bodyPr/>
                    <a:lstStyle/>
                    <a:p>
                      <a:pPr algn="r" fontAlgn="b"/>
                      <a:r>
                        <a:rPr lang="en-US" sz="600" b="0" i="0" u="none" strike="noStrike">
                          <a:solidFill>
                            <a:srgbClr val="000000"/>
                          </a:solidFill>
                          <a:latin typeface="Calibri"/>
                        </a:rPr>
                        <a:t>20.0</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07B"/>
                    </a:solidFill>
                  </a:tcPr>
                </a:tc>
                <a:tc>
                  <a:txBody>
                    <a:bodyPr/>
                    <a:lstStyle/>
                    <a:p>
                      <a:pPr algn="r" fontAlgn="b"/>
                      <a:r>
                        <a:rPr lang="en-US" sz="600" b="1" i="0" u="none" strike="noStrike">
                          <a:solidFill>
                            <a:srgbClr val="000000"/>
                          </a:solidFill>
                          <a:latin typeface="Calibri"/>
                        </a:rPr>
                        <a:t>140</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5098">
                <a:tc>
                  <a:txBody>
                    <a:bodyPr/>
                    <a:lstStyle/>
                    <a:p>
                      <a:pPr algn="l" fontAlgn="b"/>
                      <a:r>
                        <a:rPr lang="en-US" sz="600" b="1"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160</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22.4</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880"/>
                    </a:solidFill>
                  </a:tcPr>
                </a:tc>
                <a:tc>
                  <a:txBody>
                    <a:bodyPr/>
                    <a:lstStyle/>
                    <a:p>
                      <a:pPr algn="r" fontAlgn="b"/>
                      <a:r>
                        <a:rPr lang="en-US" sz="600" b="0" i="0" u="none" strike="noStrike">
                          <a:solidFill>
                            <a:srgbClr val="000000"/>
                          </a:solidFill>
                          <a:latin typeface="Calibri"/>
                        </a:rPr>
                        <a:t>22.1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57F"/>
                    </a:solidFill>
                  </a:tcPr>
                </a:tc>
                <a:tc>
                  <a:txBody>
                    <a:bodyPr/>
                    <a:lstStyle/>
                    <a:p>
                      <a:pPr algn="r" fontAlgn="b"/>
                      <a:r>
                        <a:rPr lang="en-US" sz="600" b="0" i="0" u="none" strike="noStrike">
                          <a:solidFill>
                            <a:srgbClr val="000000"/>
                          </a:solidFill>
                          <a:latin typeface="Calibri"/>
                        </a:rPr>
                        <a:t>22.1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57F"/>
                    </a:solidFill>
                  </a:tcPr>
                </a:tc>
                <a:tc>
                  <a:txBody>
                    <a:bodyPr/>
                    <a:lstStyle/>
                    <a:p>
                      <a:pPr algn="r" fontAlgn="b"/>
                      <a:r>
                        <a:rPr lang="en-US" sz="600" b="0" i="0" u="none" strike="noStrike">
                          <a:solidFill>
                            <a:srgbClr val="000000"/>
                          </a:solidFill>
                          <a:latin typeface="Calibri"/>
                        </a:rPr>
                        <a:t>22.2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680"/>
                    </a:solidFill>
                  </a:tcPr>
                </a:tc>
                <a:tc>
                  <a:txBody>
                    <a:bodyPr/>
                    <a:lstStyle/>
                    <a:p>
                      <a:pPr algn="r" fontAlgn="b"/>
                      <a:r>
                        <a:rPr lang="en-US" sz="600" b="0" i="0" u="none" strike="noStrike">
                          <a:solidFill>
                            <a:srgbClr val="000000"/>
                          </a:solidFill>
                          <a:latin typeface="Calibri"/>
                        </a:rPr>
                        <a:t>22.1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57F"/>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22.1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57F"/>
                    </a:solidFill>
                  </a:tcPr>
                </a:tc>
                <a:tc>
                  <a:txBody>
                    <a:bodyPr/>
                    <a:lstStyle/>
                    <a:p>
                      <a:pPr algn="r" fontAlgn="b"/>
                      <a:r>
                        <a:rPr lang="en-US" sz="600" b="0" i="0" u="none" strike="noStrike">
                          <a:solidFill>
                            <a:srgbClr val="000000"/>
                          </a:solidFill>
                          <a:latin typeface="Calibri"/>
                        </a:rPr>
                        <a:t>22.1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57F"/>
                    </a:solidFill>
                  </a:tcPr>
                </a:tc>
                <a:tc>
                  <a:txBody>
                    <a:bodyPr/>
                    <a:lstStyle/>
                    <a:p>
                      <a:pPr algn="r" fontAlgn="b"/>
                      <a:r>
                        <a:rPr lang="en-US" sz="600" b="0" i="0" u="none" strike="noStrike">
                          <a:solidFill>
                            <a:srgbClr val="000000"/>
                          </a:solidFill>
                          <a:latin typeface="Calibri"/>
                        </a:rPr>
                        <a:t>22.0</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47F"/>
                    </a:solidFill>
                  </a:tcPr>
                </a:tc>
                <a:tc>
                  <a:txBody>
                    <a:bodyPr/>
                    <a:lstStyle/>
                    <a:p>
                      <a:pPr algn="r" fontAlgn="b"/>
                      <a:r>
                        <a:rPr lang="en-US" sz="600" b="0" i="0" u="none" strike="noStrike">
                          <a:solidFill>
                            <a:srgbClr val="000000"/>
                          </a:solidFill>
                          <a:latin typeface="Calibri"/>
                        </a:rPr>
                        <a:t>21.9</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37F"/>
                    </a:solidFill>
                  </a:tcPr>
                </a:tc>
                <a:tc>
                  <a:txBody>
                    <a:bodyPr/>
                    <a:lstStyle/>
                    <a:p>
                      <a:pPr algn="r" fontAlgn="b"/>
                      <a:r>
                        <a:rPr lang="en-US" sz="600" b="0" i="0" u="none" strike="noStrike">
                          <a:solidFill>
                            <a:srgbClr val="000000"/>
                          </a:solidFill>
                          <a:latin typeface="Calibri"/>
                        </a:rPr>
                        <a:t>22.0</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47F"/>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22.3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780"/>
                    </a:solidFill>
                  </a:tcPr>
                </a:tc>
                <a:tc>
                  <a:txBody>
                    <a:bodyPr/>
                    <a:lstStyle/>
                    <a:p>
                      <a:pPr algn="r" fontAlgn="b"/>
                      <a:r>
                        <a:rPr lang="en-US" sz="600" b="0" i="0" u="none" strike="noStrike">
                          <a:solidFill>
                            <a:srgbClr val="000000"/>
                          </a:solidFill>
                          <a:latin typeface="Calibri"/>
                        </a:rPr>
                        <a:t>22.1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57F"/>
                    </a:solidFill>
                  </a:tcPr>
                </a:tc>
                <a:tc>
                  <a:txBody>
                    <a:bodyPr/>
                    <a:lstStyle/>
                    <a:p>
                      <a:pPr algn="r" fontAlgn="b"/>
                      <a:r>
                        <a:rPr lang="en-US" sz="600" b="0" i="0" u="none" strike="noStrike">
                          <a:solidFill>
                            <a:srgbClr val="000000"/>
                          </a:solidFill>
                          <a:latin typeface="Calibri"/>
                        </a:rPr>
                        <a:t>22.0</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47F"/>
                    </a:solidFill>
                  </a:tcPr>
                </a:tc>
                <a:tc>
                  <a:txBody>
                    <a:bodyPr/>
                    <a:lstStyle/>
                    <a:p>
                      <a:pPr algn="r" fontAlgn="b"/>
                      <a:r>
                        <a:rPr lang="en-US" sz="600" b="0" i="0" u="none" strike="noStrike">
                          <a:solidFill>
                            <a:srgbClr val="000000"/>
                          </a:solidFill>
                          <a:latin typeface="Calibri"/>
                        </a:rPr>
                        <a:t>22.1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57F"/>
                    </a:solidFill>
                  </a:tcPr>
                </a:tc>
                <a:tc>
                  <a:txBody>
                    <a:bodyPr/>
                    <a:lstStyle/>
                    <a:p>
                      <a:pPr algn="r" fontAlgn="b"/>
                      <a:r>
                        <a:rPr lang="en-US" sz="600" b="0" i="0" u="none" strike="noStrike">
                          <a:solidFill>
                            <a:srgbClr val="000000"/>
                          </a:solidFill>
                          <a:latin typeface="Calibri"/>
                        </a:rPr>
                        <a:t>21.9</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37F"/>
                    </a:solidFill>
                  </a:tcPr>
                </a:tc>
                <a:tc>
                  <a:txBody>
                    <a:bodyPr/>
                    <a:lstStyle/>
                    <a:p>
                      <a:pPr algn="l" fontAlgn="b"/>
                      <a:endParaRPr lang="en-US" sz="600" b="0" i="0" u="none" strike="noStrike">
                        <a:solidFill>
                          <a:srgbClr val="000000"/>
                        </a:solidFill>
                        <a:latin typeface="Calibri"/>
                      </a:endParaRPr>
                    </a:p>
                  </a:txBody>
                  <a:tcPr marL="3259" marR="3259" marT="3259"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20.2</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27C"/>
                    </a:solidFill>
                  </a:tcPr>
                </a:tc>
                <a:tc>
                  <a:txBody>
                    <a:bodyPr/>
                    <a:lstStyle/>
                    <a:p>
                      <a:pPr algn="r" fontAlgn="b"/>
                      <a:r>
                        <a:rPr lang="en-US" sz="600" b="0" i="0" u="none" strike="noStrike">
                          <a:solidFill>
                            <a:srgbClr val="000000"/>
                          </a:solidFill>
                          <a:latin typeface="Calibri"/>
                        </a:rPr>
                        <a:t>20.3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27C"/>
                    </a:solidFill>
                  </a:tcPr>
                </a:tc>
                <a:tc>
                  <a:txBody>
                    <a:bodyPr/>
                    <a:lstStyle/>
                    <a:p>
                      <a:pPr algn="r" fontAlgn="b"/>
                      <a:r>
                        <a:rPr lang="en-US" sz="600" b="0" i="0" u="none" strike="noStrike">
                          <a:solidFill>
                            <a:srgbClr val="000000"/>
                          </a:solidFill>
                          <a:latin typeface="Calibri"/>
                        </a:rPr>
                        <a:t>20.2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27C"/>
                    </a:solidFill>
                  </a:tcPr>
                </a:tc>
                <a:tc>
                  <a:txBody>
                    <a:bodyPr/>
                    <a:lstStyle/>
                    <a:p>
                      <a:pPr algn="r" fontAlgn="b"/>
                      <a:r>
                        <a:rPr lang="en-US" sz="600" b="0" i="0" u="none" strike="noStrike">
                          <a:solidFill>
                            <a:srgbClr val="000000"/>
                          </a:solidFill>
                          <a:latin typeface="Calibri"/>
                        </a:rPr>
                        <a:t>20.2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17C"/>
                    </a:solidFill>
                  </a:tcPr>
                </a:tc>
                <a:tc>
                  <a:txBody>
                    <a:bodyPr/>
                    <a:lstStyle/>
                    <a:p>
                      <a:pPr algn="r" fontAlgn="b"/>
                      <a:r>
                        <a:rPr lang="en-US" sz="600" b="0" i="0" u="none" strike="noStrike">
                          <a:solidFill>
                            <a:srgbClr val="000000"/>
                          </a:solidFill>
                          <a:latin typeface="Calibri"/>
                        </a:rPr>
                        <a:t>20.1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07B"/>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20.0</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F7B"/>
                    </a:solidFill>
                  </a:tcPr>
                </a:tc>
                <a:tc>
                  <a:txBody>
                    <a:bodyPr/>
                    <a:lstStyle/>
                    <a:p>
                      <a:pPr algn="r" fontAlgn="b"/>
                      <a:r>
                        <a:rPr lang="en-US" sz="600" b="0" i="0" u="none" strike="noStrike">
                          <a:solidFill>
                            <a:srgbClr val="000000"/>
                          </a:solidFill>
                          <a:latin typeface="Calibri"/>
                        </a:rPr>
                        <a:t>20.2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17C"/>
                    </a:solidFill>
                  </a:tcPr>
                </a:tc>
                <a:tc>
                  <a:txBody>
                    <a:bodyPr/>
                    <a:lstStyle/>
                    <a:p>
                      <a:pPr algn="r" fontAlgn="b"/>
                      <a:r>
                        <a:rPr lang="en-US" sz="600" b="0" i="0" u="none" strike="noStrike">
                          <a:solidFill>
                            <a:srgbClr val="000000"/>
                          </a:solidFill>
                          <a:latin typeface="Calibri"/>
                        </a:rPr>
                        <a:t>20.2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27C"/>
                    </a:solidFill>
                  </a:tcPr>
                </a:tc>
                <a:tc>
                  <a:txBody>
                    <a:bodyPr/>
                    <a:lstStyle/>
                    <a:p>
                      <a:pPr algn="r" fontAlgn="b"/>
                      <a:r>
                        <a:rPr lang="en-US" sz="600" b="0" i="0" u="none" strike="noStrike">
                          <a:solidFill>
                            <a:srgbClr val="000000"/>
                          </a:solidFill>
                          <a:latin typeface="Calibri"/>
                        </a:rPr>
                        <a:t>20.1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17B"/>
                    </a:solidFill>
                  </a:tcPr>
                </a:tc>
                <a:tc>
                  <a:txBody>
                    <a:bodyPr/>
                    <a:lstStyle/>
                    <a:p>
                      <a:pPr algn="r" fontAlgn="b"/>
                      <a:r>
                        <a:rPr lang="en-US" sz="600" b="0" i="0" u="none" strike="noStrike">
                          <a:solidFill>
                            <a:srgbClr val="000000"/>
                          </a:solidFill>
                          <a:latin typeface="Calibri"/>
                        </a:rPr>
                        <a:t>20.0</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F7B"/>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20.1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17B"/>
                    </a:solidFill>
                  </a:tcPr>
                </a:tc>
                <a:tc>
                  <a:txBody>
                    <a:bodyPr/>
                    <a:lstStyle/>
                    <a:p>
                      <a:pPr algn="r" fontAlgn="b"/>
                      <a:r>
                        <a:rPr lang="en-US" sz="600" b="0" i="0" u="none" strike="noStrike">
                          <a:solidFill>
                            <a:srgbClr val="000000"/>
                          </a:solidFill>
                          <a:latin typeface="Calibri"/>
                        </a:rPr>
                        <a:t>20.3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27C"/>
                    </a:solidFill>
                  </a:tcPr>
                </a:tc>
                <a:tc>
                  <a:txBody>
                    <a:bodyPr/>
                    <a:lstStyle/>
                    <a:p>
                      <a:pPr algn="r" fontAlgn="b"/>
                      <a:r>
                        <a:rPr lang="en-US" sz="600" b="0" i="0" u="none" strike="noStrike">
                          <a:solidFill>
                            <a:srgbClr val="000000"/>
                          </a:solidFill>
                          <a:latin typeface="Calibri"/>
                        </a:rPr>
                        <a:t>20.1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07B"/>
                    </a:solidFill>
                  </a:tcPr>
                </a:tc>
                <a:tc>
                  <a:txBody>
                    <a:bodyPr/>
                    <a:lstStyle/>
                    <a:p>
                      <a:pPr algn="r" fontAlgn="b"/>
                      <a:r>
                        <a:rPr lang="en-US" sz="600" b="0" i="0" u="none" strike="noStrike">
                          <a:solidFill>
                            <a:srgbClr val="000000"/>
                          </a:solidFill>
                          <a:latin typeface="Calibri"/>
                        </a:rPr>
                        <a:t>20.0</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F7B"/>
                    </a:solidFill>
                  </a:tcPr>
                </a:tc>
                <a:tc>
                  <a:txBody>
                    <a:bodyPr/>
                    <a:lstStyle/>
                    <a:p>
                      <a:pPr algn="r" fontAlgn="b"/>
                      <a:r>
                        <a:rPr lang="en-US" sz="600" b="0" i="0" u="none" strike="noStrike">
                          <a:solidFill>
                            <a:srgbClr val="000000"/>
                          </a:solidFill>
                          <a:latin typeface="Calibri"/>
                        </a:rPr>
                        <a:t>20.0</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07B"/>
                    </a:solidFill>
                  </a:tcPr>
                </a:tc>
                <a:tc>
                  <a:txBody>
                    <a:bodyPr/>
                    <a:lstStyle/>
                    <a:p>
                      <a:pPr algn="r" fontAlgn="b"/>
                      <a:r>
                        <a:rPr lang="en-US" sz="600" b="1" i="0" u="none" strike="noStrike">
                          <a:solidFill>
                            <a:srgbClr val="000000"/>
                          </a:solidFill>
                          <a:latin typeface="Calibri"/>
                        </a:rPr>
                        <a:t>160</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5098">
                <a:tc>
                  <a:txBody>
                    <a:bodyPr/>
                    <a:lstStyle/>
                    <a:p>
                      <a:pPr algn="l" fontAlgn="b"/>
                      <a:r>
                        <a:rPr lang="en-US" sz="600" b="1"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180</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22.0</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47F"/>
                    </a:solidFill>
                  </a:tcPr>
                </a:tc>
                <a:tc>
                  <a:txBody>
                    <a:bodyPr/>
                    <a:lstStyle/>
                    <a:p>
                      <a:pPr algn="r" fontAlgn="b"/>
                      <a:r>
                        <a:rPr lang="en-US" sz="600" b="0" i="0" u="none" strike="noStrike">
                          <a:solidFill>
                            <a:srgbClr val="000000"/>
                          </a:solidFill>
                          <a:latin typeface="Calibri"/>
                        </a:rPr>
                        <a:t>22.2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680"/>
                    </a:solidFill>
                  </a:tcPr>
                </a:tc>
                <a:tc>
                  <a:txBody>
                    <a:bodyPr/>
                    <a:lstStyle/>
                    <a:p>
                      <a:pPr algn="r" fontAlgn="b"/>
                      <a:r>
                        <a:rPr lang="en-US" sz="600" b="0" i="0" u="none" strike="noStrike">
                          <a:solidFill>
                            <a:srgbClr val="000000"/>
                          </a:solidFill>
                          <a:latin typeface="Calibri"/>
                        </a:rPr>
                        <a:t>22.2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67F"/>
                    </a:solidFill>
                  </a:tcPr>
                </a:tc>
                <a:tc>
                  <a:txBody>
                    <a:bodyPr/>
                    <a:lstStyle/>
                    <a:p>
                      <a:pPr algn="r" fontAlgn="b"/>
                      <a:r>
                        <a:rPr lang="en-US" sz="600" b="0" i="0" u="none" strike="noStrike">
                          <a:solidFill>
                            <a:srgbClr val="000000"/>
                          </a:solidFill>
                          <a:latin typeface="Calibri"/>
                        </a:rPr>
                        <a:t>22.0</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47F"/>
                    </a:solidFill>
                  </a:tcPr>
                </a:tc>
                <a:tc>
                  <a:txBody>
                    <a:bodyPr/>
                    <a:lstStyle/>
                    <a:p>
                      <a:pPr algn="r" fontAlgn="b"/>
                      <a:r>
                        <a:rPr lang="en-US" sz="600" b="0" i="0" u="none" strike="noStrike">
                          <a:solidFill>
                            <a:srgbClr val="000000"/>
                          </a:solidFill>
                          <a:latin typeface="Calibri"/>
                        </a:rPr>
                        <a:t>21.9</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37F"/>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22.2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680"/>
                    </a:solidFill>
                  </a:tcPr>
                </a:tc>
                <a:tc>
                  <a:txBody>
                    <a:bodyPr/>
                    <a:lstStyle/>
                    <a:p>
                      <a:pPr algn="r" fontAlgn="b"/>
                      <a:r>
                        <a:rPr lang="en-US" sz="600" b="0" i="0" u="none" strike="noStrike">
                          <a:solidFill>
                            <a:srgbClr val="000000"/>
                          </a:solidFill>
                          <a:latin typeface="Calibri"/>
                        </a:rPr>
                        <a:t>22.2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67F"/>
                    </a:solidFill>
                  </a:tcPr>
                </a:tc>
                <a:tc>
                  <a:txBody>
                    <a:bodyPr/>
                    <a:lstStyle/>
                    <a:p>
                      <a:pPr algn="r" fontAlgn="b"/>
                      <a:r>
                        <a:rPr lang="en-US" sz="600" b="0" i="0" u="none" strike="noStrike">
                          <a:solidFill>
                            <a:srgbClr val="000000"/>
                          </a:solidFill>
                          <a:latin typeface="Calibri"/>
                        </a:rPr>
                        <a:t>22.1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57F"/>
                    </a:solidFill>
                  </a:tcPr>
                </a:tc>
                <a:tc>
                  <a:txBody>
                    <a:bodyPr/>
                    <a:lstStyle/>
                    <a:p>
                      <a:pPr algn="r" fontAlgn="b"/>
                      <a:r>
                        <a:rPr lang="en-US" sz="600" b="0" i="0" u="none" strike="noStrike">
                          <a:solidFill>
                            <a:srgbClr val="000000"/>
                          </a:solidFill>
                          <a:latin typeface="Calibri"/>
                        </a:rPr>
                        <a:t>21.9</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27F"/>
                    </a:solidFill>
                  </a:tcPr>
                </a:tc>
                <a:tc>
                  <a:txBody>
                    <a:bodyPr/>
                    <a:lstStyle/>
                    <a:p>
                      <a:pPr algn="r" fontAlgn="b"/>
                      <a:r>
                        <a:rPr lang="en-US" sz="600" b="0" i="0" u="none" strike="noStrike">
                          <a:solidFill>
                            <a:srgbClr val="000000"/>
                          </a:solidFill>
                          <a:latin typeface="Calibri"/>
                        </a:rPr>
                        <a:t>22.1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57F"/>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22.1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57F"/>
                    </a:solidFill>
                  </a:tcPr>
                </a:tc>
                <a:tc>
                  <a:txBody>
                    <a:bodyPr/>
                    <a:lstStyle/>
                    <a:p>
                      <a:pPr algn="r" fontAlgn="b"/>
                      <a:r>
                        <a:rPr lang="en-US" sz="600" b="0" i="0" u="none" strike="noStrike">
                          <a:solidFill>
                            <a:srgbClr val="000000"/>
                          </a:solidFill>
                          <a:latin typeface="Calibri"/>
                        </a:rPr>
                        <a:t>22.1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67F"/>
                    </a:solidFill>
                  </a:tcPr>
                </a:tc>
                <a:tc>
                  <a:txBody>
                    <a:bodyPr/>
                    <a:lstStyle/>
                    <a:p>
                      <a:pPr algn="r" fontAlgn="b"/>
                      <a:r>
                        <a:rPr lang="en-US" sz="600" b="0" i="0" u="none" strike="noStrike">
                          <a:solidFill>
                            <a:srgbClr val="000000"/>
                          </a:solidFill>
                          <a:latin typeface="Calibri"/>
                        </a:rPr>
                        <a:t>22.0</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47F"/>
                    </a:solidFill>
                  </a:tcPr>
                </a:tc>
                <a:tc>
                  <a:txBody>
                    <a:bodyPr/>
                    <a:lstStyle/>
                    <a:p>
                      <a:pPr algn="r" fontAlgn="b"/>
                      <a:r>
                        <a:rPr lang="en-US" sz="600" b="0" i="0" u="none" strike="noStrike">
                          <a:solidFill>
                            <a:srgbClr val="000000"/>
                          </a:solidFill>
                          <a:latin typeface="Calibri"/>
                        </a:rPr>
                        <a:t>21.8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27F"/>
                    </a:solidFill>
                  </a:tcPr>
                </a:tc>
                <a:tc>
                  <a:txBody>
                    <a:bodyPr/>
                    <a:lstStyle/>
                    <a:p>
                      <a:pPr algn="r" fontAlgn="b"/>
                      <a:r>
                        <a:rPr lang="en-US" sz="600" b="0" i="0" u="none" strike="noStrike">
                          <a:solidFill>
                            <a:srgbClr val="000000"/>
                          </a:solidFill>
                          <a:latin typeface="Calibri"/>
                        </a:rPr>
                        <a:t>21.9</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37F"/>
                    </a:solidFill>
                  </a:tcPr>
                </a:tc>
                <a:tc>
                  <a:txBody>
                    <a:bodyPr/>
                    <a:lstStyle/>
                    <a:p>
                      <a:pPr algn="l" fontAlgn="b"/>
                      <a:r>
                        <a:rPr lang="en-US" sz="600" b="0"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20.2</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17C"/>
                    </a:solidFill>
                  </a:tcPr>
                </a:tc>
                <a:tc>
                  <a:txBody>
                    <a:bodyPr/>
                    <a:lstStyle/>
                    <a:p>
                      <a:pPr algn="r" fontAlgn="b"/>
                      <a:r>
                        <a:rPr lang="en-US" sz="600" b="0" i="0" u="none" strike="noStrike">
                          <a:solidFill>
                            <a:srgbClr val="000000"/>
                          </a:solidFill>
                          <a:latin typeface="Calibri"/>
                        </a:rPr>
                        <a:t>20.2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17C"/>
                    </a:solidFill>
                  </a:tcPr>
                </a:tc>
                <a:tc>
                  <a:txBody>
                    <a:bodyPr/>
                    <a:lstStyle/>
                    <a:p>
                      <a:pPr algn="r" fontAlgn="b"/>
                      <a:r>
                        <a:rPr lang="en-US" sz="600" b="0" i="0" u="none" strike="noStrike">
                          <a:solidFill>
                            <a:srgbClr val="000000"/>
                          </a:solidFill>
                          <a:latin typeface="Calibri"/>
                        </a:rPr>
                        <a:t>20.2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27C"/>
                    </a:solidFill>
                  </a:tcPr>
                </a:tc>
                <a:tc>
                  <a:txBody>
                    <a:bodyPr/>
                    <a:lstStyle/>
                    <a:p>
                      <a:pPr algn="r" fontAlgn="b"/>
                      <a:r>
                        <a:rPr lang="en-US" sz="600" b="0" i="0" u="none" strike="noStrike">
                          <a:solidFill>
                            <a:srgbClr val="000000"/>
                          </a:solidFill>
                          <a:latin typeface="Calibri"/>
                        </a:rPr>
                        <a:t>20.1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17B"/>
                    </a:solidFill>
                  </a:tcPr>
                </a:tc>
                <a:tc>
                  <a:txBody>
                    <a:bodyPr/>
                    <a:lstStyle/>
                    <a:p>
                      <a:pPr algn="r" fontAlgn="b"/>
                      <a:r>
                        <a:rPr lang="en-US" sz="600" b="0" i="0" u="none" strike="noStrike">
                          <a:solidFill>
                            <a:srgbClr val="000000"/>
                          </a:solidFill>
                          <a:latin typeface="Calibri"/>
                        </a:rPr>
                        <a:t>20.1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07B"/>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20.2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27C"/>
                    </a:solidFill>
                  </a:tcPr>
                </a:tc>
                <a:tc>
                  <a:txBody>
                    <a:bodyPr/>
                    <a:lstStyle/>
                    <a:p>
                      <a:pPr algn="r" fontAlgn="b"/>
                      <a:r>
                        <a:rPr lang="en-US" sz="600" b="0" i="0" u="none" strike="noStrike">
                          <a:solidFill>
                            <a:srgbClr val="000000"/>
                          </a:solidFill>
                          <a:latin typeface="Calibri"/>
                        </a:rPr>
                        <a:t>20.0</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07B"/>
                    </a:solidFill>
                  </a:tcPr>
                </a:tc>
                <a:tc>
                  <a:txBody>
                    <a:bodyPr/>
                    <a:lstStyle/>
                    <a:p>
                      <a:pPr algn="r" fontAlgn="b"/>
                      <a:r>
                        <a:rPr lang="en-US" sz="600" b="0" i="0" u="none" strike="noStrike">
                          <a:solidFill>
                            <a:srgbClr val="000000"/>
                          </a:solidFill>
                          <a:latin typeface="Calibri"/>
                        </a:rPr>
                        <a:t>20.1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17B"/>
                    </a:solidFill>
                  </a:tcPr>
                </a:tc>
                <a:tc>
                  <a:txBody>
                    <a:bodyPr/>
                    <a:lstStyle/>
                    <a:p>
                      <a:pPr algn="r" fontAlgn="b"/>
                      <a:r>
                        <a:rPr lang="en-US" sz="600" b="0" i="0" u="none" strike="noStrike">
                          <a:solidFill>
                            <a:srgbClr val="000000"/>
                          </a:solidFill>
                          <a:latin typeface="Calibri"/>
                        </a:rPr>
                        <a:t>20.1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07B"/>
                    </a:solidFill>
                  </a:tcPr>
                </a:tc>
                <a:tc>
                  <a:txBody>
                    <a:bodyPr/>
                    <a:lstStyle/>
                    <a:p>
                      <a:pPr algn="r" fontAlgn="b"/>
                      <a:r>
                        <a:rPr lang="en-US" sz="600" b="0" i="0" u="none" strike="noStrike">
                          <a:solidFill>
                            <a:srgbClr val="000000"/>
                          </a:solidFill>
                          <a:latin typeface="Calibri"/>
                        </a:rPr>
                        <a:t>20.0</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07B"/>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20.1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17B"/>
                    </a:solidFill>
                  </a:tcPr>
                </a:tc>
                <a:tc>
                  <a:txBody>
                    <a:bodyPr/>
                    <a:lstStyle/>
                    <a:p>
                      <a:pPr algn="r" fontAlgn="b"/>
                      <a:r>
                        <a:rPr lang="en-US" sz="600" b="0" i="0" u="none" strike="noStrike">
                          <a:solidFill>
                            <a:srgbClr val="000000"/>
                          </a:solidFill>
                          <a:latin typeface="Calibri"/>
                        </a:rPr>
                        <a:t>20.1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07B"/>
                    </a:solidFill>
                  </a:tcPr>
                </a:tc>
                <a:tc>
                  <a:txBody>
                    <a:bodyPr/>
                    <a:lstStyle/>
                    <a:p>
                      <a:pPr algn="r" fontAlgn="b"/>
                      <a:r>
                        <a:rPr lang="en-US" sz="600" b="0" i="0" u="none" strike="noStrike">
                          <a:solidFill>
                            <a:srgbClr val="000000"/>
                          </a:solidFill>
                          <a:latin typeface="Calibri"/>
                        </a:rPr>
                        <a:t>20.0</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F7B"/>
                    </a:solidFill>
                  </a:tcPr>
                </a:tc>
                <a:tc>
                  <a:txBody>
                    <a:bodyPr/>
                    <a:lstStyle/>
                    <a:p>
                      <a:pPr algn="r" fontAlgn="b"/>
                      <a:r>
                        <a:rPr lang="en-US" sz="600" b="0" i="0" u="none" strike="noStrike">
                          <a:solidFill>
                            <a:srgbClr val="000000"/>
                          </a:solidFill>
                          <a:latin typeface="Calibri"/>
                        </a:rPr>
                        <a:t>20.0</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07B"/>
                    </a:solidFill>
                  </a:tcPr>
                </a:tc>
                <a:tc>
                  <a:txBody>
                    <a:bodyPr/>
                    <a:lstStyle/>
                    <a:p>
                      <a:pPr algn="r" fontAlgn="b"/>
                      <a:r>
                        <a:rPr lang="en-US" sz="600" b="0" i="0" u="none" strike="noStrike">
                          <a:solidFill>
                            <a:srgbClr val="000000"/>
                          </a:solidFill>
                          <a:latin typeface="Calibri"/>
                        </a:rPr>
                        <a:t>19.9</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E7B"/>
                    </a:solidFill>
                  </a:tcPr>
                </a:tc>
                <a:tc>
                  <a:txBody>
                    <a:bodyPr/>
                    <a:lstStyle/>
                    <a:p>
                      <a:pPr algn="r" fontAlgn="b"/>
                      <a:r>
                        <a:rPr lang="en-US" sz="600" b="1" i="0" u="none" strike="noStrike">
                          <a:solidFill>
                            <a:srgbClr val="000000"/>
                          </a:solidFill>
                          <a:latin typeface="Calibri"/>
                        </a:rPr>
                        <a:t>180</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5098">
                <a:tc>
                  <a:txBody>
                    <a:bodyPr/>
                    <a:lstStyle/>
                    <a:p>
                      <a:pPr algn="l" fontAlgn="b"/>
                      <a:r>
                        <a:rPr lang="en-US" sz="600" b="1"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3259" marR="3259" marT="3259"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600" b="1" i="0" u="none" strike="noStrike">
                        <a:solidFill>
                          <a:srgbClr val="000000"/>
                        </a:solidFill>
                        <a:latin typeface="Calibri"/>
                      </a:endParaRPr>
                    </a:p>
                  </a:txBody>
                  <a:tcPr marL="3259" marR="3259" marT="3259" marB="0" anchor="b">
                    <a:lnL w="25400" cap="flat" cmpd="dbl"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600" b="1" i="0" u="none" strike="noStrike">
                        <a:solidFill>
                          <a:srgbClr val="000000"/>
                        </a:solidFill>
                        <a:latin typeface="Calibri"/>
                      </a:endParaRP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3259" marR="3259" marT="3259" marB="0" anchor="b">
                    <a:lnL>
                      <a:noFill/>
                    </a:lnL>
                    <a:lnR w="25400" cap="flat" cmpd="dbl" algn="ctr">
                      <a:solidFill>
                        <a:srgbClr val="000000"/>
                      </a:solidFill>
                      <a:prstDash val="solid"/>
                      <a:round/>
                      <a:headEnd type="none" w="med" len="med"/>
                      <a:tailEnd type="none" w="med" len="med"/>
                    </a:lnR>
                    <a:lnT>
                      <a:noFill/>
                    </a:lnT>
                    <a:lnB>
                      <a:noFill/>
                    </a:lnB>
                  </a:tcPr>
                </a:tc>
              </a:tr>
              <a:tr h="95098">
                <a:tc>
                  <a:txBody>
                    <a:bodyPr/>
                    <a:lstStyle/>
                    <a:p>
                      <a:pPr algn="l" fontAlgn="b"/>
                      <a:r>
                        <a:rPr lang="en-US" sz="600" b="1"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75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120</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14.7</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971"/>
                    </a:solidFill>
                  </a:tcPr>
                </a:tc>
                <a:tc>
                  <a:txBody>
                    <a:bodyPr/>
                    <a:lstStyle/>
                    <a:p>
                      <a:pPr algn="r" fontAlgn="b"/>
                      <a:r>
                        <a:rPr lang="en-US" sz="600" b="0" i="0" u="none" strike="noStrike">
                          <a:solidFill>
                            <a:srgbClr val="000000"/>
                          </a:solidFill>
                          <a:latin typeface="Calibri"/>
                        </a:rPr>
                        <a:t>14.9</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A71"/>
                    </a:solidFill>
                  </a:tcPr>
                </a:tc>
                <a:tc>
                  <a:txBody>
                    <a:bodyPr/>
                    <a:lstStyle/>
                    <a:p>
                      <a:pPr algn="r" fontAlgn="b"/>
                      <a:r>
                        <a:rPr lang="en-US" sz="600" b="0" i="0" u="none" strike="noStrike">
                          <a:solidFill>
                            <a:srgbClr val="000000"/>
                          </a:solidFill>
                          <a:latin typeface="Calibri"/>
                        </a:rPr>
                        <a:t>14.7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971"/>
                    </a:solidFill>
                  </a:tcPr>
                </a:tc>
                <a:tc>
                  <a:txBody>
                    <a:bodyPr/>
                    <a:lstStyle/>
                    <a:p>
                      <a:pPr algn="r" fontAlgn="b"/>
                      <a:r>
                        <a:rPr lang="en-US" sz="600" b="0" i="0" u="none" strike="noStrike">
                          <a:solidFill>
                            <a:srgbClr val="000000"/>
                          </a:solidFill>
                          <a:latin typeface="Calibri"/>
                        </a:rPr>
                        <a:t>14.8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A71"/>
                    </a:solidFill>
                  </a:tcPr>
                </a:tc>
                <a:tc>
                  <a:txBody>
                    <a:bodyPr/>
                    <a:lstStyle/>
                    <a:p>
                      <a:pPr algn="r" fontAlgn="b"/>
                      <a:r>
                        <a:rPr lang="en-US" sz="600" b="0" i="0" u="none" strike="noStrike">
                          <a:solidFill>
                            <a:srgbClr val="000000"/>
                          </a:solidFill>
                          <a:latin typeface="Calibri"/>
                        </a:rPr>
                        <a:t>14.7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871"/>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14.8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A71"/>
                    </a:solidFill>
                  </a:tcPr>
                </a:tc>
                <a:tc>
                  <a:txBody>
                    <a:bodyPr/>
                    <a:lstStyle/>
                    <a:p>
                      <a:pPr algn="r" fontAlgn="b"/>
                      <a:r>
                        <a:rPr lang="en-US" sz="600" b="0" i="0" u="none" strike="noStrike">
                          <a:solidFill>
                            <a:srgbClr val="000000"/>
                          </a:solidFill>
                          <a:latin typeface="Calibri"/>
                        </a:rPr>
                        <a:t>14.8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A71"/>
                    </a:solidFill>
                  </a:tcPr>
                </a:tc>
                <a:tc>
                  <a:txBody>
                    <a:bodyPr/>
                    <a:lstStyle/>
                    <a:p>
                      <a:pPr algn="r" fontAlgn="b"/>
                      <a:r>
                        <a:rPr lang="en-US" sz="600" b="0" i="0" u="none" strike="noStrike">
                          <a:solidFill>
                            <a:srgbClr val="000000"/>
                          </a:solidFill>
                          <a:latin typeface="Calibri"/>
                        </a:rPr>
                        <a:t>14.7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871"/>
                    </a:solidFill>
                  </a:tcPr>
                </a:tc>
                <a:tc>
                  <a:txBody>
                    <a:bodyPr/>
                    <a:lstStyle/>
                    <a:p>
                      <a:pPr algn="r" fontAlgn="b"/>
                      <a:r>
                        <a:rPr lang="en-US" sz="600" b="0" i="0" u="none" strike="noStrike">
                          <a:solidFill>
                            <a:srgbClr val="000000"/>
                          </a:solidFill>
                          <a:latin typeface="Calibri"/>
                        </a:rPr>
                        <a:t>14.6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871"/>
                    </a:solidFill>
                  </a:tcPr>
                </a:tc>
                <a:tc>
                  <a:txBody>
                    <a:bodyPr/>
                    <a:lstStyle/>
                    <a:p>
                      <a:pPr algn="r" fontAlgn="b"/>
                      <a:r>
                        <a:rPr lang="en-US" sz="600" b="0" i="0" u="none" strike="noStrike">
                          <a:solidFill>
                            <a:srgbClr val="000000"/>
                          </a:solidFill>
                          <a:latin typeface="Calibri"/>
                        </a:rPr>
                        <a:t>14.7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971"/>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14.7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971"/>
                    </a:solidFill>
                  </a:tcPr>
                </a:tc>
                <a:tc>
                  <a:txBody>
                    <a:bodyPr/>
                    <a:lstStyle/>
                    <a:p>
                      <a:pPr algn="r" fontAlgn="b"/>
                      <a:r>
                        <a:rPr lang="en-US" sz="600" b="0" i="0" u="none" strike="noStrike">
                          <a:solidFill>
                            <a:srgbClr val="000000"/>
                          </a:solidFill>
                          <a:latin typeface="Calibri"/>
                        </a:rPr>
                        <a:t>14.6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770"/>
                    </a:solidFill>
                  </a:tcPr>
                </a:tc>
                <a:tc>
                  <a:txBody>
                    <a:bodyPr/>
                    <a:lstStyle/>
                    <a:p>
                      <a:pPr algn="r" fontAlgn="b"/>
                      <a:r>
                        <a:rPr lang="en-US" sz="600" b="0" i="0" u="none" strike="noStrike">
                          <a:solidFill>
                            <a:srgbClr val="000000"/>
                          </a:solidFill>
                          <a:latin typeface="Calibri"/>
                        </a:rPr>
                        <a:t>14.7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971"/>
                    </a:solidFill>
                  </a:tcPr>
                </a:tc>
                <a:tc>
                  <a:txBody>
                    <a:bodyPr/>
                    <a:lstStyle/>
                    <a:p>
                      <a:pPr algn="r" fontAlgn="b"/>
                      <a:r>
                        <a:rPr lang="en-US" sz="600" b="0" i="0" u="none" strike="noStrike">
                          <a:solidFill>
                            <a:srgbClr val="000000"/>
                          </a:solidFill>
                          <a:latin typeface="Calibri"/>
                        </a:rPr>
                        <a:t>14.8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A71"/>
                    </a:solidFill>
                  </a:tcPr>
                </a:tc>
                <a:tc>
                  <a:txBody>
                    <a:bodyPr/>
                    <a:lstStyle/>
                    <a:p>
                      <a:pPr algn="r" fontAlgn="b"/>
                      <a:r>
                        <a:rPr lang="en-US" sz="600" b="0" i="0" u="none" strike="noStrike">
                          <a:solidFill>
                            <a:srgbClr val="000000"/>
                          </a:solidFill>
                          <a:latin typeface="Calibri"/>
                        </a:rPr>
                        <a:t>14.7</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971"/>
                    </a:solidFill>
                  </a:tcPr>
                </a:tc>
                <a:tc>
                  <a:txBody>
                    <a:bodyPr/>
                    <a:lstStyle/>
                    <a:p>
                      <a:pPr algn="l" fontAlgn="b"/>
                      <a:r>
                        <a:rPr lang="en-US" sz="600" b="0"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13.2</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96E"/>
                    </a:solidFill>
                  </a:tcPr>
                </a:tc>
                <a:tc>
                  <a:txBody>
                    <a:bodyPr/>
                    <a:lstStyle/>
                    <a:p>
                      <a:pPr algn="r" fontAlgn="b"/>
                      <a:r>
                        <a:rPr lang="en-US" sz="600" b="0" i="0" u="none" strike="noStrike">
                          <a:solidFill>
                            <a:srgbClr val="000000"/>
                          </a:solidFill>
                          <a:latin typeface="Calibri"/>
                        </a:rPr>
                        <a:t>13.4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B6E"/>
                    </a:solidFill>
                  </a:tcPr>
                </a:tc>
                <a:tc>
                  <a:txBody>
                    <a:bodyPr/>
                    <a:lstStyle/>
                    <a:p>
                      <a:pPr algn="r" fontAlgn="b"/>
                      <a:r>
                        <a:rPr lang="en-US" sz="600" b="0" i="0" u="none" strike="noStrike">
                          <a:solidFill>
                            <a:srgbClr val="000000"/>
                          </a:solidFill>
                          <a:latin typeface="Calibri"/>
                        </a:rPr>
                        <a:t>13.2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A6E"/>
                    </a:solidFill>
                  </a:tcPr>
                </a:tc>
                <a:tc>
                  <a:txBody>
                    <a:bodyPr/>
                    <a:lstStyle/>
                    <a:p>
                      <a:pPr algn="r" fontAlgn="b"/>
                      <a:r>
                        <a:rPr lang="en-US" sz="600" b="0" i="0" u="none" strike="noStrike">
                          <a:solidFill>
                            <a:srgbClr val="000000"/>
                          </a:solidFill>
                          <a:latin typeface="Calibri"/>
                        </a:rPr>
                        <a:t>13.1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86E"/>
                    </a:solidFill>
                  </a:tcPr>
                </a:tc>
                <a:tc>
                  <a:txBody>
                    <a:bodyPr/>
                    <a:lstStyle/>
                    <a:p>
                      <a:pPr algn="r" fontAlgn="b"/>
                      <a:r>
                        <a:rPr lang="en-US" sz="600" b="0" i="0" u="none" strike="noStrike">
                          <a:solidFill>
                            <a:srgbClr val="000000"/>
                          </a:solidFill>
                          <a:latin typeface="Calibri"/>
                        </a:rPr>
                        <a:t>13.1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96E"/>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13.2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A6E"/>
                    </a:solidFill>
                  </a:tcPr>
                </a:tc>
                <a:tc>
                  <a:txBody>
                    <a:bodyPr/>
                    <a:lstStyle/>
                    <a:p>
                      <a:pPr algn="r" fontAlgn="b"/>
                      <a:r>
                        <a:rPr lang="en-US" sz="600" b="0" i="0" u="none" strike="noStrike">
                          <a:solidFill>
                            <a:srgbClr val="000000"/>
                          </a:solidFill>
                          <a:latin typeface="Calibri"/>
                        </a:rPr>
                        <a:t>13.1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86E"/>
                    </a:solidFill>
                  </a:tcPr>
                </a:tc>
                <a:tc>
                  <a:txBody>
                    <a:bodyPr/>
                    <a:lstStyle/>
                    <a:p>
                      <a:pPr algn="r" fontAlgn="b"/>
                      <a:r>
                        <a:rPr lang="en-US" sz="600" b="0" i="0" u="none" strike="noStrike">
                          <a:solidFill>
                            <a:srgbClr val="000000"/>
                          </a:solidFill>
                          <a:latin typeface="Calibri"/>
                        </a:rPr>
                        <a:t>13.1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86D"/>
                    </a:solidFill>
                  </a:tcPr>
                </a:tc>
                <a:tc>
                  <a:txBody>
                    <a:bodyPr/>
                    <a:lstStyle/>
                    <a:p>
                      <a:pPr algn="r" fontAlgn="b"/>
                      <a:r>
                        <a:rPr lang="en-US" sz="600" b="0" i="0" u="none" strike="noStrike">
                          <a:solidFill>
                            <a:srgbClr val="000000"/>
                          </a:solidFill>
                          <a:latin typeface="Calibri"/>
                        </a:rPr>
                        <a:t>13.1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86D"/>
                    </a:solidFill>
                  </a:tcPr>
                </a:tc>
                <a:tc>
                  <a:txBody>
                    <a:bodyPr/>
                    <a:lstStyle/>
                    <a:p>
                      <a:pPr algn="r" fontAlgn="b"/>
                      <a:r>
                        <a:rPr lang="en-US" sz="600" b="0" i="0" u="none" strike="noStrike">
                          <a:solidFill>
                            <a:srgbClr val="000000"/>
                          </a:solidFill>
                          <a:latin typeface="Calibri"/>
                        </a:rPr>
                        <a:t>13.1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86D"/>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13.2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96E"/>
                    </a:solidFill>
                  </a:tcPr>
                </a:tc>
                <a:tc>
                  <a:txBody>
                    <a:bodyPr/>
                    <a:lstStyle/>
                    <a:p>
                      <a:pPr algn="r" fontAlgn="b"/>
                      <a:r>
                        <a:rPr lang="en-US" sz="600" b="0" i="0" u="none" strike="noStrike">
                          <a:solidFill>
                            <a:srgbClr val="000000"/>
                          </a:solidFill>
                          <a:latin typeface="Calibri"/>
                        </a:rPr>
                        <a:t>13.2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96E"/>
                    </a:solidFill>
                  </a:tcPr>
                </a:tc>
                <a:tc>
                  <a:txBody>
                    <a:bodyPr/>
                    <a:lstStyle/>
                    <a:p>
                      <a:pPr algn="r" fontAlgn="b"/>
                      <a:r>
                        <a:rPr lang="en-US" sz="600" b="0" i="0" u="none" strike="noStrike">
                          <a:solidFill>
                            <a:srgbClr val="000000"/>
                          </a:solidFill>
                          <a:latin typeface="Calibri"/>
                        </a:rPr>
                        <a:t>13.2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96E"/>
                    </a:solidFill>
                  </a:tcPr>
                </a:tc>
                <a:tc>
                  <a:txBody>
                    <a:bodyPr/>
                    <a:lstStyle/>
                    <a:p>
                      <a:pPr algn="r" fontAlgn="b"/>
                      <a:r>
                        <a:rPr lang="en-US" sz="600" b="0" i="0" u="none" strike="noStrike">
                          <a:solidFill>
                            <a:srgbClr val="000000"/>
                          </a:solidFill>
                          <a:latin typeface="Calibri"/>
                        </a:rPr>
                        <a:t>13.0</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76D"/>
                    </a:solidFill>
                  </a:tcPr>
                </a:tc>
                <a:tc>
                  <a:txBody>
                    <a:bodyPr/>
                    <a:lstStyle/>
                    <a:p>
                      <a:pPr algn="r" fontAlgn="b"/>
                      <a:r>
                        <a:rPr lang="en-US" sz="600" b="0" i="0" u="none" strike="noStrike">
                          <a:solidFill>
                            <a:srgbClr val="000000"/>
                          </a:solidFill>
                          <a:latin typeface="Calibri"/>
                        </a:rPr>
                        <a:t>13.1</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86E"/>
                    </a:solidFill>
                  </a:tcPr>
                </a:tc>
                <a:tc>
                  <a:txBody>
                    <a:bodyPr/>
                    <a:lstStyle/>
                    <a:p>
                      <a:pPr algn="r" fontAlgn="b"/>
                      <a:r>
                        <a:rPr lang="en-US" sz="600" b="1" i="0" u="none" strike="noStrike">
                          <a:solidFill>
                            <a:srgbClr val="000000"/>
                          </a:solidFill>
                          <a:latin typeface="Calibri"/>
                        </a:rPr>
                        <a:t>120</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75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5098">
                <a:tc>
                  <a:txBody>
                    <a:bodyPr/>
                    <a:lstStyle/>
                    <a:p>
                      <a:pPr algn="l" fontAlgn="b"/>
                      <a:r>
                        <a:rPr lang="en-US" sz="600" b="1"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140</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14.7</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971"/>
                    </a:solidFill>
                  </a:tcPr>
                </a:tc>
                <a:tc>
                  <a:txBody>
                    <a:bodyPr/>
                    <a:lstStyle/>
                    <a:p>
                      <a:pPr algn="r" fontAlgn="b"/>
                      <a:r>
                        <a:rPr lang="en-US" sz="600" b="0" i="0" u="none" strike="noStrike">
                          <a:solidFill>
                            <a:srgbClr val="000000"/>
                          </a:solidFill>
                          <a:latin typeface="Calibri"/>
                        </a:rPr>
                        <a:t>14.8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A71"/>
                    </a:solidFill>
                  </a:tcPr>
                </a:tc>
                <a:tc>
                  <a:txBody>
                    <a:bodyPr/>
                    <a:lstStyle/>
                    <a:p>
                      <a:pPr algn="r" fontAlgn="b"/>
                      <a:r>
                        <a:rPr lang="en-US" sz="600" b="0" i="0" u="none" strike="noStrike">
                          <a:solidFill>
                            <a:srgbClr val="000000"/>
                          </a:solidFill>
                          <a:latin typeface="Calibri"/>
                        </a:rPr>
                        <a:t>14.5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770"/>
                    </a:solidFill>
                  </a:tcPr>
                </a:tc>
                <a:tc>
                  <a:txBody>
                    <a:bodyPr/>
                    <a:lstStyle/>
                    <a:p>
                      <a:pPr algn="r" fontAlgn="b"/>
                      <a:r>
                        <a:rPr lang="en-US" sz="600" b="0" i="0" u="none" strike="noStrike">
                          <a:solidFill>
                            <a:srgbClr val="000000"/>
                          </a:solidFill>
                          <a:latin typeface="Calibri"/>
                        </a:rPr>
                        <a:t>14.6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871"/>
                    </a:solidFill>
                  </a:tcPr>
                </a:tc>
                <a:tc>
                  <a:txBody>
                    <a:bodyPr/>
                    <a:lstStyle/>
                    <a:p>
                      <a:pPr algn="r" fontAlgn="b"/>
                      <a:r>
                        <a:rPr lang="en-US" sz="600" b="0" i="0" u="none" strike="noStrike">
                          <a:solidFill>
                            <a:srgbClr val="000000"/>
                          </a:solidFill>
                          <a:latin typeface="Calibri"/>
                        </a:rPr>
                        <a:t>14.7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971"/>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14.7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971"/>
                    </a:solidFill>
                  </a:tcPr>
                </a:tc>
                <a:tc>
                  <a:txBody>
                    <a:bodyPr/>
                    <a:lstStyle/>
                    <a:p>
                      <a:pPr algn="r" fontAlgn="b"/>
                      <a:r>
                        <a:rPr lang="en-US" sz="600" b="0" i="0" u="none" strike="noStrike">
                          <a:solidFill>
                            <a:srgbClr val="000000"/>
                          </a:solidFill>
                          <a:latin typeface="Calibri"/>
                        </a:rPr>
                        <a:t>14.6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871"/>
                    </a:solidFill>
                  </a:tcPr>
                </a:tc>
                <a:tc>
                  <a:txBody>
                    <a:bodyPr/>
                    <a:lstStyle/>
                    <a:p>
                      <a:pPr algn="r" fontAlgn="b"/>
                      <a:r>
                        <a:rPr lang="en-US" sz="600" b="0" i="0" u="none" strike="noStrike">
                          <a:solidFill>
                            <a:srgbClr val="000000"/>
                          </a:solidFill>
                          <a:latin typeface="Calibri"/>
                        </a:rPr>
                        <a:t>14.7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971"/>
                    </a:solidFill>
                  </a:tcPr>
                </a:tc>
                <a:tc>
                  <a:txBody>
                    <a:bodyPr/>
                    <a:lstStyle/>
                    <a:p>
                      <a:pPr algn="r" fontAlgn="b"/>
                      <a:r>
                        <a:rPr lang="en-US" sz="600" b="0" i="0" u="none" strike="noStrike">
                          <a:solidFill>
                            <a:srgbClr val="000000"/>
                          </a:solidFill>
                          <a:latin typeface="Calibri"/>
                        </a:rPr>
                        <a:t>14.6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770"/>
                    </a:solidFill>
                  </a:tcPr>
                </a:tc>
                <a:tc>
                  <a:txBody>
                    <a:bodyPr/>
                    <a:lstStyle/>
                    <a:p>
                      <a:pPr algn="r" fontAlgn="b"/>
                      <a:r>
                        <a:rPr lang="en-US" sz="600" b="0" i="0" u="none" strike="noStrike">
                          <a:solidFill>
                            <a:srgbClr val="000000"/>
                          </a:solidFill>
                          <a:latin typeface="Calibri"/>
                        </a:rPr>
                        <a:t>14.6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770"/>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14.8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971"/>
                    </a:solidFill>
                  </a:tcPr>
                </a:tc>
                <a:tc>
                  <a:txBody>
                    <a:bodyPr/>
                    <a:lstStyle/>
                    <a:p>
                      <a:pPr algn="r" fontAlgn="b"/>
                      <a:r>
                        <a:rPr lang="en-US" sz="600" b="0" i="0" u="none" strike="noStrike">
                          <a:solidFill>
                            <a:srgbClr val="000000"/>
                          </a:solidFill>
                          <a:latin typeface="Calibri"/>
                        </a:rPr>
                        <a:t>14.8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A71"/>
                    </a:solidFill>
                  </a:tcPr>
                </a:tc>
                <a:tc>
                  <a:txBody>
                    <a:bodyPr/>
                    <a:lstStyle/>
                    <a:p>
                      <a:pPr algn="r" fontAlgn="b"/>
                      <a:r>
                        <a:rPr lang="en-US" sz="600" b="0" i="0" u="none" strike="noStrike">
                          <a:solidFill>
                            <a:srgbClr val="000000"/>
                          </a:solidFill>
                          <a:latin typeface="Calibri"/>
                        </a:rPr>
                        <a:t>14.7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871"/>
                    </a:solidFill>
                  </a:tcPr>
                </a:tc>
                <a:tc>
                  <a:txBody>
                    <a:bodyPr/>
                    <a:lstStyle/>
                    <a:p>
                      <a:pPr algn="r" fontAlgn="b"/>
                      <a:r>
                        <a:rPr lang="en-US" sz="600" b="0" i="0" u="none" strike="noStrike">
                          <a:solidFill>
                            <a:srgbClr val="000000"/>
                          </a:solidFill>
                          <a:latin typeface="Calibri"/>
                        </a:rPr>
                        <a:t>14.7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971"/>
                    </a:solidFill>
                  </a:tcPr>
                </a:tc>
                <a:tc>
                  <a:txBody>
                    <a:bodyPr/>
                    <a:lstStyle/>
                    <a:p>
                      <a:pPr algn="r" fontAlgn="b"/>
                      <a:r>
                        <a:rPr lang="en-US" sz="600" b="0" i="0" u="none" strike="noStrike">
                          <a:solidFill>
                            <a:srgbClr val="000000"/>
                          </a:solidFill>
                          <a:latin typeface="Calibri"/>
                        </a:rPr>
                        <a:t>14.6</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770"/>
                    </a:solidFill>
                  </a:tcPr>
                </a:tc>
                <a:tc>
                  <a:txBody>
                    <a:bodyPr/>
                    <a:lstStyle/>
                    <a:p>
                      <a:pPr algn="l" fontAlgn="b"/>
                      <a:endParaRPr lang="en-US" sz="600" b="0" i="0" u="none" strike="noStrike">
                        <a:solidFill>
                          <a:srgbClr val="000000"/>
                        </a:solidFill>
                        <a:latin typeface="Calibri"/>
                      </a:endParaRPr>
                    </a:p>
                  </a:txBody>
                  <a:tcPr marL="3259" marR="3259" marT="3259"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13.2</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96E"/>
                    </a:solidFill>
                  </a:tcPr>
                </a:tc>
                <a:tc>
                  <a:txBody>
                    <a:bodyPr/>
                    <a:lstStyle/>
                    <a:p>
                      <a:pPr algn="r" fontAlgn="b"/>
                      <a:r>
                        <a:rPr lang="en-US" sz="600" b="0" i="0" u="none" strike="noStrike">
                          <a:solidFill>
                            <a:srgbClr val="000000"/>
                          </a:solidFill>
                          <a:latin typeface="Calibri"/>
                        </a:rPr>
                        <a:t>13.2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A6E"/>
                    </a:solidFill>
                  </a:tcPr>
                </a:tc>
                <a:tc>
                  <a:txBody>
                    <a:bodyPr/>
                    <a:lstStyle/>
                    <a:p>
                      <a:pPr algn="r" fontAlgn="b"/>
                      <a:r>
                        <a:rPr lang="en-US" sz="600" b="0" i="0" u="none" strike="noStrike">
                          <a:solidFill>
                            <a:srgbClr val="000000"/>
                          </a:solidFill>
                          <a:latin typeface="Calibri"/>
                        </a:rPr>
                        <a:t>13.1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86E"/>
                    </a:solidFill>
                  </a:tcPr>
                </a:tc>
                <a:tc>
                  <a:txBody>
                    <a:bodyPr/>
                    <a:lstStyle/>
                    <a:p>
                      <a:pPr algn="r" fontAlgn="b"/>
                      <a:r>
                        <a:rPr lang="en-US" sz="600" b="0" i="0" u="none" strike="noStrike">
                          <a:solidFill>
                            <a:srgbClr val="000000"/>
                          </a:solidFill>
                          <a:latin typeface="Calibri"/>
                        </a:rPr>
                        <a:t>13.2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96E"/>
                    </a:solidFill>
                  </a:tcPr>
                </a:tc>
                <a:tc>
                  <a:txBody>
                    <a:bodyPr/>
                    <a:lstStyle/>
                    <a:p>
                      <a:pPr algn="r" fontAlgn="b"/>
                      <a:r>
                        <a:rPr lang="en-US" sz="600" b="0" i="0" u="none" strike="noStrike">
                          <a:solidFill>
                            <a:srgbClr val="000000"/>
                          </a:solidFill>
                          <a:latin typeface="Calibri"/>
                        </a:rPr>
                        <a:t>13.1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86D"/>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13.2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A6E"/>
                    </a:solidFill>
                  </a:tcPr>
                </a:tc>
                <a:tc>
                  <a:txBody>
                    <a:bodyPr/>
                    <a:lstStyle/>
                    <a:p>
                      <a:pPr algn="r" fontAlgn="b"/>
                      <a:r>
                        <a:rPr lang="en-US" sz="600" b="0" i="0" u="none" strike="noStrike">
                          <a:solidFill>
                            <a:srgbClr val="000000"/>
                          </a:solidFill>
                          <a:latin typeface="Calibri"/>
                        </a:rPr>
                        <a:t>13.1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86E"/>
                    </a:solidFill>
                  </a:tcPr>
                </a:tc>
                <a:tc>
                  <a:txBody>
                    <a:bodyPr/>
                    <a:lstStyle/>
                    <a:p>
                      <a:pPr algn="r" fontAlgn="b"/>
                      <a:r>
                        <a:rPr lang="en-US" sz="600" b="0" i="0" u="none" strike="noStrike">
                          <a:solidFill>
                            <a:srgbClr val="000000"/>
                          </a:solidFill>
                          <a:latin typeface="Calibri"/>
                        </a:rPr>
                        <a:t>13.2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96E"/>
                    </a:solidFill>
                  </a:tcPr>
                </a:tc>
                <a:tc>
                  <a:txBody>
                    <a:bodyPr/>
                    <a:lstStyle/>
                    <a:p>
                      <a:pPr algn="r" fontAlgn="b"/>
                      <a:r>
                        <a:rPr lang="en-US" sz="600" b="0" i="0" u="none" strike="noStrike">
                          <a:solidFill>
                            <a:srgbClr val="000000"/>
                          </a:solidFill>
                          <a:latin typeface="Calibri"/>
                        </a:rPr>
                        <a:t>13.2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96E"/>
                    </a:solidFill>
                  </a:tcPr>
                </a:tc>
                <a:tc>
                  <a:txBody>
                    <a:bodyPr/>
                    <a:lstStyle/>
                    <a:p>
                      <a:pPr algn="r" fontAlgn="b"/>
                      <a:r>
                        <a:rPr lang="en-US" sz="600" b="0" i="0" u="none" strike="noStrike">
                          <a:solidFill>
                            <a:srgbClr val="000000"/>
                          </a:solidFill>
                          <a:latin typeface="Calibri"/>
                        </a:rPr>
                        <a:t>13.1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86E"/>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13.3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A6E"/>
                    </a:solidFill>
                  </a:tcPr>
                </a:tc>
                <a:tc>
                  <a:txBody>
                    <a:bodyPr/>
                    <a:lstStyle/>
                    <a:p>
                      <a:pPr algn="r" fontAlgn="b"/>
                      <a:r>
                        <a:rPr lang="en-US" sz="600" b="0" i="0" u="none" strike="noStrike">
                          <a:solidFill>
                            <a:srgbClr val="000000"/>
                          </a:solidFill>
                          <a:latin typeface="Calibri"/>
                        </a:rPr>
                        <a:t>13.2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96E"/>
                    </a:solidFill>
                  </a:tcPr>
                </a:tc>
                <a:tc>
                  <a:txBody>
                    <a:bodyPr/>
                    <a:lstStyle/>
                    <a:p>
                      <a:pPr algn="r" fontAlgn="b"/>
                      <a:r>
                        <a:rPr lang="en-US" sz="600" b="0" i="0" u="none" strike="noStrike">
                          <a:solidFill>
                            <a:srgbClr val="000000"/>
                          </a:solidFill>
                          <a:latin typeface="Calibri"/>
                        </a:rPr>
                        <a:t>13.2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96E"/>
                    </a:solidFill>
                  </a:tcPr>
                </a:tc>
                <a:tc>
                  <a:txBody>
                    <a:bodyPr/>
                    <a:lstStyle/>
                    <a:p>
                      <a:pPr algn="r" fontAlgn="b"/>
                      <a:r>
                        <a:rPr lang="en-US" sz="600" b="0" i="0" u="none" strike="noStrike">
                          <a:solidFill>
                            <a:srgbClr val="000000"/>
                          </a:solidFill>
                          <a:latin typeface="Calibri"/>
                        </a:rPr>
                        <a:t>13.1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86E"/>
                    </a:solidFill>
                  </a:tcPr>
                </a:tc>
                <a:tc>
                  <a:txBody>
                    <a:bodyPr/>
                    <a:lstStyle/>
                    <a:p>
                      <a:pPr algn="r" fontAlgn="b"/>
                      <a:r>
                        <a:rPr lang="en-US" sz="600" b="0" i="0" u="none" strike="noStrike">
                          <a:solidFill>
                            <a:srgbClr val="000000"/>
                          </a:solidFill>
                          <a:latin typeface="Calibri"/>
                        </a:rPr>
                        <a:t>13.0</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76D"/>
                    </a:solidFill>
                  </a:tcPr>
                </a:tc>
                <a:tc>
                  <a:txBody>
                    <a:bodyPr/>
                    <a:lstStyle/>
                    <a:p>
                      <a:pPr algn="r" fontAlgn="b"/>
                      <a:r>
                        <a:rPr lang="en-US" sz="600" b="1" i="0" u="none" strike="noStrike">
                          <a:solidFill>
                            <a:srgbClr val="000000"/>
                          </a:solidFill>
                          <a:latin typeface="Calibri"/>
                        </a:rPr>
                        <a:t>140</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5098">
                <a:tc>
                  <a:txBody>
                    <a:bodyPr/>
                    <a:lstStyle/>
                    <a:p>
                      <a:pPr algn="l" fontAlgn="b"/>
                      <a:r>
                        <a:rPr lang="en-US" sz="600" b="1"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160</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14.8</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A71"/>
                    </a:solidFill>
                  </a:tcPr>
                </a:tc>
                <a:tc>
                  <a:txBody>
                    <a:bodyPr/>
                    <a:lstStyle/>
                    <a:p>
                      <a:pPr algn="r" fontAlgn="b"/>
                      <a:r>
                        <a:rPr lang="en-US" sz="600" b="0" i="0" u="none" strike="noStrike">
                          <a:solidFill>
                            <a:srgbClr val="000000"/>
                          </a:solidFill>
                          <a:latin typeface="Calibri"/>
                        </a:rPr>
                        <a:t>14.8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971"/>
                    </a:solidFill>
                  </a:tcPr>
                </a:tc>
                <a:tc>
                  <a:txBody>
                    <a:bodyPr/>
                    <a:lstStyle/>
                    <a:p>
                      <a:pPr algn="r" fontAlgn="b"/>
                      <a:r>
                        <a:rPr lang="en-US" sz="600" b="0" i="0" u="none" strike="noStrike">
                          <a:solidFill>
                            <a:srgbClr val="000000"/>
                          </a:solidFill>
                          <a:latin typeface="Calibri"/>
                        </a:rPr>
                        <a:t>14.7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871"/>
                    </a:solidFill>
                  </a:tcPr>
                </a:tc>
                <a:tc>
                  <a:txBody>
                    <a:bodyPr/>
                    <a:lstStyle/>
                    <a:p>
                      <a:pPr algn="r" fontAlgn="b"/>
                      <a:r>
                        <a:rPr lang="en-US" sz="600" b="0" i="0" u="none" strike="noStrike">
                          <a:solidFill>
                            <a:srgbClr val="000000"/>
                          </a:solidFill>
                          <a:latin typeface="Calibri"/>
                        </a:rPr>
                        <a:t>14.7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971"/>
                    </a:solidFill>
                  </a:tcPr>
                </a:tc>
                <a:tc>
                  <a:txBody>
                    <a:bodyPr/>
                    <a:lstStyle/>
                    <a:p>
                      <a:pPr algn="r" fontAlgn="b"/>
                      <a:r>
                        <a:rPr lang="en-US" sz="600" b="0" i="0" u="none" strike="noStrike">
                          <a:solidFill>
                            <a:srgbClr val="000000"/>
                          </a:solidFill>
                          <a:latin typeface="Calibri"/>
                        </a:rPr>
                        <a:t>14.6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871"/>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14.7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871"/>
                    </a:solidFill>
                  </a:tcPr>
                </a:tc>
                <a:tc>
                  <a:txBody>
                    <a:bodyPr/>
                    <a:lstStyle/>
                    <a:p>
                      <a:pPr algn="r" fontAlgn="b"/>
                      <a:r>
                        <a:rPr lang="en-US" sz="600" b="0" i="0" u="none" strike="noStrike">
                          <a:solidFill>
                            <a:srgbClr val="000000"/>
                          </a:solidFill>
                          <a:latin typeface="Calibri"/>
                        </a:rPr>
                        <a:t>14.6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871"/>
                    </a:solidFill>
                  </a:tcPr>
                </a:tc>
                <a:tc>
                  <a:txBody>
                    <a:bodyPr/>
                    <a:lstStyle/>
                    <a:p>
                      <a:pPr algn="r" fontAlgn="b"/>
                      <a:r>
                        <a:rPr lang="en-US" sz="600" b="0" i="0" u="none" strike="noStrike">
                          <a:solidFill>
                            <a:srgbClr val="000000"/>
                          </a:solidFill>
                          <a:latin typeface="Calibri"/>
                        </a:rPr>
                        <a:t>14.7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971"/>
                    </a:solidFill>
                  </a:tcPr>
                </a:tc>
                <a:tc>
                  <a:txBody>
                    <a:bodyPr/>
                    <a:lstStyle/>
                    <a:p>
                      <a:pPr algn="r" fontAlgn="b"/>
                      <a:r>
                        <a:rPr lang="en-US" sz="600" b="0" i="0" u="none" strike="noStrike">
                          <a:solidFill>
                            <a:srgbClr val="000000"/>
                          </a:solidFill>
                          <a:latin typeface="Calibri"/>
                        </a:rPr>
                        <a:t>14.6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870"/>
                    </a:solidFill>
                  </a:tcPr>
                </a:tc>
                <a:tc>
                  <a:txBody>
                    <a:bodyPr/>
                    <a:lstStyle/>
                    <a:p>
                      <a:pPr algn="r" fontAlgn="b"/>
                      <a:r>
                        <a:rPr lang="en-US" sz="600" b="0" i="0" u="none" strike="noStrike">
                          <a:solidFill>
                            <a:srgbClr val="000000"/>
                          </a:solidFill>
                          <a:latin typeface="Calibri"/>
                        </a:rPr>
                        <a:t>14.5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670"/>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14.8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971"/>
                    </a:solidFill>
                  </a:tcPr>
                </a:tc>
                <a:tc>
                  <a:txBody>
                    <a:bodyPr/>
                    <a:lstStyle/>
                    <a:p>
                      <a:pPr algn="r" fontAlgn="b"/>
                      <a:r>
                        <a:rPr lang="en-US" sz="600" b="0" i="0" u="none" strike="noStrike">
                          <a:solidFill>
                            <a:srgbClr val="000000"/>
                          </a:solidFill>
                          <a:latin typeface="Calibri"/>
                        </a:rPr>
                        <a:t>14.7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971"/>
                    </a:solidFill>
                  </a:tcPr>
                </a:tc>
                <a:tc>
                  <a:txBody>
                    <a:bodyPr/>
                    <a:lstStyle/>
                    <a:p>
                      <a:pPr algn="r" fontAlgn="b"/>
                      <a:r>
                        <a:rPr lang="en-US" sz="600" b="0" i="0" u="none" strike="noStrike">
                          <a:solidFill>
                            <a:srgbClr val="000000"/>
                          </a:solidFill>
                          <a:latin typeface="Calibri"/>
                        </a:rPr>
                        <a:t>14.6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770"/>
                    </a:solidFill>
                  </a:tcPr>
                </a:tc>
                <a:tc>
                  <a:txBody>
                    <a:bodyPr/>
                    <a:lstStyle/>
                    <a:p>
                      <a:pPr algn="r" fontAlgn="b"/>
                      <a:r>
                        <a:rPr lang="en-US" sz="600" b="0" i="0" u="none" strike="noStrike">
                          <a:solidFill>
                            <a:srgbClr val="000000"/>
                          </a:solidFill>
                          <a:latin typeface="Calibri"/>
                        </a:rPr>
                        <a:t>14.7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971"/>
                    </a:solidFill>
                  </a:tcPr>
                </a:tc>
                <a:tc>
                  <a:txBody>
                    <a:bodyPr/>
                    <a:lstStyle/>
                    <a:p>
                      <a:pPr algn="r" fontAlgn="b"/>
                      <a:r>
                        <a:rPr lang="en-US" sz="600" b="0" i="0" u="none" strike="noStrike">
                          <a:solidFill>
                            <a:srgbClr val="000000"/>
                          </a:solidFill>
                          <a:latin typeface="Calibri"/>
                        </a:rPr>
                        <a:t>14.7</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871"/>
                    </a:solidFill>
                  </a:tcPr>
                </a:tc>
                <a:tc>
                  <a:txBody>
                    <a:bodyPr/>
                    <a:lstStyle/>
                    <a:p>
                      <a:pPr algn="l" fontAlgn="b"/>
                      <a:endParaRPr lang="en-US" sz="600" b="0" i="0" u="none" strike="noStrike">
                        <a:solidFill>
                          <a:srgbClr val="000000"/>
                        </a:solidFill>
                        <a:latin typeface="Calibri"/>
                      </a:endParaRPr>
                    </a:p>
                  </a:txBody>
                  <a:tcPr marL="3259" marR="3259" marT="3259"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13.1</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86D"/>
                    </a:solidFill>
                  </a:tcPr>
                </a:tc>
                <a:tc>
                  <a:txBody>
                    <a:bodyPr/>
                    <a:lstStyle/>
                    <a:p>
                      <a:pPr algn="r" fontAlgn="b"/>
                      <a:r>
                        <a:rPr lang="en-US" sz="600" b="0" i="0" u="none" strike="noStrike">
                          <a:solidFill>
                            <a:srgbClr val="000000"/>
                          </a:solidFill>
                          <a:latin typeface="Calibri"/>
                        </a:rPr>
                        <a:t>13.0</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76D"/>
                    </a:solidFill>
                  </a:tcPr>
                </a:tc>
                <a:tc>
                  <a:txBody>
                    <a:bodyPr/>
                    <a:lstStyle/>
                    <a:p>
                      <a:pPr algn="r" fontAlgn="b"/>
                      <a:r>
                        <a:rPr lang="en-US" sz="600" b="0" i="0" u="none" strike="noStrike">
                          <a:solidFill>
                            <a:srgbClr val="000000"/>
                          </a:solidFill>
                          <a:latin typeface="Calibri"/>
                        </a:rPr>
                        <a:t>13.2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96E"/>
                    </a:solidFill>
                  </a:tcPr>
                </a:tc>
                <a:tc>
                  <a:txBody>
                    <a:bodyPr/>
                    <a:lstStyle/>
                    <a:p>
                      <a:pPr algn="r" fontAlgn="b"/>
                      <a:r>
                        <a:rPr lang="en-US" sz="600" b="0" i="0" u="none" strike="noStrike">
                          <a:solidFill>
                            <a:srgbClr val="000000"/>
                          </a:solidFill>
                          <a:latin typeface="Calibri"/>
                        </a:rPr>
                        <a:t>13.1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86D"/>
                    </a:solidFill>
                  </a:tcPr>
                </a:tc>
                <a:tc>
                  <a:txBody>
                    <a:bodyPr/>
                    <a:lstStyle/>
                    <a:p>
                      <a:pPr algn="r" fontAlgn="b"/>
                      <a:r>
                        <a:rPr lang="en-US" sz="600" b="0" i="0" u="none" strike="noStrike">
                          <a:solidFill>
                            <a:srgbClr val="000000"/>
                          </a:solidFill>
                          <a:latin typeface="Calibri"/>
                        </a:rPr>
                        <a:t>13.0</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76D"/>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13.2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96E"/>
                    </a:solidFill>
                  </a:tcPr>
                </a:tc>
                <a:tc>
                  <a:txBody>
                    <a:bodyPr/>
                    <a:lstStyle/>
                    <a:p>
                      <a:pPr algn="r" fontAlgn="b"/>
                      <a:r>
                        <a:rPr lang="en-US" sz="600" b="0" i="0" u="none" strike="noStrike">
                          <a:solidFill>
                            <a:srgbClr val="000000"/>
                          </a:solidFill>
                          <a:latin typeface="Calibri"/>
                        </a:rPr>
                        <a:t>13.2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96E"/>
                    </a:solidFill>
                  </a:tcPr>
                </a:tc>
                <a:tc>
                  <a:txBody>
                    <a:bodyPr/>
                    <a:lstStyle/>
                    <a:p>
                      <a:pPr algn="r" fontAlgn="b"/>
                      <a:r>
                        <a:rPr lang="en-US" sz="600" b="0" i="0" u="none" strike="noStrike">
                          <a:solidFill>
                            <a:srgbClr val="000000"/>
                          </a:solidFill>
                          <a:latin typeface="Calibri"/>
                        </a:rPr>
                        <a:t>13.1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86E"/>
                    </a:solidFill>
                  </a:tcPr>
                </a:tc>
                <a:tc>
                  <a:txBody>
                    <a:bodyPr/>
                    <a:lstStyle/>
                    <a:p>
                      <a:pPr algn="r" fontAlgn="b"/>
                      <a:r>
                        <a:rPr lang="en-US" sz="600" b="0" i="0" u="none" strike="noStrike">
                          <a:solidFill>
                            <a:srgbClr val="000000"/>
                          </a:solidFill>
                          <a:latin typeface="Calibri"/>
                        </a:rPr>
                        <a:t>13.1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86D"/>
                    </a:solidFill>
                  </a:tcPr>
                </a:tc>
                <a:tc>
                  <a:txBody>
                    <a:bodyPr/>
                    <a:lstStyle/>
                    <a:p>
                      <a:pPr algn="r" fontAlgn="b"/>
                      <a:r>
                        <a:rPr lang="en-US" sz="600" b="0" i="0" u="none" strike="noStrike">
                          <a:solidFill>
                            <a:srgbClr val="000000"/>
                          </a:solidFill>
                          <a:latin typeface="Calibri"/>
                        </a:rPr>
                        <a:t>13.1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86D"/>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13.1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86E"/>
                    </a:solidFill>
                  </a:tcPr>
                </a:tc>
                <a:tc>
                  <a:txBody>
                    <a:bodyPr/>
                    <a:lstStyle/>
                    <a:p>
                      <a:pPr algn="r" fontAlgn="b"/>
                      <a:r>
                        <a:rPr lang="en-US" sz="600" b="0" i="0" u="none" strike="noStrike">
                          <a:solidFill>
                            <a:srgbClr val="000000"/>
                          </a:solidFill>
                          <a:latin typeface="Calibri"/>
                        </a:rPr>
                        <a:t>13.2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96E"/>
                    </a:solidFill>
                  </a:tcPr>
                </a:tc>
                <a:tc>
                  <a:txBody>
                    <a:bodyPr/>
                    <a:lstStyle/>
                    <a:p>
                      <a:pPr algn="r" fontAlgn="b"/>
                      <a:r>
                        <a:rPr lang="en-US" sz="600" b="0" i="0" u="none" strike="noStrike">
                          <a:solidFill>
                            <a:srgbClr val="000000"/>
                          </a:solidFill>
                          <a:latin typeface="Calibri"/>
                        </a:rPr>
                        <a:t>13.0</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86D"/>
                    </a:solidFill>
                  </a:tcPr>
                </a:tc>
                <a:tc>
                  <a:txBody>
                    <a:bodyPr/>
                    <a:lstStyle/>
                    <a:p>
                      <a:pPr algn="r" fontAlgn="b"/>
                      <a:r>
                        <a:rPr lang="en-US" sz="600" b="0" i="0" u="none" strike="noStrike">
                          <a:solidFill>
                            <a:srgbClr val="000000"/>
                          </a:solidFill>
                          <a:latin typeface="Calibri"/>
                        </a:rPr>
                        <a:t>13.1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86D"/>
                    </a:solidFill>
                  </a:tcPr>
                </a:tc>
                <a:tc>
                  <a:txBody>
                    <a:bodyPr/>
                    <a:lstStyle/>
                    <a:p>
                      <a:pPr algn="r" fontAlgn="b"/>
                      <a:r>
                        <a:rPr lang="en-US" sz="600" b="0" i="0" u="none" strike="noStrike">
                          <a:solidFill>
                            <a:srgbClr val="000000"/>
                          </a:solidFill>
                          <a:latin typeface="Calibri"/>
                        </a:rPr>
                        <a:t>13.1</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86E"/>
                    </a:solidFill>
                  </a:tcPr>
                </a:tc>
                <a:tc>
                  <a:txBody>
                    <a:bodyPr/>
                    <a:lstStyle/>
                    <a:p>
                      <a:pPr algn="r" fontAlgn="b"/>
                      <a:r>
                        <a:rPr lang="en-US" sz="600" b="1" i="0" u="none" strike="noStrike">
                          <a:solidFill>
                            <a:srgbClr val="000000"/>
                          </a:solidFill>
                          <a:latin typeface="Calibri"/>
                        </a:rPr>
                        <a:t>160</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9852">
                <a:tc>
                  <a:txBody>
                    <a:bodyPr/>
                    <a:lstStyle/>
                    <a:p>
                      <a:pPr algn="l" fontAlgn="b"/>
                      <a:r>
                        <a:rPr lang="en-US" sz="600" b="1"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180</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14.7</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98971"/>
                    </a:solidFill>
                  </a:tcPr>
                </a:tc>
                <a:tc>
                  <a:txBody>
                    <a:bodyPr/>
                    <a:lstStyle/>
                    <a:p>
                      <a:pPr algn="r" fontAlgn="b"/>
                      <a:r>
                        <a:rPr lang="en-US" sz="600" b="0" i="0" u="none" strike="noStrike">
                          <a:solidFill>
                            <a:srgbClr val="000000"/>
                          </a:solidFill>
                          <a:latin typeface="Calibri"/>
                        </a:rPr>
                        <a:t>14.6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98870"/>
                    </a:solidFill>
                  </a:tcPr>
                </a:tc>
                <a:tc>
                  <a:txBody>
                    <a:bodyPr/>
                    <a:lstStyle/>
                    <a:p>
                      <a:pPr algn="r" fontAlgn="b"/>
                      <a:r>
                        <a:rPr lang="en-US" sz="600" b="0" i="0" u="none" strike="noStrike">
                          <a:solidFill>
                            <a:srgbClr val="000000"/>
                          </a:solidFill>
                          <a:latin typeface="Calibri"/>
                        </a:rPr>
                        <a:t>14.7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98871"/>
                    </a:solidFill>
                  </a:tcPr>
                </a:tc>
                <a:tc>
                  <a:txBody>
                    <a:bodyPr/>
                    <a:lstStyle/>
                    <a:p>
                      <a:pPr algn="r" fontAlgn="b"/>
                      <a:r>
                        <a:rPr lang="en-US" sz="600" b="0" i="0" u="none" strike="noStrike">
                          <a:solidFill>
                            <a:srgbClr val="000000"/>
                          </a:solidFill>
                          <a:latin typeface="Calibri"/>
                        </a:rPr>
                        <a:t>14.7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98871"/>
                    </a:solidFill>
                  </a:tcPr>
                </a:tc>
                <a:tc>
                  <a:txBody>
                    <a:bodyPr/>
                    <a:lstStyle/>
                    <a:p>
                      <a:pPr algn="r" fontAlgn="b"/>
                      <a:r>
                        <a:rPr lang="en-US" sz="600" b="0" i="0" u="none" strike="noStrike">
                          <a:solidFill>
                            <a:srgbClr val="000000"/>
                          </a:solidFill>
                          <a:latin typeface="Calibri"/>
                        </a:rPr>
                        <a:t>14.5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98670"/>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14.8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98971"/>
                    </a:solidFill>
                  </a:tcPr>
                </a:tc>
                <a:tc>
                  <a:txBody>
                    <a:bodyPr/>
                    <a:lstStyle/>
                    <a:p>
                      <a:pPr algn="r" fontAlgn="b"/>
                      <a:r>
                        <a:rPr lang="en-US" sz="600" b="0" i="0" u="none" strike="noStrike">
                          <a:solidFill>
                            <a:srgbClr val="000000"/>
                          </a:solidFill>
                          <a:latin typeface="Calibri"/>
                        </a:rPr>
                        <a:t>14.6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98770"/>
                    </a:solidFill>
                  </a:tcPr>
                </a:tc>
                <a:tc>
                  <a:txBody>
                    <a:bodyPr/>
                    <a:lstStyle/>
                    <a:p>
                      <a:pPr algn="r" fontAlgn="b"/>
                      <a:r>
                        <a:rPr lang="en-US" sz="600" b="0" i="0" u="none" strike="noStrike">
                          <a:solidFill>
                            <a:srgbClr val="000000"/>
                          </a:solidFill>
                          <a:latin typeface="Calibri"/>
                        </a:rPr>
                        <a:t>14.7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98971"/>
                    </a:solidFill>
                  </a:tcPr>
                </a:tc>
                <a:tc>
                  <a:txBody>
                    <a:bodyPr/>
                    <a:lstStyle/>
                    <a:p>
                      <a:pPr algn="r" fontAlgn="b"/>
                      <a:r>
                        <a:rPr lang="en-US" sz="600" b="0" i="0" u="none" strike="noStrike">
                          <a:solidFill>
                            <a:srgbClr val="000000"/>
                          </a:solidFill>
                          <a:latin typeface="Calibri"/>
                        </a:rPr>
                        <a:t>14.6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98770"/>
                    </a:solidFill>
                  </a:tcPr>
                </a:tc>
                <a:tc>
                  <a:txBody>
                    <a:bodyPr/>
                    <a:lstStyle/>
                    <a:p>
                      <a:pPr algn="r" fontAlgn="b"/>
                      <a:r>
                        <a:rPr lang="en-US" sz="600" b="0" i="0" u="none" strike="noStrike">
                          <a:solidFill>
                            <a:srgbClr val="000000"/>
                          </a:solidFill>
                          <a:latin typeface="Calibri"/>
                        </a:rPr>
                        <a:t>14.5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98670"/>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14.7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98871"/>
                    </a:solidFill>
                  </a:tcPr>
                </a:tc>
                <a:tc>
                  <a:txBody>
                    <a:bodyPr/>
                    <a:lstStyle/>
                    <a:p>
                      <a:pPr algn="r" fontAlgn="b"/>
                      <a:r>
                        <a:rPr lang="en-US" sz="600" b="0" i="0" u="none" strike="noStrike">
                          <a:solidFill>
                            <a:srgbClr val="000000"/>
                          </a:solidFill>
                          <a:latin typeface="Calibri"/>
                        </a:rPr>
                        <a:t>14.7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98971"/>
                    </a:solidFill>
                  </a:tcPr>
                </a:tc>
                <a:tc>
                  <a:txBody>
                    <a:bodyPr/>
                    <a:lstStyle/>
                    <a:p>
                      <a:pPr algn="r" fontAlgn="b"/>
                      <a:r>
                        <a:rPr lang="en-US" sz="600" b="0" i="0" u="none" strike="noStrike">
                          <a:solidFill>
                            <a:srgbClr val="000000"/>
                          </a:solidFill>
                          <a:latin typeface="Calibri"/>
                        </a:rPr>
                        <a:t>14.5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98770"/>
                    </a:solidFill>
                  </a:tcPr>
                </a:tc>
                <a:tc>
                  <a:txBody>
                    <a:bodyPr/>
                    <a:lstStyle/>
                    <a:p>
                      <a:pPr algn="r" fontAlgn="b"/>
                      <a:r>
                        <a:rPr lang="en-US" sz="600" b="0" i="0" u="none" strike="noStrike">
                          <a:solidFill>
                            <a:srgbClr val="000000"/>
                          </a:solidFill>
                          <a:latin typeface="Calibri"/>
                        </a:rPr>
                        <a:t>14.6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98871"/>
                    </a:solidFill>
                  </a:tcPr>
                </a:tc>
                <a:tc>
                  <a:txBody>
                    <a:bodyPr/>
                    <a:lstStyle/>
                    <a:p>
                      <a:pPr algn="r" fontAlgn="b"/>
                      <a:r>
                        <a:rPr lang="en-US" sz="600" b="0" i="0" u="none" strike="noStrike">
                          <a:solidFill>
                            <a:srgbClr val="000000"/>
                          </a:solidFill>
                          <a:latin typeface="Calibri"/>
                        </a:rPr>
                        <a:t>14.5</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98670"/>
                    </a:solidFill>
                  </a:tcPr>
                </a:tc>
                <a:tc>
                  <a:txBody>
                    <a:bodyPr/>
                    <a:lstStyle/>
                    <a:p>
                      <a:pPr algn="l" fontAlgn="b"/>
                      <a:r>
                        <a:rPr lang="en-US" sz="600" b="0"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13.1</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786E"/>
                    </a:solidFill>
                  </a:tcPr>
                </a:tc>
                <a:tc>
                  <a:txBody>
                    <a:bodyPr/>
                    <a:lstStyle/>
                    <a:p>
                      <a:pPr algn="r" fontAlgn="b"/>
                      <a:r>
                        <a:rPr lang="en-US" sz="600" b="0" i="0" u="none" strike="noStrike">
                          <a:solidFill>
                            <a:srgbClr val="000000"/>
                          </a:solidFill>
                          <a:latin typeface="Calibri"/>
                        </a:rPr>
                        <a:t>13.2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796E"/>
                    </a:solidFill>
                  </a:tcPr>
                </a:tc>
                <a:tc>
                  <a:txBody>
                    <a:bodyPr/>
                    <a:lstStyle/>
                    <a:p>
                      <a:pPr algn="r" fontAlgn="b"/>
                      <a:r>
                        <a:rPr lang="en-US" sz="600" b="0" i="0" u="none" strike="noStrike">
                          <a:solidFill>
                            <a:srgbClr val="000000"/>
                          </a:solidFill>
                          <a:latin typeface="Calibri"/>
                        </a:rPr>
                        <a:t>13.0</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776D"/>
                    </a:solidFill>
                  </a:tcPr>
                </a:tc>
                <a:tc>
                  <a:txBody>
                    <a:bodyPr/>
                    <a:lstStyle/>
                    <a:p>
                      <a:pPr algn="r" fontAlgn="b"/>
                      <a:r>
                        <a:rPr lang="en-US" sz="600" b="0" i="0" u="none" strike="noStrike">
                          <a:solidFill>
                            <a:srgbClr val="000000"/>
                          </a:solidFill>
                          <a:latin typeface="Calibri"/>
                        </a:rPr>
                        <a:t>13.0</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776D"/>
                    </a:solidFill>
                  </a:tcPr>
                </a:tc>
                <a:tc>
                  <a:txBody>
                    <a:bodyPr/>
                    <a:lstStyle/>
                    <a:p>
                      <a:pPr algn="r" fontAlgn="b"/>
                      <a:r>
                        <a:rPr lang="en-US" sz="600" b="0" i="0" u="none" strike="noStrike">
                          <a:solidFill>
                            <a:srgbClr val="000000"/>
                          </a:solidFill>
                          <a:latin typeface="Calibri"/>
                        </a:rPr>
                        <a:t>12.9</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766D"/>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13.3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7A6E"/>
                    </a:solidFill>
                  </a:tcPr>
                </a:tc>
                <a:tc>
                  <a:txBody>
                    <a:bodyPr/>
                    <a:lstStyle/>
                    <a:p>
                      <a:pPr algn="r" fontAlgn="b"/>
                      <a:r>
                        <a:rPr lang="en-US" sz="600" b="0" i="0" u="none" strike="noStrike">
                          <a:solidFill>
                            <a:srgbClr val="000000"/>
                          </a:solidFill>
                          <a:latin typeface="Calibri"/>
                        </a:rPr>
                        <a:t>13.1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786D"/>
                    </a:solidFill>
                  </a:tcPr>
                </a:tc>
                <a:tc>
                  <a:txBody>
                    <a:bodyPr/>
                    <a:lstStyle/>
                    <a:p>
                      <a:pPr algn="r" fontAlgn="b"/>
                      <a:r>
                        <a:rPr lang="en-US" sz="600" b="0" i="0" u="none" strike="noStrike">
                          <a:solidFill>
                            <a:srgbClr val="000000"/>
                          </a:solidFill>
                          <a:latin typeface="Calibri"/>
                        </a:rPr>
                        <a:t>13.0</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776D"/>
                    </a:solidFill>
                  </a:tcPr>
                </a:tc>
                <a:tc>
                  <a:txBody>
                    <a:bodyPr/>
                    <a:lstStyle/>
                    <a:p>
                      <a:pPr algn="r" fontAlgn="b"/>
                      <a:r>
                        <a:rPr lang="en-US" sz="600" b="0" i="0" u="none" strike="noStrike">
                          <a:solidFill>
                            <a:srgbClr val="000000"/>
                          </a:solidFill>
                          <a:latin typeface="Calibri"/>
                        </a:rPr>
                        <a:t>13.1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786E"/>
                    </a:solidFill>
                  </a:tcPr>
                </a:tc>
                <a:tc>
                  <a:txBody>
                    <a:bodyPr/>
                    <a:lstStyle/>
                    <a:p>
                      <a:pPr algn="r" fontAlgn="b"/>
                      <a:r>
                        <a:rPr lang="en-US" sz="600" b="0" i="0" u="none" strike="noStrike">
                          <a:solidFill>
                            <a:srgbClr val="000000"/>
                          </a:solidFill>
                          <a:latin typeface="Calibri"/>
                        </a:rPr>
                        <a:t>13.1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786D"/>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13.3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7A6E"/>
                    </a:solidFill>
                  </a:tcPr>
                </a:tc>
                <a:tc>
                  <a:txBody>
                    <a:bodyPr/>
                    <a:lstStyle/>
                    <a:p>
                      <a:pPr algn="r" fontAlgn="b"/>
                      <a:r>
                        <a:rPr lang="en-US" sz="600" b="0" i="0" u="none" strike="noStrike">
                          <a:solidFill>
                            <a:srgbClr val="000000"/>
                          </a:solidFill>
                          <a:latin typeface="Calibri"/>
                        </a:rPr>
                        <a:t>13.1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786D"/>
                    </a:solidFill>
                  </a:tcPr>
                </a:tc>
                <a:tc>
                  <a:txBody>
                    <a:bodyPr/>
                    <a:lstStyle/>
                    <a:p>
                      <a:pPr algn="r" fontAlgn="b"/>
                      <a:r>
                        <a:rPr lang="en-US" sz="600" b="0" i="0" u="none" strike="noStrike">
                          <a:solidFill>
                            <a:srgbClr val="000000"/>
                          </a:solidFill>
                          <a:latin typeface="Calibri"/>
                        </a:rPr>
                        <a:t>12.9</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766D"/>
                    </a:solidFill>
                  </a:tcPr>
                </a:tc>
                <a:tc>
                  <a:txBody>
                    <a:bodyPr/>
                    <a:lstStyle/>
                    <a:p>
                      <a:pPr algn="r" fontAlgn="b"/>
                      <a:r>
                        <a:rPr lang="en-US" sz="600" b="0" i="0" u="none" strike="noStrike">
                          <a:solidFill>
                            <a:srgbClr val="000000"/>
                          </a:solidFill>
                          <a:latin typeface="Calibri"/>
                        </a:rPr>
                        <a:t>13.0</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786D"/>
                    </a:solidFill>
                  </a:tcPr>
                </a:tc>
                <a:tc>
                  <a:txBody>
                    <a:bodyPr/>
                    <a:lstStyle/>
                    <a:p>
                      <a:pPr algn="r" fontAlgn="b"/>
                      <a:r>
                        <a:rPr lang="en-US" sz="600" b="0" i="0" u="none" strike="noStrike">
                          <a:solidFill>
                            <a:srgbClr val="000000"/>
                          </a:solidFill>
                          <a:latin typeface="Calibri"/>
                        </a:rPr>
                        <a:t>12.9</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766D"/>
                    </a:solidFill>
                  </a:tcPr>
                </a:tc>
                <a:tc>
                  <a:txBody>
                    <a:bodyPr/>
                    <a:lstStyle/>
                    <a:p>
                      <a:pPr algn="r" fontAlgn="b"/>
                      <a:r>
                        <a:rPr lang="en-US" sz="600" b="1" i="0" u="none" strike="noStrike">
                          <a:solidFill>
                            <a:srgbClr val="000000"/>
                          </a:solidFill>
                          <a:latin typeface="Calibri"/>
                        </a:rPr>
                        <a:t>180</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r>
              <a:tr h="99852">
                <a:tc>
                  <a:txBody>
                    <a:bodyPr/>
                    <a:lstStyle/>
                    <a:p>
                      <a:pPr algn="l" fontAlgn="b"/>
                      <a:r>
                        <a:rPr lang="en-US" sz="600" b="1" i="0" u="none" strike="noStrike">
                          <a:solidFill>
                            <a:srgbClr val="000000"/>
                          </a:solidFill>
                          <a:latin typeface="Calibri"/>
                        </a:rPr>
                        <a:t>Gender</a:t>
                      </a:r>
                    </a:p>
                  </a:txBody>
                  <a:tcPr marL="3259" marR="3259" marT="3259"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Age</a:t>
                      </a:r>
                    </a:p>
                  </a:txBody>
                  <a:tcPr marL="3259" marR="3259" marT="3259"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SBP</a:t>
                      </a:r>
                    </a:p>
                  </a:txBody>
                  <a:tcPr marL="3259" marR="3259" marT="3259" marB="0" anchor="b">
                    <a:lnL>
                      <a:noFill/>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 </a:t>
                      </a:r>
                    </a:p>
                  </a:txBody>
                  <a:tcPr marL="3259" marR="3259" marT="3259" marB="0" anchor="b">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l" fontAlgn="b"/>
                      <a:endParaRPr lang="en-US" sz="600" b="1"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 </a:t>
                      </a:r>
                    </a:p>
                  </a:txBody>
                  <a:tcPr marL="3259" marR="3259" marT="3259" marB="0" anchor="b">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l" fontAlgn="b"/>
                      <a:endParaRPr lang="en-US" sz="600" b="1"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 </a:t>
                      </a:r>
                    </a:p>
                  </a:txBody>
                  <a:tcPr marL="3259" marR="3259" marT="3259" marB="0" anchor="b">
                    <a:lnL>
                      <a:noFill/>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l" fontAlgn="b"/>
                      <a:endParaRPr lang="en-US" sz="600" b="1" i="0" u="none" strike="noStrike">
                        <a:solidFill>
                          <a:srgbClr val="000000"/>
                        </a:solidFill>
                        <a:latin typeface="Calibri"/>
                      </a:endParaRPr>
                    </a:p>
                  </a:txBody>
                  <a:tcPr marL="3259" marR="3259" marT="3259"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 </a:t>
                      </a:r>
                    </a:p>
                  </a:txBody>
                  <a:tcPr marL="3259" marR="3259" marT="3259" marB="0" anchor="b">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l" fontAlgn="b"/>
                      <a:endParaRPr lang="en-US" sz="600" b="1"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 </a:t>
                      </a:r>
                    </a:p>
                  </a:txBody>
                  <a:tcPr marL="3259" marR="3259" marT="3259" marB="0" anchor="b">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l" fontAlgn="b"/>
                      <a:endParaRPr lang="en-US" sz="600" b="1"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SBP</a:t>
                      </a:r>
                    </a:p>
                  </a:txBody>
                  <a:tcPr marL="3259" marR="3259" marT="3259" marB="0" anchor="b">
                    <a:lnL w="25400" cap="flat" cmpd="dbl"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Age</a:t>
                      </a:r>
                    </a:p>
                  </a:txBody>
                  <a:tcPr marL="3259" marR="3259" marT="3259"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Gender</a:t>
                      </a:r>
                    </a:p>
                  </a:txBody>
                  <a:tcPr marL="3259" marR="3259" marT="3259" marB="0" anchor="b">
                    <a:lnL>
                      <a:noFill/>
                    </a:lnL>
                    <a:lnR>
                      <a:noFill/>
                    </a:lnR>
                    <a:lnT w="25400" cap="flat" cmpd="dbl" algn="ctr">
                      <a:solidFill>
                        <a:srgbClr val="000000"/>
                      </a:solidFill>
                      <a:prstDash val="solid"/>
                      <a:round/>
                      <a:headEnd type="none" w="med" len="med"/>
                      <a:tailEnd type="none" w="med" len="med"/>
                    </a:lnT>
                    <a:lnB>
                      <a:noFill/>
                    </a:lnB>
                  </a:tcPr>
                </a:tc>
              </a:tr>
              <a:tr h="95098">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a:noFill/>
                    </a:lnT>
                    <a:lnB>
                      <a:noFill/>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a:noFill/>
                    </a:lnT>
                    <a:lnB>
                      <a:noFill/>
                    </a:lnB>
                  </a:tcPr>
                </a:tc>
                <a:tc>
                  <a:txBody>
                    <a:bodyPr/>
                    <a:lstStyle/>
                    <a:p>
                      <a:pPr algn="r" fontAlgn="b"/>
                      <a:r>
                        <a:rPr lang="en-US" sz="600" b="1" i="0" u="none" strike="noStrike">
                          <a:solidFill>
                            <a:srgbClr val="000000"/>
                          </a:solidFill>
                          <a:latin typeface="Calibri"/>
                        </a:rPr>
                        <a:t>Lipid Ratio</a:t>
                      </a:r>
                    </a:p>
                  </a:txBody>
                  <a:tcPr marL="3259" marR="3259" marT="3259"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4</a:t>
                      </a:r>
                    </a:p>
                  </a:txBody>
                  <a:tcPr marL="3259" marR="3259" marT="3259" marB="0" anchor="b">
                    <a:lnL w="25400" cap="flat" cmpd="dbl"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5</a:t>
                      </a:r>
                    </a:p>
                  </a:txBody>
                  <a:tcPr marL="3259" marR="3259" marT="325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6</a:t>
                      </a:r>
                    </a:p>
                  </a:txBody>
                  <a:tcPr marL="3259" marR="3259" marT="325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7</a:t>
                      </a:r>
                    </a:p>
                  </a:txBody>
                  <a:tcPr marL="3259" marR="3259" marT="325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8</a:t>
                      </a:r>
                    </a:p>
                  </a:txBody>
                  <a:tcPr marL="3259" marR="3259" marT="3259"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4</a:t>
                      </a:r>
                    </a:p>
                  </a:txBody>
                  <a:tcPr marL="3259" marR="3259" marT="3259"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5</a:t>
                      </a:r>
                    </a:p>
                  </a:txBody>
                  <a:tcPr marL="3259" marR="3259" marT="325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6</a:t>
                      </a:r>
                    </a:p>
                  </a:txBody>
                  <a:tcPr marL="3259" marR="3259" marT="325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7</a:t>
                      </a:r>
                    </a:p>
                  </a:txBody>
                  <a:tcPr marL="3259" marR="3259" marT="325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8</a:t>
                      </a:r>
                    </a:p>
                  </a:txBody>
                  <a:tcPr marL="3259" marR="3259" marT="3259"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4</a:t>
                      </a:r>
                    </a:p>
                  </a:txBody>
                  <a:tcPr marL="3259" marR="3259" marT="3259"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5</a:t>
                      </a:r>
                    </a:p>
                  </a:txBody>
                  <a:tcPr marL="3259" marR="3259" marT="325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6</a:t>
                      </a:r>
                    </a:p>
                  </a:txBody>
                  <a:tcPr marL="3259" marR="3259" marT="325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7</a:t>
                      </a:r>
                    </a:p>
                  </a:txBody>
                  <a:tcPr marL="3259" marR="3259" marT="325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8</a:t>
                      </a:r>
                    </a:p>
                  </a:txBody>
                  <a:tcPr marL="3259" marR="3259" marT="3259" marB="0" anchor="b">
                    <a:lnL>
                      <a:noFill/>
                    </a:lnL>
                    <a:lnR w="25400" cap="flat" cmpd="dbl"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3259" marR="3259" marT="3259"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4</a:t>
                      </a:r>
                    </a:p>
                  </a:txBody>
                  <a:tcPr marL="3259" marR="3259" marT="3259" marB="0" anchor="b">
                    <a:lnL w="25400" cap="flat" cmpd="dbl"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5</a:t>
                      </a:r>
                    </a:p>
                  </a:txBody>
                  <a:tcPr marL="3259" marR="3259" marT="325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6</a:t>
                      </a:r>
                    </a:p>
                  </a:txBody>
                  <a:tcPr marL="3259" marR="3259" marT="325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7</a:t>
                      </a:r>
                    </a:p>
                  </a:txBody>
                  <a:tcPr marL="3259" marR="3259" marT="325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8</a:t>
                      </a:r>
                    </a:p>
                  </a:txBody>
                  <a:tcPr marL="3259" marR="3259" marT="3259"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4</a:t>
                      </a:r>
                    </a:p>
                  </a:txBody>
                  <a:tcPr marL="3259" marR="3259" marT="3259"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5</a:t>
                      </a:r>
                    </a:p>
                  </a:txBody>
                  <a:tcPr marL="3259" marR="3259" marT="325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6</a:t>
                      </a:r>
                    </a:p>
                  </a:txBody>
                  <a:tcPr marL="3259" marR="3259" marT="325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7</a:t>
                      </a:r>
                    </a:p>
                  </a:txBody>
                  <a:tcPr marL="3259" marR="3259" marT="325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8</a:t>
                      </a:r>
                    </a:p>
                  </a:txBody>
                  <a:tcPr marL="3259" marR="3259" marT="3259"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8</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Lipid Ratio</a:t>
                      </a:r>
                    </a:p>
                  </a:txBody>
                  <a:tcPr marL="3259" marR="3259" marT="3259"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r" fontAlgn="b"/>
                      <a:endParaRPr lang="en-US" sz="600" b="1" i="0" u="none" strike="noStrike">
                        <a:solidFill>
                          <a:srgbClr val="000000"/>
                        </a:solidFill>
                        <a:latin typeface="Calibri"/>
                      </a:endParaRPr>
                    </a:p>
                  </a:txBody>
                  <a:tcPr marL="3259" marR="3259" marT="3259" marB="0" anchor="b">
                    <a:lnL>
                      <a:noFill/>
                    </a:lnL>
                    <a:lnR>
                      <a:noFill/>
                    </a:lnR>
                    <a:lnT>
                      <a:noFill/>
                    </a:lnT>
                    <a:lnB>
                      <a:noFill/>
                    </a:lnB>
                  </a:tcPr>
                </a:tc>
                <a:tc>
                  <a:txBody>
                    <a:bodyPr/>
                    <a:lstStyle/>
                    <a:p>
                      <a:pPr algn="r" fontAlgn="b"/>
                      <a:endParaRPr lang="en-US" sz="600" b="1" i="0" u="none" strike="noStrike">
                        <a:solidFill>
                          <a:srgbClr val="000000"/>
                        </a:solidFill>
                        <a:latin typeface="Calibri"/>
                      </a:endParaRPr>
                    </a:p>
                  </a:txBody>
                  <a:tcPr marL="3259" marR="3259" marT="3259" marB="0" anchor="b">
                    <a:lnL>
                      <a:noFill/>
                    </a:lnL>
                    <a:lnR>
                      <a:noFill/>
                    </a:lnR>
                    <a:lnT>
                      <a:noFill/>
                    </a:lnT>
                    <a:lnB>
                      <a:noFill/>
                    </a:lnB>
                  </a:tcPr>
                </a:tc>
              </a:tr>
              <a:tr h="95098">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a:noFill/>
                    </a:lnT>
                    <a:lnB>
                      <a:noFill/>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a:noFill/>
                    </a:lnT>
                    <a:lnB>
                      <a:noFill/>
                    </a:lnB>
                  </a:tcPr>
                </a:tc>
                <a:tc>
                  <a:txBody>
                    <a:bodyPr/>
                    <a:lstStyle/>
                    <a:p>
                      <a:pPr algn="r" fontAlgn="b"/>
                      <a:r>
                        <a:rPr lang="en-US" sz="600" b="1" i="0" u="none" strike="noStrike">
                          <a:solidFill>
                            <a:srgbClr val="000000"/>
                          </a:solidFill>
                          <a:latin typeface="Calibri"/>
                        </a:rPr>
                        <a:t>A1c</a:t>
                      </a:r>
                    </a:p>
                  </a:txBody>
                  <a:tcPr marL="3259" marR="3259" marT="3259"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6</a:t>
                      </a:r>
                    </a:p>
                  </a:txBody>
                  <a:tcPr marL="3259" marR="3259" marT="3259" marB="0" anchor="b">
                    <a:lnL w="25400" cap="flat" cmpd="dbl"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8</a:t>
                      </a:r>
                    </a:p>
                  </a:txBody>
                  <a:tcPr marL="3259" marR="3259" marT="3259"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10</a:t>
                      </a:r>
                    </a:p>
                  </a:txBody>
                  <a:tcPr marL="3259" marR="3259" marT="3259"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3259" marR="3259" marT="3259"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6</a:t>
                      </a:r>
                    </a:p>
                  </a:txBody>
                  <a:tcPr marL="3259" marR="3259" marT="3259" marB="0" anchor="b">
                    <a:lnL w="25400" cap="flat" cmpd="dbl"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8</a:t>
                      </a:r>
                    </a:p>
                  </a:txBody>
                  <a:tcPr marL="3259" marR="3259" marT="3259"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10</a:t>
                      </a:r>
                    </a:p>
                  </a:txBody>
                  <a:tcPr marL="3259" marR="3259" marT="3259"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A1c</a:t>
                      </a:r>
                    </a:p>
                  </a:txBody>
                  <a:tcPr marL="3259" marR="3259" marT="3259"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r" fontAlgn="b"/>
                      <a:endParaRPr lang="en-US" sz="600" b="1" i="0" u="none" strike="noStrike">
                        <a:solidFill>
                          <a:srgbClr val="000000"/>
                        </a:solidFill>
                        <a:latin typeface="Calibri"/>
                      </a:endParaRPr>
                    </a:p>
                  </a:txBody>
                  <a:tcPr marL="3259" marR="3259" marT="3259" marB="0" anchor="b">
                    <a:lnL>
                      <a:noFill/>
                    </a:lnL>
                    <a:lnR>
                      <a:noFill/>
                    </a:lnR>
                    <a:lnT>
                      <a:noFill/>
                    </a:lnT>
                    <a:lnB>
                      <a:noFill/>
                    </a:lnB>
                  </a:tcPr>
                </a:tc>
                <a:tc>
                  <a:txBody>
                    <a:bodyPr/>
                    <a:lstStyle/>
                    <a:p>
                      <a:pPr algn="r" fontAlgn="b"/>
                      <a:endParaRPr lang="en-US" sz="600" b="1" i="0" u="none" strike="noStrike" dirty="0">
                        <a:solidFill>
                          <a:srgbClr val="000000"/>
                        </a:solidFill>
                        <a:latin typeface="Calibri"/>
                      </a:endParaRPr>
                    </a:p>
                  </a:txBody>
                  <a:tcPr marL="3259" marR="3259" marT="3259" marB="0" anchor="b">
                    <a:lnL>
                      <a:noFill/>
                    </a:lnL>
                    <a:lnR>
                      <a:noFill/>
                    </a:lnR>
                    <a:lnT>
                      <a:noFill/>
                    </a:lnT>
                    <a:lnB>
                      <a:noFill/>
                    </a:lnB>
                  </a:tcPr>
                </a:tc>
              </a:tr>
              <a:tr h="99852">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a:noFill/>
                    </a:lnT>
                    <a:lnB>
                      <a:noFill/>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a:noFill/>
                    </a:lnT>
                    <a:lnB>
                      <a:noFill/>
                    </a:lnB>
                  </a:tcPr>
                </a:tc>
                <a:tc>
                  <a:txBody>
                    <a:bodyPr/>
                    <a:lstStyle/>
                    <a:p>
                      <a:pPr algn="r" fontAlgn="b"/>
                      <a:r>
                        <a:rPr lang="en-US" sz="600" b="1" i="0" u="none" strike="noStrike">
                          <a:solidFill>
                            <a:srgbClr val="000000"/>
                          </a:solidFill>
                          <a:latin typeface="Calibri"/>
                        </a:rPr>
                        <a:t>Smoke?</a:t>
                      </a:r>
                    </a:p>
                  </a:txBody>
                  <a:tcPr marL="3259" marR="3259" marT="3259" marB="0" anchor="b">
                    <a:lnL>
                      <a:noFill/>
                    </a:lnL>
                    <a:lnR w="25400" cap="flat" cmpd="dbl" algn="ctr">
                      <a:solidFill>
                        <a:srgbClr val="000000"/>
                      </a:solidFill>
                      <a:prstDash val="solid"/>
                      <a:round/>
                      <a:headEnd type="none" w="med" len="med"/>
                      <a:tailEnd type="none" w="med" len="med"/>
                    </a:lnR>
                    <a:lnT>
                      <a:noFill/>
                    </a:lnT>
                    <a:lnB>
                      <a:noFill/>
                    </a:lnB>
                  </a:tcPr>
                </a:tc>
                <a:tc gridSpan="3">
                  <a:txBody>
                    <a:bodyPr/>
                    <a:lstStyle/>
                    <a:p>
                      <a:pPr algn="l" fontAlgn="b"/>
                      <a:r>
                        <a:rPr lang="en-US" sz="600" b="1" i="0" u="none" strike="noStrike">
                          <a:solidFill>
                            <a:srgbClr val="000000"/>
                          </a:solidFill>
                          <a:latin typeface="Calibri"/>
                        </a:rPr>
                        <a:t>Non Smoking</a:t>
                      </a:r>
                    </a:p>
                  </a:txBody>
                  <a:tcPr marL="3259" marR="3259" marT="3259" marB="0" anchor="b">
                    <a:lnL w="25400" cap="flat" cmpd="dbl"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dirty="0">
                          <a:solidFill>
                            <a:srgbClr val="000000"/>
                          </a:solidFill>
                          <a:latin typeface="Calibri"/>
                        </a:rPr>
                        <a:t> </a:t>
                      </a:r>
                    </a:p>
                  </a:txBody>
                  <a:tcPr marL="3259" marR="3259" marT="3259"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3259" marR="3259" marT="3259"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gridSpan="2">
                  <a:txBody>
                    <a:bodyPr/>
                    <a:lstStyle/>
                    <a:p>
                      <a:pPr algn="l" fontAlgn="b"/>
                      <a:r>
                        <a:rPr lang="en-US" sz="600" b="1" i="0" u="none" strike="noStrike">
                          <a:solidFill>
                            <a:srgbClr val="000000"/>
                          </a:solidFill>
                          <a:latin typeface="Calibri"/>
                        </a:rPr>
                        <a:t>Smoking</a:t>
                      </a:r>
                    </a:p>
                  </a:txBody>
                  <a:tcPr marL="3259" marR="3259" marT="3259" marB="0" anchor="b">
                    <a:lnL w="25400" cap="flat" cmpd="dbl"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Smoke?</a:t>
                      </a:r>
                    </a:p>
                  </a:txBody>
                  <a:tcPr marL="3259" marR="3259" marT="3259"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a:noFill/>
                    </a:lnT>
                    <a:lnB>
                      <a:noFill/>
                    </a:lnB>
                  </a:tcPr>
                </a:tc>
                <a:tc>
                  <a:txBody>
                    <a:bodyPr/>
                    <a:lstStyle/>
                    <a:p>
                      <a:pPr algn="l" fontAlgn="b"/>
                      <a:endParaRPr lang="en-US" sz="600" b="1" i="0" u="none" strike="noStrike" dirty="0">
                        <a:solidFill>
                          <a:srgbClr val="000000"/>
                        </a:solidFill>
                        <a:latin typeface="Calibri"/>
                      </a:endParaRPr>
                    </a:p>
                  </a:txBody>
                  <a:tcPr marL="3259" marR="3259" marT="3259" marB="0" anchor="b">
                    <a:lnL>
                      <a:noFill/>
                    </a:lnL>
                    <a:lnR>
                      <a:noFill/>
                    </a:lnR>
                    <a:lnT>
                      <a:noFill/>
                    </a:lnT>
                    <a:lnB>
                      <a:noFill/>
                    </a:lnB>
                  </a:tcPr>
                </a:tc>
              </a:tr>
            </a:tbl>
          </a:graphicData>
        </a:graphic>
      </p:graphicFrame>
      <p:sp>
        <p:nvSpPr>
          <p:cNvPr id="7" name="Rectangle 6"/>
          <p:cNvSpPr/>
          <p:nvPr/>
        </p:nvSpPr>
        <p:spPr>
          <a:xfrm>
            <a:off x="152400" y="4797253"/>
            <a:ext cx="2743200" cy="253914"/>
          </a:xfrm>
          <a:prstGeom prst="rect">
            <a:avLst/>
          </a:prstGeom>
        </p:spPr>
        <p:txBody>
          <a:bodyPr wrap="square" lIns="68577" tIns="34289" rIns="68577" bIns="34289">
            <a:spAutoFit/>
          </a:bodyPr>
          <a:lstStyle/>
          <a:p>
            <a:pPr eaLnBrk="1" fontAlgn="auto" hangingPunct="1">
              <a:spcBef>
                <a:spcPts val="0"/>
              </a:spcBef>
              <a:spcAft>
                <a:spcPts val="0"/>
              </a:spcAft>
            </a:pPr>
            <a:r>
              <a:rPr lang="en-US" sz="600" dirty="0" smtClean="0">
                <a:solidFill>
                  <a:srgbClr val="00B050"/>
                </a:solidFill>
                <a:latin typeface="Calibri"/>
              </a:rPr>
              <a:t>Reproducibility Info:</a:t>
            </a:r>
          </a:p>
          <a:p>
            <a:r>
              <a:rPr lang="en-US" sz="600" dirty="0" smtClean="0">
                <a:solidFill>
                  <a:srgbClr val="00B050"/>
                </a:solidFill>
              </a:rPr>
              <a:t>MIST_RefModel_2016_11_17_MODSIM2017.zip </a:t>
            </a:r>
            <a:r>
              <a:rPr lang="en-US" sz="600" dirty="0" smtClean="0">
                <a:solidFill>
                  <a:srgbClr val="00B050"/>
                </a:solidFill>
                <a:latin typeface="Calibri"/>
              </a:rPr>
              <a:t>using model version 45</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Reference Model Data Sources</a:t>
            </a:r>
            <a:endParaRPr lang="en-US" dirty="0"/>
          </a:p>
        </p:txBody>
      </p:sp>
      <p:sp>
        <p:nvSpPr>
          <p:cNvPr id="3" name="Content Placeholder 2"/>
          <p:cNvSpPr>
            <a:spLocks noGrp="1"/>
          </p:cNvSpPr>
          <p:nvPr>
            <p:ph idx="1"/>
          </p:nvPr>
        </p:nvSpPr>
        <p:spPr/>
        <p:txBody>
          <a:bodyPr>
            <a:noAutofit/>
          </a:bodyPr>
          <a:lstStyle/>
          <a:p>
            <a:pPr>
              <a:buNone/>
            </a:pPr>
            <a:r>
              <a:rPr lang="en-US" sz="2000" dirty="0" smtClean="0"/>
              <a:t>The Reference Model accumulates knowledge from public data sources:</a:t>
            </a:r>
          </a:p>
          <a:p>
            <a:pPr lvl="1"/>
            <a:endParaRPr lang="en-US" sz="1800" dirty="0" smtClean="0"/>
          </a:p>
          <a:p>
            <a:pPr marL="514350" indent="-514350">
              <a:buFont typeface="+mj-lt"/>
              <a:buAutoNum type="arabicPeriod"/>
            </a:pPr>
            <a:r>
              <a:rPr lang="en-US" sz="2000" dirty="0" smtClean="0"/>
              <a:t>Population data  = observed evidence based data</a:t>
            </a:r>
          </a:p>
          <a:p>
            <a:pPr lvl="1"/>
            <a:r>
              <a:rPr lang="en-US" sz="1800" dirty="0" smtClean="0"/>
              <a:t>Summary statistics are published in clinical trial reports</a:t>
            </a:r>
          </a:p>
          <a:p>
            <a:pPr lvl="2"/>
            <a:r>
              <a:rPr lang="en-US" sz="1600" dirty="0" smtClean="0"/>
              <a:t>Demographics</a:t>
            </a:r>
          </a:p>
          <a:p>
            <a:pPr lvl="2"/>
            <a:r>
              <a:rPr lang="en-US" sz="1600" dirty="0" smtClean="0"/>
              <a:t>Trial outcomes</a:t>
            </a:r>
          </a:p>
          <a:p>
            <a:pPr marL="514350" indent="-514350">
              <a:buFont typeface="+mj-lt"/>
              <a:buAutoNum type="arabicPeriod"/>
            </a:pPr>
            <a:endParaRPr lang="en-US" sz="2000" dirty="0" smtClean="0"/>
          </a:p>
          <a:p>
            <a:pPr marL="514350" indent="-514350">
              <a:buFont typeface="+mj-lt"/>
              <a:buAutoNum type="arabicPeriod"/>
            </a:pPr>
            <a:r>
              <a:rPr lang="en-US" sz="2000" dirty="0" smtClean="0"/>
              <a:t>Risk Equations  </a:t>
            </a:r>
            <a:r>
              <a:rPr lang="en-US" sz="2000" smtClean="0"/>
              <a:t>= models </a:t>
            </a:r>
            <a:r>
              <a:rPr lang="en-US" sz="2000" dirty="0" smtClean="0"/>
              <a:t>/ assumptions</a:t>
            </a:r>
          </a:p>
          <a:p>
            <a:pPr lvl="1"/>
            <a:r>
              <a:rPr lang="en-US" sz="1800" dirty="0" smtClean="0"/>
              <a:t>Published in the literature as equations</a:t>
            </a:r>
          </a:p>
          <a:p>
            <a:pPr lvl="1"/>
            <a:r>
              <a:rPr lang="en-US" sz="1800" dirty="0" smtClean="0"/>
              <a:t>In some cases actual code is published</a:t>
            </a:r>
            <a:endParaRPr lang="en-US" sz="2000" dirty="0"/>
          </a:p>
        </p:txBody>
      </p:sp>
      <p:sp>
        <p:nvSpPr>
          <p:cNvPr id="4" name="Oval Callout 3"/>
          <p:cNvSpPr/>
          <p:nvPr/>
        </p:nvSpPr>
        <p:spPr>
          <a:xfrm>
            <a:off x="3581400" y="2571750"/>
            <a:ext cx="2057400" cy="685800"/>
          </a:xfrm>
          <a:prstGeom prst="wedgeEllipseCallout">
            <a:avLst>
              <a:gd name="adj1" fmla="val -80876"/>
              <a:gd name="adj2" fmla="val 728"/>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Summary Data is Public</a:t>
            </a:r>
          </a:p>
        </p:txBody>
      </p:sp>
      <p:sp>
        <p:nvSpPr>
          <p:cNvPr id="5" name="Oval Callout 4"/>
          <p:cNvSpPr/>
          <p:nvPr/>
        </p:nvSpPr>
        <p:spPr>
          <a:xfrm>
            <a:off x="6172200" y="2495550"/>
            <a:ext cx="2819400" cy="685800"/>
          </a:xfrm>
          <a:prstGeom prst="wedgeEllipseCallout">
            <a:avLst>
              <a:gd name="adj1" fmla="val -68949"/>
              <a:gd name="adj2" fmla="val 12522"/>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Whereas Individual Data is Restricted</a:t>
            </a:r>
          </a:p>
        </p:txBody>
      </p:sp>
      <p:cxnSp>
        <p:nvCxnSpPr>
          <p:cNvPr id="6" name="Straight Connector 5"/>
          <p:cNvCxnSpPr/>
          <p:nvPr/>
        </p:nvCxnSpPr>
        <p:spPr>
          <a:xfrm>
            <a:off x="2819400" y="1581150"/>
            <a:ext cx="2514600" cy="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8" name="Oval Callout 7"/>
          <p:cNvSpPr/>
          <p:nvPr/>
        </p:nvSpPr>
        <p:spPr>
          <a:xfrm>
            <a:off x="5410200" y="3486150"/>
            <a:ext cx="3200400" cy="1066800"/>
          </a:xfrm>
          <a:prstGeom prst="wedgeEllipseCallout">
            <a:avLst>
              <a:gd name="adj1" fmla="val 7726"/>
              <a:gd name="adj2" fmla="val -80501"/>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Using public data provides a wider view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40000" lnSpcReduction="20000"/>
          </a:bodyPr>
          <a:lstStyle/>
          <a:p>
            <a:r>
              <a:rPr lang="en-US" dirty="0" smtClean="0"/>
              <a:t>Generation Rules: </a:t>
            </a:r>
          </a:p>
          <a:p>
            <a:pPr lvl="1"/>
            <a:r>
              <a:rPr lang="en-US" dirty="0" smtClean="0"/>
              <a:t>Define how to generate a single individual</a:t>
            </a:r>
          </a:p>
          <a:p>
            <a:pPr lvl="1"/>
            <a:r>
              <a:rPr lang="en-US" dirty="0" smtClean="0"/>
              <a:t>Test if individual fits the inclusion/exclusion criteria</a:t>
            </a:r>
          </a:p>
          <a:p>
            <a:pPr lvl="1"/>
            <a:r>
              <a:rPr lang="en-US" dirty="0" smtClean="0"/>
              <a:t>Define ties and correlations between characteristics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Objectives:</a:t>
            </a:r>
          </a:p>
          <a:p>
            <a:pPr lvl="1"/>
            <a:r>
              <a:rPr lang="en-US" dirty="0" smtClean="0"/>
              <a:t>Define aggregate targets for the entire population</a:t>
            </a:r>
          </a:p>
          <a:p>
            <a:pPr lvl="1"/>
            <a:r>
              <a:rPr lang="en-US" dirty="0" smtClean="0"/>
              <a:t>Reduce random generation error</a:t>
            </a:r>
          </a:p>
          <a:p>
            <a:pPr lvl="1"/>
            <a:r>
              <a:rPr lang="en-US" dirty="0" smtClean="0"/>
              <a:t>Handle skewed distributions to fit target</a:t>
            </a:r>
          </a:p>
        </p:txBody>
      </p:sp>
      <p:sp>
        <p:nvSpPr>
          <p:cNvPr id="11" name="Cloud Callout 10"/>
          <p:cNvSpPr/>
          <p:nvPr/>
        </p:nvSpPr>
        <p:spPr>
          <a:xfrm>
            <a:off x="228600" y="1943100"/>
            <a:ext cx="8382000" cy="2000250"/>
          </a:xfrm>
          <a:prstGeom prst="cloudCallout">
            <a:avLst>
              <a:gd name="adj1" fmla="val 1759"/>
              <a:gd name="adj2" fmla="val -790"/>
            </a:avLst>
          </a:prstGeom>
          <a:solidFill>
            <a:schemeClr val="accent1">
              <a:lumMod val="20000"/>
              <a:lumOff val="8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MIST</a:t>
            </a: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p:txBody>
      </p:sp>
      <p:sp>
        <p:nvSpPr>
          <p:cNvPr id="12" name="Cloud Callout 11"/>
          <p:cNvSpPr/>
          <p:nvPr/>
        </p:nvSpPr>
        <p:spPr>
          <a:xfrm>
            <a:off x="4648200" y="1771650"/>
            <a:ext cx="3429000" cy="2057400"/>
          </a:xfrm>
          <a:prstGeom prst="cloudCallout">
            <a:avLst>
              <a:gd name="adj1" fmla="val -37382"/>
              <a:gd name="adj2" fmla="val -13077"/>
            </a:avLst>
          </a:prstGeom>
          <a:solidFill>
            <a:schemeClr val="accent2">
              <a:lumMod val="20000"/>
              <a:lumOff val="8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        INSPYRED</a:t>
            </a: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p:txBody>
      </p:sp>
      <p:sp>
        <p:nvSpPr>
          <p:cNvPr id="2" name="Title 1"/>
          <p:cNvSpPr>
            <a:spLocks noGrp="1"/>
          </p:cNvSpPr>
          <p:nvPr>
            <p:ph type="title"/>
          </p:nvPr>
        </p:nvSpPr>
        <p:spPr/>
        <p:txBody>
          <a:bodyPr>
            <a:normAutofit/>
          </a:bodyPr>
          <a:lstStyle/>
          <a:p>
            <a:r>
              <a:rPr lang="en-US" dirty="0" smtClean="0"/>
              <a:t>Population Generation Process</a:t>
            </a:r>
            <a:endParaRPr lang="en-US" dirty="0"/>
          </a:p>
        </p:txBody>
      </p:sp>
      <p:sp>
        <p:nvSpPr>
          <p:cNvPr id="13" name="Right Arrow 12"/>
          <p:cNvSpPr/>
          <p:nvPr/>
        </p:nvSpPr>
        <p:spPr>
          <a:xfrm>
            <a:off x="2209800" y="2686050"/>
            <a:ext cx="990600" cy="6858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solidFill>
                  <a:schemeClr val="tx1"/>
                </a:solidFill>
              </a:rPr>
              <a:t>Monte Carlo</a:t>
            </a:r>
            <a:endParaRPr lang="en-US" sz="1200" dirty="0">
              <a:solidFill>
                <a:schemeClr val="tx1"/>
              </a:solidFill>
            </a:endParaRPr>
          </a:p>
        </p:txBody>
      </p:sp>
      <p:sp>
        <p:nvSpPr>
          <p:cNvPr id="16" name="Right Arrow 15"/>
          <p:cNvSpPr/>
          <p:nvPr/>
        </p:nvSpPr>
        <p:spPr>
          <a:xfrm>
            <a:off x="7162800" y="2686050"/>
            <a:ext cx="1219200" cy="6858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solidFill>
                  <a:schemeClr val="tx1"/>
                </a:solidFill>
              </a:rPr>
              <a:t>Result</a:t>
            </a:r>
            <a:endParaRPr lang="en-US" sz="1200" dirty="0">
              <a:solidFill>
                <a:schemeClr val="tx1"/>
              </a:solidFill>
            </a:endParaRPr>
          </a:p>
        </p:txBody>
      </p:sp>
      <p:sp>
        <p:nvSpPr>
          <p:cNvPr id="58" name="Circular Arrow 57"/>
          <p:cNvSpPr/>
          <p:nvPr/>
        </p:nvSpPr>
        <p:spPr>
          <a:xfrm rot="20621155" flipV="1">
            <a:off x="3090077" y="3067834"/>
            <a:ext cx="3196246" cy="1269014"/>
          </a:xfrm>
          <a:prstGeom prst="circularArrow">
            <a:avLst>
              <a:gd name="adj1" fmla="val 5597"/>
              <a:gd name="adj2" fmla="val 1142319"/>
              <a:gd name="adj3" fmla="val 20302410"/>
              <a:gd name="adj4" fmla="val 11636208"/>
              <a:gd name="adj5" fmla="val 129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Rounded Rectangular Callout 44"/>
          <p:cNvSpPr/>
          <p:nvPr/>
        </p:nvSpPr>
        <p:spPr>
          <a:xfrm>
            <a:off x="7086600" y="895350"/>
            <a:ext cx="1752600" cy="838200"/>
          </a:xfrm>
          <a:prstGeom prst="wedgeRoundRectCallout">
            <a:avLst>
              <a:gd name="adj1" fmla="val -66059"/>
              <a:gd name="adj2" fmla="val 6092"/>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Font typeface="Arial" pitchFamily="34" charset="0"/>
              <a:buChar char="•"/>
            </a:pPr>
            <a:r>
              <a:rPr lang="en-US" sz="1200" dirty="0" smtClean="0">
                <a:solidFill>
                  <a:schemeClr val="tx1"/>
                </a:solidFill>
              </a:rPr>
              <a:t>Inheritance</a:t>
            </a:r>
          </a:p>
          <a:p>
            <a:pPr marL="228600" indent="-228600">
              <a:buFont typeface="Arial" pitchFamily="34" charset="0"/>
              <a:buChar char="•"/>
            </a:pPr>
            <a:r>
              <a:rPr lang="en-US" sz="1200" dirty="0" smtClean="0">
                <a:solidFill>
                  <a:schemeClr val="tx1"/>
                </a:solidFill>
              </a:rPr>
              <a:t>Code reusability</a:t>
            </a:r>
          </a:p>
          <a:p>
            <a:pPr marL="228600" indent="-228600">
              <a:buFont typeface="Arial" pitchFamily="34" charset="0"/>
              <a:buChar char="•"/>
            </a:pPr>
            <a:r>
              <a:rPr lang="en-US" sz="1200" dirty="0" smtClean="0">
                <a:solidFill>
                  <a:schemeClr val="tx1"/>
                </a:solidFill>
              </a:rPr>
              <a:t>Defining defaults</a:t>
            </a:r>
          </a:p>
          <a:p>
            <a:pPr marL="228600" indent="-228600">
              <a:buFont typeface="Arial" pitchFamily="34" charset="0"/>
              <a:buChar char="•"/>
            </a:pPr>
            <a:r>
              <a:rPr lang="en-US" sz="1200" dirty="0" smtClean="0">
                <a:solidFill>
                  <a:schemeClr val="tx1"/>
                </a:solidFill>
              </a:rPr>
              <a:t>Defining hypotheses</a:t>
            </a:r>
            <a:endParaRPr lang="en-US" sz="1200" dirty="0">
              <a:solidFill>
                <a:schemeClr val="tx1"/>
              </a:solidFill>
            </a:endParaRPr>
          </a:p>
        </p:txBody>
      </p:sp>
      <p:sp>
        <p:nvSpPr>
          <p:cNvPr id="9" name="Vertical Scroll 8"/>
          <p:cNvSpPr/>
          <p:nvPr/>
        </p:nvSpPr>
        <p:spPr>
          <a:xfrm>
            <a:off x="685800" y="2514600"/>
            <a:ext cx="1828800" cy="971550"/>
          </a:xfrm>
          <a:prstGeom prst="verticalScroll">
            <a:avLst>
              <a:gd name="adj" fmla="val 25000"/>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Expression Compiler</a:t>
            </a:r>
            <a:endParaRPr lang="en-US" sz="1200" dirty="0">
              <a:solidFill>
                <a:schemeClr val="tx1"/>
              </a:solidFill>
            </a:endParaRPr>
          </a:p>
        </p:txBody>
      </p:sp>
      <p:sp>
        <p:nvSpPr>
          <p:cNvPr id="57" name="Circular Arrow 56"/>
          <p:cNvSpPr/>
          <p:nvPr/>
        </p:nvSpPr>
        <p:spPr>
          <a:xfrm rot="4939082" flipV="1">
            <a:off x="-9008" y="1344316"/>
            <a:ext cx="2043605" cy="1676400"/>
          </a:xfrm>
          <a:prstGeom prst="circularArrow">
            <a:avLst>
              <a:gd name="adj1" fmla="val 5597"/>
              <a:gd name="adj2" fmla="val 1142319"/>
              <a:gd name="adj3" fmla="val 20302410"/>
              <a:gd name="adj4" fmla="val 10800000"/>
              <a:gd name="adj5" fmla="val 129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Vertical Scroll 9"/>
          <p:cNvSpPr/>
          <p:nvPr/>
        </p:nvSpPr>
        <p:spPr>
          <a:xfrm>
            <a:off x="5486400" y="2514600"/>
            <a:ext cx="1981200" cy="971550"/>
          </a:xfrm>
          <a:prstGeom prst="verticalScroll">
            <a:avLst>
              <a:gd name="adj" fmla="val 25000"/>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Evolutionary Computation</a:t>
            </a:r>
            <a:endParaRPr lang="en-US" sz="1200" dirty="0">
              <a:solidFill>
                <a:schemeClr val="tx1"/>
              </a:solidFill>
            </a:endParaRPr>
          </a:p>
        </p:txBody>
      </p:sp>
      <p:sp>
        <p:nvSpPr>
          <p:cNvPr id="46" name="Left-Right Arrow 45"/>
          <p:cNvSpPr/>
          <p:nvPr/>
        </p:nvSpPr>
        <p:spPr>
          <a:xfrm>
            <a:off x="4114800" y="2686050"/>
            <a:ext cx="1676400" cy="685800"/>
          </a:xfrm>
          <a:prstGeom prst="lef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Selection</a:t>
            </a:r>
            <a:endParaRPr lang="en-US" sz="1200" dirty="0">
              <a:solidFill>
                <a:schemeClr val="tx1"/>
              </a:solidFill>
            </a:endParaRPr>
          </a:p>
        </p:txBody>
      </p:sp>
      <p:sp>
        <p:nvSpPr>
          <p:cNvPr id="63" name="Oval Callout 62"/>
          <p:cNvSpPr/>
          <p:nvPr/>
        </p:nvSpPr>
        <p:spPr>
          <a:xfrm>
            <a:off x="4038600" y="895350"/>
            <a:ext cx="2743200" cy="762000"/>
          </a:xfrm>
          <a:prstGeom prst="wedgeEllipseCallout">
            <a:avLst>
              <a:gd name="adj1" fmla="val -36167"/>
              <a:gd name="adj2" fmla="val 119729"/>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Object Oriented Population Generation</a:t>
            </a:r>
            <a:endParaRPr lang="en-US" sz="1400" b="1" dirty="0"/>
          </a:p>
        </p:txBody>
      </p:sp>
      <p:sp>
        <p:nvSpPr>
          <p:cNvPr id="66" name="Rounded Rectangular Callout 65"/>
          <p:cNvSpPr/>
          <p:nvPr/>
        </p:nvSpPr>
        <p:spPr>
          <a:xfrm>
            <a:off x="7391400" y="3752850"/>
            <a:ext cx="1752600" cy="800100"/>
          </a:xfrm>
          <a:prstGeom prst="wedgeRoundRectCallout">
            <a:avLst>
              <a:gd name="adj1" fmla="val 30158"/>
              <a:gd name="adj2" fmla="val -90383"/>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Result Population</a:t>
            </a:r>
          </a:p>
          <a:p>
            <a:pPr algn="ctr"/>
            <a:r>
              <a:rPr lang="en-US" sz="1200" dirty="0" smtClean="0">
                <a:solidFill>
                  <a:schemeClr val="tx1"/>
                </a:solidFill>
              </a:rPr>
              <a:t>Converges to</a:t>
            </a:r>
          </a:p>
          <a:p>
            <a:pPr algn="ctr"/>
            <a:r>
              <a:rPr lang="en-US" sz="1200" dirty="0" smtClean="0">
                <a:solidFill>
                  <a:schemeClr val="tx1"/>
                </a:solidFill>
              </a:rPr>
              <a:t>Objectives </a:t>
            </a:r>
            <a:endParaRPr lang="en-US" sz="1200" dirty="0">
              <a:solidFill>
                <a:schemeClr val="tx1"/>
              </a:solidFill>
            </a:endParaRPr>
          </a:p>
        </p:txBody>
      </p:sp>
      <p:sp>
        <p:nvSpPr>
          <p:cNvPr id="48" name="Smiley Face 47"/>
          <p:cNvSpPr/>
          <p:nvPr/>
        </p:nvSpPr>
        <p:spPr>
          <a:xfrm>
            <a:off x="8534400" y="2857500"/>
            <a:ext cx="228600" cy="17145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9" name="Smiley Face 48"/>
          <p:cNvSpPr/>
          <p:nvPr/>
        </p:nvSpPr>
        <p:spPr>
          <a:xfrm>
            <a:off x="8458200" y="2971800"/>
            <a:ext cx="228600" cy="17145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0" name="Smiley Face 49"/>
          <p:cNvSpPr/>
          <p:nvPr/>
        </p:nvSpPr>
        <p:spPr>
          <a:xfrm>
            <a:off x="8610600" y="2971800"/>
            <a:ext cx="228600" cy="17145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Smiley Face 50"/>
          <p:cNvSpPr/>
          <p:nvPr/>
        </p:nvSpPr>
        <p:spPr>
          <a:xfrm>
            <a:off x="8382000" y="3086100"/>
            <a:ext cx="228600" cy="17145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2" name="Smiley Face 51"/>
          <p:cNvSpPr/>
          <p:nvPr/>
        </p:nvSpPr>
        <p:spPr>
          <a:xfrm>
            <a:off x="8534400" y="3086100"/>
            <a:ext cx="228600" cy="17145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3" name="Smiley Face 52"/>
          <p:cNvSpPr/>
          <p:nvPr/>
        </p:nvSpPr>
        <p:spPr>
          <a:xfrm>
            <a:off x="8686800" y="3086100"/>
            <a:ext cx="228600" cy="17145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Smiley Face 17"/>
          <p:cNvSpPr/>
          <p:nvPr/>
        </p:nvSpPr>
        <p:spPr>
          <a:xfrm>
            <a:off x="3048000" y="2686050"/>
            <a:ext cx="228600" cy="17145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Smiley Face 18"/>
          <p:cNvSpPr/>
          <p:nvPr/>
        </p:nvSpPr>
        <p:spPr>
          <a:xfrm>
            <a:off x="3200400" y="2686050"/>
            <a:ext cx="228600" cy="17145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Smiley Face 20"/>
          <p:cNvSpPr/>
          <p:nvPr/>
        </p:nvSpPr>
        <p:spPr>
          <a:xfrm>
            <a:off x="3352800" y="2686050"/>
            <a:ext cx="228600" cy="17145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Smiley Face 21"/>
          <p:cNvSpPr/>
          <p:nvPr/>
        </p:nvSpPr>
        <p:spPr>
          <a:xfrm>
            <a:off x="3505200" y="2686050"/>
            <a:ext cx="228600" cy="17145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 name="Smiley Face 22"/>
          <p:cNvSpPr/>
          <p:nvPr/>
        </p:nvSpPr>
        <p:spPr>
          <a:xfrm>
            <a:off x="3657600" y="2686050"/>
            <a:ext cx="228600" cy="17145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 name="Smiley Face 23"/>
          <p:cNvSpPr/>
          <p:nvPr/>
        </p:nvSpPr>
        <p:spPr>
          <a:xfrm>
            <a:off x="3124200" y="2800350"/>
            <a:ext cx="228600" cy="17145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Smiley Face 24"/>
          <p:cNvSpPr/>
          <p:nvPr/>
        </p:nvSpPr>
        <p:spPr>
          <a:xfrm>
            <a:off x="3276600" y="2800350"/>
            <a:ext cx="228600" cy="17145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Smiley Face 25"/>
          <p:cNvSpPr/>
          <p:nvPr/>
        </p:nvSpPr>
        <p:spPr>
          <a:xfrm>
            <a:off x="3429000" y="2800350"/>
            <a:ext cx="228600" cy="17145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 name="Smiley Face 26"/>
          <p:cNvSpPr/>
          <p:nvPr/>
        </p:nvSpPr>
        <p:spPr>
          <a:xfrm>
            <a:off x="3581400" y="2800350"/>
            <a:ext cx="228600" cy="17145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 name="Smiley Face 27"/>
          <p:cNvSpPr/>
          <p:nvPr/>
        </p:nvSpPr>
        <p:spPr>
          <a:xfrm>
            <a:off x="3733800" y="2800350"/>
            <a:ext cx="228600" cy="17145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 name="Smiley Face 28"/>
          <p:cNvSpPr/>
          <p:nvPr/>
        </p:nvSpPr>
        <p:spPr>
          <a:xfrm>
            <a:off x="3200400" y="2914650"/>
            <a:ext cx="228600" cy="17145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 name="Smiley Face 29"/>
          <p:cNvSpPr/>
          <p:nvPr/>
        </p:nvSpPr>
        <p:spPr>
          <a:xfrm>
            <a:off x="3352800" y="2914650"/>
            <a:ext cx="228600" cy="17145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 name="Smiley Face 30"/>
          <p:cNvSpPr/>
          <p:nvPr/>
        </p:nvSpPr>
        <p:spPr>
          <a:xfrm>
            <a:off x="3505200" y="2914650"/>
            <a:ext cx="228600" cy="17145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 name="Smiley Face 31"/>
          <p:cNvSpPr/>
          <p:nvPr/>
        </p:nvSpPr>
        <p:spPr>
          <a:xfrm>
            <a:off x="3657600" y="2914650"/>
            <a:ext cx="228600" cy="17145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 name="Smiley Face 32"/>
          <p:cNvSpPr/>
          <p:nvPr/>
        </p:nvSpPr>
        <p:spPr>
          <a:xfrm>
            <a:off x="3810000" y="2914650"/>
            <a:ext cx="228600" cy="17145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 name="Smiley Face 33"/>
          <p:cNvSpPr/>
          <p:nvPr/>
        </p:nvSpPr>
        <p:spPr>
          <a:xfrm>
            <a:off x="3276600" y="3028950"/>
            <a:ext cx="228600" cy="17145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 name="Smiley Face 34"/>
          <p:cNvSpPr/>
          <p:nvPr/>
        </p:nvSpPr>
        <p:spPr>
          <a:xfrm>
            <a:off x="3429000" y="3028950"/>
            <a:ext cx="228600" cy="17145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 name="Smiley Face 35"/>
          <p:cNvSpPr/>
          <p:nvPr/>
        </p:nvSpPr>
        <p:spPr>
          <a:xfrm>
            <a:off x="3581400" y="3028950"/>
            <a:ext cx="228600" cy="17145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7" name="Smiley Face 36"/>
          <p:cNvSpPr/>
          <p:nvPr/>
        </p:nvSpPr>
        <p:spPr>
          <a:xfrm>
            <a:off x="3733800" y="3028950"/>
            <a:ext cx="228600" cy="17145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8" name="Smiley Face 37"/>
          <p:cNvSpPr/>
          <p:nvPr/>
        </p:nvSpPr>
        <p:spPr>
          <a:xfrm>
            <a:off x="3886200" y="3028950"/>
            <a:ext cx="228600" cy="17145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9" name="Smiley Face 38"/>
          <p:cNvSpPr/>
          <p:nvPr/>
        </p:nvSpPr>
        <p:spPr>
          <a:xfrm>
            <a:off x="3352800" y="3143250"/>
            <a:ext cx="228600" cy="17145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0" name="Smiley Face 39"/>
          <p:cNvSpPr/>
          <p:nvPr/>
        </p:nvSpPr>
        <p:spPr>
          <a:xfrm>
            <a:off x="3505200" y="3143250"/>
            <a:ext cx="228600" cy="17145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1" name="Smiley Face 40"/>
          <p:cNvSpPr/>
          <p:nvPr/>
        </p:nvSpPr>
        <p:spPr>
          <a:xfrm>
            <a:off x="3657600" y="3143250"/>
            <a:ext cx="228600" cy="17145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2" name="Smiley Face 41"/>
          <p:cNvSpPr/>
          <p:nvPr/>
        </p:nvSpPr>
        <p:spPr>
          <a:xfrm>
            <a:off x="3810000" y="3143250"/>
            <a:ext cx="228600" cy="17145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3" name="Smiley Face 42"/>
          <p:cNvSpPr/>
          <p:nvPr/>
        </p:nvSpPr>
        <p:spPr>
          <a:xfrm>
            <a:off x="3962400" y="3143250"/>
            <a:ext cx="228600" cy="17145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7" name="Smiley Face 46"/>
          <p:cNvSpPr/>
          <p:nvPr/>
        </p:nvSpPr>
        <p:spPr>
          <a:xfrm>
            <a:off x="3810000" y="2914650"/>
            <a:ext cx="228600" cy="17145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4" name="Smiley Face 53"/>
          <p:cNvSpPr/>
          <p:nvPr/>
        </p:nvSpPr>
        <p:spPr>
          <a:xfrm>
            <a:off x="3733800" y="3028950"/>
            <a:ext cx="228600" cy="17145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5" name="Smiley Face 54"/>
          <p:cNvSpPr/>
          <p:nvPr/>
        </p:nvSpPr>
        <p:spPr>
          <a:xfrm>
            <a:off x="3886200" y="3028950"/>
            <a:ext cx="228600" cy="17145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6" name="Smiley Face 55"/>
          <p:cNvSpPr/>
          <p:nvPr/>
        </p:nvSpPr>
        <p:spPr>
          <a:xfrm>
            <a:off x="3657600" y="3143250"/>
            <a:ext cx="228600" cy="17145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9" name="Smiley Face 58"/>
          <p:cNvSpPr/>
          <p:nvPr/>
        </p:nvSpPr>
        <p:spPr>
          <a:xfrm>
            <a:off x="3810000" y="3143250"/>
            <a:ext cx="228600" cy="17145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0" name="Smiley Face 59"/>
          <p:cNvSpPr/>
          <p:nvPr/>
        </p:nvSpPr>
        <p:spPr>
          <a:xfrm>
            <a:off x="3962400" y="3143250"/>
            <a:ext cx="228600" cy="17145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000"/>
                                        <p:tgtEl>
                                          <p:spTgt spid="11"/>
                                        </p:tgtEl>
                                      </p:cBhvr>
                                    </p:animEffect>
                                  </p:childTnLst>
                                </p:cTn>
                              </p:par>
                            </p:childTnLst>
                          </p:cTn>
                        </p:par>
                        <p:par>
                          <p:cTn id="8" fill="hold">
                            <p:stCondLst>
                              <p:cond delay="2000"/>
                            </p:stCondLst>
                            <p:childTnLst>
                              <p:par>
                                <p:cTn id="9" presetID="22" presetClass="entr" presetSubtype="1" fill="hold" grpId="0" nodeType="afterEffect">
                                  <p:stCondLst>
                                    <p:cond delay="0"/>
                                  </p:stCondLst>
                                  <p:childTnLst>
                                    <p:set>
                                      <p:cBhvr>
                                        <p:cTn id="10" dur="1" fill="hold">
                                          <p:stCondLst>
                                            <p:cond delay="0"/>
                                          </p:stCondLst>
                                        </p:cTn>
                                        <p:tgtEl>
                                          <p:spTgt spid="57"/>
                                        </p:tgtEl>
                                        <p:attrNameLst>
                                          <p:attrName>style.visibility</p:attrName>
                                        </p:attrNameLst>
                                      </p:cBhvr>
                                      <p:to>
                                        <p:strVal val="visible"/>
                                      </p:to>
                                    </p:set>
                                    <p:animEffect transition="in" filter="wipe(up)">
                                      <p:cBhvr>
                                        <p:cTn id="11" dur="500"/>
                                        <p:tgtEl>
                                          <p:spTgt spid="57"/>
                                        </p:tgtEl>
                                      </p:cBhvr>
                                    </p:animEffect>
                                  </p:childTnLst>
                                </p:cTn>
                              </p:par>
                            </p:childTnLst>
                          </p:cTn>
                        </p:par>
                        <p:par>
                          <p:cTn id="12" fill="hold">
                            <p:stCondLst>
                              <p:cond delay="25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500"/>
                                        <p:tgtEl>
                                          <p:spTgt spid="13"/>
                                        </p:tgtEl>
                                      </p:cBhvr>
                                    </p:animEffect>
                                  </p:childTnLst>
                                </p:cTn>
                              </p:par>
                            </p:childTnLst>
                          </p:cTn>
                        </p:par>
                        <p:par>
                          <p:cTn id="21" fill="hold">
                            <p:stCondLst>
                              <p:cond delay="500"/>
                            </p:stCondLst>
                            <p:childTnLst>
                              <p:par>
                                <p:cTn id="22" presetID="22" presetClass="entr" presetSubtype="4" fill="hold" grpId="0" nodeType="after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down)">
                                      <p:cBhvr>
                                        <p:cTn id="24" dur="500"/>
                                        <p:tgtEl>
                                          <p:spTgt spid="18"/>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down)">
                                      <p:cBhvr>
                                        <p:cTn id="27" dur="500"/>
                                        <p:tgtEl>
                                          <p:spTgt spid="19"/>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down)">
                                      <p:cBhvr>
                                        <p:cTn id="30" dur="500"/>
                                        <p:tgtEl>
                                          <p:spTgt spid="21"/>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wipe(down)">
                                      <p:cBhvr>
                                        <p:cTn id="33" dur="500"/>
                                        <p:tgtEl>
                                          <p:spTgt spid="22"/>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wipe(down)">
                                      <p:cBhvr>
                                        <p:cTn id="36" dur="500"/>
                                        <p:tgtEl>
                                          <p:spTgt spid="23"/>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wipe(down)">
                                      <p:cBhvr>
                                        <p:cTn id="39" dur="500"/>
                                        <p:tgtEl>
                                          <p:spTgt spid="24"/>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wipe(down)">
                                      <p:cBhvr>
                                        <p:cTn id="42" dur="500"/>
                                        <p:tgtEl>
                                          <p:spTgt spid="25"/>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wipe(down)">
                                      <p:cBhvr>
                                        <p:cTn id="45" dur="500"/>
                                        <p:tgtEl>
                                          <p:spTgt spid="26"/>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wipe(down)">
                                      <p:cBhvr>
                                        <p:cTn id="48" dur="500"/>
                                        <p:tgtEl>
                                          <p:spTgt spid="27"/>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wipe(down)">
                                      <p:cBhvr>
                                        <p:cTn id="51" dur="500"/>
                                        <p:tgtEl>
                                          <p:spTgt spid="28"/>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wipe(down)">
                                      <p:cBhvr>
                                        <p:cTn id="54" dur="500"/>
                                        <p:tgtEl>
                                          <p:spTgt spid="29"/>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wipe(down)">
                                      <p:cBhvr>
                                        <p:cTn id="57" dur="500"/>
                                        <p:tgtEl>
                                          <p:spTgt spid="30"/>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wipe(down)">
                                      <p:cBhvr>
                                        <p:cTn id="60" dur="500"/>
                                        <p:tgtEl>
                                          <p:spTgt spid="31"/>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wipe(down)">
                                      <p:cBhvr>
                                        <p:cTn id="63" dur="500"/>
                                        <p:tgtEl>
                                          <p:spTgt spid="32"/>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33"/>
                                        </p:tgtEl>
                                        <p:attrNameLst>
                                          <p:attrName>style.visibility</p:attrName>
                                        </p:attrNameLst>
                                      </p:cBhvr>
                                      <p:to>
                                        <p:strVal val="visible"/>
                                      </p:to>
                                    </p:set>
                                    <p:animEffect transition="in" filter="wipe(down)">
                                      <p:cBhvr>
                                        <p:cTn id="66" dur="500"/>
                                        <p:tgtEl>
                                          <p:spTgt spid="33"/>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34"/>
                                        </p:tgtEl>
                                        <p:attrNameLst>
                                          <p:attrName>style.visibility</p:attrName>
                                        </p:attrNameLst>
                                      </p:cBhvr>
                                      <p:to>
                                        <p:strVal val="visible"/>
                                      </p:to>
                                    </p:set>
                                    <p:animEffect transition="in" filter="wipe(down)">
                                      <p:cBhvr>
                                        <p:cTn id="69" dur="500"/>
                                        <p:tgtEl>
                                          <p:spTgt spid="34"/>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35"/>
                                        </p:tgtEl>
                                        <p:attrNameLst>
                                          <p:attrName>style.visibility</p:attrName>
                                        </p:attrNameLst>
                                      </p:cBhvr>
                                      <p:to>
                                        <p:strVal val="visible"/>
                                      </p:to>
                                    </p:set>
                                    <p:animEffect transition="in" filter="wipe(down)">
                                      <p:cBhvr>
                                        <p:cTn id="72" dur="500"/>
                                        <p:tgtEl>
                                          <p:spTgt spid="35"/>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36"/>
                                        </p:tgtEl>
                                        <p:attrNameLst>
                                          <p:attrName>style.visibility</p:attrName>
                                        </p:attrNameLst>
                                      </p:cBhvr>
                                      <p:to>
                                        <p:strVal val="visible"/>
                                      </p:to>
                                    </p:set>
                                    <p:animEffect transition="in" filter="wipe(down)">
                                      <p:cBhvr>
                                        <p:cTn id="75" dur="500"/>
                                        <p:tgtEl>
                                          <p:spTgt spid="36"/>
                                        </p:tgtEl>
                                      </p:cBhvr>
                                    </p:animEffect>
                                  </p:childTnLst>
                                </p:cTn>
                              </p:par>
                              <p:par>
                                <p:cTn id="76" presetID="22" presetClass="entr" presetSubtype="4" fill="hold" grpId="0" nodeType="withEffect">
                                  <p:stCondLst>
                                    <p:cond delay="0"/>
                                  </p:stCondLst>
                                  <p:childTnLst>
                                    <p:set>
                                      <p:cBhvr>
                                        <p:cTn id="77" dur="1" fill="hold">
                                          <p:stCondLst>
                                            <p:cond delay="0"/>
                                          </p:stCondLst>
                                        </p:cTn>
                                        <p:tgtEl>
                                          <p:spTgt spid="37"/>
                                        </p:tgtEl>
                                        <p:attrNameLst>
                                          <p:attrName>style.visibility</p:attrName>
                                        </p:attrNameLst>
                                      </p:cBhvr>
                                      <p:to>
                                        <p:strVal val="visible"/>
                                      </p:to>
                                    </p:set>
                                    <p:animEffect transition="in" filter="wipe(down)">
                                      <p:cBhvr>
                                        <p:cTn id="78" dur="500"/>
                                        <p:tgtEl>
                                          <p:spTgt spid="37"/>
                                        </p:tgtEl>
                                      </p:cBhvr>
                                    </p:animEffect>
                                  </p:childTnLst>
                                </p:cTn>
                              </p:par>
                              <p:par>
                                <p:cTn id="79" presetID="22" presetClass="entr" presetSubtype="4" fill="hold" grpId="0" nodeType="withEffect">
                                  <p:stCondLst>
                                    <p:cond delay="0"/>
                                  </p:stCondLst>
                                  <p:childTnLst>
                                    <p:set>
                                      <p:cBhvr>
                                        <p:cTn id="80" dur="1" fill="hold">
                                          <p:stCondLst>
                                            <p:cond delay="0"/>
                                          </p:stCondLst>
                                        </p:cTn>
                                        <p:tgtEl>
                                          <p:spTgt spid="38"/>
                                        </p:tgtEl>
                                        <p:attrNameLst>
                                          <p:attrName>style.visibility</p:attrName>
                                        </p:attrNameLst>
                                      </p:cBhvr>
                                      <p:to>
                                        <p:strVal val="visible"/>
                                      </p:to>
                                    </p:set>
                                    <p:animEffect transition="in" filter="wipe(down)">
                                      <p:cBhvr>
                                        <p:cTn id="81" dur="500"/>
                                        <p:tgtEl>
                                          <p:spTgt spid="38"/>
                                        </p:tgtEl>
                                      </p:cBhvr>
                                    </p:animEffect>
                                  </p:childTnLst>
                                </p:cTn>
                              </p:par>
                              <p:par>
                                <p:cTn id="82" presetID="22" presetClass="entr" presetSubtype="4" fill="hold" grpId="0" nodeType="withEffect">
                                  <p:stCondLst>
                                    <p:cond delay="0"/>
                                  </p:stCondLst>
                                  <p:childTnLst>
                                    <p:set>
                                      <p:cBhvr>
                                        <p:cTn id="83" dur="1" fill="hold">
                                          <p:stCondLst>
                                            <p:cond delay="0"/>
                                          </p:stCondLst>
                                        </p:cTn>
                                        <p:tgtEl>
                                          <p:spTgt spid="39"/>
                                        </p:tgtEl>
                                        <p:attrNameLst>
                                          <p:attrName>style.visibility</p:attrName>
                                        </p:attrNameLst>
                                      </p:cBhvr>
                                      <p:to>
                                        <p:strVal val="visible"/>
                                      </p:to>
                                    </p:set>
                                    <p:animEffect transition="in" filter="wipe(down)">
                                      <p:cBhvr>
                                        <p:cTn id="84" dur="500"/>
                                        <p:tgtEl>
                                          <p:spTgt spid="39"/>
                                        </p:tgtEl>
                                      </p:cBhvr>
                                    </p:animEffect>
                                  </p:childTnLst>
                                </p:cTn>
                              </p:par>
                              <p:par>
                                <p:cTn id="85" presetID="22" presetClass="entr" presetSubtype="4" fill="hold" grpId="0" nodeType="withEffect">
                                  <p:stCondLst>
                                    <p:cond delay="0"/>
                                  </p:stCondLst>
                                  <p:childTnLst>
                                    <p:set>
                                      <p:cBhvr>
                                        <p:cTn id="86" dur="1" fill="hold">
                                          <p:stCondLst>
                                            <p:cond delay="0"/>
                                          </p:stCondLst>
                                        </p:cTn>
                                        <p:tgtEl>
                                          <p:spTgt spid="40"/>
                                        </p:tgtEl>
                                        <p:attrNameLst>
                                          <p:attrName>style.visibility</p:attrName>
                                        </p:attrNameLst>
                                      </p:cBhvr>
                                      <p:to>
                                        <p:strVal val="visible"/>
                                      </p:to>
                                    </p:set>
                                    <p:animEffect transition="in" filter="wipe(down)">
                                      <p:cBhvr>
                                        <p:cTn id="87" dur="500"/>
                                        <p:tgtEl>
                                          <p:spTgt spid="40"/>
                                        </p:tgtEl>
                                      </p:cBhvr>
                                    </p:animEffect>
                                  </p:childTnLst>
                                </p:cTn>
                              </p:par>
                              <p:par>
                                <p:cTn id="88" presetID="22" presetClass="entr" presetSubtype="4" fill="hold" grpId="0" nodeType="withEffect">
                                  <p:stCondLst>
                                    <p:cond delay="0"/>
                                  </p:stCondLst>
                                  <p:childTnLst>
                                    <p:set>
                                      <p:cBhvr>
                                        <p:cTn id="89" dur="1" fill="hold">
                                          <p:stCondLst>
                                            <p:cond delay="0"/>
                                          </p:stCondLst>
                                        </p:cTn>
                                        <p:tgtEl>
                                          <p:spTgt spid="41"/>
                                        </p:tgtEl>
                                        <p:attrNameLst>
                                          <p:attrName>style.visibility</p:attrName>
                                        </p:attrNameLst>
                                      </p:cBhvr>
                                      <p:to>
                                        <p:strVal val="visible"/>
                                      </p:to>
                                    </p:set>
                                    <p:animEffect transition="in" filter="wipe(down)">
                                      <p:cBhvr>
                                        <p:cTn id="90" dur="500"/>
                                        <p:tgtEl>
                                          <p:spTgt spid="41"/>
                                        </p:tgtEl>
                                      </p:cBhvr>
                                    </p:animEffect>
                                  </p:childTnLst>
                                </p:cTn>
                              </p:par>
                              <p:par>
                                <p:cTn id="91" presetID="22" presetClass="entr" presetSubtype="4" fill="hold" grpId="0" nodeType="withEffect">
                                  <p:stCondLst>
                                    <p:cond delay="0"/>
                                  </p:stCondLst>
                                  <p:childTnLst>
                                    <p:set>
                                      <p:cBhvr>
                                        <p:cTn id="92" dur="1" fill="hold">
                                          <p:stCondLst>
                                            <p:cond delay="0"/>
                                          </p:stCondLst>
                                        </p:cTn>
                                        <p:tgtEl>
                                          <p:spTgt spid="42"/>
                                        </p:tgtEl>
                                        <p:attrNameLst>
                                          <p:attrName>style.visibility</p:attrName>
                                        </p:attrNameLst>
                                      </p:cBhvr>
                                      <p:to>
                                        <p:strVal val="visible"/>
                                      </p:to>
                                    </p:set>
                                    <p:animEffect transition="in" filter="wipe(down)">
                                      <p:cBhvr>
                                        <p:cTn id="93" dur="500"/>
                                        <p:tgtEl>
                                          <p:spTgt spid="42"/>
                                        </p:tgtEl>
                                      </p:cBhvr>
                                    </p:animEffect>
                                  </p:childTnLst>
                                </p:cTn>
                              </p:par>
                              <p:par>
                                <p:cTn id="94" presetID="22" presetClass="entr" presetSubtype="4" fill="hold" grpId="0" nodeType="withEffect">
                                  <p:stCondLst>
                                    <p:cond delay="0"/>
                                  </p:stCondLst>
                                  <p:childTnLst>
                                    <p:set>
                                      <p:cBhvr>
                                        <p:cTn id="95" dur="1" fill="hold">
                                          <p:stCondLst>
                                            <p:cond delay="0"/>
                                          </p:stCondLst>
                                        </p:cTn>
                                        <p:tgtEl>
                                          <p:spTgt spid="43"/>
                                        </p:tgtEl>
                                        <p:attrNameLst>
                                          <p:attrName>style.visibility</p:attrName>
                                        </p:attrNameLst>
                                      </p:cBhvr>
                                      <p:to>
                                        <p:strVal val="visible"/>
                                      </p:to>
                                    </p:set>
                                    <p:animEffect transition="in" filter="wipe(down)">
                                      <p:cBhvr>
                                        <p:cTn id="96" dur="500"/>
                                        <p:tgtEl>
                                          <p:spTgt spid="43"/>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12"/>
                                        </p:tgtEl>
                                        <p:attrNameLst>
                                          <p:attrName>style.visibility</p:attrName>
                                        </p:attrNameLst>
                                      </p:cBhvr>
                                      <p:to>
                                        <p:strVal val="visible"/>
                                      </p:to>
                                    </p:set>
                                    <p:animEffect transition="in" filter="fade">
                                      <p:cBhvr>
                                        <p:cTn id="101" dur="2000"/>
                                        <p:tgtEl>
                                          <p:spTgt spid="12"/>
                                        </p:tgtEl>
                                      </p:cBhvr>
                                    </p:animEffect>
                                  </p:childTnLst>
                                </p:cTn>
                              </p:par>
                            </p:childTnLst>
                          </p:cTn>
                        </p:par>
                        <p:par>
                          <p:cTn id="102" fill="hold">
                            <p:stCondLst>
                              <p:cond delay="2000"/>
                            </p:stCondLst>
                            <p:childTnLst>
                              <p:par>
                                <p:cTn id="103" presetID="22" presetClass="entr" presetSubtype="8" fill="hold" grpId="0" nodeType="afterEffect">
                                  <p:stCondLst>
                                    <p:cond delay="0"/>
                                  </p:stCondLst>
                                  <p:childTnLst>
                                    <p:set>
                                      <p:cBhvr>
                                        <p:cTn id="104" dur="1" fill="hold">
                                          <p:stCondLst>
                                            <p:cond delay="0"/>
                                          </p:stCondLst>
                                        </p:cTn>
                                        <p:tgtEl>
                                          <p:spTgt spid="46"/>
                                        </p:tgtEl>
                                        <p:attrNameLst>
                                          <p:attrName>style.visibility</p:attrName>
                                        </p:attrNameLst>
                                      </p:cBhvr>
                                      <p:to>
                                        <p:strVal val="visible"/>
                                      </p:to>
                                    </p:set>
                                    <p:animEffect transition="in" filter="wipe(left)">
                                      <p:cBhvr>
                                        <p:cTn id="105" dur="500"/>
                                        <p:tgtEl>
                                          <p:spTgt spid="46"/>
                                        </p:tgtEl>
                                      </p:cBhvr>
                                    </p:animEffect>
                                  </p:childTnLst>
                                </p:cTn>
                              </p:par>
                            </p:childTnLst>
                          </p:cTn>
                        </p:par>
                        <p:par>
                          <p:cTn id="106" fill="hold">
                            <p:stCondLst>
                              <p:cond delay="2500"/>
                            </p:stCondLst>
                            <p:childTnLst>
                              <p:par>
                                <p:cTn id="107" presetID="22" presetClass="entr" presetSubtype="4" fill="hold" grpId="0" nodeType="afterEffect">
                                  <p:stCondLst>
                                    <p:cond delay="0"/>
                                  </p:stCondLst>
                                  <p:childTnLst>
                                    <p:set>
                                      <p:cBhvr>
                                        <p:cTn id="108" dur="1" fill="hold">
                                          <p:stCondLst>
                                            <p:cond delay="0"/>
                                          </p:stCondLst>
                                        </p:cTn>
                                        <p:tgtEl>
                                          <p:spTgt spid="58"/>
                                        </p:tgtEl>
                                        <p:attrNameLst>
                                          <p:attrName>style.visibility</p:attrName>
                                        </p:attrNameLst>
                                      </p:cBhvr>
                                      <p:to>
                                        <p:strVal val="visible"/>
                                      </p:to>
                                    </p:set>
                                    <p:animEffect transition="in" filter="wipe(down)">
                                      <p:cBhvr>
                                        <p:cTn id="109" dur="500"/>
                                        <p:tgtEl>
                                          <p:spTgt spid="58"/>
                                        </p:tgtEl>
                                      </p:cBhvr>
                                    </p:animEffect>
                                  </p:childTnLst>
                                </p:cTn>
                              </p:par>
                              <p:par>
                                <p:cTn id="110" presetID="22" presetClass="entr" presetSubtype="8" fill="hold" grpId="0" nodeType="withEffect">
                                  <p:stCondLst>
                                    <p:cond delay="0"/>
                                  </p:stCondLst>
                                  <p:childTnLst>
                                    <p:set>
                                      <p:cBhvr>
                                        <p:cTn id="111" dur="1" fill="hold">
                                          <p:stCondLst>
                                            <p:cond delay="0"/>
                                          </p:stCondLst>
                                        </p:cTn>
                                        <p:tgtEl>
                                          <p:spTgt spid="10"/>
                                        </p:tgtEl>
                                        <p:attrNameLst>
                                          <p:attrName>style.visibility</p:attrName>
                                        </p:attrNameLst>
                                      </p:cBhvr>
                                      <p:to>
                                        <p:strVal val="visible"/>
                                      </p:to>
                                    </p:set>
                                    <p:animEffect transition="in" filter="wipe(left)">
                                      <p:cBhvr>
                                        <p:cTn id="112" dur="500"/>
                                        <p:tgtEl>
                                          <p:spTgt spid="10"/>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16"/>
                                        </p:tgtEl>
                                        <p:attrNameLst>
                                          <p:attrName>style.visibility</p:attrName>
                                        </p:attrNameLst>
                                      </p:cBhvr>
                                      <p:to>
                                        <p:strVal val="visible"/>
                                      </p:to>
                                    </p:set>
                                    <p:animEffect transition="in" filter="wipe(left)">
                                      <p:cBhvr>
                                        <p:cTn id="117" dur="500"/>
                                        <p:tgtEl>
                                          <p:spTgt spid="16"/>
                                        </p:tgtEl>
                                      </p:cBhvr>
                                    </p:animEffect>
                                  </p:childTnLst>
                                </p:cTn>
                              </p:par>
                            </p:childTnLst>
                          </p:cTn>
                        </p:par>
                        <p:par>
                          <p:cTn id="118" fill="hold">
                            <p:stCondLst>
                              <p:cond delay="500"/>
                            </p:stCondLst>
                            <p:childTnLst>
                              <p:par>
                                <p:cTn id="119" presetID="1" presetClass="entr" presetSubtype="0" fill="hold" grpId="0" nodeType="afterEffect">
                                  <p:stCondLst>
                                    <p:cond delay="0"/>
                                  </p:stCondLst>
                                  <p:childTnLst>
                                    <p:set>
                                      <p:cBhvr>
                                        <p:cTn id="120" dur="1" fill="hold">
                                          <p:stCondLst>
                                            <p:cond delay="0"/>
                                          </p:stCondLst>
                                        </p:cTn>
                                        <p:tgtEl>
                                          <p:spTgt spid="47"/>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54"/>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55"/>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56"/>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59"/>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60"/>
                                        </p:tgtEl>
                                        <p:attrNameLst>
                                          <p:attrName>style.visibility</p:attrName>
                                        </p:attrNameLst>
                                      </p:cBhvr>
                                      <p:to>
                                        <p:strVal val="visible"/>
                                      </p:to>
                                    </p:set>
                                  </p:childTnLst>
                                </p:cTn>
                              </p:par>
                            </p:childTnLst>
                          </p:cTn>
                        </p:par>
                        <p:par>
                          <p:cTn id="131" fill="hold">
                            <p:stCondLst>
                              <p:cond delay="500"/>
                            </p:stCondLst>
                            <p:childTnLst>
                              <p:par>
                                <p:cTn id="132" presetID="0" presetClass="path" presetSubtype="0" accel="50000" decel="50000" fill="hold" grpId="1" nodeType="afterEffect">
                                  <p:stCondLst>
                                    <p:cond delay="0"/>
                                  </p:stCondLst>
                                  <p:childTnLst>
                                    <p:animMotion origin="layout" path="M 0 0 L 0.51667 -0.01111 " pathEditMode="relative" ptsTypes="AA">
                                      <p:cBhvr>
                                        <p:cTn id="133" dur="2000" fill="hold"/>
                                        <p:tgtEl>
                                          <p:spTgt spid="47"/>
                                        </p:tgtEl>
                                        <p:attrNameLst>
                                          <p:attrName>ppt_x</p:attrName>
                                          <p:attrName>ppt_y</p:attrName>
                                        </p:attrNameLst>
                                      </p:cBhvr>
                                    </p:animMotion>
                                  </p:childTnLst>
                                </p:cTn>
                              </p:par>
                              <p:par>
                                <p:cTn id="134" presetID="0" presetClass="path" presetSubtype="0" accel="50000" decel="50000" fill="hold" grpId="1" nodeType="withEffect">
                                  <p:stCondLst>
                                    <p:cond delay="0"/>
                                  </p:stCondLst>
                                  <p:childTnLst>
                                    <p:animMotion origin="layout" path="M 0 0 L 0.51667 -0.01111 " pathEditMode="relative" ptsTypes="AA">
                                      <p:cBhvr>
                                        <p:cTn id="135" dur="2000" fill="hold"/>
                                        <p:tgtEl>
                                          <p:spTgt spid="54"/>
                                        </p:tgtEl>
                                        <p:attrNameLst>
                                          <p:attrName>ppt_x</p:attrName>
                                          <p:attrName>ppt_y</p:attrName>
                                        </p:attrNameLst>
                                      </p:cBhvr>
                                    </p:animMotion>
                                  </p:childTnLst>
                                </p:cTn>
                              </p:par>
                              <p:par>
                                <p:cTn id="136" presetID="0" presetClass="path" presetSubtype="0" accel="50000" decel="50000" fill="hold" grpId="1" nodeType="withEffect">
                                  <p:stCondLst>
                                    <p:cond delay="0"/>
                                  </p:stCondLst>
                                  <p:childTnLst>
                                    <p:animMotion origin="layout" path="M 0 0 L 0.51667 -0.01111 " pathEditMode="relative" ptsTypes="AA">
                                      <p:cBhvr>
                                        <p:cTn id="137" dur="2000" fill="hold"/>
                                        <p:tgtEl>
                                          <p:spTgt spid="55"/>
                                        </p:tgtEl>
                                        <p:attrNameLst>
                                          <p:attrName>ppt_x</p:attrName>
                                          <p:attrName>ppt_y</p:attrName>
                                        </p:attrNameLst>
                                      </p:cBhvr>
                                    </p:animMotion>
                                  </p:childTnLst>
                                </p:cTn>
                              </p:par>
                              <p:par>
                                <p:cTn id="138" presetID="0" presetClass="path" presetSubtype="0" accel="50000" decel="50000" fill="hold" grpId="1" nodeType="withEffect">
                                  <p:stCondLst>
                                    <p:cond delay="0"/>
                                  </p:stCondLst>
                                  <p:childTnLst>
                                    <p:animMotion origin="layout" path="M 0 0 L 0.51667 -0.01111 " pathEditMode="relative" ptsTypes="AA">
                                      <p:cBhvr>
                                        <p:cTn id="139" dur="2000" fill="hold"/>
                                        <p:tgtEl>
                                          <p:spTgt spid="56"/>
                                        </p:tgtEl>
                                        <p:attrNameLst>
                                          <p:attrName>ppt_x</p:attrName>
                                          <p:attrName>ppt_y</p:attrName>
                                        </p:attrNameLst>
                                      </p:cBhvr>
                                    </p:animMotion>
                                  </p:childTnLst>
                                </p:cTn>
                              </p:par>
                              <p:par>
                                <p:cTn id="140" presetID="0" presetClass="path" presetSubtype="0" accel="50000" decel="50000" fill="hold" grpId="1" nodeType="withEffect">
                                  <p:stCondLst>
                                    <p:cond delay="0"/>
                                  </p:stCondLst>
                                  <p:childTnLst>
                                    <p:animMotion origin="layout" path="M 0 0 L 0.51667 -0.01111 " pathEditMode="relative" ptsTypes="AA">
                                      <p:cBhvr>
                                        <p:cTn id="141" dur="2000" fill="hold"/>
                                        <p:tgtEl>
                                          <p:spTgt spid="59"/>
                                        </p:tgtEl>
                                        <p:attrNameLst>
                                          <p:attrName>ppt_x</p:attrName>
                                          <p:attrName>ppt_y</p:attrName>
                                        </p:attrNameLst>
                                      </p:cBhvr>
                                    </p:animMotion>
                                  </p:childTnLst>
                                </p:cTn>
                              </p:par>
                              <p:par>
                                <p:cTn id="142" presetID="0" presetClass="path" presetSubtype="0" accel="50000" decel="50000" fill="hold" grpId="1" nodeType="withEffect">
                                  <p:stCondLst>
                                    <p:cond delay="0"/>
                                  </p:stCondLst>
                                  <p:childTnLst>
                                    <p:animMotion origin="layout" path="M 0 0 L 0.51667 -0.01111 " pathEditMode="relative" ptsTypes="AA">
                                      <p:cBhvr>
                                        <p:cTn id="143" dur="2000" fill="hold"/>
                                        <p:tgtEl>
                                          <p:spTgt spid="60"/>
                                        </p:tgtEl>
                                        <p:attrNameLst>
                                          <p:attrName>ppt_x</p:attrName>
                                          <p:attrName>ppt_y</p:attrName>
                                        </p:attrNameLst>
                                      </p:cBhvr>
                                    </p:animMotion>
                                  </p:childTnLst>
                                </p:cTn>
                              </p:par>
                            </p:childTnLst>
                          </p:cTn>
                        </p:par>
                        <p:par>
                          <p:cTn id="144" fill="hold">
                            <p:stCondLst>
                              <p:cond delay="2500"/>
                            </p:stCondLst>
                            <p:childTnLst>
                              <p:par>
                                <p:cTn id="145" presetID="22" presetClass="exit" presetSubtype="4" fill="hold" grpId="2" nodeType="afterEffect">
                                  <p:stCondLst>
                                    <p:cond delay="0"/>
                                  </p:stCondLst>
                                  <p:childTnLst>
                                    <p:animEffect transition="out" filter="wipe(down)">
                                      <p:cBhvr>
                                        <p:cTn id="146" dur="500"/>
                                        <p:tgtEl>
                                          <p:spTgt spid="47"/>
                                        </p:tgtEl>
                                      </p:cBhvr>
                                    </p:animEffect>
                                    <p:set>
                                      <p:cBhvr>
                                        <p:cTn id="147" dur="1" fill="hold">
                                          <p:stCondLst>
                                            <p:cond delay="499"/>
                                          </p:stCondLst>
                                        </p:cTn>
                                        <p:tgtEl>
                                          <p:spTgt spid="47"/>
                                        </p:tgtEl>
                                        <p:attrNameLst>
                                          <p:attrName>style.visibility</p:attrName>
                                        </p:attrNameLst>
                                      </p:cBhvr>
                                      <p:to>
                                        <p:strVal val="hidden"/>
                                      </p:to>
                                    </p:set>
                                  </p:childTnLst>
                                </p:cTn>
                              </p:par>
                              <p:par>
                                <p:cTn id="148" presetID="22" presetClass="exit" presetSubtype="4" fill="hold" grpId="2" nodeType="withEffect">
                                  <p:stCondLst>
                                    <p:cond delay="0"/>
                                  </p:stCondLst>
                                  <p:childTnLst>
                                    <p:animEffect transition="out" filter="wipe(down)">
                                      <p:cBhvr>
                                        <p:cTn id="149" dur="500"/>
                                        <p:tgtEl>
                                          <p:spTgt spid="54"/>
                                        </p:tgtEl>
                                      </p:cBhvr>
                                    </p:animEffect>
                                    <p:set>
                                      <p:cBhvr>
                                        <p:cTn id="150" dur="1" fill="hold">
                                          <p:stCondLst>
                                            <p:cond delay="499"/>
                                          </p:stCondLst>
                                        </p:cTn>
                                        <p:tgtEl>
                                          <p:spTgt spid="54"/>
                                        </p:tgtEl>
                                        <p:attrNameLst>
                                          <p:attrName>style.visibility</p:attrName>
                                        </p:attrNameLst>
                                      </p:cBhvr>
                                      <p:to>
                                        <p:strVal val="hidden"/>
                                      </p:to>
                                    </p:set>
                                  </p:childTnLst>
                                </p:cTn>
                              </p:par>
                              <p:par>
                                <p:cTn id="151" presetID="22" presetClass="exit" presetSubtype="4" fill="hold" grpId="2" nodeType="withEffect">
                                  <p:stCondLst>
                                    <p:cond delay="0"/>
                                  </p:stCondLst>
                                  <p:childTnLst>
                                    <p:animEffect transition="out" filter="wipe(down)">
                                      <p:cBhvr>
                                        <p:cTn id="152" dur="500"/>
                                        <p:tgtEl>
                                          <p:spTgt spid="55"/>
                                        </p:tgtEl>
                                      </p:cBhvr>
                                    </p:animEffect>
                                    <p:set>
                                      <p:cBhvr>
                                        <p:cTn id="153" dur="1" fill="hold">
                                          <p:stCondLst>
                                            <p:cond delay="499"/>
                                          </p:stCondLst>
                                        </p:cTn>
                                        <p:tgtEl>
                                          <p:spTgt spid="55"/>
                                        </p:tgtEl>
                                        <p:attrNameLst>
                                          <p:attrName>style.visibility</p:attrName>
                                        </p:attrNameLst>
                                      </p:cBhvr>
                                      <p:to>
                                        <p:strVal val="hidden"/>
                                      </p:to>
                                    </p:set>
                                  </p:childTnLst>
                                </p:cTn>
                              </p:par>
                              <p:par>
                                <p:cTn id="154" presetID="22" presetClass="exit" presetSubtype="4" fill="hold" grpId="2" nodeType="withEffect">
                                  <p:stCondLst>
                                    <p:cond delay="0"/>
                                  </p:stCondLst>
                                  <p:childTnLst>
                                    <p:animEffect transition="out" filter="wipe(down)">
                                      <p:cBhvr>
                                        <p:cTn id="155" dur="500"/>
                                        <p:tgtEl>
                                          <p:spTgt spid="56"/>
                                        </p:tgtEl>
                                      </p:cBhvr>
                                    </p:animEffect>
                                    <p:set>
                                      <p:cBhvr>
                                        <p:cTn id="156" dur="1" fill="hold">
                                          <p:stCondLst>
                                            <p:cond delay="499"/>
                                          </p:stCondLst>
                                        </p:cTn>
                                        <p:tgtEl>
                                          <p:spTgt spid="56"/>
                                        </p:tgtEl>
                                        <p:attrNameLst>
                                          <p:attrName>style.visibility</p:attrName>
                                        </p:attrNameLst>
                                      </p:cBhvr>
                                      <p:to>
                                        <p:strVal val="hidden"/>
                                      </p:to>
                                    </p:set>
                                  </p:childTnLst>
                                </p:cTn>
                              </p:par>
                              <p:par>
                                <p:cTn id="157" presetID="22" presetClass="exit" presetSubtype="4" fill="hold" grpId="2" nodeType="withEffect">
                                  <p:stCondLst>
                                    <p:cond delay="0"/>
                                  </p:stCondLst>
                                  <p:childTnLst>
                                    <p:animEffect transition="out" filter="wipe(down)">
                                      <p:cBhvr>
                                        <p:cTn id="158" dur="500"/>
                                        <p:tgtEl>
                                          <p:spTgt spid="59"/>
                                        </p:tgtEl>
                                      </p:cBhvr>
                                    </p:animEffect>
                                    <p:set>
                                      <p:cBhvr>
                                        <p:cTn id="159" dur="1" fill="hold">
                                          <p:stCondLst>
                                            <p:cond delay="499"/>
                                          </p:stCondLst>
                                        </p:cTn>
                                        <p:tgtEl>
                                          <p:spTgt spid="59"/>
                                        </p:tgtEl>
                                        <p:attrNameLst>
                                          <p:attrName>style.visibility</p:attrName>
                                        </p:attrNameLst>
                                      </p:cBhvr>
                                      <p:to>
                                        <p:strVal val="hidden"/>
                                      </p:to>
                                    </p:set>
                                  </p:childTnLst>
                                </p:cTn>
                              </p:par>
                              <p:par>
                                <p:cTn id="160" presetID="22" presetClass="exit" presetSubtype="4" fill="hold" grpId="2" nodeType="withEffect">
                                  <p:stCondLst>
                                    <p:cond delay="0"/>
                                  </p:stCondLst>
                                  <p:childTnLst>
                                    <p:animEffect transition="out" filter="wipe(down)">
                                      <p:cBhvr>
                                        <p:cTn id="161" dur="500"/>
                                        <p:tgtEl>
                                          <p:spTgt spid="60"/>
                                        </p:tgtEl>
                                      </p:cBhvr>
                                    </p:animEffect>
                                    <p:set>
                                      <p:cBhvr>
                                        <p:cTn id="162" dur="1" fill="hold">
                                          <p:stCondLst>
                                            <p:cond delay="499"/>
                                          </p:stCondLst>
                                        </p:cTn>
                                        <p:tgtEl>
                                          <p:spTgt spid="60"/>
                                        </p:tgtEl>
                                        <p:attrNameLst>
                                          <p:attrName>style.visibility</p:attrName>
                                        </p:attrNameLst>
                                      </p:cBhvr>
                                      <p:to>
                                        <p:strVal val="hidden"/>
                                      </p:to>
                                    </p:set>
                                  </p:childTnLst>
                                </p:cTn>
                              </p:par>
                              <p:par>
                                <p:cTn id="163" presetID="22" presetClass="entr" presetSubtype="4" fill="hold" grpId="0" nodeType="withEffect">
                                  <p:stCondLst>
                                    <p:cond delay="0"/>
                                  </p:stCondLst>
                                  <p:childTnLst>
                                    <p:set>
                                      <p:cBhvr>
                                        <p:cTn id="164" dur="1" fill="hold">
                                          <p:stCondLst>
                                            <p:cond delay="0"/>
                                          </p:stCondLst>
                                        </p:cTn>
                                        <p:tgtEl>
                                          <p:spTgt spid="48"/>
                                        </p:tgtEl>
                                        <p:attrNameLst>
                                          <p:attrName>style.visibility</p:attrName>
                                        </p:attrNameLst>
                                      </p:cBhvr>
                                      <p:to>
                                        <p:strVal val="visible"/>
                                      </p:to>
                                    </p:set>
                                    <p:animEffect transition="in" filter="wipe(down)">
                                      <p:cBhvr>
                                        <p:cTn id="165" dur="500"/>
                                        <p:tgtEl>
                                          <p:spTgt spid="48"/>
                                        </p:tgtEl>
                                      </p:cBhvr>
                                    </p:animEffect>
                                  </p:childTnLst>
                                </p:cTn>
                              </p:par>
                              <p:par>
                                <p:cTn id="166" presetID="22" presetClass="entr" presetSubtype="4" fill="hold" grpId="0" nodeType="withEffect">
                                  <p:stCondLst>
                                    <p:cond delay="0"/>
                                  </p:stCondLst>
                                  <p:childTnLst>
                                    <p:set>
                                      <p:cBhvr>
                                        <p:cTn id="167" dur="1" fill="hold">
                                          <p:stCondLst>
                                            <p:cond delay="0"/>
                                          </p:stCondLst>
                                        </p:cTn>
                                        <p:tgtEl>
                                          <p:spTgt spid="49"/>
                                        </p:tgtEl>
                                        <p:attrNameLst>
                                          <p:attrName>style.visibility</p:attrName>
                                        </p:attrNameLst>
                                      </p:cBhvr>
                                      <p:to>
                                        <p:strVal val="visible"/>
                                      </p:to>
                                    </p:set>
                                    <p:animEffect transition="in" filter="wipe(down)">
                                      <p:cBhvr>
                                        <p:cTn id="168" dur="500"/>
                                        <p:tgtEl>
                                          <p:spTgt spid="49"/>
                                        </p:tgtEl>
                                      </p:cBhvr>
                                    </p:animEffect>
                                  </p:childTnLst>
                                </p:cTn>
                              </p:par>
                              <p:par>
                                <p:cTn id="169" presetID="22" presetClass="entr" presetSubtype="4" fill="hold" grpId="0" nodeType="withEffect">
                                  <p:stCondLst>
                                    <p:cond delay="0"/>
                                  </p:stCondLst>
                                  <p:childTnLst>
                                    <p:set>
                                      <p:cBhvr>
                                        <p:cTn id="170" dur="1" fill="hold">
                                          <p:stCondLst>
                                            <p:cond delay="0"/>
                                          </p:stCondLst>
                                        </p:cTn>
                                        <p:tgtEl>
                                          <p:spTgt spid="50"/>
                                        </p:tgtEl>
                                        <p:attrNameLst>
                                          <p:attrName>style.visibility</p:attrName>
                                        </p:attrNameLst>
                                      </p:cBhvr>
                                      <p:to>
                                        <p:strVal val="visible"/>
                                      </p:to>
                                    </p:set>
                                    <p:animEffect transition="in" filter="wipe(down)">
                                      <p:cBhvr>
                                        <p:cTn id="171" dur="500"/>
                                        <p:tgtEl>
                                          <p:spTgt spid="50"/>
                                        </p:tgtEl>
                                      </p:cBhvr>
                                    </p:animEffect>
                                  </p:childTnLst>
                                </p:cTn>
                              </p:par>
                              <p:par>
                                <p:cTn id="172" presetID="22" presetClass="entr" presetSubtype="4" fill="hold" grpId="0" nodeType="withEffect">
                                  <p:stCondLst>
                                    <p:cond delay="0"/>
                                  </p:stCondLst>
                                  <p:childTnLst>
                                    <p:set>
                                      <p:cBhvr>
                                        <p:cTn id="173" dur="1" fill="hold">
                                          <p:stCondLst>
                                            <p:cond delay="0"/>
                                          </p:stCondLst>
                                        </p:cTn>
                                        <p:tgtEl>
                                          <p:spTgt spid="51"/>
                                        </p:tgtEl>
                                        <p:attrNameLst>
                                          <p:attrName>style.visibility</p:attrName>
                                        </p:attrNameLst>
                                      </p:cBhvr>
                                      <p:to>
                                        <p:strVal val="visible"/>
                                      </p:to>
                                    </p:set>
                                    <p:animEffect transition="in" filter="wipe(down)">
                                      <p:cBhvr>
                                        <p:cTn id="174" dur="500"/>
                                        <p:tgtEl>
                                          <p:spTgt spid="51"/>
                                        </p:tgtEl>
                                      </p:cBhvr>
                                    </p:animEffect>
                                  </p:childTnLst>
                                </p:cTn>
                              </p:par>
                              <p:par>
                                <p:cTn id="175" presetID="22" presetClass="entr" presetSubtype="4" fill="hold" grpId="0" nodeType="withEffect">
                                  <p:stCondLst>
                                    <p:cond delay="0"/>
                                  </p:stCondLst>
                                  <p:childTnLst>
                                    <p:set>
                                      <p:cBhvr>
                                        <p:cTn id="176" dur="1" fill="hold">
                                          <p:stCondLst>
                                            <p:cond delay="0"/>
                                          </p:stCondLst>
                                        </p:cTn>
                                        <p:tgtEl>
                                          <p:spTgt spid="52"/>
                                        </p:tgtEl>
                                        <p:attrNameLst>
                                          <p:attrName>style.visibility</p:attrName>
                                        </p:attrNameLst>
                                      </p:cBhvr>
                                      <p:to>
                                        <p:strVal val="visible"/>
                                      </p:to>
                                    </p:set>
                                    <p:animEffect transition="in" filter="wipe(down)">
                                      <p:cBhvr>
                                        <p:cTn id="177" dur="500"/>
                                        <p:tgtEl>
                                          <p:spTgt spid="52"/>
                                        </p:tgtEl>
                                      </p:cBhvr>
                                    </p:animEffect>
                                  </p:childTnLst>
                                </p:cTn>
                              </p:par>
                              <p:par>
                                <p:cTn id="178" presetID="22" presetClass="entr" presetSubtype="4" fill="hold" grpId="0" nodeType="withEffect">
                                  <p:stCondLst>
                                    <p:cond delay="0"/>
                                  </p:stCondLst>
                                  <p:childTnLst>
                                    <p:set>
                                      <p:cBhvr>
                                        <p:cTn id="179" dur="1" fill="hold">
                                          <p:stCondLst>
                                            <p:cond delay="0"/>
                                          </p:stCondLst>
                                        </p:cTn>
                                        <p:tgtEl>
                                          <p:spTgt spid="53"/>
                                        </p:tgtEl>
                                        <p:attrNameLst>
                                          <p:attrName>style.visibility</p:attrName>
                                        </p:attrNameLst>
                                      </p:cBhvr>
                                      <p:to>
                                        <p:strVal val="visible"/>
                                      </p:to>
                                    </p:set>
                                    <p:animEffect transition="in" filter="wipe(down)">
                                      <p:cBhvr>
                                        <p:cTn id="180" dur="500"/>
                                        <p:tgtEl>
                                          <p:spTgt spid="53"/>
                                        </p:tgtEl>
                                      </p:cBhvr>
                                    </p:animEffect>
                                  </p:childTnLst>
                                </p:cTn>
                              </p:par>
                            </p:childTnLst>
                          </p:cTn>
                        </p:par>
                        <p:par>
                          <p:cTn id="181" fill="hold">
                            <p:stCondLst>
                              <p:cond delay="3000"/>
                            </p:stCondLst>
                            <p:childTnLst>
                              <p:par>
                                <p:cTn id="182" presetID="22" presetClass="entr" presetSubtype="1" fill="hold" grpId="0" nodeType="afterEffect">
                                  <p:stCondLst>
                                    <p:cond delay="0"/>
                                  </p:stCondLst>
                                  <p:childTnLst>
                                    <p:set>
                                      <p:cBhvr>
                                        <p:cTn id="183" dur="1" fill="hold">
                                          <p:stCondLst>
                                            <p:cond delay="0"/>
                                          </p:stCondLst>
                                        </p:cTn>
                                        <p:tgtEl>
                                          <p:spTgt spid="66"/>
                                        </p:tgtEl>
                                        <p:attrNameLst>
                                          <p:attrName>style.visibility</p:attrName>
                                        </p:attrNameLst>
                                      </p:cBhvr>
                                      <p:to>
                                        <p:strVal val="visible"/>
                                      </p:to>
                                    </p:set>
                                    <p:animEffect transition="in" filter="wipe(up)">
                                      <p:cBhvr>
                                        <p:cTn id="184" dur="500"/>
                                        <p:tgtEl>
                                          <p:spTgt spid="66"/>
                                        </p:tgtEl>
                                      </p:cBhvr>
                                    </p:animEffect>
                                  </p:childTnLst>
                                </p:cTn>
                              </p:par>
                            </p:childTnLst>
                          </p:cTn>
                        </p:par>
                      </p:childTnLst>
                    </p:cTn>
                  </p:par>
                  <p:par>
                    <p:cTn id="185" fill="hold">
                      <p:stCondLst>
                        <p:cond delay="indefinite"/>
                      </p:stCondLst>
                      <p:childTnLst>
                        <p:par>
                          <p:cTn id="186" fill="hold">
                            <p:stCondLst>
                              <p:cond delay="0"/>
                            </p:stCondLst>
                            <p:childTnLst>
                              <p:par>
                                <p:cTn id="187" presetID="22" presetClass="entr" presetSubtype="4" fill="hold" grpId="0" nodeType="clickEffect">
                                  <p:stCondLst>
                                    <p:cond delay="0"/>
                                  </p:stCondLst>
                                  <p:childTnLst>
                                    <p:set>
                                      <p:cBhvr>
                                        <p:cTn id="188" dur="1" fill="hold">
                                          <p:stCondLst>
                                            <p:cond delay="0"/>
                                          </p:stCondLst>
                                        </p:cTn>
                                        <p:tgtEl>
                                          <p:spTgt spid="63"/>
                                        </p:tgtEl>
                                        <p:attrNameLst>
                                          <p:attrName>style.visibility</p:attrName>
                                        </p:attrNameLst>
                                      </p:cBhvr>
                                      <p:to>
                                        <p:strVal val="visible"/>
                                      </p:to>
                                    </p:set>
                                    <p:animEffect transition="in" filter="wipe(down)">
                                      <p:cBhvr>
                                        <p:cTn id="189" dur="500"/>
                                        <p:tgtEl>
                                          <p:spTgt spid="63"/>
                                        </p:tgtEl>
                                      </p:cBhvr>
                                    </p:animEffect>
                                  </p:childTnLst>
                                </p:cTn>
                              </p:par>
                            </p:childTnLst>
                          </p:cTn>
                        </p:par>
                        <p:par>
                          <p:cTn id="190" fill="hold">
                            <p:stCondLst>
                              <p:cond delay="500"/>
                            </p:stCondLst>
                            <p:childTnLst>
                              <p:par>
                                <p:cTn id="191" presetID="22" presetClass="entr" presetSubtype="8" fill="hold" grpId="0" nodeType="afterEffect">
                                  <p:stCondLst>
                                    <p:cond delay="0"/>
                                  </p:stCondLst>
                                  <p:childTnLst>
                                    <p:set>
                                      <p:cBhvr>
                                        <p:cTn id="192" dur="1" fill="hold">
                                          <p:stCondLst>
                                            <p:cond delay="0"/>
                                          </p:stCondLst>
                                        </p:cTn>
                                        <p:tgtEl>
                                          <p:spTgt spid="45"/>
                                        </p:tgtEl>
                                        <p:attrNameLst>
                                          <p:attrName>style.visibility</p:attrName>
                                        </p:attrNameLst>
                                      </p:cBhvr>
                                      <p:to>
                                        <p:strVal val="visible"/>
                                      </p:to>
                                    </p:set>
                                    <p:animEffect transition="in" filter="wipe(left)">
                                      <p:cBhvr>
                                        <p:cTn id="193"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6" grpId="0" animBg="1"/>
      <p:bldP spid="58" grpId="0" animBg="1"/>
      <p:bldP spid="45" grpId="0" animBg="1"/>
      <p:bldP spid="9" grpId="0" animBg="1"/>
      <p:bldP spid="57" grpId="0" animBg="1"/>
      <p:bldP spid="10" grpId="0" animBg="1"/>
      <p:bldP spid="46" grpId="0" animBg="1"/>
      <p:bldP spid="63" grpId="0" animBg="1"/>
      <p:bldP spid="66" grpId="0" animBg="1"/>
      <p:bldP spid="48" grpId="0" animBg="1"/>
      <p:bldP spid="49" grpId="0" animBg="1"/>
      <p:bldP spid="50" grpId="0" animBg="1"/>
      <p:bldP spid="51" grpId="0" animBg="1"/>
      <p:bldP spid="52" grpId="0" animBg="1"/>
      <p:bldP spid="53" grpId="0" animBg="1"/>
      <p:bldP spid="18" grpId="0" animBg="1"/>
      <p:bldP spid="19"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7" grpId="0" animBg="1"/>
      <p:bldP spid="47" grpId="1" animBg="1"/>
      <p:bldP spid="47" grpId="2" animBg="1"/>
      <p:bldP spid="54" grpId="0" animBg="1"/>
      <p:bldP spid="54" grpId="1" animBg="1"/>
      <p:bldP spid="54" grpId="2" animBg="1"/>
      <p:bldP spid="55" grpId="0" animBg="1"/>
      <p:bldP spid="55" grpId="1" animBg="1"/>
      <p:bldP spid="55" grpId="2" animBg="1"/>
      <p:bldP spid="56" grpId="0" animBg="1"/>
      <p:bldP spid="56" grpId="1" animBg="1"/>
      <p:bldP spid="56" grpId="2" animBg="1"/>
      <p:bldP spid="59" grpId="0" animBg="1"/>
      <p:bldP spid="59" grpId="1" animBg="1"/>
      <p:bldP spid="59" grpId="2" animBg="1"/>
      <p:bldP spid="60" grpId="0" animBg="1"/>
      <p:bldP spid="60" grpId="1" animBg="1"/>
      <p:bldP spid="60" grpId="2"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ClinicalTrials.Gov</a:t>
            </a:r>
            <a:endParaRPr lang="en-US" dirty="0"/>
          </a:p>
        </p:txBody>
      </p:sp>
      <p:sp>
        <p:nvSpPr>
          <p:cNvPr id="3" name="Content Placeholder 2"/>
          <p:cNvSpPr>
            <a:spLocks noGrp="1"/>
          </p:cNvSpPr>
          <p:nvPr>
            <p:ph idx="1"/>
          </p:nvPr>
        </p:nvSpPr>
        <p:spPr/>
        <p:txBody>
          <a:bodyPr>
            <a:normAutofit/>
          </a:bodyPr>
          <a:lstStyle/>
          <a:p>
            <a:r>
              <a:rPr lang="en-US" sz="2400" dirty="0" smtClean="0"/>
              <a:t>National Institutes of Health (NIH) Project</a:t>
            </a:r>
          </a:p>
          <a:p>
            <a:r>
              <a:rPr lang="en-US" sz="2400" dirty="0" smtClean="0"/>
              <a:t>Accumulates Clinical Trial Data </a:t>
            </a:r>
          </a:p>
          <a:p>
            <a:r>
              <a:rPr lang="en-US" sz="2400" dirty="0" smtClean="0"/>
              <a:t>Many Studies are Now Required to Register</a:t>
            </a:r>
          </a:p>
          <a:p>
            <a:r>
              <a:rPr lang="en-US" sz="2400" dirty="0" smtClean="0"/>
              <a:t>International</a:t>
            </a:r>
          </a:p>
          <a:p>
            <a:r>
              <a:rPr lang="en-US" sz="2400" dirty="0" smtClean="0"/>
              <a:t>Grows Rapidly</a:t>
            </a:r>
            <a:endParaRPr lang="en-US" sz="2400" dirty="0"/>
          </a:p>
        </p:txBody>
      </p:sp>
      <p:graphicFrame>
        <p:nvGraphicFramePr>
          <p:cNvPr id="6" name="Content Placeholder 3"/>
          <p:cNvGraphicFramePr>
            <a:graphicFrameLocks/>
          </p:cNvGraphicFramePr>
          <p:nvPr/>
        </p:nvGraphicFramePr>
        <p:xfrm>
          <a:off x="2971800" y="2586990"/>
          <a:ext cx="5029200" cy="2015820"/>
        </p:xfrm>
        <a:graphic>
          <a:graphicData uri="http://schemas.openxmlformats.org/drawingml/2006/table">
            <a:tbl>
              <a:tblPr/>
              <a:tblGrid>
                <a:gridCol w="1453468"/>
                <a:gridCol w="1787866"/>
                <a:gridCol w="1787866"/>
              </a:tblGrid>
              <a:tr h="484574">
                <a:tc>
                  <a:txBody>
                    <a:bodyPr/>
                    <a:lstStyle/>
                    <a:p>
                      <a:pPr marL="0" marR="0" algn="ctr">
                        <a:spcBef>
                          <a:spcPts val="300"/>
                        </a:spcBef>
                        <a:spcAft>
                          <a:spcPts val="300"/>
                        </a:spcAft>
                        <a:tabLst>
                          <a:tab pos="228600" algn="l"/>
                          <a:tab pos="457200" algn="l"/>
                          <a:tab pos="685800" algn="l"/>
                        </a:tabLst>
                      </a:pPr>
                      <a:r>
                        <a:rPr lang="en-US" sz="1800" b="1" dirty="0">
                          <a:latin typeface="Times New Roman"/>
                          <a:ea typeface="Times New Roman"/>
                        </a:rPr>
                        <a:t>Date</a:t>
                      </a:r>
                      <a:endParaRPr lang="en-US" sz="18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300"/>
                        </a:spcBef>
                        <a:spcAft>
                          <a:spcPts val="300"/>
                        </a:spcAft>
                        <a:tabLst>
                          <a:tab pos="228600" algn="l"/>
                          <a:tab pos="457200" algn="l"/>
                          <a:tab pos="685800" algn="l"/>
                        </a:tabLst>
                      </a:pPr>
                      <a:r>
                        <a:rPr lang="en-US" sz="1800" b="1">
                          <a:latin typeface="Times New Roman"/>
                          <a:ea typeface="Times New Roman"/>
                        </a:rPr>
                        <a:t>Number of Trials</a:t>
                      </a:r>
                      <a:endParaRPr lang="en-US" sz="18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300"/>
                        </a:spcBef>
                        <a:spcAft>
                          <a:spcPts val="300"/>
                        </a:spcAft>
                        <a:tabLst>
                          <a:tab pos="228600" algn="l"/>
                          <a:tab pos="457200" algn="l"/>
                          <a:tab pos="685800" algn="l"/>
                        </a:tabLst>
                      </a:pPr>
                      <a:r>
                        <a:rPr lang="en-US" sz="1800" b="1">
                          <a:latin typeface="Times New Roman"/>
                          <a:ea typeface="Times New Roman"/>
                        </a:rPr>
                        <a:t>Studies with Results</a:t>
                      </a:r>
                      <a:endParaRPr lang="en-US" sz="18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6795">
                <a:tc>
                  <a:txBody>
                    <a:bodyPr/>
                    <a:lstStyle/>
                    <a:p>
                      <a:pPr marL="0" marR="0" algn="ctr">
                        <a:spcBef>
                          <a:spcPts val="300"/>
                        </a:spcBef>
                        <a:spcAft>
                          <a:spcPts val="300"/>
                        </a:spcAft>
                        <a:tabLst>
                          <a:tab pos="228600" algn="l"/>
                          <a:tab pos="457200" algn="l"/>
                          <a:tab pos="685800" algn="l"/>
                        </a:tabLst>
                      </a:pPr>
                      <a:r>
                        <a:rPr lang="en-US" sz="1800" dirty="0" smtClean="0">
                          <a:latin typeface="Times New Roman"/>
                          <a:ea typeface="Times New Roman"/>
                        </a:rPr>
                        <a:t>3-Nov-2017</a:t>
                      </a:r>
                      <a:endParaRPr lang="en-US" sz="18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300"/>
                        </a:spcBef>
                        <a:spcAft>
                          <a:spcPts val="300"/>
                        </a:spcAft>
                        <a:buClrTx/>
                        <a:buSzTx/>
                        <a:buFontTx/>
                        <a:buNone/>
                        <a:tabLst>
                          <a:tab pos="228600" algn="l"/>
                          <a:tab pos="457200" algn="l"/>
                          <a:tab pos="685800" algn="l"/>
                        </a:tabLst>
                        <a:defRPr/>
                      </a:pPr>
                      <a:r>
                        <a:rPr lang="en-US" sz="1800" dirty="0" smtClean="0">
                          <a:latin typeface="Times New Roman"/>
                          <a:ea typeface="Times New Roman"/>
                        </a:rPr>
                        <a:t>258,046 </a:t>
                      </a:r>
                      <a:endParaRPr lang="en-US" sz="18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300"/>
                        </a:spcBef>
                        <a:spcAft>
                          <a:spcPts val="300"/>
                        </a:spcAft>
                        <a:tabLst>
                          <a:tab pos="228600" algn="l"/>
                          <a:tab pos="457200" algn="l"/>
                          <a:tab pos="685800" algn="l"/>
                        </a:tabLst>
                      </a:pPr>
                      <a:r>
                        <a:rPr lang="en-US" sz="1800" dirty="0" smtClean="0">
                          <a:latin typeface="Times New Roman"/>
                          <a:ea typeface="Times New Roman"/>
                        </a:rPr>
                        <a:t>28,785 </a:t>
                      </a:r>
                      <a:endParaRPr lang="en-US" sz="18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6795">
                <a:tc>
                  <a:txBody>
                    <a:bodyPr/>
                    <a:lstStyle/>
                    <a:p>
                      <a:pPr marL="0" marR="0" algn="ctr">
                        <a:spcBef>
                          <a:spcPts val="300"/>
                        </a:spcBef>
                        <a:spcAft>
                          <a:spcPts val="300"/>
                        </a:spcAft>
                        <a:tabLst>
                          <a:tab pos="228600" algn="l"/>
                          <a:tab pos="457200" algn="l"/>
                          <a:tab pos="685800" algn="l"/>
                        </a:tabLst>
                      </a:pPr>
                      <a:r>
                        <a:rPr lang="en-US" sz="1800" dirty="0">
                          <a:latin typeface="Times New Roman"/>
                          <a:ea typeface="Times New Roman"/>
                        </a:rPr>
                        <a:t>12-Feb-2017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300"/>
                        </a:spcBef>
                        <a:spcAft>
                          <a:spcPts val="300"/>
                        </a:spcAft>
                        <a:tabLst>
                          <a:tab pos="228600" algn="l"/>
                          <a:tab pos="457200" algn="l"/>
                          <a:tab pos="685800" algn="l"/>
                        </a:tabLst>
                      </a:pPr>
                      <a:r>
                        <a:rPr lang="en-US" sz="1800">
                          <a:latin typeface="Times New Roman"/>
                          <a:ea typeface="Times New Roman"/>
                        </a:rPr>
                        <a:t>236,687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300"/>
                        </a:spcBef>
                        <a:spcAft>
                          <a:spcPts val="300"/>
                        </a:spcAft>
                        <a:tabLst>
                          <a:tab pos="228600" algn="l"/>
                          <a:tab pos="457200" algn="l"/>
                          <a:tab pos="685800" algn="l"/>
                        </a:tabLst>
                      </a:pPr>
                      <a:r>
                        <a:rPr lang="en-US" sz="1800">
                          <a:latin typeface="Times New Roman"/>
                          <a:ea typeface="Times New Roman"/>
                        </a:rPr>
                        <a:t>24,251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6795">
                <a:tc>
                  <a:txBody>
                    <a:bodyPr/>
                    <a:lstStyle/>
                    <a:p>
                      <a:pPr marL="0" marR="0" algn="ctr">
                        <a:spcBef>
                          <a:spcPts val="300"/>
                        </a:spcBef>
                        <a:spcAft>
                          <a:spcPts val="300"/>
                        </a:spcAft>
                        <a:tabLst>
                          <a:tab pos="228600" algn="l"/>
                          <a:tab pos="457200" algn="l"/>
                          <a:tab pos="685800" algn="l"/>
                        </a:tabLst>
                      </a:pPr>
                      <a:r>
                        <a:rPr lang="en-US" sz="1800">
                          <a:latin typeface="Times New Roman"/>
                          <a:ea typeface="Times New Roman"/>
                        </a:rPr>
                        <a:t>27-Sep-2016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300"/>
                        </a:spcBef>
                        <a:spcAft>
                          <a:spcPts val="300"/>
                        </a:spcAft>
                        <a:tabLst>
                          <a:tab pos="228600" algn="l"/>
                          <a:tab pos="457200" algn="l"/>
                          <a:tab pos="685800" algn="l"/>
                        </a:tabLst>
                      </a:pPr>
                      <a:r>
                        <a:rPr lang="en-US" sz="1800">
                          <a:latin typeface="Times New Roman"/>
                          <a:ea typeface="Times New Roman"/>
                        </a:rPr>
                        <a:t>226,460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300"/>
                        </a:spcBef>
                        <a:spcAft>
                          <a:spcPts val="300"/>
                        </a:spcAft>
                        <a:tabLst>
                          <a:tab pos="228600" algn="l"/>
                          <a:tab pos="457200" algn="l"/>
                          <a:tab pos="685800" algn="l"/>
                        </a:tabLst>
                      </a:pPr>
                      <a:r>
                        <a:rPr lang="en-US" sz="1800">
                          <a:latin typeface="Times New Roman"/>
                          <a:ea typeface="Times New Roman"/>
                        </a:rPr>
                        <a:t>22,614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6795">
                <a:tc>
                  <a:txBody>
                    <a:bodyPr/>
                    <a:lstStyle/>
                    <a:p>
                      <a:pPr marL="0" marR="0" algn="ctr">
                        <a:spcBef>
                          <a:spcPts val="300"/>
                        </a:spcBef>
                        <a:spcAft>
                          <a:spcPts val="300"/>
                        </a:spcAft>
                        <a:tabLst>
                          <a:tab pos="228600" algn="l"/>
                          <a:tab pos="457200" algn="l"/>
                          <a:tab pos="685800" algn="l"/>
                        </a:tabLst>
                      </a:pPr>
                      <a:r>
                        <a:rPr lang="en-US" sz="1800">
                          <a:latin typeface="Times New Roman"/>
                          <a:ea typeface="Times New Roman"/>
                        </a:rPr>
                        <a:t>7-Apr-2015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300"/>
                        </a:spcBef>
                        <a:spcAft>
                          <a:spcPts val="300"/>
                        </a:spcAft>
                        <a:tabLst>
                          <a:tab pos="228600" algn="l"/>
                          <a:tab pos="457200" algn="l"/>
                          <a:tab pos="685800" algn="l"/>
                        </a:tabLst>
                      </a:pPr>
                      <a:r>
                        <a:rPr lang="en-US" sz="1800">
                          <a:latin typeface="Times New Roman"/>
                          <a:ea typeface="Times New Roman"/>
                        </a:rPr>
                        <a:t>187,653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300"/>
                        </a:spcBef>
                        <a:spcAft>
                          <a:spcPts val="300"/>
                        </a:spcAft>
                        <a:tabLst>
                          <a:tab pos="228600" algn="l"/>
                          <a:tab pos="457200" algn="l"/>
                          <a:tab pos="685800" algn="l"/>
                        </a:tabLst>
                      </a:pPr>
                      <a:r>
                        <a:rPr lang="en-US" sz="1800" dirty="0">
                          <a:latin typeface="Times New Roman"/>
                          <a:ea typeface="Times New Roman"/>
                        </a:rPr>
                        <a:t>Not collected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Reference Model Populations</a:t>
            </a:r>
            <a:endParaRPr lang="en-US" dirty="0"/>
          </a:p>
        </p:txBody>
      </p:sp>
      <p:graphicFrame>
        <p:nvGraphicFramePr>
          <p:cNvPr id="4" name="Content Placeholder 3"/>
          <p:cNvGraphicFramePr>
            <a:graphicFrameLocks noGrp="1"/>
          </p:cNvGraphicFramePr>
          <p:nvPr>
            <p:ph idx="1"/>
          </p:nvPr>
        </p:nvGraphicFramePr>
        <p:xfrm>
          <a:off x="3696923" y="1182688"/>
          <a:ext cx="5218483" cy="3568382"/>
        </p:xfrm>
        <a:graphic>
          <a:graphicData uri="http://schemas.openxmlformats.org/drawingml/2006/table">
            <a:tbl>
              <a:tblPr/>
              <a:tblGrid>
                <a:gridCol w="1611641"/>
                <a:gridCol w="1195734"/>
                <a:gridCol w="1068651"/>
                <a:gridCol w="1342457"/>
              </a:tblGrid>
              <a:tr h="411480">
                <a:tc>
                  <a:txBody>
                    <a:bodyPr/>
                    <a:lstStyle/>
                    <a:p>
                      <a:pPr marL="0" marR="0" algn="ctr">
                        <a:spcBef>
                          <a:spcPts val="300"/>
                        </a:spcBef>
                        <a:spcAft>
                          <a:spcPts val="300"/>
                        </a:spcAft>
                        <a:tabLst>
                          <a:tab pos="228600" algn="l"/>
                          <a:tab pos="457200" algn="l"/>
                          <a:tab pos="685800" algn="l"/>
                        </a:tabLst>
                      </a:pPr>
                      <a:r>
                        <a:rPr lang="en-US" sz="900" b="1" dirty="0">
                          <a:latin typeface="Times New Roman"/>
                          <a:ea typeface="Times New Roman"/>
                        </a:rPr>
                        <a:t>Study Abbreviation </a:t>
                      </a:r>
                      <a:endParaRPr lang="en-US" sz="900" dirty="0">
                        <a:latin typeface="Times New Roman"/>
                        <a:ea typeface="Times New Roman"/>
                      </a:endParaRPr>
                    </a:p>
                  </a:txBody>
                  <a:tcPr marL="55539" marR="55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300"/>
                        </a:spcBef>
                        <a:spcAft>
                          <a:spcPts val="300"/>
                        </a:spcAft>
                        <a:tabLst>
                          <a:tab pos="228600" algn="l"/>
                          <a:tab pos="457200" algn="l"/>
                          <a:tab pos="685800" algn="l"/>
                        </a:tabLst>
                      </a:pPr>
                      <a:r>
                        <a:rPr lang="en-US" sz="900" b="1">
                          <a:latin typeface="Times New Roman"/>
                          <a:ea typeface="Times New Roman"/>
                        </a:rPr>
                        <a:t>ClinicalTrials.Gov ID / Existed before</a:t>
                      </a:r>
                      <a:endParaRPr lang="en-US" sz="900">
                        <a:latin typeface="Times New Roman"/>
                        <a:ea typeface="Times New Roman"/>
                      </a:endParaRPr>
                    </a:p>
                  </a:txBody>
                  <a:tcPr marL="55539" marR="55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300"/>
                        </a:spcBef>
                        <a:spcAft>
                          <a:spcPts val="300"/>
                        </a:spcAft>
                        <a:tabLst>
                          <a:tab pos="228600" algn="l"/>
                          <a:tab pos="457200" algn="l"/>
                          <a:tab pos="685800" algn="l"/>
                        </a:tabLst>
                      </a:pPr>
                      <a:r>
                        <a:rPr lang="en-US" sz="900" b="1">
                          <a:latin typeface="Times New Roman"/>
                          <a:ea typeface="Times New Roman"/>
                        </a:rPr>
                        <a:t>Number of cohorts modeled</a:t>
                      </a:r>
                      <a:endParaRPr lang="en-US" sz="900">
                        <a:latin typeface="Times New Roman"/>
                        <a:ea typeface="Times New Roman"/>
                      </a:endParaRPr>
                    </a:p>
                  </a:txBody>
                  <a:tcPr marL="55539" marR="55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300"/>
                        </a:spcBef>
                        <a:spcAft>
                          <a:spcPts val="300"/>
                        </a:spcAft>
                        <a:tabLst>
                          <a:tab pos="228600" algn="l"/>
                          <a:tab pos="457200" algn="l"/>
                          <a:tab pos="685800" algn="l"/>
                        </a:tabLst>
                      </a:pPr>
                      <a:r>
                        <a:rPr lang="en-US" sz="900" b="1">
                          <a:latin typeface="Times New Roman"/>
                          <a:ea typeface="Times New Roman"/>
                        </a:rPr>
                        <a:t>Population Size</a:t>
                      </a:r>
                      <a:endParaRPr lang="en-US" sz="900">
                        <a:latin typeface="Times New Roman"/>
                        <a:ea typeface="Times New Roman"/>
                      </a:endParaRPr>
                    </a:p>
                  </a:txBody>
                  <a:tcPr marL="55539" marR="55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7160">
                <a:tc>
                  <a:txBody>
                    <a:bodyPr/>
                    <a:lstStyle/>
                    <a:p>
                      <a:pPr marL="0" marR="0" algn="l">
                        <a:spcBef>
                          <a:spcPts val="300"/>
                        </a:spcBef>
                        <a:spcAft>
                          <a:spcPts val="300"/>
                        </a:spcAft>
                        <a:tabLst>
                          <a:tab pos="228600" algn="l"/>
                          <a:tab pos="457200" algn="l"/>
                          <a:tab pos="685800" algn="l"/>
                        </a:tabLst>
                      </a:pPr>
                      <a:r>
                        <a:rPr lang="en-US" sz="900" dirty="0">
                          <a:latin typeface="Times New Roman"/>
                          <a:ea typeface="Times New Roman"/>
                        </a:rPr>
                        <a:t>ASPEN</a:t>
                      </a:r>
                    </a:p>
                  </a:txBody>
                  <a:tcPr marL="55539" marR="55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300"/>
                        </a:spcBef>
                        <a:spcAft>
                          <a:spcPts val="300"/>
                        </a:spcAft>
                        <a:tabLst>
                          <a:tab pos="228600" algn="l"/>
                          <a:tab pos="457200" algn="l"/>
                          <a:tab pos="685800" algn="l"/>
                        </a:tabLst>
                      </a:pPr>
                      <a:r>
                        <a:rPr lang="en-US" sz="900">
                          <a:latin typeface="Times New Roman"/>
                          <a:ea typeface="Times New Roman"/>
                        </a:rPr>
                        <a:t>Existed</a:t>
                      </a:r>
                    </a:p>
                  </a:txBody>
                  <a:tcPr marL="55539" marR="55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300"/>
                        </a:spcBef>
                        <a:spcAft>
                          <a:spcPts val="300"/>
                        </a:spcAft>
                        <a:tabLst>
                          <a:tab pos="228600" algn="l"/>
                          <a:tab pos="457200" algn="l"/>
                          <a:tab pos="685800" algn="l"/>
                        </a:tabLst>
                      </a:pPr>
                      <a:r>
                        <a:rPr lang="en-US" sz="900" dirty="0">
                          <a:latin typeface="Times New Roman"/>
                          <a:ea typeface="Times New Roman"/>
                        </a:rPr>
                        <a:t>7</a:t>
                      </a:r>
                    </a:p>
                  </a:txBody>
                  <a:tcPr marL="55539" marR="55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300"/>
                        </a:spcBef>
                        <a:spcAft>
                          <a:spcPts val="300"/>
                        </a:spcAft>
                        <a:tabLst>
                          <a:tab pos="228600" algn="l"/>
                          <a:tab pos="457200" algn="l"/>
                          <a:tab pos="685800" algn="l"/>
                        </a:tabLst>
                      </a:pPr>
                      <a:r>
                        <a:rPr lang="en-US" sz="900" dirty="0">
                          <a:latin typeface="Times New Roman"/>
                          <a:ea typeface="Times New Roman"/>
                        </a:rPr>
                        <a:t>2,410</a:t>
                      </a:r>
                    </a:p>
                  </a:txBody>
                  <a:tcPr marL="55539" marR="55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7160">
                <a:tc>
                  <a:txBody>
                    <a:bodyPr/>
                    <a:lstStyle/>
                    <a:p>
                      <a:pPr marL="0" marR="0" algn="l">
                        <a:spcBef>
                          <a:spcPts val="300"/>
                        </a:spcBef>
                        <a:spcAft>
                          <a:spcPts val="300"/>
                        </a:spcAft>
                        <a:tabLst>
                          <a:tab pos="228600" algn="l"/>
                          <a:tab pos="457200" algn="l"/>
                          <a:tab pos="685800" algn="l"/>
                        </a:tabLst>
                      </a:pPr>
                      <a:r>
                        <a:rPr lang="en-US" sz="900" dirty="0">
                          <a:latin typeface="Times New Roman"/>
                          <a:ea typeface="Times New Roman"/>
                        </a:rPr>
                        <a:t>ADVANCE</a:t>
                      </a:r>
                    </a:p>
                  </a:txBody>
                  <a:tcPr marL="55539" marR="55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300"/>
                        </a:spcBef>
                        <a:spcAft>
                          <a:spcPts val="300"/>
                        </a:spcAft>
                        <a:tabLst>
                          <a:tab pos="228600" algn="l"/>
                          <a:tab pos="457200" algn="l"/>
                          <a:tab pos="685800" algn="l"/>
                        </a:tabLst>
                      </a:pPr>
                      <a:r>
                        <a:rPr lang="en-US" sz="900">
                          <a:latin typeface="Times New Roman"/>
                          <a:ea typeface="Times New Roman"/>
                        </a:rPr>
                        <a:t>Existed</a:t>
                      </a:r>
                    </a:p>
                  </a:txBody>
                  <a:tcPr marL="55539" marR="55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300"/>
                        </a:spcBef>
                        <a:spcAft>
                          <a:spcPts val="300"/>
                        </a:spcAft>
                        <a:tabLst>
                          <a:tab pos="228600" algn="l"/>
                          <a:tab pos="457200" algn="l"/>
                          <a:tab pos="685800" algn="l"/>
                        </a:tabLst>
                      </a:pPr>
                      <a:r>
                        <a:rPr lang="en-US" sz="900">
                          <a:latin typeface="Times New Roman"/>
                          <a:ea typeface="Times New Roman"/>
                        </a:rPr>
                        <a:t>9</a:t>
                      </a:r>
                    </a:p>
                  </a:txBody>
                  <a:tcPr marL="55539" marR="55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300"/>
                        </a:spcBef>
                        <a:spcAft>
                          <a:spcPts val="300"/>
                        </a:spcAft>
                        <a:tabLst>
                          <a:tab pos="228600" algn="l"/>
                          <a:tab pos="457200" algn="l"/>
                          <a:tab pos="685800" algn="l"/>
                        </a:tabLst>
                      </a:pPr>
                      <a:r>
                        <a:rPr lang="en-US" sz="900" dirty="0">
                          <a:latin typeface="Times New Roman"/>
                          <a:ea typeface="Times New Roman"/>
                        </a:rPr>
                        <a:t>11,140</a:t>
                      </a:r>
                    </a:p>
                  </a:txBody>
                  <a:tcPr marL="55539" marR="55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7160">
                <a:tc>
                  <a:txBody>
                    <a:bodyPr/>
                    <a:lstStyle/>
                    <a:p>
                      <a:pPr marL="0" marR="0" algn="l">
                        <a:spcBef>
                          <a:spcPts val="300"/>
                        </a:spcBef>
                        <a:spcAft>
                          <a:spcPts val="300"/>
                        </a:spcAft>
                        <a:tabLst>
                          <a:tab pos="228600" algn="l"/>
                          <a:tab pos="457200" algn="l"/>
                          <a:tab pos="685800" algn="l"/>
                        </a:tabLst>
                      </a:pPr>
                      <a:r>
                        <a:rPr lang="en-US" sz="900" dirty="0">
                          <a:latin typeface="Times New Roman"/>
                          <a:ea typeface="Times New Roman"/>
                        </a:rPr>
                        <a:t>ACCORD (BP)</a:t>
                      </a:r>
                    </a:p>
                  </a:txBody>
                  <a:tcPr marL="55539" marR="55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300"/>
                        </a:spcBef>
                        <a:spcAft>
                          <a:spcPts val="300"/>
                        </a:spcAft>
                        <a:tabLst>
                          <a:tab pos="228600" algn="l"/>
                          <a:tab pos="457200" algn="l"/>
                          <a:tab pos="685800" algn="l"/>
                        </a:tabLst>
                      </a:pPr>
                      <a:r>
                        <a:rPr lang="en-US" sz="900" dirty="0">
                          <a:latin typeface="Times New Roman"/>
                          <a:ea typeface="Times New Roman"/>
                        </a:rPr>
                        <a:t>Existed</a:t>
                      </a:r>
                    </a:p>
                  </a:txBody>
                  <a:tcPr marL="55539" marR="55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300"/>
                        </a:spcBef>
                        <a:spcAft>
                          <a:spcPts val="300"/>
                        </a:spcAft>
                        <a:tabLst>
                          <a:tab pos="228600" algn="l"/>
                          <a:tab pos="457200" algn="l"/>
                          <a:tab pos="685800" algn="l"/>
                        </a:tabLst>
                      </a:pPr>
                      <a:r>
                        <a:rPr lang="en-US" sz="900">
                          <a:latin typeface="Times New Roman"/>
                          <a:ea typeface="Times New Roman"/>
                        </a:rPr>
                        <a:t>3</a:t>
                      </a:r>
                    </a:p>
                  </a:txBody>
                  <a:tcPr marL="55539" marR="55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300"/>
                        </a:spcBef>
                        <a:spcAft>
                          <a:spcPts val="300"/>
                        </a:spcAft>
                        <a:tabLst>
                          <a:tab pos="228600" algn="l"/>
                          <a:tab pos="457200" algn="l"/>
                          <a:tab pos="685800" algn="l"/>
                        </a:tabLst>
                      </a:pPr>
                      <a:r>
                        <a:rPr lang="en-US" sz="900" dirty="0">
                          <a:latin typeface="Times New Roman"/>
                          <a:ea typeface="Times New Roman"/>
                        </a:rPr>
                        <a:t>4,733</a:t>
                      </a:r>
                    </a:p>
                  </a:txBody>
                  <a:tcPr marL="55539" marR="55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7160">
                <a:tc>
                  <a:txBody>
                    <a:bodyPr/>
                    <a:lstStyle/>
                    <a:p>
                      <a:pPr marL="0" marR="0" algn="l">
                        <a:spcBef>
                          <a:spcPts val="300"/>
                        </a:spcBef>
                        <a:spcAft>
                          <a:spcPts val="300"/>
                        </a:spcAft>
                        <a:tabLst>
                          <a:tab pos="228600" algn="l"/>
                          <a:tab pos="457200" algn="l"/>
                          <a:tab pos="685800" algn="l"/>
                        </a:tabLst>
                      </a:pPr>
                      <a:r>
                        <a:rPr lang="en-US" sz="900" dirty="0">
                          <a:latin typeface="Times New Roman"/>
                          <a:ea typeface="Times New Roman"/>
                        </a:rPr>
                        <a:t>UKPDS (33)</a:t>
                      </a:r>
                    </a:p>
                  </a:txBody>
                  <a:tcPr marL="55539" marR="55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300"/>
                        </a:spcBef>
                        <a:spcAft>
                          <a:spcPts val="300"/>
                        </a:spcAft>
                        <a:tabLst>
                          <a:tab pos="228600" algn="l"/>
                          <a:tab pos="457200" algn="l"/>
                          <a:tab pos="685800" algn="l"/>
                        </a:tabLst>
                      </a:pPr>
                      <a:r>
                        <a:rPr lang="en-US" sz="900" dirty="0">
                          <a:latin typeface="Times New Roman"/>
                          <a:ea typeface="Times New Roman"/>
                        </a:rPr>
                        <a:t>Existed</a:t>
                      </a:r>
                    </a:p>
                  </a:txBody>
                  <a:tcPr marL="55539" marR="55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300"/>
                        </a:spcBef>
                        <a:spcAft>
                          <a:spcPts val="300"/>
                        </a:spcAft>
                        <a:tabLst>
                          <a:tab pos="228600" algn="l"/>
                          <a:tab pos="457200" algn="l"/>
                          <a:tab pos="685800" algn="l"/>
                        </a:tabLst>
                      </a:pPr>
                      <a:r>
                        <a:rPr lang="en-US" sz="900">
                          <a:latin typeface="Times New Roman"/>
                          <a:ea typeface="Times New Roman"/>
                        </a:rPr>
                        <a:t>3</a:t>
                      </a:r>
                    </a:p>
                  </a:txBody>
                  <a:tcPr marL="55539" marR="55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300"/>
                        </a:spcBef>
                        <a:spcAft>
                          <a:spcPts val="300"/>
                        </a:spcAft>
                        <a:tabLst>
                          <a:tab pos="228600" algn="l"/>
                          <a:tab pos="457200" algn="l"/>
                          <a:tab pos="685800" algn="l"/>
                        </a:tabLst>
                      </a:pPr>
                      <a:r>
                        <a:rPr lang="en-US" sz="900" dirty="0">
                          <a:latin typeface="Times New Roman"/>
                          <a:ea typeface="Times New Roman"/>
                        </a:rPr>
                        <a:t>3,867</a:t>
                      </a:r>
                    </a:p>
                  </a:txBody>
                  <a:tcPr marL="55539" marR="55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7160">
                <a:tc>
                  <a:txBody>
                    <a:bodyPr/>
                    <a:lstStyle/>
                    <a:p>
                      <a:pPr marL="0" marR="0" algn="l">
                        <a:spcBef>
                          <a:spcPts val="300"/>
                        </a:spcBef>
                        <a:spcAft>
                          <a:spcPts val="300"/>
                        </a:spcAft>
                        <a:tabLst>
                          <a:tab pos="228600" algn="l"/>
                          <a:tab pos="457200" algn="l"/>
                          <a:tab pos="685800" algn="l"/>
                        </a:tabLst>
                      </a:pPr>
                      <a:r>
                        <a:rPr lang="en-US" sz="900">
                          <a:latin typeface="Times New Roman"/>
                          <a:ea typeface="Times New Roman"/>
                        </a:rPr>
                        <a:t>KP</a:t>
                      </a:r>
                    </a:p>
                  </a:txBody>
                  <a:tcPr marL="55539" marR="55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300"/>
                        </a:spcBef>
                        <a:spcAft>
                          <a:spcPts val="300"/>
                        </a:spcAft>
                        <a:tabLst>
                          <a:tab pos="228600" algn="l"/>
                          <a:tab pos="457200" algn="l"/>
                          <a:tab pos="685800" algn="l"/>
                        </a:tabLst>
                      </a:pPr>
                      <a:r>
                        <a:rPr lang="en-US" sz="900" dirty="0">
                          <a:latin typeface="Times New Roman"/>
                          <a:ea typeface="Times New Roman"/>
                        </a:rPr>
                        <a:t>Existed</a:t>
                      </a:r>
                    </a:p>
                  </a:txBody>
                  <a:tcPr marL="55539" marR="55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300"/>
                        </a:spcBef>
                        <a:spcAft>
                          <a:spcPts val="300"/>
                        </a:spcAft>
                        <a:tabLst>
                          <a:tab pos="228600" algn="l"/>
                          <a:tab pos="457200" algn="l"/>
                          <a:tab pos="685800" algn="l"/>
                        </a:tabLst>
                      </a:pPr>
                      <a:r>
                        <a:rPr lang="en-US" sz="900">
                          <a:latin typeface="Times New Roman"/>
                          <a:ea typeface="Times New Roman"/>
                        </a:rPr>
                        <a:t>6</a:t>
                      </a:r>
                    </a:p>
                  </a:txBody>
                  <a:tcPr marL="55539" marR="55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300"/>
                        </a:spcBef>
                        <a:spcAft>
                          <a:spcPts val="300"/>
                        </a:spcAft>
                        <a:tabLst>
                          <a:tab pos="228600" algn="l"/>
                          <a:tab pos="457200" algn="l"/>
                          <a:tab pos="685800" algn="l"/>
                        </a:tabLst>
                      </a:pPr>
                      <a:r>
                        <a:rPr lang="en-US" sz="900" dirty="0">
                          <a:latin typeface="Times New Roman"/>
                          <a:ea typeface="Times New Roman"/>
                        </a:rPr>
                        <a:t>29,247</a:t>
                      </a:r>
                    </a:p>
                  </a:txBody>
                  <a:tcPr marL="55539" marR="55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7160">
                <a:tc>
                  <a:txBody>
                    <a:bodyPr/>
                    <a:lstStyle/>
                    <a:p>
                      <a:pPr marL="0" marR="0" algn="l">
                        <a:spcBef>
                          <a:spcPts val="300"/>
                        </a:spcBef>
                        <a:spcAft>
                          <a:spcPts val="300"/>
                        </a:spcAft>
                        <a:tabLst>
                          <a:tab pos="228600" algn="l"/>
                          <a:tab pos="457200" algn="l"/>
                          <a:tab pos="685800" algn="l"/>
                        </a:tabLst>
                      </a:pPr>
                      <a:r>
                        <a:rPr lang="en-US" sz="900" dirty="0">
                          <a:latin typeface="Times New Roman"/>
                          <a:ea typeface="Times New Roman"/>
                        </a:rPr>
                        <a:t>NDR</a:t>
                      </a:r>
                    </a:p>
                  </a:txBody>
                  <a:tcPr marL="55539" marR="55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300"/>
                        </a:spcBef>
                        <a:spcAft>
                          <a:spcPts val="300"/>
                        </a:spcAft>
                        <a:tabLst>
                          <a:tab pos="228600" algn="l"/>
                          <a:tab pos="457200" algn="l"/>
                          <a:tab pos="685800" algn="l"/>
                        </a:tabLst>
                      </a:pPr>
                      <a:r>
                        <a:rPr lang="en-US" sz="900" dirty="0">
                          <a:latin typeface="Times New Roman"/>
                          <a:ea typeface="Times New Roman"/>
                        </a:rPr>
                        <a:t>Existed</a:t>
                      </a:r>
                    </a:p>
                  </a:txBody>
                  <a:tcPr marL="55539" marR="55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300"/>
                        </a:spcBef>
                        <a:spcAft>
                          <a:spcPts val="300"/>
                        </a:spcAft>
                        <a:tabLst>
                          <a:tab pos="228600" algn="l"/>
                          <a:tab pos="457200" algn="l"/>
                          <a:tab pos="685800" algn="l"/>
                        </a:tabLst>
                      </a:pPr>
                      <a:r>
                        <a:rPr lang="en-US" sz="900" dirty="0">
                          <a:latin typeface="Times New Roman"/>
                          <a:ea typeface="Times New Roman"/>
                        </a:rPr>
                        <a:t>6</a:t>
                      </a:r>
                    </a:p>
                  </a:txBody>
                  <a:tcPr marL="55539" marR="55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300"/>
                        </a:spcBef>
                        <a:spcAft>
                          <a:spcPts val="300"/>
                        </a:spcAft>
                        <a:tabLst>
                          <a:tab pos="228600" algn="l"/>
                          <a:tab pos="457200" algn="l"/>
                          <a:tab pos="685800" algn="l"/>
                        </a:tabLst>
                      </a:pPr>
                      <a:r>
                        <a:rPr lang="en-US" sz="900" dirty="0">
                          <a:latin typeface="Times New Roman"/>
                          <a:ea typeface="Times New Roman"/>
                        </a:rPr>
                        <a:t>29,034</a:t>
                      </a:r>
                    </a:p>
                  </a:txBody>
                  <a:tcPr marL="55539" marR="55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7160">
                <a:tc>
                  <a:txBody>
                    <a:bodyPr/>
                    <a:lstStyle/>
                    <a:p>
                      <a:pPr marL="0" marR="0" algn="l">
                        <a:spcBef>
                          <a:spcPts val="300"/>
                        </a:spcBef>
                        <a:spcAft>
                          <a:spcPts val="300"/>
                        </a:spcAft>
                        <a:tabLst>
                          <a:tab pos="228600" algn="l"/>
                          <a:tab pos="457200" algn="l"/>
                          <a:tab pos="685800" algn="l"/>
                        </a:tabLst>
                      </a:pPr>
                      <a:r>
                        <a:rPr lang="en-US" sz="900">
                          <a:latin typeface="Times New Roman"/>
                          <a:ea typeface="Times New Roman"/>
                        </a:rPr>
                        <a:t>Look AHEAD</a:t>
                      </a:r>
                    </a:p>
                  </a:txBody>
                  <a:tcPr marL="55539" marR="55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300"/>
                        </a:spcBef>
                        <a:spcAft>
                          <a:spcPts val="300"/>
                        </a:spcAft>
                        <a:tabLst>
                          <a:tab pos="228600" algn="l"/>
                          <a:tab pos="457200" algn="l"/>
                          <a:tab pos="685800" algn="l"/>
                        </a:tabLst>
                      </a:pPr>
                      <a:r>
                        <a:rPr lang="en-US" sz="900" dirty="0">
                          <a:latin typeface="Times New Roman"/>
                          <a:ea typeface="Times New Roman"/>
                        </a:rPr>
                        <a:t>Existed</a:t>
                      </a:r>
                    </a:p>
                  </a:txBody>
                  <a:tcPr marL="55539" marR="55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300"/>
                        </a:spcBef>
                        <a:spcAft>
                          <a:spcPts val="300"/>
                        </a:spcAft>
                        <a:tabLst>
                          <a:tab pos="228600" algn="l"/>
                          <a:tab pos="457200" algn="l"/>
                          <a:tab pos="685800" algn="l"/>
                        </a:tabLst>
                      </a:pPr>
                      <a:r>
                        <a:rPr lang="en-US" sz="900">
                          <a:latin typeface="Times New Roman"/>
                          <a:ea typeface="Times New Roman"/>
                        </a:rPr>
                        <a:t>3</a:t>
                      </a:r>
                    </a:p>
                  </a:txBody>
                  <a:tcPr marL="55539" marR="55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300"/>
                        </a:spcBef>
                        <a:spcAft>
                          <a:spcPts val="300"/>
                        </a:spcAft>
                        <a:tabLst>
                          <a:tab pos="228600" algn="l"/>
                          <a:tab pos="457200" algn="l"/>
                          <a:tab pos="685800" algn="l"/>
                        </a:tabLst>
                      </a:pPr>
                      <a:r>
                        <a:rPr lang="en-US" sz="900" dirty="0">
                          <a:latin typeface="Times New Roman"/>
                          <a:ea typeface="Times New Roman"/>
                        </a:rPr>
                        <a:t>5,145</a:t>
                      </a:r>
                    </a:p>
                  </a:txBody>
                  <a:tcPr marL="55539" marR="55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7160">
                <a:tc>
                  <a:txBody>
                    <a:bodyPr/>
                    <a:lstStyle/>
                    <a:p>
                      <a:pPr marL="0" marR="0" algn="l">
                        <a:spcBef>
                          <a:spcPts val="300"/>
                        </a:spcBef>
                        <a:spcAft>
                          <a:spcPts val="300"/>
                        </a:spcAft>
                        <a:tabLst>
                          <a:tab pos="228600" algn="l"/>
                          <a:tab pos="457200" algn="l"/>
                          <a:tab pos="685800" algn="l"/>
                        </a:tabLst>
                      </a:pPr>
                      <a:r>
                        <a:rPr lang="en-US" sz="900">
                          <a:latin typeface="Times New Roman"/>
                          <a:ea typeface="Times New Roman"/>
                        </a:rPr>
                        <a:t>ADDITION</a:t>
                      </a:r>
                    </a:p>
                  </a:txBody>
                  <a:tcPr marL="55539" marR="55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300"/>
                        </a:spcBef>
                        <a:spcAft>
                          <a:spcPts val="300"/>
                        </a:spcAft>
                        <a:tabLst>
                          <a:tab pos="228600" algn="l"/>
                          <a:tab pos="457200" algn="l"/>
                          <a:tab pos="685800" algn="l"/>
                        </a:tabLst>
                      </a:pPr>
                      <a:r>
                        <a:rPr lang="en-US" sz="900" dirty="0">
                          <a:latin typeface="Times New Roman"/>
                          <a:ea typeface="Times New Roman"/>
                        </a:rPr>
                        <a:t>Existed</a:t>
                      </a:r>
                    </a:p>
                  </a:txBody>
                  <a:tcPr marL="55539" marR="55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300"/>
                        </a:spcBef>
                        <a:spcAft>
                          <a:spcPts val="300"/>
                        </a:spcAft>
                        <a:tabLst>
                          <a:tab pos="228600" algn="l"/>
                          <a:tab pos="457200" algn="l"/>
                          <a:tab pos="685800" algn="l"/>
                        </a:tabLst>
                      </a:pPr>
                      <a:r>
                        <a:rPr lang="en-US" sz="900">
                          <a:latin typeface="Times New Roman"/>
                          <a:ea typeface="Times New Roman"/>
                        </a:rPr>
                        <a:t>3</a:t>
                      </a:r>
                    </a:p>
                  </a:txBody>
                  <a:tcPr marL="55539" marR="55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300"/>
                        </a:spcBef>
                        <a:spcAft>
                          <a:spcPts val="300"/>
                        </a:spcAft>
                        <a:tabLst>
                          <a:tab pos="228600" algn="l"/>
                          <a:tab pos="457200" algn="l"/>
                          <a:tab pos="685800" algn="l"/>
                        </a:tabLst>
                      </a:pPr>
                      <a:r>
                        <a:rPr lang="en-US" sz="900" dirty="0">
                          <a:latin typeface="Times New Roman"/>
                          <a:ea typeface="Times New Roman"/>
                        </a:rPr>
                        <a:t>3,057</a:t>
                      </a:r>
                    </a:p>
                  </a:txBody>
                  <a:tcPr marL="55539" marR="55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7160">
                <a:tc>
                  <a:txBody>
                    <a:bodyPr/>
                    <a:lstStyle/>
                    <a:p>
                      <a:pPr marL="0" marR="0" algn="l">
                        <a:spcBef>
                          <a:spcPts val="300"/>
                        </a:spcBef>
                        <a:spcAft>
                          <a:spcPts val="300"/>
                        </a:spcAft>
                        <a:tabLst>
                          <a:tab pos="228600" algn="l"/>
                          <a:tab pos="457200" algn="l"/>
                          <a:tab pos="685800" algn="l"/>
                        </a:tabLst>
                      </a:pPr>
                      <a:r>
                        <a:rPr lang="en-US" sz="900">
                          <a:latin typeface="Times New Roman"/>
                          <a:ea typeface="Times New Roman"/>
                        </a:rPr>
                        <a:t>CARDS</a:t>
                      </a:r>
                    </a:p>
                  </a:txBody>
                  <a:tcPr marL="55539" marR="55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300"/>
                        </a:spcBef>
                        <a:spcAft>
                          <a:spcPts val="300"/>
                        </a:spcAft>
                        <a:tabLst>
                          <a:tab pos="228600" algn="l"/>
                          <a:tab pos="457200" algn="l"/>
                          <a:tab pos="685800" algn="l"/>
                        </a:tabLst>
                      </a:pPr>
                      <a:r>
                        <a:rPr lang="en-US" sz="900" dirty="0">
                          <a:latin typeface="Times New Roman"/>
                          <a:ea typeface="Times New Roman"/>
                        </a:rPr>
                        <a:t>Existed</a:t>
                      </a:r>
                    </a:p>
                  </a:txBody>
                  <a:tcPr marL="55539" marR="55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300"/>
                        </a:spcBef>
                        <a:spcAft>
                          <a:spcPts val="300"/>
                        </a:spcAft>
                        <a:tabLst>
                          <a:tab pos="228600" algn="l"/>
                          <a:tab pos="457200" algn="l"/>
                          <a:tab pos="685800" algn="l"/>
                        </a:tabLst>
                      </a:pPr>
                      <a:r>
                        <a:rPr lang="en-US" sz="900" dirty="0">
                          <a:latin typeface="Times New Roman"/>
                          <a:ea typeface="Times New Roman"/>
                        </a:rPr>
                        <a:t>7</a:t>
                      </a:r>
                    </a:p>
                  </a:txBody>
                  <a:tcPr marL="55539" marR="55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300"/>
                        </a:spcBef>
                        <a:spcAft>
                          <a:spcPts val="300"/>
                        </a:spcAft>
                        <a:tabLst>
                          <a:tab pos="228600" algn="l"/>
                          <a:tab pos="457200" algn="l"/>
                          <a:tab pos="685800" algn="l"/>
                        </a:tabLst>
                      </a:pPr>
                      <a:r>
                        <a:rPr lang="en-US" sz="900" dirty="0">
                          <a:latin typeface="Times New Roman"/>
                          <a:ea typeface="Times New Roman"/>
                        </a:rPr>
                        <a:t>2,838</a:t>
                      </a:r>
                    </a:p>
                  </a:txBody>
                  <a:tcPr marL="55539" marR="55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7160">
                <a:tc>
                  <a:txBody>
                    <a:bodyPr/>
                    <a:lstStyle/>
                    <a:p>
                      <a:pPr marL="0" marR="0" algn="just">
                        <a:spcBef>
                          <a:spcPts val="0"/>
                        </a:spcBef>
                        <a:spcAft>
                          <a:spcPts val="800"/>
                        </a:spcAft>
                        <a:tabLst>
                          <a:tab pos="228600" algn="l"/>
                          <a:tab pos="457200" algn="l"/>
                          <a:tab pos="685800" algn="l"/>
                        </a:tabLst>
                      </a:pPr>
                      <a:r>
                        <a:rPr lang="en-US" sz="900">
                          <a:latin typeface="Times New Roman"/>
                          <a:ea typeface="Times New Roman"/>
                        </a:rPr>
                        <a:t>ACCORD (Glycimaia)</a:t>
                      </a:r>
                    </a:p>
                  </a:txBody>
                  <a:tcPr marL="55539" marR="55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800"/>
                        </a:spcAft>
                        <a:tabLst>
                          <a:tab pos="228600" algn="l"/>
                          <a:tab pos="457200" algn="l"/>
                          <a:tab pos="685800" algn="l"/>
                        </a:tabLst>
                      </a:pPr>
                      <a:r>
                        <a:rPr lang="en-US" sz="900" dirty="0">
                          <a:latin typeface="Times New Roman"/>
                          <a:ea typeface="Times New Roman"/>
                        </a:rPr>
                        <a:t>NCT00000620</a:t>
                      </a:r>
                    </a:p>
                  </a:txBody>
                  <a:tcPr marL="55539" marR="55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800"/>
                        </a:spcAft>
                        <a:tabLst>
                          <a:tab pos="228600" algn="l"/>
                          <a:tab pos="457200" algn="l"/>
                          <a:tab pos="685800" algn="l"/>
                        </a:tabLst>
                      </a:pPr>
                      <a:r>
                        <a:rPr lang="en-US" sz="900" dirty="0">
                          <a:latin typeface="Times New Roman"/>
                          <a:ea typeface="Times New Roman"/>
                        </a:rPr>
                        <a:t>3</a:t>
                      </a:r>
                    </a:p>
                  </a:txBody>
                  <a:tcPr marL="55539" marR="55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800"/>
                        </a:spcAft>
                        <a:tabLst>
                          <a:tab pos="228600" algn="l"/>
                          <a:tab pos="457200" algn="l"/>
                          <a:tab pos="685800" algn="l"/>
                        </a:tabLst>
                      </a:pPr>
                      <a:r>
                        <a:rPr lang="en-US" sz="900" dirty="0">
                          <a:latin typeface="Times New Roman"/>
                          <a:ea typeface="Times New Roman"/>
                        </a:rPr>
                        <a:t>10,251</a:t>
                      </a:r>
                    </a:p>
                  </a:txBody>
                  <a:tcPr marL="55539" marR="55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7160">
                <a:tc>
                  <a:txBody>
                    <a:bodyPr/>
                    <a:lstStyle/>
                    <a:p>
                      <a:pPr marL="0" marR="0" algn="just">
                        <a:spcBef>
                          <a:spcPts val="0"/>
                        </a:spcBef>
                        <a:spcAft>
                          <a:spcPts val="800"/>
                        </a:spcAft>
                        <a:tabLst>
                          <a:tab pos="228600" algn="l"/>
                          <a:tab pos="457200" algn="l"/>
                          <a:tab pos="685800" algn="l"/>
                        </a:tabLst>
                      </a:pPr>
                      <a:r>
                        <a:rPr lang="en-US" sz="900">
                          <a:latin typeface="Times New Roman"/>
                          <a:ea typeface="Times New Roman"/>
                        </a:rPr>
                        <a:t>BARI2D</a:t>
                      </a:r>
                    </a:p>
                  </a:txBody>
                  <a:tcPr marL="55539" marR="55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800"/>
                        </a:spcAft>
                        <a:tabLst>
                          <a:tab pos="228600" algn="l"/>
                          <a:tab pos="457200" algn="l"/>
                          <a:tab pos="685800" algn="l"/>
                        </a:tabLst>
                      </a:pPr>
                      <a:r>
                        <a:rPr lang="en-US" sz="900">
                          <a:latin typeface="Times New Roman"/>
                          <a:ea typeface="Times New Roman"/>
                        </a:rPr>
                        <a:t>NCT00006305</a:t>
                      </a:r>
                    </a:p>
                  </a:txBody>
                  <a:tcPr marL="55539" marR="55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800"/>
                        </a:spcAft>
                        <a:tabLst>
                          <a:tab pos="228600" algn="l"/>
                          <a:tab pos="457200" algn="l"/>
                          <a:tab pos="685800" algn="l"/>
                        </a:tabLst>
                      </a:pPr>
                      <a:r>
                        <a:rPr lang="en-US" sz="900" dirty="0">
                          <a:latin typeface="Times New Roman"/>
                          <a:ea typeface="Times New Roman"/>
                        </a:rPr>
                        <a:t>5</a:t>
                      </a:r>
                    </a:p>
                  </a:txBody>
                  <a:tcPr marL="55539" marR="55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800"/>
                        </a:spcAft>
                        <a:tabLst>
                          <a:tab pos="228600" algn="l"/>
                          <a:tab pos="457200" algn="l"/>
                          <a:tab pos="685800" algn="l"/>
                        </a:tabLst>
                      </a:pPr>
                      <a:r>
                        <a:rPr lang="en-US" sz="900" dirty="0">
                          <a:latin typeface="Times New Roman"/>
                          <a:ea typeface="Times New Roman"/>
                        </a:rPr>
                        <a:t>2,368</a:t>
                      </a:r>
                    </a:p>
                  </a:txBody>
                  <a:tcPr marL="55539" marR="55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7160">
                <a:tc>
                  <a:txBody>
                    <a:bodyPr/>
                    <a:lstStyle/>
                    <a:p>
                      <a:pPr marL="0" marR="0" algn="just">
                        <a:spcBef>
                          <a:spcPts val="0"/>
                        </a:spcBef>
                        <a:spcAft>
                          <a:spcPts val="800"/>
                        </a:spcAft>
                        <a:tabLst>
                          <a:tab pos="228600" algn="l"/>
                          <a:tab pos="457200" algn="l"/>
                          <a:tab pos="685800" algn="l"/>
                        </a:tabLst>
                      </a:pPr>
                      <a:r>
                        <a:rPr lang="en-US" sz="900">
                          <a:latin typeface="Times New Roman"/>
                          <a:ea typeface="Times New Roman"/>
                        </a:rPr>
                        <a:t>ORIGIN</a:t>
                      </a:r>
                    </a:p>
                  </a:txBody>
                  <a:tcPr marL="55539" marR="55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800"/>
                        </a:spcAft>
                        <a:tabLst>
                          <a:tab pos="228600" algn="l"/>
                          <a:tab pos="457200" algn="l"/>
                          <a:tab pos="685800" algn="l"/>
                        </a:tabLst>
                      </a:pPr>
                      <a:r>
                        <a:rPr lang="en-US" sz="900">
                          <a:latin typeface="Times New Roman"/>
                          <a:ea typeface="Times New Roman"/>
                        </a:rPr>
                        <a:t>NCT00069784</a:t>
                      </a:r>
                    </a:p>
                  </a:txBody>
                  <a:tcPr marL="55539" marR="55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800"/>
                        </a:spcAft>
                        <a:tabLst>
                          <a:tab pos="228600" algn="l"/>
                          <a:tab pos="457200" algn="l"/>
                          <a:tab pos="685800" algn="l"/>
                        </a:tabLst>
                      </a:pPr>
                      <a:r>
                        <a:rPr lang="en-US" sz="900" dirty="0">
                          <a:latin typeface="Times New Roman"/>
                          <a:ea typeface="Times New Roman"/>
                        </a:rPr>
                        <a:t>3</a:t>
                      </a:r>
                    </a:p>
                  </a:txBody>
                  <a:tcPr marL="55539" marR="55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800"/>
                        </a:spcAft>
                        <a:tabLst>
                          <a:tab pos="228600" algn="l"/>
                          <a:tab pos="457200" algn="l"/>
                          <a:tab pos="685800" algn="l"/>
                        </a:tabLst>
                      </a:pPr>
                      <a:r>
                        <a:rPr lang="en-US" sz="900" dirty="0">
                          <a:latin typeface="Times New Roman"/>
                          <a:ea typeface="Times New Roman"/>
                        </a:rPr>
                        <a:t>12,537</a:t>
                      </a:r>
                    </a:p>
                  </a:txBody>
                  <a:tcPr marL="55539" marR="55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7160">
                <a:tc>
                  <a:txBody>
                    <a:bodyPr/>
                    <a:lstStyle/>
                    <a:p>
                      <a:pPr marL="0" marR="0" algn="just">
                        <a:spcBef>
                          <a:spcPts val="0"/>
                        </a:spcBef>
                        <a:spcAft>
                          <a:spcPts val="800"/>
                        </a:spcAft>
                        <a:tabLst>
                          <a:tab pos="228600" algn="l"/>
                          <a:tab pos="457200" algn="l"/>
                          <a:tab pos="685800" algn="l"/>
                        </a:tabLst>
                      </a:pPr>
                      <a:r>
                        <a:rPr lang="en-US" sz="900">
                          <a:latin typeface="Times New Roman"/>
                          <a:ea typeface="Times New Roman"/>
                        </a:rPr>
                        <a:t>TREAT</a:t>
                      </a:r>
                    </a:p>
                  </a:txBody>
                  <a:tcPr marL="55539" marR="55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800"/>
                        </a:spcAft>
                        <a:tabLst>
                          <a:tab pos="228600" algn="l"/>
                          <a:tab pos="457200" algn="l"/>
                          <a:tab pos="685800" algn="l"/>
                        </a:tabLst>
                      </a:pPr>
                      <a:r>
                        <a:rPr lang="en-US" sz="900">
                          <a:latin typeface="Times New Roman"/>
                          <a:ea typeface="Times New Roman"/>
                        </a:rPr>
                        <a:t>NCT00093015</a:t>
                      </a:r>
                    </a:p>
                  </a:txBody>
                  <a:tcPr marL="55539" marR="55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800"/>
                        </a:spcAft>
                        <a:tabLst>
                          <a:tab pos="228600" algn="l"/>
                          <a:tab pos="457200" algn="l"/>
                          <a:tab pos="685800" algn="l"/>
                        </a:tabLst>
                      </a:pPr>
                      <a:r>
                        <a:rPr lang="en-US" sz="900" dirty="0">
                          <a:latin typeface="Times New Roman"/>
                          <a:ea typeface="Times New Roman"/>
                        </a:rPr>
                        <a:t>3</a:t>
                      </a:r>
                    </a:p>
                  </a:txBody>
                  <a:tcPr marL="55539" marR="55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800"/>
                        </a:spcAft>
                        <a:tabLst>
                          <a:tab pos="228600" algn="l"/>
                          <a:tab pos="457200" algn="l"/>
                          <a:tab pos="685800" algn="l"/>
                        </a:tabLst>
                      </a:pPr>
                      <a:r>
                        <a:rPr lang="en-US" sz="900" dirty="0">
                          <a:latin typeface="Times New Roman"/>
                          <a:ea typeface="Times New Roman"/>
                        </a:rPr>
                        <a:t>4,038</a:t>
                      </a:r>
                    </a:p>
                  </a:txBody>
                  <a:tcPr marL="55539" marR="55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7160">
                <a:tc>
                  <a:txBody>
                    <a:bodyPr/>
                    <a:lstStyle/>
                    <a:p>
                      <a:pPr marL="0" marR="0" algn="just">
                        <a:spcBef>
                          <a:spcPts val="0"/>
                        </a:spcBef>
                        <a:spcAft>
                          <a:spcPts val="800"/>
                        </a:spcAft>
                        <a:tabLst>
                          <a:tab pos="228600" algn="l"/>
                          <a:tab pos="457200" algn="l"/>
                          <a:tab pos="685800" algn="l"/>
                        </a:tabLst>
                      </a:pPr>
                      <a:r>
                        <a:rPr lang="en-US" sz="900">
                          <a:latin typeface="Times New Roman"/>
                          <a:ea typeface="Times New Roman"/>
                        </a:rPr>
                        <a:t>IONM</a:t>
                      </a:r>
                    </a:p>
                  </a:txBody>
                  <a:tcPr marL="55539" marR="55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800"/>
                        </a:spcAft>
                        <a:tabLst>
                          <a:tab pos="228600" algn="l"/>
                          <a:tab pos="457200" algn="l"/>
                          <a:tab pos="685800" algn="l"/>
                        </a:tabLst>
                      </a:pPr>
                      <a:r>
                        <a:rPr lang="en-US" sz="900">
                          <a:latin typeface="Times New Roman"/>
                          <a:ea typeface="Times New Roman"/>
                        </a:rPr>
                        <a:t>NCT00191282</a:t>
                      </a:r>
                    </a:p>
                  </a:txBody>
                  <a:tcPr marL="55539" marR="55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800"/>
                        </a:spcAft>
                        <a:tabLst>
                          <a:tab pos="228600" algn="l"/>
                          <a:tab pos="457200" algn="l"/>
                          <a:tab pos="685800" algn="l"/>
                        </a:tabLst>
                      </a:pPr>
                      <a:r>
                        <a:rPr lang="en-US" sz="900" dirty="0">
                          <a:latin typeface="Times New Roman"/>
                          <a:ea typeface="Times New Roman"/>
                        </a:rPr>
                        <a:t>3</a:t>
                      </a:r>
                    </a:p>
                  </a:txBody>
                  <a:tcPr marL="55539" marR="55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800"/>
                        </a:spcAft>
                        <a:tabLst>
                          <a:tab pos="228600" algn="l"/>
                          <a:tab pos="457200" algn="l"/>
                          <a:tab pos="685800" algn="l"/>
                        </a:tabLst>
                      </a:pPr>
                      <a:r>
                        <a:rPr lang="en-US" sz="900" dirty="0">
                          <a:latin typeface="Times New Roman"/>
                          <a:ea typeface="Times New Roman"/>
                        </a:rPr>
                        <a:t>1,115</a:t>
                      </a:r>
                    </a:p>
                  </a:txBody>
                  <a:tcPr marL="55539" marR="55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7160">
                <a:tc>
                  <a:txBody>
                    <a:bodyPr/>
                    <a:lstStyle/>
                    <a:p>
                      <a:pPr marL="0" marR="0" algn="just">
                        <a:spcBef>
                          <a:spcPts val="0"/>
                        </a:spcBef>
                        <a:spcAft>
                          <a:spcPts val="800"/>
                        </a:spcAft>
                        <a:tabLst>
                          <a:tab pos="228600" algn="l"/>
                          <a:tab pos="457200" algn="l"/>
                          <a:tab pos="685800" algn="l"/>
                        </a:tabLst>
                      </a:pPr>
                      <a:r>
                        <a:rPr lang="en-US" sz="900">
                          <a:latin typeface="Times New Roman"/>
                          <a:ea typeface="Times New Roman"/>
                        </a:rPr>
                        <a:t>RECORD</a:t>
                      </a:r>
                    </a:p>
                  </a:txBody>
                  <a:tcPr marL="55539" marR="55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800"/>
                        </a:spcAft>
                        <a:tabLst>
                          <a:tab pos="228600" algn="l"/>
                          <a:tab pos="457200" algn="l"/>
                          <a:tab pos="685800" algn="l"/>
                        </a:tabLst>
                      </a:pPr>
                      <a:r>
                        <a:rPr lang="en-US" sz="900">
                          <a:latin typeface="Times New Roman"/>
                          <a:ea typeface="Times New Roman"/>
                        </a:rPr>
                        <a:t>NCT00379769</a:t>
                      </a:r>
                    </a:p>
                  </a:txBody>
                  <a:tcPr marL="55539" marR="55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800"/>
                        </a:spcAft>
                        <a:tabLst>
                          <a:tab pos="228600" algn="l"/>
                          <a:tab pos="457200" algn="l"/>
                          <a:tab pos="685800" algn="l"/>
                        </a:tabLst>
                      </a:pPr>
                      <a:r>
                        <a:rPr lang="en-US" sz="900" dirty="0">
                          <a:latin typeface="Times New Roman"/>
                          <a:ea typeface="Times New Roman"/>
                        </a:rPr>
                        <a:t>5</a:t>
                      </a:r>
                    </a:p>
                  </a:txBody>
                  <a:tcPr marL="55539" marR="55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800"/>
                        </a:spcAft>
                        <a:tabLst>
                          <a:tab pos="228600" algn="l"/>
                          <a:tab pos="457200" algn="l"/>
                          <a:tab pos="685800" algn="l"/>
                        </a:tabLst>
                      </a:pPr>
                      <a:r>
                        <a:rPr lang="en-US" sz="900" dirty="0">
                          <a:latin typeface="Times New Roman"/>
                          <a:ea typeface="Times New Roman"/>
                        </a:rPr>
                        <a:t>4,447</a:t>
                      </a:r>
                    </a:p>
                  </a:txBody>
                  <a:tcPr marL="55539" marR="55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7160">
                <a:tc>
                  <a:txBody>
                    <a:bodyPr/>
                    <a:lstStyle/>
                    <a:p>
                      <a:pPr marL="0" marR="0" algn="just">
                        <a:spcBef>
                          <a:spcPts val="0"/>
                        </a:spcBef>
                        <a:spcAft>
                          <a:spcPts val="800"/>
                        </a:spcAft>
                        <a:tabLst>
                          <a:tab pos="228600" algn="l"/>
                          <a:tab pos="457200" algn="l"/>
                          <a:tab pos="685800" algn="l"/>
                        </a:tabLst>
                      </a:pPr>
                      <a:r>
                        <a:rPr lang="en-US" sz="900">
                          <a:latin typeface="Times New Roman"/>
                          <a:ea typeface="Times New Roman"/>
                        </a:rPr>
                        <a:t>HPS2-THRIVE</a:t>
                      </a:r>
                    </a:p>
                  </a:txBody>
                  <a:tcPr marL="55539" marR="55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800"/>
                        </a:spcAft>
                        <a:tabLst>
                          <a:tab pos="228600" algn="l"/>
                          <a:tab pos="457200" algn="l"/>
                          <a:tab pos="685800" algn="l"/>
                        </a:tabLst>
                      </a:pPr>
                      <a:r>
                        <a:rPr lang="en-US" sz="900">
                          <a:latin typeface="Times New Roman"/>
                          <a:ea typeface="Times New Roman"/>
                        </a:rPr>
                        <a:t>NCT00461630</a:t>
                      </a:r>
                    </a:p>
                  </a:txBody>
                  <a:tcPr marL="55539" marR="55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800"/>
                        </a:spcAft>
                        <a:tabLst>
                          <a:tab pos="228600" algn="l"/>
                          <a:tab pos="457200" algn="l"/>
                          <a:tab pos="685800" algn="l"/>
                        </a:tabLst>
                      </a:pPr>
                      <a:r>
                        <a:rPr lang="en-US" sz="900" dirty="0">
                          <a:latin typeface="Times New Roman"/>
                          <a:ea typeface="Times New Roman"/>
                        </a:rPr>
                        <a:t>3</a:t>
                      </a:r>
                    </a:p>
                  </a:txBody>
                  <a:tcPr marL="55539" marR="55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800"/>
                        </a:spcAft>
                        <a:tabLst>
                          <a:tab pos="228600" algn="l"/>
                          <a:tab pos="457200" algn="l"/>
                          <a:tab pos="685800" algn="l"/>
                        </a:tabLst>
                      </a:pPr>
                      <a:r>
                        <a:rPr lang="en-US" sz="900" dirty="0">
                          <a:latin typeface="Times New Roman"/>
                          <a:ea typeface="Times New Roman"/>
                        </a:rPr>
                        <a:t>25,673</a:t>
                      </a:r>
                    </a:p>
                  </a:txBody>
                  <a:tcPr marL="55539" marR="55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7160">
                <a:tc>
                  <a:txBody>
                    <a:bodyPr/>
                    <a:lstStyle/>
                    <a:p>
                      <a:pPr marL="0" marR="0" algn="just">
                        <a:spcBef>
                          <a:spcPts val="0"/>
                        </a:spcBef>
                        <a:spcAft>
                          <a:spcPts val="800"/>
                        </a:spcAft>
                        <a:tabLst>
                          <a:tab pos="228600" algn="l"/>
                          <a:tab pos="457200" algn="l"/>
                          <a:tab pos="685800" algn="l"/>
                        </a:tabLst>
                      </a:pPr>
                      <a:r>
                        <a:rPr lang="en-US" sz="900">
                          <a:latin typeface="Times New Roman"/>
                          <a:ea typeface="Times New Roman"/>
                        </a:rPr>
                        <a:t>ALTITUDE</a:t>
                      </a:r>
                    </a:p>
                  </a:txBody>
                  <a:tcPr marL="55539" marR="55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800"/>
                        </a:spcAft>
                        <a:tabLst>
                          <a:tab pos="228600" algn="l"/>
                          <a:tab pos="457200" algn="l"/>
                          <a:tab pos="685800" algn="l"/>
                        </a:tabLst>
                      </a:pPr>
                      <a:r>
                        <a:rPr lang="en-US" sz="900">
                          <a:latin typeface="Times New Roman"/>
                          <a:ea typeface="Times New Roman"/>
                        </a:rPr>
                        <a:t>NCT00549757</a:t>
                      </a:r>
                    </a:p>
                  </a:txBody>
                  <a:tcPr marL="55539" marR="55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800"/>
                        </a:spcAft>
                        <a:tabLst>
                          <a:tab pos="228600" algn="l"/>
                          <a:tab pos="457200" algn="l"/>
                          <a:tab pos="685800" algn="l"/>
                        </a:tabLst>
                      </a:pPr>
                      <a:r>
                        <a:rPr lang="en-US" sz="900">
                          <a:latin typeface="Times New Roman"/>
                          <a:ea typeface="Times New Roman"/>
                        </a:rPr>
                        <a:t>3</a:t>
                      </a:r>
                    </a:p>
                  </a:txBody>
                  <a:tcPr marL="55539" marR="55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800"/>
                        </a:spcAft>
                        <a:tabLst>
                          <a:tab pos="228600" algn="l"/>
                          <a:tab pos="457200" algn="l"/>
                          <a:tab pos="685800" algn="l"/>
                        </a:tabLst>
                      </a:pPr>
                      <a:r>
                        <a:rPr lang="en-US" sz="900" dirty="0">
                          <a:latin typeface="Times New Roman"/>
                          <a:ea typeface="Times New Roman"/>
                        </a:rPr>
                        <a:t>8,561</a:t>
                      </a:r>
                    </a:p>
                  </a:txBody>
                  <a:tcPr marL="55539" marR="55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7160">
                <a:tc>
                  <a:txBody>
                    <a:bodyPr/>
                    <a:lstStyle/>
                    <a:p>
                      <a:pPr marL="0" marR="0" algn="just">
                        <a:spcBef>
                          <a:spcPts val="0"/>
                        </a:spcBef>
                        <a:spcAft>
                          <a:spcPts val="800"/>
                        </a:spcAft>
                        <a:tabLst>
                          <a:tab pos="228600" algn="l"/>
                          <a:tab pos="457200" algn="l"/>
                          <a:tab pos="685800" algn="l"/>
                        </a:tabLst>
                      </a:pPr>
                      <a:r>
                        <a:rPr lang="en-US" sz="900">
                          <a:latin typeface="Times New Roman"/>
                          <a:ea typeface="Times New Roman"/>
                        </a:rPr>
                        <a:t>TECOS</a:t>
                      </a:r>
                    </a:p>
                  </a:txBody>
                  <a:tcPr marL="55539" marR="55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800"/>
                        </a:spcAft>
                        <a:tabLst>
                          <a:tab pos="228600" algn="l"/>
                          <a:tab pos="457200" algn="l"/>
                          <a:tab pos="685800" algn="l"/>
                        </a:tabLst>
                      </a:pPr>
                      <a:r>
                        <a:rPr lang="en-US" sz="900">
                          <a:latin typeface="Times New Roman"/>
                          <a:ea typeface="Times New Roman"/>
                        </a:rPr>
                        <a:t>NCT00790205</a:t>
                      </a:r>
                    </a:p>
                  </a:txBody>
                  <a:tcPr marL="55539" marR="55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800"/>
                        </a:spcAft>
                        <a:tabLst>
                          <a:tab pos="228600" algn="l"/>
                          <a:tab pos="457200" algn="l"/>
                          <a:tab pos="685800" algn="l"/>
                        </a:tabLst>
                      </a:pPr>
                      <a:r>
                        <a:rPr lang="en-US" sz="900">
                          <a:latin typeface="Times New Roman"/>
                          <a:ea typeface="Times New Roman"/>
                        </a:rPr>
                        <a:t>3</a:t>
                      </a:r>
                    </a:p>
                  </a:txBody>
                  <a:tcPr marL="55539" marR="55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800"/>
                        </a:spcAft>
                        <a:tabLst>
                          <a:tab pos="228600" algn="l"/>
                          <a:tab pos="457200" algn="l"/>
                          <a:tab pos="685800" algn="l"/>
                        </a:tabLst>
                      </a:pPr>
                      <a:r>
                        <a:rPr lang="en-US" sz="900" dirty="0">
                          <a:latin typeface="Times New Roman"/>
                          <a:ea typeface="Times New Roman"/>
                        </a:rPr>
                        <a:t>14,671</a:t>
                      </a:r>
                    </a:p>
                  </a:txBody>
                  <a:tcPr marL="55539" marR="55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7160">
                <a:tc>
                  <a:txBody>
                    <a:bodyPr/>
                    <a:lstStyle/>
                    <a:p>
                      <a:pPr marL="0" marR="0" algn="just">
                        <a:spcBef>
                          <a:spcPts val="0"/>
                        </a:spcBef>
                        <a:spcAft>
                          <a:spcPts val="800"/>
                        </a:spcAft>
                        <a:tabLst>
                          <a:tab pos="228600" algn="l"/>
                          <a:tab pos="457200" algn="l"/>
                          <a:tab pos="685800" algn="l"/>
                        </a:tabLst>
                      </a:pPr>
                      <a:r>
                        <a:rPr lang="en-US" sz="900">
                          <a:latin typeface="Times New Roman"/>
                          <a:ea typeface="Times New Roman"/>
                        </a:rPr>
                        <a:t>EXAMINE</a:t>
                      </a:r>
                    </a:p>
                  </a:txBody>
                  <a:tcPr marL="55539" marR="55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800"/>
                        </a:spcAft>
                        <a:tabLst>
                          <a:tab pos="228600" algn="l"/>
                          <a:tab pos="457200" algn="l"/>
                          <a:tab pos="685800" algn="l"/>
                        </a:tabLst>
                      </a:pPr>
                      <a:r>
                        <a:rPr lang="en-US" sz="900">
                          <a:latin typeface="Times New Roman"/>
                          <a:ea typeface="Times New Roman"/>
                        </a:rPr>
                        <a:t>NCT00968708</a:t>
                      </a:r>
                    </a:p>
                  </a:txBody>
                  <a:tcPr marL="55539" marR="55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800"/>
                        </a:spcAft>
                        <a:tabLst>
                          <a:tab pos="228600" algn="l"/>
                          <a:tab pos="457200" algn="l"/>
                          <a:tab pos="685800" algn="l"/>
                        </a:tabLst>
                      </a:pPr>
                      <a:r>
                        <a:rPr lang="en-US" sz="900">
                          <a:latin typeface="Times New Roman"/>
                          <a:ea typeface="Times New Roman"/>
                        </a:rPr>
                        <a:t>3</a:t>
                      </a:r>
                    </a:p>
                  </a:txBody>
                  <a:tcPr marL="55539" marR="55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800"/>
                        </a:spcAft>
                        <a:tabLst>
                          <a:tab pos="228600" algn="l"/>
                          <a:tab pos="457200" algn="l"/>
                          <a:tab pos="685800" algn="l"/>
                        </a:tabLst>
                      </a:pPr>
                      <a:r>
                        <a:rPr lang="en-US" sz="900" dirty="0">
                          <a:latin typeface="Times New Roman"/>
                          <a:ea typeface="Times New Roman"/>
                        </a:rPr>
                        <a:t>5,380</a:t>
                      </a:r>
                    </a:p>
                  </a:txBody>
                  <a:tcPr marL="55539" marR="55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7160">
                <a:tc>
                  <a:txBody>
                    <a:bodyPr/>
                    <a:lstStyle/>
                    <a:p>
                      <a:pPr marL="0" marR="0" algn="just">
                        <a:spcBef>
                          <a:spcPts val="0"/>
                        </a:spcBef>
                        <a:spcAft>
                          <a:spcPts val="800"/>
                        </a:spcAft>
                        <a:tabLst>
                          <a:tab pos="228600" algn="l"/>
                          <a:tab pos="457200" algn="l"/>
                          <a:tab pos="685800" algn="l"/>
                        </a:tabLst>
                      </a:pPr>
                      <a:r>
                        <a:rPr lang="en-US" sz="900">
                          <a:latin typeface="Times New Roman"/>
                          <a:ea typeface="Times New Roman"/>
                        </a:rPr>
                        <a:t>SAVOR-TIMI 53</a:t>
                      </a:r>
                    </a:p>
                  </a:txBody>
                  <a:tcPr marL="55539" marR="55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800"/>
                        </a:spcAft>
                        <a:tabLst>
                          <a:tab pos="228600" algn="l"/>
                          <a:tab pos="457200" algn="l"/>
                          <a:tab pos="685800" algn="l"/>
                        </a:tabLst>
                      </a:pPr>
                      <a:r>
                        <a:rPr lang="en-US" sz="900">
                          <a:latin typeface="Times New Roman"/>
                          <a:ea typeface="Times New Roman"/>
                        </a:rPr>
                        <a:t>NCT01107886</a:t>
                      </a:r>
                    </a:p>
                  </a:txBody>
                  <a:tcPr marL="55539" marR="55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800"/>
                        </a:spcAft>
                        <a:tabLst>
                          <a:tab pos="228600" algn="l"/>
                          <a:tab pos="457200" algn="l"/>
                          <a:tab pos="685800" algn="l"/>
                        </a:tabLst>
                      </a:pPr>
                      <a:r>
                        <a:rPr lang="en-US" sz="900">
                          <a:latin typeface="Times New Roman"/>
                          <a:ea typeface="Times New Roman"/>
                        </a:rPr>
                        <a:t>3</a:t>
                      </a:r>
                    </a:p>
                  </a:txBody>
                  <a:tcPr marL="55539" marR="55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800"/>
                        </a:spcAft>
                        <a:tabLst>
                          <a:tab pos="228600" algn="l"/>
                          <a:tab pos="457200" algn="l"/>
                          <a:tab pos="685800" algn="l"/>
                        </a:tabLst>
                      </a:pPr>
                      <a:r>
                        <a:rPr lang="en-US" sz="900" dirty="0">
                          <a:latin typeface="Times New Roman"/>
                          <a:ea typeface="Times New Roman"/>
                        </a:rPr>
                        <a:t>16,492</a:t>
                      </a:r>
                    </a:p>
                  </a:txBody>
                  <a:tcPr marL="55539" marR="55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9382">
                <a:tc>
                  <a:txBody>
                    <a:bodyPr/>
                    <a:lstStyle/>
                    <a:p>
                      <a:pPr marL="0" marR="0" algn="just">
                        <a:spcBef>
                          <a:spcPts val="0"/>
                        </a:spcBef>
                        <a:spcAft>
                          <a:spcPts val="800"/>
                        </a:spcAft>
                        <a:tabLst>
                          <a:tab pos="228600" algn="l"/>
                          <a:tab pos="457200" algn="l"/>
                          <a:tab pos="685800" algn="l"/>
                        </a:tabLst>
                      </a:pPr>
                      <a:r>
                        <a:rPr lang="en-US" sz="900" dirty="0">
                          <a:latin typeface="Times New Roman"/>
                          <a:ea typeface="Times New Roman"/>
                        </a:rPr>
                        <a:t>EMPA-REG OUTCOME</a:t>
                      </a:r>
                    </a:p>
                  </a:txBody>
                  <a:tcPr marL="55539" marR="55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800"/>
                        </a:spcAft>
                        <a:tabLst>
                          <a:tab pos="228600" algn="l"/>
                          <a:tab pos="457200" algn="l"/>
                          <a:tab pos="685800" algn="l"/>
                        </a:tabLst>
                      </a:pPr>
                      <a:r>
                        <a:rPr lang="en-US" sz="900" dirty="0">
                          <a:latin typeface="Times New Roman"/>
                          <a:ea typeface="Times New Roman"/>
                        </a:rPr>
                        <a:t>NCT01131676</a:t>
                      </a:r>
                    </a:p>
                  </a:txBody>
                  <a:tcPr marL="55539" marR="55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800"/>
                        </a:spcAft>
                        <a:tabLst>
                          <a:tab pos="228600" algn="l"/>
                          <a:tab pos="457200" algn="l"/>
                          <a:tab pos="685800" algn="l"/>
                        </a:tabLst>
                      </a:pPr>
                      <a:r>
                        <a:rPr lang="en-US" sz="900">
                          <a:latin typeface="Times New Roman"/>
                          <a:ea typeface="Times New Roman"/>
                        </a:rPr>
                        <a:t>4</a:t>
                      </a:r>
                    </a:p>
                  </a:txBody>
                  <a:tcPr marL="55539" marR="55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800"/>
                        </a:spcAft>
                        <a:tabLst>
                          <a:tab pos="228600" algn="l"/>
                          <a:tab pos="457200" algn="l"/>
                          <a:tab pos="685800" algn="l"/>
                        </a:tabLst>
                      </a:pPr>
                      <a:r>
                        <a:rPr lang="en-US" sz="900" dirty="0">
                          <a:latin typeface="Times New Roman"/>
                          <a:ea typeface="Times New Roman"/>
                        </a:rPr>
                        <a:t>7,020</a:t>
                      </a:r>
                    </a:p>
                  </a:txBody>
                  <a:tcPr marL="55539" marR="55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7160">
                <a:tc>
                  <a:txBody>
                    <a:bodyPr/>
                    <a:lstStyle/>
                    <a:p>
                      <a:pPr marL="0" marR="0" algn="just">
                        <a:spcBef>
                          <a:spcPts val="0"/>
                        </a:spcBef>
                        <a:spcAft>
                          <a:spcPts val="800"/>
                        </a:spcAft>
                        <a:tabLst>
                          <a:tab pos="228600" algn="l"/>
                          <a:tab pos="457200" algn="l"/>
                          <a:tab pos="685800" algn="l"/>
                        </a:tabLst>
                      </a:pPr>
                      <a:r>
                        <a:rPr lang="en-US" sz="900">
                          <a:latin typeface="Times New Roman"/>
                          <a:ea typeface="Times New Roman"/>
                        </a:rPr>
                        <a:t>ELIXA</a:t>
                      </a:r>
                    </a:p>
                  </a:txBody>
                  <a:tcPr marL="55539" marR="55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800"/>
                        </a:spcAft>
                        <a:tabLst>
                          <a:tab pos="228600" algn="l"/>
                          <a:tab pos="457200" algn="l"/>
                          <a:tab pos="685800" algn="l"/>
                        </a:tabLst>
                      </a:pPr>
                      <a:r>
                        <a:rPr lang="en-US" sz="900">
                          <a:latin typeface="Times New Roman"/>
                          <a:ea typeface="Times New Roman"/>
                        </a:rPr>
                        <a:t>NCT01147250</a:t>
                      </a:r>
                    </a:p>
                  </a:txBody>
                  <a:tcPr marL="55539" marR="55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800"/>
                        </a:spcAft>
                        <a:tabLst>
                          <a:tab pos="228600" algn="l"/>
                          <a:tab pos="457200" algn="l"/>
                          <a:tab pos="685800" algn="l"/>
                        </a:tabLst>
                      </a:pPr>
                      <a:r>
                        <a:rPr lang="en-US" sz="900">
                          <a:latin typeface="Times New Roman"/>
                          <a:ea typeface="Times New Roman"/>
                        </a:rPr>
                        <a:t>3</a:t>
                      </a:r>
                    </a:p>
                  </a:txBody>
                  <a:tcPr marL="55539" marR="55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800"/>
                        </a:spcAft>
                        <a:tabLst>
                          <a:tab pos="228600" algn="l"/>
                          <a:tab pos="457200" algn="l"/>
                          <a:tab pos="685800" algn="l"/>
                        </a:tabLst>
                      </a:pPr>
                      <a:r>
                        <a:rPr lang="en-US" sz="900" dirty="0">
                          <a:latin typeface="Times New Roman"/>
                          <a:ea typeface="Times New Roman"/>
                        </a:rPr>
                        <a:t>6,068</a:t>
                      </a:r>
                    </a:p>
                  </a:txBody>
                  <a:tcPr marL="55539" marR="55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7160">
                <a:tc>
                  <a:txBody>
                    <a:bodyPr/>
                    <a:lstStyle/>
                    <a:p>
                      <a:pPr marL="0" marR="0" algn="l">
                        <a:spcBef>
                          <a:spcPts val="300"/>
                        </a:spcBef>
                        <a:spcAft>
                          <a:spcPts val="300"/>
                        </a:spcAft>
                        <a:tabLst>
                          <a:tab pos="228600" algn="l"/>
                          <a:tab pos="457200" algn="l"/>
                          <a:tab pos="685800" algn="l"/>
                        </a:tabLst>
                      </a:pPr>
                      <a:endParaRPr lang="en-US" sz="900" dirty="0">
                        <a:latin typeface="Times New Roman"/>
                        <a:ea typeface="Times New Roman"/>
                      </a:endParaRPr>
                    </a:p>
                  </a:txBody>
                  <a:tcPr marL="55539" marR="55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300"/>
                        </a:spcBef>
                        <a:spcAft>
                          <a:spcPts val="300"/>
                        </a:spcAft>
                        <a:tabLst>
                          <a:tab pos="228600" algn="l"/>
                          <a:tab pos="457200" algn="l"/>
                          <a:tab pos="685800" algn="l"/>
                        </a:tabLst>
                      </a:pPr>
                      <a:r>
                        <a:rPr lang="en-US" sz="900" b="1">
                          <a:latin typeface="Times New Roman"/>
                          <a:ea typeface="Times New Roman"/>
                        </a:rPr>
                        <a:t>TOTAL</a:t>
                      </a:r>
                      <a:endParaRPr lang="en-US" sz="900">
                        <a:latin typeface="Times New Roman"/>
                        <a:ea typeface="Times New Roman"/>
                      </a:endParaRPr>
                    </a:p>
                  </a:txBody>
                  <a:tcPr marL="55539" marR="55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300"/>
                        </a:spcBef>
                        <a:spcAft>
                          <a:spcPts val="300"/>
                        </a:spcAft>
                        <a:tabLst>
                          <a:tab pos="228600" algn="l"/>
                          <a:tab pos="457200" algn="l"/>
                          <a:tab pos="685800" algn="l"/>
                        </a:tabLst>
                      </a:pPr>
                      <a:r>
                        <a:rPr lang="en-US" sz="900" b="1">
                          <a:latin typeface="Times New Roman"/>
                          <a:ea typeface="Times New Roman"/>
                        </a:rPr>
                        <a:t>91</a:t>
                      </a:r>
                      <a:endParaRPr lang="en-US" sz="900">
                        <a:latin typeface="Times New Roman"/>
                        <a:ea typeface="Times New Roman"/>
                      </a:endParaRPr>
                    </a:p>
                  </a:txBody>
                  <a:tcPr marL="55539" marR="55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300"/>
                        </a:spcBef>
                        <a:spcAft>
                          <a:spcPts val="300"/>
                        </a:spcAft>
                        <a:tabLst>
                          <a:tab pos="228600" algn="l"/>
                          <a:tab pos="457200" algn="l"/>
                          <a:tab pos="685800" algn="l"/>
                        </a:tabLst>
                      </a:pPr>
                      <a:r>
                        <a:rPr lang="en-US" sz="900" b="1" dirty="0">
                          <a:latin typeface="Times New Roman"/>
                          <a:ea typeface="Times New Roman"/>
                        </a:rPr>
                        <a:t>210,092</a:t>
                      </a:r>
                      <a:endParaRPr lang="en-US" sz="900" dirty="0">
                        <a:latin typeface="Times New Roman"/>
                        <a:ea typeface="Times New Roman"/>
                      </a:endParaRPr>
                    </a:p>
                  </a:txBody>
                  <a:tcPr marL="55539" marR="55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Left Brace 4"/>
          <p:cNvSpPr/>
          <p:nvPr/>
        </p:nvSpPr>
        <p:spPr>
          <a:xfrm>
            <a:off x="3124201" y="1581150"/>
            <a:ext cx="533400" cy="1219200"/>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Left Brace 5"/>
          <p:cNvSpPr/>
          <p:nvPr/>
        </p:nvSpPr>
        <p:spPr>
          <a:xfrm>
            <a:off x="3124201" y="2876550"/>
            <a:ext cx="533400" cy="1752600"/>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1918164" y="1833086"/>
            <a:ext cx="1206036" cy="738664"/>
          </a:xfrm>
          <a:prstGeom prst="rect">
            <a:avLst/>
          </a:prstGeom>
          <a:noFill/>
        </p:spPr>
        <p:txBody>
          <a:bodyPr wrap="none" rtlCol="0">
            <a:spAutoFit/>
          </a:bodyPr>
          <a:lstStyle/>
          <a:p>
            <a:r>
              <a:rPr lang="en-US" sz="1400" dirty="0" smtClean="0"/>
              <a:t>Before Import</a:t>
            </a:r>
          </a:p>
          <a:p>
            <a:r>
              <a:rPr lang="en-US" sz="1400" dirty="0" smtClean="0"/>
              <a:t>9 populations</a:t>
            </a:r>
          </a:p>
          <a:p>
            <a:r>
              <a:rPr lang="en-US" sz="1400" dirty="0" smtClean="0"/>
              <a:t>47 Cohorts</a:t>
            </a:r>
            <a:endParaRPr lang="en-US" sz="1400" dirty="0"/>
          </a:p>
        </p:txBody>
      </p:sp>
      <p:sp>
        <p:nvSpPr>
          <p:cNvPr id="8" name="TextBox 7"/>
          <p:cNvSpPr txBox="1"/>
          <p:nvPr/>
        </p:nvSpPr>
        <p:spPr>
          <a:xfrm>
            <a:off x="1828809" y="3181354"/>
            <a:ext cx="1523997" cy="1169551"/>
          </a:xfrm>
          <a:prstGeom prst="rect">
            <a:avLst/>
          </a:prstGeom>
          <a:noFill/>
        </p:spPr>
        <p:txBody>
          <a:bodyPr wrap="square" rtlCol="0">
            <a:spAutoFit/>
          </a:bodyPr>
          <a:lstStyle/>
          <a:p>
            <a:r>
              <a:rPr lang="en-US" sz="1400" dirty="0" smtClean="0"/>
              <a:t>New import from </a:t>
            </a:r>
          </a:p>
          <a:p>
            <a:r>
              <a:rPr lang="en-US" sz="1400" dirty="0" err="1" smtClean="0"/>
              <a:t>ClinicalTrials.Gov</a:t>
            </a:r>
            <a:endParaRPr lang="en-US" sz="1400" dirty="0" smtClean="0"/>
          </a:p>
          <a:p>
            <a:r>
              <a:rPr lang="en-US" sz="1400" dirty="0" smtClean="0"/>
              <a:t>13 populations</a:t>
            </a:r>
          </a:p>
          <a:p>
            <a:r>
              <a:rPr lang="en-US" sz="1400" dirty="0" smtClean="0"/>
              <a:t>44 Cohorts</a:t>
            </a:r>
          </a:p>
          <a:p>
            <a:endParaRPr lang="en-US" sz="1400" dirty="0"/>
          </a:p>
        </p:txBody>
      </p:sp>
      <p:sp>
        <p:nvSpPr>
          <p:cNvPr id="9" name="Oval Callout 8"/>
          <p:cNvSpPr/>
          <p:nvPr/>
        </p:nvSpPr>
        <p:spPr>
          <a:xfrm>
            <a:off x="76200" y="3867150"/>
            <a:ext cx="2057400" cy="1066800"/>
          </a:xfrm>
          <a:prstGeom prst="wedgeEllipseCallout">
            <a:avLst>
              <a:gd name="adj1" fmla="val 20670"/>
              <a:gd name="adj2" fmla="val -85658"/>
            </a:avLst>
          </a:prstGeom>
        </p:spPr>
        <p:style>
          <a:lnRef idx="2">
            <a:schemeClr val="accent6"/>
          </a:lnRef>
          <a:fillRef idx="1">
            <a:schemeClr val="lt1"/>
          </a:fillRef>
          <a:effectRef idx="0">
            <a:schemeClr val="accent6"/>
          </a:effectRef>
          <a:fontRef idx="minor">
            <a:schemeClr val="dk1"/>
          </a:fontRef>
        </p:style>
        <p:txBody>
          <a:bodyPr lIns="0" tIns="91440" rIns="0" rtlCol="0" anchor="ctr"/>
          <a:lstStyle/>
          <a:p>
            <a:pPr algn="ctr"/>
            <a:r>
              <a:rPr lang="en-US" sz="1600" dirty="0" smtClean="0"/>
              <a:t>Using </a:t>
            </a:r>
            <a:r>
              <a:rPr lang="en-US" sz="1600" dirty="0" err="1" smtClean="0"/>
              <a:t>ClinicalTrials.Gov</a:t>
            </a:r>
            <a:r>
              <a:rPr lang="en-US" sz="1600" dirty="0" smtClean="0"/>
              <a:t> roughly doubled information </a:t>
            </a:r>
            <a:endParaRPr lang="en-US" sz="1600" dirty="0"/>
          </a:p>
        </p:txBody>
      </p:sp>
      <p:sp>
        <p:nvSpPr>
          <p:cNvPr id="10" name="Curved Right Arrow 9"/>
          <p:cNvSpPr/>
          <p:nvPr/>
        </p:nvSpPr>
        <p:spPr>
          <a:xfrm>
            <a:off x="1447800" y="2114550"/>
            <a:ext cx="381000" cy="1676400"/>
          </a:xfrm>
          <a:prstGeom prst="curvedRightArrow">
            <a:avLst>
              <a:gd name="adj1" fmla="val 26063"/>
              <a:gd name="adj2" fmla="val 84355"/>
              <a:gd name="adj3" fmla="val 501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Oval Callout 10"/>
          <p:cNvSpPr/>
          <p:nvPr/>
        </p:nvSpPr>
        <p:spPr>
          <a:xfrm>
            <a:off x="76200" y="971550"/>
            <a:ext cx="1905000" cy="1066800"/>
          </a:xfrm>
          <a:prstGeom prst="wedgeEllipseCallout">
            <a:avLst>
              <a:gd name="adj1" fmla="val -3330"/>
              <a:gd name="adj2" fmla="val 222316"/>
            </a:avLst>
          </a:prstGeom>
        </p:spPr>
        <p:style>
          <a:lnRef idx="2">
            <a:schemeClr val="accent6"/>
          </a:lnRef>
          <a:fillRef idx="1">
            <a:schemeClr val="lt1"/>
          </a:fillRef>
          <a:effectRef idx="0">
            <a:schemeClr val="accent6"/>
          </a:effectRef>
          <a:fontRef idx="minor">
            <a:schemeClr val="dk1"/>
          </a:fontRef>
        </p:style>
        <p:txBody>
          <a:bodyPr lIns="0" tIns="91440" rIns="0" rtlCol="0" anchor="ctr"/>
          <a:lstStyle/>
          <a:p>
            <a:pPr algn="ctr"/>
            <a:r>
              <a:rPr lang="en-US" sz="1600" dirty="0" smtClean="0"/>
              <a:t>Reduced import effort from days  to hours</a:t>
            </a: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right)">
                                      <p:cBhvr>
                                        <p:cTn id="16" dur="500"/>
                                        <p:tgtEl>
                                          <p:spTgt spid="6"/>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up)">
                                      <p:cBhvr>
                                        <p:cTn id="20" dur="500"/>
                                        <p:tgtEl>
                                          <p:spTgt spid="8"/>
                                        </p:tgtEl>
                                      </p:cBhvr>
                                    </p:animEffect>
                                  </p:childTnLst>
                                </p:cTn>
                              </p:par>
                            </p:childTnLst>
                          </p:cTn>
                        </p:par>
                        <p:par>
                          <p:cTn id="21" fill="hold">
                            <p:stCondLst>
                              <p:cond delay="1000"/>
                            </p:stCondLst>
                            <p:childTnLst>
                              <p:par>
                                <p:cTn id="22" presetID="22" presetClass="entr" presetSubtype="1"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up)">
                                      <p:cBhvr>
                                        <p:cTn id="24" dur="500"/>
                                        <p:tgtEl>
                                          <p:spTgt spid="10"/>
                                        </p:tgtEl>
                                      </p:cBhvr>
                                    </p:animEffect>
                                  </p:childTnLst>
                                </p:cTn>
                              </p:par>
                            </p:childTnLst>
                          </p:cTn>
                        </p:par>
                        <p:par>
                          <p:cTn id="25" fill="hold">
                            <p:stCondLst>
                              <p:cond delay="1500"/>
                            </p:stCondLst>
                            <p:childTnLst>
                              <p:par>
                                <p:cTn id="26" presetID="22" presetClass="entr" presetSubtype="1"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up)">
                                      <p:cBhvr>
                                        <p:cTn id="28" dur="500"/>
                                        <p:tgtEl>
                                          <p:spTgt spid="9"/>
                                        </p:tgtEl>
                                      </p:cBhvr>
                                    </p:animEffect>
                                  </p:childTnLst>
                                </p:cTn>
                              </p:par>
                            </p:childTnLst>
                          </p:cTn>
                        </p:par>
                        <p:par>
                          <p:cTn id="29" fill="hold">
                            <p:stCondLst>
                              <p:cond delay="2000"/>
                            </p:stCondLst>
                            <p:childTnLst>
                              <p:par>
                                <p:cTn id="30" presetID="22" presetClass="entr" presetSubtype="4"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down)">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p:bldP spid="9" grpId="0" animBg="1"/>
      <p:bldP spid="10" grpId="0" animBg="1"/>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Handled During Import</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Systematic review</a:t>
            </a:r>
          </a:p>
          <a:p>
            <a:pPr lvl="1"/>
            <a:r>
              <a:rPr lang="en-US" dirty="0" smtClean="0"/>
              <a:t>Organizing results in tabular human readable format</a:t>
            </a:r>
          </a:p>
          <a:p>
            <a:r>
              <a:rPr lang="en-US" dirty="0" smtClean="0"/>
              <a:t>Population generation</a:t>
            </a:r>
          </a:p>
          <a:p>
            <a:pPr lvl="1"/>
            <a:r>
              <a:rPr lang="en-US" dirty="0" smtClean="0"/>
              <a:t>Code generation for individuals </a:t>
            </a:r>
          </a:p>
          <a:p>
            <a:pPr lvl="1"/>
            <a:r>
              <a:rPr lang="en-US" dirty="0" smtClean="0"/>
              <a:t>Code inclusion/exclusion criteria</a:t>
            </a:r>
          </a:p>
          <a:p>
            <a:pPr lvl="1"/>
            <a:r>
              <a:rPr lang="en-US" dirty="0" smtClean="0"/>
              <a:t>Code generation of objectives</a:t>
            </a:r>
          </a:p>
          <a:p>
            <a:pPr lvl="1"/>
            <a:r>
              <a:rPr lang="en-US" dirty="0" smtClean="0"/>
              <a:t>Name matching</a:t>
            </a:r>
          </a:p>
          <a:p>
            <a:pPr lvl="1"/>
            <a:r>
              <a:rPr lang="en-US" dirty="0" smtClean="0"/>
              <a:t>Unit conversion – context sensitive</a:t>
            </a:r>
          </a:p>
          <a:p>
            <a:pPr lvl="1"/>
            <a:r>
              <a:rPr lang="en-US" dirty="0" smtClean="0"/>
              <a:t>Race/Ethnicity conversion using user defined dictionary</a:t>
            </a:r>
          </a:p>
          <a:p>
            <a:pPr lvl="1"/>
            <a:r>
              <a:rPr lang="en-US" dirty="0" smtClean="0"/>
              <a:t>Time extraction from free text</a:t>
            </a:r>
          </a:p>
          <a:p>
            <a:r>
              <a:rPr lang="en-US" dirty="0" smtClean="0"/>
              <a:t>Outcome Conversion</a:t>
            </a:r>
          </a:p>
          <a:p>
            <a:pPr lvl="1"/>
            <a:r>
              <a:rPr lang="en-US" dirty="0" smtClean="0"/>
              <a:t>Outcomes scaling to same reference</a:t>
            </a:r>
          </a:p>
          <a:p>
            <a:pPr lvl="1"/>
            <a:r>
              <a:rPr lang="en-US" dirty="0" smtClean="0"/>
              <a:t>Cohort mapping</a:t>
            </a:r>
          </a:p>
          <a:p>
            <a:pPr lvl="1"/>
            <a:r>
              <a:rPr lang="en-US" dirty="0" smtClean="0"/>
              <a:t>Calculation of missing full cohort outcomes</a:t>
            </a:r>
            <a:endParaRPr lang="en-US" dirty="0"/>
          </a:p>
        </p:txBody>
      </p:sp>
      <p:sp>
        <p:nvSpPr>
          <p:cNvPr id="4" name="Oval Callout 3"/>
          <p:cNvSpPr/>
          <p:nvPr/>
        </p:nvSpPr>
        <p:spPr>
          <a:xfrm>
            <a:off x="5029200" y="1200150"/>
            <a:ext cx="3886200" cy="2286000"/>
          </a:xfrm>
          <a:prstGeom prst="wedgeEllipseCallout">
            <a:avLst>
              <a:gd name="adj1" fmla="val -2772"/>
              <a:gd name="adj2" fmla="val 21984"/>
            </a:avLst>
          </a:prstGeom>
        </p:spPr>
        <p:style>
          <a:lnRef idx="2">
            <a:schemeClr val="accent6"/>
          </a:lnRef>
          <a:fillRef idx="1">
            <a:schemeClr val="lt1"/>
          </a:fillRef>
          <a:effectRef idx="0">
            <a:schemeClr val="accent6"/>
          </a:effectRef>
          <a:fontRef idx="minor">
            <a:schemeClr val="dk1"/>
          </a:fontRef>
        </p:style>
        <p:txBody>
          <a:bodyPr lIns="0" tIns="91440" rIns="0" rtlCol="0" anchor="ctr"/>
          <a:lstStyle/>
          <a:p>
            <a:r>
              <a:rPr lang="en-US" sz="1600" dirty="0" smtClean="0"/>
              <a:t>Summary of Import Module</a:t>
            </a:r>
          </a:p>
          <a:p>
            <a:pPr marL="342900" indent="-342900">
              <a:buAutoNum type="arabicPeriod"/>
            </a:pPr>
            <a:r>
              <a:rPr lang="en-US" sz="1600" dirty="0" smtClean="0"/>
              <a:t>Better view for human</a:t>
            </a:r>
          </a:p>
          <a:p>
            <a:pPr marL="342900" indent="-342900">
              <a:buAutoNum type="arabicPeriod"/>
            </a:pPr>
            <a:r>
              <a:rPr lang="en-US" sz="1600" dirty="0" smtClean="0"/>
              <a:t>Automates error prone tasks</a:t>
            </a:r>
          </a:p>
          <a:p>
            <a:pPr marL="342900" indent="-342900">
              <a:buAutoNum type="arabicPeriod"/>
            </a:pPr>
            <a:r>
              <a:rPr lang="en-US" sz="1600" dirty="0" smtClean="0"/>
              <a:t>Writes actual modeling code</a:t>
            </a:r>
          </a:p>
          <a:p>
            <a:pPr marL="342900" indent="-342900">
              <a:buAutoNum type="arabicPeriod"/>
            </a:pPr>
            <a:r>
              <a:rPr lang="en-US" sz="1600" dirty="0" smtClean="0"/>
              <a:t>Reproducible and traceable</a:t>
            </a:r>
          </a:p>
          <a:p>
            <a:pPr marL="342900" indent="-342900">
              <a:buAutoNum type="arabicPeriod"/>
            </a:pP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ym typeface="Symbol"/>
              </a:rPr>
              <a:t>What’s Next?</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sym typeface="Symbol"/>
              </a:rPr>
              <a:t>Enhancing reproducibility by model sharing</a:t>
            </a:r>
          </a:p>
          <a:p>
            <a:pPr lvl="1"/>
            <a:r>
              <a:rPr lang="en-US" dirty="0" smtClean="0">
                <a:sym typeface="Symbol"/>
              </a:rPr>
              <a:t>Systems Biology Markup Language (SBML)</a:t>
            </a:r>
          </a:p>
          <a:p>
            <a:pPr lvl="1"/>
            <a:r>
              <a:rPr lang="en-US" dirty="0" smtClean="0">
                <a:sym typeface="Symbol"/>
              </a:rPr>
              <a:t>Using SBML Array within </a:t>
            </a:r>
            <a:r>
              <a:rPr lang="en-US" dirty="0" err="1" smtClean="0">
                <a:sym typeface="Symbol"/>
              </a:rPr>
              <a:t>libsbml</a:t>
            </a:r>
            <a:r>
              <a:rPr lang="en-US" dirty="0" smtClean="0">
                <a:sym typeface="Symbol"/>
              </a:rPr>
              <a:t> python package</a:t>
            </a:r>
          </a:p>
          <a:p>
            <a:pPr lvl="1"/>
            <a:r>
              <a:rPr lang="en-US" dirty="0" smtClean="0">
                <a:sym typeface="Symbol"/>
              </a:rPr>
              <a:t>Work in progress with Leandro Watanabe and Chris Myers from Utah</a:t>
            </a:r>
          </a:p>
          <a:p>
            <a:pPr lvl="1"/>
            <a:endParaRPr lang="en-US" dirty="0" smtClean="0">
              <a:sym typeface="Symbol"/>
            </a:endParaRPr>
          </a:p>
          <a:p>
            <a:r>
              <a:rPr lang="en-US" dirty="0" smtClean="0">
                <a:sym typeface="Symbol"/>
              </a:rPr>
              <a:t>Capturing a snapshot of the clinical mind</a:t>
            </a:r>
          </a:p>
          <a:p>
            <a:pPr lvl="1"/>
            <a:r>
              <a:rPr lang="en-US" dirty="0" smtClean="0">
                <a:sym typeface="Symbol"/>
              </a:rPr>
              <a:t>Interpretation of ambiguous data as the medical expert sees it</a:t>
            </a:r>
          </a:p>
          <a:p>
            <a:pPr lvl="1"/>
            <a:r>
              <a:rPr lang="en-US" dirty="0" smtClean="0">
                <a:sym typeface="Symbol"/>
              </a:rPr>
              <a:t>Merging human and machine understanding</a:t>
            </a:r>
          </a:p>
          <a:p>
            <a:endParaRPr lang="en-US" dirty="0" smtClean="0">
              <a:sym typeface="Symbol"/>
            </a:endParaRPr>
          </a:p>
          <a:p>
            <a:r>
              <a:rPr lang="en-US" dirty="0" smtClean="0">
                <a:sym typeface="Symbol"/>
              </a:rPr>
              <a:t>Mapping Clinical Trials</a:t>
            </a:r>
          </a:p>
          <a:p>
            <a:pPr lvl="1"/>
            <a:endParaRPr lang="en-US" dirty="0" smtClean="0">
              <a:sym typeface="Symbol"/>
            </a:endParaRPr>
          </a:p>
          <a:p>
            <a:endParaRPr lang="en-US" dirty="0" smtClean="0">
              <a:sym typeface="Symbol"/>
            </a:endParaRPr>
          </a:p>
          <a:p>
            <a:endParaRPr lang="en-US" dirty="0" smtClean="0">
              <a:sym typeface="Symbol"/>
            </a:endParaRPr>
          </a:p>
          <a:p>
            <a:endParaRPr lang="en-US" dirty="0" smtClean="0">
              <a:sym typeface="Symbol"/>
            </a:endParaRPr>
          </a:p>
          <a:p>
            <a:endParaRPr lang="en-US" dirty="0" smtClean="0">
              <a:sym typeface="Symbol"/>
            </a:endParaRPr>
          </a:p>
          <a:p>
            <a:endParaRPr lang="en-US" dirty="0" smtClean="0">
              <a:sym typeface="Symbol"/>
            </a:endParaRPr>
          </a:p>
          <a:p>
            <a:pPr lvl="1"/>
            <a:endParaRPr lang="en-US" dirty="0" smtClean="0">
              <a:sym typeface="Symbol"/>
            </a:endParaRPr>
          </a:p>
          <a:p>
            <a:pPr lvl="1"/>
            <a:endParaRPr lang="en-US" dirty="0" smtClean="0">
              <a:sym typeface="Symbol"/>
            </a:endParaRPr>
          </a:p>
          <a:p>
            <a:pPr lvl="1"/>
            <a:endParaRPr lang="en-US" dirty="0" smtClean="0">
              <a:sym typeface="Symbol"/>
            </a:endParaRPr>
          </a:p>
          <a:p>
            <a:pPr lvl="1"/>
            <a:endParaRPr lang="en-US" dirty="0" smtClean="0">
              <a:sym typeface="Symbol"/>
            </a:endParaRPr>
          </a:p>
          <a:p>
            <a:endParaRPr lang="en-US" dirty="0"/>
          </a:p>
        </p:txBody>
      </p:sp>
      <p:sp>
        <p:nvSpPr>
          <p:cNvPr id="5" name="Oval Callout 4"/>
          <p:cNvSpPr/>
          <p:nvPr/>
        </p:nvSpPr>
        <p:spPr>
          <a:xfrm>
            <a:off x="4114800" y="3867150"/>
            <a:ext cx="3200400" cy="704850"/>
          </a:xfrm>
          <a:prstGeom prst="wedgeEllipseCallout">
            <a:avLst>
              <a:gd name="adj1" fmla="val -69099"/>
              <a:gd name="adj2" fmla="val 2153"/>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Explorers need maps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Enablers Over a Decade</a:t>
            </a:r>
            <a:endParaRPr lang="en-US" dirty="0"/>
          </a:p>
        </p:txBody>
      </p:sp>
      <p:sp>
        <p:nvSpPr>
          <p:cNvPr id="3" name="Content Placeholder 2"/>
          <p:cNvSpPr>
            <a:spLocks noGrp="1"/>
          </p:cNvSpPr>
          <p:nvPr>
            <p:ph idx="1"/>
          </p:nvPr>
        </p:nvSpPr>
        <p:spPr/>
        <p:txBody>
          <a:bodyPr>
            <a:normAutofit fontScale="47500" lnSpcReduction="20000"/>
          </a:bodyPr>
          <a:lstStyle/>
          <a:p>
            <a:r>
              <a:rPr lang="en-US" dirty="0" err="1" smtClean="0"/>
              <a:t>numpy</a:t>
            </a:r>
            <a:r>
              <a:rPr lang="en-US" dirty="0" smtClean="0"/>
              <a:t> – math and statistics</a:t>
            </a:r>
          </a:p>
          <a:p>
            <a:r>
              <a:rPr lang="en-US" dirty="0" err="1" smtClean="0"/>
              <a:t>scipy</a:t>
            </a:r>
            <a:r>
              <a:rPr lang="en-US" dirty="0" smtClean="0"/>
              <a:t> – optimization functions</a:t>
            </a:r>
          </a:p>
          <a:p>
            <a:r>
              <a:rPr lang="en-US" dirty="0" err="1" smtClean="0"/>
              <a:t>sympy</a:t>
            </a:r>
            <a:r>
              <a:rPr lang="en-US" dirty="0" smtClean="0"/>
              <a:t> – symbolic math</a:t>
            </a:r>
          </a:p>
          <a:p>
            <a:r>
              <a:rPr lang="en-US" dirty="0" smtClean="0"/>
              <a:t>parser – creating a modeling language</a:t>
            </a:r>
          </a:p>
          <a:p>
            <a:r>
              <a:rPr lang="en-US" dirty="0" err="1" smtClean="0"/>
              <a:t>WxPython</a:t>
            </a:r>
            <a:r>
              <a:rPr lang="en-US" dirty="0" smtClean="0"/>
              <a:t> – User Interface</a:t>
            </a:r>
          </a:p>
          <a:p>
            <a:r>
              <a:rPr lang="en-US" dirty="0" err="1" smtClean="0"/>
              <a:t>matplotlib</a:t>
            </a:r>
            <a:r>
              <a:rPr lang="en-US" dirty="0" smtClean="0"/>
              <a:t> - visualization</a:t>
            </a:r>
          </a:p>
          <a:p>
            <a:endParaRPr lang="en-US" dirty="0" smtClean="0"/>
          </a:p>
          <a:p>
            <a:r>
              <a:rPr lang="en-US" dirty="0" smtClean="0"/>
              <a:t>MIST – </a:t>
            </a:r>
            <a:r>
              <a:rPr lang="en-US" dirty="0" err="1" smtClean="0"/>
              <a:t>MIcro</a:t>
            </a:r>
            <a:r>
              <a:rPr lang="en-US" dirty="0" smtClean="0"/>
              <a:t> Simulation Tool</a:t>
            </a:r>
          </a:p>
          <a:p>
            <a:r>
              <a:rPr lang="en-US" dirty="0" err="1" smtClean="0"/>
              <a:t>StarCluster</a:t>
            </a:r>
            <a:r>
              <a:rPr lang="en-US" dirty="0" smtClean="0"/>
              <a:t> – virtual cluster on the cloud</a:t>
            </a:r>
          </a:p>
          <a:p>
            <a:r>
              <a:rPr lang="en-US" dirty="0" err="1" smtClean="0"/>
              <a:t>Inspyred</a:t>
            </a:r>
            <a:r>
              <a:rPr lang="en-US" dirty="0" smtClean="0"/>
              <a:t> – Evolutionary Computation</a:t>
            </a:r>
          </a:p>
          <a:p>
            <a:r>
              <a:rPr lang="en-US" dirty="0" err="1" smtClean="0"/>
              <a:t>xmllib</a:t>
            </a:r>
            <a:r>
              <a:rPr lang="en-US" dirty="0" smtClean="0"/>
              <a:t> – parsing XML data</a:t>
            </a:r>
          </a:p>
          <a:p>
            <a:r>
              <a:rPr lang="en-US" dirty="0" err="1" smtClean="0"/>
              <a:t>Bokeh</a:t>
            </a:r>
            <a:r>
              <a:rPr lang="en-US" dirty="0" smtClean="0"/>
              <a:t> – Visualization</a:t>
            </a:r>
          </a:p>
          <a:p>
            <a:endParaRPr lang="en-US" dirty="0" smtClean="0"/>
          </a:p>
          <a:p>
            <a:r>
              <a:rPr lang="en-US" dirty="0" err="1" smtClean="0"/>
              <a:t>libsbml</a:t>
            </a:r>
            <a:r>
              <a:rPr lang="en-US" dirty="0" smtClean="0"/>
              <a:t> – Systems Biology Markup Language</a:t>
            </a:r>
          </a:p>
          <a:p>
            <a:endParaRPr lang="en-US" dirty="0"/>
          </a:p>
        </p:txBody>
      </p:sp>
      <p:sp>
        <p:nvSpPr>
          <p:cNvPr id="5" name="Oval Callout 4"/>
          <p:cNvSpPr/>
          <p:nvPr/>
        </p:nvSpPr>
        <p:spPr>
          <a:xfrm>
            <a:off x="6324600" y="1276350"/>
            <a:ext cx="2667000" cy="1066800"/>
          </a:xfrm>
          <a:prstGeom prst="wedgeEllipseCallout">
            <a:avLst>
              <a:gd name="adj1" fmla="val -79045"/>
              <a:gd name="adj2" fmla="val 7792"/>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Earlier work from 2007-2012</a:t>
            </a:r>
            <a:endParaRPr lang="en-US" dirty="0"/>
          </a:p>
        </p:txBody>
      </p:sp>
      <p:sp>
        <p:nvSpPr>
          <p:cNvPr id="6" name="Right Brace 5"/>
          <p:cNvSpPr/>
          <p:nvPr/>
        </p:nvSpPr>
        <p:spPr>
          <a:xfrm>
            <a:off x="4267200" y="1276350"/>
            <a:ext cx="1295400" cy="1219200"/>
          </a:xfrm>
          <a:prstGeom prst="rightBrace">
            <a:avLst>
              <a:gd name="adj1" fmla="val 8333"/>
              <a:gd name="adj2" fmla="val 50000"/>
            </a:avLst>
          </a:prstGeom>
          <a:ln w="254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e 6"/>
          <p:cNvSpPr/>
          <p:nvPr/>
        </p:nvSpPr>
        <p:spPr>
          <a:xfrm>
            <a:off x="4267200" y="2800350"/>
            <a:ext cx="1295400" cy="1143000"/>
          </a:xfrm>
          <a:prstGeom prst="rightBrace">
            <a:avLst>
              <a:gd name="adj1" fmla="val 8333"/>
              <a:gd name="adj2" fmla="val 50000"/>
            </a:avLst>
          </a:prstGeom>
          <a:ln w="254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Oval Callout 7"/>
          <p:cNvSpPr/>
          <p:nvPr/>
        </p:nvSpPr>
        <p:spPr>
          <a:xfrm>
            <a:off x="6248400" y="2876550"/>
            <a:ext cx="2667000" cy="914400"/>
          </a:xfrm>
          <a:prstGeom prst="wedgeEllipseCallout">
            <a:avLst>
              <a:gd name="adj1" fmla="val -79003"/>
              <a:gd name="adj2" fmla="val 2962"/>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More recent work from 2012-2017</a:t>
            </a:r>
            <a:endParaRPr lang="en-US" dirty="0"/>
          </a:p>
        </p:txBody>
      </p:sp>
      <p:sp>
        <p:nvSpPr>
          <p:cNvPr id="9" name="Oval Callout 8"/>
          <p:cNvSpPr/>
          <p:nvPr/>
        </p:nvSpPr>
        <p:spPr>
          <a:xfrm>
            <a:off x="6324600" y="3943350"/>
            <a:ext cx="2590800" cy="762000"/>
          </a:xfrm>
          <a:prstGeom prst="wedgeEllipseCallout">
            <a:avLst>
              <a:gd name="adj1" fmla="val -124732"/>
              <a:gd name="adj2" fmla="val -239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future work</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Acknowledgments</a:t>
            </a:r>
            <a:endParaRPr lang="en-US" dirty="0"/>
          </a:p>
        </p:txBody>
      </p:sp>
      <p:sp>
        <p:nvSpPr>
          <p:cNvPr id="3" name="Content Placeholder 2"/>
          <p:cNvSpPr>
            <a:spLocks noGrp="1"/>
          </p:cNvSpPr>
          <p:nvPr>
            <p:ph idx="1"/>
          </p:nvPr>
        </p:nvSpPr>
        <p:spPr/>
        <p:txBody>
          <a:bodyPr>
            <a:normAutofit fontScale="32500" lnSpcReduction="20000"/>
          </a:bodyPr>
          <a:lstStyle/>
          <a:p>
            <a:r>
              <a:rPr lang="en-US" dirty="0" smtClean="0"/>
              <a:t>Deanna J.M. </a:t>
            </a:r>
            <a:r>
              <a:rPr lang="en-US" dirty="0" err="1" smtClean="0"/>
              <a:t>Isaman</a:t>
            </a:r>
            <a:r>
              <a:rPr lang="en-US" dirty="0" smtClean="0"/>
              <a:t> - who is the spirit behind the great ideas. She taught me my first steps in disease modeling.</a:t>
            </a:r>
          </a:p>
          <a:p>
            <a:endParaRPr lang="en-US" dirty="0" smtClean="0"/>
          </a:p>
          <a:p>
            <a:r>
              <a:rPr lang="en-US" dirty="0" smtClean="0"/>
              <a:t>Morton Brown &amp; William H. Herman – for  guidance, critical feedback, and growth environment.</a:t>
            </a:r>
          </a:p>
          <a:p>
            <a:endParaRPr lang="en-US" dirty="0" smtClean="0"/>
          </a:p>
          <a:p>
            <a:r>
              <a:rPr lang="en-US" dirty="0" smtClean="0"/>
              <a:t>Continuum Analytics / Anaconda and specifically:</a:t>
            </a:r>
          </a:p>
          <a:p>
            <a:pPr lvl="1"/>
            <a:r>
              <a:rPr lang="en-US" dirty="0" smtClean="0"/>
              <a:t>Benjamin </a:t>
            </a:r>
            <a:r>
              <a:rPr lang="en-US" dirty="0" err="1" smtClean="0"/>
              <a:t>Zeitler</a:t>
            </a:r>
            <a:r>
              <a:rPr lang="en-US" dirty="0" smtClean="0"/>
              <a:t> for creating the cloud AMI</a:t>
            </a:r>
          </a:p>
          <a:p>
            <a:pPr lvl="1"/>
            <a:r>
              <a:rPr lang="en-US" dirty="0" err="1" smtClean="0"/>
              <a:t>Ilan</a:t>
            </a:r>
            <a:r>
              <a:rPr lang="en-US" dirty="0" smtClean="0"/>
              <a:t> Schnell for his work on Anaconda</a:t>
            </a:r>
          </a:p>
          <a:p>
            <a:pPr lvl="1"/>
            <a:r>
              <a:rPr lang="en-US" dirty="0" smtClean="0"/>
              <a:t>Bryan Van de </a:t>
            </a:r>
            <a:r>
              <a:rPr lang="en-US" dirty="0" err="1" smtClean="0"/>
              <a:t>Ven</a:t>
            </a:r>
            <a:r>
              <a:rPr lang="en-US" dirty="0" smtClean="0"/>
              <a:t> for work and support with </a:t>
            </a:r>
            <a:r>
              <a:rPr lang="en-US" dirty="0" err="1" smtClean="0"/>
              <a:t>bokeh</a:t>
            </a:r>
            <a:endParaRPr lang="en-US" dirty="0" smtClean="0"/>
          </a:p>
          <a:p>
            <a:pPr lvl="1"/>
            <a:r>
              <a:rPr lang="en-US" dirty="0" smtClean="0"/>
              <a:t>Travis Oliphant for </a:t>
            </a:r>
            <a:r>
              <a:rPr lang="en-US" dirty="0" err="1" smtClean="0"/>
              <a:t>numpy</a:t>
            </a:r>
            <a:r>
              <a:rPr lang="en-US" dirty="0" smtClean="0"/>
              <a:t> and forging the connection</a:t>
            </a:r>
          </a:p>
          <a:p>
            <a:pPr lvl="1"/>
            <a:endParaRPr lang="en-US" dirty="0" smtClean="0"/>
          </a:p>
          <a:p>
            <a:r>
              <a:rPr lang="en-US" dirty="0" smtClean="0"/>
              <a:t>Aaron Garrett and Drew Pruett for support and advice while implementing computational components </a:t>
            </a:r>
          </a:p>
          <a:p>
            <a:endParaRPr lang="en-US" dirty="0" smtClean="0"/>
          </a:p>
          <a:p>
            <a:r>
              <a:rPr lang="en-US" dirty="0" smtClean="0"/>
              <a:t>All those who developed free software used and supported it: including Python, Anaconda, </a:t>
            </a:r>
            <a:r>
              <a:rPr lang="en-US" dirty="0" err="1" smtClean="0"/>
              <a:t>Spyder</a:t>
            </a:r>
            <a:r>
              <a:rPr lang="en-US" dirty="0" smtClean="0"/>
              <a:t>, </a:t>
            </a:r>
            <a:r>
              <a:rPr lang="en-US" dirty="0" err="1" smtClean="0"/>
              <a:t>numpy</a:t>
            </a:r>
            <a:r>
              <a:rPr lang="en-US" dirty="0" smtClean="0"/>
              <a:t>, </a:t>
            </a:r>
            <a:r>
              <a:rPr lang="en-US" dirty="0" err="1" smtClean="0"/>
              <a:t>SciPy</a:t>
            </a:r>
            <a:r>
              <a:rPr lang="en-US" dirty="0" smtClean="0"/>
              <a:t>, nose, </a:t>
            </a:r>
            <a:r>
              <a:rPr lang="en-US" dirty="0" err="1" smtClean="0"/>
              <a:t>winpdb</a:t>
            </a:r>
            <a:r>
              <a:rPr lang="en-US" dirty="0" smtClean="0"/>
              <a:t>, Star Cluster, </a:t>
            </a:r>
            <a:r>
              <a:rPr lang="en-US" dirty="0" err="1" smtClean="0"/>
              <a:t>MatplotLib</a:t>
            </a:r>
            <a:r>
              <a:rPr lang="en-US" dirty="0" smtClean="0"/>
              <a:t>, </a:t>
            </a:r>
            <a:r>
              <a:rPr lang="en-US" dirty="0" err="1" smtClean="0"/>
              <a:t>Ubuntu</a:t>
            </a:r>
            <a:r>
              <a:rPr lang="en-US" dirty="0" smtClean="0"/>
              <a:t>, Sun Grid Engine, </a:t>
            </a:r>
            <a:r>
              <a:rPr lang="en-US" dirty="0" err="1" smtClean="0"/>
              <a:t>Bokeh</a:t>
            </a:r>
            <a:r>
              <a:rPr lang="en-US" dirty="0" smtClean="0"/>
              <a:t>.</a:t>
            </a:r>
          </a:p>
          <a:p>
            <a:endParaRPr lang="en-US" dirty="0" smtClean="0"/>
          </a:p>
          <a:p>
            <a:r>
              <a:rPr lang="en-US" dirty="0" smtClean="0"/>
              <a:t>Nick </a:t>
            </a:r>
            <a:r>
              <a:rPr lang="en-US" dirty="0" err="1" smtClean="0"/>
              <a:t>Ide</a:t>
            </a:r>
            <a:r>
              <a:rPr lang="en-US" dirty="0" smtClean="0"/>
              <a:t> for help with initial steps of interfacing with </a:t>
            </a:r>
            <a:r>
              <a:rPr lang="en-US" dirty="0" err="1" smtClean="0"/>
              <a:t>ClinicalTrials.Gov</a:t>
            </a:r>
            <a:r>
              <a:rPr lang="en-US" b="1" dirty="0" smtClean="0"/>
              <a:t> </a:t>
            </a:r>
            <a:endParaRPr lang="en-US" dirty="0" smtClean="0"/>
          </a:p>
          <a:p>
            <a:endParaRPr lang="en-US" dirty="0" smtClean="0"/>
          </a:p>
          <a:p>
            <a:r>
              <a:rPr lang="en-US" dirty="0" smtClean="0"/>
              <a:t>The legacy IEST modeling  framework was supported by the Biostatistics and Economic Modeling Core of the MDRTC (P60DK020572) and by the Methods and Measurement Core of the MCDTR (P30DK092926), both funded by the National Institute of Diabetes and Digestive and Kidney Diseases. The modeling framework was initially defined as GPL and was funded by Chronic Disease Modeling for Clinical Research Innovations grant (R21DK075077) from the same institute. MIST is based on IEST.</a:t>
            </a:r>
          </a:p>
          <a:p>
            <a:endParaRPr lang="en-US" dirty="0" smtClean="0"/>
          </a:p>
          <a:p>
            <a:r>
              <a:rPr lang="en-US" dirty="0" smtClean="0"/>
              <a:t>The Reference Model and MIST were developed independently without financial support !</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normAutofit/>
          </a:bodyPr>
          <a:lstStyle/>
          <a:p>
            <a:pPr algn="ctr">
              <a:buNone/>
            </a:pPr>
            <a:r>
              <a:rPr lang="en-US" b="1" dirty="0" smtClean="0"/>
              <a:t>Jacob </a:t>
            </a:r>
            <a:r>
              <a:rPr lang="en-US" b="1" dirty="0" err="1" smtClean="0"/>
              <a:t>Barhak</a:t>
            </a:r>
            <a:endParaRPr lang="en-US" b="1" dirty="0" smtClean="0"/>
          </a:p>
          <a:p>
            <a:endParaRPr lang="en-US" b="1" dirty="0" smtClean="0"/>
          </a:p>
          <a:p>
            <a:endParaRPr lang="en-US" b="1" dirty="0" smtClean="0"/>
          </a:p>
          <a:p>
            <a:pPr marL="257165" indent="-257165">
              <a:lnSpc>
                <a:spcPct val="90000"/>
              </a:lnSpc>
              <a:buFontTx/>
              <a:buChar char="•"/>
              <a:defRPr/>
            </a:pPr>
            <a:endParaRPr lang="en-US" sz="1600" b="1" dirty="0">
              <a:solidFill>
                <a:srgbClr val="000000"/>
              </a:solidFill>
              <a:latin typeface="Arial" pitchFamily="34" charset="0"/>
              <a:cs typeface="Arial" pitchFamily="34" charset="0"/>
            </a:endParaRPr>
          </a:p>
          <a:p>
            <a:pPr marL="257165" indent="-257165">
              <a:lnSpc>
                <a:spcPct val="90000"/>
              </a:lnSpc>
              <a:buNone/>
              <a:defRPr/>
            </a:pPr>
            <a:endParaRPr lang="en-US" sz="1600" b="1" dirty="0">
              <a:solidFill>
                <a:srgbClr val="000000"/>
              </a:solidFill>
              <a:latin typeface="Arial" pitchFamily="34" charset="0"/>
              <a:cs typeface="Arial" pitchFamily="34" charset="0"/>
            </a:endParaRPr>
          </a:p>
          <a:p>
            <a:pPr marL="257165" indent="-257165">
              <a:lnSpc>
                <a:spcPct val="90000"/>
              </a:lnSpc>
              <a:buFontTx/>
              <a:buChar char="•"/>
              <a:defRPr/>
            </a:pPr>
            <a:endParaRPr lang="en-US" sz="1100" b="1" dirty="0">
              <a:solidFill>
                <a:srgbClr val="000000"/>
              </a:solidFill>
              <a:latin typeface="Arial" pitchFamily="34" charset="0"/>
              <a:cs typeface="Arial" pitchFamily="34" charset="0"/>
            </a:endParaRPr>
          </a:p>
          <a:p>
            <a:pPr marL="1058394" lvl="2" indent="-257165">
              <a:lnSpc>
                <a:spcPct val="90000"/>
              </a:lnSpc>
              <a:buFontTx/>
              <a:buChar char="•"/>
              <a:defRPr/>
            </a:pPr>
            <a:endParaRPr lang="en-US" sz="1100" b="1" dirty="0">
              <a:solidFill>
                <a:srgbClr val="000000"/>
              </a:solidFill>
              <a:latin typeface="Arial" pitchFamily="34" charset="0"/>
              <a:cs typeface="Arial" pitchFamily="34" charset="0"/>
            </a:endParaRPr>
          </a:p>
          <a:p>
            <a:pPr marL="657199" lvl="1" indent="-257165">
              <a:lnSpc>
                <a:spcPct val="90000"/>
              </a:lnSpc>
              <a:buFontTx/>
              <a:buChar char="•"/>
              <a:defRPr/>
            </a:pPr>
            <a:endParaRPr lang="en-US" sz="1600" b="1" dirty="0">
              <a:solidFill>
                <a:srgbClr val="000000"/>
              </a:solidFill>
              <a:latin typeface="Arial" pitchFamily="34" charset="0"/>
              <a:cs typeface="Arial" pitchFamily="34" charset="0"/>
            </a:endParaRPr>
          </a:p>
          <a:p>
            <a:pPr marL="657199" lvl="1" indent="-257165">
              <a:lnSpc>
                <a:spcPct val="90000"/>
              </a:lnSpc>
              <a:buFontTx/>
              <a:buChar char="•"/>
              <a:defRPr/>
            </a:pPr>
            <a:endParaRPr lang="en-US" sz="1600" b="1" dirty="0">
              <a:solidFill>
                <a:srgbClr val="000000"/>
              </a:solidFill>
              <a:latin typeface="Arial" pitchFamily="34" charset="0"/>
              <a:cs typeface="Arial" pitchFamily="34" charset="0"/>
            </a:endParaRPr>
          </a:p>
          <a:p>
            <a:pPr marL="657199" lvl="1" indent="-257165">
              <a:lnSpc>
                <a:spcPct val="90000"/>
              </a:lnSpc>
              <a:buFontTx/>
              <a:buChar char="•"/>
              <a:defRPr/>
            </a:pPr>
            <a:endParaRPr lang="en-US" sz="800" i="1" dirty="0">
              <a:solidFill>
                <a:srgbClr val="000000"/>
              </a:solidFill>
              <a:latin typeface="Tahoma" pitchFamily="34" charset="0"/>
            </a:endParaRPr>
          </a:p>
          <a:p>
            <a:endParaRPr lang="en-US" dirty="0"/>
          </a:p>
        </p:txBody>
      </p:sp>
      <p:pic>
        <p:nvPicPr>
          <p:cNvPr id="4" name="Picture 2" descr="C:\Users\Work\Desktop\JacobBarhak_QR_Code.png"/>
          <p:cNvPicPr>
            <a:picLocks noChangeAspect="1" noChangeArrowheads="1"/>
          </p:cNvPicPr>
          <p:nvPr/>
        </p:nvPicPr>
        <p:blipFill>
          <a:blip r:embed="rId2" cstate="print"/>
          <a:srcRect/>
          <a:stretch>
            <a:fillRect/>
          </a:stretch>
        </p:blipFill>
        <p:spPr bwMode="auto">
          <a:xfrm>
            <a:off x="2936367" y="1743094"/>
            <a:ext cx="3271266" cy="3271266"/>
          </a:xfrm>
          <a:prstGeom prst="rect">
            <a:avLst/>
          </a:prstGeom>
          <a:noFill/>
        </p:spPr>
      </p:pic>
      <p:sp>
        <p:nvSpPr>
          <p:cNvPr id="5" name="TextBox 4"/>
          <p:cNvSpPr txBox="1"/>
          <p:nvPr/>
        </p:nvSpPr>
        <p:spPr>
          <a:xfrm>
            <a:off x="504509" y="1657366"/>
            <a:ext cx="8135007" cy="346247"/>
          </a:xfrm>
          <a:prstGeom prst="rect">
            <a:avLst/>
          </a:prstGeom>
          <a:noFill/>
        </p:spPr>
        <p:txBody>
          <a:bodyPr wrap="square" lIns="68577" tIns="34289" rIns="68577" bIns="34289" rtlCol="0">
            <a:spAutoFit/>
          </a:bodyPr>
          <a:lstStyle/>
          <a:p>
            <a:pPr marL="0" lvl="1" algn="ctr"/>
            <a:r>
              <a:rPr lang="en-US" dirty="0" smtClean="0">
                <a:solidFill>
                  <a:srgbClr val="7030A0"/>
                </a:solidFill>
                <a:hlinkClick r:id="rId3"/>
              </a:rPr>
              <a:t>http://sites.google.com/site/jacobbarhak/</a:t>
            </a:r>
            <a:r>
              <a:rPr lang="en-US" dirty="0" smtClean="0">
                <a:solidFill>
                  <a:srgbClr val="7030A0"/>
                </a:solidFill>
              </a:rPr>
              <a:t> </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Population Generation Goal</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Generate synthetic population to  mimic statistics</a:t>
            </a:r>
          </a:p>
          <a:p>
            <a:pPr lvl="1"/>
            <a:r>
              <a:rPr lang="en-US" dirty="0" smtClean="0"/>
              <a:t>Heterogeneity = generate individuals</a:t>
            </a:r>
          </a:p>
          <a:p>
            <a:pPr lvl="1"/>
            <a:r>
              <a:rPr lang="en-US" dirty="0" smtClean="0"/>
              <a:t>Multiple characteristics per individual</a:t>
            </a:r>
          </a:p>
          <a:p>
            <a:pPr lvl="1"/>
            <a:r>
              <a:rPr lang="en-US" dirty="0" smtClean="0"/>
              <a:t>Allow correlations</a:t>
            </a:r>
          </a:p>
          <a:p>
            <a:pPr lvl="1"/>
            <a:r>
              <a:rPr lang="en-US" dirty="0" smtClean="0"/>
              <a:t>Allow restrictions</a:t>
            </a:r>
          </a:p>
          <a:p>
            <a:pPr lvl="1"/>
            <a:endParaRPr lang="en-US" dirty="0" smtClean="0"/>
          </a:p>
          <a:p>
            <a:pPr lvl="1"/>
            <a:endParaRPr lang="en-US" dirty="0" smtClean="0"/>
          </a:p>
          <a:p>
            <a:pPr lvl="1"/>
            <a:endParaRPr lang="en-US" dirty="0" smtClean="0"/>
          </a:p>
          <a:p>
            <a:pPr lvl="1"/>
            <a:r>
              <a:rPr lang="en-US" dirty="0" smtClean="0"/>
              <a:t>   </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buNone/>
            </a:pPr>
            <a:endParaRPr lang="en-US" dirty="0" smtClean="0"/>
          </a:p>
          <a:p>
            <a:endParaRPr lang="en-US" dirty="0" smtClean="0"/>
          </a:p>
          <a:p>
            <a:pPr lvl="1"/>
            <a:endParaRPr lang="en-US" dirty="0"/>
          </a:p>
        </p:txBody>
      </p:sp>
      <p:graphicFrame>
        <p:nvGraphicFramePr>
          <p:cNvPr id="6" name="Table 5"/>
          <p:cNvGraphicFramePr>
            <a:graphicFrameLocks noGrp="1"/>
          </p:cNvGraphicFramePr>
          <p:nvPr/>
        </p:nvGraphicFramePr>
        <p:xfrm>
          <a:off x="3886200" y="2628900"/>
          <a:ext cx="4800600" cy="1931670"/>
        </p:xfrm>
        <a:graphic>
          <a:graphicData uri="http://schemas.openxmlformats.org/drawingml/2006/table">
            <a:tbl>
              <a:tblPr firstRow="1" bandRow="1">
                <a:tableStyleId>{5C22544A-7EE6-4342-B048-85BDC9FD1C3A}</a:tableStyleId>
              </a:tblPr>
              <a:tblGrid>
                <a:gridCol w="1326712"/>
                <a:gridCol w="774683"/>
                <a:gridCol w="778965"/>
                <a:gridCol w="960120"/>
                <a:gridCol w="960120"/>
              </a:tblGrid>
              <a:tr h="502920">
                <a:tc>
                  <a:txBody>
                    <a:bodyPr/>
                    <a:lstStyle/>
                    <a:p>
                      <a:pPr algn="ctr"/>
                      <a:r>
                        <a:rPr lang="en-US" sz="1400" dirty="0" err="1" smtClean="0"/>
                        <a:t>IndividualID</a:t>
                      </a:r>
                      <a:endParaRPr lang="en-US" sz="1400" dirty="0" smtClean="0"/>
                    </a:p>
                  </a:txBody>
                  <a:tcPr marT="34290" marB="34290"/>
                </a:tc>
                <a:tc>
                  <a:txBody>
                    <a:bodyPr/>
                    <a:lstStyle/>
                    <a:p>
                      <a:pPr algn="ctr"/>
                      <a:r>
                        <a:rPr lang="en-US" sz="1400" dirty="0" smtClean="0"/>
                        <a:t>Male</a:t>
                      </a:r>
                      <a:endParaRPr lang="en-US" sz="1400" dirty="0"/>
                    </a:p>
                  </a:txBody>
                  <a:tcPr marT="34290" marB="34290"/>
                </a:tc>
                <a:tc>
                  <a:txBody>
                    <a:bodyPr/>
                    <a:lstStyle/>
                    <a:p>
                      <a:pPr algn="ctr"/>
                      <a:r>
                        <a:rPr lang="en-US" sz="1400" dirty="0" smtClean="0"/>
                        <a:t>Age</a:t>
                      </a:r>
                      <a:endParaRPr lang="en-US" sz="1400" dirty="0"/>
                    </a:p>
                  </a:txBody>
                  <a:tcPr marT="34290" marB="34290"/>
                </a:tc>
                <a:tc>
                  <a:txBody>
                    <a:bodyPr/>
                    <a:lstStyle/>
                    <a:p>
                      <a:pPr algn="ctr"/>
                      <a:r>
                        <a:rPr lang="en-US" sz="1400" dirty="0" smtClean="0"/>
                        <a:t>BP</a:t>
                      </a:r>
                      <a:endParaRPr lang="en-US" sz="1400" dirty="0"/>
                    </a:p>
                  </a:txBody>
                  <a:tcPr marT="34290" marB="34290"/>
                </a:tc>
                <a:tc>
                  <a:txBody>
                    <a:bodyPr/>
                    <a:lstStyle/>
                    <a:p>
                      <a:pPr algn="ctr"/>
                      <a:r>
                        <a:rPr lang="en-US" sz="1400" dirty="0" smtClean="0"/>
                        <a:t>…</a:t>
                      </a:r>
                      <a:endParaRPr lang="en-US" sz="1400" dirty="0"/>
                    </a:p>
                  </a:txBody>
                  <a:tcPr marT="34290" marB="34290"/>
                </a:tc>
              </a:tr>
              <a:tr h="285750">
                <a:tc>
                  <a:txBody>
                    <a:bodyPr/>
                    <a:lstStyle/>
                    <a:p>
                      <a:pPr algn="ctr"/>
                      <a:r>
                        <a:rPr lang="en-US" sz="1400" dirty="0" smtClean="0"/>
                        <a:t>0</a:t>
                      </a:r>
                      <a:endParaRPr lang="en-US" sz="1400" dirty="0"/>
                    </a:p>
                  </a:txBody>
                  <a:tcPr marT="34290" marB="34290"/>
                </a:tc>
                <a:tc>
                  <a:txBody>
                    <a:bodyPr/>
                    <a:lstStyle/>
                    <a:p>
                      <a:pPr algn="ctr"/>
                      <a:r>
                        <a:rPr lang="en-US" sz="1400" dirty="0" smtClean="0"/>
                        <a:t>0</a:t>
                      </a:r>
                      <a:endParaRPr lang="en-US" sz="1400" dirty="0"/>
                    </a:p>
                  </a:txBody>
                  <a:tcPr marT="34290" marB="34290"/>
                </a:tc>
                <a:tc>
                  <a:txBody>
                    <a:bodyPr/>
                    <a:lstStyle/>
                    <a:p>
                      <a:pPr algn="ctr"/>
                      <a:r>
                        <a:rPr lang="en-US" sz="1400" dirty="0" smtClean="0"/>
                        <a:t>50</a:t>
                      </a:r>
                      <a:endParaRPr lang="en-US" sz="1400" dirty="0"/>
                    </a:p>
                  </a:txBody>
                  <a:tcPr marT="34290" marB="34290"/>
                </a:tc>
                <a:tc>
                  <a:txBody>
                    <a:bodyPr/>
                    <a:lstStyle/>
                    <a:p>
                      <a:pPr algn="ctr"/>
                      <a:r>
                        <a:rPr lang="en-US" sz="1400" dirty="0" smtClean="0"/>
                        <a:t>140</a:t>
                      </a:r>
                      <a:endParaRPr lang="en-US" sz="1400" dirty="0"/>
                    </a:p>
                  </a:txBody>
                  <a:tcPr marT="34290" marB="34290"/>
                </a:tc>
                <a:tc>
                  <a:txBody>
                    <a:bodyPr/>
                    <a:lstStyle/>
                    <a:p>
                      <a:pPr algn="ctr"/>
                      <a:r>
                        <a:rPr lang="en-US" sz="1400" dirty="0" smtClean="0"/>
                        <a:t>…</a:t>
                      </a:r>
                      <a:endParaRPr lang="en-US" sz="1400" dirty="0"/>
                    </a:p>
                  </a:txBody>
                  <a:tcPr marT="34290" marB="34290"/>
                </a:tc>
              </a:tr>
              <a:tr h="285750">
                <a:tc>
                  <a:txBody>
                    <a:bodyPr/>
                    <a:lstStyle/>
                    <a:p>
                      <a:pPr algn="ctr"/>
                      <a:r>
                        <a:rPr lang="en-US" sz="1400" dirty="0" smtClean="0"/>
                        <a:t>1</a:t>
                      </a:r>
                      <a:endParaRPr lang="en-US" sz="1400" dirty="0"/>
                    </a:p>
                  </a:txBody>
                  <a:tcPr marT="34290" marB="34290"/>
                </a:tc>
                <a:tc>
                  <a:txBody>
                    <a:bodyPr/>
                    <a:lstStyle/>
                    <a:p>
                      <a:pPr algn="ctr"/>
                      <a:r>
                        <a:rPr lang="en-US" sz="1400" dirty="0" smtClean="0"/>
                        <a:t>1</a:t>
                      </a:r>
                      <a:endParaRPr lang="en-US" sz="1400" dirty="0"/>
                    </a:p>
                  </a:txBody>
                  <a:tcPr marT="34290" marB="34290"/>
                </a:tc>
                <a:tc>
                  <a:txBody>
                    <a:bodyPr/>
                    <a:lstStyle/>
                    <a:p>
                      <a:pPr algn="ctr"/>
                      <a:r>
                        <a:rPr lang="en-US" sz="1400" dirty="0" smtClean="0"/>
                        <a:t>45</a:t>
                      </a:r>
                      <a:endParaRPr lang="en-US" sz="1400" dirty="0"/>
                    </a:p>
                  </a:txBody>
                  <a:tcPr marT="34290" marB="34290"/>
                </a:tc>
                <a:tc>
                  <a:txBody>
                    <a:bodyPr/>
                    <a:lstStyle/>
                    <a:p>
                      <a:pPr algn="ctr"/>
                      <a:r>
                        <a:rPr lang="en-US" sz="1400" dirty="0" smtClean="0"/>
                        <a:t>135</a:t>
                      </a:r>
                      <a:endParaRPr lang="en-US" sz="1400" dirty="0"/>
                    </a:p>
                  </a:txBody>
                  <a:tcPr marT="34290" marB="34290"/>
                </a:tc>
                <a:tc>
                  <a:txBody>
                    <a:bodyPr/>
                    <a:lstStyle/>
                    <a:p>
                      <a:pPr algn="ctr"/>
                      <a:r>
                        <a:rPr lang="en-US" sz="1400" dirty="0" smtClean="0"/>
                        <a:t>…</a:t>
                      </a:r>
                      <a:endParaRPr lang="en-US" sz="1400" dirty="0"/>
                    </a:p>
                  </a:txBody>
                  <a:tcPr marT="34290" marB="34290"/>
                </a:tc>
              </a:tr>
              <a:tr h="285750">
                <a:tc>
                  <a:txBody>
                    <a:bodyPr/>
                    <a:lstStyle/>
                    <a:p>
                      <a:pPr algn="ctr"/>
                      <a:r>
                        <a:rPr lang="en-US" sz="1400" dirty="0" smtClean="0"/>
                        <a:t>2</a:t>
                      </a:r>
                      <a:endParaRPr lang="en-US" sz="1400" dirty="0"/>
                    </a:p>
                  </a:txBody>
                  <a:tcPr marT="34290" marB="34290"/>
                </a:tc>
                <a:tc>
                  <a:txBody>
                    <a:bodyPr/>
                    <a:lstStyle/>
                    <a:p>
                      <a:pPr algn="ctr"/>
                      <a:r>
                        <a:rPr lang="en-US" sz="1400" dirty="0" smtClean="0"/>
                        <a:t>0</a:t>
                      </a:r>
                      <a:endParaRPr lang="en-US" sz="1400" dirty="0"/>
                    </a:p>
                  </a:txBody>
                  <a:tcPr marT="34290" marB="34290"/>
                </a:tc>
                <a:tc>
                  <a:txBody>
                    <a:bodyPr/>
                    <a:lstStyle/>
                    <a:p>
                      <a:pPr algn="ctr"/>
                      <a:r>
                        <a:rPr lang="en-US" sz="1400" dirty="0" smtClean="0"/>
                        <a:t>22</a:t>
                      </a:r>
                      <a:endParaRPr lang="en-US" sz="1400" dirty="0"/>
                    </a:p>
                  </a:txBody>
                  <a:tcPr marT="34290" marB="34290"/>
                </a:tc>
                <a:tc>
                  <a:txBody>
                    <a:bodyPr/>
                    <a:lstStyle/>
                    <a:p>
                      <a:pPr algn="ctr"/>
                      <a:r>
                        <a:rPr lang="en-US" sz="1400" dirty="0" smtClean="0"/>
                        <a:t>120</a:t>
                      </a:r>
                      <a:endParaRPr lang="en-US" sz="1400" dirty="0"/>
                    </a:p>
                  </a:txBody>
                  <a:tcPr marT="34290" marB="34290"/>
                </a:tc>
                <a:tc>
                  <a:txBody>
                    <a:bodyPr/>
                    <a:lstStyle/>
                    <a:p>
                      <a:pPr algn="ctr"/>
                      <a:r>
                        <a:rPr lang="en-US" sz="1400" dirty="0" smtClean="0"/>
                        <a:t>…</a:t>
                      </a:r>
                      <a:endParaRPr lang="en-US" sz="1400" dirty="0"/>
                    </a:p>
                  </a:txBody>
                  <a:tcPr marT="34290" marB="34290"/>
                </a:tc>
              </a:tr>
              <a:tr h="285750">
                <a:tc>
                  <a:txBody>
                    <a:bodyPr/>
                    <a:lstStyle/>
                    <a:p>
                      <a:pPr algn="ctr"/>
                      <a:r>
                        <a:rPr lang="en-US" sz="1400" dirty="0" smtClean="0"/>
                        <a:t>3</a:t>
                      </a:r>
                      <a:endParaRPr lang="en-US" sz="1400" dirty="0"/>
                    </a:p>
                  </a:txBody>
                  <a:tcPr marT="34290" marB="34290"/>
                </a:tc>
                <a:tc>
                  <a:txBody>
                    <a:bodyPr/>
                    <a:lstStyle/>
                    <a:p>
                      <a:pPr algn="ctr"/>
                      <a:r>
                        <a:rPr lang="en-US" sz="1400" dirty="0" smtClean="0"/>
                        <a:t>1</a:t>
                      </a:r>
                      <a:endParaRPr lang="en-US" sz="1400" dirty="0"/>
                    </a:p>
                  </a:txBody>
                  <a:tcPr marT="34290" marB="34290"/>
                </a:tc>
                <a:tc>
                  <a:txBody>
                    <a:bodyPr/>
                    <a:lstStyle/>
                    <a:p>
                      <a:pPr algn="ctr"/>
                      <a:r>
                        <a:rPr lang="en-US" sz="1400" dirty="0" smtClean="0"/>
                        <a:t>85</a:t>
                      </a:r>
                      <a:endParaRPr lang="en-US" sz="1400" dirty="0"/>
                    </a:p>
                  </a:txBody>
                  <a:tcPr marT="34290" marB="34290"/>
                </a:tc>
                <a:tc>
                  <a:txBody>
                    <a:bodyPr/>
                    <a:lstStyle/>
                    <a:p>
                      <a:pPr algn="ctr"/>
                      <a:r>
                        <a:rPr lang="en-US" sz="1400" dirty="0" smtClean="0"/>
                        <a:t>145</a:t>
                      </a:r>
                      <a:endParaRPr lang="en-US" sz="1400" dirty="0"/>
                    </a:p>
                  </a:txBody>
                  <a:tcPr marT="34290" marB="34290"/>
                </a:tc>
                <a:tc>
                  <a:txBody>
                    <a:bodyPr/>
                    <a:lstStyle/>
                    <a:p>
                      <a:pPr algn="ctr"/>
                      <a:r>
                        <a:rPr lang="en-US" sz="1400" dirty="0" smtClean="0"/>
                        <a:t>…</a:t>
                      </a:r>
                      <a:endParaRPr lang="en-US" sz="1400" dirty="0"/>
                    </a:p>
                  </a:txBody>
                  <a:tcPr marT="34290" marB="34290"/>
                </a:tc>
              </a:tr>
              <a:tr h="285750">
                <a:tc>
                  <a:txBody>
                    <a:bodyPr/>
                    <a:lstStyle/>
                    <a:p>
                      <a:pPr algn="ctr"/>
                      <a:r>
                        <a:rPr lang="en-US" sz="1400" dirty="0" smtClean="0"/>
                        <a:t>4</a:t>
                      </a:r>
                      <a:endParaRPr lang="en-US" sz="1400" dirty="0"/>
                    </a:p>
                  </a:txBody>
                  <a:tcPr marT="34290" marB="34290"/>
                </a:tc>
                <a:tc>
                  <a:txBody>
                    <a:bodyPr/>
                    <a:lstStyle/>
                    <a:p>
                      <a:pPr algn="ctr"/>
                      <a:r>
                        <a:rPr lang="en-US" sz="1400" dirty="0" smtClean="0"/>
                        <a:t>1</a:t>
                      </a:r>
                      <a:endParaRPr lang="en-US" sz="1400" dirty="0"/>
                    </a:p>
                  </a:txBody>
                  <a:tcPr marT="34290" marB="34290"/>
                </a:tc>
                <a:tc>
                  <a:txBody>
                    <a:bodyPr/>
                    <a:lstStyle/>
                    <a:p>
                      <a:pPr algn="ctr"/>
                      <a:r>
                        <a:rPr lang="en-US" sz="1400" dirty="0" smtClean="0"/>
                        <a:t>14</a:t>
                      </a:r>
                      <a:endParaRPr lang="en-US" sz="1400" dirty="0"/>
                    </a:p>
                  </a:txBody>
                  <a:tcPr marT="34290" marB="34290"/>
                </a:tc>
                <a:tc>
                  <a:txBody>
                    <a:bodyPr/>
                    <a:lstStyle/>
                    <a:p>
                      <a:pPr algn="ctr"/>
                      <a:r>
                        <a:rPr lang="en-US" sz="1400" dirty="0" smtClean="0"/>
                        <a:t>125</a:t>
                      </a:r>
                      <a:endParaRPr lang="en-US" sz="1400" dirty="0"/>
                    </a:p>
                  </a:txBody>
                  <a:tcPr marT="34290" marB="34290"/>
                </a:tc>
                <a:tc>
                  <a:txBody>
                    <a:bodyPr/>
                    <a:lstStyle/>
                    <a:p>
                      <a:pPr algn="ctr"/>
                      <a:r>
                        <a:rPr lang="en-US" sz="1400" dirty="0" smtClean="0"/>
                        <a:t>…</a:t>
                      </a:r>
                      <a:endParaRPr lang="en-US" sz="1400" dirty="0"/>
                    </a:p>
                  </a:txBody>
                  <a:tcPr marT="34290" marB="34290"/>
                </a:tc>
              </a:tr>
            </a:tbl>
          </a:graphicData>
        </a:graphic>
      </p:graphicFrame>
      <p:sp>
        <p:nvSpPr>
          <p:cNvPr id="8" name="Right Arrow 7"/>
          <p:cNvSpPr/>
          <p:nvPr/>
        </p:nvSpPr>
        <p:spPr>
          <a:xfrm>
            <a:off x="2819400" y="3486150"/>
            <a:ext cx="990600" cy="514350"/>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181600" y="2457450"/>
            <a:ext cx="3733800" cy="2324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Table 9"/>
          <p:cNvGraphicFramePr>
            <a:graphicFrameLocks noGrp="1"/>
          </p:cNvGraphicFramePr>
          <p:nvPr/>
        </p:nvGraphicFramePr>
        <p:xfrm>
          <a:off x="3886200" y="2628900"/>
          <a:ext cx="4800600" cy="1931670"/>
        </p:xfrm>
        <a:graphic>
          <a:graphicData uri="http://schemas.openxmlformats.org/drawingml/2006/table">
            <a:tbl>
              <a:tblPr firstRow="1" bandRow="1">
                <a:tableStyleId>{5C22544A-7EE6-4342-B048-85BDC9FD1C3A}</a:tableStyleId>
              </a:tblPr>
              <a:tblGrid>
                <a:gridCol w="1326712"/>
                <a:gridCol w="774683"/>
                <a:gridCol w="778965"/>
                <a:gridCol w="960120"/>
                <a:gridCol w="960120"/>
              </a:tblGrid>
              <a:tr h="502920">
                <a:tc>
                  <a:txBody>
                    <a:bodyPr/>
                    <a:lstStyle/>
                    <a:p>
                      <a:pPr algn="ctr"/>
                      <a:r>
                        <a:rPr lang="en-US" sz="1400" dirty="0" err="1" smtClean="0"/>
                        <a:t>IndividualID</a:t>
                      </a:r>
                      <a:endParaRPr lang="en-US" sz="1400" dirty="0" smtClean="0"/>
                    </a:p>
                  </a:txBody>
                  <a:tcPr marT="34290" marB="34290"/>
                </a:tc>
                <a:tc>
                  <a:txBody>
                    <a:bodyPr/>
                    <a:lstStyle/>
                    <a:p>
                      <a:pPr algn="ctr"/>
                      <a:r>
                        <a:rPr lang="en-US" sz="1400" dirty="0" smtClean="0"/>
                        <a:t>Male</a:t>
                      </a:r>
                      <a:endParaRPr lang="en-US" sz="1400" dirty="0"/>
                    </a:p>
                  </a:txBody>
                  <a:tcPr marT="34290" marB="34290"/>
                </a:tc>
                <a:tc>
                  <a:txBody>
                    <a:bodyPr/>
                    <a:lstStyle/>
                    <a:p>
                      <a:pPr algn="ctr"/>
                      <a:r>
                        <a:rPr lang="en-US" sz="1400" dirty="0" smtClean="0"/>
                        <a:t>Age</a:t>
                      </a:r>
                      <a:endParaRPr lang="en-US" sz="1400" dirty="0"/>
                    </a:p>
                  </a:txBody>
                  <a:tcPr marT="34290" marB="34290"/>
                </a:tc>
                <a:tc>
                  <a:txBody>
                    <a:bodyPr/>
                    <a:lstStyle/>
                    <a:p>
                      <a:pPr algn="ctr"/>
                      <a:r>
                        <a:rPr lang="en-US" sz="1400" dirty="0" smtClean="0"/>
                        <a:t>BP</a:t>
                      </a:r>
                      <a:endParaRPr lang="en-US" sz="1400" dirty="0"/>
                    </a:p>
                  </a:txBody>
                  <a:tcPr marT="34290" marB="34290"/>
                </a:tc>
                <a:tc>
                  <a:txBody>
                    <a:bodyPr/>
                    <a:lstStyle/>
                    <a:p>
                      <a:pPr algn="ctr"/>
                      <a:r>
                        <a:rPr lang="en-US" sz="1400" dirty="0" smtClean="0"/>
                        <a:t>…</a:t>
                      </a:r>
                      <a:endParaRPr lang="en-US" sz="1400" dirty="0"/>
                    </a:p>
                  </a:txBody>
                  <a:tcPr marT="34290" marB="34290"/>
                </a:tc>
              </a:tr>
              <a:tr h="285750">
                <a:tc>
                  <a:txBody>
                    <a:bodyPr/>
                    <a:lstStyle/>
                    <a:p>
                      <a:pPr algn="ctr"/>
                      <a:r>
                        <a:rPr lang="en-US" sz="1400" dirty="0" smtClean="0"/>
                        <a:t>0</a:t>
                      </a:r>
                      <a:endParaRPr lang="en-US" sz="1400" dirty="0"/>
                    </a:p>
                  </a:txBody>
                  <a:tcPr marT="34290" marB="34290"/>
                </a:tc>
                <a:tc>
                  <a:txBody>
                    <a:bodyPr/>
                    <a:lstStyle/>
                    <a:p>
                      <a:pPr algn="ctr"/>
                      <a:r>
                        <a:rPr lang="en-US" sz="1400" dirty="0" smtClean="0"/>
                        <a:t>0</a:t>
                      </a:r>
                      <a:endParaRPr lang="en-US" sz="1400" dirty="0"/>
                    </a:p>
                  </a:txBody>
                  <a:tcPr marT="34290" marB="34290"/>
                </a:tc>
                <a:tc>
                  <a:txBody>
                    <a:bodyPr/>
                    <a:lstStyle/>
                    <a:p>
                      <a:pPr algn="ctr"/>
                      <a:r>
                        <a:rPr lang="en-US" sz="1400" dirty="0" smtClean="0"/>
                        <a:t>50</a:t>
                      </a:r>
                      <a:endParaRPr lang="en-US" sz="1400" dirty="0"/>
                    </a:p>
                  </a:txBody>
                  <a:tcPr marT="34290" marB="34290"/>
                </a:tc>
                <a:tc>
                  <a:txBody>
                    <a:bodyPr/>
                    <a:lstStyle/>
                    <a:p>
                      <a:pPr algn="ctr"/>
                      <a:r>
                        <a:rPr lang="en-US" sz="1400" dirty="0" smtClean="0"/>
                        <a:t>140</a:t>
                      </a:r>
                      <a:endParaRPr lang="en-US" sz="1400" dirty="0"/>
                    </a:p>
                  </a:txBody>
                  <a:tcPr marT="34290" marB="34290"/>
                </a:tc>
                <a:tc>
                  <a:txBody>
                    <a:bodyPr/>
                    <a:lstStyle/>
                    <a:p>
                      <a:pPr algn="ctr"/>
                      <a:r>
                        <a:rPr lang="en-US" sz="1400" dirty="0" smtClean="0"/>
                        <a:t>…</a:t>
                      </a:r>
                      <a:endParaRPr lang="en-US" sz="1400" dirty="0"/>
                    </a:p>
                  </a:txBody>
                  <a:tcPr marT="34290" marB="34290"/>
                </a:tc>
              </a:tr>
              <a:tr h="285750">
                <a:tc>
                  <a:txBody>
                    <a:bodyPr/>
                    <a:lstStyle/>
                    <a:p>
                      <a:pPr algn="ctr"/>
                      <a:r>
                        <a:rPr lang="en-US" sz="1400" dirty="0" smtClean="0"/>
                        <a:t>1</a:t>
                      </a:r>
                      <a:endParaRPr lang="en-US" sz="1400" dirty="0"/>
                    </a:p>
                  </a:txBody>
                  <a:tcPr marT="34290" marB="34290"/>
                </a:tc>
                <a:tc>
                  <a:txBody>
                    <a:bodyPr/>
                    <a:lstStyle/>
                    <a:p>
                      <a:pPr algn="ctr"/>
                      <a:r>
                        <a:rPr lang="en-US" sz="1400" dirty="0" smtClean="0"/>
                        <a:t>1</a:t>
                      </a:r>
                      <a:endParaRPr lang="en-US" sz="1400" dirty="0"/>
                    </a:p>
                  </a:txBody>
                  <a:tcPr marT="34290" marB="34290"/>
                </a:tc>
                <a:tc>
                  <a:txBody>
                    <a:bodyPr/>
                    <a:lstStyle/>
                    <a:p>
                      <a:pPr algn="ctr"/>
                      <a:r>
                        <a:rPr lang="en-US" sz="1400" dirty="0" smtClean="0"/>
                        <a:t>45</a:t>
                      </a:r>
                      <a:endParaRPr lang="en-US" sz="1400" dirty="0"/>
                    </a:p>
                  </a:txBody>
                  <a:tcPr marT="34290" marB="34290"/>
                </a:tc>
                <a:tc>
                  <a:txBody>
                    <a:bodyPr/>
                    <a:lstStyle/>
                    <a:p>
                      <a:pPr algn="ctr"/>
                      <a:r>
                        <a:rPr lang="en-US" sz="1400" dirty="0" smtClean="0"/>
                        <a:t>135</a:t>
                      </a:r>
                      <a:endParaRPr lang="en-US" sz="1400" dirty="0"/>
                    </a:p>
                  </a:txBody>
                  <a:tcPr marT="34290" marB="34290"/>
                </a:tc>
                <a:tc>
                  <a:txBody>
                    <a:bodyPr/>
                    <a:lstStyle/>
                    <a:p>
                      <a:pPr algn="ctr"/>
                      <a:r>
                        <a:rPr lang="en-US" sz="1400" dirty="0" smtClean="0"/>
                        <a:t>…</a:t>
                      </a:r>
                      <a:endParaRPr lang="en-US" sz="1400" dirty="0"/>
                    </a:p>
                  </a:txBody>
                  <a:tcPr marT="34290" marB="34290"/>
                </a:tc>
              </a:tr>
              <a:tr h="285750">
                <a:tc>
                  <a:txBody>
                    <a:bodyPr/>
                    <a:lstStyle/>
                    <a:p>
                      <a:pPr algn="ctr"/>
                      <a:r>
                        <a:rPr lang="en-US" sz="1400" dirty="0" smtClean="0"/>
                        <a:t>2</a:t>
                      </a:r>
                      <a:endParaRPr lang="en-US" sz="1400" dirty="0"/>
                    </a:p>
                  </a:txBody>
                  <a:tcPr marT="34290" marB="34290"/>
                </a:tc>
                <a:tc>
                  <a:txBody>
                    <a:bodyPr/>
                    <a:lstStyle/>
                    <a:p>
                      <a:pPr algn="ctr"/>
                      <a:r>
                        <a:rPr lang="en-US" sz="1400" dirty="0" smtClean="0"/>
                        <a:t>0</a:t>
                      </a:r>
                      <a:endParaRPr lang="en-US" sz="1400" dirty="0"/>
                    </a:p>
                  </a:txBody>
                  <a:tcPr marT="34290" marB="34290"/>
                </a:tc>
                <a:tc>
                  <a:txBody>
                    <a:bodyPr/>
                    <a:lstStyle/>
                    <a:p>
                      <a:pPr algn="ctr"/>
                      <a:r>
                        <a:rPr lang="en-US" sz="1400" dirty="0" smtClean="0"/>
                        <a:t>22</a:t>
                      </a:r>
                      <a:endParaRPr lang="en-US" sz="1400" dirty="0"/>
                    </a:p>
                  </a:txBody>
                  <a:tcPr marT="34290" marB="34290"/>
                </a:tc>
                <a:tc>
                  <a:txBody>
                    <a:bodyPr/>
                    <a:lstStyle/>
                    <a:p>
                      <a:pPr algn="ctr"/>
                      <a:r>
                        <a:rPr lang="en-US" sz="1400" dirty="0" smtClean="0"/>
                        <a:t>120</a:t>
                      </a:r>
                      <a:endParaRPr lang="en-US" sz="1400" dirty="0"/>
                    </a:p>
                  </a:txBody>
                  <a:tcPr marT="34290" marB="34290"/>
                </a:tc>
                <a:tc>
                  <a:txBody>
                    <a:bodyPr/>
                    <a:lstStyle/>
                    <a:p>
                      <a:pPr algn="ctr"/>
                      <a:r>
                        <a:rPr lang="en-US" sz="1400" dirty="0" smtClean="0"/>
                        <a:t>…</a:t>
                      </a:r>
                      <a:endParaRPr lang="en-US" sz="1400" dirty="0"/>
                    </a:p>
                  </a:txBody>
                  <a:tcPr marT="34290" marB="34290"/>
                </a:tc>
              </a:tr>
              <a:tr h="285750">
                <a:tc>
                  <a:txBody>
                    <a:bodyPr/>
                    <a:lstStyle/>
                    <a:p>
                      <a:pPr algn="ctr"/>
                      <a:r>
                        <a:rPr lang="en-US" sz="1400" dirty="0" smtClean="0"/>
                        <a:t>3</a:t>
                      </a:r>
                      <a:endParaRPr lang="en-US" sz="1400" dirty="0"/>
                    </a:p>
                  </a:txBody>
                  <a:tcPr marT="34290" marB="34290"/>
                </a:tc>
                <a:tc>
                  <a:txBody>
                    <a:bodyPr/>
                    <a:lstStyle/>
                    <a:p>
                      <a:pPr algn="ctr"/>
                      <a:r>
                        <a:rPr lang="en-US" sz="1400" dirty="0" smtClean="0"/>
                        <a:t>1</a:t>
                      </a:r>
                      <a:endParaRPr lang="en-US" sz="1400" dirty="0"/>
                    </a:p>
                  </a:txBody>
                  <a:tcPr marT="34290" marB="34290"/>
                </a:tc>
                <a:tc>
                  <a:txBody>
                    <a:bodyPr/>
                    <a:lstStyle/>
                    <a:p>
                      <a:pPr algn="ctr"/>
                      <a:r>
                        <a:rPr lang="en-US" sz="1400" dirty="0" smtClean="0"/>
                        <a:t>85</a:t>
                      </a:r>
                      <a:endParaRPr lang="en-US" sz="1400" dirty="0"/>
                    </a:p>
                  </a:txBody>
                  <a:tcPr marT="34290" marB="34290"/>
                </a:tc>
                <a:tc>
                  <a:txBody>
                    <a:bodyPr/>
                    <a:lstStyle/>
                    <a:p>
                      <a:pPr algn="ctr"/>
                      <a:r>
                        <a:rPr lang="en-US" sz="1400" dirty="0" smtClean="0"/>
                        <a:t>145</a:t>
                      </a:r>
                      <a:endParaRPr lang="en-US" sz="1400" dirty="0"/>
                    </a:p>
                  </a:txBody>
                  <a:tcPr marT="34290" marB="34290"/>
                </a:tc>
                <a:tc>
                  <a:txBody>
                    <a:bodyPr/>
                    <a:lstStyle/>
                    <a:p>
                      <a:pPr algn="ctr"/>
                      <a:r>
                        <a:rPr lang="en-US" sz="1400" dirty="0" smtClean="0"/>
                        <a:t>…</a:t>
                      </a:r>
                      <a:endParaRPr lang="en-US" sz="1400" dirty="0"/>
                    </a:p>
                  </a:txBody>
                  <a:tcPr marT="34290" marB="34290"/>
                </a:tc>
              </a:tr>
              <a:tr h="285750">
                <a:tc>
                  <a:txBody>
                    <a:bodyPr/>
                    <a:lstStyle/>
                    <a:p>
                      <a:pPr algn="ctr"/>
                      <a:r>
                        <a:rPr lang="en-US" sz="1400" dirty="0" smtClean="0">
                          <a:solidFill>
                            <a:srgbClr val="FF0000"/>
                          </a:solidFill>
                        </a:rPr>
                        <a:t>4</a:t>
                      </a:r>
                      <a:endParaRPr lang="en-US" sz="1400" dirty="0">
                        <a:solidFill>
                          <a:srgbClr val="FF0000"/>
                        </a:solidFill>
                      </a:endParaRPr>
                    </a:p>
                  </a:txBody>
                  <a:tcPr marT="34290" marB="34290"/>
                </a:tc>
                <a:tc>
                  <a:txBody>
                    <a:bodyPr/>
                    <a:lstStyle/>
                    <a:p>
                      <a:pPr algn="ctr"/>
                      <a:r>
                        <a:rPr lang="en-US" sz="1400" dirty="0" smtClean="0">
                          <a:solidFill>
                            <a:srgbClr val="FF0000"/>
                          </a:solidFill>
                        </a:rPr>
                        <a:t>1</a:t>
                      </a:r>
                      <a:endParaRPr lang="en-US" sz="1400" dirty="0">
                        <a:solidFill>
                          <a:srgbClr val="FF0000"/>
                        </a:solidFill>
                      </a:endParaRPr>
                    </a:p>
                  </a:txBody>
                  <a:tcPr marT="34290" marB="34290"/>
                </a:tc>
                <a:tc>
                  <a:txBody>
                    <a:bodyPr/>
                    <a:lstStyle/>
                    <a:p>
                      <a:pPr algn="ctr"/>
                      <a:r>
                        <a:rPr lang="en-US" sz="1400" dirty="0" smtClean="0">
                          <a:solidFill>
                            <a:srgbClr val="FF0000"/>
                          </a:solidFill>
                        </a:rPr>
                        <a:t>14</a:t>
                      </a:r>
                      <a:endParaRPr lang="en-US" sz="1400" dirty="0">
                        <a:solidFill>
                          <a:srgbClr val="FF0000"/>
                        </a:solidFill>
                      </a:endParaRPr>
                    </a:p>
                  </a:txBody>
                  <a:tcPr marT="34290" marB="34290"/>
                </a:tc>
                <a:tc>
                  <a:txBody>
                    <a:bodyPr/>
                    <a:lstStyle/>
                    <a:p>
                      <a:pPr algn="ctr"/>
                      <a:r>
                        <a:rPr lang="en-US" sz="1400" dirty="0" smtClean="0">
                          <a:solidFill>
                            <a:srgbClr val="FF0000"/>
                          </a:solidFill>
                        </a:rPr>
                        <a:t>125</a:t>
                      </a:r>
                      <a:endParaRPr lang="en-US" sz="1400" dirty="0">
                        <a:solidFill>
                          <a:srgbClr val="FF0000"/>
                        </a:solidFill>
                      </a:endParaRPr>
                    </a:p>
                  </a:txBody>
                  <a:tcPr marT="34290" marB="34290"/>
                </a:tc>
                <a:tc>
                  <a:txBody>
                    <a:bodyPr/>
                    <a:lstStyle/>
                    <a:p>
                      <a:pPr algn="ctr"/>
                      <a:r>
                        <a:rPr lang="en-US" sz="1400" dirty="0" smtClean="0">
                          <a:solidFill>
                            <a:srgbClr val="FF0000"/>
                          </a:solidFill>
                        </a:rPr>
                        <a:t>…</a:t>
                      </a:r>
                      <a:endParaRPr lang="en-US" sz="1400" dirty="0">
                        <a:solidFill>
                          <a:srgbClr val="FF0000"/>
                        </a:solidFill>
                      </a:endParaRPr>
                    </a:p>
                  </a:txBody>
                  <a:tcPr marT="34290" marB="34290"/>
                </a:tc>
              </a:tr>
            </a:tbl>
          </a:graphicData>
        </a:graphic>
      </p:graphicFrame>
      <p:sp>
        <p:nvSpPr>
          <p:cNvPr id="16" name="Rectangle 15"/>
          <p:cNvSpPr/>
          <p:nvPr/>
        </p:nvSpPr>
        <p:spPr>
          <a:xfrm>
            <a:off x="2514600" y="4248150"/>
            <a:ext cx="1371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762000" y="3257550"/>
            <a:ext cx="1981200" cy="137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Generation Code / Equations</a:t>
            </a:r>
            <a:endParaRPr lang="en-US" b="1" dirty="0"/>
          </a:p>
        </p:txBody>
      </p:sp>
      <p:sp>
        <p:nvSpPr>
          <p:cNvPr id="18" name="Right Brace 17"/>
          <p:cNvSpPr/>
          <p:nvPr/>
        </p:nvSpPr>
        <p:spPr>
          <a:xfrm rot="16200000">
            <a:off x="6677025" y="1704975"/>
            <a:ext cx="285750" cy="1447800"/>
          </a:xfrm>
          <a:prstGeom prst="rightBrace">
            <a:avLst/>
          </a:prstGeom>
          <a:noFill/>
          <a:ln w="508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p:cNvSpPr txBox="1"/>
          <p:nvPr/>
        </p:nvSpPr>
        <p:spPr>
          <a:xfrm>
            <a:off x="6248400" y="1962150"/>
            <a:ext cx="1295400" cy="369332"/>
          </a:xfrm>
          <a:prstGeom prst="rect">
            <a:avLst/>
          </a:prstGeom>
          <a:noFill/>
        </p:spPr>
        <p:txBody>
          <a:bodyPr wrap="square" rtlCol="0">
            <a:spAutoFit/>
          </a:bodyPr>
          <a:lstStyle/>
          <a:p>
            <a:r>
              <a:rPr lang="en-US" b="1" dirty="0" smtClean="0">
                <a:solidFill>
                  <a:schemeClr val="accent1"/>
                </a:solidFill>
              </a:rPr>
              <a:t>Correlated</a:t>
            </a:r>
            <a:endParaRPr lang="en-US" b="1" dirty="0">
              <a:solidFill>
                <a:schemeClr val="accent1"/>
              </a:solidFill>
            </a:endParaRPr>
          </a:p>
        </p:txBody>
      </p:sp>
      <p:sp>
        <p:nvSpPr>
          <p:cNvPr id="23" name="Flowchart: Alternate Process 22"/>
          <p:cNvSpPr/>
          <p:nvPr/>
        </p:nvSpPr>
        <p:spPr>
          <a:xfrm>
            <a:off x="5181600" y="1143000"/>
            <a:ext cx="3048000" cy="514350"/>
          </a:xfrm>
          <a:prstGeom prst="flowChartAlternateProcess">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urved Up Arrow 24"/>
          <p:cNvSpPr/>
          <p:nvPr/>
        </p:nvSpPr>
        <p:spPr>
          <a:xfrm rot="15455631">
            <a:off x="7904548" y="1707449"/>
            <a:ext cx="1510263" cy="548865"/>
          </a:xfrm>
          <a:prstGeom prst="curvedUpArrow">
            <a:avLst>
              <a:gd name="adj1" fmla="val 25000"/>
              <a:gd name="adj2" fmla="val 50000"/>
              <a:gd name="adj3" fmla="val 62378"/>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Oval Callout 14"/>
          <p:cNvSpPr/>
          <p:nvPr/>
        </p:nvSpPr>
        <p:spPr>
          <a:xfrm>
            <a:off x="2438400" y="4400550"/>
            <a:ext cx="1447800" cy="571500"/>
          </a:xfrm>
          <a:prstGeom prst="wedgeEllipseCallout">
            <a:avLst>
              <a:gd name="adj1" fmla="val 200346"/>
              <a:gd name="adj2" fmla="val -21049"/>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Restrict Age</a:t>
            </a:r>
            <a:endParaRPr lang="en-US"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xit" presetSubtype="2" fill="hold" grpId="0" nodeType="clickEffect">
                                  <p:stCondLst>
                                    <p:cond delay="0"/>
                                  </p:stCondLst>
                                  <p:childTnLst>
                                    <p:anim calcmode="lin" valueType="num">
                                      <p:cBhvr additive="base">
                                        <p:cTn id="15" dur="500"/>
                                        <p:tgtEl>
                                          <p:spTgt spid="9"/>
                                        </p:tgtEl>
                                        <p:attrNameLst>
                                          <p:attrName>ppt_x</p:attrName>
                                        </p:attrNameLst>
                                      </p:cBhvr>
                                      <p:tavLst>
                                        <p:tav tm="0">
                                          <p:val>
                                            <p:strVal val="ppt_x"/>
                                          </p:val>
                                        </p:tav>
                                        <p:tav tm="100000">
                                          <p:val>
                                            <p:strVal val="1+ppt_w/2"/>
                                          </p:val>
                                        </p:tav>
                                      </p:tavLst>
                                    </p:anim>
                                    <p:anim calcmode="lin" valueType="num">
                                      <p:cBhvr additive="base">
                                        <p:cTn id="16" dur="500"/>
                                        <p:tgtEl>
                                          <p:spTgt spid="9"/>
                                        </p:tgtEl>
                                        <p:attrNameLst>
                                          <p:attrName>ppt_y</p:attrName>
                                        </p:attrNameLst>
                                      </p:cBhvr>
                                      <p:tavLst>
                                        <p:tav tm="0">
                                          <p:val>
                                            <p:strVal val="ppt_y"/>
                                          </p:val>
                                        </p:tav>
                                        <p:tav tm="100000">
                                          <p:val>
                                            <p:strVal val="ppt_y"/>
                                          </p:val>
                                        </p:tav>
                                      </p:tavLst>
                                    </p:anim>
                                    <p:set>
                                      <p:cBhvr>
                                        <p:cTn id="17" dur="1" fill="hold">
                                          <p:stCondLst>
                                            <p:cond delay="499"/>
                                          </p:stCondLst>
                                        </p:cTn>
                                        <p:tgtEl>
                                          <p:spTgt spid="9"/>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left)">
                                      <p:cBhvr>
                                        <p:cTn id="22" dur="500"/>
                                        <p:tgtEl>
                                          <p:spTgt spid="18"/>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left)">
                                      <p:cBhvr>
                                        <p:cTn id="25" dur="500"/>
                                        <p:tgtEl>
                                          <p:spTgt spid="19"/>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childTnLst>
                                </p:cTn>
                              </p:par>
                            </p:childTnLst>
                          </p:cTn>
                        </p:par>
                        <p:par>
                          <p:cTn id="30" fill="hold">
                            <p:stCondLst>
                              <p:cond delay="0"/>
                            </p:stCondLst>
                            <p:childTnLst>
                              <p:par>
                                <p:cTn id="31" presetID="22" presetClass="entr" presetSubtype="8" fill="hold"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left)">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6" presetClass="emph" presetSubtype="0" fill="hold" grpId="0" nodeType="clickEffect">
                                  <p:stCondLst>
                                    <p:cond delay="0"/>
                                  </p:stCondLst>
                                  <p:childTnLst>
                                    <p:animScale>
                                      <p:cBhvr>
                                        <p:cTn id="37" dur="500" fill="hold"/>
                                        <p:tgtEl>
                                          <p:spTgt spid="16"/>
                                        </p:tgtEl>
                                      </p:cBhvr>
                                      <p:by x="1000000" y="100000"/>
                                    </p:animScale>
                                  </p:childTnLst>
                                </p:cTn>
                              </p:par>
                              <p:par>
                                <p:cTn id="38" presetID="22" presetClass="exit" presetSubtype="1" fill="hold" grpId="1" nodeType="withEffect">
                                  <p:stCondLst>
                                    <p:cond delay="0"/>
                                  </p:stCondLst>
                                  <p:childTnLst>
                                    <p:animEffect transition="out" filter="wipe(up)">
                                      <p:cBhvr>
                                        <p:cTn id="39" dur="500"/>
                                        <p:tgtEl>
                                          <p:spTgt spid="15"/>
                                        </p:tgtEl>
                                      </p:cBhvr>
                                    </p:animEffect>
                                    <p:set>
                                      <p:cBhvr>
                                        <p:cTn id="40" dur="1" fill="hold">
                                          <p:stCondLst>
                                            <p:cond delay="499"/>
                                          </p:stCondLst>
                                        </p:cTn>
                                        <p:tgtEl>
                                          <p:spTgt spid="15"/>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wipe(down)">
                                      <p:cBhvr>
                                        <p:cTn id="45" dur="500"/>
                                        <p:tgtEl>
                                          <p:spTgt spid="25"/>
                                        </p:tgtEl>
                                      </p:cBhvr>
                                    </p:animEffect>
                                  </p:childTnLst>
                                </p:cTn>
                              </p:par>
                            </p:childTnLst>
                          </p:cTn>
                        </p:par>
                        <p:par>
                          <p:cTn id="46" fill="hold">
                            <p:stCondLst>
                              <p:cond delay="500"/>
                            </p:stCondLst>
                            <p:childTnLst>
                              <p:par>
                                <p:cTn id="47" presetID="22" presetClass="entr" presetSubtype="2" fill="hold" grpId="0" nodeType="after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wipe(right)">
                                      <p:cBhvr>
                                        <p:cTn id="4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6" grpId="0" animBg="1"/>
      <p:bldP spid="18" grpId="0" animBg="1"/>
      <p:bldP spid="19" grpId="0"/>
      <p:bldP spid="23" grpId="0" animBg="1"/>
      <p:bldP spid="25" grpId="0" animBg="1"/>
      <p:bldP spid="15" grpId="0" animBg="1"/>
      <p:bldP spid="15" grpId="1" animBg="1"/>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8" name="U-Turn Arrow 157"/>
          <p:cNvSpPr/>
          <p:nvPr/>
        </p:nvSpPr>
        <p:spPr>
          <a:xfrm rot="16200000" flipH="1">
            <a:off x="352426" y="3038475"/>
            <a:ext cx="1428750" cy="1524000"/>
          </a:xfrm>
          <a:prstGeom prst="uturnArrow">
            <a:avLst>
              <a:gd name="adj1" fmla="val 16390"/>
              <a:gd name="adj2" fmla="val 16633"/>
              <a:gd name="adj3" fmla="val 22045"/>
              <a:gd name="adj4" fmla="val 33395"/>
              <a:gd name="adj5" fmla="val 10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title"/>
          </p:nvPr>
        </p:nvSpPr>
        <p:spPr/>
        <p:txBody>
          <a:bodyPr>
            <a:normAutofit/>
          </a:bodyPr>
          <a:lstStyle/>
          <a:p>
            <a:r>
              <a:rPr lang="en-US" dirty="0" smtClean="0"/>
              <a:t>INSPYRED Evolutionary Computation</a:t>
            </a:r>
            <a:endParaRPr lang="en-US" dirty="0"/>
          </a:p>
        </p:txBody>
      </p:sp>
      <p:sp>
        <p:nvSpPr>
          <p:cNvPr id="3" name="Content Placeholder 2"/>
          <p:cNvSpPr>
            <a:spLocks noGrp="1"/>
          </p:cNvSpPr>
          <p:nvPr>
            <p:ph idx="1"/>
          </p:nvPr>
        </p:nvSpPr>
        <p:spPr>
          <a:xfrm>
            <a:off x="381001" y="1200151"/>
            <a:ext cx="8229600" cy="3394472"/>
          </a:xfrm>
        </p:spPr>
        <p:txBody>
          <a:bodyPr>
            <a:normAutofit/>
          </a:bodyPr>
          <a:lstStyle/>
          <a:p>
            <a:endParaRPr lang="en-US" dirty="0" smtClean="0"/>
          </a:p>
          <a:p>
            <a:endParaRPr lang="en-US" dirty="0" smtClean="0">
              <a:solidFill>
                <a:srgbClr val="7030A0"/>
              </a:solidFill>
            </a:endParaRPr>
          </a:p>
          <a:p>
            <a:pPr>
              <a:buNone/>
            </a:pPr>
            <a:endParaRPr lang="en-US" dirty="0" smtClean="0"/>
          </a:p>
        </p:txBody>
      </p:sp>
      <p:grpSp>
        <p:nvGrpSpPr>
          <p:cNvPr id="29" name="Group 267"/>
          <p:cNvGrpSpPr/>
          <p:nvPr/>
        </p:nvGrpSpPr>
        <p:grpSpPr>
          <a:xfrm>
            <a:off x="533401" y="1200150"/>
            <a:ext cx="1143000" cy="628650"/>
            <a:chOff x="609600" y="1600200"/>
            <a:chExt cx="1143000" cy="838200"/>
          </a:xfrm>
        </p:grpSpPr>
        <p:sp>
          <p:nvSpPr>
            <p:cNvPr id="4" name="Smiley Face 3"/>
            <p:cNvSpPr/>
            <p:nvPr/>
          </p:nvSpPr>
          <p:spPr>
            <a:xfrm>
              <a:off x="6096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Smiley Face 4"/>
            <p:cNvSpPr/>
            <p:nvPr/>
          </p:nvSpPr>
          <p:spPr>
            <a:xfrm>
              <a:off x="7620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Smiley Face 5"/>
            <p:cNvSpPr/>
            <p:nvPr/>
          </p:nvSpPr>
          <p:spPr>
            <a:xfrm>
              <a:off x="9144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Smiley Face 6"/>
            <p:cNvSpPr/>
            <p:nvPr/>
          </p:nvSpPr>
          <p:spPr>
            <a:xfrm>
              <a:off x="10668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Smiley Face 7"/>
            <p:cNvSpPr/>
            <p:nvPr/>
          </p:nvSpPr>
          <p:spPr>
            <a:xfrm>
              <a:off x="12192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Smiley Face 8"/>
            <p:cNvSpPr/>
            <p:nvPr/>
          </p:nvSpPr>
          <p:spPr>
            <a:xfrm>
              <a:off x="6858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Smiley Face 9"/>
            <p:cNvSpPr/>
            <p:nvPr/>
          </p:nvSpPr>
          <p:spPr>
            <a:xfrm>
              <a:off x="8382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Smiley Face 10"/>
            <p:cNvSpPr/>
            <p:nvPr/>
          </p:nvSpPr>
          <p:spPr>
            <a:xfrm>
              <a:off x="9906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Smiley Face 11"/>
            <p:cNvSpPr/>
            <p:nvPr/>
          </p:nvSpPr>
          <p:spPr>
            <a:xfrm>
              <a:off x="11430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Smiley Face 12"/>
            <p:cNvSpPr/>
            <p:nvPr/>
          </p:nvSpPr>
          <p:spPr>
            <a:xfrm>
              <a:off x="12954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Smiley Face 13"/>
            <p:cNvSpPr/>
            <p:nvPr/>
          </p:nvSpPr>
          <p:spPr>
            <a:xfrm>
              <a:off x="7620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Smiley Face 14"/>
            <p:cNvSpPr/>
            <p:nvPr/>
          </p:nvSpPr>
          <p:spPr>
            <a:xfrm>
              <a:off x="9144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Smiley Face 15"/>
            <p:cNvSpPr/>
            <p:nvPr/>
          </p:nvSpPr>
          <p:spPr>
            <a:xfrm>
              <a:off x="10668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Smiley Face 16"/>
            <p:cNvSpPr/>
            <p:nvPr/>
          </p:nvSpPr>
          <p:spPr>
            <a:xfrm>
              <a:off x="12192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Smiley Face 17"/>
            <p:cNvSpPr/>
            <p:nvPr/>
          </p:nvSpPr>
          <p:spPr>
            <a:xfrm>
              <a:off x="13716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Smiley Face 18"/>
            <p:cNvSpPr/>
            <p:nvPr/>
          </p:nvSpPr>
          <p:spPr>
            <a:xfrm>
              <a:off x="8382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 name="Smiley Face 19"/>
            <p:cNvSpPr/>
            <p:nvPr/>
          </p:nvSpPr>
          <p:spPr>
            <a:xfrm>
              <a:off x="9906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Smiley Face 20"/>
            <p:cNvSpPr/>
            <p:nvPr/>
          </p:nvSpPr>
          <p:spPr>
            <a:xfrm>
              <a:off x="11430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Smiley Face 21"/>
            <p:cNvSpPr/>
            <p:nvPr/>
          </p:nvSpPr>
          <p:spPr>
            <a:xfrm>
              <a:off x="12954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 name="Smiley Face 22"/>
            <p:cNvSpPr/>
            <p:nvPr/>
          </p:nvSpPr>
          <p:spPr>
            <a:xfrm>
              <a:off x="14478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 name="Smiley Face 23"/>
            <p:cNvSpPr/>
            <p:nvPr/>
          </p:nvSpPr>
          <p:spPr>
            <a:xfrm>
              <a:off x="9144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Smiley Face 24"/>
            <p:cNvSpPr/>
            <p:nvPr/>
          </p:nvSpPr>
          <p:spPr>
            <a:xfrm>
              <a:off x="10668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Smiley Face 25"/>
            <p:cNvSpPr/>
            <p:nvPr/>
          </p:nvSpPr>
          <p:spPr>
            <a:xfrm>
              <a:off x="12192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 name="Smiley Face 26"/>
            <p:cNvSpPr/>
            <p:nvPr/>
          </p:nvSpPr>
          <p:spPr>
            <a:xfrm>
              <a:off x="13716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 name="Smiley Face 27"/>
            <p:cNvSpPr/>
            <p:nvPr/>
          </p:nvSpPr>
          <p:spPr>
            <a:xfrm>
              <a:off x="15240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30" name="Group 252"/>
          <p:cNvGrpSpPr/>
          <p:nvPr/>
        </p:nvGrpSpPr>
        <p:grpSpPr>
          <a:xfrm>
            <a:off x="3200401" y="1200150"/>
            <a:ext cx="1143000" cy="628650"/>
            <a:chOff x="3276600" y="1600200"/>
            <a:chExt cx="1143000" cy="838200"/>
          </a:xfrm>
        </p:grpSpPr>
        <p:sp>
          <p:nvSpPr>
            <p:cNvPr id="54" name="Smiley Face 53"/>
            <p:cNvSpPr/>
            <p:nvPr/>
          </p:nvSpPr>
          <p:spPr>
            <a:xfrm>
              <a:off x="32766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8" name="Smiley Face 57"/>
            <p:cNvSpPr/>
            <p:nvPr/>
          </p:nvSpPr>
          <p:spPr>
            <a:xfrm>
              <a:off x="38862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9" name="Smiley Face 58"/>
            <p:cNvSpPr/>
            <p:nvPr/>
          </p:nvSpPr>
          <p:spPr>
            <a:xfrm>
              <a:off x="33528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3" name="Smiley Face 62"/>
            <p:cNvSpPr/>
            <p:nvPr/>
          </p:nvSpPr>
          <p:spPr>
            <a:xfrm>
              <a:off x="39624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4" name="Smiley Face 63"/>
            <p:cNvSpPr/>
            <p:nvPr/>
          </p:nvSpPr>
          <p:spPr>
            <a:xfrm>
              <a:off x="34290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8" name="Smiley Face 67"/>
            <p:cNvSpPr/>
            <p:nvPr/>
          </p:nvSpPr>
          <p:spPr>
            <a:xfrm>
              <a:off x="40386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9" name="Smiley Face 68"/>
            <p:cNvSpPr/>
            <p:nvPr/>
          </p:nvSpPr>
          <p:spPr>
            <a:xfrm>
              <a:off x="35052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3" name="Smiley Face 72"/>
            <p:cNvSpPr/>
            <p:nvPr/>
          </p:nvSpPr>
          <p:spPr>
            <a:xfrm>
              <a:off x="41148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4" name="Smiley Face 73"/>
            <p:cNvSpPr/>
            <p:nvPr/>
          </p:nvSpPr>
          <p:spPr>
            <a:xfrm>
              <a:off x="35814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5" name="Smiley Face 74"/>
            <p:cNvSpPr/>
            <p:nvPr/>
          </p:nvSpPr>
          <p:spPr>
            <a:xfrm>
              <a:off x="37338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6" name="Smiley Face 75"/>
            <p:cNvSpPr/>
            <p:nvPr/>
          </p:nvSpPr>
          <p:spPr>
            <a:xfrm>
              <a:off x="38862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7" name="Smiley Face 76"/>
            <p:cNvSpPr/>
            <p:nvPr/>
          </p:nvSpPr>
          <p:spPr>
            <a:xfrm>
              <a:off x="40386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8" name="Smiley Face 77"/>
            <p:cNvSpPr/>
            <p:nvPr/>
          </p:nvSpPr>
          <p:spPr>
            <a:xfrm>
              <a:off x="41910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31" name="Group 253"/>
          <p:cNvGrpSpPr/>
          <p:nvPr/>
        </p:nvGrpSpPr>
        <p:grpSpPr>
          <a:xfrm>
            <a:off x="4495801" y="1200150"/>
            <a:ext cx="1143000" cy="628650"/>
            <a:chOff x="4572000" y="1600200"/>
            <a:chExt cx="1143000" cy="838200"/>
          </a:xfrm>
        </p:grpSpPr>
        <p:sp>
          <p:nvSpPr>
            <p:cNvPr id="79" name="Smiley Face 78"/>
            <p:cNvSpPr/>
            <p:nvPr/>
          </p:nvSpPr>
          <p:spPr>
            <a:xfrm>
              <a:off x="45720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0" name="Smiley Face 79"/>
            <p:cNvSpPr/>
            <p:nvPr/>
          </p:nvSpPr>
          <p:spPr>
            <a:xfrm>
              <a:off x="47244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1" name="Smiley Face 80"/>
            <p:cNvSpPr/>
            <p:nvPr/>
          </p:nvSpPr>
          <p:spPr>
            <a:xfrm>
              <a:off x="48768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2" name="Smiley Face 81"/>
            <p:cNvSpPr/>
            <p:nvPr/>
          </p:nvSpPr>
          <p:spPr>
            <a:xfrm>
              <a:off x="50292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3" name="Smiley Face 82"/>
            <p:cNvSpPr/>
            <p:nvPr/>
          </p:nvSpPr>
          <p:spPr>
            <a:xfrm>
              <a:off x="51816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4" name="Smiley Face 83"/>
            <p:cNvSpPr/>
            <p:nvPr/>
          </p:nvSpPr>
          <p:spPr>
            <a:xfrm>
              <a:off x="46482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8" name="Smiley Face 87"/>
            <p:cNvSpPr/>
            <p:nvPr/>
          </p:nvSpPr>
          <p:spPr>
            <a:xfrm>
              <a:off x="52578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9" name="Smiley Face 88"/>
            <p:cNvSpPr/>
            <p:nvPr/>
          </p:nvSpPr>
          <p:spPr>
            <a:xfrm>
              <a:off x="47244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3" name="Smiley Face 92"/>
            <p:cNvSpPr/>
            <p:nvPr/>
          </p:nvSpPr>
          <p:spPr>
            <a:xfrm>
              <a:off x="53340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4" name="Smiley Face 93"/>
            <p:cNvSpPr/>
            <p:nvPr/>
          </p:nvSpPr>
          <p:spPr>
            <a:xfrm>
              <a:off x="48006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8" name="Smiley Face 97"/>
            <p:cNvSpPr/>
            <p:nvPr/>
          </p:nvSpPr>
          <p:spPr>
            <a:xfrm>
              <a:off x="54102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9" name="Smiley Face 98"/>
            <p:cNvSpPr/>
            <p:nvPr/>
          </p:nvSpPr>
          <p:spPr>
            <a:xfrm>
              <a:off x="48768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3" name="Smiley Face 102"/>
            <p:cNvSpPr/>
            <p:nvPr/>
          </p:nvSpPr>
          <p:spPr>
            <a:xfrm>
              <a:off x="54864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32" name="Group 254"/>
          <p:cNvGrpSpPr/>
          <p:nvPr/>
        </p:nvGrpSpPr>
        <p:grpSpPr>
          <a:xfrm>
            <a:off x="5791201" y="1200150"/>
            <a:ext cx="1143000" cy="628650"/>
            <a:chOff x="5867400" y="1600200"/>
            <a:chExt cx="1143000" cy="838200"/>
          </a:xfrm>
        </p:grpSpPr>
        <p:sp>
          <p:nvSpPr>
            <p:cNvPr id="104" name="Smiley Face 103"/>
            <p:cNvSpPr/>
            <p:nvPr/>
          </p:nvSpPr>
          <p:spPr>
            <a:xfrm>
              <a:off x="58674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5" name="Smiley Face 104"/>
            <p:cNvSpPr/>
            <p:nvPr/>
          </p:nvSpPr>
          <p:spPr>
            <a:xfrm>
              <a:off x="60198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6" name="Smiley Face 105"/>
            <p:cNvSpPr/>
            <p:nvPr/>
          </p:nvSpPr>
          <p:spPr>
            <a:xfrm>
              <a:off x="61722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7" name="Smiley Face 106"/>
            <p:cNvSpPr/>
            <p:nvPr/>
          </p:nvSpPr>
          <p:spPr>
            <a:xfrm>
              <a:off x="63246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8" name="Smiley Face 107"/>
            <p:cNvSpPr/>
            <p:nvPr/>
          </p:nvSpPr>
          <p:spPr>
            <a:xfrm>
              <a:off x="64770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3" name="Smiley Face 112"/>
            <p:cNvSpPr/>
            <p:nvPr/>
          </p:nvSpPr>
          <p:spPr>
            <a:xfrm>
              <a:off x="65532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8" name="Smiley Face 117"/>
            <p:cNvSpPr/>
            <p:nvPr/>
          </p:nvSpPr>
          <p:spPr>
            <a:xfrm>
              <a:off x="66294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3" name="Smiley Face 122"/>
            <p:cNvSpPr/>
            <p:nvPr/>
          </p:nvSpPr>
          <p:spPr>
            <a:xfrm>
              <a:off x="67056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4" name="Smiley Face 123"/>
            <p:cNvSpPr/>
            <p:nvPr/>
          </p:nvSpPr>
          <p:spPr>
            <a:xfrm>
              <a:off x="61722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5" name="Smiley Face 124"/>
            <p:cNvSpPr/>
            <p:nvPr/>
          </p:nvSpPr>
          <p:spPr>
            <a:xfrm>
              <a:off x="63246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6" name="Smiley Face 125"/>
            <p:cNvSpPr/>
            <p:nvPr/>
          </p:nvSpPr>
          <p:spPr>
            <a:xfrm>
              <a:off x="64770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7" name="Smiley Face 126"/>
            <p:cNvSpPr/>
            <p:nvPr/>
          </p:nvSpPr>
          <p:spPr>
            <a:xfrm>
              <a:off x="66294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8" name="Smiley Face 127"/>
            <p:cNvSpPr/>
            <p:nvPr/>
          </p:nvSpPr>
          <p:spPr>
            <a:xfrm>
              <a:off x="67818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33" name="Group 255"/>
          <p:cNvGrpSpPr/>
          <p:nvPr/>
        </p:nvGrpSpPr>
        <p:grpSpPr>
          <a:xfrm>
            <a:off x="7086601" y="1200150"/>
            <a:ext cx="1143000" cy="628650"/>
            <a:chOff x="7162800" y="1600200"/>
            <a:chExt cx="1143000" cy="838200"/>
          </a:xfrm>
        </p:grpSpPr>
        <p:sp>
          <p:nvSpPr>
            <p:cNvPr id="129" name="Smiley Face 128"/>
            <p:cNvSpPr/>
            <p:nvPr/>
          </p:nvSpPr>
          <p:spPr>
            <a:xfrm>
              <a:off x="71628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3" name="Smiley Face 132"/>
            <p:cNvSpPr/>
            <p:nvPr/>
          </p:nvSpPr>
          <p:spPr>
            <a:xfrm>
              <a:off x="77724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5" name="Smiley Face 134"/>
            <p:cNvSpPr/>
            <p:nvPr/>
          </p:nvSpPr>
          <p:spPr>
            <a:xfrm>
              <a:off x="73914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6" name="Smiley Face 135"/>
            <p:cNvSpPr/>
            <p:nvPr/>
          </p:nvSpPr>
          <p:spPr>
            <a:xfrm>
              <a:off x="75438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7" name="Smiley Face 136"/>
            <p:cNvSpPr/>
            <p:nvPr/>
          </p:nvSpPr>
          <p:spPr>
            <a:xfrm>
              <a:off x="76962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0" name="Smiley Face 139"/>
            <p:cNvSpPr/>
            <p:nvPr/>
          </p:nvSpPr>
          <p:spPr>
            <a:xfrm>
              <a:off x="74676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1" name="Smiley Face 140"/>
            <p:cNvSpPr/>
            <p:nvPr/>
          </p:nvSpPr>
          <p:spPr>
            <a:xfrm>
              <a:off x="76200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2" name="Smiley Face 141"/>
            <p:cNvSpPr/>
            <p:nvPr/>
          </p:nvSpPr>
          <p:spPr>
            <a:xfrm>
              <a:off x="77724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5" name="Smiley Face 144"/>
            <p:cNvSpPr/>
            <p:nvPr/>
          </p:nvSpPr>
          <p:spPr>
            <a:xfrm>
              <a:off x="75438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6" name="Smiley Face 145"/>
            <p:cNvSpPr/>
            <p:nvPr/>
          </p:nvSpPr>
          <p:spPr>
            <a:xfrm>
              <a:off x="76962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7" name="Smiley Face 146"/>
            <p:cNvSpPr/>
            <p:nvPr/>
          </p:nvSpPr>
          <p:spPr>
            <a:xfrm>
              <a:off x="78486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9" name="Smiley Face 148"/>
            <p:cNvSpPr/>
            <p:nvPr/>
          </p:nvSpPr>
          <p:spPr>
            <a:xfrm>
              <a:off x="74676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3" name="Smiley Face 152"/>
            <p:cNvSpPr/>
            <p:nvPr/>
          </p:nvSpPr>
          <p:spPr>
            <a:xfrm>
              <a:off x="80772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180" name="Right Arrow 179"/>
          <p:cNvSpPr/>
          <p:nvPr/>
        </p:nvSpPr>
        <p:spPr>
          <a:xfrm>
            <a:off x="1752601" y="1200150"/>
            <a:ext cx="1295400" cy="51435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tx1"/>
                </a:solidFill>
              </a:rPr>
              <a:t>Generator</a:t>
            </a:r>
            <a:endParaRPr lang="en-US" sz="1600" dirty="0">
              <a:solidFill>
                <a:schemeClr val="tx1"/>
              </a:solidFill>
            </a:endParaRPr>
          </a:p>
        </p:txBody>
      </p:sp>
      <p:sp>
        <p:nvSpPr>
          <p:cNvPr id="182" name="Right Arrow 181"/>
          <p:cNvSpPr/>
          <p:nvPr/>
        </p:nvSpPr>
        <p:spPr>
          <a:xfrm>
            <a:off x="1752601" y="1771650"/>
            <a:ext cx="1295400" cy="51435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tx1"/>
                </a:solidFill>
              </a:rPr>
              <a:t>Evaluator</a:t>
            </a:r>
            <a:endParaRPr lang="en-US" sz="1600" dirty="0">
              <a:solidFill>
                <a:schemeClr val="tx1"/>
              </a:solidFill>
            </a:endParaRPr>
          </a:p>
        </p:txBody>
      </p:sp>
      <p:sp>
        <p:nvSpPr>
          <p:cNvPr id="184" name="Oval Callout 183"/>
          <p:cNvSpPr/>
          <p:nvPr/>
        </p:nvSpPr>
        <p:spPr>
          <a:xfrm>
            <a:off x="3429001" y="1885950"/>
            <a:ext cx="838200" cy="400050"/>
          </a:xfrm>
          <a:prstGeom prst="wedgeEllipseCallout">
            <a:avLst>
              <a:gd name="adj1" fmla="val -558"/>
              <a:gd name="adj2" fmla="val 1999"/>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3.1</a:t>
            </a:r>
            <a:endParaRPr lang="en-US" b="1" dirty="0">
              <a:solidFill>
                <a:srgbClr val="FF0000"/>
              </a:solidFill>
            </a:endParaRPr>
          </a:p>
        </p:txBody>
      </p:sp>
      <p:sp>
        <p:nvSpPr>
          <p:cNvPr id="185" name="Oval Callout 184"/>
          <p:cNvSpPr/>
          <p:nvPr/>
        </p:nvSpPr>
        <p:spPr>
          <a:xfrm>
            <a:off x="4724401" y="1885950"/>
            <a:ext cx="838200" cy="400050"/>
          </a:xfrm>
          <a:prstGeom prst="wedgeEllipseCallout">
            <a:avLst>
              <a:gd name="adj1" fmla="val -3588"/>
              <a:gd name="adj2" fmla="val -9906"/>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7.5</a:t>
            </a:r>
            <a:endParaRPr lang="en-US" b="1" dirty="0">
              <a:solidFill>
                <a:srgbClr val="FF0000"/>
              </a:solidFill>
            </a:endParaRPr>
          </a:p>
        </p:txBody>
      </p:sp>
      <p:sp>
        <p:nvSpPr>
          <p:cNvPr id="186" name="Oval Callout 185"/>
          <p:cNvSpPr/>
          <p:nvPr/>
        </p:nvSpPr>
        <p:spPr>
          <a:xfrm>
            <a:off x="6096001" y="1885950"/>
            <a:ext cx="838200" cy="400050"/>
          </a:xfrm>
          <a:prstGeom prst="wedgeEllipseCallout">
            <a:avLst>
              <a:gd name="adj1" fmla="val 2472"/>
              <a:gd name="adj2" fmla="val -17048"/>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4.2</a:t>
            </a:r>
            <a:endParaRPr lang="en-US" b="1" dirty="0">
              <a:solidFill>
                <a:srgbClr val="FF0000"/>
              </a:solidFill>
            </a:endParaRPr>
          </a:p>
        </p:txBody>
      </p:sp>
      <p:sp>
        <p:nvSpPr>
          <p:cNvPr id="187" name="Oval Callout 186"/>
          <p:cNvSpPr/>
          <p:nvPr/>
        </p:nvSpPr>
        <p:spPr>
          <a:xfrm>
            <a:off x="7315201" y="1885950"/>
            <a:ext cx="838200" cy="400050"/>
          </a:xfrm>
          <a:prstGeom prst="wedgeEllipseCallout">
            <a:avLst>
              <a:gd name="adj1" fmla="val 3987"/>
              <a:gd name="adj2" fmla="val 1999"/>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5.2</a:t>
            </a:r>
            <a:endParaRPr lang="en-US" b="1" dirty="0">
              <a:solidFill>
                <a:srgbClr val="FF0000"/>
              </a:solidFill>
            </a:endParaRPr>
          </a:p>
        </p:txBody>
      </p:sp>
      <p:sp>
        <p:nvSpPr>
          <p:cNvPr id="188" name="Right Arrow 187"/>
          <p:cNvSpPr/>
          <p:nvPr/>
        </p:nvSpPr>
        <p:spPr>
          <a:xfrm>
            <a:off x="1752601" y="2343150"/>
            <a:ext cx="1295400" cy="51435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tx1"/>
                </a:solidFill>
              </a:rPr>
              <a:t>Selector</a:t>
            </a:r>
            <a:endParaRPr lang="en-US" sz="1600" dirty="0">
              <a:solidFill>
                <a:schemeClr val="tx1"/>
              </a:solidFill>
            </a:endParaRPr>
          </a:p>
        </p:txBody>
      </p:sp>
      <p:grpSp>
        <p:nvGrpSpPr>
          <p:cNvPr id="34" name="Group 256"/>
          <p:cNvGrpSpPr/>
          <p:nvPr/>
        </p:nvGrpSpPr>
        <p:grpSpPr>
          <a:xfrm>
            <a:off x="3200401" y="2571750"/>
            <a:ext cx="1143000" cy="628650"/>
            <a:chOff x="3276600" y="3429000"/>
            <a:chExt cx="1143000" cy="838200"/>
          </a:xfrm>
        </p:grpSpPr>
        <p:sp>
          <p:nvSpPr>
            <p:cNvPr id="189" name="Smiley Face 188"/>
            <p:cNvSpPr/>
            <p:nvPr/>
          </p:nvSpPr>
          <p:spPr>
            <a:xfrm>
              <a:off x="32766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0" name="Smiley Face 189"/>
            <p:cNvSpPr/>
            <p:nvPr/>
          </p:nvSpPr>
          <p:spPr>
            <a:xfrm>
              <a:off x="38862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1" name="Smiley Face 190"/>
            <p:cNvSpPr/>
            <p:nvPr/>
          </p:nvSpPr>
          <p:spPr>
            <a:xfrm>
              <a:off x="33528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2" name="Smiley Face 191"/>
            <p:cNvSpPr/>
            <p:nvPr/>
          </p:nvSpPr>
          <p:spPr>
            <a:xfrm>
              <a:off x="39624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3" name="Smiley Face 192"/>
            <p:cNvSpPr/>
            <p:nvPr/>
          </p:nvSpPr>
          <p:spPr>
            <a:xfrm>
              <a:off x="34290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4" name="Smiley Face 193"/>
            <p:cNvSpPr/>
            <p:nvPr/>
          </p:nvSpPr>
          <p:spPr>
            <a:xfrm>
              <a:off x="40386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5" name="Smiley Face 194"/>
            <p:cNvSpPr/>
            <p:nvPr/>
          </p:nvSpPr>
          <p:spPr>
            <a:xfrm>
              <a:off x="35052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6" name="Smiley Face 195"/>
            <p:cNvSpPr/>
            <p:nvPr/>
          </p:nvSpPr>
          <p:spPr>
            <a:xfrm>
              <a:off x="41148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7" name="Smiley Face 196"/>
            <p:cNvSpPr/>
            <p:nvPr/>
          </p:nvSpPr>
          <p:spPr>
            <a:xfrm>
              <a:off x="35814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8" name="Smiley Face 197"/>
            <p:cNvSpPr/>
            <p:nvPr/>
          </p:nvSpPr>
          <p:spPr>
            <a:xfrm>
              <a:off x="37338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9" name="Smiley Face 198"/>
            <p:cNvSpPr/>
            <p:nvPr/>
          </p:nvSpPr>
          <p:spPr>
            <a:xfrm>
              <a:off x="38862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0" name="Smiley Face 199"/>
            <p:cNvSpPr/>
            <p:nvPr/>
          </p:nvSpPr>
          <p:spPr>
            <a:xfrm>
              <a:off x="40386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1" name="Smiley Face 200"/>
            <p:cNvSpPr/>
            <p:nvPr/>
          </p:nvSpPr>
          <p:spPr>
            <a:xfrm>
              <a:off x="41910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35" name="Group 257"/>
          <p:cNvGrpSpPr/>
          <p:nvPr/>
        </p:nvGrpSpPr>
        <p:grpSpPr>
          <a:xfrm>
            <a:off x="4495801" y="2571750"/>
            <a:ext cx="1143000" cy="628650"/>
            <a:chOff x="4572000" y="3429000"/>
            <a:chExt cx="1143000" cy="838200"/>
          </a:xfrm>
        </p:grpSpPr>
        <p:sp>
          <p:nvSpPr>
            <p:cNvPr id="202" name="Smiley Face 201"/>
            <p:cNvSpPr/>
            <p:nvPr/>
          </p:nvSpPr>
          <p:spPr>
            <a:xfrm>
              <a:off x="45720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3" name="Smiley Face 202"/>
            <p:cNvSpPr/>
            <p:nvPr/>
          </p:nvSpPr>
          <p:spPr>
            <a:xfrm>
              <a:off x="47244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4" name="Smiley Face 203"/>
            <p:cNvSpPr/>
            <p:nvPr/>
          </p:nvSpPr>
          <p:spPr>
            <a:xfrm>
              <a:off x="48768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5" name="Smiley Face 204"/>
            <p:cNvSpPr/>
            <p:nvPr/>
          </p:nvSpPr>
          <p:spPr>
            <a:xfrm>
              <a:off x="50292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6" name="Smiley Face 205"/>
            <p:cNvSpPr/>
            <p:nvPr/>
          </p:nvSpPr>
          <p:spPr>
            <a:xfrm>
              <a:off x="51816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7" name="Smiley Face 206"/>
            <p:cNvSpPr/>
            <p:nvPr/>
          </p:nvSpPr>
          <p:spPr>
            <a:xfrm>
              <a:off x="52578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8" name="Smiley Face 207"/>
            <p:cNvSpPr/>
            <p:nvPr/>
          </p:nvSpPr>
          <p:spPr>
            <a:xfrm>
              <a:off x="53340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9" name="Smiley Face 208"/>
            <p:cNvSpPr/>
            <p:nvPr/>
          </p:nvSpPr>
          <p:spPr>
            <a:xfrm>
              <a:off x="54102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0" name="Smiley Face 209"/>
            <p:cNvSpPr/>
            <p:nvPr/>
          </p:nvSpPr>
          <p:spPr>
            <a:xfrm>
              <a:off x="48768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1" name="Smiley Face 210"/>
            <p:cNvSpPr/>
            <p:nvPr/>
          </p:nvSpPr>
          <p:spPr>
            <a:xfrm>
              <a:off x="50292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2" name="Smiley Face 211"/>
            <p:cNvSpPr/>
            <p:nvPr/>
          </p:nvSpPr>
          <p:spPr>
            <a:xfrm>
              <a:off x="51816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3" name="Smiley Face 212"/>
            <p:cNvSpPr/>
            <p:nvPr/>
          </p:nvSpPr>
          <p:spPr>
            <a:xfrm>
              <a:off x="53340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4" name="Smiley Face 213"/>
            <p:cNvSpPr/>
            <p:nvPr/>
          </p:nvSpPr>
          <p:spPr>
            <a:xfrm>
              <a:off x="54864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36" name="Group 258"/>
          <p:cNvGrpSpPr/>
          <p:nvPr/>
        </p:nvGrpSpPr>
        <p:grpSpPr>
          <a:xfrm>
            <a:off x="5791201" y="2571750"/>
            <a:ext cx="1143000" cy="628650"/>
            <a:chOff x="5867400" y="3429000"/>
            <a:chExt cx="1143000" cy="838200"/>
          </a:xfrm>
        </p:grpSpPr>
        <p:sp>
          <p:nvSpPr>
            <p:cNvPr id="300" name="Smiley Face 299"/>
            <p:cNvSpPr/>
            <p:nvPr/>
          </p:nvSpPr>
          <p:spPr>
            <a:xfrm>
              <a:off x="60198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0" name="Smiley Face 269"/>
            <p:cNvSpPr/>
            <p:nvPr/>
          </p:nvSpPr>
          <p:spPr>
            <a:xfrm>
              <a:off x="58674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1" name="Smiley Face 270"/>
            <p:cNvSpPr/>
            <p:nvPr/>
          </p:nvSpPr>
          <p:spPr>
            <a:xfrm>
              <a:off x="64770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3" name="Smiley Face 272"/>
            <p:cNvSpPr/>
            <p:nvPr/>
          </p:nvSpPr>
          <p:spPr>
            <a:xfrm>
              <a:off x="65532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4" name="Smiley Face 273"/>
            <p:cNvSpPr/>
            <p:nvPr/>
          </p:nvSpPr>
          <p:spPr>
            <a:xfrm>
              <a:off x="59436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5" name="Smiley Face 274"/>
            <p:cNvSpPr/>
            <p:nvPr/>
          </p:nvSpPr>
          <p:spPr>
            <a:xfrm>
              <a:off x="66294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6" name="Smiley Face 275"/>
            <p:cNvSpPr/>
            <p:nvPr/>
          </p:nvSpPr>
          <p:spPr>
            <a:xfrm>
              <a:off x="60198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7" name="Smiley Face 276"/>
            <p:cNvSpPr/>
            <p:nvPr/>
          </p:nvSpPr>
          <p:spPr>
            <a:xfrm>
              <a:off x="67056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8" name="Smiley Face 277"/>
            <p:cNvSpPr/>
            <p:nvPr/>
          </p:nvSpPr>
          <p:spPr>
            <a:xfrm>
              <a:off x="61722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9" name="Smiley Face 278"/>
            <p:cNvSpPr/>
            <p:nvPr/>
          </p:nvSpPr>
          <p:spPr>
            <a:xfrm>
              <a:off x="63246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0" name="Smiley Face 279"/>
            <p:cNvSpPr/>
            <p:nvPr/>
          </p:nvSpPr>
          <p:spPr>
            <a:xfrm>
              <a:off x="64770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1" name="Smiley Face 280"/>
            <p:cNvSpPr/>
            <p:nvPr/>
          </p:nvSpPr>
          <p:spPr>
            <a:xfrm>
              <a:off x="66294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2" name="Smiley Face 281"/>
            <p:cNvSpPr/>
            <p:nvPr/>
          </p:nvSpPr>
          <p:spPr>
            <a:xfrm>
              <a:off x="67818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316" name="TextBox 315"/>
          <p:cNvSpPr txBox="1"/>
          <p:nvPr/>
        </p:nvSpPr>
        <p:spPr>
          <a:xfrm>
            <a:off x="6081005" y="3200400"/>
            <a:ext cx="1021242" cy="338554"/>
          </a:xfrm>
          <a:prstGeom prst="rect">
            <a:avLst/>
          </a:prstGeom>
          <a:noFill/>
        </p:spPr>
        <p:txBody>
          <a:bodyPr wrap="none" rtlCol="0">
            <a:spAutoFit/>
          </a:bodyPr>
          <a:lstStyle/>
          <a:p>
            <a:r>
              <a:rPr lang="en-US" sz="1600" b="1" dirty="0" smtClean="0"/>
              <a:t>Crossover</a:t>
            </a:r>
            <a:endParaRPr lang="en-US" sz="1600" b="1" dirty="0"/>
          </a:p>
        </p:txBody>
      </p:sp>
      <p:sp>
        <p:nvSpPr>
          <p:cNvPr id="317" name="TextBox 316"/>
          <p:cNvSpPr txBox="1"/>
          <p:nvPr/>
        </p:nvSpPr>
        <p:spPr>
          <a:xfrm>
            <a:off x="7421112" y="3200400"/>
            <a:ext cx="983859" cy="338554"/>
          </a:xfrm>
          <a:prstGeom prst="rect">
            <a:avLst/>
          </a:prstGeom>
          <a:noFill/>
        </p:spPr>
        <p:txBody>
          <a:bodyPr wrap="none" rtlCol="0">
            <a:spAutoFit/>
          </a:bodyPr>
          <a:lstStyle/>
          <a:p>
            <a:r>
              <a:rPr lang="en-US" sz="1600" b="1" dirty="0" smtClean="0"/>
              <a:t>Mutation</a:t>
            </a:r>
            <a:endParaRPr lang="en-US" sz="1600" b="1" dirty="0"/>
          </a:p>
        </p:txBody>
      </p:sp>
      <p:grpSp>
        <p:nvGrpSpPr>
          <p:cNvPr id="37" name="Group 262"/>
          <p:cNvGrpSpPr/>
          <p:nvPr/>
        </p:nvGrpSpPr>
        <p:grpSpPr>
          <a:xfrm>
            <a:off x="7086601" y="2571750"/>
            <a:ext cx="1143000" cy="628650"/>
            <a:chOff x="7162800" y="3429000"/>
            <a:chExt cx="1143000" cy="838200"/>
          </a:xfrm>
        </p:grpSpPr>
        <p:sp>
          <p:nvSpPr>
            <p:cNvPr id="301" name="Smiley Face 300"/>
            <p:cNvSpPr/>
            <p:nvPr/>
          </p:nvSpPr>
          <p:spPr>
            <a:xfrm>
              <a:off x="73152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2" name="Smiley Face 301"/>
            <p:cNvSpPr/>
            <p:nvPr/>
          </p:nvSpPr>
          <p:spPr>
            <a:xfrm>
              <a:off x="71628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3" name="Smiley Face 302"/>
            <p:cNvSpPr/>
            <p:nvPr/>
          </p:nvSpPr>
          <p:spPr>
            <a:xfrm>
              <a:off x="77724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4" name="Smiley Face 303"/>
            <p:cNvSpPr/>
            <p:nvPr/>
          </p:nvSpPr>
          <p:spPr>
            <a:xfrm>
              <a:off x="78486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5" name="Smiley Face 304"/>
            <p:cNvSpPr/>
            <p:nvPr/>
          </p:nvSpPr>
          <p:spPr>
            <a:xfrm>
              <a:off x="72390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7" name="Smiley Face 306"/>
            <p:cNvSpPr/>
            <p:nvPr/>
          </p:nvSpPr>
          <p:spPr>
            <a:xfrm>
              <a:off x="73152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8" name="Smiley Face 307"/>
            <p:cNvSpPr/>
            <p:nvPr/>
          </p:nvSpPr>
          <p:spPr>
            <a:xfrm>
              <a:off x="80010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9" name="Smiley Face 308"/>
            <p:cNvSpPr/>
            <p:nvPr/>
          </p:nvSpPr>
          <p:spPr>
            <a:xfrm>
              <a:off x="74676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0" name="Smiley Face 309"/>
            <p:cNvSpPr/>
            <p:nvPr/>
          </p:nvSpPr>
          <p:spPr>
            <a:xfrm>
              <a:off x="76200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1" name="Smiley Face 310"/>
            <p:cNvSpPr/>
            <p:nvPr/>
          </p:nvSpPr>
          <p:spPr>
            <a:xfrm>
              <a:off x="77724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2" name="Smiley Face 311"/>
            <p:cNvSpPr/>
            <p:nvPr/>
          </p:nvSpPr>
          <p:spPr>
            <a:xfrm>
              <a:off x="79248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3" name="Smiley Face 312"/>
            <p:cNvSpPr/>
            <p:nvPr/>
          </p:nvSpPr>
          <p:spPr>
            <a:xfrm>
              <a:off x="80772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8" name="Smiley Face 317"/>
            <p:cNvSpPr/>
            <p:nvPr/>
          </p:nvSpPr>
          <p:spPr>
            <a:xfrm>
              <a:off x="76200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143" name="Right Arrow 142"/>
          <p:cNvSpPr/>
          <p:nvPr/>
        </p:nvSpPr>
        <p:spPr>
          <a:xfrm>
            <a:off x="1752601" y="2914650"/>
            <a:ext cx="1295400" cy="51435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err="1" smtClean="0">
                <a:solidFill>
                  <a:schemeClr val="tx1"/>
                </a:solidFill>
              </a:rPr>
              <a:t>Variators</a:t>
            </a:r>
            <a:endParaRPr lang="en-US" sz="1600" dirty="0">
              <a:solidFill>
                <a:schemeClr val="tx1"/>
              </a:solidFill>
            </a:endParaRPr>
          </a:p>
        </p:txBody>
      </p:sp>
      <p:sp>
        <p:nvSpPr>
          <p:cNvPr id="150" name="TextBox 149"/>
          <p:cNvSpPr txBox="1"/>
          <p:nvPr/>
        </p:nvSpPr>
        <p:spPr>
          <a:xfrm>
            <a:off x="381001" y="895350"/>
            <a:ext cx="1105495" cy="338554"/>
          </a:xfrm>
          <a:prstGeom prst="rect">
            <a:avLst/>
          </a:prstGeom>
          <a:noFill/>
        </p:spPr>
        <p:txBody>
          <a:bodyPr wrap="none" rtlCol="0">
            <a:spAutoFit/>
          </a:bodyPr>
          <a:lstStyle/>
          <a:p>
            <a:r>
              <a:rPr lang="en-US" sz="1600" dirty="0" smtClean="0"/>
              <a:t>Candidates</a:t>
            </a:r>
            <a:endParaRPr lang="en-US" sz="1600" dirty="0"/>
          </a:p>
        </p:txBody>
      </p:sp>
      <p:sp>
        <p:nvSpPr>
          <p:cNvPr id="151" name="TextBox 150"/>
          <p:cNvSpPr txBox="1"/>
          <p:nvPr/>
        </p:nvSpPr>
        <p:spPr>
          <a:xfrm>
            <a:off x="4114818" y="3200400"/>
            <a:ext cx="825611" cy="338554"/>
          </a:xfrm>
          <a:prstGeom prst="rect">
            <a:avLst/>
          </a:prstGeom>
          <a:noFill/>
        </p:spPr>
        <p:txBody>
          <a:bodyPr wrap="none" rtlCol="0">
            <a:spAutoFit/>
          </a:bodyPr>
          <a:lstStyle/>
          <a:p>
            <a:r>
              <a:rPr lang="en-US" sz="1600" b="1" dirty="0" smtClean="0"/>
              <a:t>Parents</a:t>
            </a:r>
            <a:endParaRPr lang="en-US" sz="1600" b="1" dirty="0"/>
          </a:p>
        </p:txBody>
      </p:sp>
      <p:sp>
        <p:nvSpPr>
          <p:cNvPr id="152" name="TextBox 151"/>
          <p:cNvSpPr txBox="1"/>
          <p:nvPr/>
        </p:nvSpPr>
        <p:spPr>
          <a:xfrm>
            <a:off x="4267200" y="2628909"/>
            <a:ext cx="389850" cy="584775"/>
          </a:xfrm>
          <a:prstGeom prst="rect">
            <a:avLst/>
          </a:prstGeom>
          <a:noFill/>
        </p:spPr>
        <p:txBody>
          <a:bodyPr wrap="none" rtlCol="0">
            <a:spAutoFit/>
          </a:bodyPr>
          <a:lstStyle/>
          <a:p>
            <a:r>
              <a:rPr lang="en-US" sz="3200" b="1" dirty="0" smtClean="0"/>
              <a:t>+</a:t>
            </a:r>
            <a:endParaRPr lang="en-US" sz="3200" b="1" dirty="0"/>
          </a:p>
        </p:txBody>
      </p:sp>
      <p:sp>
        <p:nvSpPr>
          <p:cNvPr id="154" name="TextBox 153"/>
          <p:cNvSpPr txBox="1"/>
          <p:nvPr/>
        </p:nvSpPr>
        <p:spPr>
          <a:xfrm>
            <a:off x="5553750" y="2628909"/>
            <a:ext cx="389850" cy="584775"/>
          </a:xfrm>
          <a:prstGeom prst="rect">
            <a:avLst/>
          </a:prstGeom>
          <a:noFill/>
        </p:spPr>
        <p:txBody>
          <a:bodyPr wrap="none" rtlCol="0">
            <a:spAutoFit/>
          </a:bodyPr>
          <a:lstStyle/>
          <a:p>
            <a:r>
              <a:rPr lang="en-US" sz="3200" b="1" dirty="0" smtClean="0"/>
              <a:t>=</a:t>
            </a:r>
            <a:endParaRPr lang="en-US" sz="3200" b="1" dirty="0"/>
          </a:p>
        </p:txBody>
      </p:sp>
      <p:sp>
        <p:nvSpPr>
          <p:cNvPr id="155" name="TextBox 154"/>
          <p:cNvSpPr txBox="1"/>
          <p:nvPr/>
        </p:nvSpPr>
        <p:spPr>
          <a:xfrm>
            <a:off x="6758651" y="2628909"/>
            <a:ext cx="556563" cy="584775"/>
          </a:xfrm>
          <a:prstGeom prst="rect">
            <a:avLst/>
          </a:prstGeom>
          <a:noFill/>
        </p:spPr>
        <p:txBody>
          <a:bodyPr wrap="none" rtlCol="0">
            <a:spAutoFit/>
          </a:bodyPr>
          <a:lstStyle/>
          <a:p>
            <a:r>
              <a:rPr lang="en-US" sz="3200" b="1" dirty="0" smtClean="0"/>
              <a:t>→</a:t>
            </a:r>
            <a:endParaRPr lang="en-US" sz="3200" b="1" dirty="0"/>
          </a:p>
        </p:txBody>
      </p:sp>
      <p:sp>
        <p:nvSpPr>
          <p:cNvPr id="156" name="U-Turn Arrow 155"/>
          <p:cNvSpPr/>
          <p:nvPr/>
        </p:nvSpPr>
        <p:spPr>
          <a:xfrm rot="16200000">
            <a:off x="238126" y="1819275"/>
            <a:ext cx="1504950" cy="1524000"/>
          </a:xfrm>
          <a:prstGeom prst="uturnArrow">
            <a:avLst>
              <a:gd name="adj1" fmla="val 16390"/>
              <a:gd name="adj2" fmla="val 16633"/>
              <a:gd name="adj3" fmla="val 22045"/>
              <a:gd name="adj4" fmla="val 33395"/>
              <a:gd name="adj5" fmla="val 10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7" name="TextBox 156"/>
          <p:cNvSpPr txBox="1"/>
          <p:nvPr/>
        </p:nvSpPr>
        <p:spPr>
          <a:xfrm>
            <a:off x="685801" y="3028950"/>
            <a:ext cx="770660" cy="338554"/>
          </a:xfrm>
          <a:prstGeom prst="rect">
            <a:avLst/>
          </a:prstGeom>
          <a:noFill/>
        </p:spPr>
        <p:txBody>
          <a:bodyPr wrap="none" rtlCol="0">
            <a:spAutoFit/>
          </a:bodyPr>
          <a:lstStyle/>
          <a:p>
            <a:r>
              <a:rPr lang="en-US" sz="1600" dirty="0" smtClean="0"/>
              <a:t>Repeat</a:t>
            </a:r>
            <a:endParaRPr lang="en-US" sz="1600" dirty="0"/>
          </a:p>
        </p:txBody>
      </p:sp>
      <p:sp>
        <p:nvSpPr>
          <p:cNvPr id="159" name="TextBox 158"/>
          <p:cNvSpPr txBox="1"/>
          <p:nvPr/>
        </p:nvSpPr>
        <p:spPr>
          <a:xfrm>
            <a:off x="685815" y="4095750"/>
            <a:ext cx="1101905" cy="338554"/>
          </a:xfrm>
          <a:prstGeom prst="rect">
            <a:avLst/>
          </a:prstGeom>
          <a:noFill/>
        </p:spPr>
        <p:txBody>
          <a:bodyPr wrap="none" rtlCol="0">
            <a:spAutoFit/>
          </a:bodyPr>
          <a:lstStyle/>
          <a:p>
            <a:r>
              <a:rPr lang="en-US" sz="1600" dirty="0" smtClean="0"/>
              <a:t>Terminator</a:t>
            </a:r>
            <a:endParaRPr lang="en-US" sz="1600" dirty="0"/>
          </a:p>
        </p:txBody>
      </p:sp>
      <p:grpSp>
        <p:nvGrpSpPr>
          <p:cNvPr id="38" name="Group 266"/>
          <p:cNvGrpSpPr/>
          <p:nvPr/>
        </p:nvGrpSpPr>
        <p:grpSpPr>
          <a:xfrm>
            <a:off x="3276601" y="3860885"/>
            <a:ext cx="1143000" cy="628650"/>
            <a:chOff x="3352800" y="5147846"/>
            <a:chExt cx="1143000" cy="838200"/>
          </a:xfrm>
        </p:grpSpPr>
        <p:sp>
          <p:nvSpPr>
            <p:cNvPr id="161" name="Smiley Face 160"/>
            <p:cNvSpPr/>
            <p:nvPr/>
          </p:nvSpPr>
          <p:spPr>
            <a:xfrm>
              <a:off x="33528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2" name="Smiley Face 161"/>
            <p:cNvSpPr/>
            <p:nvPr/>
          </p:nvSpPr>
          <p:spPr>
            <a:xfrm>
              <a:off x="39624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3" name="Smiley Face 162"/>
            <p:cNvSpPr/>
            <p:nvPr/>
          </p:nvSpPr>
          <p:spPr>
            <a:xfrm>
              <a:off x="3581400" y="53002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4" name="Smiley Face 163"/>
            <p:cNvSpPr/>
            <p:nvPr/>
          </p:nvSpPr>
          <p:spPr>
            <a:xfrm>
              <a:off x="3886200" y="53002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5" name="Smiley Face 164"/>
            <p:cNvSpPr/>
            <p:nvPr/>
          </p:nvSpPr>
          <p:spPr>
            <a:xfrm>
              <a:off x="3657600" y="54526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6" name="Smiley Face 165"/>
            <p:cNvSpPr/>
            <p:nvPr/>
          </p:nvSpPr>
          <p:spPr>
            <a:xfrm>
              <a:off x="3962400" y="54526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7" name="Smiley Face 166"/>
            <p:cNvSpPr/>
            <p:nvPr/>
          </p:nvSpPr>
          <p:spPr>
            <a:xfrm>
              <a:off x="3581400" y="56050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8" name="Smiley Face 167"/>
            <p:cNvSpPr/>
            <p:nvPr/>
          </p:nvSpPr>
          <p:spPr>
            <a:xfrm>
              <a:off x="4191000" y="56050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9" name="Smiley Face 168"/>
            <p:cNvSpPr/>
            <p:nvPr/>
          </p:nvSpPr>
          <p:spPr>
            <a:xfrm>
              <a:off x="36576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0" name="Smiley Face 169"/>
            <p:cNvSpPr/>
            <p:nvPr/>
          </p:nvSpPr>
          <p:spPr>
            <a:xfrm>
              <a:off x="38100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1" name="Smiley Face 170"/>
            <p:cNvSpPr/>
            <p:nvPr/>
          </p:nvSpPr>
          <p:spPr>
            <a:xfrm>
              <a:off x="39624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2" name="Smiley Face 171"/>
            <p:cNvSpPr/>
            <p:nvPr/>
          </p:nvSpPr>
          <p:spPr>
            <a:xfrm>
              <a:off x="41148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3" name="Smiley Face 172"/>
            <p:cNvSpPr/>
            <p:nvPr/>
          </p:nvSpPr>
          <p:spPr>
            <a:xfrm>
              <a:off x="42672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39" name="Group 265"/>
          <p:cNvGrpSpPr/>
          <p:nvPr/>
        </p:nvGrpSpPr>
        <p:grpSpPr>
          <a:xfrm>
            <a:off x="4572001" y="3860885"/>
            <a:ext cx="1143000" cy="628650"/>
            <a:chOff x="4648200" y="5147846"/>
            <a:chExt cx="1143000" cy="838200"/>
          </a:xfrm>
        </p:grpSpPr>
        <p:sp>
          <p:nvSpPr>
            <p:cNvPr id="174" name="Smiley Face 173"/>
            <p:cNvSpPr/>
            <p:nvPr/>
          </p:nvSpPr>
          <p:spPr>
            <a:xfrm>
              <a:off x="46482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5" name="Smiley Face 174"/>
            <p:cNvSpPr/>
            <p:nvPr/>
          </p:nvSpPr>
          <p:spPr>
            <a:xfrm>
              <a:off x="4876800" y="5257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6" name="Smiley Face 175"/>
            <p:cNvSpPr/>
            <p:nvPr/>
          </p:nvSpPr>
          <p:spPr>
            <a:xfrm>
              <a:off x="49530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7" name="Smiley Face 176"/>
            <p:cNvSpPr/>
            <p:nvPr/>
          </p:nvSpPr>
          <p:spPr>
            <a:xfrm>
              <a:off x="51054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8" name="Smiley Face 177"/>
            <p:cNvSpPr/>
            <p:nvPr/>
          </p:nvSpPr>
          <p:spPr>
            <a:xfrm>
              <a:off x="52578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9" name="Smiley Face 178"/>
            <p:cNvSpPr/>
            <p:nvPr/>
          </p:nvSpPr>
          <p:spPr>
            <a:xfrm>
              <a:off x="5334000" y="53002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1" name="Smiley Face 180"/>
            <p:cNvSpPr/>
            <p:nvPr/>
          </p:nvSpPr>
          <p:spPr>
            <a:xfrm>
              <a:off x="5105400" y="54526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3" name="Smiley Face 182"/>
            <p:cNvSpPr/>
            <p:nvPr/>
          </p:nvSpPr>
          <p:spPr>
            <a:xfrm>
              <a:off x="5486400" y="56050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5" name="Smiley Face 214"/>
            <p:cNvSpPr/>
            <p:nvPr/>
          </p:nvSpPr>
          <p:spPr>
            <a:xfrm>
              <a:off x="49530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6" name="Smiley Face 215"/>
            <p:cNvSpPr/>
            <p:nvPr/>
          </p:nvSpPr>
          <p:spPr>
            <a:xfrm>
              <a:off x="51054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7" name="Smiley Face 216"/>
            <p:cNvSpPr/>
            <p:nvPr/>
          </p:nvSpPr>
          <p:spPr>
            <a:xfrm>
              <a:off x="52578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8" name="Smiley Face 217"/>
            <p:cNvSpPr/>
            <p:nvPr/>
          </p:nvSpPr>
          <p:spPr>
            <a:xfrm>
              <a:off x="54102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9" name="Smiley Face 218"/>
            <p:cNvSpPr/>
            <p:nvPr/>
          </p:nvSpPr>
          <p:spPr>
            <a:xfrm>
              <a:off x="55626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40" name="Group 264"/>
          <p:cNvGrpSpPr/>
          <p:nvPr/>
        </p:nvGrpSpPr>
        <p:grpSpPr>
          <a:xfrm>
            <a:off x="5867401" y="3860885"/>
            <a:ext cx="1143000" cy="628650"/>
            <a:chOff x="5943600" y="5147846"/>
            <a:chExt cx="1143000" cy="838200"/>
          </a:xfrm>
        </p:grpSpPr>
        <p:sp>
          <p:nvSpPr>
            <p:cNvPr id="160" name="Smiley Face 159"/>
            <p:cNvSpPr/>
            <p:nvPr/>
          </p:nvSpPr>
          <p:spPr>
            <a:xfrm>
              <a:off x="62484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0" name="Smiley Face 219"/>
            <p:cNvSpPr/>
            <p:nvPr/>
          </p:nvSpPr>
          <p:spPr>
            <a:xfrm>
              <a:off x="59436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1" name="Smiley Face 220"/>
            <p:cNvSpPr/>
            <p:nvPr/>
          </p:nvSpPr>
          <p:spPr>
            <a:xfrm>
              <a:off x="65532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2" name="Smiley Face 221"/>
            <p:cNvSpPr/>
            <p:nvPr/>
          </p:nvSpPr>
          <p:spPr>
            <a:xfrm>
              <a:off x="6629400" y="53002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3" name="Smiley Face 222"/>
            <p:cNvSpPr/>
            <p:nvPr/>
          </p:nvSpPr>
          <p:spPr>
            <a:xfrm>
              <a:off x="6019800" y="53002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4" name="Smiley Face 223"/>
            <p:cNvSpPr/>
            <p:nvPr/>
          </p:nvSpPr>
          <p:spPr>
            <a:xfrm>
              <a:off x="6400800" y="54526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5" name="Smiley Face 224"/>
            <p:cNvSpPr/>
            <p:nvPr/>
          </p:nvSpPr>
          <p:spPr>
            <a:xfrm>
              <a:off x="6096000" y="54526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6" name="Smiley Face 225"/>
            <p:cNvSpPr/>
            <p:nvPr/>
          </p:nvSpPr>
          <p:spPr>
            <a:xfrm>
              <a:off x="6781800" y="56050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7" name="Smiley Face 226"/>
            <p:cNvSpPr/>
            <p:nvPr/>
          </p:nvSpPr>
          <p:spPr>
            <a:xfrm>
              <a:off x="62484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8" name="Smiley Face 227"/>
            <p:cNvSpPr/>
            <p:nvPr/>
          </p:nvSpPr>
          <p:spPr>
            <a:xfrm>
              <a:off x="64008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9" name="Smiley Face 228"/>
            <p:cNvSpPr/>
            <p:nvPr/>
          </p:nvSpPr>
          <p:spPr>
            <a:xfrm>
              <a:off x="65532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0" name="Smiley Face 229"/>
            <p:cNvSpPr/>
            <p:nvPr/>
          </p:nvSpPr>
          <p:spPr>
            <a:xfrm>
              <a:off x="67056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1" name="Smiley Face 230"/>
            <p:cNvSpPr/>
            <p:nvPr/>
          </p:nvSpPr>
          <p:spPr>
            <a:xfrm>
              <a:off x="68580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41" name="Group 263"/>
          <p:cNvGrpSpPr/>
          <p:nvPr/>
        </p:nvGrpSpPr>
        <p:grpSpPr>
          <a:xfrm>
            <a:off x="7162801" y="3860885"/>
            <a:ext cx="1143000" cy="628650"/>
            <a:chOff x="7239000" y="5147846"/>
            <a:chExt cx="1143000" cy="838200"/>
          </a:xfrm>
        </p:grpSpPr>
        <p:sp>
          <p:nvSpPr>
            <p:cNvPr id="232" name="Smiley Face 231"/>
            <p:cNvSpPr/>
            <p:nvPr/>
          </p:nvSpPr>
          <p:spPr>
            <a:xfrm>
              <a:off x="73914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3" name="Smiley Face 232"/>
            <p:cNvSpPr/>
            <p:nvPr/>
          </p:nvSpPr>
          <p:spPr>
            <a:xfrm>
              <a:off x="72390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4" name="Smiley Face 233"/>
            <p:cNvSpPr/>
            <p:nvPr/>
          </p:nvSpPr>
          <p:spPr>
            <a:xfrm>
              <a:off x="78486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5" name="Smiley Face 234"/>
            <p:cNvSpPr/>
            <p:nvPr/>
          </p:nvSpPr>
          <p:spPr>
            <a:xfrm>
              <a:off x="7924800" y="53002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6" name="Smiley Face 235"/>
            <p:cNvSpPr/>
            <p:nvPr/>
          </p:nvSpPr>
          <p:spPr>
            <a:xfrm>
              <a:off x="7315200" y="53002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7" name="Smiley Face 236"/>
            <p:cNvSpPr/>
            <p:nvPr/>
          </p:nvSpPr>
          <p:spPr>
            <a:xfrm>
              <a:off x="8001000" y="5452646"/>
              <a:ext cx="228600" cy="228600"/>
            </a:xfrm>
            <a:prstGeom prst="smileyFace">
              <a:avLst/>
            </a:prstGeom>
            <a:noFill/>
            <a:ln w="19050">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8" name="Smiley Face 237"/>
            <p:cNvSpPr/>
            <p:nvPr/>
          </p:nvSpPr>
          <p:spPr>
            <a:xfrm>
              <a:off x="7391400" y="54526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9" name="Smiley Face 238"/>
            <p:cNvSpPr/>
            <p:nvPr/>
          </p:nvSpPr>
          <p:spPr>
            <a:xfrm>
              <a:off x="8077200" y="56050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0" name="Smiley Face 239"/>
            <p:cNvSpPr/>
            <p:nvPr/>
          </p:nvSpPr>
          <p:spPr>
            <a:xfrm>
              <a:off x="75438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1" name="Smiley Face 240"/>
            <p:cNvSpPr/>
            <p:nvPr/>
          </p:nvSpPr>
          <p:spPr>
            <a:xfrm>
              <a:off x="76962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2" name="Smiley Face 241"/>
            <p:cNvSpPr/>
            <p:nvPr/>
          </p:nvSpPr>
          <p:spPr>
            <a:xfrm>
              <a:off x="78486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3" name="Smiley Face 242"/>
            <p:cNvSpPr/>
            <p:nvPr/>
          </p:nvSpPr>
          <p:spPr>
            <a:xfrm>
              <a:off x="80010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4" name="Smiley Face 243"/>
            <p:cNvSpPr/>
            <p:nvPr/>
          </p:nvSpPr>
          <p:spPr>
            <a:xfrm>
              <a:off x="81534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7" name="Smiley Face 246"/>
            <p:cNvSpPr/>
            <p:nvPr/>
          </p:nvSpPr>
          <p:spPr>
            <a:xfrm>
              <a:off x="7696200" y="54526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252" name="TextBox 251"/>
          <p:cNvSpPr txBox="1"/>
          <p:nvPr/>
        </p:nvSpPr>
        <p:spPr>
          <a:xfrm>
            <a:off x="3200402" y="4514850"/>
            <a:ext cx="1309269" cy="338554"/>
          </a:xfrm>
          <a:prstGeom prst="rect">
            <a:avLst/>
          </a:prstGeom>
          <a:noFill/>
        </p:spPr>
        <p:txBody>
          <a:bodyPr wrap="none" rtlCol="0">
            <a:spAutoFit/>
          </a:bodyPr>
          <a:lstStyle/>
          <a:p>
            <a:r>
              <a:rPr lang="en-US" sz="1600" b="1" dirty="0" smtClean="0"/>
              <a:t>Best Solution</a:t>
            </a:r>
            <a:endParaRPr lang="en-US" sz="1600" b="1" dirty="0"/>
          </a:p>
        </p:txBody>
      </p:sp>
      <p:grpSp>
        <p:nvGrpSpPr>
          <p:cNvPr id="42" name="Group 268"/>
          <p:cNvGrpSpPr/>
          <p:nvPr/>
        </p:nvGrpSpPr>
        <p:grpSpPr>
          <a:xfrm>
            <a:off x="3200401" y="1200150"/>
            <a:ext cx="1143000" cy="628650"/>
            <a:chOff x="3276600" y="1600200"/>
            <a:chExt cx="1143000" cy="838200"/>
          </a:xfrm>
        </p:grpSpPr>
        <p:sp>
          <p:nvSpPr>
            <p:cNvPr id="272" name="Smiley Face 271"/>
            <p:cNvSpPr/>
            <p:nvPr/>
          </p:nvSpPr>
          <p:spPr>
            <a:xfrm>
              <a:off x="32766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3" name="Smiley Face 282"/>
            <p:cNvSpPr/>
            <p:nvPr/>
          </p:nvSpPr>
          <p:spPr>
            <a:xfrm>
              <a:off x="38862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4" name="Smiley Face 283"/>
            <p:cNvSpPr/>
            <p:nvPr/>
          </p:nvSpPr>
          <p:spPr>
            <a:xfrm>
              <a:off x="33528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5" name="Smiley Face 284"/>
            <p:cNvSpPr/>
            <p:nvPr/>
          </p:nvSpPr>
          <p:spPr>
            <a:xfrm>
              <a:off x="39624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6" name="Smiley Face 285"/>
            <p:cNvSpPr/>
            <p:nvPr/>
          </p:nvSpPr>
          <p:spPr>
            <a:xfrm>
              <a:off x="34290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7" name="Smiley Face 286"/>
            <p:cNvSpPr/>
            <p:nvPr/>
          </p:nvSpPr>
          <p:spPr>
            <a:xfrm>
              <a:off x="40386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8" name="Smiley Face 287"/>
            <p:cNvSpPr/>
            <p:nvPr/>
          </p:nvSpPr>
          <p:spPr>
            <a:xfrm>
              <a:off x="35052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9" name="Smiley Face 288"/>
            <p:cNvSpPr/>
            <p:nvPr/>
          </p:nvSpPr>
          <p:spPr>
            <a:xfrm>
              <a:off x="41148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0" name="Smiley Face 289"/>
            <p:cNvSpPr/>
            <p:nvPr/>
          </p:nvSpPr>
          <p:spPr>
            <a:xfrm>
              <a:off x="35814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1" name="Smiley Face 290"/>
            <p:cNvSpPr/>
            <p:nvPr/>
          </p:nvSpPr>
          <p:spPr>
            <a:xfrm>
              <a:off x="37338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2" name="Smiley Face 291"/>
            <p:cNvSpPr/>
            <p:nvPr/>
          </p:nvSpPr>
          <p:spPr>
            <a:xfrm>
              <a:off x="38862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3" name="Smiley Face 292"/>
            <p:cNvSpPr/>
            <p:nvPr/>
          </p:nvSpPr>
          <p:spPr>
            <a:xfrm>
              <a:off x="40386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4" name="Smiley Face 293"/>
            <p:cNvSpPr/>
            <p:nvPr/>
          </p:nvSpPr>
          <p:spPr>
            <a:xfrm>
              <a:off x="41910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43" name="Group 294"/>
          <p:cNvGrpSpPr/>
          <p:nvPr/>
        </p:nvGrpSpPr>
        <p:grpSpPr>
          <a:xfrm>
            <a:off x="5791201" y="1200150"/>
            <a:ext cx="1143000" cy="628650"/>
            <a:chOff x="5867400" y="1600200"/>
            <a:chExt cx="1143000" cy="838200"/>
          </a:xfrm>
        </p:grpSpPr>
        <p:sp>
          <p:nvSpPr>
            <p:cNvPr id="296" name="Smiley Face 295"/>
            <p:cNvSpPr/>
            <p:nvPr/>
          </p:nvSpPr>
          <p:spPr>
            <a:xfrm>
              <a:off x="58674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7" name="Smiley Face 296"/>
            <p:cNvSpPr/>
            <p:nvPr/>
          </p:nvSpPr>
          <p:spPr>
            <a:xfrm>
              <a:off x="60198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8" name="Smiley Face 297"/>
            <p:cNvSpPr/>
            <p:nvPr/>
          </p:nvSpPr>
          <p:spPr>
            <a:xfrm>
              <a:off x="61722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9" name="Smiley Face 298"/>
            <p:cNvSpPr/>
            <p:nvPr/>
          </p:nvSpPr>
          <p:spPr>
            <a:xfrm>
              <a:off x="63246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4" name="Smiley Face 313"/>
            <p:cNvSpPr/>
            <p:nvPr/>
          </p:nvSpPr>
          <p:spPr>
            <a:xfrm>
              <a:off x="64770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5" name="Smiley Face 314"/>
            <p:cNvSpPr/>
            <p:nvPr/>
          </p:nvSpPr>
          <p:spPr>
            <a:xfrm>
              <a:off x="65532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9" name="Smiley Face 318"/>
            <p:cNvSpPr/>
            <p:nvPr/>
          </p:nvSpPr>
          <p:spPr>
            <a:xfrm>
              <a:off x="66294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0" name="Smiley Face 319"/>
            <p:cNvSpPr/>
            <p:nvPr/>
          </p:nvSpPr>
          <p:spPr>
            <a:xfrm>
              <a:off x="67056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1" name="Smiley Face 320"/>
            <p:cNvSpPr/>
            <p:nvPr/>
          </p:nvSpPr>
          <p:spPr>
            <a:xfrm>
              <a:off x="61722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2" name="Smiley Face 321"/>
            <p:cNvSpPr/>
            <p:nvPr/>
          </p:nvSpPr>
          <p:spPr>
            <a:xfrm>
              <a:off x="63246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3" name="Smiley Face 322"/>
            <p:cNvSpPr/>
            <p:nvPr/>
          </p:nvSpPr>
          <p:spPr>
            <a:xfrm>
              <a:off x="64770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4" name="Smiley Face 323"/>
            <p:cNvSpPr/>
            <p:nvPr/>
          </p:nvSpPr>
          <p:spPr>
            <a:xfrm>
              <a:off x="66294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5" name="Smiley Face 324"/>
            <p:cNvSpPr/>
            <p:nvPr/>
          </p:nvSpPr>
          <p:spPr>
            <a:xfrm>
              <a:off x="67818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44" name="Group 325"/>
          <p:cNvGrpSpPr/>
          <p:nvPr/>
        </p:nvGrpSpPr>
        <p:grpSpPr>
          <a:xfrm>
            <a:off x="3200401" y="2571750"/>
            <a:ext cx="1143000" cy="628650"/>
            <a:chOff x="3276600" y="1600200"/>
            <a:chExt cx="1143000" cy="838200"/>
          </a:xfrm>
        </p:grpSpPr>
        <p:sp>
          <p:nvSpPr>
            <p:cNvPr id="327" name="Smiley Face 326"/>
            <p:cNvSpPr/>
            <p:nvPr/>
          </p:nvSpPr>
          <p:spPr>
            <a:xfrm>
              <a:off x="32766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8" name="Smiley Face 327"/>
            <p:cNvSpPr/>
            <p:nvPr/>
          </p:nvSpPr>
          <p:spPr>
            <a:xfrm>
              <a:off x="38862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9" name="Smiley Face 328"/>
            <p:cNvSpPr/>
            <p:nvPr/>
          </p:nvSpPr>
          <p:spPr>
            <a:xfrm>
              <a:off x="33528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0" name="Smiley Face 329"/>
            <p:cNvSpPr/>
            <p:nvPr/>
          </p:nvSpPr>
          <p:spPr>
            <a:xfrm>
              <a:off x="39624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1" name="Smiley Face 330"/>
            <p:cNvSpPr/>
            <p:nvPr/>
          </p:nvSpPr>
          <p:spPr>
            <a:xfrm>
              <a:off x="34290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2" name="Smiley Face 331"/>
            <p:cNvSpPr/>
            <p:nvPr/>
          </p:nvSpPr>
          <p:spPr>
            <a:xfrm>
              <a:off x="40386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3" name="Smiley Face 332"/>
            <p:cNvSpPr/>
            <p:nvPr/>
          </p:nvSpPr>
          <p:spPr>
            <a:xfrm>
              <a:off x="35052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4" name="Smiley Face 333"/>
            <p:cNvSpPr/>
            <p:nvPr/>
          </p:nvSpPr>
          <p:spPr>
            <a:xfrm>
              <a:off x="41148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5" name="Smiley Face 334"/>
            <p:cNvSpPr/>
            <p:nvPr/>
          </p:nvSpPr>
          <p:spPr>
            <a:xfrm>
              <a:off x="35814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6" name="Smiley Face 335"/>
            <p:cNvSpPr/>
            <p:nvPr/>
          </p:nvSpPr>
          <p:spPr>
            <a:xfrm>
              <a:off x="37338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7" name="Smiley Face 336"/>
            <p:cNvSpPr/>
            <p:nvPr/>
          </p:nvSpPr>
          <p:spPr>
            <a:xfrm>
              <a:off x="38862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8" name="Smiley Face 337"/>
            <p:cNvSpPr/>
            <p:nvPr/>
          </p:nvSpPr>
          <p:spPr>
            <a:xfrm>
              <a:off x="40386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9" name="Smiley Face 338"/>
            <p:cNvSpPr/>
            <p:nvPr/>
          </p:nvSpPr>
          <p:spPr>
            <a:xfrm>
              <a:off x="41910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45" name="Group 339"/>
          <p:cNvGrpSpPr/>
          <p:nvPr/>
        </p:nvGrpSpPr>
        <p:grpSpPr>
          <a:xfrm>
            <a:off x="4495801" y="2571750"/>
            <a:ext cx="1143000" cy="628650"/>
            <a:chOff x="5867400" y="1600200"/>
            <a:chExt cx="1143000" cy="838200"/>
          </a:xfrm>
        </p:grpSpPr>
        <p:sp>
          <p:nvSpPr>
            <p:cNvPr id="341" name="Smiley Face 340"/>
            <p:cNvSpPr/>
            <p:nvPr/>
          </p:nvSpPr>
          <p:spPr>
            <a:xfrm>
              <a:off x="58674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2" name="Smiley Face 341"/>
            <p:cNvSpPr/>
            <p:nvPr/>
          </p:nvSpPr>
          <p:spPr>
            <a:xfrm>
              <a:off x="60198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3" name="Smiley Face 342"/>
            <p:cNvSpPr/>
            <p:nvPr/>
          </p:nvSpPr>
          <p:spPr>
            <a:xfrm>
              <a:off x="61722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4" name="Smiley Face 343"/>
            <p:cNvSpPr/>
            <p:nvPr/>
          </p:nvSpPr>
          <p:spPr>
            <a:xfrm>
              <a:off x="63246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5" name="Smiley Face 344"/>
            <p:cNvSpPr/>
            <p:nvPr/>
          </p:nvSpPr>
          <p:spPr>
            <a:xfrm>
              <a:off x="64770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6" name="Smiley Face 345"/>
            <p:cNvSpPr/>
            <p:nvPr/>
          </p:nvSpPr>
          <p:spPr>
            <a:xfrm>
              <a:off x="65532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7" name="Smiley Face 346"/>
            <p:cNvSpPr/>
            <p:nvPr/>
          </p:nvSpPr>
          <p:spPr>
            <a:xfrm>
              <a:off x="66294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8" name="Smiley Face 347"/>
            <p:cNvSpPr/>
            <p:nvPr/>
          </p:nvSpPr>
          <p:spPr>
            <a:xfrm>
              <a:off x="67056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9" name="Smiley Face 348"/>
            <p:cNvSpPr/>
            <p:nvPr/>
          </p:nvSpPr>
          <p:spPr>
            <a:xfrm>
              <a:off x="61722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0" name="Smiley Face 349"/>
            <p:cNvSpPr/>
            <p:nvPr/>
          </p:nvSpPr>
          <p:spPr>
            <a:xfrm>
              <a:off x="63246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1" name="Smiley Face 350"/>
            <p:cNvSpPr/>
            <p:nvPr/>
          </p:nvSpPr>
          <p:spPr>
            <a:xfrm>
              <a:off x="64770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2" name="Smiley Face 351"/>
            <p:cNvSpPr/>
            <p:nvPr/>
          </p:nvSpPr>
          <p:spPr>
            <a:xfrm>
              <a:off x="66294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3" name="Smiley Face 352"/>
            <p:cNvSpPr/>
            <p:nvPr/>
          </p:nvSpPr>
          <p:spPr>
            <a:xfrm>
              <a:off x="67818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46" name="Group 353"/>
          <p:cNvGrpSpPr/>
          <p:nvPr/>
        </p:nvGrpSpPr>
        <p:grpSpPr>
          <a:xfrm>
            <a:off x="5791201" y="2571750"/>
            <a:ext cx="1143000" cy="628650"/>
            <a:chOff x="5867400" y="3429000"/>
            <a:chExt cx="1143000" cy="838200"/>
          </a:xfrm>
        </p:grpSpPr>
        <p:sp>
          <p:nvSpPr>
            <p:cNvPr id="355" name="Smiley Face 354"/>
            <p:cNvSpPr/>
            <p:nvPr/>
          </p:nvSpPr>
          <p:spPr>
            <a:xfrm>
              <a:off x="60198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6" name="Smiley Face 355"/>
            <p:cNvSpPr/>
            <p:nvPr/>
          </p:nvSpPr>
          <p:spPr>
            <a:xfrm>
              <a:off x="58674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7" name="Smiley Face 356"/>
            <p:cNvSpPr/>
            <p:nvPr/>
          </p:nvSpPr>
          <p:spPr>
            <a:xfrm>
              <a:off x="64770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8" name="Smiley Face 357"/>
            <p:cNvSpPr/>
            <p:nvPr/>
          </p:nvSpPr>
          <p:spPr>
            <a:xfrm>
              <a:off x="65532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9" name="Smiley Face 358"/>
            <p:cNvSpPr/>
            <p:nvPr/>
          </p:nvSpPr>
          <p:spPr>
            <a:xfrm>
              <a:off x="59436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0" name="Smiley Face 359"/>
            <p:cNvSpPr/>
            <p:nvPr/>
          </p:nvSpPr>
          <p:spPr>
            <a:xfrm>
              <a:off x="66294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1" name="Smiley Face 360"/>
            <p:cNvSpPr/>
            <p:nvPr/>
          </p:nvSpPr>
          <p:spPr>
            <a:xfrm>
              <a:off x="60198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2" name="Smiley Face 361"/>
            <p:cNvSpPr/>
            <p:nvPr/>
          </p:nvSpPr>
          <p:spPr>
            <a:xfrm>
              <a:off x="67056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3" name="Smiley Face 362"/>
            <p:cNvSpPr/>
            <p:nvPr/>
          </p:nvSpPr>
          <p:spPr>
            <a:xfrm>
              <a:off x="61722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4" name="Smiley Face 363"/>
            <p:cNvSpPr/>
            <p:nvPr/>
          </p:nvSpPr>
          <p:spPr>
            <a:xfrm>
              <a:off x="63246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5" name="Smiley Face 364"/>
            <p:cNvSpPr/>
            <p:nvPr/>
          </p:nvSpPr>
          <p:spPr>
            <a:xfrm>
              <a:off x="64770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6" name="Smiley Face 365"/>
            <p:cNvSpPr/>
            <p:nvPr/>
          </p:nvSpPr>
          <p:spPr>
            <a:xfrm>
              <a:off x="66294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7" name="Smiley Face 366"/>
            <p:cNvSpPr/>
            <p:nvPr/>
          </p:nvSpPr>
          <p:spPr>
            <a:xfrm>
              <a:off x="67818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368" name="Right Arrow 367"/>
          <p:cNvSpPr/>
          <p:nvPr/>
        </p:nvSpPr>
        <p:spPr>
          <a:xfrm rot="5400000">
            <a:off x="7029451" y="2571750"/>
            <a:ext cx="3086100" cy="685800"/>
          </a:xfrm>
          <a:prstGeom prst="rightArrow">
            <a:avLst>
              <a:gd name="adj1" fmla="val 50000"/>
              <a:gd name="adj2" fmla="val 146970"/>
            </a:avLst>
          </a:prstGeom>
          <a:gradFill>
            <a:gsLst>
              <a:gs pos="0">
                <a:srgbClr val="5E9EFF"/>
              </a:gs>
              <a:gs pos="39999">
                <a:srgbClr val="85C2FF"/>
              </a:gs>
              <a:gs pos="70000">
                <a:srgbClr val="C4D6EB"/>
              </a:gs>
              <a:gs pos="100000">
                <a:srgbClr val="FFEBFA"/>
              </a:gs>
            </a:gsLst>
            <a:lin ang="10800000" scaled="0"/>
          </a:gradFill>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smtClean="0">
                <a:solidFill>
                  <a:schemeClr val="tx1"/>
                </a:solidFill>
              </a:rPr>
              <a:t>Generations / </a:t>
            </a:r>
            <a:r>
              <a:rPr lang="en-US" sz="1600" b="1" dirty="0" err="1" smtClean="0">
                <a:solidFill>
                  <a:schemeClr val="tx1"/>
                </a:solidFill>
              </a:rPr>
              <a:t>Epocs</a:t>
            </a:r>
            <a:endParaRPr lang="en-US" sz="1600" b="1"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0"/>
                                        </p:tgtEl>
                                        <p:attrNameLst>
                                          <p:attrName>style.visibility</p:attrName>
                                        </p:attrNameLst>
                                      </p:cBhvr>
                                      <p:to>
                                        <p:strVal val="visible"/>
                                      </p:to>
                                    </p:set>
                                    <p:animEffect transition="in" filter="wipe(left)">
                                      <p:cBhvr>
                                        <p:cTn id="7" dur="500"/>
                                        <p:tgtEl>
                                          <p:spTgt spid="180"/>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0" presetClass="path" presetSubtype="0" accel="50000" decel="50000" fill="hold" nodeType="withEffect">
                                  <p:stCondLst>
                                    <p:cond delay="0"/>
                                  </p:stCondLst>
                                  <p:childTnLst>
                                    <p:animMotion origin="layout" path="M -0.2875 -0.00533 L -3.33333E-6 3.69822E-6 " pathEditMode="relative" rAng="0" ptsTypes="AA">
                                      <p:cBhvr>
                                        <p:cTn id="12" dur="500" fill="hold"/>
                                        <p:tgtEl>
                                          <p:spTgt spid="30"/>
                                        </p:tgtEl>
                                        <p:attrNameLst>
                                          <p:attrName>ppt_x</p:attrName>
                                          <p:attrName>ppt_y</p:attrName>
                                        </p:attrNameLst>
                                      </p:cBhvr>
                                      <p:rCtr x="144" y="3"/>
                                    </p:animMotion>
                                  </p:childTnLst>
                                </p:cTn>
                              </p:par>
                            </p:childTnLst>
                          </p:cTn>
                        </p:par>
                        <p:par>
                          <p:cTn id="13" fill="hold">
                            <p:stCondLst>
                              <p:cond delay="1000"/>
                            </p:stCondLst>
                            <p:childTnLst>
                              <p:par>
                                <p:cTn id="14" presetID="1" presetClass="entr" presetSubtype="0" fill="hold" nodeType="afterEffect">
                                  <p:stCondLst>
                                    <p:cond delay="0"/>
                                  </p:stCondLst>
                                  <p:childTnLst>
                                    <p:set>
                                      <p:cBhvr>
                                        <p:cTn id="15" dur="1" fill="hold">
                                          <p:stCondLst>
                                            <p:cond delay="0"/>
                                          </p:stCondLst>
                                        </p:cTn>
                                        <p:tgtEl>
                                          <p:spTgt spid="31"/>
                                        </p:tgtEl>
                                        <p:attrNameLst>
                                          <p:attrName>style.visibility</p:attrName>
                                        </p:attrNameLst>
                                      </p:cBhvr>
                                      <p:to>
                                        <p:strVal val="visible"/>
                                      </p:to>
                                    </p:set>
                                  </p:childTnLst>
                                </p:cTn>
                              </p:par>
                              <p:par>
                                <p:cTn id="16" presetID="0" presetClass="path" presetSubtype="0" accel="50000" decel="50000" fill="hold" nodeType="withEffect">
                                  <p:stCondLst>
                                    <p:cond delay="0"/>
                                  </p:stCondLst>
                                  <p:childTnLst>
                                    <p:animMotion origin="layout" path="M -0.42917 3.69822E-6 L 0 3.69822E-6 " pathEditMode="relative" rAng="0" ptsTypes="AA">
                                      <p:cBhvr>
                                        <p:cTn id="17" dur="500" fill="hold"/>
                                        <p:tgtEl>
                                          <p:spTgt spid="31"/>
                                        </p:tgtEl>
                                        <p:attrNameLst>
                                          <p:attrName>ppt_x</p:attrName>
                                          <p:attrName>ppt_y</p:attrName>
                                        </p:attrNameLst>
                                      </p:cBhvr>
                                      <p:rCtr x="215" y="0"/>
                                    </p:animMotion>
                                  </p:childTnLst>
                                </p:cTn>
                              </p:par>
                            </p:childTnLst>
                          </p:cTn>
                        </p:par>
                        <p:par>
                          <p:cTn id="18" fill="hold">
                            <p:stCondLst>
                              <p:cond delay="1500"/>
                            </p:stCondLst>
                            <p:childTnLst>
                              <p:par>
                                <p:cTn id="19" presetID="1" presetClass="entr" presetSubtype="0" fill="hold" nodeType="after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0" presetClass="path" presetSubtype="0" accel="50000" decel="50000" fill="hold" nodeType="withEffect">
                                  <p:stCondLst>
                                    <p:cond delay="0"/>
                                  </p:stCondLst>
                                  <p:childTnLst>
                                    <p:animMotion origin="layout" path="M -0.57084 -0.00555 L 3.33333E-6 -4.44444E-6 " pathEditMode="relative" rAng="0" ptsTypes="AA">
                                      <p:cBhvr>
                                        <p:cTn id="22" dur="500" fill="hold"/>
                                        <p:tgtEl>
                                          <p:spTgt spid="32"/>
                                        </p:tgtEl>
                                        <p:attrNameLst>
                                          <p:attrName>ppt_x</p:attrName>
                                          <p:attrName>ppt_y</p:attrName>
                                        </p:attrNameLst>
                                      </p:cBhvr>
                                      <p:rCtr x="285" y="3"/>
                                    </p:animMotion>
                                  </p:childTnLst>
                                </p:cTn>
                              </p:par>
                            </p:childTnLst>
                          </p:cTn>
                        </p:par>
                        <p:par>
                          <p:cTn id="23" fill="hold">
                            <p:stCondLst>
                              <p:cond delay="2000"/>
                            </p:stCondLst>
                            <p:childTnLst>
                              <p:par>
                                <p:cTn id="24" presetID="1" presetClass="entr" presetSubtype="0" fill="hold" nodeType="afterEffect">
                                  <p:stCondLst>
                                    <p:cond delay="0"/>
                                  </p:stCondLst>
                                  <p:childTnLst>
                                    <p:set>
                                      <p:cBhvr>
                                        <p:cTn id="25" dur="1" fill="hold">
                                          <p:stCondLst>
                                            <p:cond delay="0"/>
                                          </p:stCondLst>
                                        </p:cTn>
                                        <p:tgtEl>
                                          <p:spTgt spid="33"/>
                                        </p:tgtEl>
                                        <p:attrNameLst>
                                          <p:attrName>style.visibility</p:attrName>
                                        </p:attrNameLst>
                                      </p:cBhvr>
                                      <p:to>
                                        <p:strVal val="visible"/>
                                      </p:to>
                                    </p:set>
                                  </p:childTnLst>
                                </p:cTn>
                              </p:par>
                              <p:par>
                                <p:cTn id="26" presetID="0" presetClass="path" presetSubtype="0" accel="50000" decel="50000" fill="hold" nodeType="withEffect">
                                  <p:stCondLst>
                                    <p:cond delay="0"/>
                                  </p:stCondLst>
                                  <p:childTnLst>
                                    <p:animMotion origin="layout" path="M -0.7125 -0.00556 L -3.33333E-6 3.69822E-6 " pathEditMode="relative" rAng="0" ptsTypes="AA">
                                      <p:cBhvr>
                                        <p:cTn id="27" dur="500" fill="hold"/>
                                        <p:tgtEl>
                                          <p:spTgt spid="33"/>
                                        </p:tgtEl>
                                        <p:attrNameLst>
                                          <p:attrName>ppt_x</p:attrName>
                                          <p:attrName>ppt_y</p:attrName>
                                        </p:attrNameLst>
                                      </p:cBhvr>
                                      <p:rCtr x="356" y="3"/>
                                    </p:animMotion>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2"/>
                                        </p:tgtEl>
                                        <p:attrNameLst>
                                          <p:attrName>style.visibility</p:attrName>
                                        </p:attrNameLst>
                                      </p:cBhvr>
                                      <p:to>
                                        <p:strVal val="visible"/>
                                      </p:to>
                                    </p:set>
                                    <p:animEffect transition="in" filter="wipe(left)">
                                      <p:cBhvr>
                                        <p:cTn id="32" dur="500"/>
                                        <p:tgtEl>
                                          <p:spTgt spid="182"/>
                                        </p:tgtEl>
                                      </p:cBhvr>
                                    </p:animEffect>
                                  </p:childTnLst>
                                </p:cTn>
                              </p:par>
                            </p:childTnLst>
                          </p:cTn>
                        </p:par>
                        <p:par>
                          <p:cTn id="33" fill="hold">
                            <p:stCondLst>
                              <p:cond delay="500"/>
                            </p:stCondLst>
                            <p:childTnLst>
                              <p:par>
                                <p:cTn id="34" presetID="22" presetClass="entr" presetSubtype="1" fill="hold" grpId="0" nodeType="afterEffect">
                                  <p:stCondLst>
                                    <p:cond delay="0"/>
                                  </p:stCondLst>
                                  <p:childTnLst>
                                    <p:set>
                                      <p:cBhvr>
                                        <p:cTn id="35" dur="1" fill="hold">
                                          <p:stCondLst>
                                            <p:cond delay="0"/>
                                          </p:stCondLst>
                                        </p:cTn>
                                        <p:tgtEl>
                                          <p:spTgt spid="184"/>
                                        </p:tgtEl>
                                        <p:attrNameLst>
                                          <p:attrName>style.visibility</p:attrName>
                                        </p:attrNameLst>
                                      </p:cBhvr>
                                      <p:to>
                                        <p:strVal val="visible"/>
                                      </p:to>
                                    </p:set>
                                    <p:animEffect transition="in" filter="wipe(up)">
                                      <p:cBhvr>
                                        <p:cTn id="36" dur="500"/>
                                        <p:tgtEl>
                                          <p:spTgt spid="184"/>
                                        </p:tgtEl>
                                      </p:cBhvr>
                                    </p:animEffect>
                                  </p:childTnLst>
                                </p:cTn>
                              </p:par>
                            </p:childTnLst>
                          </p:cTn>
                        </p:par>
                        <p:par>
                          <p:cTn id="37" fill="hold">
                            <p:stCondLst>
                              <p:cond delay="1000"/>
                            </p:stCondLst>
                            <p:childTnLst>
                              <p:par>
                                <p:cTn id="38" presetID="22" presetClass="entr" presetSubtype="1" fill="hold" grpId="0" nodeType="afterEffect">
                                  <p:stCondLst>
                                    <p:cond delay="0"/>
                                  </p:stCondLst>
                                  <p:childTnLst>
                                    <p:set>
                                      <p:cBhvr>
                                        <p:cTn id="39" dur="1" fill="hold">
                                          <p:stCondLst>
                                            <p:cond delay="0"/>
                                          </p:stCondLst>
                                        </p:cTn>
                                        <p:tgtEl>
                                          <p:spTgt spid="185"/>
                                        </p:tgtEl>
                                        <p:attrNameLst>
                                          <p:attrName>style.visibility</p:attrName>
                                        </p:attrNameLst>
                                      </p:cBhvr>
                                      <p:to>
                                        <p:strVal val="visible"/>
                                      </p:to>
                                    </p:set>
                                    <p:animEffect transition="in" filter="wipe(up)">
                                      <p:cBhvr>
                                        <p:cTn id="40" dur="500"/>
                                        <p:tgtEl>
                                          <p:spTgt spid="185"/>
                                        </p:tgtEl>
                                      </p:cBhvr>
                                    </p:animEffect>
                                  </p:childTnLst>
                                </p:cTn>
                              </p:par>
                            </p:childTnLst>
                          </p:cTn>
                        </p:par>
                        <p:par>
                          <p:cTn id="41" fill="hold">
                            <p:stCondLst>
                              <p:cond delay="1500"/>
                            </p:stCondLst>
                            <p:childTnLst>
                              <p:par>
                                <p:cTn id="42" presetID="22" presetClass="entr" presetSubtype="1" fill="hold" grpId="0" nodeType="afterEffect">
                                  <p:stCondLst>
                                    <p:cond delay="0"/>
                                  </p:stCondLst>
                                  <p:childTnLst>
                                    <p:set>
                                      <p:cBhvr>
                                        <p:cTn id="43" dur="1" fill="hold">
                                          <p:stCondLst>
                                            <p:cond delay="0"/>
                                          </p:stCondLst>
                                        </p:cTn>
                                        <p:tgtEl>
                                          <p:spTgt spid="186"/>
                                        </p:tgtEl>
                                        <p:attrNameLst>
                                          <p:attrName>style.visibility</p:attrName>
                                        </p:attrNameLst>
                                      </p:cBhvr>
                                      <p:to>
                                        <p:strVal val="visible"/>
                                      </p:to>
                                    </p:set>
                                    <p:animEffect transition="in" filter="wipe(up)">
                                      <p:cBhvr>
                                        <p:cTn id="44" dur="500"/>
                                        <p:tgtEl>
                                          <p:spTgt spid="186"/>
                                        </p:tgtEl>
                                      </p:cBhvr>
                                    </p:animEffect>
                                  </p:childTnLst>
                                </p:cTn>
                              </p:par>
                            </p:childTnLst>
                          </p:cTn>
                        </p:par>
                        <p:par>
                          <p:cTn id="45" fill="hold">
                            <p:stCondLst>
                              <p:cond delay="2000"/>
                            </p:stCondLst>
                            <p:childTnLst>
                              <p:par>
                                <p:cTn id="46" presetID="22" presetClass="entr" presetSubtype="1" fill="hold" grpId="0" nodeType="afterEffect">
                                  <p:stCondLst>
                                    <p:cond delay="0"/>
                                  </p:stCondLst>
                                  <p:childTnLst>
                                    <p:set>
                                      <p:cBhvr>
                                        <p:cTn id="47" dur="1" fill="hold">
                                          <p:stCondLst>
                                            <p:cond delay="0"/>
                                          </p:stCondLst>
                                        </p:cTn>
                                        <p:tgtEl>
                                          <p:spTgt spid="187"/>
                                        </p:tgtEl>
                                        <p:attrNameLst>
                                          <p:attrName>style.visibility</p:attrName>
                                        </p:attrNameLst>
                                      </p:cBhvr>
                                      <p:to>
                                        <p:strVal val="visible"/>
                                      </p:to>
                                    </p:set>
                                    <p:animEffect transition="in" filter="wipe(up)">
                                      <p:cBhvr>
                                        <p:cTn id="48" dur="500"/>
                                        <p:tgtEl>
                                          <p:spTgt spid="187"/>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88"/>
                                        </p:tgtEl>
                                        <p:attrNameLst>
                                          <p:attrName>style.visibility</p:attrName>
                                        </p:attrNameLst>
                                      </p:cBhvr>
                                      <p:to>
                                        <p:strVal val="visible"/>
                                      </p:to>
                                    </p:set>
                                    <p:animEffect transition="in" filter="wipe(left)">
                                      <p:cBhvr>
                                        <p:cTn id="53" dur="500"/>
                                        <p:tgtEl>
                                          <p:spTgt spid="188"/>
                                        </p:tgtEl>
                                      </p:cBhvr>
                                    </p:animEffect>
                                  </p:childTnLst>
                                </p:cTn>
                              </p:par>
                            </p:childTnLst>
                          </p:cTn>
                        </p:par>
                        <p:par>
                          <p:cTn id="54" fill="hold">
                            <p:stCondLst>
                              <p:cond delay="500"/>
                            </p:stCondLst>
                            <p:childTnLst>
                              <p:par>
                                <p:cTn id="55" presetID="1" presetClass="entr" presetSubtype="0" fill="hold" nodeType="after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childTnLst>
                          </p:cTn>
                        </p:par>
                        <p:par>
                          <p:cTn id="59" fill="hold">
                            <p:stCondLst>
                              <p:cond delay="500"/>
                            </p:stCondLst>
                            <p:childTnLst>
                              <p:par>
                                <p:cTn id="60" presetID="0" presetClass="path" presetSubtype="0" accel="50000" decel="50000" fill="hold" nodeType="afterEffect">
                                  <p:stCondLst>
                                    <p:cond delay="0"/>
                                  </p:stCondLst>
                                  <p:childTnLst>
                                    <p:animMotion origin="layout" path="M -3.33333E-6 -4.44444E-6 L -3.33333E-6 0.26112 " pathEditMode="relative" rAng="0" ptsTypes="AA">
                                      <p:cBhvr>
                                        <p:cTn id="61" dur="500" fill="hold"/>
                                        <p:tgtEl>
                                          <p:spTgt spid="42"/>
                                        </p:tgtEl>
                                        <p:attrNameLst>
                                          <p:attrName>ppt_x</p:attrName>
                                          <p:attrName>ppt_y</p:attrName>
                                        </p:attrNameLst>
                                      </p:cBhvr>
                                      <p:rCtr x="0" y="131"/>
                                    </p:animMotion>
                                  </p:childTnLst>
                                </p:cTn>
                              </p:par>
                              <p:par>
                                <p:cTn id="62" presetID="0" presetClass="path" presetSubtype="0" accel="50000" decel="50000" fill="hold" nodeType="withEffect">
                                  <p:stCondLst>
                                    <p:cond delay="0"/>
                                  </p:stCondLst>
                                  <p:childTnLst>
                                    <p:animMotion origin="layout" path="M 3.33333E-6 -4.44444E-6 L -0.14584 0.26112 " pathEditMode="relative" rAng="0" ptsTypes="AA">
                                      <p:cBhvr>
                                        <p:cTn id="63" dur="500" fill="hold"/>
                                        <p:tgtEl>
                                          <p:spTgt spid="43"/>
                                        </p:tgtEl>
                                        <p:attrNameLst>
                                          <p:attrName>ppt_x</p:attrName>
                                          <p:attrName>ppt_y</p:attrName>
                                        </p:attrNameLst>
                                      </p:cBhvr>
                                      <p:rCtr x="-73" y="131"/>
                                    </p:animMotion>
                                  </p:childTnLst>
                                </p:cTn>
                              </p:par>
                            </p:childTnLst>
                          </p:cTn>
                        </p:par>
                        <p:par>
                          <p:cTn id="64" fill="hold">
                            <p:stCondLst>
                              <p:cond delay="1000"/>
                            </p:stCondLst>
                            <p:childTnLst>
                              <p:par>
                                <p:cTn id="65" presetID="10" presetClass="entr" presetSubtype="0" fill="hold" nodeType="afterEffect">
                                  <p:stCondLst>
                                    <p:cond delay="0"/>
                                  </p:stCondLst>
                                  <p:childTnLst>
                                    <p:set>
                                      <p:cBhvr>
                                        <p:cTn id="66" dur="1" fill="hold">
                                          <p:stCondLst>
                                            <p:cond delay="0"/>
                                          </p:stCondLst>
                                        </p:cTn>
                                        <p:tgtEl>
                                          <p:spTgt spid="34"/>
                                        </p:tgtEl>
                                        <p:attrNameLst>
                                          <p:attrName>style.visibility</p:attrName>
                                        </p:attrNameLst>
                                      </p:cBhvr>
                                      <p:to>
                                        <p:strVal val="visible"/>
                                      </p:to>
                                    </p:set>
                                    <p:animEffect transition="in" filter="fade">
                                      <p:cBhvr>
                                        <p:cTn id="67" dur="500"/>
                                        <p:tgtEl>
                                          <p:spTgt spid="34"/>
                                        </p:tgtEl>
                                      </p:cBhvr>
                                    </p:animEffect>
                                  </p:childTnLst>
                                </p:cTn>
                              </p:par>
                              <p:par>
                                <p:cTn id="68" presetID="10" presetClass="entr" presetSubtype="0" fill="hold" nodeType="withEffect">
                                  <p:stCondLst>
                                    <p:cond delay="0"/>
                                  </p:stCondLst>
                                  <p:childTnLst>
                                    <p:set>
                                      <p:cBhvr>
                                        <p:cTn id="69" dur="1" fill="hold">
                                          <p:stCondLst>
                                            <p:cond delay="0"/>
                                          </p:stCondLst>
                                        </p:cTn>
                                        <p:tgtEl>
                                          <p:spTgt spid="35"/>
                                        </p:tgtEl>
                                        <p:attrNameLst>
                                          <p:attrName>style.visibility</p:attrName>
                                        </p:attrNameLst>
                                      </p:cBhvr>
                                      <p:to>
                                        <p:strVal val="visible"/>
                                      </p:to>
                                    </p:set>
                                    <p:animEffect transition="in" filter="fade">
                                      <p:cBhvr>
                                        <p:cTn id="70" dur="500"/>
                                        <p:tgtEl>
                                          <p:spTgt spid="35"/>
                                        </p:tgtEl>
                                      </p:cBhvr>
                                    </p:animEffect>
                                  </p:childTnLst>
                                </p:cTn>
                              </p:par>
                            </p:childTnLst>
                          </p:cTn>
                        </p:par>
                        <p:par>
                          <p:cTn id="71" fill="hold">
                            <p:stCondLst>
                              <p:cond delay="1500"/>
                            </p:stCondLst>
                            <p:childTnLst>
                              <p:par>
                                <p:cTn id="72" presetID="10" presetClass="exit" presetSubtype="0" fill="hold" nodeType="afterEffect">
                                  <p:stCondLst>
                                    <p:cond delay="0"/>
                                  </p:stCondLst>
                                  <p:childTnLst>
                                    <p:animEffect transition="out" filter="fade">
                                      <p:cBhvr>
                                        <p:cTn id="73" dur="500"/>
                                        <p:tgtEl>
                                          <p:spTgt spid="42"/>
                                        </p:tgtEl>
                                      </p:cBhvr>
                                    </p:animEffect>
                                    <p:set>
                                      <p:cBhvr>
                                        <p:cTn id="74" dur="1" fill="hold">
                                          <p:stCondLst>
                                            <p:cond delay="499"/>
                                          </p:stCondLst>
                                        </p:cTn>
                                        <p:tgtEl>
                                          <p:spTgt spid="42"/>
                                        </p:tgtEl>
                                        <p:attrNameLst>
                                          <p:attrName>style.visibility</p:attrName>
                                        </p:attrNameLst>
                                      </p:cBhvr>
                                      <p:to>
                                        <p:strVal val="hidden"/>
                                      </p:to>
                                    </p:set>
                                  </p:childTnLst>
                                </p:cTn>
                              </p:par>
                              <p:par>
                                <p:cTn id="75" presetID="10" presetClass="exit" presetSubtype="0" fill="hold" nodeType="withEffect">
                                  <p:stCondLst>
                                    <p:cond delay="0"/>
                                  </p:stCondLst>
                                  <p:childTnLst>
                                    <p:animEffect transition="out" filter="fade">
                                      <p:cBhvr>
                                        <p:cTn id="76" dur="500"/>
                                        <p:tgtEl>
                                          <p:spTgt spid="43"/>
                                        </p:tgtEl>
                                      </p:cBhvr>
                                    </p:animEffect>
                                    <p:set>
                                      <p:cBhvr>
                                        <p:cTn id="77" dur="1" fill="hold">
                                          <p:stCondLst>
                                            <p:cond delay="499"/>
                                          </p:stCondLst>
                                        </p:cTn>
                                        <p:tgtEl>
                                          <p:spTgt spid="43"/>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143"/>
                                        </p:tgtEl>
                                        <p:attrNameLst>
                                          <p:attrName>style.visibility</p:attrName>
                                        </p:attrNameLst>
                                      </p:cBhvr>
                                      <p:to>
                                        <p:strVal val="visible"/>
                                      </p:to>
                                    </p:set>
                                    <p:animEffect transition="in" filter="wipe(left)">
                                      <p:cBhvr>
                                        <p:cTn id="82" dur="500"/>
                                        <p:tgtEl>
                                          <p:spTgt spid="143"/>
                                        </p:tgtEl>
                                      </p:cBhvr>
                                    </p:animEffect>
                                  </p:childTnLst>
                                </p:cTn>
                              </p:par>
                            </p:childTnLst>
                          </p:cTn>
                        </p:par>
                        <p:par>
                          <p:cTn id="83" fill="hold">
                            <p:stCondLst>
                              <p:cond delay="500"/>
                            </p:stCondLst>
                            <p:childTnLst>
                              <p:par>
                                <p:cTn id="84" presetID="22" presetClass="entr" presetSubtype="8" fill="hold" grpId="0" nodeType="afterEffect">
                                  <p:stCondLst>
                                    <p:cond delay="0"/>
                                  </p:stCondLst>
                                  <p:childTnLst>
                                    <p:set>
                                      <p:cBhvr>
                                        <p:cTn id="85" dur="1" fill="hold">
                                          <p:stCondLst>
                                            <p:cond delay="0"/>
                                          </p:stCondLst>
                                        </p:cTn>
                                        <p:tgtEl>
                                          <p:spTgt spid="151"/>
                                        </p:tgtEl>
                                        <p:attrNameLst>
                                          <p:attrName>style.visibility</p:attrName>
                                        </p:attrNameLst>
                                      </p:cBhvr>
                                      <p:to>
                                        <p:strVal val="visible"/>
                                      </p:to>
                                    </p:set>
                                    <p:animEffect transition="in" filter="wipe(left)">
                                      <p:cBhvr>
                                        <p:cTn id="86" dur="500"/>
                                        <p:tgtEl>
                                          <p:spTgt spid="151"/>
                                        </p:tgtEl>
                                      </p:cBhvr>
                                    </p:animEffect>
                                  </p:childTnLst>
                                </p:cTn>
                              </p:par>
                            </p:childTnLst>
                          </p:cTn>
                        </p:par>
                        <p:par>
                          <p:cTn id="87" fill="hold">
                            <p:stCondLst>
                              <p:cond delay="1000"/>
                            </p:stCondLst>
                            <p:childTnLst>
                              <p:par>
                                <p:cTn id="88" presetID="22" presetClass="entr" presetSubtype="8" fill="hold" grpId="0" nodeType="afterEffect">
                                  <p:stCondLst>
                                    <p:cond delay="0"/>
                                  </p:stCondLst>
                                  <p:childTnLst>
                                    <p:set>
                                      <p:cBhvr>
                                        <p:cTn id="89" dur="1" fill="hold">
                                          <p:stCondLst>
                                            <p:cond delay="0"/>
                                          </p:stCondLst>
                                        </p:cTn>
                                        <p:tgtEl>
                                          <p:spTgt spid="152"/>
                                        </p:tgtEl>
                                        <p:attrNameLst>
                                          <p:attrName>style.visibility</p:attrName>
                                        </p:attrNameLst>
                                      </p:cBhvr>
                                      <p:to>
                                        <p:strVal val="visible"/>
                                      </p:to>
                                    </p:set>
                                    <p:animEffect transition="in" filter="wipe(left)">
                                      <p:cBhvr>
                                        <p:cTn id="90" dur="500"/>
                                        <p:tgtEl>
                                          <p:spTgt spid="152"/>
                                        </p:tgtEl>
                                      </p:cBhvr>
                                    </p:animEffect>
                                  </p:childTnLst>
                                </p:cTn>
                              </p:par>
                            </p:childTnLst>
                          </p:cTn>
                        </p:par>
                        <p:par>
                          <p:cTn id="91" fill="hold">
                            <p:stCondLst>
                              <p:cond delay="1500"/>
                            </p:stCondLst>
                            <p:childTnLst>
                              <p:par>
                                <p:cTn id="92" presetID="1" presetClass="entr" presetSubtype="0" fill="hold" nodeType="afterEffect">
                                  <p:stCondLst>
                                    <p:cond delay="0"/>
                                  </p:stCondLst>
                                  <p:childTnLst>
                                    <p:set>
                                      <p:cBhvr>
                                        <p:cTn id="93" dur="1" fill="hold">
                                          <p:stCondLst>
                                            <p:cond delay="0"/>
                                          </p:stCondLst>
                                        </p:cTn>
                                        <p:tgtEl>
                                          <p:spTgt spid="44"/>
                                        </p:tgtEl>
                                        <p:attrNameLst>
                                          <p:attrName>style.visibility</p:attrName>
                                        </p:attrNameLst>
                                      </p:cBhvr>
                                      <p:to>
                                        <p:strVal val="visible"/>
                                      </p:to>
                                    </p:set>
                                  </p:childTnLst>
                                </p:cTn>
                              </p:par>
                            </p:childTnLst>
                          </p:cTn>
                        </p:par>
                        <p:par>
                          <p:cTn id="94" fill="hold">
                            <p:stCondLst>
                              <p:cond delay="1500"/>
                            </p:stCondLst>
                            <p:childTnLst>
                              <p:par>
                                <p:cTn id="95" presetID="0" presetClass="path" presetSubtype="0" accel="50000" decel="50000" fill="hold" nodeType="afterEffect">
                                  <p:stCondLst>
                                    <p:cond delay="0"/>
                                  </p:stCondLst>
                                  <p:childTnLst>
                                    <p:animMotion origin="layout" path="M 3.33333E-6 -0.00555 L 0.28333 -2.22222E-6 " pathEditMode="relative" rAng="0" ptsTypes="AA">
                                      <p:cBhvr>
                                        <p:cTn id="96" dur="2000" fill="hold"/>
                                        <p:tgtEl>
                                          <p:spTgt spid="44"/>
                                        </p:tgtEl>
                                        <p:attrNameLst>
                                          <p:attrName>ppt_x</p:attrName>
                                          <p:attrName>ppt_y</p:attrName>
                                        </p:attrNameLst>
                                      </p:cBhvr>
                                      <p:rCtr x="142" y="3"/>
                                    </p:animMotion>
                                  </p:childTnLst>
                                </p:cTn>
                              </p:par>
                              <p:par>
                                <p:cTn id="97" presetID="1" presetClass="entr" presetSubtype="0" fill="hold" nodeType="withEffect">
                                  <p:stCondLst>
                                    <p:cond delay="0"/>
                                  </p:stCondLst>
                                  <p:childTnLst>
                                    <p:set>
                                      <p:cBhvr>
                                        <p:cTn id="98" dur="1" fill="hold">
                                          <p:stCondLst>
                                            <p:cond delay="0"/>
                                          </p:stCondLst>
                                        </p:cTn>
                                        <p:tgtEl>
                                          <p:spTgt spid="45"/>
                                        </p:tgtEl>
                                        <p:attrNameLst>
                                          <p:attrName>style.visibility</p:attrName>
                                        </p:attrNameLst>
                                      </p:cBhvr>
                                      <p:to>
                                        <p:strVal val="visible"/>
                                      </p:to>
                                    </p:set>
                                  </p:childTnLst>
                                </p:cTn>
                              </p:par>
                              <p:par>
                                <p:cTn id="99" presetID="0" presetClass="path" presetSubtype="0" accel="50000" decel="50000" fill="hold" nodeType="withEffect">
                                  <p:stCondLst>
                                    <p:cond delay="0"/>
                                  </p:stCondLst>
                                  <p:childTnLst>
                                    <p:animMotion origin="layout" path="M -3.33333E-6 4.44444E-6 L 0.14167 4.44444E-6 " pathEditMode="relative" rAng="0" ptsTypes="AA">
                                      <p:cBhvr>
                                        <p:cTn id="100" dur="2000" fill="hold"/>
                                        <p:tgtEl>
                                          <p:spTgt spid="45"/>
                                        </p:tgtEl>
                                        <p:attrNameLst>
                                          <p:attrName>ppt_x</p:attrName>
                                          <p:attrName>ppt_y</p:attrName>
                                        </p:attrNameLst>
                                      </p:cBhvr>
                                      <p:rCtr x="71" y="0"/>
                                    </p:animMotion>
                                  </p:childTnLst>
                                </p:cTn>
                              </p:par>
                            </p:childTnLst>
                          </p:cTn>
                        </p:par>
                        <p:par>
                          <p:cTn id="101" fill="hold">
                            <p:stCondLst>
                              <p:cond delay="3500"/>
                            </p:stCondLst>
                            <p:childTnLst>
                              <p:par>
                                <p:cTn id="102" presetID="22" presetClass="entr" presetSubtype="8" fill="hold" grpId="0" nodeType="afterEffect">
                                  <p:stCondLst>
                                    <p:cond delay="0"/>
                                  </p:stCondLst>
                                  <p:childTnLst>
                                    <p:set>
                                      <p:cBhvr>
                                        <p:cTn id="103" dur="1" fill="hold">
                                          <p:stCondLst>
                                            <p:cond delay="0"/>
                                          </p:stCondLst>
                                        </p:cTn>
                                        <p:tgtEl>
                                          <p:spTgt spid="154"/>
                                        </p:tgtEl>
                                        <p:attrNameLst>
                                          <p:attrName>style.visibility</p:attrName>
                                        </p:attrNameLst>
                                      </p:cBhvr>
                                      <p:to>
                                        <p:strVal val="visible"/>
                                      </p:to>
                                    </p:set>
                                    <p:animEffect transition="in" filter="wipe(left)">
                                      <p:cBhvr>
                                        <p:cTn id="104" dur="500"/>
                                        <p:tgtEl>
                                          <p:spTgt spid="154"/>
                                        </p:tgtEl>
                                      </p:cBhvr>
                                    </p:animEffect>
                                  </p:childTnLst>
                                </p:cTn>
                              </p:par>
                            </p:childTnLst>
                          </p:cTn>
                        </p:par>
                        <p:par>
                          <p:cTn id="105" fill="hold">
                            <p:stCondLst>
                              <p:cond delay="4000"/>
                            </p:stCondLst>
                            <p:childTnLst>
                              <p:par>
                                <p:cTn id="106" presetID="22" presetClass="entr" presetSubtype="8" fill="hold" grpId="0" nodeType="afterEffect">
                                  <p:stCondLst>
                                    <p:cond delay="0"/>
                                  </p:stCondLst>
                                  <p:childTnLst>
                                    <p:set>
                                      <p:cBhvr>
                                        <p:cTn id="107" dur="1" fill="hold">
                                          <p:stCondLst>
                                            <p:cond delay="0"/>
                                          </p:stCondLst>
                                        </p:cTn>
                                        <p:tgtEl>
                                          <p:spTgt spid="316"/>
                                        </p:tgtEl>
                                        <p:attrNameLst>
                                          <p:attrName>style.visibility</p:attrName>
                                        </p:attrNameLst>
                                      </p:cBhvr>
                                      <p:to>
                                        <p:strVal val="visible"/>
                                      </p:to>
                                    </p:set>
                                    <p:animEffect transition="in" filter="wipe(left)">
                                      <p:cBhvr>
                                        <p:cTn id="108" dur="500"/>
                                        <p:tgtEl>
                                          <p:spTgt spid="316"/>
                                        </p:tgtEl>
                                      </p:cBhvr>
                                    </p:animEffect>
                                  </p:childTnLst>
                                </p:cTn>
                              </p:par>
                            </p:childTnLst>
                          </p:cTn>
                        </p:par>
                        <p:par>
                          <p:cTn id="109" fill="hold">
                            <p:stCondLst>
                              <p:cond delay="4500"/>
                            </p:stCondLst>
                            <p:childTnLst>
                              <p:par>
                                <p:cTn id="110" presetID="10" presetClass="entr" presetSubtype="0" fill="hold" nodeType="afterEffect">
                                  <p:stCondLst>
                                    <p:cond delay="0"/>
                                  </p:stCondLst>
                                  <p:childTnLst>
                                    <p:set>
                                      <p:cBhvr>
                                        <p:cTn id="111" dur="1" fill="hold">
                                          <p:stCondLst>
                                            <p:cond delay="0"/>
                                          </p:stCondLst>
                                        </p:cTn>
                                        <p:tgtEl>
                                          <p:spTgt spid="36"/>
                                        </p:tgtEl>
                                        <p:attrNameLst>
                                          <p:attrName>style.visibility</p:attrName>
                                        </p:attrNameLst>
                                      </p:cBhvr>
                                      <p:to>
                                        <p:strVal val="visible"/>
                                      </p:to>
                                    </p:set>
                                    <p:animEffect transition="in" filter="fade">
                                      <p:cBhvr>
                                        <p:cTn id="112" dur="500"/>
                                        <p:tgtEl>
                                          <p:spTgt spid="36"/>
                                        </p:tgtEl>
                                      </p:cBhvr>
                                    </p:animEffect>
                                  </p:childTnLst>
                                </p:cTn>
                              </p:par>
                            </p:childTnLst>
                          </p:cTn>
                        </p:par>
                        <p:par>
                          <p:cTn id="113" fill="hold">
                            <p:stCondLst>
                              <p:cond delay="5000"/>
                            </p:stCondLst>
                            <p:childTnLst>
                              <p:par>
                                <p:cTn id="114" presetID="10" presetClass="exit" presetSubtype="0" fill="hold" nodeType="afterEffect">
                                  <p:stCondLst>
                                    <p:cond delay="0"/>
                                  </p:stCondLst>
                                  <p:childTnLst>
                                    <p:animEffect transition="out" filter="fade">
                                      <p:cBhvr>
                                        <p:cTn id="115" dur="500"/>
                                        <p:tgtEl>
                                          <p:spTgt spid="44"/>
                                        </p:tgtEl>
                                      </p:cBhvr>
                                    </p:animEffect>
                                    <p:set>
                                      <p:cBhvr>
                                        <p:cTn id="116" dur="1" fill="hold">
                                          <p:stCondLst>
                                            <p:cond delay="499"/>
                                          </p:stCondLst>
                                        </p:cTn>
                                        <p:tgtEl>
                                          <p:spTgt spid="44"/>
                                        </p:tgtEl>
                                        <p:attrNameLst>
                                          <p:attrName>style.visibility</p:attrName>
                                        </p:attrNameLst>
                                      </p:cBhvr>
                                      <p:to>
                                        <p:strVal val="hidden"/>
                                      </p:to>
                                    </p:set>
                                  </p:childTnLst>
                                </p:cTn>
                              </p:par>
                              <p:par>
                                <p:cTn id="117" presetID="10" presetClass="exit" presetSubtype="0" fill="hold" nodeType="withEffect">
                                  <p:stCondLst>
                                    <p:cond delay="0"/>
                                  </p:stCondLst>
                                  <p:childTnLst>
                                    <p:animEffect transition="out" filter="fade">
                                      <p:cBhvr>
                                        <p:cTn id="118" dur="500"/>
                                        <p:tgtEl>
                                          <p:spTgt spid="45"/>
                                        </p:tgtEl>
                                      </p:cBhvr>
                                    </p:animEffect>
                                    <p:set>
                                      <p:cBhvr>
                                        <p:cTn id="119" dur="1" fill="hold">
                                          <p:stCondLst>
                                            <p:cond delay="499"/>
                                          </p:stCondLst>
                                        </p:cTn>
                                        <p:tgtEl>
                                          <p:spTgt spid="45"/>
                                        </p:tgtEl>
                                        <p:attrNameLst>
                                          <p:attrName>style.visibility</p:attrName>
                                        </p:attrNameLst>
                                      </p:cBhvr>
                                      <p:to>
                                        <p:strVal val="hidden"/>
                                      </p:to>
                                    </p:set>
                                  </p:childTnLst>
                                </p:cTn>
                              </p:par>
                            </p:childTnLst>
                          </p:cTn>
                        </p:par>
                      </p:childTnLst>
                    </p:cTn>
                  </p:par>
                  <p:par>
                    <p:cTn id="120" fill="hold">
                      <p:stCondLst>
                        <p:cond delay="indefinite"/>
                      </p:stCondLst>
                      <p:childTnLst>
                        <p:par>
                          <p:cTn id="121" fill="hold">
                            <p:stCondLst>
                              <p:cond delay="0"/>
                            </p:stCondLst>
                            <p:childTnLst>
                              <p:par>
                                <p:cTn id="122" presetID="22" presetClass="entr" presetSubtype="8" fill="hold" grpId="0" nodeType="clickEffect">
                                  <p:stCondLst>
                                    <p:cond delay="0"/>
                                  </p:stCondLst>
                                  <p:childTnLst>
                                    <p:set>
                                      <p:cBhvr>
                                        <p:cTn id="123" dur="1" fill="hold">
                                          <p:stCondLst>
                                            <p:cond delay="0"/>
                                          </p:stCondLst>
                                        </p:cTn>
                                        <p:tgtEl>
                                          <p:spTgt spid="155"/>
                                        </p:tgtEl>
                                        <p:attrNameLst>
                                          <p:attrName>style.visibility</p:attrName>
                                        </p:attrNameLst>
                                      </p:cBhvr>
                                      <p:to>
                                        <p:strVal val="visible"/>
                                      </p:to>
                                    </p:set>
                                    <p:animEffect transition="in" filter="wipe(left)">
                                      <p:cBhvr>
                                        <p:cTn id="124" dur="500"/>
                                        <p:tgtEl>
                                          <p:spTgt spid="155"/>
                                        </p:tgtEl>
                                      </p:cBhvr>
                                    </p:animEffect>
                                  </p:childTnLst>
                                </p:cTn>
                              </p:par>
                            </p:childTnLst>
                          </p:cTn>
                        </p:par>
                        <p:par>
                          <p:cTn id="125" fill="hold">
                            <p:stCondLst>
                              <p:cond delay="500"/>
                            </p:stCondLst>
                            <p:childTnLst>
                              <p:par>
                                <p:cTn id="126" presetID="22" presetClass="entr" presetSubtype="8" fill="hold" grpId="0" nodeType="afterEffect">
                                  <p:stCondLst>
                                    <p:cond delay="0"/>
                                  </p:stCondLst>
                                  <p:childTnLst>
                                    <p:set>
                                      <p:cBhvr>
                                        <p:cTn id="127" dur="1" fill="hold">
                                          <p:stCondLst>
                                            <p:cond delay="0"/>
                                          </p:stCondLst>
                                        </p:cTn>
                                        <p:tgtEl>
                                          <p:spTgt spid="317"/>
                                        </p:tgtEl>
                                        <p:attrNameLst>
                                          <p:attrName>style.visibility</p:attrName>
                                        </p:attrNameLst>
                                      </p:cBhvr>
                                      <p:to>
                                        <p:strVal val="visible"/>
                                      </p:to>
                                    </p:set>
                                    <p:animEffect transition="in" filter="wipe(left)">
                                      <p:cBhvr>
                                        <p:cTn id="128" dur="500"/>
                                        <p:tgtEl>
                                          <p:spTgt spid="317"/>
                                        </p:tgtEl>
                                      </p:cBhvr>
                                    </p:animEffect>
                                  </p:childTnLst>
                                </p:cTn>
                              </p:par>
                              <p:par>
                                <p:cTn id="129" presetID="10" presetClass="entr" presetSubtype="0" fill="hold" nodeType="withEffect">
                                  <p:stCondLst>
                                    <p:cond delay="0"/>
                                  </p:stCondLst>
                                  <p:childTnLst>
                                    <p:set>
                                      <p:cBhvr>
                                        <p:cTn id="130" dur="1" fill="hold">
                                          <p:stCondLst>
                                            <p:cond delay="0"/>
                                          </p:stCondLst>
                                        </p:cTn>
                                        <p:tgtEl>
                                          <p:spTgt spid="46"/>
                                        </p:tgtEl>
                                        <p:attrNameLst>
                                          <p:attrName>style.visibility</p:attrName>
                                        </p:attrNameLst>
                                      </p:cBhvr>
                                      <p:to>
                                        <p:strVal val="visible"/>
                                      </p:to>
                                    </p:set>
                                    <p:animEffect transition="in" filter="fade">
                                      <p:cBhvr>
                                        <p:cTn id="131" dur="500"/>
                                        <p:tgtEl>
                                          <p:spTgt spid="46"/>
                                        </p:tgtEl>
                                      </p:cBhvr>
                                    </p:animEffect>
                                  </p:childTnLst>
                                </p:cTn>
                              </p:par>
                            </p:childTnLst>
                          </p:cTn>
                        </p:par>
                        <p:par>
                          <p:cTn id="132" fill="hold">
                            <p:stCondLst>
                              <p:cond delay="1000"/>
                            </p:stCondLst>
                            <p:childTnLst>
                              <p:par>
                                <p:cTn id="133" presetID="0" presetClass="path" presetSubtype="0" accel="50000" decel="50000" fill="hold" nodeType="afterEffect">
                                  <p:stCondLst>
                                    <p:cond delay="0"/>
                                  </p:stCondLst>
                                  <p:childTnLst>
                                    <p:animMotion origin="layout" path="M 3.33333E-6 -1.11111E-6 L 0.13993 -1.11111E-6 " pathEditMode="relative" rAng="0" ptsTypes="AA">
                                      <p:cBhvr>
                                        <p:cTn id="134" dur="500" fill="hold"/>
                                        <p:tgtEl>
                                          <p:spTgt spid="46"/>
                                        </p:tgtEl>
                                        <p:attrNameLst>
                                          <p:attrName>ppt_x</p:attrName>
                                          <p:attrName>ppt_y</p:attrName>
                                        </p:attrNameLst>
                                      </p:cBhvr>
                                      <p:rCtr x="70" y="0"/>
                                    </p:animMotion>
                                  </p:childTnLst>
                                </p:cTn>
                              </p:par>
                            </p:childTnLst>
                          </p:cTn>
                        </p:par>
                        <p:par>
                          <p:cTn id="135" fill="hold">
                            <p:stCondLst>
                              <p:cond delay="1500"/>
                            </p:stCondLst>
                            <p:childTnLst>
                              <p:par>
                                <p:cTn id="136" presetID="10" presetClass="entr" presetSubtype="0" fill="hold" nodeType="afterEffect">
                                  <p:stCondLst>
                                    <p:cond delay="0"/>
                                  </p:stCondLst>
                                  <p:childTnLst>
                                    <p:set>
                                      <p:cBhvr>
                                        <p:cTn id="137" dur="1" fill="hold">
                                          <p:stCondLst>
                                            <p:cond delay="0"/>
                                          </p:stCondLst>
                                        </p:cTn>
                                        <p:tgtEl>
                                          <p:spTgt spid="37"/>
                                        </p:tgtEl>
                                        <p:attrNameLst>
                                          <p:attrName>style.visibility</p:attrName>
                                        </p:attrNameLst>
                                      </p:cBhvr>
                                      <p:to>
                                        <p:strVal val="visible"/>
                                      </p:to>
                                    </p:set>
                                    <p:animEffect transition="in" filter="fade">
                                      <p:cBhvr>
                                        <p:cTn id="138" dur="500"/>
                                        <p:tgtEl>
                                          <p:spTgt spid="37"/>
                                        </p:tgtEl>
                                      </p:cBhvr>
                                    </p:animEffect>
                                  </p:childTnLst>
                                </p:cTn>
                              </p:par>
                            </p:childTnLst>
                          </p:cTn>
                        </p:par>
                        <p:par>
                          <p:cTn id="139" fill="hold">
                            <p:stCondLst>
                              <p:cond delay="2000"/>
                            </p:stCondLst>
                            <p:childTnLst>
                              <p:par>
                                <p:cTn id="140" presetID="10" presetClass="exit" presetSubtype="0" fill="hold" nodeType="afterEffect">
                                  <p:stCondLst>
                                    <p:cond delay="0"/>
                                  </p:stCondLst>
                                  <p:childTnLst>
                                    <p:animEffect transition="out" filter="fade">
                                      <p:cBhvr>
                                        <p:cTn id="141" dur="500"/>
                                        <p:tgtEl>
                                          <p:spTgt spid="46"/>
                                        </p:tgtEl>
                                      </p:cBhvr>
                                    </p:animEffect>
                                    <p:set>
                                      <p:cBhvr>
                                        <p:cTn id="142" dur="1" fill="hold">
                                          <p:stCondLst>
                                            <p:cond delay="499"/>
                                          </p:stCondLst>
                                        </p:cTn>
                                        <p:tgtEl>
                                          <p:spTgt spid="46"/>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22" presetClass="entr" presetSubtype="2" fill="hold" grpId="0" nodeType="clickEffect">
                                  <p:stCondLst>
                                    <p:cond delay="0"/>
                                  </p:stCondLst>
                                  <p:childTnLst>
                                    <p:set>
                                      <p:cBhvr>
                                        <p:cTn id="146" dur="1" fill="hold">
                                          <p:stCondLst>
                                            <p:cond delay="0"/>
                                          </p:stCondLst>
                                        </p:cTn>
                                        <p:tgtEl>
                                          <p:spTgt spid="157"/>
                                        </p:tgtEl>
                                        <p:attrNameLst>
                                          <p:attrName>style.visibility</p:attrName>
                                        </p:attrNameLst>
                                      </p:cBhvr>
                                      <p:to>
                                        <p:strVal val="visible"/>
                                      </p:to>
                                    </p:set>
                                    <p:animEffect transition="in" filter="wipe(right)">
                                      <p:cBhvr>
                                        <p:cTn id="147" dur="500"/>
                                        <p:tgtEl>
                                          <p:spTgt spid="157"/>
                                        </p:tgtEl>
                                      </p:cBhvr>
                                    </p:animEffect>
                                  </p:childTnLst>
                                </p:cTn>
                              </p:par>
                              <p:par>
                                <p:cTn id="148" presetID="22" presetClass="entr" presetSubtype="4" fill="hold" grpId="0" nodeType="withEffect">
                                  <p:stCondLst>
                                    <p:cond delay="0"/>
                                  </p:stCondLst>
                                  <p:childTnLst>
                                    <p:set>
                                      <p:cBhvr>
                                        <p:cTn id="149" dur="1" fill="hold">
                                          <p:stCondLst>
                                            <p:cond delay="0"/>
                                          </p:stCondLst>
                                        </p:cTn>
                                        <p:tgtEl>
                                          <p:spTgt spid="156"/>
                                        </p:tgtEl>
                                        <p:attrNameLst>
                                          <p:attrName>style.visibility</p:attrName>
                                        </p:attrNameLst>
                                      </p:cBhvr>
                                      <p:to>
                                        <p:strVal val="visible"/>
                                      </p:to>
                                    </p:set>
                                    <p:animEffect transition="in" filter="wipe(down)">
                                      <p:cBhvr>
                                        <p:cTn id="150" dur="500"/>
                                        <p:tgtEl>
                                          <p:spTgt spid="156"/>
                                        </p:tgtEl>
                                      </p:cBhvr>
                                    </p:animEffect>
                                  </p:childTnLst>
                                </p:cTn>
                              </p:par>
                            </p:childTnLst>
                          </p:cTn>
                        </p:par>
                      </p:childTnLst>
                    </p:cTn>
                  </p:par>
                  <p:par>
                    <p:cTn id="151" fill="hold">
                      <p:stCondLst>
                        <p:cond delay="indefinite"/>
                      </p:stCondLst>
                      <p:childTnLst>
                        <p:par>
                          <p:cTn id="152" fill="hold">
                            <p:stCondLst>
                              <p:cond delay="0"/>
                            </p:stCondLst>
                            <p:childTnLst>
                              <p:par>
                                <p:cTn id="153" presetID="22" presetClass="entr" presetSubtype="1" fill="hold" grpId="0" nodeType="clickEffect">
                                  <p:stCondLst>
                                    <p:cond delay="0"/>
                                  </p:stCondLst>
                                  <p:childTnLst>
                                    <p:set>
                                      <p:cBhvr>
                                        <p:cTn id="154" dur="1" fill="hold">
                                          <p:stCondLst>
                                            <p:cond delay="0"/>
                                          </p:stCondLst>
                                        </p:cTn>
                                        <p:tgtEl>
                                          <p:spTgt spid="368"/>
                                        </p:tgtEl>
                                        <p:attrNameLst>
                                          <p:attrName>style.visibility</p:attrName>
                                        </p:attrNameLst>
                                      </p:cBhvr>
                                      <p:to>
                                        <p:strVal val="visible"/>
                                      </p:to>
                                    </p:set>
                                    <p:animEffect transition="in" filter="wipe(up)">
                                      <p:cBhvr>
                                        <p:cTn id="155" dur="1000"/>
                                        <p:tgtEl>
                                          <p:spTgt spid="368"/>
                                        </p:tgtEl>
                                      </p:cBhvr>
                                    </p:animEffect>
                                  </p:childTnLst>
                                </p:cTn>
                              </p:par>
                              <p:par>
                                <p:cTn id="156" presetID="22" presetClass="entr" presetSubtype="1" fill="hold" grpId="0" nodeType="withEffect">
                                  <p:stCondLst>
                                    <p:cond delay="0"/>
                                  </p:stCondLst>
                                  <p:childTnLst>
                                    <p:set>
                                      <p:cBhvr>
                                        <p:cTn id="157" dur="1" fill="hold">
                                          <p:stCondLst>
                                            <p:cond delay="0"/>
                                          </p:stCondLst>
                                        </p:cTn>
                                        <p:tgtEl>
                                          <p:spTgt spid="158"/>
                                        </p:tgtEl>
                                        <p:attrNameLst>
                                          <p:attrName>style.visibility</p:attrName>
                                        </p:attrNameLst>
                                      </p:cBhvr>
                                      <p:to>
                                        <p:strVal val="visible"/>
                                      </p:to>
                                    </p:set>
                                    <p:animEffect transition="in" filter="wipe(up)">
                                      <p:cBhvr>
                                        <p:cTn id="158" dur="500"/>
                                        <p:tgtEl>
                                          <p:spTgt spid="158"/>
                                        </p:tgtEl>
                                      </p:cBhvr>
                                    </p:animEffect>
                                  </p:childTnLst>
                                </p:cTn>
                              </p:par>
                              <p:par>
                                <p:cTn id="159" presetID="22" presetClass="entr" presetSubtype="8" fill="hold" grpId="0" nodeType="withEffect">
                                  <p:stCondLst>
                                    <p:cond delay="0"/>
                                  </p:stCondLst>
                                  <p:childTnLst>
                                    <p:set>
                                      <p:cBhvr>
                                        <p:cTn id="160" dur="1" fill="hold">
                                          <p:stCondLst>
                                            <p:cond delay="0"/>
                                          </p:stCondLst>
                                        </p:cTn>
                                        <p:tgtEl>
                                          <p:spTgt spid="159"/>
                                        </p:tgtEl>
                                        <p:attrNameLst>
                                          <p:attrName>style.visibility</p:attrName>
                                        </p:attrNameLst>
                                      </p:cBhvr>
                                      <p:to>
                                        <p:strVal val="visible"/>
                                      </p:to>
                                    </p:set>
                                    <p:animEffect transition="in" filter="wipe(left)">
                                      <p:cBhvr>
                                        <p:cTn id="161" dur="500"/>
                                        <p:tgtEl>
                                          <p:spTgt spid="159"/>
                                        </p:tgtEl>
                                      </p:cBhvr>
                                    </p:animEffect>
                                  </p:childTnLst>
                                </p:cTn>
                              </p:par>
                            </p:childTnLst>
                          </p:cTn>
                        </p:par>
                        <p:par>
                          <p:cTn id="162" fill="hold">
                            <p:stCondLst>
                              <p:cond delay="1000"/>
                            </p:stCondLst>
                            <p:childTnLst>
                              <p:par>
                                <p:cTn id="163" presetID="1" presetClass="entr" presetSubtype="0" fill="hold" nodeType="afterEffect">
                                  <p:stCondLst>
                                    <p:cond delay="0"/>
                                  </p:stCondLst>
                                  <p:childTnLst>
                                    <p:set>
                                      <p:cBhvr>
                                        <p:cTn id="164" dur="1" fill="hold">
                                          <p:stCondLst>
                                            <p:cond delay="0"/>
                                          </p:stCondLst>
                                        </p:cTn>
                                        <p:tgtEl>
                                          <p:spTgt spid="38"/>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39"/>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40"/>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41"/>
                                        </p:tgtEl>
                                        <p:attrNameLst>
                                          <p:attrName>style.visibility</p:attrName>
                                        </p:attrNameLst>
                                      </p:cBhvr>
                                      <p:to>
                                        <p:strVal val="visible"/>
                                      </p:to>
                                    </p:set>
                                  </p:childTnLst>
                                </p:cTn>
                              </p:par>
                            </p:childTnLst>
                          </p:cTn>
                        </p:par>
                        <p:par>
                          <p:cTn id="171" fill="hold">
                            <p:stCondLst>
                              <p:cond delay="1000"/>
                            </p:stCondLst>
                            <p:childTnLst>
                              <p:par>
                                <p:cTn id="172" presetID="0" presetClass="path" presetSubtype="0" accel="50000" decel="50000" fill="hold" nodeType="afterEffect">
                                  <p:stCondLst>
                                    <p:cond delay="0"/>
                                  </p:stCondLst>
                                  <p:childTnLst>
                                    <p:animMotion origin="layout" path="M -0.00833 -0.25625 L -0.00833 0.01041 " pathEditMode="relative" rAng="0" ptsTypes="AA">
                                      <p:cBhvr>
                                        <p:cTn id="173" dur="2000" fill="hold"/>
                                        <p:tgtEl>
                                          <p:spTgt spid="38"/>
                                        </p:tgtEl>
                                        <p:attrNameLst>
                                          <p:attrName>ppt_x</p:attrName>
                                          <p:attrName>ppt_y</p:attrName>
                                        </p:attrNameLst>
                                      </p:cBhvr>
                                      <p:rCtr x="0" y="133"/>
                                    </p:animMotion>
                                  </p:childTnLst>
                                </p:cTn>
                              </p:par>
                              <p:par>
                                <p:cTn id="174" presetID="0" presetClass="path" presetSubtype="0" accel="50000" decel="50000" fill="hold" nodeType="withEffect">
                                  <p:stCondLst>
                                    <p:cond delay="0"/>
                                  </p:stCondLst>
                                  <p:childTnLst>
                                    <p:animMotion origin="layout" path="M -0.0125 -0.25625 L -0.0125 0.01041 " pathEditMode="relative" rAng="0" ptsTypes="AA">
                                      <p:cBhvr>
                                        <p:cTn id="175" dur="2000" fill="hold"/>
                                        <p:tgtEl>
                                          <p:spTgt spid="39"/>
                                        </p:tgtEl>
                                        <p:attrNameLst>
                                          <p:attrName>ppt_x</p:attrName>
                                          <p:attrName>ppt_y</p:attrName>
                                        </p:attrNameLst>
                                      </p:cBhvr>
                                      <p:rCtr x="0" y="133"/>
                                    </p:animMotion>
                                  </p:childTnLst>
                                </p:cTn>
                              </p:par>
                              <p:par>
                                <p:cTn id="176" presetID="0" presetClass="path" presetSubtype="0" accel="50000" decel="50000" fill="hold" nodeType="withEffect">
                                  <p:stCondLst>
                                    <p:cond delay="0"/>
                                  </p:stCondLst>
                                  <p:childTnLst>
                                    <p:animMotion origin="layout" path="M -0.00834 -0.25069 L -0.00834 0.01597 " pathEditMode="relative" rAng="0" ptsTypes="AA">
                                      <p:cBhvr>
                                        <p:cTn id="177" dur="2000" fill="hold"/>
                                        <p:tgtEl>
                                          <p:spTgt spid="40"/>
                                        </p:tgtEl>
                                        <p:attrNameLst>
                                          <p:attrName>ppt_x</p:attrName>
                                          <p:attrName>ppt_y</p:attrName>
                                        </p:attrNameLst>
                                      </p:cBhvr>
                                      <p:rCtr x="0" y="133"/>
                                    </p:animMotion>
                                  </p:childTnLst>
                                </p:cTn>
                              </p:par>
                              <p:par>
                                <p:cTn id="178" presetID="0" presetClass="path" presetSubtype="0" accel="50000" decel="50000" fill="hold" nodeType="withEffect">
                                  <p:stCondLst>
                                    <p:cond delay="0"/>
                                  </p:stCondLst>
                                  <p:childTnLst>
                                    <p:animMotion origin="layout" path="M -0.01007 -0.25069 L -0.01007 0.01597 " pathEditMode="relative" rAng="0" ptsTypes="AA">
                                      <p:cBhvr>
                                        <p:cTn id="179" dur="2000" fill="hold"/>
                                        <p:tgtEl>
                                          <p:spTgt spid="41"/>
                                        </p:tgtEl>
                                        <p:attrNameLst>
                                          <p:attrName>ppt_x</p:attrName>
                                          <p:attrName>ppt_y</p:attrName>
                                        </p:attrNameLst>
                                      </p:cBhvr>
                                      <p:rCtr x="0" y="133"/>
                                    </p:animMotion>
                                  </p:childTnLst>
                                </p:cTn>
                              </p:par>
                            </p:childTnLst>
                          </p:cTn>
                        </p:par>
                      </p:childTnLst>
                    </p:cTn>
                  </p:par>
                  <p:par>
                    <p:cTn id="180" fill="hold">
                      <p:stCondLst>
                        <p:cond delay="indefinite"/>
                      </p:stCondLst>
                      <p:childTnLst>
                        <p:par>
                          <p:cTn id="181" fill="hold">
                            <p:stCondLst>
                              <p:cond delay="0"/>
                            </p:stCondLst>
                            <p:childTnLst>
                              <p:par>
                                <p:cTn id="182" presetID="22" presetClass="entr" presetSubtype="8" fill="hold" grpId="0" nodeType="clickEffect">
                                  <p:stCondLst>
                                    <p:cond delay="0"/>
                                  </p:stCondLst>
                                  <p:childTnLst>
                                    <p:set>
                                      <p:cBhvr>
                                        <p:cTn id="183" dur="1" fill="hold">
                                          <p:stCondLst>
                                            <p:cond delay="0"/>
                                          </p:stCondLst>
                                        </p:cTn>
                                        <p:tgtEl>
                                          <p:spTgt spid="252"/>
                                        </p:tgtEl>
                                        <p:attrNameLst>
                                          <p:attrName>style.visibility</p:attrName>
                                        </p:attrNameLst>
                                      </p:cBhvr>
                                      <p:to>
                                        <p:strVal val="visible"/>
                                      </p:to>
                                    </p:set>
                                    <p:animEffect transition="in" filter="wipe(left)">
                                      <p:cBhvr>
                                        <p:cTn id="184" dur="500"/>
                                        <p:tgtEl>
                                          <p:spTgt spid="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0" animBg="1"/>
      <p:bldP spid="180" grpId="0" animBg="1"/>
      <p:bldP spid="182" grpId="0" animBg="1"/>
      <p:bldP spid="184" grpId="0" animBg="1"/>
      <p:bldP spid="185" grpId="0" animBg="1"/>
      <p:bldP spid="186" grpId="0" animBg="1"/>
      <p:bldP spid="187" grpId="0" animBg="1"/>
      <p:bldP spid="188" grpId="0" animBg="1"/>
      <p:bldP spid="316" grpId="0"/>
      <p:bldP spid="317" grpId="0"/>
      <p:bldP spid="143" grpId="0" animBg="1"/>
      <p:bldP spid="151" grpId="0"/>
      <p:bldP spid="152" grpId="0"/>
      <p:bldP spid="154" grpId="0"/>
      <p:bldP spid="155" grpId="0"/>
      <p:bldP spid="156" grpId="0" animBg="1"/>
      <p:bldP spid="157" grpId="0"/>
      <p:bldP spid="159" grpId="0"/>
      <p:bldP spid="252" grpId="0"/>
      <p:bldP spid="368"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 name="AutoShape 63"/>
          <p:cNvSpPr>
            <a:spLocks noChangeArrowheads="1"/>
          </p:cNvSpPr>
          <p:nvPr/>
        </p:nvSpPr>
        <p:spPr bwMode="auto">
          <a:xfrm rot="5400000">
            <a:off x="6470650" y="3251200"/>
            <a:ext cx="609600" cy="317500"/>
          </a:xfrm>
          <a:prstGeom prst="rightArrow">
            <a:avLst>
              <a:gd name="adj1" fmla="val 50000"/>
              <a:gd name="adj2" fmla="val 48000"/>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0" name="AutoShape 62"/>
          <p:cNvSpPr>
            <a:spLocks noChangeArrowheads="1"/>
          </p:cNvSpPr>
          <p:nvPr/>
        </p:nvSpPr>
        <p:spPr bwMode="auto">
          <a:xfrm>
            <a:off x="7086600" y="2863850"/>
            <a:ext cx="609600" cy="317500"/>
          </a:xfrm>
          <a:prstGeom prst="rightArrow">
            <a:avLst>
              <a:gd name="adj1" fmla="val 50000"/>
              <a:gd name="adj2" fmla="val 48000"/>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 name="AutoShape 69"/>
          <p:cNvSpPr>
            <a:spLocks noChangeArrowheads="1"/>
          </p:cNvSpPr>
          <p:nvPr/>
        </p:nvSpPr>
        <p:spPr bwMode="auto">
          <a:xfrm rot="16200000">
            <a:off x="6470650" y="2336800"/>
            <a:ext cx="609600" cy="317500"/>
          </a:xfrm>
          <a:prstGeom prst="rightArrow">
            <a:avLst>
              <a:gd name="adj1" fmla="val 50000"/>
              <a:gd name="adj2" fmla="val 48000"/>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p:txBody>
          <a:bodyPr/>
          <a:lstStyle/>
          <a:p>
            <a:r>
              <a:rPr lang="en-US" dirty="0" smtClean="0"/>
              <a:t>Import Work Flow from </a:t>
            </a:r>
            <a:r>
              <a:rPr lang="en-US" dirty="0" err="1" smtClean="0"/>
              <a:t>ClinicalTrials.Gov</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Systematic Review</a:t>
            </a:r>
          </a:p>
          <a:p>
            <a:endParaRPr lang="en-US" dirty="0" smtClean="0"/>
          </a:p>
          <a:p>
            <a:endParaRPr lang="en-US" dirty="0" smtClean="0"/>
          </a:p>
          <a:p>
            <a:endParaRPr lang="en-US" dirty="0" smtClean="0"/>
          </a:p>
          <a:p>
            <a:endParaRPr lang="en-US" dirty="0" smtClean="0"/>
          </a:p>
          <a:p>
            <a:r>
              <a:rPr lang="en-US" dirty="0" smtClean="0"/>
              <a:t>Import Populations</a:t>
            </a:r>
          </a:p>
          <a:p>
            <a:endParaRPr lang="en-US" dirty="0" smtClean="0"/>
          </a:p>
          <a:p>
            <a:endParaRPr lang="en-US" dirty="0" smtClean="0"/>
          </a:p>
          <a:p>
            <a:endParaRPr lang="en-US" dirty="0" smtClean="0"/>
          </a:p>
          <a:p>
            <a:endParaRPr lang="en-US" dirty="0" smtClean="0"/>
          </a:p>
          <a:p>
            <a:r>
              <a:rPr lang="en-US" dirty="0" smtClean="0"/>
              <a:t>Import Outcomes</a:t>
            </a:r>
          </a:p>
          <a:p>
            <a:endParaRPr lang="en-US" dirty="0"/>
          </a:p>
        </p:txBody>
      </p:sp>
      <p:sp>
        <p:nvSpPr>
          <p:cNvPr id="49189" name="Rectangle 37"/>
          <p:cNvSpPr>
            <a:spLocks noChangeArrowheads="1"/>
          </p:cNvSpPr>
          <p:nvPr/>
        </p:nvSpPr>
        <p:spPr bwMode="auto">
          <a:xfrm>
            <a:off x="6"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9212" name="AutoShape 60"/>
          <p:cNvSpPr>
            <a:spLocks noChangeArrowheads="1"/>
          </p:cNvSpPr>
          <p:nvPr/>
        </p:nvSpPr>
        <p:spPr bwMode="auto">
          <a:xfrm>
            <a:off x="5756275" y="2836863"/>
            <a:ext cx="609600" cy="317500"/>
          </a:xfrm>
          <a:prstGeom prst="rightArrow">
            <a:avLst>
              <a:gd name="adj1" fmla="val 50000"/>
              <a:gd name="adj2" fmla="val 48000"/>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9213" name="AutoShape 61"/>
          <p:cNvSpPr>
            <a:spLocks noChangeArrowheads="1"/>
          </p:cNvSpPr>
          <p:nvPr/>
        </p:nvSpPr>
        <p:spPr bwMode="auto">
          <a:xfrm>
            <a:off x="6138874" y="3759201"/>
            <a:ext cx="2916237" cy="1174750"/>
          </a:xfrm>
          <a:prstGeom prst="flowChartMultidocumen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endParaRPr kumimoji="0" lang="en-US" sz="1100" b="0" i="0" u="none" strike="noStrike" cap="none" normalizeH="0" baseline="0" smtClean="0">
              <a:ln>
                <a:noFill/>
              </a:ln>
              <a:solidFill>
                <a:schemeClr val="tx1"/>
              </a:solidFill>
              <a:effectLst/>
              <a:latin typeface="Arial" pitchFamily="34" charset="0"/>
              <a:ea typeface="Arial" pitchFamily="34" charset="0"/>
              <a:cs typeface="Arial" pitchFamily="34" charset="0"/>
            </a:endParaRPr>
          </a:p>
          <a:p>
            <a:pPr marL="0" marR="0" lvl="0" indent="0" algn="ctr" defTabSz="914400" rtl="0" eaLnBrk="1" fontAlgn="base" latinLnBrk="0" hangingPunct="1">
              <a:lnSpc>
                <a:spcPct val="100000"/>
              </a:lnSpc>
              <a:spcBef>
                <a:spcPct val="0"/>
              </a:spcBef>
              <a:spcAft>
                <a:spcPts val="1000"/>
              </a:spcAft>
              <a:buClrTx/>
              <a:buSzTx/>
              <a:buFontTx/>
              <a:buNone/>
              <a:tabLst/>
            </a:pPr>
            <a:endParaRPr kumimoji="0" lang="en-US" sz="1100" b="0" i="0" u="none" strike="noStrike" cap="none" normalizeH="0" baseline="0" smtClean="0">
              <a:ln>
                <a:noFill/>
              </a:ln>
              <a:solidFill>
                <a:schemeClr val="tx1"/>
              </a:solidFill>
              <a:effectLst/>
              <a:latin typeface="Arial" pitchFamily="34" charset="0"/>
              <a:ea typeface="Arial" pitchFamily="34" charset="0"/>
              <a:cs typeface="Arial" pitchFamily="34" charset="0"/>
            </a:endParaRPr>
          </a:p>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The Reference Model</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9214" name="AutoShape 62"/>
          <p:cNvSpPr>
            <a:spLocks noChangeArrowheads="1"/>
          </p:cNvSpPr>
          <p:nvPr/>
        </p:nvSpPr>
        <p:spPr bwMode="auto">
          <a:xfrm>
            <a:off x="4278313" y="2836863"/>
            <a:ext cx="609600" cy="317500"/>
          </a:xfrm>
          <a:prstGeom prst="rightArrow">
            <a:avLst>
              <a:gd name="adj1" fmla="val 50000"/>
              <a:gd name="adj2" fmla="val 48000"/>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9215" name="AutoShape 63"/>
          <p:cNvSpPr>
            <a:spLocks noChangeArrowheads="1"/>
          </p:cNvSpPr>
          <p:nvPr/>
        </p:nvSpPr>
        <p:spPr bwMode="auto">
          <a:xfrm rot="5400000">
            <a:off x="5057775" y="2195513"/>
            <a:ext cx="609600" cy="317500"/>
          </a:xfrm>
          <a:prstGeom prst="rightArrow">
            <a:avLst>
              <a:gd name="adj1" fmla="val 50000"/>
              <a:gd name="adj2" fmla="val 48000"/>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9216" name="AutoShape 64"/>
          <p:cNvSpPr>
            <a:spLocks noChangeArrowheads="1"/>
          </p:cNvSpPr>
          <p:nvPr/>
        </p:nvSpPr>
        <p:spPr bwMode="auto">
          <a:xfrm rot="5400000">
            <a:off x="3606800" y="2195513"/>
            <a:ext cx="609600" cy="317500"/>
          </a:xfrm>
          <a:prstGeom prst="rightArrow">
            <a:avLst>
              <a:gd name="adj1" fmla="val 50000"/>
              <a:gd name="adj2" fmla="val 48000"/>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9217" name="AutoShape 65"/>
          <p:cNvSpPr>
            <a:spLocks noChangeArrowheads="1"/>
          </p:cNvSpPr>
          <p:nvPr/>
        </p:nvSpPr>
        <p:spPr bwMode="auto">
          <a:xfrm>
            <a:off x="3276600" y="1236665"/>
            <a:ext cx="1271588" cy="962025"/>
          </a:xfrm>
          <a:prstGeom prst="flowChartMagneticDisk">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err="1" smtClean="0">
                <a:ln>
                  <a:noFill/>
                </a:ln>
                <a:solidFill>
                  <a:schemeClr val="tx1"/>
                </a:solidFill>
                <a:effectLst/>
                <a:latin typeface="Calibri" pitchFamily="34" charset="0"/>
                <a:ea typeface="Arial" pitchFamily="34" charset="0"/>
                <a:cs typeface="Arial" pitchFamily="34" charset="0"/>
              </a:rPr>
              <a:t>ClinicalTrials.Gov</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9218" name="AutoShape 66"/>
          <p:cNvSpPr>
            <a:spLocks noChangeArrowheads="1"/>
          </p:cNvSpPr>
          <p:nvPr/>
        </p:nvSpPr>
        <p:spPr bwMode="auto">
          <a:xfrm>
            <a:off x="3452813" y="2671763"/>
            <a:ext cx="912812" cy="742950"/>
          </a:xfrm>
          <a:prstGeom prst="flowChartMultidocumen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Arial" pitchFamily="34" charset="0"/>
                <a:cs typeface="Arial" pitchFamily="34" charset="0"/>
              </a:rPr>
              <a:t>XML File Archive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9219" name="Rectangle 67"/>
          <p:cNvSpPr>
            <a:spLocks noChangeArrowheads="1"/>
          </p:cNvSpPr>
          <p:nvPr/>
        </p:nvSpPr>
        <p:spPr bwMode="auto">
          <a:xfrm>
            <a:off x="4884740" y="2665414"/>
            <a:ext cx="954087" cy="7112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Arial" pitchFamily="34" charset="0"/>
                <a:cs typeface="Arial" pitchFamily="34" charset="0"/>
              </a:rPr>
              <a:t>Clinical Trial Import Module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9220" name="AutoShape 68"/>
          <p:cNvSpPr>
            <a:spLocks noChangeArrowheads="1"/>
          </p:cNvSpPr>
          <p:nvPr/>
        </p:nvSpPr>
        <p:spPr bwMode="auto">
          <a:xfrm>
            <a:off x="4884740" y="1236665"/>
            <a:ext cx="954087" cy="962025"/>
          </a:xfrm>
          <a:prstGeom prst="flowChartMultidocumen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Import Instruction DSL Files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9221" name="AutoShape 69"/>
          <p:cNvSpPr>
            <a:spLocks noChangeArrowheads="1"/>
          </p:cNvSpPr>
          <p:nvPr/>
        </p:nvSpPr>
        <p:spPr bwMode="auto">
          <a:xfrm rot="16200000">
            <a:off x="5057775" y="3522663"/>
            <a:ext cx="609600" cy="317500"/>
          </a:xfrm>
          <a:prstGeom prst="rightArrow">
            <a:avLst>
              <a:gd name="adj1" fmla="val 50000"/>
              <a:gd name="adj2" fmla="val 48000"/>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9222" name="AutoShape 70"/>
          <p:cNvSpPr>
            <a:spLocks noChangeArrowheads="1"/>
          </p:cNvSpPr>
          <p:nvPr/>
        </p:nvSpPr>
        <p:spPr bwMode="auto">
          <a:xfrm>
            <a:off x="4884740" y="3786188"/>
            <a:ext cx="954087" cy="963612"/>
          </a:xfrm>
          <a:prstGeom prst="flowChartMultidocumen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Template CSV Files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9223" name="AutoShape 71"/>
          <p:cNvSpPr>
            <a:spLocks noChangeArrowheads="1"/>
          </p:cNvSpPr>
          <p:nvPr/>
        </p:nvSpPr>
        <p:spPr bwMode="auto">
          <a:xfrm>
            <a:off x="6365882" y="2671763"/>
            <a:ext cx="912813" cy="742950"/>
          </a:xfrm>
          <a:prstGeom prst="flowChartMultidocumen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Output CSV Files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9224" name="AutoShape 72"/>
          <p:cNvSpPr>
            <a:spLocks noChangeArrowheads="1"/>
          </p:cNvSpPr>
          <p:nvPr/>
        </p:nvSpPr>
        <p:spPr bwMode="auto">
          <a:xfrm rot="10800000">
            <a:off x="5838825" y="1512888"/>
            <a:ext cx="609600" cy="317500"/>
          </a:xfrm>
          <a:prstGeom prst="rightArrow">
            <a:avLst>
              <a:gd name="adj1" fmla="val 50000"/>
              <a:gd name="adj2" fmla="val 48000"/>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9225" name="AutoShape 73"/>
          <p:cNvSpPr>
            <a:spLocks noChangeArrowheads="1"/>
          </p:cNvSpPr>
          <p:nvPr/>
        </p:nvSpPr>
        <p:spPr bwMode="auto">
          <a:xfrm>
            <a:off x="6138884" y="1276350"/>
            <a:ext cx="1328737" cy="922338"/>
          </a:xfrm>
          <a:prstGeom prst="flowChartManualOperation">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Arial" pitchFamily="34" charset="0"/>
                <a:cs typeface="Arial" pitchFamily="34" charset="0"/>
              </a:rPr>
              <a:t>Systematic Review &amp; Selection of Trials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9226" name="AutoShape 74"/>
          <p:cNvSpPr>
            <a:spLocks noChangeArrowheads="1"/>
          </p:cNvSpPr>
          <p:nvPr/>
        </p:nvSpPr>
        <p:spPr bwMode="auto">
          <a:xfrm rot="5400000">
            <a:off x="7886700" y="3295650"/>
            <a:ext cx="609600" cy="317500"/>
          </a:xfrm>
          <a:prstGeom prst="rightArrow">
            <a:avLst>
              <a:gd name="adj1" fmla="val 50000"/>
              <a:gd name="adj2" fmla="val 48000"/>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9227" name="Rectangle 75"/>
          <p:cNvSpPr>
            <a:spLocks noChangeArrowheads="1"/>
          </p:cNvSpPr>
          <p:nvPr/>
        </p:nvSpPr>
        <p:spPr bwMode="auto">
          <a:xfrm>
            <a:off x="7720013" y="2671764"/>
            <a:ext cx="912812" cy="7175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MIcro Simulation Tool (MIST)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9228" name="AutoShape 76"/>
          <p:cNvSpPr>
            <a:spLocks noChangeArrowheads="1"/>
          </p:cNvSpPr>
          <p:nvPr/>
        </p:nvSpPr>
        <p:spPr bwMode="auto">
          <a:xfrm>
            <a:off x="6365882" y="4032251"/>
            <a:ext cx="912813" cy="504825"/>
          </a:xfrm>
          <a:prstGeom prst="flowChartDocumen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Outcome Query</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9229" name="AutoShape 77"/>
          <p:cNvSpPr>
            <a:spLocks noChangeArrowheads="1"/>
          </p:cNvSpPr>
          <p:nvPr/>
        </p:nvSpPr>
        <p:spPr bwMode="auto">
          <a:xfrm>
            <a:off x="7670800" y="4014802"/>
            <a:ext cx="914400" cy="473075"/>
          </a:xfrm>
          <a:prstGeom prst="flowChartDocumen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Baseline Population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9230" name="Text Box 78"/>
          <p:cNvSpPr txBox="1">
            <a:spLocks noChangeArrowheads="1"/>
          </p:cNvSpPr>
          <p:nvPr/>
        </p:nvSpPr>
        <p:spPr bwMode="auto">
          <a:xfrm>
            <a:off x="3776689" y="2222502"/>
            <a:ext cx="269875" cy="2301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9231" name="Text Box 79"/>
          <p:cNvSpPr txBox="1">
            <a:spLocks noChangeArrowheads="1"/>
          </p:cNvSpPr>
          <p:nvPr/>
        </p:nvSpPr>
        <p:spPr bwMode="auto">
          <a:xfrm>
            <a:off x="4462480" y="2868614"/>
            <a:ext cx="269875" cy="2301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Arial" pitchFamily="34" charset="0"/>
                <a:cs typeface="Arial" pitchFamily="34" charset="0"/>
              </a:rPr>
              <a:t>C</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9232" name="Text Box 80"/>
          <p:cNvSpPr txBox="1">
            <a:spLocks noChangeArrowheads="1"/>
          </p:cNvSpPr>
          <p:nvPr/>
        </p:nvSpPr>
        <p:spPr bwMode="auto">
          <a:xfrm>
            <a:off x="5221297" y="2205052"/>
            <a:ext cx="268287" cy="2317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B</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9233" name="Text Box 81"/>
          <p:cNvSpPr txBox="1">
            <a:spLocks noChangeArrowheads="1"/>
          </p:cNvSpPr>
          <p:nvPr/>
        </p:nvSpPr>
        <p:spPr bwMode="auto">
          <a:xfrm>
            <a:off x="5921378" y="2862263"/>
            <a:ext cx="269875" cy="2301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Arial" pitchFamily="34" charset="0"/>
                <a:cs typeface="Arial" pitchFamily="34" charset="0"/>
              </a:rPr>
              <a:t>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9234" name="Text Box 82"/>
          <p:cNvSpPr txBox="1">
            <a:spLocks noChangeArrowheads="1"/>
          </p:cNvSpPr>
          <p:nvPr/>
        </p:nvSpPr>
        <p:spPr bwMode="auto">
          <a:xfrm>
            <a:off x="5222884" y="3517902"/>
            <a:ext cx="269875" cy="2301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Arial" pitchFamily="34" charset="0"/>
                <a:cs typeface="Arial" pitchFamily="34" charset="0"/>
              </a:rPr>
              <a:t>D</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9235" name="Text Box 83"/>
          <p:cNvSpPr txBox="1">
            <a:spLocks noChangeArrowheads="1"/>
          </p:cNvSpPr>
          <p:nvPr/>
        </p:nvSpPr>
        <p:spPr bwMode="auto">
          <a:xfrm>
            <a:off x="6664327" y="2393952"/>
            <a:ext cx="269875" cy="2301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F</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9236" name="Text Box 84"/>
          <p:cNvSpPr txBox="1">
            <a:spLocks noChangeArrowheads="1"/>
          </p:cNvSpPr>
          <p:nvPr/>
        </p:nvSpPr>
        <p:spPr bwMode="auto">
          <a:xfrm>
            <a:off x="5973770" y="1557338"/>
            <a:ext cx="268287" cy="2301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Arial" pitchFamily="34" charset="0"/>
                <a:cs typeface="Arial" pitchFamily="34" charset="0"/>
              </a:rPr>
              <a:t>G</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9237" name="Text Box 85"/>
          <p:cNvSpPr txBox="1">
            <a:spLocks noChangeArrowheads="1"/>
          </p:cNvSpPr>
          <p:nvPr/>
        </p:nvSpPr>
        <p:spPr bwMode="auto">
          <a:xfrm>
            <a:off x="7278694" y="2876552"/>
            <a:ext cx="269875" cy="2301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Arial" pitchFamily="34" charset="0"/>
                <a:cs typeface="Arial" pitchFamily="34" charset="0"/>
              </a:rPr>
              <a:t>H</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9238" name="Text Box 86"/>
          <p:cNvSpPr txBox="1">
            <a:spLocks noChangeArrowheads="1"/>
          </p:cNvSpPr>
          <p:nvPr/>
        </p:nvSpPr>
        <p:spPr bwMode="auto">
          <a:xfrm>
            <a:off x="6664327" y="3414727"/>
            <a:ext cx="269875" cy="2317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J</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9239" name="Text Box 87"/>
          <p:cNvSpPr txBox="1">
            <a:spLocks noChangeArrowheads="1"/>
          </p:cNvSpPr>
          <p:nvPr/>
        </p:nvSpPr>
        <p:spPr bwMode="auto">
          <a:xfrm>
            <a:off x="8074041" y="3414727"/>
            <a:ext cx="269875" cy="2317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I</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49240" name="AutoShape 88"/>
          <p:cNvCxnSpPr>
            <a:cxnSpLocks noChangeShapeType="1"/>
          </p:cNvCxnSpPr>
          <p:nvPr/>
        </p:nvCxnSpPr>
        <p:spPr bwMode="auto">
          <a:xfrm flipH="1">
            <a:off x="4635502" y="1052513"/>
            <a:ext cx="1470025" cy="0"/>
          </a:xfrm>
          <a:prstGeom prst="straightConnector1">
            <a:avLst/>
          </a:prstGeom>
          <a:noFill/>
          <a:ln w="9525">
            <a:solidFill>
              <a:srgbClr val="000000"/>
            </a:solidFill>
            <a:round/>
            <a:headEnd/>
            <a:tailEnd/>
          </a:ln>
        </p:spPr>
      </p:cxnSp>
      <p:cxnSp>
        <p:nvCxnSpPr>
          <p:cNvPr id="49241" name="AutoShape 89"/>
          <p:cNvCxnSpPr>
            <a:cxnSpLocks noChangeShapeType="1"/>
          </p:cNvCxnSpPr>
          <p:nvPr/>
        </p:nvCxnSpPr>
        <p:spPr bwMode="auto">
          <a:xfrm flipV="1">
            <a:off x="4635500" y="1052514"/>
            <a:ext cx="0" cy="1852612"/>
          </a:xfrm>
          <a:prstGeom prst="straightConnector1">
            <a:avLst/>
          </a:prstGeom>
          <a:noFill/>
          <a:ln w="9525">
            <a:solidFill>
              <a:srgbClr val="000000"/>
            </a:solidFill>
            <a:round/>
            <a:headEnd type="triangle" w="lg" len="lg"/>
            <a:tailEnd/>
          </a:ln>
        </p:spPr>
      </p:cxnSp>
      <p:cxnSp>
        <p:nvCxnSpPr>
          <p:cNvPr id="49242" name="AutoShape 90"/>
          <p:cNvCxnSpPr>
            <a:cxnSpLocks noChangeShapeType="1"/>
          </p:cNvCxnSpPr>
          <p:nvPr/>
        </p:nvCxnSpPr>
        <p:spPr bwMode="auto">
          <a:xfrm flipV="1">
            <a:off x="6103939" y="1052515"/>
            <a:ext cx="1587" cy="539750"/>
          </a:xfrm>
          <a:prstGeom prst="straightConnector1">
            <a:avLst/>
          </a:prstGeom>
          <a:noFill/>
          <a:ln w="9525">
            <a:solidFill>
              <a:srgbClr val="000000"/>
            </a:solidFill>
            <a:round/>
            <a:headEnd/>
            <a:tailEnd/>
          </a:ln>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1" presetClass="emph" presetSubtype="2" fill="hold" nodeType="withEffect">
                                  <p:stCondLst>
                                    <p:cond delay="0"/>
                                  </p:stCondLst>
                                  <p:childTnLst>
                                    <p:animClr clrSpc="rgb">
                                      <p:cBhvr>
                                        <p:cTn id="9" dur="500" fill="hold"/>
                                        <p:tgtEl>
                                          <p:spTgt spid="49217"/>
                                        </p:tgtEl>
                                        <p:attrNameLst>
                                          <p:attrName>fillcolor</p:attrName>
                                        </p:attrNameLst>
                                      </p:cBhvr>
                                      <p:to>
                                        <a:srgbClr val="99FF33"/>
                                      </p:to>
                                    </p:animClr>
                                    <p:set>
                                      <p:cBhvr>
                                        <p:cTn id="10" dur="500" fill="hold"/>
                                        <p:tgtEl>
                                          <p:spTgt spid="49217"/>
                                        </p:tgtEl>
                                        <p:attrNameLst>
                                          <p:attrName>fill.type</p:attrName>
                                        </p:attrNameLst>
                                      </p:cBhvr>
                                      <p:to>
                                        <p:strVal val="solid"/>
                                      </p:to>
                                    </p:set>
                                    <p:set>
                                      <p:cBhvr>
                                        <p:cTn id="11" dur="500" fill="hold"/>
                                        <p:tgtEl>
                                          <p:spTgt spid="49217"/>
                                        </p:tgtEl>
                                        <p:attrNameLst>
                                          <p:attrName>fill.on</p:attrName>
                                        </p:attrNameLst>
                                      </p:cBhvr>
                                      <p:to>
                                        <p:strVal val="true"/>
                                      </p:to>
                                    </p:set>
                                  </p:childTnLst>
                                </p:cTn>
                              </p:par>
                              <p:par>
                                <p:cTn id="12" presetID="1" presetClass="emph" presetSubtype="2" fill="hold" nodeType="withEffect">
                                  <p:stCondLst>
                                    <p:cond delay="0"/>
                                  </p:stCondLst>
                                  <p:childTnLst>
                                    <p:animClr clrSpc="rgb">
                                      <p:cBhvr>
                                        <p:cTn id="13" dur="500" fill="hold"/>
                                        <p:tgtEl>
                                          <p:spTgt spid="49216"/>
                                        </p:tgtEl>
                                        <p:attrNameLst>
                                          <p:attrName>fillcolor</p:attrName>
                                        </p:attrNameLst>
                                      </p:cBhvr>
                                      <p:to>
                                        <a:srgbClr val="99FF33"/>
                                      </p:to>
                                    </p:animClr>
                                    <p:set>
                                      <p:cBhvr>
                                        <p:cTn id="14" dur="500" fill="hold"/>
                                        <p:tgtEl>
                                          <p:spTgt spid="49216"/>
                                        </p:tgtEl>
                                        <p:attrNameLst>
                                          <p:attrName>fill.type</p:attrName>
                                        </p:attrNameLst>
                                      </p:cBhvr>
                                      <p:to>
                                        <p:strVal val="solid"/>
                                      </p:to>
                                    </p:set>
                                    <p:set>
                                      <p:cBhvr>
                                        <p:cTn id="15" dur="500" fill="hold"/>
                                        <p:tgtEl>
                                          <p:spTgt spid="49216"/>
                                        </p:tgtEl>
                                        <p:attrNameLst>
                                          <p:attrName>fill.on</p:attrName>
                                        </p:attrNameLst>
                                      </p:cBhvr>
                                      <p:to>
                                        <p:strVal val="true"/>
                                      </p:to>
                                    </p:set>
                                  </p:childTnLst>
                                </p:cTn>
                              </p:par>
                              <p:par>
                                <p:cTn id="16" presetID="1" presetClass="emph" presetSubtype="2" fill="hold" nodeType="withEffect">
                                  <p:stCondLst>
                                    <p:cond delay="0"/>
                                  </p:stCondLst>
                                  <p:childTnLst>
                                    <p:animClr clrSpc="rgb">
                                      <p:cBhvr>
                                        <p:cTn id="17" dur="500" fill="hold"/>
                                        <p:tgtEl>
                                          <p:spTgt spid="49218"/>
                                        </p:tgtEl>
                                        <p:attrNameLst>
                                          <p:attrName>fillcolor</p:attrName>
                                        </p:attrNameLst>
                                      </p:cBhvr>
                                      <p:to>
                                        <a:srgbClr val="99FF33"/>
                                      </p:to>
                                    </p:animClr>
                                    <p:set>
                                      <p:cBhvr>
                                        <p:cTn id="18" dur="500" fill="hold"/>
                                        <p:tgtEl>
                                          <p:spTgt spid="49218"/>
                                        </p:tgtEl>
                                        <p:attrNameLst>
                                          <p:attrName>fill.type</p:attrName>
                                        </p:attrNameLst>
                                      </p:cBhvr>
                                      <p:to>
                                        <p:strVal val="solid"/>
                                      </p:to>
                                    </p:set>
                                    <p:set>
                                      <p:cBhvr>
                                        <p:cTn id="19" dur="500" fill="hold"/>
                                        <p:tgtEl>
                                          <p:spTgt spid="49218"/>
                                        </p:tgtEl>
                                        <p:attrNameLst>
                                          <p:attrName>fill.on</p:attrName>
                                        </p:attrNameLst>
                                      </p:cBhvr>
                                      <p:to>
                                        <p:strVal val="true"/>
                                      </p:to>
                                    </p:set>
                                  </p:childTnLst>
                                </p:cTn>
                              </p:par>
                              <p:par>
                                <p:cTn id="20" presetID="1" presetClass="emph" presetSubtype="2" fill="hold" nodeType="withEffect">
                                  <p:stCondLst>
                                    <p:cond delay="0"/>
                                  </p:stCondLst>
                                  <p:childTnLst>
                                    <p:animClr clrSpc="rgb">
                                      <p:cBhvr>
                                        <p:cTn id="21" dur="500" fill="hold"/>
                                        <p:tgtEl>
                                          <p:spTgt spid="49214"/>
                                        </p:tgtEl>
                                        <p:attrNameLst>
                                          <p:attrName>fillcolor</p:attrName>
                                        </p:attrNameLst>
                                      </p:cBhvr>
                                      <p:to>
                                        <a:srgbClr val="99FF33"/>
                                      </p:to>
                                    </p:animClr>
                                    <p:set>
                                      <p:cBhvr>
                                        <p:cTn id="22" dur="500" fill="hold"/>
                                        <p:tgtEl>
                                          <p:spTgt spid="49214"/>
                                        </p:tgtEl>
                                        <p:attrNameLst>
                                          <p:attrName>fill.type</p:attrName>
                                        </p:attrNameLst>
                                      </p:cBhvr>
                                      <p:to>
                                        <p:strVal val="solid"/>
                                      </p:to>
                                    </p:set>
                                    <p:set>
                                      <p:cBhvr>
                                        <p:cTn id="23" dur="500" fill="hold"/>
                                        <p:tgtEl>
                                          <p:spTgt spid="49214"/>
                                        </p:tgtEl>
                                        <p:attrNameLst>
                                          <p:attrName>fill.on</p:attrName>
                                        </p:attrNameLst>
                                      </p:cBhvr>
                                      <p:to>
                                        <p:strVal val="true"/>
                                      </p:to>
                                    </p:set>
                                  </p:childTnLst>
                                </p:cTn>
                              </p:par>
                              <p:par>
                                <p:cTn id="24" presetID="1" presetClass="emph" presetSubtype="2" fill="hold" nodeType="withEffect">
                                  <p:stCondLst>
                                    <p:cond delay="0"/>
                                  </p:stCondLst>
                                  <p:childTnLst>
                                    <p:animClr clrSpc="rgb">
                                      <p:cBhvr>
                                        <p:cTn id="25" dur="500" fill="hold"/>
                                        <p:tgtEl>
                                          <p:spTgt spid="49222"/>
                                        </p:tgtEl>
                                        <p:attrNameLst>
                                          <p:attrName>fillcolor</p:attrName>
                                        </p:attrNameLst>
                                      </p:cBhvr>
                                      <p:to>
                                        <a:srgbClr val="99FF33"/>
                                      </p:to>
                                    </p:animClr>
                                    <p:set>
                                      <p:cBhvr>
                                        <p:cTn id="26" dur="500" fill="hold"/>
                                        <p:tgtEl>
                                          <p:spTgt spid="49222"/>
                                        </p:tgtEl>
                                        <p:attrNameLst>
                                          <p:attrName>fill.type</p:attrName>
                                        </p:attrNameLst>
                                      </p:cBhvr>
                                      <p:to>
                                        <p:strVal val="solid"/>
                                      </p:to>
                                    </p:set>
                                    <p:set>
                                      <p:cBhvr>
                                        <p:cTn id="27" dur="500" fill="hold"/>
                                        <p:tgtEl>
                                          <p:spTgt spid="49222"/>
                                        </p:tgtEl>
                                        <p:attrNameLst>
                                          <p:attrName>fill.on</p:attrName>
                                        </p:attrNameLst>
                                      </p:cBhvr>
                                      <p:to>
                                        <p:strVal val="true"/>
                                      </p:to>
                                    </p:set>
                                  </p:childTnLst>
                                </p:cTn>
                              </p:par>
                              <p:par>
                                <p:cTn id="28" presetID="1" presetClass="emph" presetSubtype="2" fill="hold" nodeType="withEffect">
                                  <p:stCondLst>
                                    <p:cond delay="0"/>
                                  </p:stCondLst>
                                  <p:childTnLst>
                                    <p:animClr clrSpc="rgb">
                                      <p:cBhvr>
                                        <p:cTn id="29" dur="500" fill="hold"/>
                                        <p:tgtEl>
                                          <p:spTgt spid="49221"/>
                                        </p:tgtEl>
                                        <p:attrNameLst>
                                          <p:attrName>fillcolor</p:attrName>
                                        </p:attrNameLst>
                                      </p:cBhvr>
                                      <p:to>
                                        <a:srgbClr val="99FF33"/>
                                      </p:to>
                                    </p:animClr>
                                    <p:set>
                                      <p:cBhvr>
                                        <p:cTn id="30" dur="500" fill="hold"/>
                                        <p:tgtEl>
                                          <p:spTgt spid="49221"/>
                                        </p:tgtEl>
                                        <p:attrNameLst>
                                          <p:attrName>fill.type</p:attrName>
                                        </p:attrNameLst>
                                      </p:cBhvr>
                                      <p:to>
                                        <p:strVal val="solid"/>
                                      </p:to>
                                    </p:set>
                                    <p:set>
                                      <p:cBhvr>
                                        <p:cTn id="31" dur="500" fill="hold"/>
                                        <p:tgtEl>
                                          <p:spTgt spid="49221"/>
                                        </p:tgtEl>
                                        <p:attrNameLst>
                                          <p:attrName>fill.on</p:attrName>
                                        </p:attrNameLst>
                                      </p:cBhvr>
                                      <p:to>
                                        <p:strVal val="true"/>
                                      </p:to>
                                    </p:set>
                                  </p:childTnLst>
                                </p:cTn>
                              </p:par>
                              <p:par>
                                <p:cTn id="32" presetID="1" presetClass="emph" presetSubtype="2" fill="hold" nodeType="withEffect">
                                  <p:stCondLst>
                                    <p:cond delay="0"/>
                                  </p:stCondLst>
                                  <p:childTnLst>
                                    <p:animClr clrSpc="rgb">
                                      <p:cBhvr>
                                        <p:cTn id="33" dur="500" fill="hold"/>
                                        <p:tgtEl>
                                          <p:spTgt spid="49220"/>
                                        </p:tgtEl>
                                        <p:attrNameLst>
                                          <p:attrName>fillcolor</p:attrName>
                                        </p:attrNameLst>
                                      </p:cBhvr>
                                      <p:to>
                                        <a:srgbClr val="99FF33"/>
                                      </p:to>
                                    </p:animClr>
                                    <p:set>
                                      <p:cBhvr>
                                        <p:cTn id="34" dur="500" fill="hold"/>
                                        <p:tgtEl>
                                          <p:spTgt spid="49220"/>
                                        </p:tgtEl>
                                        <p:attrNameLst>
                                          <p:attrName>fill.type</p:attrName>
                                        </p:attrNameLst>
                                      </p:cBhvr>
                                      <p:to>
                                        <p:strVal val="solid"/>
                                      </p:to>
                                    </p:set>
                                    <p:set>
                                      <p:cBhvr>
                                        <p:cTn id="35" dur="500" fill="hold"/>
                                        <p:tgtEl>
                                          <p:spTgt spid="49220"/>
                                        </p:tgtEl>
                                        <p:attrNameLst>
                                          <p:attrName>fill.on</p:attrName>
                                        </p:attrNameLst>
                                      </p:cBhvr>
                                      <p:to>
                                        <p:strVal val="true"/>
                                      </p:to>
                                    </p:set>
                                  </p:childTnLst>
                                </p:cTn>
                              </p:par>
                              <p:par>
                                <p:cTn id="36" presetID="1" presetClass="emph" presetSubtype="2" fill="hold" nodeType="withEffect">
                                  <p:stCondLst>
                                    <p:cond delay="0"/>
                                  </p:stCondLst>
                                  <p:childTnLst>
                                    <p:animClr clrSpc="rgb">
                                      <p:cBhvr>
                                        <p:cTn id="37" dur="500" fill="hold"/>
                                        <p:tgtEl>
                                          <p:spTgt spid="49215"/>
                                        </p:tgtEl>
                                        <p:attrNameLst>
                                          <p:attrName>fillcolor</p:attrName>
                                        </p:attrNameLst>
                                      </p:cBhvr>
                                      <p:to>
                                        <a:srgbClr val="99FF33"/>
                                      </p:to>
                                    </p:animClr>
                                    <p:set>
                                      <p:cBhvr>
                                        <p:cTn id="38" dur="500" fill="hold"/>
                                        <p:tgtEl>
                                          <p:spTgt spid="49215"/>
                                        </p:tgtEl>
                                        <p:attrNameLst>
                                          <p:attrName>fill.type</p:attrName>
                                        </p:attrNameLst>
                                      </p:cBhvr>
                                      <p:to>
                                        <p:strVal val="solid"/>
                                      </p:to>
                                    </p:set>
                                    <p:set>
                                      <p:cBhvr>
                                        <p:cTn id="39" dur="500" fill="hold"/>
                                        <p:tgtEl>
                                          <p:spTgt spid="49215"/>
                                        </p:tgtEl>
                                        <p:attrNameLst>
                                          <p:attrName>fill.on</p:attrName>
                                        </p:attrNameLst>
                                      </p:cBhvr>
                                      <p:to>
                                        <p:strVal val="true"/>
                                      </p:to>
                                    </p:set>
                                  </p:childTnLst>
                                </p:cTn>
                              </p:par>
                              <p:par>
                                <p:cTn id="40" presetID="1" presetClass="emph" presetSubtype="2" fill="hold" nodeType="withEffect">
                                  <p:stCondLst>
                                    <p:cond delay="0"/>
                                  </p:stCondLst>
                                  <p:childTnLst>
                                    <p:animClr clrSpc="rgb">
                                      <p:cBhvr>
                                        <p:cTn id="41" dur="500" fill="hold"/>
                                        <p:tgtEl>
                                          <p:spTgt spid="49219"/>
                                        </p:tgtEl>
                                        <p:attrNameLst>
                                          <p:attrName>fillcolor</p:attrName>
                                        </p:attrNameLst>
                                      </p:cBhvr>
                                      <p:to>
                                        <a:srgbClr val="99FF33"/>
                                      </p:to>
                                    </p:animClr>
                                    <p:set>
                                      <p:cBhvr>
                                        <p:cTn id="42" dur="500" fill="hold"/>
                                        <p:tgtEl>
                                          <p:spTgt spid="49219"/>
                                        </p:tgtEl>
                                        <p:attrNameLst>
                                          <p:attrName>fill.type</p:attrName>
                                        </p:attrNameLst>
                                      </p:cBhvr>
                                      <p:to>
                                        <p:strVal val="solid"/>
                                      </p:to>
                                    </p:set>
                                    <p:set>
                                      <p:cBhvr>
                                        <p:cTn id="43" dur="500" fill="hold"/>
                                        <p:tgtEl>
                                          <p:spTgt spid="49219"/>
                                        </p:tgtEl>
                                        <p:attrNameLst>
                                          <p:attrName>fill.on</p:attrName>
                                        </p:attrNameLst>
                                      </p:cBhvr>
                                      <p:to>
                                        <p:strVal val="true"/>
                                      </p:to>
                                    </p:set>
                                  </p:childTnLst>
                                </p:cTn>
                              </p:par>
                              <p:par>
                                <p:cTn id="44" presetID="1" presetClass="emph" presetSubtype="2" fill="hold" nodeType="withEffect">
                                  <p:stCondLst>
                                    <p:cond delay="0"/>
                                  </p:stCondLst>
                                  <p:childTnLst>
                                    <p:animClr clrSpc="rgb">
                                      <p:cBhvr>
                                        <p:cTn id="45" dur="500" fill="hold"/>
                                        <p:tgtEl>
                                          <p:spTgt spid="49212"/>
                                        </p:tgtEl>
                                        <p:attrNameLst>
                                          <p:attrName>fillcolor</p:attrName>
                                        </p:attrNameLst>
                                      </p:cBhvr>
                                      <p:to>
                                        <a:srgbClr val="99FF33"/>
                                      </p:to>
                                    </p:animClr>
                                    <p:set>
                                      <p:cBhvr>
                                        <p:cTn id="46" dur="500" fill="hold"/>
                                        <p:tgtEl>
                                          <p:spTgt spid="49212"/>
                                        </p:tgtEl>
                                        <p:attrNameLst>
                                          <p:attrName>fill.type</p:attrName>
                                        </p:attrNameLst>
                                      </p:cBhvr>
                                      <p:to>
                                        <p:strVal val="solid"/>
                                      </p:to>
                                    </p:set>
                                    <p:set>
                                      <p:cBhvr>
                                        <p:cTn id="47" dur="500" fill="hold"/>
                                        <p:tgtEl>
                                          <p:spTgt spid="49212"/>
                                        </p:tgtEl>
                                        <p:attrNameLst>
                                          <p:attrName>fill.on</p:attrName>
                                        </p:attrNameLst>
                                      </p:cBhvr>
                                      <p:to>
                                        <p:strVal val="true"/>
                                      </p:to>
                                    </p:set>
                                  </p:childTnLst>
                                </p:cTn>
                              </p:par>
                              <p:par>
                                <p:cTn id="48" presetID="1" presetClass="emph" presetSubtype="2" fill="hold" nodeType="withEffect">
                                  <p:stCondLst>
                                    <p:cond delay="0"/>
                                  </p:stCondLst>
                                  <p:childTnLst>
                                    <p:animClr clrSpc="rgb">
                                      <p:cBhvr>
                                        <p:cTn id="49" dur="500" fill="hold"/>
                                        <p:tgtEl>
                                          <p:spTgt spid="49223"/>
                                        </p:tgtEl>
                                        <p:attrNameLst>
                                          <p:attrName>fillcolor</p:attrName>
                                        </p:attrNameLst>
                                      </p:cBhvr>
                                      <p:to>
                                        <a:srgbClr val="99FF33"/>
                                      </p:to>
                                    </p:animClr>
                                    <p:set>
                                      <p:cBhvr>
                                        <p:cTn id="50" dur="500" fill="hold"/>
                                        <p:tgtEl>
                                          <p:spTgt spid="49223"/>
                                        </p:tgtEl>
                                        <p:attrNameLst>
                                          <p:attrName>fill.type</p:attrName>
                                        </p:attrNameLst>
                                      </p:cBhvr>
                                      <p:to>
                                        <p:strVal val="solid"/>
                                      </p:to>
                                    </p:set>
                                    <p:set>
                                      <p:cBhvr>
                                        <p:cTn id="51" dur="500" fill="hold"/>
                                        <p:tgtEl>
                                          <p:spTgt spid="49223"/>
                                        </p:tgtEl>
                                        <p:attrNameLst>
                                          <p:attrName>fill.on</p:attrName>
                                        </p:attrNameLst>
                                      </p:cBhvr>
                                      <p:to>
                                        <p:strVal val="true"/>
                                      </p:to>
                                    </p:set>
                                  </p:childTnLst>
                                </p:cTn>
                              </p:par>
                              <p:par>
                                <p:cTn id="52" presetID="1" presetClass="emph" presetSubtype="2" fill="hold" nodeType="withEffect">
                                  <p:stCondLst>
                                    <p:cond delay="0"/>
                                  </p:stCondLst>
                                  <p:childTnLst>
                                    <p:animClr clrSpc="rgb">
                                      <p:cBhvr>
                                        <p:cTn id="53" dur="500" fill="hold"/>
                                        <p:tgtEl>
                                          <p:spTgt spid="38"/>
                                        </p:tgtEl>
                                        <p:attrNameLst>
                                          <p:attrName>fillcolor</p:attrName>
                                        </p:attrNameLst>
                                      </p:cBhvr>
                                      <p:to>
                                        <a:srgbClr val="99FF33"/>
                                      </p:to>
                                    </p:animClr>
                                    <p:set>
                                      <p:cBhvr>
                                        <p:cTn id="54" dur="500" fill="hold"/>
                                        <p:tgtEl>
                                          <p:spTgt spid="38"/>
                                        </p:tgtEl>
                                        <p:attrNameLst>
                                          <p:attrName>fill.type</p:attrName>
                                        </p:attrNameLst>
                                      </p:cBhvr>
                                      <p:to>
                                        <p:strVal val="solid"/>
                                      </p:to>
                                    </p:set>
                                    <p:set>
                                      <p:cBhvr>
                                        <p:cTn id="55" dur="500" fill="hold"/>
                                        <p:tgtEl>
                                          <p:spTgt spid="38"/>
                                        </p:tgtEl>
                                        <p:attrNameLst>
                                          <p:attrName>fill.on</p:attrName>
                                        </p:attrNameLst>
                                      </p:cBhvr>
                                      <p:to>
                                        <p:strVal val="true"/>
                                      </p:to>
                                    </p:set>
                                  </p:childTnLst>
                                </p:cTn>
                              </p:par>
                              <p:par>
                                <p:cTn id="56" presetID="1" presetClass="emph" presetSubtype="2" fill="hold" nodeType="withEffect">
                                  <p:stCondLst>
                                    <p:cond delay="0"/>
                                  </p:stCondLst>
                                  <p:childTnLst>
                                    <p:animClr clrSpc="rgb">
                                      <p:cBhvr>
                                        <p:cTn id="57" dur="500" fill="hold"/>
                                        <p:tgtEl>
                                          <p:spTgt spid="49225"/>
                                        </p:tgtEl>
                                        <p:attrNameLst>
                                          <p:attrName>fillcolor</p:attrName>
                                        </p:attrNameLst>
                                      </p:cBhvr>
                                      <p:to>
                                        <a:srgbClr val="99FF33"/>
                                      </p:to>
                                    </p:animClr>
                                    <p:set>
                                      <p:cBhvr>
                                        <p:cTn id="58" dur="500" fill="hold"/>
                                        <p:tgtEl>
                                          <p:spTgt spid="49225"/>
                                        </p:tgtEl>
                                        <p:attrNameLst>
                                          <p:attrName>fill.type</p:attrName>
                                        </p:attrNameLst>
                                      </p:cBhvr>
                                      <p:to>
                                        <p:strVal val="solid"/>
                                      </p:to>
                                    </p:set>
                                    <p:set>
                                      <p:cBhvr>
                                        <p:cTn id="59" dur="500" fill="hold"/>
                                        <p:tgtEl>
                                          <p:spTgt spid="49225"/>
                                        </p:tgtEl>
                                        <p:attrNameLst>
                                          <p:attrName>fill.on</p:attrName>
                                        </p:attrNameLst>
                                      </p:cBhvr>
                                      <p:to>
                                        <p:strVal val="true"/>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3">
                                            <p:txEl>
                                              <p:pRg st="5" end="5"/>
                                            </p:txEl>
                                          </p:spTgt>
                                        </p:tgtEl>
                                        <p:attrNameLst>
                                          <p:attrName>style.visibility</p:attrName>
                                        </p:attrNameLst>
                                      </p:cBhvr>
                                      <p:to>
                                        <p:strVal val="visible"/>
                                      </p:to>
                                    </p:set>
                                    <p:animEffect transition="in" filter="wipe(left)">
                                      <p:cBhvr>
                                        <p:cTn id="64" dur="500"/>
                                        <p:tgtEl>
                                          <p:spTgt spid="3">
                                            <p:txEl>
                                              <p:pRg st="5" end="5"/>
                                            </p:txEl>
                                          </p:spTgt>
                                        </p:tgtEl>
                                      </p:cBhvr>
                                    </p:animEffect>
                                  </p:childTnLst>
                                </p:cTn>
                              </p:par>
                              <p:par>
                                <p:cTn id="65" presetID="1" presetClass="emph" presetSubtype="2" fill="hold" nodeType="withEffect">
                                  <p:stCondLst>
                                    <p:cond delay="0"/>
                                  </p:stCondLst>
                                  <p:childTnLst>
                                    <p:animClr clrSpc="rgb">
                                      <p:cBhvr>
                                        <p:cTn id="66" dur="500" fill="hold"/>
                                        <p:tgtEl>
                                          <p:spTgt spid="49217"/>
                                        </p:tgtEl>
                                        <p:attrNameLst>
                                          <p:attrName>fillcolor</p:attrName>
                                        </p:attrNameLst>
                                      </p:cBhvr>
                                      <p:to>
                                        <a:schemeClr val="bg1"/>
                                      </p:to>
                                    </p:animClr>
                                    <p:set>
                                      <p:cBhvr>
                                        <p:cTn id="67" dur="500" fill="hold"/>
                                        <p:tgtEl>
                                          <p:spTgt spid="49217"/>
                                        </p:tgtEl>
                                        <p:attrNameLst>
                                          <p:attrName>fill.type</p:attrName>
                                        </p:attrNameLst>
                                      </p:cBhvr>
                                      <p:to>
                                        <p:strVal val="solid"/>
                                      </p:to>
                                    </p:set>
                                    <p:set>
                                      <p:cBhvr>
                                        <p:cTn id="68" dur="500" fill="hold"/>
                                        <p:tgtEl>
                                          <p:spTgt spid="49217"/>
                                        </p:tgtEl>
                                        <p:attrNameLst>
                                          <p:attrName>fill.on</p:attrName>
                                        </p:attrNameLst>
                                      </p:cBhvr>
                                      <p:to>
                                        <p:strVal val="true"/>
                                      </p:to>
                                    </p:set>
                                  </p:childTnLst>
                                </p:cTn>
                              </p:par>
                              <p:par>
                                <p:cTn id="69" presetID="1" presetClass="emph" presetSubtype="2" fill="hold" nodeType="withEffect">
                                  <p:stCondLst>
                                    <p:cond delay="0"/>
                                  </p:stCondLst>
                                  <p:childTnLst>
                                    <p:animClr clrSpc="rgb">
                                      <p:cBhvr>
                                        <p:cTn id="70" dur="500" fill="hold"/>
                                        <p:tgtEl>
                                          <p:spTgt spid="49220"/>
                                        </p:tgtEl>
                                        <p:attrNameLst>
                                          <p:attrName>fillcolor</p:attrName>
                                        </p:attrNameLst>
                                      </p:cBhvr>
                                      <p:to>
                                        <a:schemeClr val="bg1"/>
                                      </p:to>
                                    </p:animClr>
                                    <p:set>
                                      <p:cBhvr>
                                        <p:cTn id="71" dur="500" fill="hold"/>
                                        <p:tgtEl>
                                          <p:spTgt spid="49220"/>
                                        </p:tgtEl>
                                        <p:attrNameLst>
                                          <p:attrName>fill.type</p:attrName>
                                        </p:attrNameLst>
                                      </p:cBhvr>
                                      <p:to>
                                        <p:strVal val="solid"/>
                                      </p:to>
                                    </p:set>
                                    <p:set>
                                      <p:cBhvr>
                                        <p:cTn id="72" dur="500" fill="hold"/>
                                        <p:tgtEl>
                                          <p:spTgt spid="49220"/>
                                        </p:tgtEl>
                                        <p:attrNameLst>
                                          <p:attrName>fill.on</p:attrName>
                                        </p:attrNameLst>
                                      </p:cBhvr>
                                      <p:to>
                                        <p:strVal val="true"/>
                                      </p:to>
                                    </p:set>
                                  </p:childTnLst>
                                </p:cTn>
                              </p:par>
                              <p:par>
                                <p:cTn id="73" presetID="1" presetClass="emph" presetSubtype="2" fill="hold" nodeType="withEffect">
                                  <p:stCondLst>
                                    <p:cond delay="0"/>
                                  </p:stCondLst>
                                  <p:childTnLst>
                                    <p:animClr clrSpc="rgb">
                                      <p:cBhvr>
                                        <p:cTn id="74" dur="500" fill="hold"/>
                                        <p:tgtEl>
                                          <p:spTgt spid="49215"/>
                                        </p:tgtEl>
                                        <p:attrNameLst>
                                          <p:attrName>fillcolor</p:attrName>
                                        </p:attrNameLst>
                                      </p:cBhvr>
                                      <p:to>
                                        <a:schemeClr val="bg1"/>
                                      </p:to>
                                    </p:animClr>
                                    <p:set>
                                      <p:cBhvr>
                                        <p:cTn id="75" dur="500" fill="hold"/>
                                        <p:tgtEl>
                                          <p:spTgt spid="49215"/>
                                        </p:tgtEl>
                                        <p:attrNameLst>
                                          <p:attrName>fill.type</p:attrName>
                                        </p:attrNameLst>
                                      </p:cBhvr>
                                      <p:to>
                                        <p:strVal val="solid"/>
                                      </p:to>
                                    </p:set>
                                    <p:set>
                                      <p:cBhvr>
                                        <p:cTn id="76" dur="500" fill="hold"/>
                                        <p:tgtEl>
                                          <p:spTgt spid="49215"/>
                                        </p:tgtEl>
                                        <p:attrNameLst>
                                          <p:attrName>fill.on</p:attrName>
                                        </p:attrNameLst>
                                      </p:cBhvr>
                                      <p:to>
                                        <p:strVal val="true"/>
                                      </p:to>
                                    </p:set>
                                  </p:childTnLst>
                                </p:cTn>
                              </p:par>
                              <p:par>
                                <p:cTn id="77" presetID="1" presetClass="emph" presetSubtype="2" fill="hold" nodeType="withEffect">
                                  <p:stCondLst>
                                    <p:cond delay="0"/>
                                  </p:stCondLst>
                                  <p:childTnLst>
                                    <p:animClr clrSpc="rgb">
                                      <p:cBhvr>
                                        <p:cTn id="78" dur="500" fill="hold"/>
                                        <p:tgtEl>
                                          <p:spTgt spid="49216"/>
                                        </p:tgtEl>
                                        <p:attrNameLst>
                                          <p:attrName>fillcolor</p:attrName>
                                        </p:attrNameLst>
                                      </p:cBhvr>
                                      <p:to>
                                        <a:schemeClr val="bg1"/>
                                      </p:to>
                                    </p:animClr>
                                    <p:set>
                                      <p:cBhvr>
                                        <p:cTn id="79" dur="500" fill="hold"/>
                                        <p:tgtEl>
                                          <p:spTgt spid="49216"/>
                                        </p:tgtEl>
                                        <p:attrNameLst>
                                          <p:attrName>fill.type</p:attrName>
                                        </p:attrNameLst>
                                      </p:cBhvr>
                                      <p:to>
                                        <p:strVal val="solid"/>
                                      </p:to>
                                    </p:set>
                                    <p:set>
                                      <p:cBhvr>
                                        <p:cTn id="80" dur="500" fill="hold"/>
                                        <p:tgtEl>
                                          <p:spTgt spid="49216"/>
                                        </p:tgtEl>
                                        <p:attrNameLst>
                                          <p:attrName>fill.on</p:attrName>
                                        </p:attrNameLst>
                                      </p:cBhvr>
                                      <p:to>
                                        <p:strVal val="true"/>
                                      </p:to>
                                    </p:set>
                                  </p:childTnLst>
                                </p:cTn>
                              </p:par>
                              <p:par>
                                <p:cTn id="81" presetID="1" presetClass="emph" presetSubtype="2" fill="hold" nodeType="withEffect">
                                  <p:stCondLst>
                                    <p:cond delay="0"/>
                                  </p:stCondLst>
                                  <p:childTnLst>
                                    <p:animClr clrSpc="rgb">
                                      <p:cBhvr>
                                        <p:cTn id="82" dur="500" fill="hold"/>
                                        <p:tgtEl>
                                          <p:spTgt spid="49218"/>
                                        </p:tgtEl>
                                        <p:attrNameLst>
                                          <p:attrName>fillcolor</p:attrName>
                                        </p:attrNameLst>
                                      </p:cBhvr>
                                      <p:to>
                                        <a:schemeClr val="bg1"/>
                                      </p:to>
                                    </p:animClr>
                                    <p:set>
                                      <p:cBhvr>
                                        <p:cTn id="83" dur="500" fill="hold"/>
                                        <p:tgtEl>
                                          <p:spTgt spid="49218"/>
                                        </p:tgtEl>
                                        <p:attrNameLst>
                                          <p:attrName>fill.type</p:attrName>
                                        </p:attrNameLst>
                                      </p:cBhvr>
                                      <p:to>
                                        <p:strVal val="solid"/>
                                      </p:to>
                                    </p:set>
                                    <p:set>
                                      <p:cBhvr>
                                        <p:cTn id="84" dur="500" fill="hold"/>
                                        <p:tgtEl>
                                          <p:spTgt spid="49218"/>
                                        </p:tgtEl>
                                        <p:attrNameLst>
                                          <p:attrName>fill.on</p:attrName>
                                        </p:attrNameLst>
                                      </p:cBhvr>
                                      <p:to>
                                        <p:strVal val="true"/>
                                      </p:to>
                                    </p:set>
                                  </p:childTnLst>
                                </p:cTn>
                              </p:par>
                              <p:par>
                                <p:cTn id="85" presetID="1" presetClass="emph" presetSubtype="2" fill="hold" nodeType="withEffect">
                                  <p:stCondLst>
                                    <p:cond delay="0"/>
                                  </p:stCondLst>
                                  <p:childTnLst>
                                    <p:animClr clrSpc="rgb">
                                      <p:cBhvr>
                                        <p:cTn id="86" dur="500" fill="hold"/>
                                        <p:tgtEl>
                                          <p:spTgt spid="49214"/>
                                        </p:tgtEl>
                                        <p:attrNameLst>
                                          <p:attrName>fillcolor</p:attrName>
                                        </p:attrNameLst>
                                      </p:cBhvr>
                                      <p:to>
                                        <a:schemeClr val="bg1"/>
                                      </p:to>
                                    </p:animClr>
                                    <p:set>
                                      <p:cBhvr>
                                        <p:cTn id="87" dur="500" fill="hold"/>
                                        <p:tgtEl>
                                          <p:spTgt spid="49214"/>
                                        </p:tgtEl>
                                        <p:attrNameLst>
                                          <p:attrName>fill.type</p:attrName>
                                        </p:attrNameLst>
                                      </p:cBhvr>
                                      <p:to>
                                        <p:strVal val="solid"/>
                                      </p:to>
                                    </p:set>
                                    <p:set>
                                      <p:cBhvr>
                                        <p:cTn id="88" dur="500" fill="hold"/>
                                        <p:tgtEl>
                                          <p:spTgt spid="49214"/>
                                        </p:tgtEl>
                                        <p:attrNameLst>
                                          <p:attrName>fill.on</p:attrName>
                                        </p:attrNameLst>
                                      </p:cBhvr>
                                      <p:to>
                                        <p:strVal val="true"/>
                                      </p:to>
                                    </p:set>
                                  </p:childTnLst>
                                </p:cTn>
                              </p:par>
                              <p:par>
                                <p:cTn id="89" presetID="1" presetClass="emph" presetSubtype="2" fill="hold" nodeType="withEffect">
                                  <p:stCondLst>
                                    <p:cond delay="0"/>
                                  </p:stCondLst>
                                  <p:childTnLst>
                                    <p:animClr clrSpc="rgb">
                                      <p:cBhvr>
                                        <p:cTn id="90" dur="500" fill="hold"/>
                                        <p:tgtEl>
                                          <p:spTgt spid="49219"/>
                                        </p:tgtEl>
                                        <p:attrNameLst>
                                          <p:attrName>fillcolor</p:attrName>
                                        </p:attrNameLst>
                                      </p:cBhvr>
                                      <p:to>
                                        <a:schemeClr val="bg1"/>
                                      </p:to>
                                    </p:animClr>
                                    <p:set>
                                      <p:cBhvr>
                                        <p:cTn id="91" dur="500" fill="hold"/>
                                        <p:tgtEl>
                                          <p:spTgt spid="49219"/>
                                        </p:tgtEl>
                                        <p:attrNameLst>
                                          <p:attrName>fill.type</p:attrName>
                                        </p:attrNameLst>
                                      </p:cBhvr>
                                      <p:to>
                                        <p:strVal val="solid"/>
                                      </p:to>
                                    </p:set>
                                    <p:set>
                                      <p:cBhvr>
                                        <p:cTn id="92" dur="500" fill="hold"/>
                                        <p:tgtEl>
                                          <p:spTgt spid="49219"/>
                                        </p:tgtEl>
                                        <p:attrNameLst>
                                          <p:attrName>fill.on</p:attrName>
                                        </p:attrNameLst>
                                      </p:cBhvr>
                                      <p:to>
                                        <p:strVal val="true"/>
                                      </p:to>
                                    </p:set>
                                  </p:childTnLst>
                                </p:cTn>
                              </p:par>
                              <p:par>
                                <p:cTn id="93" presetID="1" presetClass="emph" presetSubtype="2" fill="hold" nodeType="withEffect">
                                  <p:stCondLst>
                                    <p:cond delay="0"/>
                                  </p:stCondLst>
                                  <p:childTnLst>
                                    <p:animClr clrSpc="rgb">
                                      <p:cBhvr>
                                        <p:cTn id="94" dur="500" fill="hold"/>
                                        <p:tgtEl>
                                          <p:spTgt spid="49212"/>
                                        </p:tgtEl>
                                        <p:attrNameLst>
                                          <p:attrName>fillcolor</p:attrName>
                                        </p:attrNameLst>
                                      </p:cBhvr>
                                      <p:to>
                                        <a:schemeClr val="bg1"/>
                                      </p:to>
                                    </p:animClr>
                                    <p:set>
                                      <p:cBhvr>
                                        <p:cTn id="95" dur="500" fill="hold"/>
                                        <p:tgtEl>
                                          <p:spTgt spid="49212"/>
                                        </p:tgtEl>
                                        <p:attrNameLst>
                                          <p:attrName>fill.type</p:attrName>
                                        </p:attrNameLst>
                                      </p:cBhvr>
                                      <p:to>
                                        <p:strVal val="solid"/>
                                      </p:to>
                                    </p:set>
                                    <p:set>
                                      <p:cBhvr>
                                        <p:cTn id="96" dur="500" fill="hold"/>
                                        <p:tgtEl>
                                          <p:spTgt spid="49212"/>
                                        </p:tgtEl>
                                        <p:attrNameLst>
                                          <p:attrName>fill.on</p:attrName>
                                        </p:attrNameLst>
                                      </p:cBhvr>
                                      <p:to>
                                        <p:strVal val="true"/>
                                      </p:to>
                                    </p:set>
                                  </p:childTnLst>
                                </p:cTn>
                              </p:par>
                              <p:par>
                                <p:cTn id="97" presetID="1" presetClass="emph" presetSubtype="2" fill="hold" nodeType="withEffect">
                                  <p:stCondLst>
                                    <p:cond delay="0"/>
                                  </p:stCondLst>
                                  <p:childTnLst>
                                    <p:animClr clrSpc="rgb">
                                      <p:cBhvr>
                                        <p:cTn id="98" dur="500" fill="hold"/>
                                        <p:tgtEl>
                                          <p:spTgt spid="49223"/>
                                        </p:tgtEl>
                                        <p:attrNameLst>
                                          <p:attrName>fillcolor</p:attrName>
                                        </p:attrNameLst>
                                      </p:cBhvr>
                                      <p:to>
                                        <a:schemeClr val="bg1"/>
                                      </p:to>
                                    </p:animClr>
                                    <p:set>
                                      <p:cBhvr>
                                        <p:cTn id="99" dur="500" fill="hold"/>
                                        <p:tgtEl>
                                          <p:spTgt spid="49223"/>
                                        </p:tgtEl>
                                        <p:attrNameLst>
                                          <p:attrName>fill.type</p:attrName>
                                        </p:attrNameLst>
                                      </p:cBhvr>
                                      <p:to>
                                        <p:strVal val="solid"/>
                                      </p:to>
                                    </p:set>
                                    <p:set>
                                      <p:cBhvr>
                                        <p:cTn id="100" dur="500" fill="hold"/>
                                        <p:tgtEl>
                                          <p:spTgt spid="49223"/>
                                        </p:tgtEl>
                                        <p:attrNameLst>
                                          <p:attrName>fill.on</p:attrName>
                                        </p:attrNameLst>
                                      </p:cBhvr>
                                      <p:to>
                                        <p:strVal val="true"/>
                                      </p:to>
                                    </p:set>
                                  </p:childTnLst>
                                </p:cTn>
                              </p:par>
                              <p:par>
                                <p:cTn id="101" presetID="1" presetClass="emph" presetSubtype="2" fill="hold" nodeType="withEffect">
                                  <p:stCondLst>
                                    <p:cond delay="0"/>
                                  </p:stCondLst>
                                  <p:childTnLst>
                                    <p:animClr clrSpc="rgb">
                                      <p:cBhvr>
                                        <p:cTn id="102" dur="500" fill="hold"/>
                                        <p:tgtEl>
                                          <p:spTgt spid="38"/>
                                        </p:tgtEl>
                                        <p:attrNameLst>
                                          <p:attrName>fillcolor</p:attrName>
                                        </p:attrNameLst>
                                      </p:cBhvr>
                                      <p:to>
                                        <a:schemeClr val="bg1"/>
                                      </p:to>
                                    </p:animClr>
                                    <p:set>
                                      <p:cBhvr>
                                        <p:cTn id="103" dur="500" fill="hold"/>
                                        <p:tgtEl>
                                          <p:spTgt spid="38"/>
                                        </p:tgtEl>
                                        <p:attrNameLst>
                                          <p:attrName>fill.type</p:attrName>
                                        </p:attrNameLst>
                                      </p:cBhvr>
                                      <p:to>
                                        <p:strVal val="solid"/>
                                      </p:to>
                                    </p:set>
                                    <p:set>
                                      <p:cBhvr>
                                        <p:cTn id="104" dur="500" fill="hold"/>
                                        <p:tgtEl>
                                          <p:spTgt spid="38"/>
                                        </p:tgtEl>
                                        <p:attrNameLst>
                                          <p:attrName>fill.on</p:attrName>
                                        </p:attrNameLst>
                                      </p:cBhvr>
                                      <p:to>
                                        <p:strVal val="true"/>
                                      </p:to>
                                    </p:set>
                                  </p:childTnLst>
                                </p:cTn>
                              </p:par>
                              <p:par>
                                <p:cTn id="105" presetID="1" presetClass="emph" presetSubtype="2" fill="hold" nodeType="withEffect">
                                  <p:stCondLst>
                                    <p:cond delay="0"/>
                                  </p:stCondLst>
                                  <p:childTnLst>
                                    <p:animClr clrSpc="rgb">
                                      <p:cBhvr>
                                        <p:cTn id="106" dur="500" fill="hold"/>
                                        <p:tgtEl>
                                          <p:spTgt spid="49225"/>
                                        </p:tgtEl>
                                        <p:attrNameLst>
                                          <p:attrName>fillcolor</p:attrName>
                                        </p:attrNameLst>
                                      </p:cBhvr>
                                      <p:to>
                                        <a:schemeClr val="bg1"/>
                                      </p:to>
                                    </p:animClr>
                                    <p:set>
                                      <p:cBhvr>
                                        <p:cTn id="107" dur="500" fill="hold"/>
                                        <p:tgtEl>
                                          <p:spTgt spid="49225"/>
                                        </p:tgtEl>
                                        <p:attrNameLst>
                                          <p:attrName>fill.type</p:attrName>
                                        </p:attrNameLst>
                                      </p:cBhvr>
                                      <p:to>
                                        <p:strVal val="solid"/>
                                      </p:to>
                                    </p:set>
                                    <p:set>
                                      <p:cBhvr>
                                        <p:cTn id="108" dur="500" fill="hold"/>
                                        <p:tgtEl>
                                          <p:spTgt spid="49225"/>
                                        </p:tgtEl>
                                        <p:attrNameLst>
                                          <p:attrName>fill.on</p:attrName>
                                        </p:attrNameLst>
                                      </p:cBhvr>
                                      <p:to>
                                        <p:strVal val="true"/>
                                      </p:to>
                                    </p:set>
                                  </p:childTnLst>
                                </p:cTn>
                              </p:par>
                              <p:par>
                                <p:cTn id="109" presetID="1" presetClass="emph" presetSubtype="2" fill="hold" nodeType="withEffect">
                                  <p:stCondLst>
                                    <p:cond delay="0"/>
                                  </p:stCondLst>
                                  <p:childTnLst>
                                    <p:animClr clrSpc="rgb">
                                      <p:cBhvr>
                                        <p:cTn id="110" dur="500" fill="hold"/>
                                        <p:tgtEl>
                                          <p:spTgt spid="49222"/>
                                        </p:tgtEl>
                                        <p:attrNameLst>
                                          <p:attrName>fillcolor</p:attrName>
                                        </p:attrNameLst>
                                      </p:cBhvr>
                                      <p:to>
                                        <a:schemeClr val="bg1"/>
                                      </p:to>
                                    </p:animClr>
                                    <p:set>
                                      <p:cBhvr>
                                        <p:cTn id="111" dur="500" fill="hold"/>
                                        <p:tgtEl>
                                          <p:spTgt spid="49222"/>
                                        </p:tgtEl>
                                        <p:attrNameLst>
                                          <p:attrName>fill.type</p:attrName>
                                        </p:attrNameLst>
                                      </p:cBhvr>
                                      <p:to>
                                        <p:strVal val="solid"/>
                                      </p:to>
                                    </p:set>
                                    <p:set>
                                      <p:cBhvr>
                                        <p:cTn id="112" dur="500" fill="hold"/>
                                        <p:tgtEl>
                                          <p:spTgt spid="49222"/>
                                        </p:tgtEl>
                                        <p:attrNameLst>
                                          <p:attrName>fill.on</p:attrName>
                                        </p:attrNameLst>
                                      </p:cBhvr>
                                      <p:to>
                                        <p:strVal val="true"/>
                                      </p:to>
                                    </p:set>
                                  </p:childTnLst>
                                </p:cTn>
                              </p:par>
                              <p:par>
                                <p:cTn id="113" presetID="1" presetClass="emph" presetSubtype="2" fill="hold" nodeType="withEffect">
                                  <p:stCondLst>
                                    <p:cond delay="0"/>
                                  </p:stCondLst>
                                  <p:childTnLst>
                                    <p:animClr clrSpc="rgb">
                                      <p:cBhvr>
                                        <p:cTn id="114" dur="500" fill="hold"/>
                                        <p:tgtEl>
                                          <p:spTgt spid="49221"/>
                                        </p:tgtEl>
                                        <p:attrNameLst>
                                          <p:attrName>fillcolor</p:attrName>
                                        </p:attrNameLst>
                                      </p:cBhvr>
                                      <p:to>
                                        <a:schemeClr val="bg1"/>
                                      </p:to>
                                    </p:animClr>
                                    <p:set>
                                      <p:cBhvr>
                                        <p:cTn id="115" dur="500" fill="hold"/>
                                        <p:tgtEl>
                                          <p:spTgt spid="49221"/>
                                        </p:tgtEl>
                                        <p:attrNameLst>
                                          <p:attrName>fill.type</p:attrName>
                                        </p:attrNameLst>
                                      </p:cBhvr>
                                      <p:to>
                                        <p:strVal val="solid"/>
                                      </p:to>
                                    </p:set>
                                    <p:set>
                                      <p:cBhvr>
                                        <p:cTn id="116" dur="500" fill="hold"/>
                                        <p:tgtEl>
                                          <p:spTgt spid="49221"/>
                                        </p:tgtEl>
                                        <p:attrNameLst>
                                          <p:attrName>fill.on</p:attrName>
                                        </p:attrNameLst>
                                      </p:cBhvr>
                                      <p:to>
                                        <p:strVal val="true"/>
                                      </p:to>
                                    </p:set>
                                  </p:childTnLst>
                                </p:cTn>
                              </p:par>
                            </p:childTnLst>
                          </p:cTn>
                        </p:par>
                        <p:par>
                          <p:cTn id="117" fill="hold">
                            <p:stCondLst>
                              <p:cond delay="500"/>
                            </p:stCondLst>
                            <p:childTnLst>
                              <p:par>
                                <p:cTn id="118" presetID="1" presetClass="emph" presetSubtype="2" fill="hold" nodeType="afterEffect">
                                  <p:stCondLst>
                                    <p:cond delay="0"/>
                                  </p:stCondLst>
                                  <p:childTnLst>
                                    <p:animClr clrSpc="rgb">
                                      <p:cBhvr>
                                        <p:cTn id="119" dur="500" fill="hold"/>
                                        <p:tgtEl>
                                          <p:spTgt spid="49224"/>
                                        </p:tgtEl>
                                        <p:attrNameLst>
                                          <p:attrName>fillcolor</p:attrName>
                                        </p:attrNameLst>
                                      </p:cBhvr>
                                      <p:to>
                                        <a:srgbClr val="FFCCFF"/>
                                      </p:to>
                                    </p:animClr>
                                    <p:set>
                                      <p:cBhvr>
                                        <p:cTn id="120" dur="500" fill="hold"/>
                                        <p:tgtEl>
                                          <p:spTgt spid="49224"/>
                                        </p:tgtEl>
                                        <p:attrNameLst>
                                          <p:attrName>fill.type</p:attrName>
                                        </p:attrNameLst>
                                      </p:cBhvr>
                                      <p:to>
                                        <p:strVal val="solid"/>
                                      </p:to>
                                    </p:set>
                                    <p:set>
                                      <p:cBhvr>
                                        <p:cTn id="121" dur="500" fill="hold"/>
                                        <p:tgtEl>
                                          <p:spTgt spid="49224"/>
                                        </p:tgtEl>
                                        <p:attrNameLst>
                                          <p:attrName>fill.on</p:attrName>
                                        </p:attrNameLst>
                                      </p:cBhvr>
                                      <p:to>
                                        <p:strVal val="true"/>
                                      </p:to>
                                    </p:set>
                                  </p:childTnLst>
                                </p:cTn>
                              </p:par>
                              <p:par>
                                <p:cTn id="122" presetID="1" presetClass="emph" presetSubtype="2" fill="hold" nodeType="withEffect">
                                  <p:stCondLst>
                                    <p:cond delay="0"/>
                                  </p:stCondLst>
                                  <p:childTnLst>
                                    <p:animClr clrSpc="rgb">
                                      <p:cBhvr>
                                        <p:cTn id="123" dur="500" fill="hold"/>
                                        <p:tgtEl>
                                          <p:spTgt spid="49214"/>
                                        </p:tgtEl>
                                        <p:attrNameLst>
                                          <p:attrName>fillcolor</p:attrName>
                                        </p:attrNameLst>
                                      </p:cBhvr>
                                      <p:to>
                                        <a:srgbClr val="FFCCFF"/>
                                      </p:to>
                                    </p:animClr>
                                    <p:set>
                                      <p:cBhvr>
                                        <p:cTn id="124" dur="500" fill="hold"/>
                                        <p:tgtEl>
                                          <p:spTgt spid="49214"/>
                                        </p:tgtEl>
                                        <p:attrNameLst>
                                          <p:attrName>fill.type</p:attrName>
                                        </p:attrNameLst>
                                      </p:cBhvr>
                                      <p:to>
                                        <p:strVal val="solid"/>
                                      </p:to>
                                    </p:set>
                                    <p:set>
                                      <p:cBhvr>
                                        <p:cTn id="125" dur="500" fill="hold"/>
                                        <p:tgtEl>
                                          <p:spTgt spid="49214"/>
                                        </p:tgtEl>
                                        <p:attrNameLst>
                                          <p:attrName>fill.on</p:attrName>
                                        </p:attrNameLst>
                                      </p:cBhvr>
                                      <p:to>
                                        <p:strVal val="true"/>
                                      </p:to>
                                    </p:set>
                                  </p:childTnLst>
                                </p:cTn>
                              </p:par>
                              <p:par>
                                <p:cTn id="126" presetID="1" presetClass="emph" presetSubtype="2" fill="hold" nodeType="withEffect">
                                  <p:stCondLst>
                                    <p:cond delay="0"/>
                                  </p:stCondLst>
                                  <p:childTnLst>
                                    <p:animClr clrSpc="rgb">
                                      <p:cBhvr>
                                        <p:cTn id="127" dur="500" fill="hold"/>
                                        <p:tgtEl>
                                          <p:spTgt spid="49224"/>
                                        </p:tgtEl>
                                        <p:attrNameLst>
                                          <p:attrName>fillcolor</p:attrName>
                                        </p:attrNameLst>
                                      </p:cBhvr>
                                      <p:to>
                                        <a:srgbClr val="FFCCFF"/>
                                      </p:to>
                                    </p:animClr>
                                    <p:set>
                                      <p:cBhvr>
                                        <p:cTn id="128" dur="500" fill="hold"/>
                                        <p:tgtEl>
                                          <p:spTgt spid="49224"/>
                                        </p:tgtEl>
                                        <p:attrNameLst>
                                          <p:attrName>fill.type</p:attrName>
                                        </p:attrNameLst>
                                      </p:cBhvr>
                                      <p:to>
                                        <p:strVal val="solid"/>
                                      </p:to>
                                    </p:set>
                                    <p:set>
                                      <p:cBhvr>
                                        <p:cTn id="129" dur="500" fill="hold"/>
                                        <p:tgtEl>
                                          <p:spTgt spid="49224"/>
                                        </p:tgtEl>
                                        <p:attrNameLst>
                                          <p:attrName>fill.on</p:attrName>
                                        </p:attrNameLst>
                                      </p:cBhvr>
                                      <p:to>
                                        <p:strVal val="true"/>
                                      </p:to>
                                    </p:set>
                                  </p:childTnLst>
                                </p:cTn>
                              </p:par>
                              <p:par>
                                <p:cTn id="130" presetID="1" presetClass="emph" presetSubtype="2" fill="hold" nodeType="withEffect">
                                  <p:stCondLst>
                                    <p:cond delay="0"/>
                                  </p:stCondLst>
                                  <p:childTnLst>
                                    <p:animClr clrSpc="rgb">
                                      <p:cBhvr>
                                        <p:cTn id="131" dur="500" fill="hold"/>
                                        <p:tgtEl>
                                          <p:spTgt spid="49220"/>
                                        </p:tgtEl>
                                        <p:attrNameLst>
                                          <p:attrName>fillcolor</p:attrName>
                                        </p:attrNameLst>
                                      </p:cBhvr>
                                      <p:to>
                                        <a:srgbClr val="FFCCFF"/>
                                      </p:to>
                                    </p:animClr>
                                    <p:set>
                                      <p:cBhvr>
                                        <p:cTn id="132" dur="500" fill="hold"/>
                                        <p:tgtEl>
                                          <p:spTgt spid="49220"/>
                                        </p:tgtEl>
                                        <p:attrNameLst>
                                          <p:attrName>fill.type</p:attrName>
                                        </p:attrNameLst>
                                      </p:cBhvr>
                                      <p:to>
                                        <p:strVal val="solid"/>
                                      </p:to>
                                    </p:set>
                                    <p:set>
                                      <p:cBhvr>
                                        <p:cTn id="133" dur="500" fill="hold"/>
                                        <p:tgtEl>
                                          <p:spTgt spid="49220"/>
                                        </p:tgtEl>
                                        <p:attrNameLst>
                                          <p:attrName>fill.on</p:attrName>
                                        </p:attrNameLst>
                                      </p:cBhvr>
                                      <p:to>
                                        <p:strVal val="true"/>
                                      </p:to>
                                    </p:set>
                                  </p:childTnLst>
                                </p:cTn>
                              </p:par>
                              <p:par>
                                <p:cTn id="134" presetID="1" presetClass="emph" presetSubtype="2" fill="hold" nodeType="withEffect">
                                  <p:stCondLst>
                                    <p:cond delay="0"/>
                                  </p:stCondLst>
                                  <p:childTnLst>
                                    <p:animClr clrSpc="rgb">
                                      <p:cBhvr>
                                        <p:cTn id="135" dur="500" fill="hold"/>
                                        <p:tgtEl>
                                          <p:spTgt spid="49215"/>
                                        </p:tgtEl>
                                        <p:attrNameLst>
                                          <p:attrName>fillcolor</p:attrName>
                                        </p:attrNameLst>
                                      </p:cBhvr>
                                      <p:to>
                                        <a:srgbClr val="FFCCFF"/>
                                      </p:to>
                                    </p:animClr>
                                    <p:set>
                                      <p:cBhvr>
                                        <p:cTn id="136" dur="500" fill="hold"/>
                                        <p:tgtEl>
                                          <p:spTgt spid="49215"/>
                                        </p:tgtEl>
                                        <p:attrNameLst>
                                          <p:attrName>fill.type</p:attrName>
                                        </p:attrNameLst>
                                      </p:cBhvr>
                                      <p:to>
                                        <p:strVal val="solid"/>
                                      </p:to>
                                    </p:set>
                                    <p:set>
                                      <p:cBhvr>
                                        <p:cTn id="137" dur="500" fill="hold"/>
                                        <p:tgtEl>
                                          <p:spTgt spid="49215"/>
                                        </p:tgtEl>
                                        <p:attrNameLst>
                                          <p:attrName>fill.on</p:attrName>
                                        </p:attrNameLst>
                                      </p:cBhvr>
                                      <p:to>
                                        <p:strVal val="true"/>
                                      </p:to>
                                    </p:set>
                                  </p:childTnLst>
                                </p:cTn>
                              </p:par>
                              <p:par>
                                <p:cTn id="138" presetID="1" presetClass="emph" presetSubtype="2" fill="hold" nodeType="withEffect">
                                  <p:stCondLst>
                                    <p:cond delay="0"/>
                                  </p:stCondLst>
                                  <p:childTnLst>
                                    <p:animClr clrSpc="rgb">
                                      <p:cBhvr>
                                        <p:cTn id="139" dur="500" fill="hold"/>
                                        <p:tgtEl>
                                          <p:spTgt spid="49222"/>
                                        </p:tgtEl>
                                        <p:attrNameLst>
                                          <p:attrName>fillcolor</p:attrName>
                                        </p:attrNameLst>
                                      </p:cBhvr>
                                      <p:to>
                                        <a:srgbClr val="FFCCFF"/>
                                      </p:to>
                                    </p:animClr>
                                    <p:set>
                                      <p:cBhvr>
                                        <p:cTn id="140" dur="500" fill="hold"/>
                                        <p:tgtEl>
                                          <p:spTgt spid="49222"/>
                                        </p:tgtEl>
                                        <p:attrNameLst>
                                          <p:attrName>fill.type</p:attrName>
                                        </p:attrNameLst>
                                      </p:cBhvr>
                                      <p:to>
                                        <p:strVal val="solid"/>
                                      </p:to>
                                    </p:set>
                                    <p:set>
                                      <p:cBhvr>
                                        <p:cTn id="141" dur="500" fill="hold"/>
                                        <p:tgtEl>
                                          <p:spTgt spid="49222"/>
                                        </p:tgtEl>
                                        <p:attrNameLst>
                                          <p:attrName>fill.on</p:attrName>
                                        </p:attrNameLst>
                                      </p:cBhvr>
                                      <p:to>
                                        <p:strVal val="true"/>
                                      </p:to>
                                    </p:set>
                                  </p:childTnLst>
                                </p:cTn>
                              </p:par>
                              <p:par>
                                <p:cTn id="142" presetID="1" presetClass="emph" presetSubtype="2" fill="hold" nodeType="withEffect">
                                  <p:stCondLst>
                                    <p:cond delay="0"/>
                                  </p:stCondLst>
                                  <p:childTnLst>
                                    <p:animClr clrSpc="rgb">
                                      <p:cBhvr>
                                        <p:cTn id="143" dur="500" fill="hold"/>
                                        <p:tgtEl>
                                          <p:spTgt spid="49221"/>
                                        </p:tgtEl>
                                        <p:attrNameLst>
                                          <p:attrName>fillcolor</p:attrName>
                                        </p:attrNameLst>
                                      </p:cBhvr>
                                      <p:to>
                                        <a:srgbClr val="FFCCFF"/>
                                      </p:to>
                                    </p:animClr>
                                    <p:set>
                                      <p:cBhvr>
                                        <p:cTn id="144" dur="500" fill="hold"/>
                                        <p:tgtEl>
                                          <p:spTgt spid="49221"/>
                                        </p:tgtEl>
                                        <p:attrNameLst>
                                          <p:attrName>fill.type</p:attrName>
                                        </p:attrNameLst>
                                      </p:cBhvr>
                                      <p:to>
                                        <p:strVal val="solid"/>
                                      </p:to>
                                    </p:set>
                                    <p:set>
                                      <p:cBhvr>
                                        <p:cTn id="145" dur="500" fill="hold"/>
                                        <p:tgtEl>
                                          <p:spTgt spid="49221"/>
                                        </p:tgtEl>
                                        <p:attrNameLst>
                                          <p:attrName>fill.on</p:attrName>
                                        </p:attrNameLst>
                                      </p:cBhvr>
                                      <p:to>
                                        <p:strVal val="true"/>
                                      </p:to>
                                    </p:set>
                                  </p:childTnLst>
                                </p:cTn>
                              </p:par>
                              <p:par>
                                <p:cTn id="146" presetID="1" presetClass="emph" presetSubtype="2" fill="hold" nodeType="withEffect">
                                  <p:stCondLst>
                                    <p:cond delay="0"/>
                                  </p:stCondLst>
                                  <p:childTnLst>
                                    <p:animClr clrSpc="rgb">
                                      <p:cBhvr>
                                        <p:cTn id="147" dur="500" fill="hold"/>
                                        <p:tgtEl>
                                          <p:spTgt spid="49219"/>
                                        </p:tgtEl>
                                        <p:attrNameLst>
                                          <p:attrName>fillcolor</p:attrName>
                                        </p:attrNameLst>
                                      </p:cBhvr>
                                      <p:to>
                                        <a:srgbClr val="FFCCFF"/>
                                      </p:to>
                                    </p:animClr>
                                    <p:set>
                                      <p:cBhvr>
                                        <p:cTn id="148" dur="500" fill="hold"/>
                                        <p:tgtEl>
                                          <p:spTgt spid="49219"/>
                                        </p:tgtEl>
                                        <p:attrNameLst>
                                          <p:attrName>fill.type</p:attrName>
                                        </p:attrNameLst>
                                      </p:cBhvr>
                                      <p:to>
                                        <p:strVal val="solid"/>
                                      </p:to>
                                    </p:set>
                                    <p:set>
                                      <p:cBhvr>
                                        <p:cTn id="149" dur="500" fill="hold"/>
                                        <p:tgtEl>
                                          <p:spTgt spid="49219"/>
                                        </p:tgtEl>
                                        <p:attrNameLst>
                                          <p:attrName>fill.on</p:attrName>
                                        </p:attrNameLst>
                                      </p:cBhvr>
                                      <p:to>
                                        <p:strVal val="true"/>
                                      </p:to>
                                    </p:set>
                                  </p:childTnLst>
                                </p:cTn>
                              </p:par>
                              <p:par>
                                <p:cTn id="150" presetID="1" presetClass="emph" presetSubtype="2" fill="hold" nodeType="withEffect">
                                  <p:stCondLst>
                                    <p:cond delay="0"/>
                                  </p:stCondLst>
                                  <p:childTnLst>
                                    <p:animClr clrSpc="rgb">
                                      <p:cBhvr>
                                        <p:cTn id="151" dur="500" fill="hold"/>
                                        <p:tgtEl>
                                          <p:spTgt spid="49212"/>
                                        </p:tgtEl>
                                        <p:attrNameLst>
                                          <p:attrName>fillcolor</p:attrName>
                                        </p:attrNameLst>
                                      </p:cBhvr>
                                      <p:to>
                                        <a:srgbClr val="FFCCFF"/>
                                      </p:to>
                                    </p:animClr>
                                    <p:set>
                                      <p:cBhvr>
                                        <p:cTn id="152" dur="500" fill="hold"/>
                                        <p:tgtEl>
                                          <p:spTgt spid="49212"/>
                                        </p:tgtEl>
                                        <p:attrNameLst>
                                          <p:attrName>fill.type</p:attrName>
                                        </p:attrNameLst>
                                      </p:cBhvr>
                                      <p:to>
                                        <p:strVal val="solid"/>
                                      </p:to>
                                    </p:set>
                                    <p:set>
                                      <p:cBhvr>
                                        <p:cTn id="153" dur="500" fill="hold"/>
                                        <p:tgtEl>
                                          <p:spTgt spid="49212"/>
                                        </p:tgtEl>
                                        <p:attrNameLst>
                                          <p:attrName>fill.on</p:attrName>
                                        </p:attrNameLst>
                                      </p:cBhvr>
                                      <p:to>
                                        <p:strVal val="true"/>
                                      </p:to>
                                    </p:set>
                                  </p:childTnLst>
                                </p:cTn>
                              </p:par>
                              <p:par>
                                <p:cTn id="154" presetID="1" presetClass="emph" presetSubtype="2" fill="hold" nodeType="withEffect">
                                  <p:stCondLst>
                                    <p:cond delay="0"/>
                                  </p:stCondLst>
                                  <p:childTnLst>
                                    <p:animClr clrSpc="rgb">
                                      <p:cBhvr>
                                        <p:cTn id="155" dur="500" fill="hold"/>
                                        <p:tgtEl>
                                          <p:spTgt spid="49223"/>
                                        </p:tgtEl>
                                        <p:attrNameLst>
                                          <p:attrName>fillcolor</p:attrName>
                                        </p:attrNameLst>
                                      </p:cBhvr>
                                      <p:to>
                                        <a:srgbClr val="FFCCFF"/>
                                      </p:to>
                                    </p:animClr>
                                    <p:set>
                                      <p:cBhvr>
                                        <p:cTn id="156" dur="500" fill="hold"/>
                                        <p:tgtEl>
                                          <p:spTgt spid="49223"/>
                                        </p:tgtEl>
                                        <p:attrNameLst>
                                          <p:attrName>fill.type</p:attrName>
                                        </p:attrNameLst>
                                      </p:cBhvr>
                                      <p:to>
                                        <p:strVal val="solid"/>
                                      </p:to>
                                    </p:set>
                                    <p:set>
                                      <p:cBhvr>
                                        <p:cTn id="157" dur="500" fill="hold"/>
                                        <p:tgtEl>
                                          <p:spTgt spid="49223"/>
                                        </p:tgtEl>
                                        <p:attrNameLst>
                                          <p:attrName>fill.on</p:attrName>
                                        </p:attrNameLst>
                                      </p:cBhvr>
                                      <p:to>
                                        <p:strVal val="true"/>
                                      </p:to>
                                    </p:set>
                                  </p:childTnLst>
                                </p:cTn>
                              </p:par>
                              <p:par>
                                <p:cTn id="158" presetID="1" presetClass="emph" presetSubtype="2" fill="hold" nodeType="withEffect">
                                  <p:stCondLst>
                                    <p:cond delay="0"/>
                                  </p:stCondLst>
                                  <p:childTnLst>
                                    <p:animClr clrSpc="rgb">
                                      <p:cBhvr>
                                        <p:cTn id="159" dur="500" fill="hold"/>
                                        <p:tgtEl>
                                          <p:spTgt spid="40"/>
                                        </p:tgtEl>
                                        <p:attrNameLst>
                                          <p:attrName>fillcolor</p:attrName>
                                        </p:attrNameLst>
                                      </p:cBhvr>
                                      <p:to>
                                        <a:srgbClr val="FFCCFF"/>
                                      </p:to>
                                    </p:animClr>
                                    <p:set>
                                      <p:cBhvr>
                                        <p:cTn id="160" dur="500" fill="hold"/>
                                        <p:tgtEl>
                                          <p:spTgt spid="40"/>
                                        </p:tgtEl>
                                        <p:attrNameLst>
                                          <p:attrName>fill.type</p:attrName>
                                        </p:attrNameLst>
                                      </p:cBhvr>
                                      <p:to>
                                        <p:strVal val="solid"/>
                                      </p:to>
                                    </p:set>
                                    <p:set>
                                      <p:cBhvr>
                                        <p:cTn id="161" dur="500" fill="hold"/>
                                        <p:tgtEl>
                                          <p:spTgt spid="40"/>
                                        </p:tgtEl>
                                        <p:attrNameLst>
                                          <p:attrName>fill.on</p:attrName>
                                        </p:attrNameLst>
                                      </p:cBhvr>
                                      <p:to>
                                        <p:strVal val="true"/>
                                      </p:to>
                                    </p:set>
                                  </p:childTnLst>
                                </p:cTn>
                              </p:par>
                              <p:par>
                                <p:cTn id="162" presetID="1" presetClass="emph" presetSubtype="2" fill="hold" nodeType="withEffect">
                                  <p:stCondLst>
                                    <p:cond delay="0"/>
                                  </p:stCondLst>
                                  <p:childTnLst>
                                    <p:animClr clrSpc="rgb">
                                      <p:cBhvr>
                                        <p:cTn id="163" dur="500" fill="hold"/>
                                        <p:tgtEl>
                                          <p:spTgt spid="49227"/>
                                        </p:tgtEl>
                                        <p:attrNameLst>
                                          <p:attrName>fillcolor</p:attrName>
                                        </p:attrNameLst>
                                      </p:cBhvr>
                                      <p:to>
                                        <a:srgbClr val="FFCCFF"/>
                                      </p:to>
                                    </p:animClr>
                                    <p:set>
                                      <p:cBhvr>
                                        <p:cTn id="164" dur="500" fill="hold"/>
                                        <p:tgtEl>
                                          <p:spTgt spid="49227"/>
                                        </p:tgtEl>
                                        <p:attrNameLst>
                                          <p:attrName>fill.type</p:attrName>
                                        </p:attrNameLst>
                                      </p:cBhvr>
                                      <p:to>
                                        <p:strVal val="solid"/>
                                      </p:to>
                                    </p:set>
                                    <p:set>
                                      <p:cBhvr>
                                        <p:cTn id="165" dur="500" fill="hold"/>
                                        <p:tgtEl>
                                          <p:spTgt spid="49227"/>
                                        </p:tgtEl>
                                        <p:attrNameLst>
                                          <p:attrName>fill.on</p:attrName>
                                        </p:attrNameLst>
                                      </p:cBhvr>
                                      <p:to>
                                        <p:strVal val="true"/>
                                      </p:to>
                                    </p:set>
                                  </p:childTnLst>
                                </p:cTn>
                              </p:par>
                              <p:par>
                                <p:cTn id="166" presetID="1" presetClass="emph" presetSubtype="2" fill="hold" nodeType="withEffect">
                                  <p:stCondLst>
                                    <p:cond delay="0"/>
                                  </p:stCondLst>
                                  <p:childTnLst>
                                    <p:animClr clrSpc="rgb">
                                      <p:cBhvr>
                                        <p:cTn id="167" dur="500" fill="hold"/>
                                        <p:tgtEl>
                                          <p:spTgt spid="49226"/>
                                        </p:tgtEl>
                                        <p:attrNameLst>
                                          <p:attrName>fillcolor</p:attrName>
                                        </p:attrNameLst>
                                      </p:cBhvr>
                                      <p:to>
                                        <a:srgbClr val="FFCCFF"/>
                                      </p:to>
                                    </p:animClr>
                                    <p:set>
                                      <p:cBhvr>
                                        <p:cTn id="168" dur="500" fill="hold"/>
                                        <p:tgtEl>
                                          <p:spTgt spid="49226"/>
                                        </p:tgtEl>
                                        <p:attrNameLst>
                                          <p:attrName>fill.type</p:attrName>
                                        </p:attrNameLst>
                                      </p:cBhvr>
                                      <p:to>
                                        <p:strVal val="solid"/>
                                      </p:to>
                                    </p:set>
                                    <p:set>
                                      <p:cBhvr>
                                        <p:cTn id="169" dur="500" fill="hold"/>
                                        <p:tgtEl>
                                          <p:spTgt spid="49226"/>
                                        </p:tgtEl>
                                        <p:attrNameLst>
                                          <p:attrName>fill.on</p:attrName>
                                        </p:attrNameLst>
                                      </p:cBhvr>
                                      <p:to>
                                        <p:strVal val="true"/>
                                      </p:to>
                                    </p:set>
                                  </p:childTnLst>
                                </p:cTn>
                              </p:par>
                              <p:par>
                                <p:cTn id="170" presetID="1" presetClass="emph" presetSubtype="2" fill="hold" nodeType="withEffect">
                                  <p:stCondLst>
                                    <p:cond delay="0"/>
                                  </p:stCondLst>
                                  <p:childTnLst>
                                    <p:animClr clrSpc="rgb">
                                      <p:cBhvr>
                                        <p:cTn id="171" dur="500" fill="hold"/>
                                        <p:tgtEl>
                                          <p:spTgt spid="49229"/>
                                        </p:tgtEl>
                                        <p:attrNameLst>
                                          <p:attrName>fillcolor</p:attrName>
                                        </p:attrNameLst>
                                      </p:cBhvr>
                                      <p:to>
                                        <a:srgbClr val="FFCCFF"/>
                                      </p:to>
                                    </p:animClr>
                                    <p:set>
                                      <p:cBhvr>
                                        <p:cTn id="172" dur="500" fill="hold"/>
                                        <p:tgtEl>
                                          <p:spTgt spid="49229"/>
                                        </p:tgtEl>
                                        <p:attrNameLst>
                                          <p:attrName>fill.type</p:attrName>
                                        </p:attrNameLst>
                                      </p:cBhvr>
                                      <p:to>
                                        <p:strVal val="solid"/>
                                      </p:to>
                                    </p:set>
                                    <p:set>
                                      <p:cBhvr>
                                        <p:cTn id="173" dur="500" fill="hold"/>
                                        <p:tgtEl>
                                          <p:spTgt spid="49229"/>
                                        </p:tgtEl>
                                        <p:attrNameLst>
                                          <p:attrName>fill.on</p:attrName>
                                        </p:attrNameLst>
                                      </p:cBhvr>
                                      <p:to>
                                        <p:strVal val="true"/>
                                      </p:to>
                                    </p:set>
                                  </p:childTnLst>
                                </p:cTn>
                              </p:par>
                            </p:childTnLst>
                          </p:cTn>
                        </p:par>
                      </p:childTnLst>
                    </p:cTn>
                  </p:par>
                  <p:par>
                    <p:cTn id="174" fill="hold">
                      <p:stCondLst>
                        <p:cond delay="indefinite"/>
                      </p:stCondLst>
                      <p:childTnLst>
                        <p:par>
                          <p:cTn id="175" fill="hold">
                            <p:stCondLst>
                              <p:cond delay="0"/>
                            </p:stCondLst>
                            <p:childTnLst>
                              <p:par>
                                <p:cTn id="176" presetID="22" presetClass="entr" presetSubtype="8" fill="hold" nodeType="clickEffect">
                                  <p:stCondLst>
                                    <p:cond delay="0"/>
                                  </p:stCondLst>
                                  <p:childTnLst>
                                    <p:set>
                                      <p:cBhvr>
                                        <p:cTn id="177" dur="1" fill="hold">
                                          <p:stCondLst>
                                            <p:cond delay="0"/>
                                          </p:stCondLst>
                                        </p:cTn>
                                        <p:tgtEl>
                                          <p:spTgt spid="3">
                                            <p:txEl>
                                              <p:pRg st="10" end="10"/>
                                            </p:txEl>
                                          </p:spTgt>
                                        </p:tgtEl>
                                        <p:attrNameLst>
                                          <p:attrName>style.visibility</p:attrName>
                                        </p:attrNameLst>
                                      </p:cBhvr>
                                      <p:to>
                                        <p:strVal val="visible"/>
                                      </p:to>
                                    </p:set>
                                    <p:animEffect transition="in" filter="wipe(left)">
                                      <p:cBhvr>
                                        <p:cTn id="178" dur="500"/>
                                        <p:tgtEl>
                                          <p:spTgt spid="3">
                                            <p:txEl>
                                              <p:pRg st="10" end="10"/>
                                            </p:txEl>
                                          </p:spTgt>
                                        </p:tgtEl>
                                      </p:cBhvr>
                                    </p:animEffect>
                                  </p:childTnLst>
                                </p:cTn>
                              </p:par>
                              <p:par>
                                <p:cTn id="179" presetID="1" presetClass="emph" presetSubtype="2" fill="hold" nodeType="withEffect">
                                  <p:stCondLst>
                                    <p:cond delay="0"/>
                                  </p:stCondLst>
                                  <p:childTnLst>
                                    <p:animClr clrSpc="rgb">
                                      <p:cBhvr>
                                        <p:cTn id="180" dur="500" fill="hold"/>
                                        <p:tgtEl>
                                          <p:spTgt spid="49220"/>
                                        </p:tgtEl>
                                        <p:attrNameLst>
                                          <p:attrName>fillcolor</p:attrName>
                                        </p:attrNameLst>
                                      </p:cBhvr>
                                      <p:to>
                                        <a:schemeClr val="bg1"/>
                                      </p:to>
                                    </p:animClr>
                                    <p:set>
                                      <p:cBhvr>
                                        <p:cTn id="181" dur="500" fill="hold"/>
                                        <p:tgtEl>
                                          <p:spTgt spid="49220"/>
                                        </p:tgtEl>
                                        <p:attrNameLst>
                                          <p:attrName>fill.type</p:attrName>
                                        </p:attrNameLst>
                                      </p:cBhvr>
                                      <p:to>
                                        <p:strVal val="solid"/>
                                      </p:to>
                                    </p:set>
                                    <p:set>
                                      <p:cBhvr>
                                        <p:cTn id="182" dur="500" fill="hold"/>
                                        <p:tgtEl>
                                          <p:spTgt spid="49220"/>
                                        </p:tgtEl>
                                        <p:attrNameLst>
                                          <p:attrName>fill.on</p:attrName>
                                        </p:attrNameLst>
                                      </p:cBhvr>
                                      <p:to>
                                        <p:strVal val="true"/>
                                      </p:to>
                                    </p:set>
                                  </p:childTnLst>
                                </p:cTn>
                              </p:par>
                              <p:par>
                                <p:cTn id="183" presetID="1" presetClass="emph" presetSubtype="2" fill="hold" nodeType="withEffect">
                                  <p:stCondLst>
                                    <p:cond delay="0"/>
                                  </p:stCondLst>
                                  <p:childTnLst>
                                    <p:animClr clrSpc="rgb">
                                      <p:cBhvr>
                                        <p:cTn id="184" dur="500" fill="hold"/>
                                        <p:tgtEl>
                                          <p:spTgt spid="49215"/>
                                        </p:tgtEl>
                                        <p:attrNameLst>
                                          <p:attrName>fillcolor</p:attrName>
                                        </p:attrNameLst>
                                      </p:cBhvr>
                                      <p:to>
                                        <a:schemeClr val="bg1"/>
                                      </p:to>
                                    </p:animClr>
                                    <p:set>
                                      <p:cBhvr>
                                        <p:cTn id="185" dur="500" fill="hold"/>
                                        <p:tgtEl>
                                          <p:spTgt spid="49215"/>
                                        </p:tgtEl>
                                        <p:attrNameLst>
                                          <p:attrName>fill.type</p:attrName>
                                        </p:attrNameLst>
                                      </p:cBhvr>
                                      <p:to>
                                        <p:strVal val="solid"/>
                                      </p:to>
                                    </p:set>
                                    <p:set>
                                      <p:cBhvr>
                                        <p:cTn id="186" dur="500" fill="hold"/>
                                        <p:tgtEl>
                                          <p:spTgt spid="49215"/>
                                        </p:tgtEl>
                                        <p:attrNameLst>
                                          <p:attrName>fill.on</p:attrName>
                                        </p:attrNameLst>
                                      </p:cBhvr>
                                      <p:to>
                                        <p:strVal val="true"/>
                                      </p:to>
                                    </p:set>
                                  </p:childTnLst>
                                </p:cTn>
                              </p:par>
                              <p:par>
                                <p:cTn id="187" presetID="1" presetClass="emph" presetSubtype="2" fill="hold" nodeType="withEffect">
                                  <p:stCondLst>
                                    <p:cond delay="0"/>
                                  </p:stCondLst>
                                  <p:childTnLst>
                                    <p:animClr clrSpc="rgb">
                                      <p:cBhvr>
                                        <p:cTn id="188" dur="500" fill="hold"/>
                                        <p:tgtEl>
                                          <p:spTgt spid="49219"/>
                                        </p:tgtEl>
                                        <p:attrNameLst>
                                          <p:attrName>fillcolor</p:attrName>
                                        </p:attrNameLst>
                                      </p:cBhvr>
                                      <p:to>
                                        <a:schemeClr val="bg1"/>
                                      </p:to>
                                    </p:animClr>
                                    <p:set>
                                      <p:cBhvr>
                                        <p:cTn id="189" dur="500" fill="hold"/>
                                        <p:tgtEl>
                                          <p:spTgt spid="49219"/>
                                        </p:tgtEl>
                                        <p:attrNameLst>
                                          <p:attrName>fill.type</p:attrName>
                                        </p:attrNameLst>
                                      </p:cBhvr>
                                      <p:to>
                                        <p:strVal val="solid"/>
                                      </p:to>
                                    </p:set>
                                    <p:set>
                                      <p:cBhvr>
                                        <p:cTn id="190" dur="500" fill="hold"/>
                                        <p:tgtEl>
                                          <p:spTgt spid="49219"/>
                                        </p:tgtEl>
                                        <p:attrNameLst>
                                          <p:attrName>fill.on</p:attrName>
                                        </p:attrNameLst>
                                      </p:cBhvr>
                                      <p:to>
                                        <p:strVal val="true"/>
                                      </p:to>
                                    </p:set>
                                  </p:childTnLst>
                                </p:cTn>
                              </p:par>
                              <p:par>
                                <p:cTn id="191" presetID="1" presetClass="emph" presetSubtype="2" fill="hold" nodeType="withEffect">
                                  <p:stCondLst>
                                    <p:cond delay="0"/>
                                  </p:stCondLst>
                                  <p:childTnLst>
                                    <p:animClr clrSpc="rgb">
                                      <p:cBhvr>
                                        <p:cTn id="192" dur="500" fill="hold"/>
                                        <p:tgtEl>
                                          <p:spTgt spid="49212"/>
                                        </p:tgtEl>
                                        <p:attrNameLst>
                                          <p:attrName>fillcolor</p:attrName>
                                        </p:attrNameLst>
                                      </p:cBhvr>
                                      <p:to>
                                        <a:schemeClr val="bg1"/>
                                      </p:to>
                                    </p:animClr>
                                    <p:set>
                                      <p:cBhvr>
                                        <p:cTn id="193" dur="500" fill="hold"/>
                                        <p:tgtEl>
                                          <p:spTgt spid="49212"/>
                                        </p:tgtEl>
                                        <p:attrNameLst>
                                          <p:attrName>fill.type</p:attrName>
                                        </p:attrNameLst>
                                      </p:cBhvr>
                                      <p:to>
                                        <p:strVal val="solid"/>
                                      </p:to>
                                    </p:set>
                                    <p:set>
                                      <p:cBhvr>
                                        <p:cTn id="194" dur="500" fill="hold"/>
                                        <p:tgtEl>
                                          <p:spTgt spid="49212"/>
                                        </p:tgtEl>
                                        <p:attrNameLst>
                                          <p:attrName>fill.on</p:attrName>
                                        </p:attrNameLst>
                                      </p:cBhvr>
                                      <p:to>
                                        <p:strVal val="true"/>
                                      </p:to>
                                    </p:set>
                                  </p:childTnLst>
                                </p:cTn>
                              </p:par>
                              <p:par>
                                <p:cTn id="195" presetID="1" presetClass="emph" presetSubtype="2" fill="hold" nodeType="withEffect">
                                  <p:stCondLst>
                                    <p:cond delay="0"/>
                                  </p:stCondLst>
                                  <p:childTnLst>
                                    <p:animClr clrSpc="rgb">
                                      <p:cBhvr>
                                        <p:cTn id="196" dur="500" fill="hold"/>
                                        <p:tgtEl>
                                          <p:spTgt spid="49222"/>
                                        </p:tgtEl>
                                        <p:attrNameLst>
                                          <p:attrName>fillcolor</p:attrName>
                                        </p:attrNameLst>
                                      </p:cBhvr>
                                      <p:to>
                                        <a:schemeClr val="bg1"/>
                                      </p:to>
                                    </p:animClr>
                                    <p:set>
                                      <p:cBhvr>
                                        <p:cTn id="197" dur="500" fill="hold"/>
                                        <p:tgtEl>
                                          <p:spTgt spid="49222"/>
                                        </p:tgtEl>
                                        <p:attrNameLst>
                                          <p:attrName>fill.type</p:attrName>
                                        </p:attrNameLst>
                                      </p:cBhvr>
                                      <p:to>
                                        <p:strVal val="solid"/>
                                      </p:to>
                                    </p:set>
                                    <p:set>
                                      <p:cBhvr>
                                        <p:cTn id="198" dur="500" fill="hold"/>
                                        <p:tgtEl>
                                          <p:spTgt spid="49222"/>
                                        </p:tgtEl>
                                        <p:attrNameLst>
                                          <p:attrName>fill.on</p:attrName>
                                        </p:attrNameLst>
                                      </p:cBhvr>
                                      <p:to>
                                        <p:strVal val="true"/>
                                      </p:to>
                                    </p:set>
                                  </p:childTnLst>
                                </p:cTn>
                              </p:par>
                              <p:par>
                                <p:cTn id="199" presetID="1" presetClass="emph" presetSubtype="2" fill="hold" nodeType="withEffect">
                                  <p:stCondLst>
                                    <p:cond delay="0"/>
                                  </p:stCondLst>
                                  <p:childTnLst>
                                    <p:animClr clrSpc="rgb">
                                      <p:cBhvr>
                                        <p:cTn id="200" dur="500" fill="hold"/>
                                        <p:tgtEl>
                                          <p:spTgt spid="49221"/>
                                        </p:tgtEl>
                                        <p:attrNameLst>
                                          <p:attrName>fillcolor</p:attrName>
                                        </p:attrNameLst>
                                      </p:cBhvr>
                                      <p:to>
                                        <a:schemeClr val="bg1"/>
                                      </p:to>
                                    </p:animClr>
                                    <p:set>
                                      <p:cBhvr>
                                        <p:cTn id="201" dur="500" fill="hold"/>
                                        <p:tgtEl>
                                          <p:spTgt spid="49221"/>
                                        </p:tgtEl>
                                        <p:attrNameLst>
                                          <p:attrName>fill.type</p:attrName>
                                        </p:attrNameLst>
                                      </p:cBhvr>
                                      <p:to>
                                        <p:strVal val="solid"/>
                                      </p:to>
                                    </p:set>
                                    <p:set>
                                      <p:cBhvr>
                                        <p:cTn id="202" dur="500" fill="hold"/>
                                        <p:tgtEl>
                                          <p:spTgt spid="49221"/>
                                        </p:tgtEl>
                                        <p:attrNameLst>
                                          <p:attrName>fill.on</p:attrName>
                                        </p:attrNameLst>
                                      </p:cBhvr>
                                      <p:to>
                                        <p:strVal val="true"/>
                                      </p:to>
                                    </p:set>
                                  </p:childTnLst>
                                </p:cTn>
                              </p:par>
                              <p:par>
                                <p:cTn id="203" presetID="1" presetClass="emph" presetSubtype="2" fill="hold" nodeType="withEffect">
                                  <p:stCondLst>
                                    <p:cond delay="0"/>
                                  </p:stCondLst>
                                  <p:childTnLst>
                                    <p:animClr clrSpc="rgb">
                                      <p:cBhvr>
                                        <p:cTn id="204" dur="500" fill="hold"/>
                                        <p:tgtEl>
                                          <p:spTgt spid="49223"/>
                                        </p:tgtEl>
                                        <p:attrNameLst>
                                          <p:attrName>fillcolor</p:attrName>
                                        </p:attrNameLst>
                                      </p:cBhvr>
                                      <p:to>
                                        <a:schemeClr val="bg1"/>
                                      </p:to>
                                    </p:animClr>
                                    <p:set>
                                      <p:cBhvr>
                                        <p:cTn id="205" dur="500" fill="hold"/>
                                        <p:tgtEl>
                                          <p:spTgt spid="49223"/>
                                        </p:tgtEl>
                                        <p:attrNameLst>
                                          <p:attrName>fill.type</p:attrName>
                                        </p:attrNameLst>
                                      </p:cBhvr>
                                      <p:to>
                                        <p:strVal val="solid"/>
                                      </p:to>
                                    </p:set>
                                    <p:set>
                                      <p:cBhvr>
                                        <p:cTn id="206" dur="500" fill="hold"/>
                                        <p:tgtEl>
                                          <p:spTgt spid="49223"/>
                                        </p:tgtEl>
                                        <p:attrNameLst>
                                          <p:attrName>fill.on</p:attrName>
                                        </p:attrNameLst>
                                      </p:cBhvr>
                                      <p:to>
                                        <p:strVal val="true"/>
                                      </p:to>
                                    </p:set>
                                  </p:childTnLst>
                                </p:cTn>
                              </p:par>
                              <p:par>
                                <p:cTn id="207" presetID="1" presetClass="emph" presetSubtype="2" fill="hold" nodeType="withEffect">
                                  <p:stCondLst>
                                    <p:cond delay="0"/>
                                  </p:stCondLst>
                                  <p:childTnLst>
                                    <p:animClr clrSpc="rgb">
                                      <p:cBhvr>
                                        <p:cTn id="208" dur="500" fill="hold"/>
                                        <p:tgtEl>
                                          <p:spTgt spid="40"/>
                                        </p:tgtEl>
                                        <p:attrNameLst>
                                          <p:attrName>fillcolor</p:attrName>
                                        </p:attrNameLst>
                                      </p:cBhvr>
                                      <p:to>
                                        <a:schemeClr val="bg1"/>
                                      </p:to>
                                    </p:animClr>
                                    <p:set>
                                      <p:cBhvr>
                                        <p:cTn id="209" dur="500" fill="hold"/>
                                        <p:tgtEl>
                                          <p:spTgt spid="40"/>
                                        </p:tgtEl>
                                        <p:attrNameLst>
                                          <p:attrName>fill.type</p:attrName>
                                        </p:attrNameLst>
                                      </p:cBhvr>
                                      <p:to>
                                        <p:strVal val="solid"/>
                                      </p:to>
                                    </p:set>
                                    <p:set>
                                      <p:cBhvr>
                                        <p:cTn id="210" dur="500" fill="hold"/>
                                        <p:tgtEl>
                                          <p:spTgt spid="40"/>
                                        </p:tgtEl>
                                        <p:attrNameLst>
                                          <p:attrName>fill.on</p:attrName>
                                        </p:attrNameLst>
                                      </p:cBhvr>
                                      <p:to>
                                        <p:strVal val="true"/>
                                      </p:to>
                                    </p:set>
                                  </p:childTnLst>
                                </p:cTn>
                              </p:par>
                              <p:par>
                                <p:cTn id="211" presetID="1" presetClass="emph" presetSubtype="2" fill="hold" nodeType="withEffect">
                                  <p:stCondLst>
                                    <p:cond delay="0"/>
                                  </p:stCondLst>
                                  <p:childTnLst>
                                    <p:animClr clrSpc="rgb">
                                      <p:cBhvr>
                                        <p:cTn id="212" dur="500" fill="hold"/>
                                        <p:tgtEl>
                                          <p:spTgt spid="49227"/>
                                        </p:tgtEl>
                                        <p:attrNameLst>
                                          <p:attrName>fillcolor</p:attrName>
                                        </p:attrNameLst>
                                      </p:cBhvr>
                                      <p:to>
                                        <a:schemeClr val="bg1"/>
                                      </p:to>
                                    </p:animClr>
                                    <p:set>
                                      <p:cBhvr>
                                        <p:cTn id="213" dur="500" fill="hold"/>
                                        <p:tgtEl>
                                          <p:spTgt spid="49227"/>
                                        </p:tgtEl>
                                        <p:attrNameLst>
                                          <p:attrName>fill.type</p:attrName>
                                        </p:attrNameLst>
                                      </p:cBhvr>
                                      <p:to>
                                        <p:strVal val="solid"/>
                                      </p:to>
                                    </p:set>
                                    <p:set>
                                      <p:cBhvr>
                                        <p:cTn id="214" dur="500" fill="hold"/>
                                        <p:tgtEl>
                                          <p:spTgt spid="49227"/>
                                        </p:tgtEl>
                                        <p:attrNameLst>
                                          <p:attrName>fill.on</p:attrName>
                                        </p:attrNameLst>
                                      </p:cBhvr>
                                      <p:to>
                                        <p:strVal val="true"/>
                                      </p:to>
                                    </p:set>
                                  </p:childTnLst>
                                </p:cTn>
                              </p:par>
                              <p:par>
                                <p:cTn id="215" presetID="1" presetClass="emph" presetSubtype="2" fill="hold" nodeType="withEffect">
                                  <p:stCondLst>
                                    <p:cond delay="0"/>
                                  </p:stCondLst>
                                  <p:childTnLst>
                                    <p:animClr clrSpc="rgb">
                                      <p:cBhvr>
                                        <p:cTn id="216" dur="500" fill="hold"/>
                                        <p:tgtEl>
                                          <p:spTgt spid="49226"/>
                                        </p:tgtEl>
                                        <p:attrNameLst>
                                          <p:attrName>fillcolor</p:attrName>
                                        </p:attrNameLst>
                                      </p:cBhvr>
                                      <p:to>
                                        <a:schemeClr val="bg1"/>
                                      </p:to>
                                    </p:animClr>
                                    <p:set>
                                      <p:cBhvr>
                                        <p:cTn id="217" dur="500" fill="hold"/>
                                        <p:tgtEl>
                                          <p:spTgt spid="49226"/>
                                        </p:tgtEl>
                                        <p:attrNameLst>
                                          <p:attrName>fill.type</p:attrName>
                                        </p:attrNameLst>
                                      </p:cBhvr>
                                      <p:to>
                                        <p:strVal val="solid"/>
                                      </p:to>
                                    </p:set>
                                    <p:set>
                                      <p:cBhvr>
                                        <p:cTn id="218" dur="500" fill="hold"/>
                                        <p:tgtEl>
                                          <p:spTgt spid="49226"/>
                                        </p:tgtEl>
                                        <p:attrNameLst>
                                          <p:attrName>fill.on</p:attrName>
                                        </p:attrNameLst>
                                      </p:cBhvr>
                                      <p:to>
                                        <p:strVal val="true"/>
                                      </p:to>
                                    </p:set>
                                  </p:childTnLst>
                                </p:cTn>
                              </p:par>
                              <p:par>
                                <p:cTn id="219" presetID="1" presetClass="emph" presetSubtype="2" fill="hold" nodeType="withEffect">
                                  <p:stCondLst>
                                    <p:cond delay="0"/>
                                  </p:stCondLst>
                                  <p:childTnLst>
                                    <p:animClr clrSpc="rgb">
                                      <p:cBhvr>
                                        <p:cTn id="220" dur="500" fill="hold"/>
                                        <p:tgtEl>
                                          <p:spTgt spid="49229"/>
                                        </p:tgtEl>
                                        <p:attrNameLst>
                                          <p:attrName>fillcolor</p:attrName>
                                        </p:attrNameLst>
                                      </p:cBhvr>
                                      <p:to>
                                        <a:schemeClr val="bg1"/>
                                      </p:to>
                                    </p:animClr>
                                    <p:set>
                                      <p:cBhvr>
                                        <p:cTn id="221" dur="500" fill="hold"/>
                                        <p:tgtEl>
                                          <p:spTgt spid="49229"/>
                                        </p:tgtEl>
                                        <p:attrNameLst>
                                          <p:attrName>fill.type</p:attrName>
                                        </p:attrNameLst>
                                      </p:cBhvr>
                                      <p:to>
                                        <p:strVal val="solid"/>
                                      </p:to>
                                    </p:set>
                                    <p:set>
                                      <p:cBhvr>
                                        <p:cTn id="222" dur="500" fill="hold"/>
                                        <p:tgtEl>
                                          <p:spTgt spid="49229"/>
                                        </p:tgtEl>
                                        <p:attrNameLst>
                                          <p:attrName>fill.on</p:attrName>
                                        </p:attrNameLst>
                                      </p:cBhvr>
                                      <p:to>
                                        <p:strVal val="true"/>
                                      </p:to>
                                    </p:set>
                                  </p:childTnLst>
                                </p:cTn>
                              </p:par>
                              <p:par>
                                <p:cTn id="223" presetID="1" presetClass="emph" presetSubtype="2" fill="hold" nodeType="withEffect">
                                  <p:stCondLst>
                                    <p:cond delay="0"/>
                                  </p:stCondLst>
                                  <p:childTnLst>
                                    <p:animClr clrSpc="rgb">
                                      <p:cBhvr>
                                        <p:cTn id="224" dur="500" fill="hold"/>
                                        <p:tgtEl>
                                          <p:spTgt spid="49214"/>
                                        </p:tgtEl>
                                        <p:attrNameLst>
                                          <p:attrName>fillcolor</p:attrName>
                                        </p:attrNameLst>
                                      </p:cBhvr>
                                      <p:to>
                                        <a:schemeClr val="bg1"/>
                                      </p:to>
                                    </p:animClr>
                                    <p:set>
                                      <p:cBhvr>
                                        <p:cTn id="225" dur="500" fill="hold"/>
                                        <p:tgtEl>
                                          <p:spTgt spid="49214"/>
                                        </p:tgtEl>
                                        <p:attrNameLst>
                                          <p:attrName>fill.type</p:attrName>
                                        </p:attrNameLst>
                                      </p:cBhvr>
                                      <p:to>
                                        <p:strVal val="solid"/>
                                      </p:to>
                                    </p:set>
                                    <p:set>
                                      <p:cBhvr>
                                        <p:cTn id="226" dur="500" fill="hold"/>
                                        <p:tgtEl>
                                          <p:spTgt spid="49214"/>
                                        </p:tgtEl>
                                        <p:attrNameLst>
                                          <p:attrName>fill.on</p:attrName>
                                        </p:attrNameLst>
                                      </p:cBhvr>
                                      <p:to>
                                        <p:strVal val="true"/>
                                      </p:to>
                                    </p:set>
                                  </p:childTnLst>
                                </p:cTn>
                              </p:par>
                              <p:par>
                                <p:cTn id="227" presetID="1" presetClass="emph" presetSubtype="2" fill="hold" nodeType="withEffect">
                                  <p:stCondLst>
                                    <p:cond delay="0"/>
                                  </p:stCondLst>
                                  <p:childTnLst>
                                    <p:animClr clrSpc="rgb">
                                      <p:cBhvr>
                                        <p:cTn id="228" dur="500" fill="hold"/>
                                        <p:tgtEl>
                                          <p:spTgt spid="49224"/>
                                        </p:tgtEl>
                                        <p:attrNameLst>
                                          <p:attrName>fillcolor</p:attrName>
                                        </p:attrNameLst>
                                      </p:cBhvr>
                                      <p:to>
                                        <a:schemeClr val="bg1"/>
                                      </p:to>
                                    </p:animClr>
                                    <p:set>
                                      <p:cBhvr>
                                        <p:cTn id="229" dur="500" fill="hold"/>
                                        <p:tgtEl>
                                          <p:spTgt spid="49224"/>
                                        </p:tgtEl>
                                        <p:attrNameLst>
                                          <p:attrName>fill.type</p:attrName>
                                        </p:attrNameLst>
                                      </p:cBhvr>
                                      <p:to>
                                        <p:strVal val="solid"/>
                                      </p:to>
                                    </p:set>
                                    <p:set>
                                      <p:cBhvr>
                                        <p:cTn id="230" dur="500" fill="hold"/>
                                        <p:tgtEl>
                                          <p:spTgt spid="49224"/>
                                        </p:tgtEl>
                                        <p:attrNameLst>
                                          <p:attrName>fill.on</p:attrName>
                                        </p:attrNameLst>
                                      </p:cBhvr>
                                      <p:to>
                                        <p:strVal val="true"/>
                                      </p:to>
                                    </p:set>
                                  </p:childTnLst>
                                </p:cTn>
                              </p:par>
                              <p:par>
                                <p:cTn id="231" presetID="1" presetClass="emph" presetSubtype="2" fill="hold" nodeType="withEffect">
                                  <p:stCondLst>
                                    <p:cond delay="0"/>
                                  </p:stCondLst>
                                  <p:childTnLst>
                                    <p:animClr clrSpc="rgb">
                                      <p:cBhvr>
                                        <p:cTn id="232" dur="500" fill="hold"/>
                                        <p:tgtEl>
                                          <p:spTgt spid="49228"/>
                                        </p:tgtEl>
                                        <p:attrNameLst>
                                          <p:attrName>fillcolor</p:attrName>
                                        </p:attrNameLst>
                                      </p:cBhvr>
                                      <p:to>
                                        <a:schemeClr val="bg1"/>
                                      </p:to>
                                    </p:animClr>
                                    <p:set>
                                      <p:cBhvr>
                                        <p:cTn id="233" dur="500" fill="hold"/>
                                        <p:tgtEl>
                                          <p:spTgt spid="49228"/>
                                        </p:tgtEl>
                                        <p:attrNameLst>
                                          <p:attrName>fill.type</p:attrName>
                                        </p:attrNameLst>
                                      </p:cBhvr>
                                      <p:to>
                                        <p:strVal val="solid"/>
                                      </p:to>
                                    </p:set>
                                    <p:set>
                                      <p:cBhvr>
                                        <p:cTn id="234" dur="500" fill="hold"/>
                                        <p:tgtEl>
                                          <p:spTgt spid="49228"/>
                                        </p:tgtEl>
                                        <p:attrNameLst>
                                          <p:attrName>fill.on</p:attrName>
                                        </p:attrNameLst>
                                      </p:cBhvr>
                                      <p:to>
                                        <p:strVal val="true"/>
                                      </p:to>
                                    </p:set>
                                  </p:childTnLst>
                                </p:cTn>
                              </p:par>
                            </p:childTnLst>
                          </p:cTn>
                        </p:par>
                        <p:par>
                          <p:cTn id="235" fill="hold">
                            <p:stCondLst>
                              <p:cond delay="500"/>
                            </p:stCondLst>
                            <p:childTnLst>
                              <p:par>
                                <p:cTn id="236" presetID="1" presetClass="emph" presetSubtype="2" fill="hold" nodeType="afterEffect">
                                  <p:stCondLst>
                                    <p:cond delay="0"/>
                                  </p:stCondLst>
                                  <p:childTnLst>
                                    <p:animClr clrSpc="rgb">
                                      <p:cBhvr>
                                        <p:cTn id="237" dur="500" fill="hold"/>
                                        <p:tgtEl>
                                          <p:spTgt spid="49224"/>
                                        </p:tgtEl>
                                        <p:attrNameLst>
                                          <p:attrName>fillcolor</p:attrName>
                                        </p:attrNameLst>
                                      </p:cBhvr>
                                      <p:to>
                                        <a:srgbClr val="00FFFF"/>
                                      </p:to>
                                    </p:animClr>
                                    <p:set>
                                      <p:cBhvr>
                                        <p:cTn id="238" dur="500" fill="hold"/>
                                        <p:tgtEl>
                                          <p:spTgt spid="49224"/>
                                        </p:tgtEl>
                                        <p:attrNameLst>
                                          <p:attrName>fill.type</p:attrName>
                                        </p:attrNameLst>
                                      </p:cBhvr>
                                      <p:to>
                                        <p:strVal val="solid"/>
                                      </p:to>
                                    </p:set>
                                    <p:set>
                                      <p:cBhvr>
                                        <p:cTn id="239" dur="500" fill="hold"/>
                                        <p:tgtEl>
                                          <p:spTgt spid="49224"/>
                                        </p:tgtEl>
                                        <p:attrNameLst>
                                          <p:attrName>fill.on</p:attrName>
                                        </p:attrNameLst>
                                      </p:cBhvr>
                                      <p:to>
                                        <p:strVal val="true"/>
                                      </p:to>
                                    </p:set>
                                  </p:childTnLst>
                                </p:cTn>
                              </p:par>
                              <p:par>
                                <p:cTn id="240" presetID="1" presetClass="emph" presetSubtype="2" fill="hold" nodeType="withEffect">
                                  <p:stCondLst>
                                    <p:cond delay="0"/>
                                  </p:stCondLst>
                                  <p:childTnLst>
                                    <p:animClr clrSpc="rgb">
                                      <p:cBhvr>
                                        <p:cTn id="241" dur="500" fill="hold"/>
                                        <p:tgtEl>
                                          <p:spTgt spid="49214"/>
                                        </p:tgtEl>
                                        <p:attrNameLst>
                                          <p:attrName>fillcolor</p:attrName>
                                        </p:attrNameLst>
                                      </p:cBhvr>
                                      <p:to>
                                        <a:srgbClr val="00FFFF"/>
                                      </p:to>
                                    </p:animClr>
                                    <p:set>
                                      <p:cBhvr>
                                        <p:cTn id="242" dur="500" fill="hold"/>
                                        <p:tgtEl>
                                          <p:spTgt spid="49214"/>
                                        </p:tgtEl>
                                        <p:attrNameLst>
                                          <p:attrName>fill.type</p:attrName>
                                        </p:attrNameLst>
                                      </p:cBhvr>
                                      <p:to>
                                        <p:strVal val="solid"/>
                                      </p:to>
                                    </p:set>
                                    <p:set>
                                      <p:cBhvr>
                                        <p:cTn id="243" dur="500" fill="hold"/>
                                        <p:tgtEl>
                                          <p:spTgt spid="49214"/>
                                        </p:tgtEl>
                                        <p:attrNameLst>
                                          <p:attrName>fill.on</p:attrName>
                                        </p:attrNameLst>
                                      </p:cBhvr>
                                      <p:to>
                                        <p:strVal val="true"/>
                                      </p:to>
                                    </p:set>
                                  </p:childTnLst>
                                </p:cTn>
                              </p:par>
                              <p:par>
                                <p:cTn id="244" presetID="1" presetClass="emph" presetSubtype="2" fill="hold" nodeType="withEffect">
                                  <p:stCondLst>
                                    <p:cond delay="0"/>
                                  </p:stCondLst>
                                  <p:childTnLst>
                                    <p:animClr clrSpc="rgb">
                                      <p:cBhvr>
                                        <p:cTn id="245" dur="500" fill="hold"/>
                                        <p:tgtEl>
                                          <p:spTgt spid="49220"/>
                                        </p:tgtEl>
                                        <p:attrNameLst>
                                          <p:attrName>fillcolor</p:attrName>
                                        </p:attrNameLst>
                                      </p:cBhvr>
                                      <p:to>
                                        <a:srgbClr val="00FFFF"/>
                                      </p:to>
                                    </p:animClr>
                                    <p:set>
                                      <p:cBhvr>
                                        <p:cTn id="246" dur="500" fill="hold"/>
                                        <p:tgtEl>
                                          <p:spTgt spid="49220"/>
                                        </p:tgtEl>
                                        <p:attrNameLst>
                                          <p:attrName>fill.type</p:attrName>
                                        </p:attrNameLst>
                                      </p:cBhvr>
                                      <p:to>
                                        <p:strVal val="solid"/>
                                      </p:to>
                                    </p:set>
                                    <p:set>
                                      <p:cBhvr>
                                        <p:cTn id="247" dur="500" fill="hold"/>
                                        <p:tgtEl>
                                          <p:spTgt spid="49220"/>
                                        </p:tgtEl>
                                        <p:attrNameLst>
                                          <p:attrName>fill.on</p:attrName>
                                        </p:attrNameLst>
                                      </p:cBhvr>
                                      <p:to>
                                        <p:strVal val="true"/>
                                      </p:to>
                                    </p:set>
                                  </p:childTnLst>
                                </p:cTn>
                              </p:par>
                              <p:par>
                                <p:cTn id="248" presetID="1" presetClass="emph" presetSubtype="2" fill="hold" nodeType="withEffect">
                                  <p:stCondLst>
                                    <p:cond delay="0"/>
                                  </p:stCondLst>
                                  <p:childTnLst>
                                    <p:animClr clrSpc="rgb">
                                      <p:cBhvr>
                                        <p:cTn id="249" dur="500" fill="hold"/>
                                        <p:tgtEl>
                                          <p:spTgt spid="49215"/>
                                        </p:tgtEl>
                                        <p:attrNameLst>
                                          <p:attrName>fillcolor</p:attrName>
                                        </p:attrNameLst>
                                      </p:cBhvr>
                                      <p:to>
                                        <a:srgbClr val="00FFFF"/>
                                      </p:to>
                                    </p:animClr>
                                    <p:set>
                                      <p:cBhvr>
                                        <p:cTn id="250" dur="500" fill="hold"/>
                                        <p:tgtEl>
                                          <p:spTgt spid="49215"/>
                                        </p:tgtEl>
                                        <p:attrNameLst>
                                          <p:attrName>fill.type</p:attrName>
                                        </p:attrNameLst>
                                      </p:cBhvr>
                                      <p:to>
                                        <p:strVal val="solid"/>
                                      </p:to>
                                    </p:set>
                                    <p:set>
                                      <p:cBhvr>
                                        <p:cTn id="251" dur="500" fill="hold"/>
                                        <p:tgtEl>
                                          <p:spTgt spid="49215"/>
                                        </p:tgtEl>
                                        <p:attrNameLst>
                                          <p:attrName>fill.on</p:attrName>
                                        </p:attrNameLst>
                                      </p:cBhvr>
                                      <p:to>
                                        <p:strVal val="true"/>
                                      </p:to>
                                    </p:set>
                                  </p:childTnLst>
                                </p:cTn>
                              </p:par>
                              <p:par>
                                <p:cTn id="252" presetID="1" presetClass="emph" presetSubtype="2" fill="hold" nodeType="withEffect">
                                  <p:stCondLst>
                                    <p:cond delay="0"/>
                                  </p:stCondLst>
                                  <p:childTnLst>
                                    <p:animClr clrSpc="rgb">
                                      <p:cBhvr>
                                        <p:cTn id="253" dur="500" fill="hold"/>
                                        <p:tgtEl>
                                          <p:spTgt spid="49222"/>
                                        </p:tgtEl>
                                        <p:attrNameLst>
                                          <p:attrName>fillcolor</p:attrName>
                                        </p:attrNameLst>
                                      </p:cBhvr>
                                      <p:to>
                                        <a:srgbClr val="00FFFF"/>
                                      </p:to>
                                    </p:animClr>
                                    <p:set>
                                      <p:cBhvr>
                                        <p:cTn id="254" dur="500" fill="hold"/>
                                        <p:tgtEl>
                                          <p:spTgt spid="49222"/>
                                        </p:tgtEl>
                                        <p:attrNameLst>
                                          <p:attrName>fill.type</p:attrName>
                                        </p:attrNameLst>
                                      </p:cBhvr>
                                      <p:to>
                                        <p:strVal val="solid"/>
                                      </p:to>
                                    </p:set>
                                    <p:set>
                                      <p:cBhvr>
                                        <p:cTn id="255" dur="500" fill="hold"/>
                                        <p:tgtEl>
                                          <p:spTgt spid="49222"/>
                                        </p:tgtEl>
                                        <p:attrNameLst>
                                          <p:attrName>fill.on</p:attrName>
                                        </p:attrNameLst>
                                      </p:cBhvr>
                                      <p:to>
                                        <p:strVal val="true"/>
                                      </p:to>
                                    </p:set>
                                  </p:childTnLst>
                                </p:cTn>
                              </p:par>
                              <p:par>
                                <p:cTn id="256" presetID="1" presetClass="emph" presetSubtype="2" fill="hold" nodeType="withEffect">
                                  <p:stCondLst>
                                    <p:cond delay="0"/>
                                  </p:stCondLst>
                                  <p:childTnLst>
                                    <p:animClr clrSpc="rgb">
                                      <p:cBhvr>
                                        <p:cTn id="257" dur="500" fill="hold"/>
                                        <p:tgtEl>
                                          <p:spTgt spid="49221"/>
                                        </p:tgtEl>
                                        <p:attrNameLst>
                                          <p:attrName>fillcolor</p:attrName>
                                        </p:attrNameLst>
                                      </p:cBhvr>
                                      <p:to>
                                        <a:srgbClr val="00FFFF"/>
                                      </p:to>
                                    </p:animClr>
                                    <p:set>
                                      <p:cBhvr>
                                        <p:cTn id="258" dur="500" fill="hold"/>
                                        <p:tgtEl>
                                          <p:spTgt spid="49221"/>
                                        </p:tgtEl>
                                        <p:attrNameLst>
                                          <p:attrName>fill.type</p:attrName>
                                        </p:attrNameLst>
                                      </p:cBhvr>
                                      <p:to>
                                        <p:strVal val="solid"/>
                                      </p:to>
                                    </p:set>
                                    <p:set>
                                      <p:cBhvr>
                                        <p:cTn id="259" dur="500" fill="hold"/>
                                        <p:tgtEl>
                                          <p:spTgt spid="49221"/>
                                        </p:tgtEl>
                                        <p:attrNameLst>
                                          <p:attrName>fill.on</p:attrName>
                                        </p:attrNameLst>
                                      </p:cBhvr>
                                      <p:to>
                                        <p:strVal val="true"/>
                                      </p:to>
                                    </p:set>
                                  </p:childTnLst>
                                </p:cTn>
                              </p:par>
                              <p:par>
                                <p:cTn id="260" presetID="1" presetClass="emph" presetSubtype="2" fill="hold" nodeType="withEffect">
                                  <p:stCondLst>
                                    <p:cond delay="0"/>
                                  </p:stCondLst>
                                  <p:childTnLst>
                                    <p:animClr clrSpc="rgb">
                                      <p:cBhvr>
                                        <p:cTn id="261" dur="500" fill="hold"/>
                                        <p:tgtEl>
                                          <p:spTgt spid="49219"/>
                                        </p:tgtEl>
                                        <p:attrNameLst>
                                          <p:attrName>fillcolor</p:attrName>
                                        </p:attrNameLst>
                                      </p:cBhvr>
                                      <p:to>
                                        <a:srgbClr val="00FFFF"/>
                                      </p:to>
                                    </p:animClr>
                                    <p:set>
                                      <p:cBhvr>
                                        <p:cTn id="262" dur="500" fill="hold"/>
                                        <p:tgtEl>
                                          <p:spTgt spid="49219"/>
                                        </p:tgtEl>
                                        <p:attrNameLst>
                                          <p:attrName>fill.type</p:attrName>
                                        </p:attrNameLst>
                                      </p:cBhvr>
                                      <p:to>
                                        <p:strVal val="solid"/>
                                      </p:to>
                                    </p:set>
                                    <p:set>
                                      <p:cBhvr>
                                        <p:cTn id="263" dur="500" fill="hold"/>
                                        <p:tgtEl>
                                          <p:spTgt spid="49219"/>
                                        </p:tgtEl>
                                        <p:attrNameLst>
                                          <p:attrName>fill.on</p:attrName>
                                        </p:attrNameLst>
                                      </p:cBhvr>
                                      <p:to>
                                        <p:strVal val="true"/>
                                      </p:to>
                                    </p:set>
                                  </p:childTnLst>
                                </p:cTn>
                              </p:par>
                              <p:par>
                                <p:cTn id="264" presetID="1" presetClass="emph" presetSubtype="2" fill="hold" nodeType="withEffect">
                                  <p:stCondLst>
                                    <p:cond delay="0"/>
                                  </p:stCondLst>
                                  <p:childTnLst>
                                    <p:animClr clrSpc="rgb">
                                      <p:cBhvr>
                                        <p:cTn id="265" dur="500" fill="hold"/>
                                        <p:tgtEl>
                                          <p:spTgt spid="49222"/>
                                        </p:tgtEl>
                                        <p:attrNameLst>
                                          <p:attrName>fillcolor</p:attrName>
                                        </p:attrNameLst>
                                      </p:cBhvr>
                                      <p:to>
                                        <a:srgbClr val="00FFFF"/>
                                      </p:to>
                                    </p:animClr>
                                    <p:set>
                                      <p:cBhvr>
                                        <p:cTn id="266" dur="500" fill="hold"/>
                                        <p:tgtEl>
                                          <p:spTgt spid="49222"/>
                                        </p:tgtEl>
                                        <p:attrNameLst>
                                          <p:attrName>fill.type</p:attrName>
                                        </p:attrNameLst>
                                      </p:cBhvr>
                                      <p:to>
                                        <p:strVal val="solid"/>
                                      </p:to>
                                    </p:set>
                                    <p:set>
                                      <p:cBhvr>
                                        <p:cTn id="267" dur="500" fill="hold"/>
                                        <p:tgtEl>
                                          <p:spTgt spid="49222"/>
                                        </p:tgtEl>
                                        <p:attrNameLst>
                                          <p:attrName>fill.on</p:attrName>
                                        </p:attrNameLst>
                                      </p:cBhvr>
                                      <p:to>
                                        <p:strVal val="true"/>
                                      </p:to>
                                    </p:set>
                                  </p:childTnLst>
                                </p:cTn>
                              </p:par>
                              <p:par>
                                <p:cTn id="268" presetID="1" presetClass="emph" presetSubtype="2" fill="hold" nodeType="withEffect">
                                  <p:stCondLst>
                                    <p:cond delay="0"/>
                                  </p:stCondLst>
                                  <p:childTnLst>
                                    <p:animClr clrSpc="rgb">
                                      <p:cBhvr>
                                        <p:cTn id="269" dur="500" fill="hold"/>
                                        <p:tgtEl>
                                          <p:spTgt spid="49221"/>
                                        </p:tgtEl>
                                        <p:attrNameLst>
                                          <p:attrName>fillcolor</p:attrName>
                                        </p:attrNameLst>
                                      </p:cBhvr>
                                      <p:to>
                                        <a:srgbClr val="00FFFF"/>
                                      </p:to>
                                    </p:animClr>
                                    <p:set>
                                      <p:cBhvr>
                                        <p:cTn id="270" dur="500" fill="hold"/>
                                        <p:tgtEl>
                                          <p:spTgt spid="49221"/>
                                        </p:tgtEl>
                                        <p:attrNameLst>
                                          <p:attrName>fill.type</p:attrName>
                                        </p:attrNameLst>
                                      </p:cBhvr>
                                      <p:to>
                                        <p:strVal val="solid"/>
                                      </p:to>
                                    </p:set>
                                    <p:set>
                                      <p:cBhvr>
                                        <p:cTn id="271" dur="500" fill="hold"/>
                                        <p:tgtEl>
                                          <p:spTgt spid="49221"/>
                                        </p:tgtEl>
                                        <p:attrNameLst>
                                          <p:attrName>fill.on</p:attrName>
                                        </p:attrNameLst>
                                      </p:cBhvr>
                                      <p:to>
                                        <p:strVal val="true"/>
                                      </p:to>
                                    </p:set>
                                  </p:childTnLst>
                                </p:cTn>
                              </p:par>
                              <p:par>
                                <p:cTn id="272" presetID="1" presetClass="emph" presetSubtype="2" fill="hold" nodeType="withEffect">
                                  <p:stCondLst>
                                    <p:cond delay="0"/>
                                  </p:stCondLst>
                                  <p:childTnLst>
                                    <p:animClr clrSpc="rgb">
                                      <p:cBhvr>
                                        <p:cTn id="273" dur="500" fill="hold"/>
                                        <p:tgtEl>
                                          <p:spTgt spid="49212"/>
                                        </p:tgtEl>
                                        <p:attrNameLst>
                                          <p:attrName>fillcolor</p:attrName>
                                        </p:attrNameLst>
                                      </p:cBhvr>
                                      <p:to>
                                        <a:srgbClr val="00FFFF"/>
                                      </p:to>
                                    </p:animClr>
                                    <p:set>
                                      <p:cBhvr>
                                        <p:cTn id="274" dur="500" fill="hold"/>
                                        <p:tgtEl>
                                          <p:spTgt spid="49212"/>
                                        </p:tgtEl>
                                        <p:attrNameLst>
                                          <p:attrName>fill.type</p:attrName>
                                        </p:attrNameLst>
                                      </p:cBhvr>
                                      <p:to>
                                        <p:strVal val="solid"/>
                                      </p:to>
                                    </p:set>
                                    <p:set>
                                      <p:cBhvr>
                                        <p:cTn id="275" dur="500" fill="hold"/>
                                        <p:tgtEl>
                                          <p:spTgt spid="49212"/>
                                        </p:tgtEl>
                                        <p:attrNameLst>
                                          <p:attrName>fill.on</p:attrName>
                                        </p:attrNameLst>
                                      </p:cBhvr>
                                      <p:to>
                                        <p:strVal val="true"/>
                                      </p:to>
                                    </p:set>
                                  </p:childTnLst>
                                </p:cTn>
                              </p:par>
                              <p:par>
                                <p:cTn id="276" presetID="1" presetClass="emph" presetSubtype="2" fill="hold" nodeType="withEffect">
                                  <p:stCondLst>
                                    <p:cond delay="0"/>
                                  </p:stCondLst>
                                  <p:childTnLst>
                                    <p:animClr clrSpc="rgb">
                                      <p:cBhvr>
                                        <p:cTn id="277" dur="500" fill="hold"/>
                                        <p:tgtEl>
                                          <p:spTgt spid="49223"/>
                                        </p:tgtEl>
                                        <p:attrNameLst>
                                          <p:attrName>fillcolor</p:attrName>
                                        </p:attrNameLst>
                                      </p:cBhvr>
                                      <p:to>
                                        <a:srgbClr val="00FFFF"/>
                                      </p:to>
                                    </p:animClr>
                                    <p:set>
                                      <p:cBhvr>
                                        <p:cTn id="278" dur="500" fill="hold"/>
                                        <p:tgtEl>
                                          <p:spTgt spid="49223"/>
                                        </p:tgtEl>
                                        <p:attrNameLst>
                                          <p:attrName>fill.type</p:attrName>
                                        </p:attrNameLst>
                                      </p:cBhvr>
                                      <p:to>
                                        <p:strVal val="solid"/>
                                      </p:to>
                                    </p:set>
                                    <p:set>
                                      <p:cBhvr>
                                        <p:cTn id="279" dur="500" fill="hold"/>
                                        <p:tgtEl>
                                          <p:spTgt spid="49223"/>
                                        </p:tgtEl>
                                        <p:attrNameLst>
                                          <p:attrName>fill.on</p:attrName>
                                        </p:attrNameLst>
                                      </p:cBhvr>
                                      <p:to>
                                        <p:strVal val="true"/>
                                      </p:to>
                                    </p:set>
                                  </p:childTnLst>
                                </p:cTn>
                              </p:par>
                              <p:par>
                                <p:cTn id="280" presetID="1" presetClass="emph" presetSubtype="2" fill="hold" nodeType="withEffect">
                                  <p:stCondLst>
                                    <p:cond delay="0"/>
                                  </p:stCondLst>
                                  <p:childTnLst>
                                    <p:animClr clrSpc="rgb">
                                      <p:cBhvr>
                                        <p:cTn id="281" dur="500" fill="hold"/>
                                        <p:tgtEl>
                                          <p:spTgt spid="41"/>
                                        </p:tgtEl>
                                        <p:attrNameLst>
                                          <p:attrName>fillcolor</p:attrName>
                                        </p:attrNameLst>
                                      </p:cBhvr>
                                      <p:to>
                                        <a:srgbClr val="00FFFF"/>
                                      </p:to>
                                    </p:animClr>
                                    <p:set>
                                      <p:cBhvr>
                                        <p:cTn id="282" dur="500" fill="hold"/>
                                        <p:tgtEl>
                                          <p:spTgt spid="41"/>
                                        </p:tgtEl>
                                        <p:attrNameLst>
                                          <p:attrName>fill.type</p:attrName>
                                        </p:attrNameLst>
                                      </p:cBhvr>
                                      <p:to>
                                        <p:strVal val="solid"/>
                                      </p:to>
                                    </p:set>
                                    <p:set>
                                      <p:cBhvr>
                                        <p:cTn id="283" dur="500" fill="hold"/>
                                        <p:tgtEl>
                                          <p:spTgt spid="41"/>
                                        </p:tgtEl>
                                        <p:attrNameLst>
                                          <p:attrName>fill.on</p:attrName>
                                        </p:attrNameLst>
                                      </p:cBhvr>
                                      <p:to>
                                        <p:strVal val="true"/>
                                      </p:to>
                                    </p:set>
                                  </p:childTnLst>
                                </p:cTn>
                              </p:par>
                              <p:par>
                                <p:cTn id="284" presetID="1" presetClass="emph" presetSubtype="2" fill="hold" nodeType="withEffect">
                                  <p:stCondLst>
                                    <p:cond delay="0"/>
                                  </p:stCondLst>
                                  <p:childTnLst>
                                    <p:animClr clrSpc="rgb">
                                      <p:cBhvr>
                                        <p:cTn id="285" dur="500" fill="hold"/>
                                        <p:tgtEl>
                                          <p:spTgt spid="49228"/>
                                        </p:tgtEl>
                                        <p:attrNameLst>
                                          <p:attrName>fillcolor</p:attrName>
                                        </p:attrNameLst>
                                      </p:cBhvr>
                                      <p:to>
                                        <a:srgbClr val="00FFFF"/>
                                      </p:to>
                                    </p:animClr>
                                    <p:set>
                                      <p:cBhvr>
                                        <p:cTn id="286" dur="500" fill="hold"/>
                                        <p:tgtEl>
                                          <p:spTgt spid="49228"/>
                                        </p:tgtEl>
                                        <p:attrNameLst>
                                          <p:attrName>fill.type</p:attrName>
                                        </p:attrNameLst>
                                      </p:cBhvr>
                                      <p:to>
                                        <p:strVal val="solid"/>
                                      </p:to>
                                    </p:set>
                                    <p:set>
                                      <p:cBhvr>
                                        <p:cTn id="287" dur="500" fill="hold"/>
                                        <p:tgtEl>
                                          <p:spTgt spid="4922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ym typeface="Symbol"/>
              </a:rPr>
              <a:t>How Reliable Are These Results?</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sym typeface="Symbol"/>
              </a:rPr>
              <a:t>Noise</a:t>
            </a:r>
          </a:p>
          <a:p>
            <a:pPr lvl="1"/>
            <a:r>
              <a:rPr lang="en-US" dirty="0" smtClean="0">
                <a:sym typeface="Symbol"/>
              </a:rPr>
              <a:t>Data</a:t>
            </a:r>
          </a:p>
          <a:p>
            <a:pPr lvl="1"/>
            <a:r>
              <a:rPr lang="en-US" dirty="0" smtClean="0">
                <a:sym typeface="Symbol"/>
              </a:rPr>
              <a:t>Monte Carlo</a:t>
            </a:r>
          </a:p>
          <a:p>
            <a:r>
              <a:rPr lang="en-US" dirty="0" smtClean="0">
                <a:sym typeface="Symbol"/>
              </a:rPr>
              <a:t>Data</a:t>
            </a:r>
          </a:p>
          <a:p>
            <a:pPr lvl="1"/>
            <a:r>
              <a:rPr lang="en-US" dirty="0" smtClean="0">
                <a:sym typeface="Symbol"/>
              </a:rPr>
              <a:t>Limited number of populations</a:t>
            </a:r>
          </a:p>
          <a:p>
            <a:pPr lvl="1"/>
            <a:r>
              <a:rPr lang="en-US" dirty="0" smtClean="0">
                <a:sym typeface="Symbol"/>
              </a:rPr>
              <a:t>Are models representative?</a:t>
            </a:r>
          </a:p>
          <a:p>
            <a:pPr lvl="1"/>
            <a:r>
              <a:rPr lang="en-US" dirty="0" smtClean="0">
                <a:sym typeface="Symbol"/>
              </a:rPr>
              <a:t>Missing data – estimated dates</a:t>
            </a:r>
          </a:p>
          <a:p>
            <a:r>
              <a:rPr lang="en-US" dirty="0" smtClean="0">
                <a:sym typeface="Symbol"/>
              </a:rPr>
              <a:t>Human Error</a:t>
            </a:r>
          </a:p>
          <a:p>
            <a:pPr lvl="1"/>
            <a:r>
              <a:rPr lang="en-US" dirty="0" smtClean="0">
                <a:sym typeface="Symbol"/>
              </a:rPr>
              <a:t>These results do contain human entry error</a:t>
            </a:r>
          </a:p>
          <a:p>
            <a:pPr lvl="1"/>
            <a:endParaRPr lang="en-US" dirty="0" smtClean="0">
              <a:sym typeface="Symbol"/>
            </a:endParaRPr>
          </a:p>
          <a:p>
            <a:r>
              <a:rPr lang="en-US" dirty="0" smtClean="0">
                <a:sym typeface="Symbol"/>
              </a:rPr>
              <a:t>Model Assumptions</a:t>
            </a:r>
          </a:p>
          <a:p>
            <a:pPr lvl="1"/>
            <a:r>
              <a:rPr lang="en-US" dirty="0" smtClean="0">
                <a:sym typeface="Symbol"/>
              </a:rPr>
              <a:t>Improvement rate Formulation </a:t>
            </a:r>
          </a:p>
          <a:p>
            <a:pPr lvl="1"/>
            <a:r>
              <a:rPr lang="en-US" dirty="0" smtClean="0">
                <a:sym typeface="Symbol"/>
              </a:rPr>
              <a:t>Ensemble model formulation</a:t>
            </a:r>
          </a:p>
          <a:p>
            <a:r>
              <a:rPr lang="en-US" dirty="0" smtClean="0">
                <a:sym typeface="Symbol"/>
              </a:rPr>
              <a:t>Optimization</a:t>
            </a:r>
          </a:p>
          <a:p>
            <a:pPr lvl="1"/>
            <a:r>
              <a:rPr lang="en-US" dirty="0" smtClean="0">
                <a:sym typeface="Symbol"/>
              </a:rPr>
              <a:t>Multiple possible solutions</a:t>
            </a:r>
          </a:p>
          <a:p>
            <a:pPr lvl="1"/>
            <a:r>
              <a:rPr lang="en-US" dirty="0" smtClean="0">
                <a:sym typeface="Symbol"/>
              </a:rPr>
              <a:t>Arbitrary stopping criteria</a:t>
            </a:r>
          </a:p>
          <a:p>
            <a:endParaRPr lang="en-US" dirty="0" smtClean="0">
              <a:sym typeface="Symbol"/>
            </a:endParaRPr>
          </a:p>
          <a:p>
            <a:pPr lvl="1"/>
            <a:endParaRPr lang="en-US" dirty="0" smtClean="0">
              <a:sym typeface="Symbol"/>
            </a:endParaRPr>
          </a:p>
          <a:p>
            <a:pPr lvl="1"/>
            <a:endParaRPr lang="en-US" dirty="0" smtClean="0">
              <a:sym typeface="Symbol"/>
            </a:endParaRPr>
          </a:p>
          <a:p>
            <a:endParaRPr lang="en-US" dirty="0"/>
          </a:p>
        </p:txBody>
      </p:sp>
      <p:sp>
        <p:nvSpPr>
          <p:cNvPr id="8" name="Oval Callout 7"/>
          <p:cNvSpPr/>
          <p:nvPr/>
        </p:nvSpPr>
        <p:spPr>
          <a:xfrm>
            <a:off x="5715000" y="1047750"/>
            <a:ext cx="3276600" cy="1600200"/>
          </a:xfrm>
          <a:prstGeom prst="wedgeEllipseCallout">
            <a:avLst>
              <a:gd name="adj1" fmla="val -68945"/>
              <a:gd name="adj2" fmla="val 20888"/>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Probably stable enough - enough data was accumulated</a:t>
            </a:r>
            <a:endParaRPr lang="en-US" dirty="0"/>
          </a:p>
        </p:txBody>
      </p:sp>
      <p:sp>
        <p:nvSpPr>
          <p:cNvPr id="9" name="Oval Callout 8"/>
          <p:cNvSpPr/>
          <p:nvPr/>
        </p:nvSpPr>
        <p:spPr>
          <a:xfrm>
            <a:off x="5791200" y="3028950"/>
            <a:ext cx="3200400" cy="1676400"/>
          </a:xfrm>
          <a:prstGeom prst="wedgeEllipseCallout">
            <a:avLst>
              <a:gd name="adj1" fmla="val -70783"/>
              <a:gd name="adj2" fmla="val 4834"/>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Similar results reported in the past so probably not far from the truth</a:t>
            </a:r>
            <a:endParaRPr lang="en-US" dirty="0"/>
          </a:p>
        </p:txBody>
      </p:sp>
      <p:sp>
        <p:nvSpPr>
          <p:cNvPr id="11" name="Right Brace 10"/>
          <p:cNvSpPr/>
          <p:nvPr/>
        </p:nvSpPr>
        <p:spPr>
          <a:xfrm>
            <a:off x="3581400" y="1200150"/>
            <a:ext cx="1524000" cy="1981200"/>
          </a:xfrm>
          <a:prstGeom prst="rightBrace">
            <a:avLst/>
          </a:prstGeom>
          <a:ln w="254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Brace 12"/>
          <p:cNvSpPr/>
          <p:nvPr/>
        </p:nvSpPr>
        <p:spPr>
          <a:xfrm>
            <a:off x="3581400" y="3333750"/>
            <a:ext cx="1524000" cy="1219200"/>
          </a:xfrm>
          <a:prstGeom prst="rightBrace">
            <a:avLst/>
          </a:prstGeom>
          <a:ln w="254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Reference Model uses MIST from 2012</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MIST = </a:t>
            </a:r>
            <a:r>
              <a:rPr lang="en-US" dirty="0" err="1" smtClean="0"/>
              <a:t>MIcro</a:t>
            </a:r>
            <a:r>
              <a:rPr lang="en-US" dirty="0" smtClean="0"/>
              <a:t> Simulation Tool</a:t>
            </a:r>
          </a:p>
          <a:p>
            <a:r>
              <a:rPr lang="en-US" dirty="0" smtClean="0"/>
              <a:t>Free Software:</a:t>
            </a:r>
          </a:p>
          <a:p>
            <a:pPr lvl="1"/>
            <a:r>
              <a:rPr lang="en-US" dirty="0" smtClean="0">
                <a:hlinkClick r:id="rId2"/>
              </a:rPr>
              <a:t>https://simtk.org/projects/mist</a:t>
            </a:r>
            <a:endParaRPr lang="en-US" dirty="0" smtClean="0"/>
          </a:p>
          <a:p>
            <a:pPr lvl="1"/>
            <a:r>
              <a:rPr lang="en-US" dirty="0" smtClean="0">
                <a:hlinkClick r:id="rId3"/>
              </a:rPr>
              <a:t>https://github.com/Jacob-Barhak/MIST</a:t>
            </a:r>
            <a:endParaRPr lang="en-US" dirty="0" smtClean="0"/>
          </a:p>
          <a:p>
            <a:r>
              <a:rPr lang="en-US" dirty="0" smtClean="0"/>
              <a:t>Uses High Performance Computing</a:t>
            </a:r>
          </a:p>
          <a:p>
            <a:endParaRPr lang="en-US" dirty="0" smtClean="0"/>
          </a:p>
          <a:p>
            <a:endParaRPr lang="en-US" dirty="0" smtClean="0"/>
          </a:p>
          <a:p>
            <a:endParaRPr lang="en-US" dirty="0" smtClean="0"/>
          </a:p>
          <a:p>
            <a:endParaRPr lang="en-US" dirty="0" smtClean="0"/>
          </a:p>
          <a:p>
            <a:r>
              <a:rPr lang="en-US" dirty="0" smtClean="0"/>
              <a:t>MIST Runs over the Cloud !!! </a:t>
            </a:r>
          </a:p>
          <a:p>
            <a:endParaRPr lang="en-US" dirty="0" smtClean="0"/>
          </a:p>
          <a:p>
            <a:endParaRPr lang="en-US" dirty="0" smtClean="0"/>
          </a:p>
          <a:p>
            <a:endParaRPr lang="en-US" dirty="0" smtClean="0"/>
          </a:p>
          <a:p>
            <a:endParaRPr lang="en-US" dirty="0"/>
          </a:p>
        </p:txBody>
      </p:sp>
      <p:pic>
        <p:nvPicPr>
          <p:cNvPr id="4" name="Picture 3" descr="C:\Users\Work\Desktop\20150216_010424.jpg"/>
          <p:cNvPicPr>
            <a:picLocks noChangeAspect="1" noChangeArrowheads="1"/>
          </p:cNvPicPr>
          <p:nvPr/>
        </p:nvPicPr>
        <p:blipFill>
          <a:blip r:embed="rId4" cstate="print"/>
          <a:srcRect/>
          <a:stretch>
            <a:fillRect/>
          </a:stretch>
        </p:blipFill>
        <p:spPr bwMode="auto">
          <a:xfrm>
            <a:off x="6070599" y="1200150"/>
            <a:ext cx="2844800" cy="1600200"/>
          </a:xfrm>
          <a:prstGeom prst="rect">
            <a:avLst/>
          </a:prstGeom>
          <a:noFill/>
        </p:spPr>
      </p:pic>
      <p:sp>
        <p:nvSpPr>
          <p:cNvPr id="5" name="Cloud Callout 4"/>
          <p:cNvSpPr/>
          <p:nvPr/>
        </p:nvSpPr>
        <p:spPr>
          <a:xfrm>
            <a:off x="533400" y="2876550"/>
            <a:ext cx="3200400" cy="457200"/>
          </a:xfrm>
          <a:prstGeom prst="cloudCallout">
            <a:avLst>
              <a:gd name="adj1" fmla="val 1759"/>
              <a:gd name="adj2" fmla="val -790"/>
            </a:avLst>
          </a:prstGeom>
          <a:solidFill>
            <a:schemeClr val="accent1">
              <a:lumMod val="20000"/>
              <a:lumOff val="8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MIST</a:t>
            </a:r>
            <a:endParaRPr lang="en-US" dirty="0" smtClean="0">
              <a:solidFill>
                <a:schemeClr val="tx1"/>
              </a:solidFill>
            </a:endParaRPr>
          </a:p>
        </p:txBody>
      </p:sp>
      <p:sp>
        <p:nvSpPr>
          <p:cNvPr id="6" name="Cloud Callout 5"/>
          <p:cNvSpPr/>
          <p:nvPr/>
        </p:nvSpPr>
        <p:spPr>
          <a:xfrm>
            <a:off x="914400" y="3257550"/>
            <a:ext cx="3200400" cy="838200"/>
          </a:xfrm>
          <a:prstGeom prst="cloudCallout">
            <a:avLst>
              <a:gd name="adj1" fmla="val 79884"/>
              <a:gd name="adj2" fmla="val 914"/>
            </a:avLst>
          </a:prstGeom>
          <a:solidFill>
            <a:schemeClr val="bg2"/>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7" name="Cloud Callout 6"/>
          <p:cNvSpPr/>
          <p:nvPr/>
        </p:nvSpPr>
        <p:spPr>
          <a:xfrm>
            <a:off x="2895600" y="3257550"/>
            <a:ext cx="3200400" cy="838200"/>
          </a:xfrm>
          <a:prstGeom prst="cloudCallout">
            <a:avLst>
              <a:gd name="adj1" fmla="val 79884"/>
              <a:gd name="adj2" fmla="val 914"/>
            </a:avLst>
          </a:prstGeom>
          <a:solidFill>
            <a:schemeClr val="bg2"/>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Cloud</a:t>
            </a:r>
            <a:endParaRPr lang="en-US" dirty="0" smtClean="0">
              <a:solidFill>
                <a:schemeClr val="tx1"/>
              </a:solidFill>
            </a:endParaRPr>
          </a:p>
        </p:txBody>
      </p:sp>
      <p:sp>
        <p:nvSpPr>
          <p:cNvPr id="8" name="Cloud Callout 7"/>
          <p:cNvSpPr/>
          <p:nvPr/>
        </p:nvSpPr>
        <p:spPr>
          <a:xfrm>
            <a:off x="5181600" y="3257550"/>
            <a:ext cx="3200400" cy="838200"/>
          </a:xfrm>
          <a:prstGeom prst="cloudCallout">
            <a:avLst>
              <a:gd name="adj1" fmla="val 47295"/>
              <a:gd name="adj2" fmla="val -791"/>
            </a:avLst>
          </a:prstGeom>
          <a:solidFill>
            <a:schemeClr val="bg2"/>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173 0.00116 C -0.00035 -0.0037 0.00104 -0.00833 0.00226 -0.00833 C 0.0033 -0.00833 0.00365 -0.00069 0.00504 0.00162 C 0.00643 0.0037 0.0099 0.00625 0.01059 0.00509 C 0.01129 0.00394 0.01077 -0.00532 0.00903 -0.00509 C 0.00747 -0.00486 0.00295 0.00625 0.00035 0.00718 C -0.00208 0.0081 -0.00607 0.00093 -0.00607 -0.00046 C -0.00607 -0.00162 -0.00173 -0.00069 -1.94444E-6 -3.7037E-7 " pathEditMode="relative" rAng="0" ptsTypes="aaaaaaaA">
                                      <p:cBhvr>
                                        <p:cTn id="6" dur="5000" fill="hold"/>
                                        <p:tgtEl>
                                          <p:spTgt spid="6"/>
                                        </p:tgtEl>
                                        <p:attrNameLst>
                                          <p:attrName>ppt_x</p:attrName>
                                          <p:attrName>ppt_y</p:attrName>
                                        </p:attrNameLst>
                                      </p:cBhvr>
                                      <p:rCtr x="4" y="-1"/>
                                    </p:animMotion>
                                  </p:childTnLst>
                                </p:cTn>
                              </p:par>
                              <p:par>
                                <p:cTn id="7" presetID="0" presetClass="path" presetSubtype="0" accel="50000" decel="50000" fill="hold" grpId="0" nodeType="withEffect">
                                  <p:stCondLst>
                                    <p:cond delay="0"/>
                                  </p:stCondLst>
                                  <p:childTnLst>
                                    <p:animMotion origin="layout" path="M -0.00486 0.00903 C 0.00538 0.0051 0.0158 0.00139 0.01788 0.00232 C 0.02014 0.00325 0.01024 0.01575 0.00799 0.01575 C 0.00573 0.01575 0.00538 0.00162 0.00399 0.00232 C 0.00261 0.00301 -0.00278 0.02084 -0.00104 0.02014 C 0.00087 0.01945 0.0125 -0.00277 0.01493 -0.00208 C 0.01736 -0.00138 0.01632 0.02431 0.01389 0.02454 C 0.01146 0.025 0.0033 0.00278 -1.11111E-6 -4.44444E-6 " pathEditMode="relative" rAng="0" ptsTypes="aaaaaaaA">
                                      <p:cBhvr>
                                        <p:cTn id="8" dur="5000" fill="hold"/>
                                        <p:tgtEl>
                                          <p:spTgt spid="7"/>
                                        </p:tgtEl>
                                        <p:attrNameLst>
                                          <p:attrName>ppt_x</p:attrName>
                                          <p:attrName>ppt_y</p:attrName>
                                        </p:attrNameLst>
                                      </p:cBhvr>
                                      <p:rCtr x="13" y="2"/>
                                    </p:animMotion>
                                  </p:childTnLst>
                                </p:cTn>
                              </p:par>
                              <p:par>
                                <p:cTn id="9" presetID="0" presetClass="path" presetSubtype="0" accel="50000" decel="50000" fill="hold" grpId="0" nodeType="withEffect">
                                  <p:stCondLst>
                                    <p:cond delay="0"/>
                                  </p:stCondLst>
                                  <p:childTnLst>
                                    <p:animMotion origin="layout" path="M 1.11022E-16 2.22222E-6 L 0.01111 -0.00209 L 0.01111 0.01666 L 0.00764 -0.00209 L 1.11022E-16 0.01458 L 0.0066 0.01041 L 0.01667 0.00208 L 1.11022E-16 2.22222E-6 Z " pathEditMode="relative" rAng="0" ptsTypes="AAAAAAAA">
                                      <p:cBhvr>
                                        <p:cTn id="10" dur="5000" fill="hold"/>
                                        <p:tgtEl>
                                          <p:spTgt spid="8"/>
                                        </p:tgtEl>
                                        <p:attrNameLst>
                                          <p:attrName>ppt_x</p:attrName>
                                          <p:attrName>ppt_y</p:attrName>
                                        </p:attrNameLst>
                                      </p:cBhvr>
                                      <p:rCtr x="8" y="7"/>
                                    </p:animMotion>
                                  </p:childTnLst>
                                </p:cTn>
                              </p:par>
                              <p:par>
                                <p:cTn id="11" presetID="0" presetClass="path" presetSubtype="0" accel="50000" decel="50000" fill="hold" grpId="0" nodeType="withEffect">
                                  <p:stCondLst>
                                    <p:cond delay="0"/>
                                  </p:stCondLst>
                                  <p:childTnLst>
                                    <p:animMotion origin="layout" path="M 3.33333E-6 -0.00138 C 0.01458 0.0007 0.02934 0.00278 0.05173 0.00417 C 0.07413 0.00579 0.10868 0.00764 0.13385 0.00764 C 0.15902 0.00741 0.1717 0.00463 0.20347 0.00301 C 0.23524 0.00139 0.28333 -0.00277 0.325 -0.00254 C 0.36666 -0.00208 0.41041 0.00487 0.45347 0.00533 C 0.49652 0.00579 0.55104 -4.44444E-6 0.58385 0.00093 C 0.61666 0.00186 0.63906 0.00996 0.65 0.01112 " pathEditMode="relative" rAng="0" ptsTypes="aaaaaaaA">
                                      <p:cBhvr>
                                        <p:cTn id="12" dur="3000" fill="hold"/>
                                        <p:tgtEl>
                                          <p:spTgt spid="5"/>
                                        </p:tgtEl>
                                        <p:attrNameLst>
                                          <p:attrName>ppt_x</p:attrName>
                                          <p:attrName>ppt_y</p:attrName>
                                        </p:attrNameLst>
                                      </p:cBhvr>
                                      <p:rCtr x="325" y="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graphicFrame>
        <p:nvGraphicFramePr>
          <p:cNvPr id="4" name="Chart 3"/>
          <p:cNvGraphicFramePr/>
          <p:nvPr/>
        </p:nvGraphicFramePr>
        <p:xfrm>
          <a:off x="1109662" y="125788"/>
          <a:ext cx="6924676" cy="4741910"/>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p:cNvSpPr/>
          <p:nvPr/>
        </p:nvSpPr>
        <p:spPr>
          <a:xfrm>
            <a:off x="76200" y="4781554"/>
            <a:ext cx="3200400" cy="346247"/>
          </a:xfrm>
          <a:prstGeom prst="rect">
            <a:avLst/>
          </a:prstGeom>
        </p:spPr>
        <p:txBody>
          <a:bodyPr wrap="square" lIns="68577" tIns="34289" rIns="68577" bIns="34289">
            <a:spAutoFit/>
          </a:bodyPr>
          <a:lstStyle/>
          <a:p>
            <a:pPr eaLnBrk="1" fontAlgn="auto" hangingPunct="1">
              <a:spcBef>
                <a:spcPts val="0"/>
              </a:spcBef>
              <a:spcAft>
                <a:spcPts val="0"/>
              </a:spcAft>
            </a:pPr>
            <a:r>
              <a:rPr lang="en-US" sz="600" dirty="0" smtClean="0">
                <a:solidFill>
                  <a:srgbClr val="00B050"/>
                </a:solidFill>
                <a:latin typeface="Calibri"/>
              </a:rPr>
              <a:t>Reproducibility Info:</a:t>
            </a:r>
          </a:p>
          <a:p>
            <a:r>
              <a:rPr lang="en-US" sz="600" dirty="0" smtClean="0">
                <a:solidFill>
                  <a:srgbClr val="00B050"/>
                </a:solidFill>
              </a:rPr>
              <a:t>Control: MIST_RefModel_2017_01_02_MODSIM2017.zip using model version 45</a:t>
            </a:r>
          </a:p>
          <a:p>
            <a:r>
              <a:rPr lang="en-US" sz="600" dirty="0" smtClean="0">
                <a:solidFill>
                  <a:srgbClr val="00B050"/>
                </a:solidFill>
              </a:rPr>
              <a:t>Temporal Correction: MIST_RefModel_2016_11_17_MODSIM2017.zip </a:t>
            </a:r>
            <a:r>
              <a:rPr lang="en-US" sz="600" dirty="0" smtClean="0">
                <a:solidFill>
                  <a:srgbClr val="00B050"/>
                </a:solidFill>
                <a:latin typeface="Calibri"/>
              </a:rPr>
              <a:t>using model version 45</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ym typeface="Symbol"/>
              </a:rPr>
              <a:t>Conclusions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sym typeface="Symbol"/>
              </a:rPr>
              <a:t>The Reference Model continues to accumulate knowledge to get a wider view of global phenomena</a:t>
            </a:r>
          </a:p>
          <a:p>
            <a:pPr lvl="1"/>
            <a:r>
              <a:rPr lang="en-US" dirty="0" smtClean="0">
                <a:sym typeface="Symbol"/>
              </a:rPr>
              <a:t>It can now extract such data from </a:t>
            </a:r>
            <a:r>
              <a:rPr lang="en-US" dirty="0" err="1" smtClean="0">
                <a:sym typeface="Symbol"/>
              </a:rPr>
              <a:t>ClinicalTrials.Gov</a:t>
            </a:r>
            <a:endParaRPr lang="en-US" dirty="0" smtClean="0">
              <a:sym typeface="Symbol"/>
            </a:endParaRPr>
          </a:p>
          <a:p>
            <a:pPr lvl="1"/>
            <a:r>
              <a:rPr lang="en-US" dirty="0" smtClean="0">
                <a:sym typeface="Symbol"/>
              </a:rPr>
              <a:t>The import is traceable and reproducible</a:t>
            </a:r>
          </a:p>
          <a:p>
            <a:pPr lvl="1"/>
            <a:endParaRPr lang="en-US" dirty="0" smtClean="0">
              <a:sym typeface="Symbol"/>
            </a:endParaRPr>
          </a:p>
          <a:p>
            <a:r>
              <a:rPr lang="en-US" dirty="0" smtClean="0">
                <a:sym typeface="Symbol"/>
              </a:rPr>
              <a:t>One small step towards machines comprehending medical knowledge</a:t>
            </a:r>
          </a:p>
          <a:p>
            <a:pPr lvl="1"/>
            <a:r>
              <a:rPr lang="en-US" dirty="0" smtClean="0">
                <a:sym typeface="Symbol"/>
              </a:rPr>
              <a:t>Explain the past</a:t>
            </a:r>
          </a:p>
          <a:p>
            <a:pPr lvl="1"/>
            <a:r>
              <a:rPr lang="en-US" dirty="0" smtClean="0">
                <a:sym typeface="Symbol"/>
              </a:rPr>
              <a:t>Project onto the future</a:t>
            </a:r>
          </a:p>
          <a:p>
            <a:endParaRPr lang="en-US" dirty="0" smtClean="0">
              <a:sym typeface="Symbol"/>
            </a:endParaRPr>
          </a:p>
          <a:p>
            <a:r>
              <a:rPr lang="en-US" dirty="0" smtClean="0">
                <a:sym typeface="Symbol"/>
              </a:rPr>
              <a:t>Powered by Python</a:t>
            </a:r>
            <a:endParaRPr lang="en-US" dirty="0"/>
          </a:p>
        </p:txBody>
      </p:sp>
      <p:sp>
        <p:nvSpPr>
          <p:cNvPr id="4" name="Oval Callout 3"/>
          <p:cNvSpPr/>
          <p:nvPr/>
        </p:nvSpPr>
        <p:spPr>
          <a:xfrm>
            <a:off x="4343400" y="2876550"/>
            <a:ext cx="3581400" cy="1295400"/>
          </a:xfrm>
          <a:prstGeom prst="wedgeEllipseCallout">
            <a:avLst>
              <a:gd name="adj1" fmla="val -72836"/>
              <a:gd name="adj2" fmla="val -16593"/>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lIns="0" tIns="91440" rIns="0" rtlCol="0" anchor="ctr"/>
          <a:lstStyle/>
          <a:p>
            <a:pPr algn="ctr"/>
            <a:endParaRPr lang="en-US" b="1" dirty="0" smtClean="0">
              <a:solidFill>
                <a:srgbClr val="FF0000"/>
              </a:solidFill>
            </a:endParaRPr>
          </a:p>
          <a:p>
            <a:pPr algn="ctr"/>
            <a:r>
              <a:rPr lang="en-US" b="1" dirty="0" smtClean="0">
                <a:solidFill>
                  <a:srgbClr val="FF0000"/>
                </a:solidFill>
              </a:rPr>
              <a:t>Instead of</a:t>
            </a:r>
          </a:p>
          <a:p>
            <a:pPr algn="ctr"/>
            <a:r>
              <a:rPr lang="en-US" b="1" dirty="0" smtClean="0">
                <a:solidFill>
                  <a:srgbClr val="FF0000"/>
                </a:solidFill>
              </a:rPr>
              <a:t>Predictive Analytics</a:t>
            </a:r>
          </a:p>
          <a:p>
            <a:pPr algn="ctr"/>
            <a:r>
              <a:rPr lang="en-US" b="1" dirty="0" smtClean="0">
                <a:solidFill>
                  <a:srgbClr val="FF0000"/>
                </a:solidFill>
              </a:rPr>
              <a:t>use</a:t>
            </a:r>
          </a:p>
          <a:p>
            <a:pPr algn="ctr"/>
            <a:r>
              <a:rPr lang="en-US" b="1" dirty="0" smtClean="0">
                <a:solidFill>
                  <a:srgbClr val="FF0000"/>
                </a:solidFill>
              </a:rPr>
              <a:t>Projective Analytics</a:t>
            </a:r>
          </a:p>
          <a:p>
            <a:pPr marL="342900" indent="-342900" algn="ctr">
              <a:buAutoNum type="arabicPeriod"/>
            </a:pPr>
            <a:endParaRPr lang="en-US" b="1" dirty="0">
              <a:solidFill>
                <a:srgbClr val="FF0000"/>
              </a:solidFill>
            </a:endParaRPr>
          </a:p>
        </p:txBody>
      </p:sp>
      <p:cxnSp>
        <p:nvCxnSpPr>
          <p:cNvPr id="9" name="Straight Connector 8"/>
          <p:cNvCxnSpPr/>
          <p:nvPr/>
        </p:nvCxnSpPr>
        <p:spPr>
          <a:xfrm>
            <a:off x="4506433" y="1494316"/>
            <a:ext cx="2362200" cy="0"/>
          </a:xfrm>
          <a:prstGeom prst="line">
            <a:avLst/>
          </a:prstGeom>
          <a:ln w="50800"/>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5" presetClass="entr" presetSubtype="0" fill="hold" grpId="1"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1000" fill="hold"/>
                                        <p:tgtEl>
                                          <p:spTgt spid="4"/>
                                        </p:tgtEl>
                                        <p:attrNameLst>
                                          <p:attrName>ppt_w</p:attrName>
                                        </p:attrNameLst>
                                      </p:cBhvr>
                                      <p:tavLst>
                                        <p:tav tm="0">
                                          <p:val>
                                            <p:fltVal val="0"/>
                                          </p:val>
                                        </p:tav>
                                        <p:tav tm="100000">
                                          <p:val>
                                            <p:strVal val="#ppt_w"/>
                                          </p:val>
                                        </p:tav>
                                      </p:tavLst>
                                    </p:anim>
                                    <p:anim calcmode="lin" valueType="num">
                                      <p:cBhvr>
                                        <p:cTn id="13" dur="1000" fill="hold"/>
                                        <p:tgtEl>
                                          <p:spTgt spid="4"/>
                                        </p:tgtEl>
                                        <p:attrNameLst>
                                          <p:attrName>ppt_h</p:attrName>
                                        </p:attrNameLst>
                                      </p:cBhvr>
                                      <p:tavLst>
                                        <p:tav tm="0">
                                          <p:val>
                                            <p:fltVal val="0"/>
                                          </p:val>
                                        </p:tav>
                                        <p:tav tm="100000">
                                          <p:val>
                                            <p:strVal val="#ppt_h"/>
                                          </p:val>
                                        </p:tav>
                                      </p:tavLst>
                                    </p:anim>
                                    <p:anim calcmode="lin" valueType="num">
                                      <p:cBhvr>
                                        <p:cTn id="14"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p:cNvPicPr>
            <a:picLocks noChangeAspect="1" noChangeArrowheads="1"/>
          </p:cNvPicPr>
          <p:nvPr/>
        </p:nvPicPr>
        <p:blipFill>
          <a:blip r:embed="rId2" cstate="print"/>
          <a:srcRect/>
          <a:stretch>
            <a:fillRect/>
          </a:stretch>
        </p:blipFill>
        <p:spPr bwMode="auto">
          <a:xfrm>
            <a:off x="381000" y="1264444"/>
            <a:ext cx="4607624" cy="3669506"/>
          </a:xfrm>
          <a:prstGeom prst="rect">
            <a:avLst/>
          </a:prstGeom>
          <a:noFill/>
          <a:ln w="9525">
            <a:noFill/>
            <a:miter lim="800000"/>
            <a:headEnd/>
            <a:tailEnd/>
          </a:ln>
        </p:spPr>
      </p:pic>
      <p:sp>
        <p:nvSpPr>
          <p:cNvPr id="3" name="Content Placeholder 2"/>
          <p:cNvSpPr>
            <a:spLocks noGrp="1"/>
          </p:cNvSpPr>
          <p:nvPr>
            <p:ph idx="1"/>
          </p:nvPr>
        </p:nvSpPr>
        <p:spPr/>
        <p:txBody>
          <a:bodyPr/>
          <a:lstStyle/>
          <a:p>
            <a:endParaRPr lang="en-US" dirty="0"/>
          </a:p>
        </p:txBody>
      </p:sp>
      <p:pic>
        <p:nvPicPr>
          <p:cNvPr id="60418" name="Picture 2"/>
          <p:cNvPicPr>
            <a:picLocks noChangeAspect="1" noChangeArrowheads="1"/>
          </p:cNvPicPr>
          <p:nvPr/>
        </p:nvPicPr>
        <p:blipFill>
          <a:blip r:embed="rId3" cstate="print"/>
          <a:srcRect/>
          <a:stretch>
            <a:fillRect/>
          </a:stretch>
        </p:blipFill>
        <p:spPr bwMode="auto">
          <a:xfrm>
            <a:off x="76200" y="1101719"/>
            <a:ext cx="5105400" cy="3832233"/>
          </a:xfrm>
          <a:prstGeom prst="rect">
            <a:avLst/>
          </a:prstGeom>
          <a:noFill/>
          <a:ln w="9525">
            <a:noFill/>
            <a:miter lim="800000"/>
            <a:headEnd/>
            <a:tailEnd/>
          </a:ln>
        </p:spPr>
      </p:pic>
      <p:sp>
        <p:nvSpPr>
          <p:cNvPr id="12" name="Oval Callout 11"/>
          <p:cNvSpPr/>
          <p:nvPr/>
        </p:nvSpPr>
        <p:spPr>
          <a:xfrm>
            <a:off x="5181600" y="1200150"/>
            <a:ext cx="3581400" cy="1066800"/>
          </a:xfrm>
          <a:prstGeom prst="wedgeEllipseCallout">
            <a:avLst>
              <a:gd name="adj1" fmla="val -61069"/>
              <a:gd name="adj2" fmla="val 36735"/>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Trajectories from 64 model combinations for a single cohort</a:t>
            </a:r>
            <a:endParaRPr lang="en-US" dirty="0"/>
          </a:p>
        </p:txBody>
      </p:sp>
      <p:sp>
        <p:nvSpPr>
          <p:cNvPr id="2" name="Title 1"/>
          <p:cNvSpPr>
            <a:spLocks noGrp="1"/>
          </p:cNvSpPr>
          <p:nvPr>
            <p:ph type="title"/>
          </p:nvPr>
        </p:nvSpPr>
        <p:spPr/>
        <p:txBody>
          <a:bodyPr>
            <a:normAutofit fontScale="90000"/>
          </a:bodyPr>
          <a:lstStyle/>
          <a:p>
            <a:r>
              <a:rPr lang="en-US" dirty="0" smtClean="0"/>
              <a:t>Predicting Disease Progression</a:t>
            </a:r>
            <a:br>
              <a:rPr lang="en-US" dirty="0" smtClean="0"/>
            </a:br>
            <a:r>
              <a:rPr lang="en-US" dirty="0" smtClean="0"/>
              <a:t>Challenges Visualized using </a:t>
            </a:r>
            <a:r>
              <a:rPr lang="en-US" dirty="0" err="1" smtClean="0"/>
              <a:t>MatPlotLib</a:t>
            </a:r>
            <a:endParaRPr lang="en-US" dirty="0"/>
          </a:p>
        </p:txBody>
      </p:sp>
      <p:sp>
        <p:nvSpPr>
          <p:cNvPr id="6" name="TextBox 5"/>
          <p:cNvSpPr txBox="1"/>
          <p:nvPr/>
        </p:nvSpPr>
        <p:spPr>
          <a:xfrm>
            <a:off x="0" y="4866505"/>
            <a:ext cx="7086600" cy="276999"/>
          </a:xfrm>
          <a:prstGeom prst="rect">
            <a:avLst/>
          </a:prstGeom>
          <a:noFill/>
        </p:spPr>
        <p:txBody>
          <a:bodyPr wrap="square" rtlCol="0">
            <a:spAutoFit/>
          </a:bodyPr>
          <a:lstStyle/>
          <a:p>
            <a:r>
              <a:rPr lang="en-US" sz="1200" dirty="0" smtClean="0">
                <a:solidFill>
                  <a:srgbClr val="00B050"/>
                </a:solidFill>
              </a:rPr>
              <a:t>MIST_RefModel_2014_03_03_MATRIX_TraceBack.zip</a:t>
            </a:r>
            <a:endParaRPr lang="en-US" sz="1200" dirty="0">
              <a:solidFill>
                <a:srgbClr val="00B050"/>
              </a:solidFill>
            </a:endParaRPr>
          </a:p>
        </p:txBody>
      </p:sp>
      <p:sp>
        <p:nvSpPr>
          <p:cNvPr id="7" name="Oval Callout 6"/>
          <p:cNvSpPr/>
          <p:nvPr/>
        </p:nvSpPr>
        <p:spPr>
          <a:xfrm>
            <a:off x="5181600" y="1200150"/>
            <a:ext cx="3581400" cy="1066800"/>
          </a:xfrm>
          <a:prstGeom prst="wedgeEllipseCallout">
            <a:avLst>
              <a:gd name="adj1" fmla="val -61069"/>
              <a:gd name="adj2" fmla="val 36735"/>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4352 trajectories from 64 model combinations &amp; 68=34x2 cohorts </a:t>
            </a:r>
            <a:endParaRPr lang="en-US" dirty="0"/>
          </a:p>
        </p:txBody>
      </p:sp>
      <p:sp>
        <p:nvSpPr>
          <p:cNvPr id="8" name="Oval Callout 7"/>
          <p:cNvSpPr/>
          <p:nvPr/>
        </p:nvSpPr>
        <p:spPr>
          <a:xfrm>
            <a:off x="5181600" y="2419350"/>
            <a:ext cx="3810000" cy="1066800"/>
          </a:xfrm>
          <a:prstGeom prst="wedgeEllipseCallout">
            <a:avLst>
              <a:gd name="adj1" fmla="val -60027"/>
              <a:gd name="adj2" fmla="val 6679"/>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The end point number represents survival after 10 years from 1000 people</a:t>
            </a:r>
          </a:p>
        </p:txBody>
      </p:sp>
      <p:sp>
        <p:nvSpPr>
          <p:cNvPr id="9" name="Oval Callout 8"/>
          <p:cNvSpPr/>
          <p:nvPr/>
        </p:nvSpPr>
        <p:spPr>
          <a:xfrm>
            <a:off x="1143000" y="3257550"/>
            <a:ext cx="2438400" cy="1143000"/>
          </a:xfrm>
          <a:prstGeom prst="wedgeEllipseCallout">
            <a:avLst>
              <a:gd name="adj1" fmla="val -53375"/>
              <a:gd name="adj2" fmla="val -15324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So much information that even the legend wont fit</a:t>
            </a:r>
            <a:endParaRPr lang="en-US" dirty="0"/>
          </a:p>
        </p:txBody>
      </p:sp>
      <p:sp>
        <p:nvSpPr>
          <p:cNvPr id="10" name="Oval Callout 9"/>
          <p:cNvSpPr/>
          <p:nvPr/>
        </p:nvSpPr>
        <p:spPr>
          <a:xfrm>
            <a:off x="5029200" y="3714750"/>
            <a:ext cx="3733800" cy="1219200"/>
          </a:xfrm>
          <a:prstGeom prst="wedgeEllipseCallout">
            <a:avLst>
              <a:gd name="adj1" fmla="val 10751"/>
              <a:gd name="adj2" fmla="val -66234"/>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So much variability amongst existing models and different conditions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0418"/>
                                        </p:tgtEl>
                                        <p:attrNameLst>
                                          <p:attrName>style.visibility</p:attrName>
                                        </p:attrNameLst>
                                      </p:cBhvr>
                                      <p:to>
                                        <p:strVal val="visible"/>
                                      </p:to>
                                    </p:set>
                                    <p:animEffect transition="in" filter="fade">
                                      <p:cBhvr>
                                        <p:cTn id="20" dur="1000"/>
                                        <p:tgtEl>
                                          <p:spTgt spid="60418"/>
                                        </p:tgtEl>
                                      </p:cBhvr>
                                    </p:animEffect>
                                  </p:childTnLst>
                                </p:cTn>
                              </p:par>
                              <p:par>
                                <p:cTn id="21" presetID="22" presetClass="exit" presetSubtype="2" fill="hold" grpId="1" nodeType="withEffect">
                                  <p:stCondLst>
                                    <p:cond delay="0"/>
                                  </p:stCondLst>
                                  <p:childTnLst>
                                    <p:animEffect transition="out" filter="wipe(right)">
                                      <p:cBhvr>
                                        <p:cTn id="22" dur="500"/>
                                        <p:tgtEl>
                                          <p:spTgt spid="12"/>
                                        </p:tgtEl>
                                      </p:cBhvr>
                                    </p:animEffect>
                                    <p:set>
                                      <p:cBhvr>
                                        <p:cTn id="23" dur="1" fill="hold">
                                          <p:stCondLst>
                                            <p:cond delay="499"/>
                                          </p:stCondLst>
                                        </p:cTn>
                                        <p:tgtEl>
                                          <p:spTgt spid="12"/>
                                        </p:tgtEl>
                                        <p:attrNameLst>
                                          <p:attrName>style.visibility</p:attrName>
                                        </p:attrNameLst>
                                      </p:cBhvr>
                                      <p:to>
                                        <p:strVal val="hidden"/>
                                      </p:to>
                                    </p:set>
                                  </p:childTnLst>
                                </p:cTn>
                              </p:par>
                            </p:childTnLst>
                          </p:cTn>
                        </p:par>
                        <p:par>
                          <p:cTn id="24" fill="hold">
                            <p:stCondLst>
                              <p:cond delay="1000"/>
                            </p:stCondLst>
                            <p:childTnLst>
                              <p:par>
                                <p:cTn id="25" presetID="22" presetClass="entr" presetSubtype="2"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right)">
                                      <p:cBhvr>
                                        <p:cTn id="27" dur="500"/>
                                        <p:tgtEl>
                                          <p:spTgt spid="7"/>
                                        </p:tgtEl>
                                      </p:cBhvr>
                                    </p:animEffect>
                                  </p:childTnLst>
                                </p:cTn>
                              </p:par>
                            </p:childTnLst>
                          </p:cTn>
                        </p:par>
                        <p:par>
                          <p:cTn id="28" fill="hold">
                            <p:stCondLst>
                              <p:cond delay="1500"/>
                            </p:stCondLst>
                            <p:childTnLst>
                              <p:par>
                                <p:cTn id="29" presetID="22" presetClass="entr" presetSubtype="1"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up)">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7" grpId="0" animBg="1"/>
      <p:bldP spid="8" grpId="0" animBg="1"/>
      <p:bldP spid="9"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Reference Model Accumulates Knowledge</a:t>
            </a:r>
            <a:br>
              <a:rPr lang="en-US" dirty="0" smtClean="0"/>
            </a:br>
            <a:r>
              <a:rPr lang="en-US" dirty="0" smtClean="0"/>
              <a:t> </a:t>
            </a:r>
            <a:endParaRPr lang="en-US" dirty="0"/>
          </a:p>
        </p:txBody>
      </p:sp>
      <p:sp>
        <p:nvSpPr>
          <p:cNvPr id="3" name="Content Placeholder 2"/>
          <p:cNvSpPr>
            <a:spLocks noGrp="1"/>
          </p:cNvSpPr>
          <p:nvPr>
            <p:ph idx="1"/>
          </p:nvPr>
        </p:nvSpPr>
        <p:spPr/>
        <p:txBody>
          <a:bodyPr>
            <a:norm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p:txBody>
      </p:sp>
      <p:pic>
        <p:nvPicPr>
          <p:cNvPr id="36866" name="Picture 2"/>
          <p:cNvPicPr>
            <a:picLocks noChangeAspect="1" noChangeArrowheads="1"/>
          </p:cNvPicPr>
          <p:nvPr/>
        </p:nvPicPr>
        <p:blipFill>
          <a:blip r:embed="rId2" cstate="print"/>
          <a:srcRect/>
          <a:stretch>
            <a:fillRect/>
          </a:stretch>
        </p:blipFill>
        <p:spPr bwMode="auto">
          <a:xfrm>
            <a:off x="609604" y="971551"/>
            <a:ext cx="7991475" cy="3729038"/>
          </a:xfrm>
          <a:prstGeom prst="rect">
            <a:avLst/>
          </a:prstGeom>
          <a:noFill/>
          <a:ln w="9525">
            <a:noFill/>
            <a:miter lim="800000"/>
            <a:headEnd/>
            <a:tailEnd/>
          </a:ln>
        </p:spPr>
      </p:pic>
      <p:sp>
        <p:nvSpPr>
          <p:cNvPr id="5" name="TextBox 4"/>
          <p:cNvSpPr txBox="1"/>
          <p:nvPr/>
        </p:nvSpPr>
        <p:spPr>
          <a:xfrm>
            <a:off x="838200" y="4400550"/>
            <a:ext cx="3962400" cy="400110"/>
          </a:xfrm>
          <a:prstGeom prst="rect">
            <a:avLst/>
          </a:prstGeom>
          <a:noFill/>
        </p:spPr>
        <p:txBody>
          <a:bodyPr wrap="square" rtlCol="0">
            <a:spAutoFit/>
          </a:bodyPr>
          <a:lstStyle/>
          <a:p>
            <a:pPr algn="ctr"/>
            <a:r>
              <a:rPr lang="en-US" sz="2000" b="1" dirty="0" smtClean="0"/>
              <a:t>Date Correction</a:t>
            </a:r>
            <a:endParaRPr lang="en-US" sz="2000" b="1" dirty="0"/>
          </a:p>
        </p:txBody>
      </p:sp>
      <p:sp>
        <p:nvSpPr>
          <p:cNvPr id="6" name="TextBox 5"/>
          <p:cNvSpPr txBox="1"/>
          <p:nvPr/>
        </p:nvSpPr>
        <p:spPr>
          <a:xfrm>
            <a:off x="990600" y="876240"/>
            <a:ext cx="3505200" cy="400110"/>
          </a:xfrm>
          <a:prstGeom prst="rect">
            <a:avLst/>
          </a:prstGeom>
          <a:noFill/>
        </p:spPr>
        <p:txBody>
          <a:bodyPr wrap="square" rtlCol="0">
            <a:spAutoFit/>
          </a:bodyPr>
          <a:lstStyle/>
          <a:p>
            <a:pPr algn="ctr"/>
            <a:r>
              <a:rPr lang="en-US" sz="2000" b="1" dirty="0" smtClean="0"/>
              <a:t>Raw Models</a:t>
            </a:r>
            <a:endParaRPr lang="en-US" sz="2000" b="1" dirty="0"/>
          </a:p>
        </p:txBody>
      </p:sp>
      <p:sp>
        <p:nvSpPr>
          <p:cNvPr id="7" name="TextBox 6"/>
          <p:cNvSpPr txBox="1"/>
          <p:nvPr/>
        </p:nvSpPr>
        <p:spPr>
          <a:xfrm>
            <a:off x="4572000" y="876240"/>
            <a:ext cx="3886200" cy="400110"/>
          </a:xfrm>
          <a:prstGeom prst="rect">
            <a:avLst/>
          </a:prstGeom>
          <a:noFill/>
        </p:spPr>
        <p:txBody>
          <a:bodyPr wrap="square" rtlCol="0">
            <a:spAutoFit/>
          </a:bodyPr>
          <a:lstStyle/>
          <a:p>
            <a:pPr algn="ctr"/>
            <a:r>
              <a:rPr lang="en-US" sz="2000" b="1" dirty="0" err="1" smtClean="0"/>
              <a:t>BioMarker</a:t>
            </a:r>
            <a:r>
              <a:rPr lang="en-US" sz="2000" b="1" dirty="0" smtClean="0"/>
              <a:t> Correction</a:t>
            </a:r>
            <a:endParaRPr lang="en-US" sz="2000" b="1" dirty="0"/>
          </a:p>
        </p:txBody>
      </p:sp>
      <p:sp>
        <p:nvSpPr>
          <p:cNvPr id="8" name="TextBox 7"/>
          <p:cNvSpPr txBox="1"/>
          <p:nvPr/>
        </p:nvSpPr>
        <p:spPr>
          <a:xfrm>
            <a:off x="4419600" y="4400550"/>
            <a:ext cx="4343400" cy="400110"/>
          </a:xfrm>
          <a:prstGeom prst="rect">
            <a:avLst/>
          </a:prstGeom>
          <a:noFill/>
        </p:spPr>
        <p:txBody>
          <a:bodyPr wrap="square" rtlCol="0">
            <a:spAutoFit/>
          </a:bodyPr>
          <a:lstStyle/>
          <a:p>
            <a:pPr algn="ctr"/>
            <a:r>
              <a:rPr lang="en-US" sz="2000" b="1" dirty="0" err="1" smtClean="0"/>
              <a:t>Date+BioMarker</a:t>
            </a:r>
            <a:r>
              <a:rPr lang="en-US" sz="2000" b="1" dirty="0" smtClean="0"/>
              <a:t> Correction</a:t>
            </a:r>
            <a:endParaRPr lang="en-US" sz="2000" b="1" dirty="0"/>
          </a:p>
        </p:txBody>
      </p:sp>
      <p:sp>
        <p:nvSpPr>
          <p:cNvPr id="10" name="TextBox 9"/>
          <p:cNvSpPr txBox="1"/>
          <p:nvPr/>
        </p:nvSpPr>
        <p:spPr>
          <a:xfrm rot="16200000">
            <a:off x="-106264" y="1356199"/>
            <a:ext cx="971550" cy="430887"/>
          </a:xfrm>
          <a:prstGeom prst="rect">
            <a:avLst/>
          </a:prstGeom>
          <a:noFill/>
        </p:spPr>
        <p:txBody>
          <a:bodyPr wrap="square" rtlCol="0">
            <a:spAutoFit/>
          </a:bodyPr>
          <a:lstStyle/>
          <a:p>
            <a:pPr algn="ctr"/>
            <a:r>
              <a:rPr lang="en-US" sz="1100" b="1" dirty="0" smtClean="0"/>
              <a:t>Biomarkers Independent</a:t>
            </a:r>
            <a:endParaRPr lang="en-US" sz="1100" b="1" dirty="0"/>
          </a:p>
        </p:txBody>
      </p:sp>
      <p:sp>
        <p:nvSpPr>
          <p:cNvPr id="11" name="TextBox 10"/>
          <p:cNvSpPr txBox="1"/>
          <p:nvPr/>
        </p:nvSpPr>
        <p:spPr>
          <a:xfrm rot="16200000">
            <a:off x="-35927" y="2242022"/>
            <a:ext cx="800100" cy="430887"/>
          </a:xfrm>
          <a:prstGeom prst="rect">
            <a:avLst/>
          </a:prstGeom>
          <a:noFill/>
        </p:spPr>
        <p:txBody>
          <a:bodyPr wrap="square" rtlCol="0">
            <a:spAutoFit/>
          </a:bodyPr>
          <a:lstStyle/>
          <a:p>
            <a:pPr algn="ctr"/>
            <a:r>
              <a:rPr lang="en-US" sz="1100" b="1" dirty="0" smtClean="0"/>
              <a:t>Fully Correlated</a:t>
            </a:r>
            <a:endParaRPr lang="en-US" sz="1100" b="1" dirty="0"/>
          </a:p>
        </p:txBody>
      </p:sp>
      <p:sp>
        <p:nvSpPr>
          <p:cNvPr id="14" name="TextBox 13"/>
          <p:cNvSpPr txBox="1"/>
          <p:nvPr/>
        </p:nvSpPr>
        <p:spPr>
          <a:xfrm rot="16200000">
            <a:off x="6903392" y="2686020"/>
            <a:ext cx="3714750" cy="400110"/>
          </a:xfrm>
          <a:prstGeom prst="rect">
            <a:avLst/>
          </a:prstGeom>
          <a:noFill/>
        </p:spPr>
        <p:txBody>
          <a:bodyPr wrap="square" rtlCol="0">
            <a:spAutoFit/>
          </a:bodyPr>
          <a:lstStyle/>
          <a:p>
            <a:pPr algn="ctr"/>
            <a:r>
              <a:rPr lang="en-US" sz="2000" b="1" dirty="0" smtClean="0"/>
              <a:t> 8 Populations = 40 cohorts x 2</a:t>
            </a:r>
            <a:endParaRPr lang="en-US" sz="2000" b="1" dirty="0"/>
          </a:p>
        </p:txBody>
      </p:sp>
      <p:sp>
        <p:nvSpPr>
          <p:cNvPr id="15" name="TextBox 14"/>
          <p:cNvSpPr txBox="1"/>
          <p:nvPr/>
        </p:nvSpPr>
        <p:spPr>
          <a:xfrm>
            <a:off x="2362200" y="4629150"/>
            <a:ext cx="4343400" cy="400110"/>
          </a:xfrm>
          <a:prstGeom prst="rect">
            <a:avLst/>
          </a:prstGeom>
          <a:noFill/>
        </p:spPr>
        <p:txBody>
          <a:bodyPr wrap="square" rtlCol="0">
            <a:spAutoFit/>
          </a:bodyPr>
          <a:lstStyle/>
          <a:p>
            <a:pPr algn="ctr"/>
            <a:r>
              <a:rPr lang="en-US" sz="2000" b="1" dirty="0" smtClean="0"/>
              <a:t>50 Models x 4 Assumptions</a:t>
            </a:r>
            <a:endParaRPr lang="en-US" sz="2000" b="1" dirty="0"/>
          </a:p>
        </p:txBody>
      </p:sp>
      <p:sp>
        <p:nvSpPr>
          <p:cNvPr id="16" name="TextBox 15"/>
          <p:cNvSpPr txBox="1"/>
          <p:nvPr/>
        </p:nvSpPr>
        <p:spPr>
          <a:xfrm rot="16200000">
            <a:off x="-132577" y="3070699"/>
            <a:ext cx="971550" cy="430887"/>
          </a:xfrm>
          <a:prstGeom prst="rect">
            <a:avLst/>
          </a:prstGeom>
          <a:noFill/>
        </p:spPr>
        <p:txBody>
          <a:bodyPr wrap="square" rtlCol="0">
            <a:spAutoFit/>
          </a:bodyPr>
          <a:lstStyle/>
          <a:p>
            <a:pPr algn="ctr"/>
            <a:r>
              <a:rPr lang="en-US" sz="1100" b="1" dirty="0" smtClean="0"/>
              <a:t>Biomarkers Independent</a:t>
            </a:r>
            <a:endParaRPr lang="en-US" sz="1100" b="1" dirty="0"/>
          </a:p>
        </p:txBody>
      </p:sp>
      <p:sp>
        <p:nvSpPr>
          <p:cNvPr id="17" name="TextBox 16"/>
          <p:cNvSpPr txBox="1"/>
          <p:nvPr/>
        </p:nvSpPr>
        <p:spPr>
          <a:xfrm rot="16200000">
            <a:off x="-62240" y="3956522"/>
            <a:ext cx="800100" cy="430887"/>
          </a:xfrm>
          <a:prstGeom prst="rect">
            <a:avLst/>
          </a:prstGeom>
          <a:noFill/>
        </p:spPr>
        <p:txBody>
          <a:bodyPr wrap="square" rtlCol="0">
            <a:spAutoFit/>
          </a:bodyPr>
          <a:lstStyle/>
          <a:p>
            <a:pPr algn="ctr"/>
            <a:r>
              <a:rPr lang="en-US" sz="1100" b="1" dirty="0" smtClean="0"/>
              <a:t>Fully Correlated</a:t>
            </a:r>
            <a:endParaRPr lang="en-US" sz="1100" b="1" dirty="0"/>
          </a:p>
        </p:txBody>
      </p:sp>
      <p:cxnSp>
        <p:nvCxnSpPr>
          <p:cNvPr id="19" name="Straight Connector 18"/>
          <p:cNvCxnSpPr/>
          <p:nvPr/>
        </p:nvCxnSpPr>
        <p:spPr>
          <a:xfrm>
            <a:off x="0" y="2000250"/>
            <a:ext cx="8610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2337" y="3664131"/>
            <a:ext cx="8610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530996" y="985133"/>
            <a:ext cx="0" cy="371475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1151" y="2835197"/>
            <a:ext cx="861060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066800" y="2343150"/>
            <a:ext cx="7543800" cy="369332"/>
          </a:xfrm>
          <a:prstGeom prst="rect">
            <a:avLst/>
          </a:prstGeom>
          <a:noFill/>
        </p:spPr>
        <p:txBody>
          <a:bodyPr wrap="square" rtlCol="0">
            <a:spAutoFit/>
          </a:bodyPr>
          <a:lstStyle/>
          <a:p>
            <a:pPr algn="ctr"/>
            <a:r>
              <a:rPr lang="en-US" b="1" dirty="0" smtClean="0">
                <a:solidFill>
                  <a:schemeClr val="bg1"/>
                </a:solidFill>
              </a:rPr>
              <a:t>Unexplained</a:t>
            </a:r>
            <a:endParaRPr lang="en-US" b="1" dirty="0">
              <a:solidFill>
                <a:schemeClr val="bg1"/>
              </a:solidFill>
            </a:endParaRPr>
          </a:p>
        </p:txBody>
      </p:sp>
      <p:sp>
        <p:nvSpPr>
          <p:cNvPr id="39" name="TextBox 38"/>
          <p:cNvSpPr txBox="1"/>
          <p:nvPr/>
        </p:nvSpPr>
        <p:spPr>
          <a:xfrm rot="16200000">
            <a:off x="1641991" y="3444359"/>
            <a:ext cx="1657350" cy="369332"/>
          </a:xfrm>
          <a:prstGeom prst="rect">
            <a:avLst/>
          </a:prstGeom>
          <a:noFill/>
        </p:spPr>
        <p:txBody>
          <a:bodyPr wrap="square" rtlCol="0">
            <a:spAutoFit/>
          </a:bodyPr>
          <a:lstStyle/>
          <a:p>
            <a:pPr algn="ctr"/>
            <a:r>
              <a:rPr lang="en-US" b="1" dirty="0" smtClean="0">
                <a:solidFill>
                  <a:schemeClr val="bg1"/>
                </a:solidFill>
              </a:rPr>
              <a:t>Best Model</a:t>
            </a:r>
            <a:endParaRPr lang="en-US" b="1" dirty="0">
              <a:solidFill>
                <a:schemeClr val="bg1"/>
              </a:solidFill>
            </a:endParaRPr>
          </a:p>
        </p:txBody>
      </p:sp>
      <p:sp>
        <p:nvSpPr>
          <p:cNvPr id="21" name="TextBox 20"/>
          <p:cNvSpPr txBox="1"/>
          <p:nvPr/>
        </p:nvSpPr>
        <p:spPr>
          <a:xfrm>
            <a:off x="0" y="4935768"/>
            <a:ext cx="7086600" cy="276999"/>
          </a:xfrm>
          <a:prstGeom prst="rect">
            <a:avLst/>
          </a:prstGeom>
          <a:noFill/>
        </p:spPr>
        <p:txBody>
          <a:bodyPr wrap="square" rtlCol="0">
            <a:spAutoFit/>
          </a:bodyPr>
          <a:lstStyle/>
          <a:p>
            <a:r>
              <a:rPr lang="en-US" sz="1200" dirty="0" smtClean="0">
                <a:solidFill>
                  <a:srgbClr val="00B050"/>
                </a:solidFill>
              </a:rPr>
              <a:t>Version 22 -  MIST_RefModel_2014_04_29_MATRIX_TraceBack.zip</a:t>
            </a:r>
            <a:endParaRPr lang="en-US" sz="1200" dirty="0">
              <a:solidFill>
                <a:srgbClr val="00B050"/>
              </a:solidFill>
            </a:endParaRPr>
          </a:p>
        </p:txBody>
      </p:sp>
      <p:sp>
        <p:nvSpPr>
          <p:cNvPr id="25" name="Oval Callout 24"/>
          <p:cNvSpPr/>
          <p:nvPr/>
        </p:nvSpPr>
        <p:spPr>
          <a:xfrm>
            <a:off x="914400" y="590550"/>
            <a:ext cx="7391400" cy="304800"/>
          </a:xfrm>
          <a:prstGeom prst="wedgeEllipseCallout">
            <a:avLst>
              <a:gd name="adj1" fmla="val 33749"/>
              <a:gd name="adj2" fmla="val 5760"/>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Knowledge = Observed </a:t>
            </a:r>
            <a:r>
              <a:rPr lang="en-US" dirty="0" smtClean="0"/>
              <a:t>Data </a:t>
            </a:r>
            <a:r>
              <a:rPr lang="en-US" dirty="0" smtClean="0"/>
              <a:t>&amp; Assumptions / Models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16" presetClass="entr" presetSubtype="26" fill="hold" nodeType="after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barn(inHorizontal)">
                                      <p:cBhvr>
                                        <p:cTn id="16" dur="500"/>
                                        <p:tgtEl>
                                          <p:spTgt spid="23"/>
                                        </p:tgtEl>
                                      </p:cBhvr>
                                    </p:animEffect>
                                  </p:childTnLst>
                                </p:cTn>
                              </p:par>
                              <p:par>
                                <p:cTn id="17" presetID="16" presetClass="entr" presetSubtype="21" fill="hold" nodeType="with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barn(inVertical)">
                                      <p:cBhvr>
                                        <p:cTn id="19" dur="500"/>
                                        <p:tgtEl>
                                          <p:spTgt spid="37"/>
                                        </p:tgtEl>
                                      </p:cBhvr>
                                    </p:animEffect>
                                  </p:childTnLst>
                                </p:cTn>
                              </p:par>
                            </p:childTnLst>
                          </p:cTn>
                        </p:par>
                        <p:par>
                          <p:cTn id="20" fill="hold">
                            <p:stCondLst>
                              <p:cond delay="1500"/>
                            </p:stCondLst>
                            <p:childTnLst>
                              <p:par>
                                <p:cTn id="21" presetID="2" presetClass="entr" presetSubtype="12"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par>
                                <p:cTn id="25" presetID="2" presetClass="entr" presetSubtype="6"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1+#ppt_w/2"/>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par>
                                <p:cTn id="29" presetID="2" presetClass="entr" presetSubtype="9"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0-#ppt_w/2"/>
                                          </p:val>
                                        </p:tav>
                                        <p:tav tm="100000">
                                          <p:val>
                                            <p:strVal val="#ppt_x"/>
                                          </p:val>
                                        </p:tav>
                                      </p:tavLst>
                                    </p:anim>
                                    <p:anim calcmode="lin" valueType="num">
                                      <p:cBhvr additive="base">
                                        <p:cTn id="32" dur="500" fill="hold"/>
                                        <p:tgtEl>
                                          <p:spTgt spid="6"/>
                                        </p:tgtEl>
                                        <p:attrNameLst>
                                          <p:attrName>ppt_y</p:attrName>
                                        </p:attrNameLst>
                                      </p:cBhvr>
                                      <p:tavLst>
                                        <p:tav tm="0">
                                          <p:val>
                                            <p:strVal val="0-#ppt_h/2"/>
                                          </p:val>
                                        </p:tav>
                                        <p:tav tm="100000">
                                          <p:val>
                                            <p:strVal val="#ppt_y"/>
                                          </p:val>
                                        </p:tav>
                                      </p:tavLst>
                                    </p:anim>
                                  </p:childTnLst>
                                </p:cTn>
                              </p:par>
                              <p:par>
                                <p:cTn id="33" presetID="2" presetClass="entr" presetSubtype="3"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500" fill="hold"/>
                                        <p:tgtEl>
                                          <p:spTgt spid="7"/>
                                        </p:tgtEl>
                                        <p:attrNameLst>
                                          <p:attrName>ppt_x</p:attrName>
                                        </p:attrNameLst>
                                      </p:cBhvr>
                                      <p:tavLst>
                                        <p:tav tm="0">
                                          <p:val>
                                            <p:strVal val="1+#ppt_w/2"/>
                                          </p:val>
                                        </p:tav>
                                        <p:tav tm="100000">
                                          <p:val>
                                            <p:strVal val="#ppt_x"/>
                                          </p:val>
                                        </p:tav>
                                      </p:tavLst>
                                    </p:anim>
                                    <p:anim calcmode="lin" valueType="num">
                                      <p:cBhvr additive="base">
                                        <p:cTn id="36" dur="500" fill="hold"/>
                                        <p:tgtEl>
                                          <p:spTgt spid="7"/>
                                        </p:tgtEl>
                                        <p:attrNameLst>
                                          <p:attrName>ppt_y</p:attrName>
                                        </p:attrNameLst>
                                      </p:cBhvr>
                                      <p:tavLst>
                                        <p:tav tm="0">
                                          <p:val>
                                            <p:strVal val="0-#ppt_h/2"/>
                                          </p:val>
                                        </p:tav>
                                        <p:tav tm="100000">
                                          <p:val>
                                            <p:strVal val="#ppt_y"/>
                                          </p:val>
                                        </p:tav>
                                      </p:tavLst>
                                    </p:anim>
                                  </p:childTnLst>
                                </p:cTn>
                              </p:par>
                            </p:childTnLst>
                          </p:cTn>
                        </p:par>
                        <p:par>
                          <p:cTn id="37" fill="hold">
                            <p:stCondLst>
                              <p:cond delay="2000"/>
                            </p:stCondLst>
                            <p:childTnLst>
                              <p:par>
                                <p:cTn id="38" presetID="2" presetClass="entr" presetSubtype="2" fill="hold" grpId="0" nodeType="after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500" fill="hold"/>
                                        <p:tgtEl>
                                          <p:spTgt spid="14"/>
                                        </p:tgtEl>
                                        <p:attrNameLst>
                                          <p:attrName>ppt_x</p:attrName>
                                        </p:attrNameLst>
                                      </p:cBhvr>
                                      <p:tavLst>
                                        <p:tav tm="0">
                                          <p:val>
                                            <p:strVal val="1+#ppt_w/2"/>
                                          </p:val>
                                        </p:tav>
                                        <p:tav tm="100000">
                                          <p:val>
                                            <p:strVal val="#ppt_x"/>
                                          </p:val>
                                        </p:tav>
                                      </p:tavLst>
                                    </p:anim>
                                    <p:anim calcmode="lin" valueType="num">
                                      <p:cBhvr additive="base">
                                        <p:cTn id="41" dur="500" fill="hold"/>
                                        <p:tgtEl>
                                          <p:spTgt spid="14"/>
                                        </p:tgtEl>
                                        <p:attrNameLst>
                                          <p:attrName>ppt_y</p:attrName>
                                        </p:attrNameLst>
                                      </p:cBhvr>
                                      <p:tavLst>
                                        <p:tav tm="0">
                                          <p:val>
                                            <p:strVal val="#ppt_y"/>
                                          </p:val>
                                        </p:tav>
                                        <p:tav tm="100000">
                                          <p:val>
                                            <p:strVal val="#ppt_y"/>
                                          </p:val>
                                        </p:tav>
                                      </p:tavLst>
                                    </p:anim>
                                  </p:childTnLst>
                                </p:cTn>
                              </p:par>
                            </p:childTnLst>
                          </p:cTn>
                        </p:par>
                        <p:par>
                          <p:cTn id="42" fill="hold">
                            <p:stCondLst>
                              <p:cond delay="2500"/>
                            </p:stCondLst>
                            <p:childTnLst>
                              <p:par>
                                <p:cTn id="43" presetID="22" presetClass="entr" presetSubtype="2" fill="hold" nodeType="after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wipe(right)">
                                      <p:cBhvr>
                                        <p:cTn id="45" dur="500"/>
                                        <p:tgtEl>
                                          <p:spTgt spid="19"/>
                                        </p:tgtEl>
                                      </p:cBhvr>
                                    </p:animEffect>
                                  </p:childTnLst>
                                </p:cTn>
                              </p:par>
                              <p:par>
                                <p:cTn id="46" presetID="22" presetClass="entr" presetSubtype="2" fill="hold" nodeType="with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wipe(right)">
                                      <p:cBhvr>
                                        <p:cTn id="48" dur="500"/>
                                        <p:tgtEl>
                                          <p:spTgt spid="22"/>
                                        </p:tgtEl>
                                      </p:cBhvr>
                                    </p:animEffect>
                                  </p:childTnLst>
                                </p:cTn>
                              </p:par>
                            </p:childTnLst>
                          </p:cTn>
                        </p:par>
                        <p:par>
                          <p:cTn id="49" fill="hold">
                            <p:stCondLst>
                              <p:cond delay="3000"/>
                            </p:stCondLst>
                            <p:childTnLst>
                              <p:par>
                                <p:cTn id="50" presetID="2" presetClass="entr" presetSubtype="8" fill="hold" grpId="0" nodeType="afterEffect">
                                  <p:stCondLst>
                                    <p:cond delay="0"/>
                                  </p:stCondLst>
                                  <p:childTnLst>
                                    <p:set>
                                      <p:cBhvr>
                                        <p:cTn id="51" dur="1" fill="hold">
                                          <p:stCondLst>
                                            <p:cond delay="0"/>
                                          </p:stCondLst>
                                        </p:cTn>
                                        <p:tgtEl>
                                          <p:spTgt spid="17"/>
                                        </p:tgtEl>
                                        <p:attrNameLst>
                                          <p:attrName>style.visibility</p:attrName>
                                        </p:attrNameLst>
                                      </p:cBhvr>
                                      <p:to>
                                        <p:strVal val="visible"/>
                                      </p:to>
                                    </p:set>
                                    <p:anim calcmode="lin" valueType="num">
                                      <p:cBhvr additive="base">
                                        <p:cTn id="52" dur="500" fill="hold"/>
                                        <p:tgtEl>
                                          <p:spTgt spid="17"/>
                                        </p:tgtEl>
                                        <p:attrNameLst>
                                          <p:attrName>ppt_x</p:attrName>
                                        </p:attrNameLst>
                                      </p:cBhvr>
                                      <p:tavLst>
                                        <p:tav tm="0">
                                          <p:val>
                                            <p:strVal val="0-#ppt_w/2"/>
                                          </p:val>
                                        </p:tav>
                                        <p:tav tm="100000">
                                          <p:val>
                                            <p:strVal val="#ppt_x"/>
                                          </p:val>
                                        </p:tav>
                                      </p:tavLst>
                                    </p:anim>
                                    <p:anim calcmode="lin" valueType="num">
                                      <p:cBhvr additive="base">
                                        <p:cTn id="53" dur="500" fill="hold"/>
                                        <p:tgtEl>
                                          <p:spTgt spid="17"/>
                                        </p:tgtEl>
                                        <p:attrNameLst>
                                          <p:attrName>ppt_y</p:attrName>
                                        </p:attrNameLst>
                                      </p:cBhvr>
                                      <p:tavLst>
                                        <p:tav tm="0">
                                          <p:val>
                                            <p:strVal val="#ppt_y"/>
                                          </p:val>
                                        </p:tav>
                                        <p:tav tm="100000">
                                          <p:val>
                                            <p:strVal val="#ppt_y"/>
                                          </p:val>
                                        </p:tav>
                                      </p:tavLst>
                                    </p:anim>
                                  </p:childTnLst>
                                </p:cTn>
                              </p:par>
                              <p:par>
                                <p:cTn id="54" presetID="2" presetClass="entr" presetSubtype="8" fill="hold" grpId="0" nodeType="withEffect">
                                  <p:stCondLst>
                                    <p:cond delay="0"/>
                                  </p:stCondLst>
                                  <p:childTnLst>
                                    <p:set>
                                      <p:cBhvr>
                                        <p:cTn id="55" dur="1" fill="hold">
                                          <p:stCondLst>
                                            <p:cond delay="0"/>
                                          </p:stCondLst>
                                        </p:cTn>
                                        <p:tgtEl>
                                          <p:spTgt spid="11"/>
                                        </p:tgtEl>
                                        <p:attrNameLst>
                                          <p:attrName>style.visibility</p:attrName>
                                        </p:attrNameLst>
                                      </p:cBhvr>
                                      <p:to>
                                        <p:strVal val="visible"/>
                                      </p:to>
                                    </p:set>
                                    <p:anim calcmode="lin" valueType="num">
                                      <p:cBhvr additive="base">
                                        <p:cTn id="56" dur="500" fill="hold"/>
                                        <p:tgtEl>
                                          <p:spTgt spid="11"/>
                                        </p:tgtEl>
                                        <p:attrNameLst>
                                          <p:attrName>ppt_x</p:attrName>
                                        </p:attrNameLst>
                                      </p:cBhvr>
                                      <p:tavLst>
                                        <p:tav tm="0">
                                          <p:val>
                                            <p:strVal val="0-#ppt_w/2"/>
                                          </p:val>
                                        </p:tav>
                                        <p:tav tm="100000">
                                          <p:val>
                                            <p:strVal val="#ppt_x"/>
                                          </p:val>
                                        </p:tav>
                                      </p:tavLst>
                                    </p:anim>
                                    <p:anim calcmode="lin" valueType="num">
                                      <p:cBhvr additive="base">
                                        <p:cTn id="57" dur="500" fill="hold"/>
                                        <p:tgtEl>
                                          <p:spTgt spid="11"/>
                                        </p:tgtEl>
                                        <p:attrNameLst>
                                          <p:attrName>ppt_y</p:attrName>
                                        </p:attrNameLst>
                                      </p:cBhvr>
                                      <p:tavLst>
                                        <p:tav tm="0">
                                          <p:val>
                                            <p:strVal val="#ppt_y"/>
                                          </p:val>
                                        </p:tav>
                                        <p:tav tm="100000">
                                          <p:val>
                                            <p:strVal val="#ppt_y"/>
                                          </p:val>
                                        </p:tav>
                                      </p:tavLst>
                                    </p:anim>
                                  </p:childTnLst>
                                </p:cTn>
                              </p:par>
                            </p:childTnLst>
                          </p:cTn>
                        </p:par>
                        <p:par>
                          <p:cTn id="58" fill="hold">
                            <p:stCondLst>
                              <p:cond delay="3500"/>
                            </p:stCondLst>
                            <p:childTnLst>
                              <p:par>
                                <p:cTn id="59" presetID="2" presetClass="entr" presetSubtype="8" fill="hold" grpId="0" nodeType="afterEffect">
                                  <p:stCondLst>
                                    <p:cond delay="0"/>
                                  </p:stCondLst>
                                  <p:childTnLst>
                                    <p:set>
                                      <p:cBhvr>
                                        <p:cTn id="60" dur="1" fill="hold">
                                          <p:stCondLst>
                                            <p:cond delay="0"/>
                                          </p:stCondLst>
                                        </p:cTn>
                                        <p:tgtEl>
                                          <p:spTgt spid="16"/>
                                        </p:tgtEl>
                                        <p:attrNameLst>
                                          <p:attrName>style.visibility</p:attrName>
                                        </p:attrNameLst>
                                      </p:cBhvr>
                                      <p:to>
                                        <p:strVal val="visible"/>
                                      </p:to>
                                    </p:set>
                                    <p:anim calcmode="lin" valueType="num">
                                      <p:cBhvr additive="base">
                                        <p:cTn id="61" dur="500" fill="hold"/>
                                        <p:tgtEl>
                                          <p:spTgt spid="16"/>
                                        </p:tgtEl>
                                        <p:attrNameLst>
                                          <p:attrName>ppt_x</p:attrName>
                                        </p:attrNameLst>
                                      </p:cBhvr>
                                      <p:tavLst>
                                        <p:tav tm="0">
                                          <p:val>
                                            <p:strVal val="0-#ppt_w/2"/>
                                          </p:val>
                                        </p:tav>
                                        <p:tav tm="100000">
                                          <p:val>
                                            <p:strVal val="#ppt_x"/>
                                          </p:val>
                                        </p:tav>
                                      </p:tavLst>
                                    </p:anim>
                                    <p:anim calcmode="lin" valueType="num">
                                      <p:cBhvr additive="base">
                                        <p:cTn id="62" dur="500" fill="hold"/>
                                        <p:tgtEl>
                                          <p:spTgt spid="16"/>
                                        </p:tgtEl>
                                        <p:attrNameLst>
                                          <p:attrName>ppt_y</p:attrName>
                                        </p:attrNameLst>
                                      </p:cBhvr>
                                      <p:tavLst>
                                        <p:tav tm="0">
                                          <p:val>
                                            <p:strVal val="#ppt_y"/>
                                          </p:val>
                                        </p:tav>
                                        <p:tav tm="100000">
                                          <p:val>
                                            <p:strVal val="#ppt_y"/>
                                          </p:val>
                                        </p:tav>
                                      </p:tavLst>
                                    </p:anim>
                                  </p:childTnLst>
                                </p:cTn>
                              </p:par>
                              <p:par>
                                <p:cTn id="63" presetID="2" presetClass="entr" presetSubtype="8" fill="hold" grpId="0" nodeType="withEffect">
                                  <p:stCondLst>
                                    <p:cond delay="0"/>
                                  </p:stCondLst>
                                  <p:childTnLst>
                                    <p:set>
                                      <p:cBhvr>
                                        <p:cTn id="64" dur="1" fill="hold">
                                          <p:stCondLst>
                                            <p:cond delay="0"/>
                                          </p:stCondLst>
                                        </p:cTn>
                                        <p:tgtEl>
                                          <p:spTgt spid="10"/>
                                        </p:tgtEl>
                                        <p:attrNameLst>
                                          <p:attrName>style.visibility</p:attrName>
                                        </p:attrNameLst>
                                      </p:cBhvr>
                                      <p:to>
                                        <p:strVal val="visible"/>
                                      </p:to>
                                    </p:set>
                                    <p:anim calcmode="lin" valueType="num">
                                      <p:cBhvr additive="base">
                                        <p:cTn id="65" dur="500" fill="hold"/>
                                        <p:tgtEl>
                                          <p:spTgt spid="10"/>
                                        </p:tgtEl>
                                        <p:attrNameLst>
                                          <p:attrName>ppt_x</p:attrName>
                                        </p:attrNameLst>
                                      </p:cBhvr>
                                      <p:tavLst>
                                        <p:tav tm="0">
                                          <p:val>
                                            <p:strVal val="0-#ppt_w/2"/>
                                          </p:val>
                                        </p:tav>
                                        <p:tav tm="100000">
                                          <p:val>
                                            <p:strVal val="#ppt_x"/>
                                          </p:val>
                                        </p:tav>
                                      </p:tavLst>
                                    </p:anim>
                                    <p:anim calcmode="lin" valueType="num">
                                      <p:cBhvr additive="base">
                                        <p:cTn id="66"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37" presetClass="entr" presetSubtype="0" fill="hold" grpId="0" nodeType="clickEffect">
                                  <p:stCondLst>
                                    <p:cond delay="0"/>
                                  </p:stCondLst>
                                  <p:childTnLst>
                                    <p:set>
                                      <p:cBhvr>
                                        <p:cTn id="70" dur="1" fill="hold">
                                          <p:stCondLst>
                                            <p:cond delay="0"/>
                                          </p:stCondLst>
                                        </p:cTn>
                                        <p:tgtEl>
                                          <p:spTgt spid="39"/>
                                        </p:tgtEl>
                                        <p:attrNameLst>
                                          <p:attrName>style.visibility</p:attrName>
                                        </p:attrNameLst>
                                      </p:cBhvr>
                                      <p:to>
                                        <p:strVal val="visible"/>
                                      </p:to>
                                    </p:set>
                                    <p:animEffect transition="in" filter="fade">
                                      <p:cBhvr>
                                        <p:cTn id="71" dur="500"/>
                                        <p:tgtEl>
                                          <p:spTgt spid="39"/>
                                        </p:tgtEl>
                                      </p:cBhvr>
                                    </p:animEffect>
                                    <p:anim calcmode="lin" valueType="num">
                                      <p:cBhvr>
                                        <p:cTn id="72" dur="500" fill="hold"/>
                                        <p:tgtEl>
                                          <p:spTgt spid="39"/>
                                        </p:tgtEl>
                                        <p:attrNameLst>
                                          <p:attrName>ppt_x</p:attrName>
                                        </p:attrNameLst>
                                      </p:cBhvr>
                                      <p:tavLst>
                                        <p:tav tm="0">
                                          <p:val>
                                            <p:strVal val="#ppt_x"/>
                                          </p:val>
                                        </p:tav>
                                        <p:tav tm="100000">
                                          <p:val>
                                            <p:strVal val="#ppt_x"/>
                                          </p:val>
                                        </p:tav>
                                      </p:tavLst>
                                    </p:anim>
                                    <p:anim calcmode="lin" valueType="num">
                                      <p:cBhvr>
                                        <p:cTn id="73" dur="450" decel="100000" fill="hold"/>
                                        <p:tgtEl>
                                          <p:spTgt spid="39"/>
                                        </p:tgtEl>
                                        <p:attrNameLst>
                                          <p:attrName>ppt_y</p:attrName>
                                        </p:attrNameLst>
                                      </p:cBhvr>
                                      <p:tavLst>
                                        <p:tav tm="0">
                                          <p:val>
                                            <p:strVal val="#ppt_y+1"/>
                                          </p:val>
                                        </p:tav>
                                        <p:tav tm="100000">
                                          <p:val>
                                            <p:strVal val="#ppt_y-.03"/>
                                          </p:val>
                                        </p:tav>
                                      </p:tavLst>
                                    </p:anim>
                                    <p:anim calcmode="lin" valueType="num">
                                      <p:cBhvr>
                                        <p:cTn id="74" dur="50" accel="100000" fill="hold">
                                          <p:stCondLst>
                                            <p:cond delay="450"/>
                                          </p:stCondLst>
                                        </p:cTn>
                                        <p:tgtEl>
                                          <p:spTgt spid="39"/>
                                        </p:tgtEl>
                                        <p:attrNameLst>
                                          <p:attrName>ppt_y</p:attrName>
                                        </p:attrNameLst>
                                      </p:cBhvr>
                                      <p:tavLst>
                                        <p:tav tm="0">
                                          <p:val>
                                            <p:strVal val="#ppt_y-.03"/>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38" presetClass="entr" presetSubtype="0" accel="50000" fill="hold" grpId="0" nodeType="clickEffect">
                                  <p:stCondLst>
                                    <p:cond delay="0"/>
                                  </p:stCondLst>
                                  <p:iterate type="lt">
                                    <p:tmPct val="50000"/>
                                  </p:iterate>
                                  <p:childTnLst>
                                    <p:set>
                                      <p:cBhvr>
                                        <p:cTn id="78" dur="1" fill="hold">
                                          <p:stCondLst>
                                            <p:cond delay="0"/>
                                          </p:stCondLst>
                                        </p:cTn>
                                        <p:tgtEl>
                                          <p:spTgt spid="38"/>
                                        </p:tgtEl>
                                        <p:attrNameLst>
                                          <p:attrName>style.visibility</p:attrName>
                                        </p:attrNameLst>
                                      </p:cBhvr>
                                      <p:to>
                                        <p:strVal val="visible"/>
                                      </p:to>
                                    </p:set>
                                    <p:set>
                                      <p:cBhvr>
                                        <p:cTn id="79" dur="228" fill="hold">
                                          <p:stCondLst>
                                            <p:cond delay="0"/>
                                          </p:stCondLst>
                                        </p:cTn>
                                        <p:tgtEl>
                                          <p:spTgt spid="38"/>
                                        </p:tgtEl>
                                        <p:attrNameLst>
                                          <p:attrName>style.rotation</p:attrName>
                                        </p:attrNameLst>
                                      </p:cBhvr>
                                      <p:to>
                                        <p:strVal val="-45.0"/>
                                      </p:to>
                                    </p:set>
                                    <p:anim calcmode="lin" valueType="num">
                                      <p:cBhvr>
                                        <p:cTn id="80" dur="228" fill="hold">
                                          <p:stCondLst>
                                            <p:cond delay="228"/>
                                          </p:stCondLst>
                                        </p:cTn>
                                        <p:tgtEl>
                                          <p:spTgt spid="38"/>
                                        </p:tgtEl>
                                        <p:attrNameLst>
                                          <p:attrName>style.rotation</p:attrName>
                                        </p:attrNameLst>
                                      </p:cBhvr>
                                      <p:tavLst>
                                        <p:tav tm="0">
                                          <p:val>
                                            <p:fltVal val="-45"/>
                                          </p:val>
                                        </p:tav>
                                        <p:tav tm="69900">
                                          <p:val>
                                            <p:fltVal val="45"/>
                                          </p:val>
                                        </p:tav>
                                        <p:tav tm="100000">
                                          <p:val>
                                            <p:fltVal val="0"/>
                                          </p:val>
                                        </p:tav>
                                      </p:tavLst>
                                    </p:anim>
                                    <p:anim calcmode="lin" valueType="num">
                                      <p:cBhvr>
                                        <p:cTn id="81" dur="228" fill="hold">
                                          <p:stCondLst>
                                            <p:cond delay="0"/>
                                          </p:stCondLst>
                                        </p:cTn>
                                        <p:tgtEl>
                                          <p:spTgt spid="38"/>
                                        </p:tgtEl>
                                        <p:attrNameLst>
                                          <p:attrName>ppt_y</p:attrName>
                                        </p:attrNameLst>
                                      </p:cBhvr>
                                      <p:tavLst>
                                        <p:tav tm="0">
                                          <p:val>
                                            <p:strVal val="#ppt_y-1"/>
                                          </p:val>
                                        </p:tav>
                                        <p:tav tm="100000">
                                          <p:val>
                                            <p:strVal val="#ppt_y-(0.354*#ppt_w-0.172*#ppt_h)"/>
                                          </p:val>
                                        </p:tav>
                                      </p:tavLst>
                                    </p:anim>
                                    <p:anim calcmode="lin" valueType="num">
                                      <p:cBhvr>
                                        <p:cTn id="82" dur="78" decel="50000" autoRev="1" fill="hold">
                                          <p:stCondLst>
                                            <p:cond delay="228"/>
                                          </p:stCondLst>
                                        </p:cTn>
                                        <p:tgtEl>
                                          <p:spTgt spid="38"/>
                                        </p:tgtEl>
                                        <p:attrNameLst>
                                          <p:attrName>ppt_y</p:attrName>
                                        </p:attrNameLst>
                                      </p:cBhvr>
                                      <p:tavLst>
                                        <p:tav tm="0">
                                          <p:val>
                                            <p:strVal val="#ppt_y-(0.354*#ppt_w-0.172*#ppt_h)"/>
                                          </p:val>
                                        </p:tav>
                                        <p:tav tm="100000">
                                          <p:val>
                                            <p:strVal val="#ppt_y-(0.354*#ppt_w-0.172*#ppt_h)-#ppt_h/2"/>
                                          </p:val>
                                        </p:tav>
                                      </p:tavLst>
                                    </p:anim>
                                    <p:anim calcmode="lin" valueType="num">
                                      <p:cBhvr>
                                        <p:cTn id="83" dur="68" fill="hold">
                                          <p:stCondLst>
                                            <p:cond delay="432"/>
                                          </p:stCondLst>
                                        </p:cTn>
                                        <p:tgtEl>
                                          <p:spTgt spid="38"/>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0" grpId="0"/>
      <p:bldP spid="11" grpId="0"/>
      <p:bldP spid="14" grpId="0"/>
      <p:bldP spid="15" grpId="0"/>
      <p:bldP spid="16" grpId="0"/>
      <p:bldP spid="17" grpId="0"/>
      <p:bldP spid="38" grpId="0"/>
      <p:bldP spid="39" grpId="0"/>
      <p:bldP spid="2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Reference Model Historical Evolution</a:t>
            </a:r>
            <a:br>
              <a:rPr lang="en-US" dirty="0" smtClean="0"/>
            </a:br>
            <a:endParaRPr lang="en-US" dirty="0"/>
          </a:p>
        </p:txBody>
      </p:sp>
      <p:sp>
        <p:nvSpPr>
          <p:cNvPr id="6" name="Content Placeholder 5"/>
          <p:cNvSpPr>
            <a:spLocks noGrp="1"/>
          </p:cNvSpPr>
          <p:nvPr>
            <p:ph idx="1"/>
          </p:nvPr>
        </p:nvSpPr>
        <p:spPr/>
        <p:txBody>
          <a:bodyPr/>
          <a:lstStyle/>
          <a:p>
            <a:endParaRPr lang="en-US" dirty="0"/>
          </a:p>
        </p:txBody>
      </p:sp>
      <p:graphicFrame>
        <p:nvGraphicFramePr>
          <p:cNvPr id="7" name="Content Placeholder 3"/>
          <p:cNvGraphicFramePr>
            <a:graphicFrameLocks/>
          </p:cNvGraphicFramePr>
          <p:nvPr/>
        </p:nvGraphicFramePr>
        <p:xfrm>
          <a:off x="609600" y="1428750"/>
          <a:ext cx="6400800" cy="3581400"/>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p:cNvSpPr txBox="1"/>
          <p:nvPr/>
        </p:nvSpPr>
        <p:spPr>
          <a:xfrm>
            <a:off x="3117662" y="742964"/>
            <a:ext cx="1026557" cy="284691"/>
          </a:xfrm>
          <a:prstGeom prst="rect">
            <a:avLst/>
          </a:prstGeom>
          <a:noFill/>
        </p:spPr>
        <p:txBody>
          <a:bodyPr wrap="none" lIns="68577" tIns="34289" rIns="68577" bIns="34289" rtlCol="0">
            <a:spAutoFit/>
          </a:bodyPr>
          <a:lstStyle/>
          <a:p>
            <a:pPr defTabSz="685772" eaLnBrk="1" fontAlgn="auto" hangingPunct="1">
              <a:spcBef>
                <a:spcPts val="0"/>
              </a:spcBef>
              <a:spcAft>
                <a:spcPts val="0"/>
              </a:spcAft>
              <a:defRPr/>
            </a:pPr>
            <a:r>
              <a:rPr lang="en-US" sz="1400" kern="0" dirty="0" smtClean="0">
                <a:solidFill>
                  <a:sysClr val="windowText" lastClr="000000"/>
                </a:solidFill>
              </a:rPr>
              <a:t>2012 – Start</a:t>
            </a:r>
            <a:endParaRPr lang="en-US" sz="1400" kern="0" dirty="0">
              <a:solidFill>
                <a:sysClr val="windowText" lastClr="000000"/>
              </a:solidFill>
            </a:endParaRPr>
          </a:p>
        </p:txBody>
      </p:sp>
      <p:sp>
        <p:nvSpPr>
          <p:cNvPr id="9" name="TextBox 8"/>
          <p:cNvSpPr txBox="1"/>
          <p:nvPr/>
        </p:nvSpPr>
        <p:spPr>
          <a:xfrm>
            <a:off x="3403408" y="943975"/>
            <a:ext cx="4460189" cy="284691"/>
          </a:xfrm>
          <a:prstGeom prst="rect">
            <a:avLst/>
          </a:prstGeom>
          <a:noFill/>
        </p:spPr>
        <p:txBody>
          <a:bodyPr wrap="none" lIns="68577" tIns="34289" rIns="68577" bIns="34289" rtlCol="0">
            <a:spAutoFit/>
          </a:bodyPr>
          <a:lstStyle/>
          <a:p>
            <a:pPr defTabSz="685772" eaLnBrk="1" fontAlgn="auto" hangingPunct="1">
              <a:spcBef>
                <a:spcPts val="0"/>
              </a:spcBef>
              <a:spcAft>
                <a:spcPts val="0"/>
              </a:spcAft>
              <a:defRPr/>
            </a:pPr>
            <a:r>
              <a:rPr lang="en-US" sz="1400" kern="0" dirty="0" smtClean="0">
                <a:solidFill>
                  <a:sysClr val="windowText" lastClr="000000"/>
                </a:solidFill>
              </a:rPr>
              <a:t>2013 – High Performance Computing and Cloud Computing</a:t>
            </a:r>
            <a:endParaRPr lang="en-US" sz="1400" kern="0" dirty="0">
              <a:solidFill>
                <a:sysClr val="windowText" lastClr="000000"/>
              </a:solidFill>
            </a:endParaRPr>
          </a:p>
        </p:txBody>
      </p:sp>
      <p:sp>
        <p:nvSpPr>
          <p:cNvPr id="10" name="TextBox 9"/>
          <p:cNvSpPr txBox="1"/>
          <p:nvPr/>
        </p:nvSpPr>
        <p:spPr>
          <a:xfrm>
            <a:off x="3661608" y="1172575"/>
            <a:ext cx="4596445" cy="284691"/>
          </a:xfrm>
          <a:prstGeom prst="rect">
            <a:avLst/>
          </a:prstGeom>
          <a:noFill/>
        </p:spPr>
        <p:txBody>
          <a:bodyPr wrap="none" lIns="68577" tIns="34289" rIns="68577" bIns="34289" rtlCol="0">
            <a:spAutoFit/>
          </a:bodyPr>
          <a:lstStyle/>
          <a:p>
            <a:pPr defTabSz="685772" eaLnBrk="1" fontAlgn="auto" hangingPunct="1">
              <a:spcBef>
                <a:spcPts val="0"/>
              </a:spcBef>
              <a:spcAft>
                <a:spcPts val="0"/>
              </a:spcAft>
              <a:defRPr/>
            </a:pPr>
            <a:r>
              <a:rPr lang="en-US" sz="1400" kern="0" dirty="0" smtClean="0">
                <a:solidFill>
                  <a:sysClr val="windowText" lastClr="000000"/>
                </a:solidFill>
              </a:rPr>
              <a:t>2014 – Evolutionary Computation for Population Generation </a:t>
            </a:r>
            <a:endParaRPr lang="en-US" sz="1400" kern="0" dirty="0">
              <a:solidFill>
                <a:sysClr val="windowText" lastClr="000000"/>
              </a:solidFill>
            </a:endParaRPr>
          </a:p>
        </p:txBody>
      </p:sp>
      <p:sp>
        <p:nvSpPr>
          <p:cNvPr id="11" name="TextBox 10"/>
          <p:cNvSpPr txBox="1"/>
          <p:nvPr/>
        </p:nvSpPr>
        <p:spPr>
          <a:xfrm>
            <a:off x="4617165" y="1401175"/>
            <a:ext cx="3554493" cy="284691"/>
          </a:xfrm>
          <a:prstGeom prst="rect">
            <a:avLst/>
          </a:prstGeom>
          <a:noFill/>
        </p:spPr>
        <p:txBody>
          <a:bodyPr wrap="none" lIns="68577" tIns="34289" rIns="68577" bIns="34289" rtlCol="0">
            <a:spAutoFit/>
          </a:bodyPr>
          <a:lstStyle/>
          <a:p>
            <a:pPr defTabSz="685772" eaLnBrk="1" fontAlgn="auto" hangingPunct="1">
              <a:spcBef>
                <a:spcPts val="0"/>
              </a:spcBef>
              <a:spcAft>
                <a:spcPts val="0"/>
              </a:spcAft>
              <a:defRPr/>
            </a:pPr>
            <a:r>
              <a:rPr lang="en-US" sz="1400" kern="0" dirty="0" smtClean="0">
                <a:solidFill>
                  <a:sysClr val="windowText" lastClr="000000"/>
                </a:solidFill>
              </a:rPr>
              <a:t>2015 – Object Oriented Population Generation</a:t>
            </a:r>
            <a:endParaRPr lang="en-US" sz="1400" kern="0" dirty="0">
              <a:solidFill>
                <a:sysClr val="windowText" lastClr="000000"/>
              </a:solidFill>
            </a:endParaRPr>
          </a:p>
        </p:txBody>
      </p:sp>
      <p:cxnSp>
        <p:nvCxnSpPr>
          <p:cNvPr id="12" name="Straight Arrow Connector 11"/>
          <p:cNvCxnSpPr/>
          <p:nvPr/>
        </p:nvCxnSpPr>
        <p:spPr>
          <a:xfrm flipH="1">
            <a:off x="6019800" y="1657350"/>
            <a:ext cx="190500" cy="152400"/>
          </a:xfrm>
          <a:prstGeom prst="straightConnector1">
            <a:avLst/>
          </a:prstGeom>
          <a:noFill/>
          <a:ln w="9525" cap="flat" cmpd="sng" algn="ctr">
            <a:solidFill>
              <a:srgbClr val="4F81BD">
                <a:shade val="95000"/>
                <a:satMod val="105000"/>
              </a:srgbClr>
            </a:solidFill>
            <a:prstDash val="solid"/>
            <a:tailEnd type="triangle" w="lg" len="lg"/>
          </a:ln>
          <a:effectLst/>
        </p:spPr>
      </p:cxnSp>
      <p:cxnSp>
        <p:nvCxnSpPr>
          <p:cNvPr id="13" name="Straight Arrow Connector 12"/>
          <p:cNvCxnSpPr/>
          <p:nvPr/>
        </p:nvCxnSpPr>
        <p:spPr>
          <a:xfrm flipH="1">
            <a:off x="3505210" y="1352550"/>
            <a:ext cx="228607" cy="381000"/>
          </a:xfrm>
          <a:prstGeom prst="straightConnector1">
            <a:avLst/>
          </a:prstGeom>
          <a:noFill/>
          <a:ln w="9525" cap="flat" cmpd="sng" algn="ctr">
            <a:solidFill>
              <a:srgbClr val="4F81BD">
                <a:shade val="95000"/>
                <a:satMod val="105000"/>
              </a:srgbClr>
            </a:solidFill>
            <a:prstDash val="solid"/>
            <a:tailEnd type="triangle" w="lg" len="lg"/>
          </a:ln>
          <a:effectLst/>
        </p:spPr>
      </p:cxnSp>
      <p:cxnSp>
        <p:nvCxnSpPr>
          <p:cNvPr id="14" name="Straight Arrow Connector 13"/>
          <p:cNvCxnSpPr/>
          <p:nvPr/>
        </p:nvCxnSpPr>
        <p:spPr>
          <a:xfrm flipH="1">
            <a:off x="2209800" y="1123950"/>
            <a:ext cx="1219208" cy="533400"/>
          </a:xfrm>
          <a:prstGeom prst="straightConnector1">
            <a:avLst/>
          </a:prstGeom>
          <a:noFill/>
          <a:ln w="9525" cap="flat" cmpd="sng" algn="ctr">
            <a:solidFill>
              <a:srgbClr val="4F81BD">
                <a:shade val="95000"/>
                <a:satMod val="105000"/>
              </a:srgbClr>
            </a:solidFill>
            <a:prstDash val="solid"/>
            <a:tailEnd type="triangle" w="lg" len="lg"/>
          </a:ln>
          <a:effectLst/>
        </p:spPr>
      </p:cxnSp>
      <p:cxnSp>
        <p:nvCxnSpPr>
          <p:cNvPr id="15" name="Straight Arrow Connector 14"/>
          <p:cNvCxnSpPr/>
          <p:nvPr/>
        </p:nvCxnSpPr>
        <p:spPr>
          <a:xfrm flipH="1">
            <a:off x="2209800" y="971550"/>
            <a:ext cx="914400" cy="685800"/>
          </a:xfrm>
          <a:prstGeom prst="straightConnector1">
            <a:avLst/>
          </a:prstGeom>
          <a:noFill/>
          <a:ln w="9525" cap="flat" cmpd="sng" algn="ctr">
            <a:solidFill>
              <a:srgbClr val="4F81BD">
                <a:shade val="95000"/>
                <a:satMod val="105000"/>
              </a:srgbClr>
            </a:solidFill>
            <a:prstDash val="solid"/>
            <a:tailEnd type="triangle" w="lg" len="lg"/>
          </a:ln>
          <a:effectLst/>
        </p:spPr>
      </p:cxnSp>
      <p:sp>
        <p:nvSpPr>
          <p:cNvPr id="17" name="Rounded Rectangular Callout 16"/>
          <p:cNvSpPr/>
          <p:nvPr/>
        </p:nvSpPr>
        <p:spPr bwMode="auto">
          <a:xfrm>
            <a:off x="7086600" y="4019550"/>
            <a:ext cx="1676400" cy="838200"/>
          </a:xfrm>
          <a:prstGeom prst="wedgeRoundRectCallout">
            <a:avLst>
              <a:gd name="adj1" fmla="val -109532"/>
              <a:gd name="adj2" fmla="val 24867"/>
              <a:gd name="adj3" fmla="val 16667"/>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68577" tIns="34289" rIns="68577" bIns="34289" numCol="1" rtlCol="0" anchor="t" anchorCtr="0" compatLnSpc="1">
            <a:prstTxWarp prst="textNoShape">
              <a:avLst/>
            </a:prstTxWarp>
          </a:bodyPr>
          <a:lstStyle/>
          <a:p>
            <a:pPr defTabSz="685772" eaLnBrk="1" hangingPunct="1"/>
            <a:r>
              <a:rPr lang="en-US" sz="1200" dirty="0" smtClean="0">
                <a:solidFill>
                  <a:schemeClr val="tx1"/>
                </a:solidFill>
                <a:latin typeface="Tahoma" charset="0"/>
              </a:rPr>
              <a:t>Continuous Model Space  = Infinite Model Combinations</a:t>
            </a:r>
          </a:p>
        </p:txBody>
      </p:sp>
      <p:sp>
        <p:nvSpPr>
          <p:cNvPr id="23" name="TextBox 22"/>
          <p:cNvSpPr txBox="1"/>
          <p:nvPr/>
        </p:nvSpPr>
        <p:spPr>
          <a:xfrm>
            <a:off x="4800603" y="1885964"/>
            <a:ext cx="3650673" cy="284691"/>
          </a:xfrm>
          <a:prstGeom prst="rect">
            <a:avLst/>
          </a:prstGeom>
          <a:noFill/>
        </p:spPr>
        <p:txBody>
          <a:bodyPr wrap="none" lIns="68577" tIns="34289" rIns="68577" bIns="34289" rtlCol="0">
            <a:spAutoFit/>
          </a:bodyPr>
          <a:lstStyle/>
          <a:p>
            <a:pPr defTabSz="685772" eaLnBrk="1" fontAlgn="auto" hangingPunct="1">
              <a:spcBef>
                <a:spcPts val="0"/>
              </a:spcBef>
              <a:spcAft>
                <a:spcPts val="0"/>
              </a:spcAft>
              <a:defRPr/>
            </a:pPr>
            <a:r>
              <a:rPr lang="en-US" sz="1400" kern="0" dirty="0" smtClean="0">
                <a:solidFill>
                  <a:sysClr val="windowText" lastClr="000000"/>
                </a:solidFill>
              </a:rPr>
              <a:t>2016 – Assumption Engine / Model Cooperation</a:t>
            </a:r>
            <a:endParaRPr lang="en-US" sz="1400" kern="0" dirty="0">
              <a:solidFill>
                <a:sysClr val="windowText" lastClr="000000"/>
              </a:solidFill>
            </a:endParaRPr>
          </a:p>
        </p:txBody>
      </p:sp>
      <p:cxnSp>
        <p:nvCxnSpPr>
          <p:cNvPr id="24" name="Straight Arrow Connector 23"/>
          <p:cNvCxnSpPr>
            <a:stCxn id="23" idx="1"/>
          </p:cNvCxnSpPr>
          <p:nvPr/>
        </p:nvCxnSpPr>
        <p:spPr>
          <a:xfrm flipH="1" flipV="1">
            <a:off x="1981207" y="1885963"/>
            <a:ext cx="2819396" cy="142347"/>
          </a:xfrm>
          <a:prstGeom prst="straightConnector1">
            <a:avLst/>
          </a:prstGeom>
          <a:noFill/>
          <a:ln w="9525" cap="flat" cmpd="sng" algn="ctr">
            <a:solidFill>
              <a:srgbClr val="4F81BD">
                <a:shade val="95000"/>
                <a:satMod val="105000"/>
              </a:srgbClr>
            </a:solidFill>
            <a:prstDash val="solid"/>
            <a:tailEnd type="triangle" w="lg" len="lg"/>
          </a:ln>
          <a:effectLst/>
        </p:spPr>
      </p:cxnSp>
      <p:sp>
        <p:nvSpPr>
          <p:cNvPr id="26" name="TextBox 25"/>
          <p:cNvSpPr txBox="1"/>
          <p:nvPr/>
        </p:nvSpPr>
        <p:spPr>
          <a:xfrm>
            <a:off x="4953000" y="2114564"/>
            <a:ext cx="2813906" cy="284691"/>
          </a:xfrm>
          <a:prstGeom prst="rect">
            <a:avLst/>
          </a:prstGeom>
          <a:noFill/>
        </p:spPr>
        <p:txBody>
          <a:bodyPr wrap="none" lIns="68577" tIns="34289" rIns="68577" bIns="34289" rtlCol="0">
            <a:spAutoFit/>
          </a:bodyPr>
          <a:lstStyle/>
          <a:p>
            <a:pPr defTabSz="685772" eaLnBrk="1" fontAlgn="auto" hangingPunct="1">
              <a:spcBef>
                <a:spcPts val="0"/>
              </a:spcBef>
              <a:spcAft>
                <a:spcPts val="0"/>
              </a:spcAft>
              <a:defRPr/>
            </a:pPr>
            <a:r>
              <a:rPr lang="en-US" sz="1400" kern="0" dirty="0" smtClean="0">
                <a:solidFill>
                  <a:sysClr val="windowText" lastClr="000000"/>
                </a:solidFill>
              </a:rPr>
              <a:t>2017 – Interface to </a:t>
            </a:r>
            <a:r>
              <a:rPr lang="en-US" sz="1400" kern="0" dirty="0" err="1" smtClean="0">
                <a:solidFill>
                  <a:sysClr val="windowText" lastClr="000000"/>
                </a:solidFill>
              </a:rPr>
              <a:t>ClinicalTrials.Gov</a:t>
            </a:r>
            <a:endParaRPr lang="en-US" sz="1400" kern="0" dirty="0">
              <a:solidFill>
                <a:sysClr val="windowText" lastClr="000000"/>
              </a:solidFill>
            </a:endParaRPr>
          </a:p>
        </p:txBody>
      </p:sp>
      <p:cxnSp>
        <p:nvCxnSpPr>
          <p:cNvPr id="27" name="Straight Arrow Connector 26"/>
          <p:cNvCxnSpPr/>
          <p:nvPr/>
        </p:nvCxnSpPr>
        <p:spPr>
          <a:xfrm flipH="1">
            <a:off x="2362200" y="2343150"/>
            <a:ext cx="2628900" cy="228600"/>
          </a:xfrm>
          <a:prstGeom prst="straightConnector1">
            <a:avLst/>
          </a:prstGeom>
          <a:noFill/>
          <a:ln w="9525" cap="flat" cmpd="sng" algn="ctr">
            <a:solidFill>
              <a:srgbClr val="4F81BD">
                <a:shade val="95000"/>
                <a:satMod val="105000"/>
              </a:srgbClr>
            </a:solidFill>
            <a:prstDash val="solid"/>
            <a:tailEnd type="triangle" w="lg" len="lg"/>
          </a:ln>
          <a:effectLst/>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500"/>
                                        <p:tgtEl>
                                          <p:spTgt spid="8"/>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right)">
                                      <p:cBhvr>
                                        <p:cTn id="11" dur="500"/>
                                        <p:tgtEl>
                                          <p:spTgt spid="15"/>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right)">
                                      <p:cBhvr>
                                        <p:cTn id="15" dur="500"/>
                                        <p:tgtEl>
                                          <p:spTgt spid="9"/>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right)">
                                      <p:cBhvr>
                                        <p:cTn id="19" dur="500"/>
                                        <p:tgtEl>
                                          <p:spTgt spid="14"/>
                                        </p:tgtEl>
                                      </p:cBhvr>
                                    </p:animEffect>
                                  </p:childTnLst>
                                </p:cTn>
                              </p:par>
                            </p:childTnLst>
                          </p:cTn>
                        </p:par>
                        <p:par>
                          <p:cTn id="20" fill="hold">
                            <p:stCondLst>
                              <p:cond delay="2000"/>
                            </p:stCondLst>
                            <p:childTnLst>
                              <p:par>
                                <p:cTn id="21" presetID="22" presetClass="entr" presetSubtype="2"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right)">
                                      <p:cBhvr>
                                        <p:cTn id="23" dur="500"/>
                                        <p:tgtEl>
                                          <p:spTgt spid="10"/>
                                        </p:tgtEl>
                                      </p:cBhvr>
                                    </p:animEffect>
                                  </p:childTnLst>
                                </p:cTn>
                              </p:par>
                            </p:childTnLst>
                          </p:cTn>
                        </p:par>
                        <p:par>
                          <p:cTn id="24" fill="hold">
                            <p:stCondLst>
                              <p:cond delay="2500"/>
                            </p:stCondLst>
                            <p:childTnLst>
                              <p:par>
                                <p:cTn id="25" presetID="22" presetClass="entr" presetSubtype="2" fill="hold"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right)">
                                      <p:cBhvr>
                                        <p:cTn id="27" dur="500"/>
                                        <p:tgtEl>
                                          <p:spTgt spid="13"/>
                                        </p:tgtEl>
                                      </p:cBhvr>
                                    </p:animEffect>
                                  </p:childTnLst>
                                </p:cTn>
                              </p:par>
                            </p:childTnLst>
                          </p:cTn>
                        </p:par>
                        <p:par>
                          <p:cTn id="28" fill="hold">
                            <p:stCondLst>
                              <p:cond delay="3000"/>
                            </p:stCondLst>
                            <p:childTnLst>
                              <p:par>
                                <p:cTn id="29" presetID="22" presetClass="entr" presetSubtype="2"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right)">
                                      <p:cBhvr>
                                        <p:cTn id="31" dur="500"/>
                                        <p:tgtEl>
                                          <p:spTgt spid="11"/>
                                        </p:tgtEl>
                                      </p:cBhvr>
                                    </p:animEffect>
                                  </p:childTnLst>
                                </p:cTn>
                              </p:par>
                            </p:childTnLst>
                          </p:cTn>
                        </p:par>
                        <p:par>
                          <p:cTn id="32" fill="hold">
                            <p:stCondLst>
                              <p:cond delay="3500"/>
                            </p:stCondLst>
                            <p:childTnLst>
                              <p:par>
                                <p:cTn id="33" presetID="22" presetClass="entr" presetSubtype="2" fill="hold"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right)">
                                      <p:cBhvr>
                                        <p:cTn id="35" dur="500"/>
                                        <p:tgtEl>
                                          <p:spTgt spid="12"/>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down)">
                                      <p:cBhvr>
                                        <p:cTn id="39" dur="500"/>
                                        <p:tgtEl>
                                          <p:spTgt spid="17"/>
                                        </p:tgtEl>
                                      </p:cBhvr>
                                    </p:animEffect>
                                  </p:childTnLst>
                                </p:cTn>
                              </p:par>
                            </p:childTnLst>
                          </p:cTn>
                        </p:par>
                        <p:par>
                          <p:cTn id="40" fill="hold">
                            <p:stCondLst>
                              <p:cond delay="4500"/>
                            </p:stCondLst>
                            <p:childTnLst>
                              <p:par>
                                <p:cTn id="41" presetID="22" presetClass="entr" presetSubtype="2" fill="hold" grpId="0" nodeType="after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wipe(right)">
                                      <p:cBhvr>
                                        <p:cTn id="43" dur="500"/>
                                        <p:tgtEl>
                                          <p:spTgt spid="23"/>
                                        </p:tgtEl>
                                      </p:cBhvr>
                                    </p:animEffect>
                                  </p:childTnLst>
                                </p:cTn>
                              </p:par>
                            </p:childTnLst>
                          </p:cTn>
                        </p:par>
                        <p:par>
                          <p:cTn id="44" fill="hold">
                            <p:stCondLst>
                              <p:cond delay="5000"/>
                            </p:stCondLst>
                            <p:childTnLst>
                              <p:par>
                                <p:cTn id="45" presetID="22" presetClass="entr" presetSubtype="2" fill="hold" nodeType="after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wipe(right)">
                                      <p:cBhvr>
                                        <p:cTn id="47" dur="500"/>
                                        <p:tgtEl>
                                          <p:spTgt spid="24"/>
                                        </p:tgtEl>
                                      </p:cBhvr>
                                    </p:animEffect>
                                  </p:childTnLst>
                                </p:cTn>
                              </p:par>
                            </p:childTnLst>
                          </p:cTn>
                        </p:par>
                        <p:par>
                          <p:cTn id="48" fill="hold">
                            <p:stCondLst>
                              <p:cond delay="5500"/>
                            </p:stCondLst>
                            <p:childTnLst>
                              <p:par>
                                <p:cTn id="49" presetID="22" presetClass="entr" presetSubtype="2" fill="hold" grpId="0" nodeType="after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wipe(right)">
                                      <p:cBhvr>
                                        <p:cTn id="51" dur="500"/>
                                        <p:tgtEl>
                                          <p:spTgt spid="26"/>
                                        </p:tgtEl>
                                      </p:cBhvr>
                                    </p:animEffect>
                                  </p:childTnLst>
                                </p:cTn>
                              </p:par>
                            </p:childTnLst>
                          </p:cTn>
                        </p:par>
                        <p:par>
                          <p:cTn id="52" fill="hold">
                            <p:stCondLst>
                              <p:cond delay="6000"/>
                            </p:stCondLst>
                            <p:childTnLst>
                              <p:par>
                                <p:cTn id="53" presetID="22" presetClass="entr" presetSubtype="2" fill="hold" nodeType="after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wipe(right)">
                                      <p:cBhvr>
                                        <p:cTn id="5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7" grpId="0" animBg="1"/>
      <p:bldP spid="23" grpId="0"/>
      <p:bldP spid="2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Reference Model Now Employs</a:t>
            </a:r>
            <a:br>
              <a:rPr lang="en-US" dirty="0" smtClean="0"/>
            </a:br>
            <a:r>
              <a:rPr lang="en-US" dirty="0" smtClean="0"/>
              <a:t>Model Competition and Cooperation</a:t>
            </a:r>
            <a:endParaRPr lang="en-US" dirty="0"/>
          </a:p>
        </p:txBody>
      </p:sp>
      <p:sp>
        <p:nvSpPr>
          <p:cNvPr id="3" name="Content Placeholder 2"/>
          <p:cNvSpPr>
            <a:spLocks noGrp="1"/>
          </p:cNvSpPr>
          <p:nvPr>
            <p:ph idx="1"/>
          </p:nvPr>
        </p:nvSpPr>
        <p:spPr/>
        <p:txBody>
          <a:bodyPr>
            <a:normAutofit fontScale="40000" lnSpcReduction="20000"/>
          </a:bodyPr>
          <a:lstStyle/>
          <a:p>
            <a:pPr marL="257165" indent="-257165">
              <a:defRPr/>
            </a:pPr>
            <a:endParaRPr lang="en-US" dirty="0" smtClean="0">
              <a:solidFill>
                <a:sysClr val="windowText" lastClr="000000"/>
              </a:solidFill>
            </a:endParaRPr>
          </a:p>
          <a:p>
            <a:pPr marL="257165" indent="-257165">
              <a:defRPr/>
            </a:pPr>
            <a:endParaRPr lang="en-US" dirty="0" smtClean="0">
              <a:solidFill>
                <a:sysClr val="windowText" lastClr="000000"/>
              </a:solidFill>
            </a:endParaRPr>
          </a:p>
          <a:p>
            <a:pPr marL="257165" indent="-257165">
              <a:defRPr/>
            </a:pPr>
            <a:endParaRPr lang="en-US" dirty="0" smtClean="0">
              <a:solidFill>
                <a:sysClr val="windowText" lastClr="000000"/>
              </a:solidFill>
            </a:endParaRPr>
          </a:p>
          <a:p>
            <a:pPr marL="257165" indent="-257165">
              <a:defRPr/>
            </a:pPr>
            <a:endParaRPr lang="en-US" dirty="0" smtClean="0">
              <a:solidFill>
                <a:sysClr val="windowText" lastClr="000000"/>
              </a:solidFill>
            </a:endParaRPr>
          </a:p>
          <a:p>
            <a:pPr marL="257165" indent="-257165">
              <a:defRPr/>
            </a:pPr>
            <a:endParaRPr lang="en-US" dirty="0" smtClean="0">
              <a:solidFill>
                <a:sysClr val="windowText" lastClr="000000"/>
              </a:solidFill>
            </a:endParaRPr>
          </a:p>
          <a:p>
            <a:pPr marL="257165" indent="-257165">
              <a:defRPr/>
            </a:pPr>
            <a:endParaRPr lang="en-US" dirty="0" smtClean="0">
              <a:solidFill>
                <a:sysClr val="windowText" lastClr="000000"/>
              </a:solidFill>
            </a:endParaRPr>
          </a:p>
          <a:p>
            <a:pPr marL="257165" indent="-257165">
              <a:defRPr/>
            </a:pPr>
            <a:endParaRPr lang="en-US" dirty="0" smtClean="0">
              <a:solidFill>
                <a:sysClr val="windowText" lastClr="000000"/>
              </a:solidFill>
            </a:endParaRPr>
          </a:p>
          <a:p>
            <a:pPr marL="257165" indent="-257165">
              <a:defRPr/>
            </a:pPr>
            <a:endParaRPr lang="en-US" dirty="0" smtClean="0">
              <a:solidFill>
                <a:sysClr val="windowText" lastClr="000000"/>
              </a:solidFill>
            </a:endParaRPr>
          </a:p>
          <a:p>
            <a:pPr marL="257165" indent="-257165">
              <a:defRPr/>
            </a:pPr>
            <a:endParaRPr lang="en-US" dirty="0" smtClean="0">
              <a:solidFill>
                <a:sysClr val="windowText" lastClr="000000"/>
              </a:solidFill>
            </a:endParaRPr>
          </a:p>
          <a:p>
            <a:pPr marL="257165" indent="-257165">
              <a:defRPr/>
            </a:pPr>
            <a:endParaRPr lang="en-US" dirty="0" smtClean="0">
              <a:solidFill>
                <a:sysClr val="windowText" lastClr="000000"/>
              </a:solidFill>
            </a:endParaRPr>
          </a:p>
          <a:p>
            <a:pPr marL="257165" indent="-257165">
              <a:defRPr/>
            </a:pPr>
            <a:endParaRPr lang="en-US" dirty="0" smtClean="0">
              <a:solidFill>
                <a:sysClr val="windowText" lastClr="000000"/>
              </a:solidFill>
            </a:endParaRPr>
          </a:p>
          <a:p>
            <a:pPr marL="257165" indent="-257165">
              <a:defRPr/>
            </a:pPr>
            <a:endParaRPr lang="en-US" dirty="0" smtClean="0">
              <a:solidFill>
                <a:sysClr val="windowText" lastClr="000000"/>
              </a:solidFill>
            </a:endParaRPr>
          </a:p>
          <a:p>
            <a:pPr marL="257165" indent="-257165">
              <a:defRPr/>
            </a:pPr>
            <a:r>
              <a:rPr lang="en-US" dirty="0" smtClean="0">
                <a:solidFill>
                  <a:sysClr val="windowText" lastClr="000000"/>
                </a:solidFill>
              </a:rPr>
              <a:t>Ensemble model where models cooperate</a:t>
            </a:r>
          </a:p>
          <a:p>
            <a:pPr marL="257165" indent="-257165">
              <a:defRPr/>
            </a:pPr>
            <a:r>
              <a:rPr lang="en-US" dirty="0" smtClean="0">
                <a:solidFill>
                  <a:sysClr val="windowText" lastClr="000000"/>
                </a:solidFill>
              </a:rPr>
              <a:t>Calculates fitness of multiple models to multiple population sets</a:t>
            </a:r>
          </a:p>
          <a:p>
            <a:pPr marL="257165" indent="-257165">
              <a:defRPr/>
            </a:pPr>
            <a:r>
              <a:rPr lang="en-US" dirty="0" smtClean="0">
                <a:solidFill>
                  <a:sysClr val="windowText" lastClr="000000"/>
                </a:solidFill>
              </a:rPr>
              <a:t>Uses and Assumption Engine to handles different competing assumptions</a:t>
            </a:r>
          </a:p>
          <a:p>
            <a:pPr marL="257165" indent="-257165">
              <a:defRPr/>
            </a:pPr>
            <a:r>
              <a:rPr lang="en-US" dirty="0" smtClean="0">
                <a:solidFill>
                  <a:sysClr val="windowText" lastClr="000000"/>
                </a:solidFill>
              </a:rPr>
              <a:t>Uses High Performance Computing</a:t>
            </a:r>
          </a:p>
          <a:p>
            <a:pPr lvl="1"/>
            <a:endParaRPr lang="en-US" dirty="0" smtClean="0"/>
          </a:p>
        </p:txBody>
      </p:sp>
      <p:sp>
        <p:nvSpPr>
          <p:cNvPr id="6" name="Rounded Rectangle 5"/>
          <p:cNvSpPr/>
          <p:nvPr/>
        </p:nvSpPr>
        <p:spPr>
          <a:xfrm>
            <a:off x="1659322" y="1200150"/>
            <a:ext cx="3600450" cy="742950"/>
          </a:xfrm>
          <a:prstGeom prst="roundRect">
            <a:avLst/>
          </a:prstGeom>
          <a:solidFill>
            <a:srgbClr val="FFFF99"/>
          </a:solidFill>
          <a:ln w="25400" cap="flat" cmpd="sng" algn="ctr">
            <a:solidFill>
              <a:srgbClr val="4F81BD">
                <a:shade val="50000"/>
              </a:srgbClr>
            </a:solidFill>
            <a:prstDash val="dash"/>
          </a:ln>
          <a:effectLst/>
        </p:spPr>
        <p:txBody>
          <a:bodyPr lIns="68577" tIns="34289" rIns="68577" bIns="34289"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sp>
        <p:nvSpPr>
          <p:cNvPr id="7" name="Flowchart: Decision 6"/>
          <p:cNvSpPr/>
          <p:nvPr/>
        </p:nvSpPr>
        <p:spPr>
          <a:xfrm>
            <a:off x="2573722" y="1485900"/>
            <a:ext cx="571500" cy="342900"/>
          </a:xfrm>
          <a:prstGeom prst="flowChartDecision">
            <a:avLst/>
          </a:prstGeom>
          <a:solidFill>
            <a:srgbClr val="8064A2">
              <a:lumMod val="20000"/>
              <a:lumOff val="80000"/>
            </a:srgbClr>
          </a:solidFill>
          <a:ln w="25400" cap="flat" cmpd="sng" algn="ctr">
            <a:solidFill>
              <a:srgbClr val="4F81BD">
                <a:shade val="50000"/>
              </a:srgbClr>
            </a:solidFill>
            <a:prstDash val="solid"/>
          </a:ln>
          <a:effectLst/>
        </p:spPr>
        <p:txBody>
          <a:bodyPr lIns="0" tIns="34289" rIns="0" bIns="34289" rtlCol="0" anchor="ctr"/>
          <a:lstStyle/>
          <a:p>
            <a:pPr algn="ctr" defTabSz="685772" eaLnBrk="1" fontAlgn="auto" hangingPunct="1">
              <a:spcBef>
                <a:spcPts val="0"/>
              </a:spcBef>
              <a:spcAft>
                <a:spcPts val="0"/>
              </a:spcAft>
              <a:defRPr/>
            </a:pPr>
            <a:r>
              <a:rPr lang="en-US" sz="800" kern="0" dirty="0" smtClean="0">
                <a:solidFill>
                  <a:sysClr val="windowText" lastClr="000000"/>
                </a:solidFill>
                <a:latin typeface="Calibri"/>
              </a:rPr>
              <a:t>MI</a:t>
            </a:r>
            <a:endParaRPr lang="en-US" sz="800" kern="0" dirty="0">
              <a:solidFill>
                <a:sysClr val="windowText" lastClr="000000"/>
              </a:solidFill>
              <a:latin typeface="Calibri"/>
            </a:endParaRPr>
          </a:p>
        </p:txBody>
      </p:sp>
      <p:cxnSp>
        <p:nvCxnSpPr>
          <p:cNvPr id="8" name="Straight Arrow Connector 7"/>
          <p:cNvCxnSpPr/>
          <p:nvPr/>
        </p:nvCxnSpPr>
        <p:spPr>
          <a:xfrm>
            <a:off x="2345122" y="1657350"/>
            <a:ext cx="228600" cy="0"/>
          </a:xfrm>
          <a:prstGeom prst="straightConnector1">
            <a:avLst/>
          </a:prstGeom>
          <a:noFill/>
          <a:ln w="25400" cap="flat" cmpd="sng" algn="ctr">
            <a:solidFill>
              <a:sysClr val="windowText" lastClr="000000"/>
            </a:solidFill>
            <a:prstDash val="solid"/>
            <a:tailEnd type="triangle" w="lg" len="med"/>
          </a:ln>
          <a:effectLst/>
        </p:spPr>
      </p:cxnSp>
      <p:sp>
        <p:nvSpPr>
          <p:cNvPr id="9" name="Rectangle 8"/>
          <p:cNvSpPr/>
          <p:nvPr/>
        </p:nvSpPr>
        <p:spPr>
          <a:xfrm>
            <a:off x="1773622" y="1485900"/>
            <a:ext cx="571500" cy="342900"/>
          </a:xfrm>
          <a:prstGeom prst="rect">
            <a:avLst/>
          </a:prstGeom>
          <a:solidFill>
            <a:srgbClr val="8064A2">
              <a:lumMod val="20000"/>
              <a:lumOff val="80000"/>
            </a:srgbClr>
          </a:solidFill>
          <a:ln w="25400" cap="flat" cmpd="sng" algn="ctr">
            <a:solidFill>
              <a:srgbClr val="4F81BD">
                <a:shade val="50000"/>
              </a:srgbClr>
            </a:solidFill>
            <a:prstDash val="solid"/>
          </a:ln>
          <a:effectLst/>
        </p:spPr>
        <p:txBody>
          <a:bodyPr lIns="0" tIns="34289" rIns="0" bIns="34289" rtlCol="0" anchor="ctr"/>
          <a:lstStyle/>
          <a:p>
            <a:pPr algn="ctr" defTabSz="685772" eaLnBrk="1" fontAlgn="auto" hangingPunct="1">
              <a:spcBef>
                <a:spcPts val="0"/>
              </a:spcBef>
              <a:spcAft>
                <a:spcPts val="0"/>
              </a:spcAft>
              <a:defRPr/>
            </a:pPr>
            <a:r>
              <a:rPr lang="en-US" sz="800" kern="0" dirty="0" smtClean="0">
                <a:solidFill>
                  <a:sysClr val="windowText" lastClr="000000"/>
                </a:solidFill>
                <a:latin typeface="Calibri"/>
              </a:rPr>
              <a:t>No CHD</a:t>
            </a:r>
            <a:endParaRPr lang="en-US" sz="800" kern="0" dirty="0">
              <a:solidFill>
                <a:sysClr val="windowText" lastClr="000000"/>
              </a:solidFill>
              <a:latin typeface="Calibri"/>
            </a:endParaRPr>
          </a:p>
        </p:txBody>
      </p:sp>
      <p:cxnSp>
        <p:nvCxnSpPr>
          <p:cNvPr id="10" name="Straight Arrow Connector 9"/>
          <p:cNvCxnSpPr/>
          <p:nvPr/>
        </p:nvCxnSpPr>
        <p:spPr>
          <a:xfrm>
            <a:off x="3145222" y="1657350"/>
            <a:ext cx="228600" cy="0"/>
          </a:xfrm>
          <a:prstGeom prst="straightConnector1">
            <a:avLst/>
          </a:prstGeom>
          <a:noFill/>
          <a:ln w="25400" cap="flat" cmpd="sng" algn="ctr">
            <a:solidFill>
              <a:sysClr val="windowText" lastClr="000000"/>
            </a:solidFill>
            <a:prstDash val="solid"/>
            <a:tailEnd type="triangle" w="lg" len="med"/>
          </a:ln>
          <a:effectLst/>
        </p:spPr>
      </p:cxnSp>
      <p:sp>
        <p:nvSpPr>
          <p:cNvPr id="11" name="Rectangle 10"/>
          <p:cNvSpPr/>
          <p:nvPr/>
        </p:nvSpPr>
        <p:spPr>
          <a:xfrm>
            <a:off x="3373822" y="1485900"/>
            <a:ext cx="571500" cy="342900"/>
          </a:xfrm>
          <a:prstGeom prst="rect">
            <a:avLst/>
          </a:prstGeom>
          <a:solidFill>
            <a:srgbClr val="8064A2">
              <a:lumMod val="20000"/>
              <a:lumOff val="80000"/>
            </a:srgbClr>
          </a:solidFill>
          <a:ln w="25400" cap="flat" cmpd="sng" algn="ctr">
            <a:solidFill>
              <a:srgbClr val="4F81BD">
                <a:shade val="50000"/>
              </a:srgbClr>
            </a:solidFill>
            <a:prstDash val="solid"/>
          </a:ln>
          <a:effectLst/>
        </p:spPr>
        <p:txBody>
          <a:bodyPr lIns="0" tIns="34289" rIns="0" bIns="34289" rtlCol="0" anchor="ctr"/>
          <a:lstStyle/>
          <a:p>
            <a:pPr algn="ctr" defTabSz="685772" eaLnBrk="1" fontAlgn="auto" hangingPunct="1">
              <a:spcBef>
                <a:spcPts val="0"/>
              </a:spcBef>
              <a:spcAft>
                <a:spcPts val="0"/>
              </a:spcAft>
              <a:defRPr/>
            </a:pPr>
            <a:r>
              <a:rPr lang="en-US" sz="800" kern="0" dirty="0" smtClean="0">
                <a:solidFill>
                  <a:sysClr val="windowText" lastClr="000000"/>
                </a:solidFill>
                <a:latin typeface="Calibri"/>
              </a:rPr>
              <a:t>Survive MI</a:t>
            </a:r>
            <a:endParaRPr lang="en-US" sz="800" kern="0" dirty="0">
              <a:solidFill>
                <a:sysClr val="windowText" lastClr="000000"/>
              </a:solidFill>
              <a:latin typeface="Calibri"/>
            </a:endParaRPr>
          </a:p>
        </p:txBody>
      </p:sp>
      <p:sp>
        <p:nvSpPr>
          <p:cNvPr id="12" name="Flowchart: Decision 11"/>
          <p:cNvSpPr/>
          <p:nvPr/>
        </p:nvSpPr>
        <p:spPr>
          <a:xfrm>
            <a:off x="4116772" y="1485900"/>
            <a:ext cx="571500" cy="342900"/>
          </a:xfrm>
          <a:prstGeom prst="flowChartDecision">
            <a:avLst/>
          </a:prstGeom>
          <a:solidFill>
            <a:srgbClr val="8064A2">
              <a:lumMod val="20000"/>
              <a:lumOff val="80000"/>
            </a:srgbClr>
          </a:solidFill>
          <a:ln w="25400" cap="flat" cmpd="sng" algn="ctr">
            <a:solidFill>
              <a:srgbClr val="4F81BD">
                <a:shade val="50000"/>
              </a:srgbClr>
            </a:solidFill>
            <a:prstDash val="solid"/>
          </a:ln>
          <a:effectLst/>
        </p:spPr>
        <p:txBody>
          <a:bodyPr lIns="0" tIns="34289" rIns="0" bIns="34289" rtlCol="0" anchor="ctr"/>
          <a:lstStyle/>
          <a:p>
            <a:pPr algn="ctr" defTabSz="685772" eaLnBrk="1" fontAlgn="auto" hangingPunct="1">
              <a:spcBef>
                <a:spcPts val="0"/>
              </a:spcBef>
              <a:spcAft>
                <a:spcPts val="0"/>
              </a:spcAft>
              <a:defRPr/>
            </a:pPr>
            <a:r>
              <a:rPr lang="en-US" sz="800" kern="0" dirty="0" smtClean="0">
                <a:solidFill>
                  <a:sysClr val="windowText" lastClr="000000"/>
                </a:solidFill>
                <a:latin typeface="Calibri"/>
              </a:rPr>
              <a:t>CHD Death</a:t>
            </a:r>
            <a:endParaRPr lang="en-US" sz="800" kern="0" dirty="0">
              <a:solidFill>
                <a:sysClr val="windowText" lastClr="000000"/>
              </a:solidFill>
              <a:latin typeface="Calibri"/>
            </a:endParaRPr>
          </a:p>
        </p:txBody>
      </p:sp>
      <p:cxnSp>
        <p:nvCxnSpPr>
          <p:cNvPr id="13" name="Straight Arrow Connector 12"/>
          <p:cNvCxnSpPr/>
          <p:nvPr/>
        </p:nvCxnSpPr>
        <p:spPr>
          <a:xfrm>
            <a:off x="2859472" y="1314450"/>
            <a:ext cx="1543050" cy="0"/>
          </a:xfrm>
          <a:prstGeom prst="straightConnector1">
            <a:avLst/>
          </a:prstGeom>
          <a:noFill/>
          <a:ln w="25400" cap="flat" cmpd="sng" algn="ctr">
            <a:solidFill>
              <a:sysClr val="windowText" lastClr="000000"/>
            </a:solidFill>
            <a:prstDash val="solid"/>
            <a:headEnd type="none" w="med" len="med"/>
            <a:tailEnd type="none" w="med" len="med"/>
          </a:ln>
          <a:effectLst/>
        </p:spPr>
      </p:cxnSp>
      <p:cxnSp>
        <p:nvCxnSpPr>
          <p:cNvPr id="14" name="Straight Arrow Connector 13"/>
          <p:cNvCxnSpPr/>
          <p:nvPr/>
        </p:nvCxnSpPr>
        <p:spPr>
          <a:xfrm flipV="1">
            <a:off x="2859472" y="1314450"/>
            <a:ext cx="0" cy="171450"/>
          </a:xfrm>
          <a:prstGeom prst="straightConnector1">
            <a:avLst/>
          </a:prstGeom>
          <a:noFill/>
          <a:ln w="25400" cap="flat" cmpd="sng" algn="ctr">
            <a:solidFill>
              <a:sysClr val="windowText" lastClr="000000"/>
            </a:solidFill>
            <a:prstDash val="solid"/>
            <a:headEnd type="none" w="med" len="med"/>
            <a:tailEnd type="none" w="med" len="med"/>
          </a:ln>
          <a:effectLst/>
        </p:spPr>
      </p:cxnSp>
      <p:cxnSp>
        <p:nvCxnSpPr>
          <p:cNvPr id="15" name="Straight Arrow Connector 14"/>
          <p:cNvCxnSpPr/>
          <p:nvPr/>
        </p:nvCxnSpPr>
        <p:spPr>
          <a:xfrm>
            <a:off x="4402522" y="1314450"/>
            <a:ext cx="0" cy="171450"/>
          </a:xfrm>
          <a:prstGeom prst="straightConnector1">
            <a:avLst/>
          </a:prstGeom>
          <a:noFill/>
          <a:ln w="25400" cap="flat" cmpd="sng" algn="ctr">
            <a:solidFill>
              <a:sysClr val="windowText" lastClr="000000"/>
            </a:solidFill>
            <a:prstDash val="solid"/>
            <a:tailEnd type="triangle" w="lg" len="med"/>
          </a:ln>
          <a:effectLst/>
        </p:spPr>
      </p:cxnSp>
      <p:cxnSp>
        <p:nvCxnSpPr>
          <p:cNvPr id="16" name="Straight Arrow Connector 15"/>
          <p:cNvCxnSpPr/>
          <p:nvPr/>
        </p:nvCxnSpPr>
        <p:spPr>
          <a:xfrm flipH="1">
            <a:off x="3030922" y="1714500"/>
            <a:ext cx="342900" cy="0"/>
          </a:xfrm>
          <a:prstGeom prst="straightConnector1">
            <a:avLst/>
          </a:prstGeom>
          <a:noFill/>
          <a:ln w="25400" cap="flat" cmpd="sng" algn="ctr">
            <a:solidFill>
              <a:sysClr val="windowText" lastClr="000000"/>
            </a:solidFill>
            <a:prstDash val="solid"/>
            <a:tailEnd type="triangle" w="lg" len="med"/>
          </a:ln>
          <a:effectLst/>
        </p:spPr>
      </p:cxnSp>
      <p:sp>
        <p:nvSpPr>
          <p:cNvPr id="17" name="Rounded Rectangle 16"/>
          <p:cNvSpPr/>
          <p:nvPr/>
        </p:nvSpPr>
        <p:spPr>
          <a:xfrm>
            <a:off x="1659322" y="2057400"/>
            <a:ext cx="3600450" cy="742950"/>
          </a:xfrm>
          <a:prstGeom prst="roundRect">
            <a:avLst/>
          </a:prstGeom>
          <a:solidFill>
            <a:srgbClr val="FFFF99"/>
          </a:solidFill>
          <a:ln w="25400" cap="flat" cmpd="sng" algn="ctr">
            <a:solidFill>
              <a:srgbClr val="4F81BD">
                <a:shade val="50000"/>
              </a:srgbClr>
            </a:solidFill>
            <a:prstDash val="dash"/>
          </a:ln>
          <a:effectLst/>
        </p:spPr>
        <p:txBody>
          <a:bodyPr lIns="68577" tIns="34289" rIns="68577" bIns="34289"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sp>
        <p:nvSpPr>
          <p:cNvPr id="18" name="Flowchart: Decision 17"/>
          <p:cNvSpPr/>
          <p:nvPr/>
        </p:nvSpPr>
        <p:spPr>
          <a:xfrm>
            <a:off x="2573722" y="2343150"/>
            <a:ext cx="571500" cy="342900"/>
          </a:xfrm>
          <a:prstGeom prst="flowChartDecision">
            <a:avLst/>
          </a:prstGeom>
          <a:solidFill>
            <a:srgbClr val="8064A2">
              <a:lumMod val="20000"/>
              <a:lumOff val="80000"/>
            </a:srgbClr>
          </a:solidFill>
          <a:ln w="25400" cap="flat" cmpd="sng" algn="ctr">
            <a:solidFill>
              <a:srgbClr val="4F81BD">
                <a:shade val="50000"/>
              </a:srgbClr>
            </a:solidFill>
            <a:prstDash val="solid"/>
          </a:ln>
          <a:effectLst/>
        </p:spPr>
        <p:txBody>
          <a:bodyPr lIns="0" tIns="34289" rIns="0" bIns="34289" rtlCol="0" anchor="ctr"/>
          <a:lstStyle/>
          <a:p>
            <a:pPr algn="ctr" defTabSz="685772" eaLnBrk="1" fontAlgn="auto" hangingPunct="1">
              <a:spcBef>
                <a:spcPts val="0"/>
              </a:spcBef>
              <a:spcAft>
                <a:spcPts val="0"/>
              </a:spcAft>
              <a:defRPr/>
            </a:pPr>
            <a:r>
              <a:rPr lang="en-US" sz="800" kern="0" dirty="0" smtClean="0">
                <a:solidFill>
                  <a:sysClr val="windowText" lastClr="000000"/>
                </a:solidFill>
                <a:latin typeface="Calibri"/>
              </a:rPr>
              <a:t>Stroke</a:t>
            </a:r>
            <a:endParaRPr lang="en-US" sz="800" kern="0" dirty="0">
              <a:solidFill>
                <a:sysClr val="windowText" lastClr="000000"/>
              </a:solidFill>
              <a:latin typeface="Calibri"/>
            </a:endParaRPr>
          </a:p>
        </p:txBody>
      </p:sp>
      <p:sp>
        <p:nvSpPr>
          <p:cNvPr id="19" name="Rectangle 18"/>
          <p:cNvSpPr/>
          <p:nvPr/>
        </p:nvSpPr>
        <p:spPr>
          <a:xfrm>
            <a:off x="1773622" y="2343150"/>
            <a:ext cx="571500" cy="342900"/>
          </a:xfrm>
          <a:prstGeom prst="rect">
            <a:avLst/>
          </a:prstGeom>
          <a:solidFill>
            <a:srgbClr val="8064A2">
              <a:lumMod val="20000"/>
              <a:lumOff val="80000"/>
            </a:srgbClr>
          </a:solidFill>
          <a:ln w="25400" cap="flat" cmpd="sng" algn="ctr">
            <a:solidFill>
              <a:srgbClr val="4F81BD">
                <a:shade val="50000"/>
              </a:srgbClr>
            </a:solidFill>
            <a:prstDash val="solid"/>
          </a:ln>
          <a:effectLst/>
        </p:spPr>
        <p:txBody>
          <a:bodyPr lIns="0" tIns="34289" rIns="0" bIns="34289" rtlCol="0" anchor="ctr"/>
          <a:lstStyle/>
          <a:p>
            <a:pPr algn="ctr" defTabSz="685772" eaLnBrk="1" fontAlgn="auto" hangingPunct="1">
              <a:spcBef>
                <a:spcPts val="0"/>
              </a:spcBef>
              <a:spcAft>
                <a:spcPts val="0"/>
              </a:spcAft>
              <a:defRPr/>
            </a:pPr>
            <a:r>
              <a:rPr lang="en-US" sz="800" kern="0" dirty="0" smtClean="0">
                <a:solidFill>
                  <a:sysClr val="windowText" lastClr="000000"/>
                </a:solidFill>
                <a:latin typeface="Calibri"/>
              </a:rPr>
              <a:t>No Stroke</a:t>
            </a:r>
            <a:endParaRPr lang="en-US" sz="800" kern="0" dirty="0">
              <a:solidFill>
                <a:sysClr val="windowText" lastClr="000000"/>
              </a:solidFill>
              <a:latin typeface="Calibri"/>
            </a:endParaRPr>
          </a:p>
        </p:txBody>
      </p:sp>
      <p:cxnSp>
        <p:nvCxnSpPr>
          <p:cNvPr id="20" name="Straight Arrow Connector 19"/>
          <p:cNvCxnSpPr/>
          <p:nvPr/>
        </p:nvCxnSpPr>
        <p:spPr>
          <a:xfrm>
            <a:off x="3145222" y="2514600"/>
            <a:ext cx="228600" cy="0"/>
          </a:xfrm>
          <a:prstGeom prst="straightConnector1">
            <a:avLst/>
          </a:prstGeom>
          <a:noFill/>
          <a:ln w="25400" cap="flat" cmpd="sng" algn="ctr">
            <a:solidFill>
              <a:sysClr val="windowText" lastClr="000000"/>
            </a:solidFill>
            <a:prstDash val="solid"/>
            <a:tailEnd type="triangle" w="lg" len="med"/>
          </a:ln>
          <a:effectLst/>
        </p:spPr>
      </p:cxnSp>
      <p:sp>
        <p:nvSpPr>
          <p:cNvPr id="21" name="Rectangle 20"/>
          <p:cNvSpPr/>
          <p:nvPr/>
        </p:nvSpPr>
        <p:spPr>
          <a:xfrm>
            <a:off x="3373822" y="2343150"/>
            <a:ext cx="571500" cy="342900"/>
          </a:xfrm>
          <a:prstGeom prst="rect">
            <a:avLst/>
          </a:prstGeom>
          <a:solidFill>
            <a:srgbClr val="8064A2">
              <a:lumMod val="20000"/>
              <a:lumOff val="80000"/>
            </a:srgbClr>
          </a:solidFill>
          <a:ln w="25400" cap="flat" cmpd="sng" algn="ctr">
            <a:solidFill>
              <a:srgbClr val="4F81BD">
                <a:shade val="50000"/>
              </a:srgbClr>
            </a:solidFill>
            <a:prstDash val="solid"/>
          </a:ln>
          <a:effectLst/>
        </p:spPr>
        <p:txBody>
          <a:bodyPr lIns="0" tIns="34289" rIns="0" bIns="34289" rtlCol="0" anchor="ctr"/>
          <a:lstStyle/>
          <a:p>
            <a:pPr algn="ctr" defTabSz="685772" eaLnBrk="1" fontAlgn="auto" hangingPunct="1">
              <a:spcBef>
                <a:spcPts val="0"/>
              </a:spcBef>
              <a:spcAft>
                <a:spcPts val="0"/>
              </a:spcAft>
              <a:defRPr/>
            </a:pPr>
            <a:r>
              <a:rPr lang="en-US" sz="800" kern="0" dirty="0" smtClean="0">
                <a:solidFill>
                  <a:sysClr val="windowText" lastClr="000000"/>
                </a:solidFill>
                <a:latin typeface="Calibri"/>
              </a:rPr>
              <a:t>Survive  Stroke</a:t>
            </a:r>
            <a:endParaRPr lang="en-US" sz="800" kern="0" dirty="0">
              <a:solidFill>
                <a:sysClr val="windowText" lastClr="000000"/>
              </a:solidFill>
              <a:latin typeface="Calibri"/>
            </a:endParaRPr>
          </a:p>
        </p:txBody>
      </p:sp>
      <p:sp>
        <p:nvSpPr>
          <p:cNvPr id="22" name="Flowchart: Decision 21"/>
          <p:cNvSpPr/>
          <p:nvPr/>
        </p:nvSpPr>
        <p:spPr>
          <a:xfrm>
            <a:off x="4116772" y="2343150"/>
            <a:ext cx="571500" cy="342900"/>
          </a:xfrm>
          <a:prstGeom prst="flowChartDecision">
            <a:avLst/>
          </a:prstGeom>
          <a:solidFill>
            <a:srgbClr val="8064A2">
              <a:lumMod val="20000"/>
              <a:lumOff val="80000"/>
            </a:srgbClr>
          </a:solidFill>
          <a:ln w="25400" cap="flat" cmpd="sng" algn="ctr">
            <a:solidFill>
              <a:srgbClr val="4F81BD">
                <a:shade val="50000"/>
              </a:srgbClr>
            </a:solidFill>
            <a:prstDash val="solid"/>
          </a:ln>
          <a:effectLst/>
        </p:spPr>
        <p:txBody>
          <a:bodyPr lIns="0" tIns="34289" rIns="0" bIns="34289" rtlCol="0" anchor="ctr"/>
          <a:lstStyle/>
          <a:p>
            <a:pPr algn="ctr" defTabSz="685772" eaLnBrk="1" fontAlgn="auto" hangingPunct="1">
              <a:spcBef>
                <a:spcPts val="0"/>
              </a:spcBef>
              <a:spcAft>
                <a:spcPts val="0"/>
              </a:spcAft>
              <a:defRPr/>
            </a:pPr>
            <a:r>
              <a:rPr lang="en-US" sz="800" kern="0" dirty="0" smtClean="0">
                <a:solidFill>
                  <a:sysClr val="windowText" lastClr="000000"/>
                </a:solidFill>
                <a:latin typeface="Calibri"/>
              </a:rPr>
              <a:t>Stroke Death</a:t>
            </a:r>
            <a:endParaRPr lang="en-US" sz="800" kern="0" dirty="0">
              <a:solidFill>
                <a:sysClr val="windowText" lastClr="000000"/>
              </a:solidFill>
              <a:latin typeface="Calibri"/>
            </a:endParaRPr>
          </a:p>
        </p:txBody>
      </p:sp>
      <p:cxnSp>
        <p:nvCxnSpPr>
          <p:cNvPr id="23" name="Straight Arrow Connector 22"/>
          <p:cNvCxnSpPr/>
          <p:nvPr/>
        </p:nvCxnSpPr>
        <p:spPr>
          <a:xfrm>
            <a:off x="2859472" y="2171700"/>
            <a:ext cx="1543050" cy="0"/>
          </a:xfrm>
          <a:prstGeom prst="straightConnector1">
            <a:avLst/>
          </a:prstGeom>
          <a:noFill/>
          <a:ln w="25400" cap="flat" cmpd="sng" algn="ctr">
            <a:solidFill>
              <a:sysClr val="windowText" lastClr="000000"/>
            </a:solidFill>
            <a:prstDash val="solid"/>
            <a:headEnd type="none" w="med" len="med"/>
            <a:tailEnd type="none" w="med" len="med"/>
          </a:ln>
          <a:effectLst/>
        </p:spPr>
      </p:cxnSp>
      <p:cxnSp>
        <p:nvCxnSpPr>
          <p:cNvPr id="24" name="Straight Arrow Connector 23"/>
          <p:cNvCxnSpPr/>
          <p:nvPr/>
        </p:nvCxnSpPr>
        <p:spPr>
          <a:xfrm>
            <a:off x="4402522" y="2171700"/>
            <a:ext cx="0" cy="171450"/>
          </a:xfrm>
          <a:prstGeom prst="straightConnector1">
            <a:avLst/>
          </a:prstGeom>
          <a:noFill/>
          <a:ln w="25400" cap="flat" cmpd="sng" algn="ctr">
            <a:solidFill>
              <a:sysClr val="windowText" lastClr="000000"/>
            </a:solidFill>
            <a:prstDash val="solid"/>
            <a:tailEnd type="triangle" w="lg" len="med"/>
          </a:ln>
          <a:effectLst/>
        </p:spPr>
      </p:cxnSp>
      <p:cxnSp>
        <p:nvCxnSpPr>
          <p:cNvPr id="25" name="Straight Arrow Connector 24"/>
          <p:cNvCxnSpPr/>
          <p:nvPr/>
        </p:nvCxnSpPr>
        <p:spPr>
          <a:xfrm flipH="1">
            <a:off x="3030922" y="2571750"/>
            <a:ext cx="342900" cy="0"/>
          </a:xfrm>
          <a:prstGeom prst="straightConnector1">
            <a:avLst/>
          </a:prstGeom>
          <a:noFill/>
          <a:ln w="25400" cap="flat" cmpd="sng" algn="ctr">
            <a:solidFill>
              <a:sysClr val="windowText" lastClr="000000"/>
            </a:solidFill>
            <a:prstDash val="solid"/>
            <a:tailEnd type="triangle" w="lg" len="med"/>
          </a:ln>
          <a:effectLst/>
        </p:spPr>
      </p:cxnSp>
      <p:sp>
        <p:nvSpPr>
          <p:cNvPr id="26" name="Rounded Rectangle 25"/>
          <p:cNvSpPr/>
          <p:nvPr/>
        </p:nvSpPr>
        <p:spPr>
          <a:xfrm>
            <a:off x="1659322" y="2914650"/>
            <a:ext cx="2628900" cy="571500"/>
          </a:xfrm>
          <a:prstGeom prst="roundRect">
            <a:avLst/>
          </a:prstGeom>
          <a:solidFill>
            <a:srgbClr val="FFFF99"/>
          </a:solidFill>
          <a:ln w="25400" cap="flat" cmpd="sng" algn="ctr">
            <a:solidFill>
              <a:srgbClr val="4F81BD">
                <a:shade val="50000"/>
              </a:srgbClr>
            </a:solidFill>
            <a:prstDash val="dash"/>
          </a:ln>
          <a:effectLst/>
        </p:spPr>
        <p:txBody>
          <a:bodyPr lIns="68577" tIns="34289" rIns="68577" bIns="34289"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cxnSp>
        <p:nvCxnSpPr>
          <p:cNvPr id="27" name="Straight Arrow Connector 26"/>
          <p:cNvCxnSpPr/>
          <p:nvPr/>
        </p:nvCxnSpPr>
        <p:spPr>
          <a:xfrm>
            <a:off x="2345122" y="3200400"/>
            <a:ext cx="228600" cy="0"/>
          </a:xfrm>
          <a:prstGeom prst="straightConnector1">
            <a:avLst/>
          </a:prstGeom>
          <a:noFill/>
          <a:ln w="25400" cap="flat" cmpd="sng" algn="ctr">
            <a:solidFill>
              <a:sysClr val="windowText" lastClr="000000"/>
            </a:solidFill>
            <a:prstDash val="solid"/>
            <a:tailEnd type="triangle" w="lg" len="med"/>
          </a:ln>
          <a:effectLst/>
        </p:spPr>
      </p:cxnSp>
      <p:sp>
        <p:nvSpPr>
          <p:cNvPr id="28" name="Rectangle 27"/>
          <p:cNvSpPr/>
          <p:nvPr/>
        </p:nvSpPr>
        <p:spPr>
          <a:xfrm>
            <a:off x="1773622" y="3028950"/>
            <a:ext cx="571500" cy="342900"/>
          </a:xfrm>
          <a:prstGeom prst="rect">
            <a:avLst/>
          </a:prstGeom>
          <a:solidFill>
            <a:srgbClr val="8064A2">
              <a:lumMod val="20000"/>
              <a:lumOff val="80000"/>
            </a:srgbClr>
          </a:solidFill>
          <a:ln w="25400" cap="flat" cmpd="sng" algn="ctr">
            <a:solidFill>
              <a:srgbClr val="4F81BD">
                <a:shade val="50000"/>
              </a:srgbClr>
            </a:solidFill>
            <a:prstDash val="solid"/>
          </a:ln>
          <a:effectLst/>
        </p:spPr>
        <p:txBody>
          <a:bodyPr lIns="0" tIns="34289" rIns="0" bIns="34289" rtlCol="0" anchor="ctr"/>
          <a:lstStyle/>
          <a:p>
            <a:pPr algn="ctr" defTabSz="685772" eaLnBrk="1" fontAlgn="auto" hangingPunct="1">
              <a:spcBef>
                <a:spcPts val="0"/>
              </a:spcBef>
              <a:spcAft>
                <a:spcPts val="0"/>
              </a:spcAft>
              <a:defRPr/>
            </a:pPr>
            <a:r>
              <a:rPr lang="en-US" sz="800" kern="0" dirty="0" smtClean="0">
                <a:solidFill>
                  <a:sysClr val="windowText" lastClr="000000"/>
                </a:solidFill>
                <a:latin typeface="Calibri"/>
              </a:rPr>
              <a:t>Alive</a:t>
            </a:r>
            <a:endParaRPr lang="en-US" sz="800" kern="0" dirty="0">
              <a:solidFill>
                <a:sysClr val="windowText" lastClr="000000"/>
              </a:solidFill>
              <a:latin typeface="Calibri"/>
            </a:endParaRPr>
          </a:p>
        </p:txBody>
      </p:sp>
      <p:sp>
        <p:nvSpPr>
          <p:cNvPr id="29" name="Flowchart: Decision 28"/>
          <p:cNvSpPr/>
          <p:nvPr/>
        </p:nvSpPr>
        <p:spPr>
          <a:xfrm>
            <a:off x="2573722" y="3028950"/>
            <a:ext cx="571500" cy="342900"/>
          </a:xfrm>
          <a:prstGeom prst="flowChartDecision">
            <a:avLst/>
          </a:prstGeom>
          <a:solidFill>
            <a:srgbClr val="8064A2">
              <a:lumMod val="20000"/>
              <a:lumOff val="80000"/>
            </a:srgbClr>
          </a:solidFill>
          <a:ln w="25400" cap="flat" cmpd="sng" algn="ctr">
            <a:solidFill>
              <a:srgbClr val="4F81BD">
                <a:shade val="50000"/>
              </a:srgbClr>
            </a:solidFill>
            <a:prstDash val="solid"/>
          </a:ln>
          <a:effectLst/>
        </p:spPr>
        <p:txBody>
          <a:bodyPr lIns="0" tIns="34289" rIns="0" bIns="34289" rtlCol="0" anchor="ctr"/>
          <a:lstStyle/>
          <a:p>
            <a:pPr algn="ctr" defTabSz="685772" eaLnBrk="1" fontAlgn="auto" hangingPunct="1">
              <a:spcBef>
                <a:spcPts val="0"/>
              </a:spcBef>
              <a:spcAft>
                <a:spcPts val="0"/>
              </a:spcAft>
              <a:defRPr/>
            </a:pPr>
            <a:r>
              <a:rPr lang="en-US" sz="800" kern="0" dirty="0" smtClean="0">
                <a:solidFill>
                  <a:sysClr val="windowText" lastClr="000000"/>
                </a:solidFill>
                <a:latin typeface="Calibri"/>
              </a:rPr>
              <a:t>Other Death</a:t>
            </a:r>
            <a:endParaRPr lang="en-US" sz="800" kern="0" dirty="0">
              <a:solidFill>
                <a:sysClr val="windowText" lastClr="000000"/>
              </a:solidFill>
              <a:latin typeface="Calibri"/>
            </a:endParaRPr>
          </a:p>
        </p:txBody>
      </p:sp>
      <p:cxnSp>
        <p:nvCxnSpPr>
          <p:cNvPr id="30" name="Straight Arrow Connector 29"/>
          <p:cNvCxnSpPr/>
          <p:nvPr/>
        </p:nvCxnSpPr>
        <p:spPr>
          <a:xfrm>
            <a:off x="1545022" y="3200400"/>
            <a:ext cx="228600" cy="0"/>
          </a:xfrm>
          <a:prstGeom prst="straightConnector1">
            <a:avLst/>
          </a:prstGeom>
          <a:noFill/>
          <a:ln w="25400" cap="flat" cmpd="sng" algn="ctr">
            <a:solidFill>
              <a:sysClr val="windowText" lastClr="000000"/>
            </a:solidFill>
            <a:prstDash val="solid"/>
            <a:headEnd type="oval" w="lg" len="lg"/>
            <a:tailEnd type="triangle" w="lg" len="med"/>
          </a:ln>
          <a:effectLst/>
        </p:spPr>
      </p:cxnSp>
      <p:cxnSp>
        <p:nvCxnSpPr>
          <p:cNvPr id="31" name="Straight Arrow Connector 30"/>
          <p:cNvCxnSpPr/>
          <p:nvPr/>
        </p:nvCxnSpPr>
        <p:spPr>
          <a:xfrm>
            <a:off x="1545022" y="2514600"/>
            <a:ext cx="228600" cy="0"/>
          </a:xfrm>
          <a:prstGeom prst="straightConnector1">
            <a:avLst/>
          </a:prstGeom>
          <a:noFill/>
          <a:ln w="25400" cap="flat" cmpd="sng" algn="ctr">
            <a:solidFill>
              <a:sysClr val="windowText" lastClr="000000"/>
            </a:solidFill>
            <a:prstDash val="solid"/>
            <a:headEnd type="oval" w="lg" len="lg"/>
            <a:tailEnd type="triangle" w="lg" len="med"/>
          </a:ln>
          <a:effectLst/>
        </p:spPr>
      </p:cxnSp>
      <p:cxnSp>
        <p:nvCxnSpPr>
          <p:cNvPr id="32" name="Straight Arrow Connector 31"/>
          <p:cNvCxnSpPr/>
          <p:nvPr/>
        </p:nvCxnSpPr>
        <p:spPr>
          <a:xfrm>
            <a:off x="1545022" y="1657350"/>
            <a:ext cx="228600" cy="0"/>
          </a:xfrm>
          <a:prstGeom prst="straightConnector1">
            <a:avLst/>
          </a:prstGeom>
          <a:noFill/>
          <a:ln w="25400" cap="flat" cmpd="sng" algn="ctr">
            <a:solidFill>
              <a:sysClr val="windowText" lastClr="000000"/>
            </a:solidFill>
            <a:prstDash val="solid"/>
            <a:headEnd type="oval" w="lg" len="lg"/>
            <a:tailEnd type="triangle" w="lg" len="med"/>
          </a:ln>
          <a:effectLst/>
        </p:spPr>
      </p:cxnSp>
      <p:cxnSp>
        <p:nvCxnSpPr>
          <p:cNvPr id="33" name="Straight Arrow Connector 32"/>
          <p:cNvCxnSpPr/>
          <p:nvPr/>
        </p:nvCxnSpPr>
        <p:spPr>
          <a:xfrm>
            <a:off x="1545022" y="1657350"/>
            <a:ext cx="0" cy="1543050"/>
          </a:xfrm>
          <a:prstGeom prst="straightConnector1">
            <a:avLst/>
          </a:prstGeom>
          <a:noFill/>
          <a:ln w="25400" cap="flat" cmpd="sng" algn="ctr">
            <a:solidFill>
              <a:sysClr val="windowText" lastClr="000000"/>
            </a:solidFill>
            <a:prstDash val="solid"/>
            <a:headEnd type="none" w="med" len="med"/>
            <a:tailEnd type="none" w="med" len="med"/>
          </a:ln>
          <a:effectLst/>
        </p:spPr>
      </p:cxnSp>
      <p:cxnSp>
        <p:nvCxnSpPr>
          <p:cNvPr id="34" name="Straight Arrow Connector 33"/>
          <p:cNvCxnSpPr/>
          <p:nvPr/>
        </p:nvCxnSpPr>
        <p:spPr>
          <a:xfrm>
            <a:off x="5431222" y="2228850"/>
            <a:ext cx="228600" cy="0"/>
          </a:xfrm>
          <a:prstGeom prst="straightConnector1">
            <a:avLst/>
          </a:prstGeom>
          <a:noFill/>
          <a:ln w="25400" cap="flat" cmpd="sng" algn="ctr">
            <a:solidFill>
              <a:sysClr val="windowText" lastClr="000000"/>
            </a:solidFill>
            <a:prstDash val="solid"/>
            <a:headEnd type="oval" w="lg" len="lg"/>
            <a:tailEnd type="triangle" w="lg" len="med"/>
          </a:ln>
          <a:effectLst/>
        </p:spPr>
      </p:cxnSp>
      <p:cxnSp>
        <p:nvCxnSpPr>
          <p:cNvPr id="35" name="Straight Arrow Connector 34"/>
          <p:cNvCxnSpPr/>
          <p:nvPr/>
        </p:nvCxnSpPr>
        <p:spPr>
          <a:xfrm>
            <a:off x="5431222" y="1657350"/>
            <a:ext cx="0" cy="1543050"/>
          </a:xfrm>
          <a:prstGeom prst="straightConnector1">
            <a:avLst/>
          </a:prstGeom>
          <a:noFill/>
          <a:ln w="25400" cap="flat" cmpd="sng" algn="ctr">
            <a:solidFill>
              <a:sysClr val="windowText" lastClr="000000"/>
            </a:solidFill>
            <a:prstDash val="solid"/>
            <a:headEnd type="none" w="med" len="med"/>
            <a:tailEnd type="none" w="med" len="med"/>
          </a:ln>
          <a:effectLst/>
        </p:spPr>
      </p:cxnSp>
      <p:cxnSp>
        <p:nvCxnSpPr>
          <p:cNvPr id="36" name="Straight Arrow Connector 35"/>
          <p:cNvCxnSpPr/>
          <p:nvPr/>
        </p:nvCxnSpPr>
        <p:spPr>
          <a:xfrm>
            <a:off x="4688272" y="1657350"/>
            <a:ext cx="742950" cy="0"/>
          </a:xfrm>
          <a:prstGeom prst="straightConnector1">
            <a:avLst/>
          </a:prstGeom>
          <a:noFill/>
          <a:ln w="25400" cap="flat" cmpd="sng" algn="ctr">
            <a:solidFill>
              <a:sysClr val="windowText" lastClr="000000"/>
            </a:solidFill>
            <a:prstDash val="solid"/>
            <a:tailEnd type="triangle" w="lg" len="med"/>
          </a:ln>
          <a:effectLst/>
        </p:spPr>
      </p:cxnSp>
      <p:cxnSp>
        <p:nvCxnSpPr>
          <p:cNvPr id="37" name="Straight Arrow Connector 36"/>
          <p:cNvCxnSpPr/>
          <p:nvPr/>
        </p:nvCxnSpPr>
        <p:spPr>
          <a:xfrm>
            <a:off x="4688272" y="2514600"/>
            <a:ext cx="742950" cy="0"/>
          </a:xfrm>
          <a:prstGeom prst="straightConnector1">
            <a:avLst/>
          </a:prstGeom>
          <a:noFill/>
          <a:ln w="25400" cap="flat" cmpd="sng" algn="ctr">
            <a:solidFill>
              <a:sysClr val="windowText" lastClr="000000"/>
            </a:solidFill>
            <a:prstDash val="solid"/>
            <a:tailEnd type="triangle" w="lg" len="med"/>
          </a:ln>
          <a:effectLst/>
        </p:spPr>
      </p:cxnSp>
      <p:cxnSp>
        <p:nvCxnSpPr>
          <p:cNvPr id="38" name="Straight Arrow Connector 37"/>
          <p:cNvCxnSpPr>
            <a:stCxn id="29" idx="3"/>
          </p:cNvCxnSpPr>
          <p:nvPr/>
        </p:nvCxnSpPr>
        <p:spPr>
          <a:xfrm>
            <a:off x="3145222" y="3200400"/>
            <a:ext cx="2286000" cy="0"/>
          </a:xfrm>
          <a:prstGeom prst="straightConnector1">
            <a:avLst/>
          </a:prstGeom>
          <a:noFill/>
          <a:ln w="25400" cap="flat" cmpd="sng" algn="ctr">
            <a:solidFill>
              <a:sysClr val="windowText" lastClr="000000"/>
            </a:solidFill>
            <a:prstDash val="solid"/>
            <a:tailEnd type="triangle" w="lg" len="med"/>
          </a:ln>
          <a:effectLst/>
        </p:spPr>
      </p:cxnSp>
      <p:sp>
        <p:nvSpPr>
          <p:cNvPr id="39" name="Oval 38"/>
          <p:cNvSpPr/>
          <p:nvPr/>
        </p:nvSpPr>
        <p:spPr>
          <a:xfrm>
            <a:off x="5659822" y="2114550"/>
            <a:ext cx="571500" cy="342900"/>
          </a:xfrm>
          <a:prstGeom prst="ellipse">
            <a:avLst/>
          </a:prstGeom>
          <a:solidFill>
            <a:srgbClr val="8064A2">
              <a:lumMod val="20000"/>
              <a:lumOff val="80000"/>
            </a:srgbClr>
          </a:solidFill>
          <a:ln w="25400" cap="flat" cmpd="sng" algn="ctr">
            <a:solidFill>
              <a:srgbClr val="4F81BD">
                <a:shade val="50000"/>
              </a:srgbClr>
            </a:solidFill>
            <a:prstDash val="solid"/>
          </a:ln>
          <a:effectLst/>
        </p:spPr>
        <p:txBody>
          <a:bodyPr lIns="0" tIns="34289" rIns="0" bIns="34289" rtlCol="0" anchor="ctr"/>
          <a:lstStyle/>
          <a:p>
            <a:pPr algn="ctr" defTabSz="685772" eaLnBrk="1" fontAlgn="auto" hangingPunct="1">
              <a:spcBef>
                <a:spcPts val="0"/>
              </a:spcBef>
              <a:spcAft>
                <a:spcPts val="0"/>
              </a:spcAft>
              <a:defRPr/>
            </a:pPr>
            <a:r>
              <a:rPr lang="en-US" sz="800" kern="0" dirty="0" smtClean="0">
                <a:solidFill>
                  <a:sysClr val="windowText" lastClr="000000"/>
                </a:solidFill>
                <a:latin typeface="Calibri"/>
              </a:rPr>
              <a:t>Death</a:t>
            </a:r>
            <a:endParaRPr lang="en-US" sz="800" kern="0" dirty="0">
              <a:solidFill>
                <a:sysClr val="windowText" lastClr="000000"/>
              </a:solidFill>
              <a:latin typeface="Calibri"/>
            </a:endParaRPr>
          </a:p>
        </p:txBody>
      </p:sp>
      <p:sp>
        <p:nvSpPr>
          <p:cNvPr id="40" name="Rectangle 39"/>
          <p:cNvSpPr/>
          <p:nvPr/>
        </p:nvSpPr>
        <p:spPr>
          <a:xfrm>
            <a:off x="4631122" y="1200150"/>
            <a:ext cx="571500" cy="228600"/>
          </a:xfrm>
          <a:prstGeom prst="rect">
            <a:avLst/>
          </a:prstGeom>
          <a:noFill/>
          <a:ln w="25400" cap="flat" cmpd="sng" algn="ctr">
            <a:noFill/>
            <a:prstDash val="solid"/>
          </a:ln>
          <a:effectLst/>
        </p:spPr>
        <p:txBody>
          <a:bodyPr lIns="0" tIns="34289" rIns="0" bIns="34289" rtlCol="0" anchor="ctr"/>
          <a:lstStyle/>
          <a:p>
            <a:pPr algn="ctr" defTabSz="685772" eaLnBrk="1" fontAlgn="auto" hangingPunct="1">
              <a:spcBef>
                <a:spcPts val="0"/>
              </a:spcBef>
              <a:spcAft>
                <a:spcPts val="0"/>
              </a:spcAft>
              <a:defRPr/>
            </a:pPr>
            <a:r>
              <a:rPr lang="en-US" sz="800" kern="0" dirty="0" smtClean="0">
                <a:solidFill>
                  <a:srgbClr val="22458A"/>
                </a:solidFill>
                <a:latin typeface="Calibri"/>
              </a:rPr>
              <a:t>Process CHD</a:t>
            </a:r>
            <a:endParaRPr lang="en-US" sz="800" kern="0" dirty="0">
              <a:solidFill>
                <a:srgbClr val="22458A"/>
              </a:solidFill>
              <a:latin typeface="Calibri"/>
            </a:endParaRPr>
          </a:p>
        </p:txBody>
      </p:sp>
      <p:sp>
        <p:nvSpPr>
          <p:cNvPr id="41" name="Rectangle 40"/>
          <p:cNvSpPr/>
          <p:nvPr/>
        </p:nvSpPr>
        <p:spPr>
          <a:xfrm>
            <a:off x="4631122" y="2057400"/>
            <a:ext cx="571500" cy="228600"/>
          </a:xfrm>
          <a:prstGeom prst="rect">
            <a:avLst/>
          </a:prstGeom>
          <a:noFill/>
          <a:ln w="25400" cap="flat" cmpd="sng" algn="ctr">
            <a:noFill/>
            <a:prstDash val="solid"/>
          </a:ln>
          <a:effectLst/>
        </p:spPr>
        <p:txBody>
          <a:bodyPr lIns="0" tIns="34289" rIns="0" bIns="34289" rtlCol="0" anchor="ctr"/>
          <a:lstStyle/>
          <a:p>
            <a:pPr algn="ctr" defTabSz="685772" eaLnBrk="1" fontAlgn="auto" hangingPunct="1">
              <a:spcBef>
                <a:spcPts val="0"/>
              </a:spcBef>
              <a:spcAft>
                <a:spcPts val="0"/>
              </a:spcAft>
              <a:defRPr/>
            </a:pPr>
            <a:r>
              <a:rPr lang="en-US" sz="800" kern="0" dirty="0" smtClean="0">
                <a:solidFill>
                  <a:srgbClr val="22458A"/>
                </a:solidFill>
                <a:latin typeface="Calibri"/>
              </a:rPr>
              <a:t>Process Stroke</a:t>
            </a:r>
            <a:endParaRPr lang="en-US" sz="800" kern="0" dirty="0">
              <a:solidFill>
                <a:srgbClr val="22458A"/>
              </a:solidFill>
              <a:latin typeface="Calibri"/>
            </a:endParaRPr>
          </a:p>
        </p:txBody>
      </p:sp>
      <p:sp>
        <p:nvSpPr>
          <p:cNvPr id="42" name="Rectangle 41"/>
          <p:cNvSpPr/>
          <p:nvPr/>
        </p:nvSpPr>
        <p:spPr>
          <a:xfrm>
            <a:off x="3030922" y="2914650"/>
            <a:ext cx="1257300" cy="228600"/>
          </a:xfrm>
          <a:prstGeom prst="rect">
            <a:avLst/>
          </a:prstGeom>
          <a:noFill/>
          <a:ln w="25400" cap="flat" cmpd="sng" algn="ctr">
            <a:noFill/>
            <a:prstDash val="solid"/>
          </a:ln>
          <a:effectLst/>
        </p:spPr>
        <p:txBody>
          <a:bodyPr lIns="0" tIns="34289" rIns="0" bIns="34289" rtlCol="0" anchor="ctr"/>
          <a:lstStyle/>
          <a:p>
            <a:pPr algn="ctr" defTabSz="685772" eaLnBrk="1" fontAlgn="auto" hangingPunct="1">
              <a:spcBef>
                <a:spcPts val="0"/>
              </a:spcBef>
              <a:spcAft>
                <a:spcPts val="0"/>
              </a:spcAft>
              <a:defRPr/>
            </a:pPr>
            <a:r>
              <a:rPr lang="en-US" sz="800" kern="0" dirty="0" smtClean="0">
                <a:solidFill>
                  <a:srgbClr val="22458A"/>
                </a:solidFill>
                <a:latin typeface="Calibri"/>
              </a:rPr>
              <a:t>Process Competing Mortality</a:t>
            </a:r>
            <a:endParaRPr lang="en-US" sz="800" kern="0" dirty="0">
              <a:solidFill>
                <a:srgbClr val="22458A"/>
              </a:solidFill>
              <a:latin typeface="Calibri"/>
            </a:endParaRPr>
          </a:p>
        </p:txBody>
      </p:sp>
      <p:sp>
        <p:nvSpPr>
          <p:cNvPr id="43" name="TextBox 42"/>
          <p:cNvSpPr txBox="1"/>
          <p:nvPr/>
        </p:nvSpPr>
        <p:spPr>
          <a:xfrm>
            <a:off x="2287980" y="1143017"/>
            <a:ext cx="207029" cy="238525"/>
          </a:xfrm>
          <a:prstGeom prst="rect">
            <a:avLst/>
          </a:prstGeom>
          <a:noFill/>
        </p:spPr>
        <p:txBody>
          <a:bodyPr wrap="square" lIns="68577" tIns="34289" rIns="68577" bIns="34289" rtlCol="0">
            <a:spAutoFit/>
          </a:bodyPr>
          <a:lstStyle/>
          <a:p>
            <a:pPr defTabSz="685772" eaLnBrk="1" fontAlgn="auto" hangingPunct="1">
              <a:spcBef>
                <a:spcPts val="0"/>
              </a:spcBef>
              <a:spcAft>
                <a:spcPts val="0"/>
              </a:spcAft>
              <a:defRPr/>
            </a:pPr>
            <a:r>
              <a:rPr lang="en-US" sz="1100" b="1" kern="0" dirty="0" smtClean="0">
                <a:solidFill>
                  <a:srgbClr val="7030A0"/>
                </a:solidFill>
              </a:rPr>
              <a:t>A</a:t>
            </a:r>
          </a:p>
        </p:txBody>
      </p:sp>
      <p:sp>
        <p:nvSpPr>
          <p:cNvPr id="44" name="TextBox 43"/>
          <p:cNvSpPr txBox="1"/>
          <p:nvPr/>
        </p:nvSpPr>
        <p:spPr>
          <a:xfrm>
            <a:off x="2573730" y="1143017"/>
            <a:ext cx="207029" cy="238525"/>
          </a:xfrm>
          <a:prstGeom prst="rect">
            <a:avLst/>
          </a:prstGeom>
          <a:noFill/>
        </p:spPr>
        <p:txBody>
          <a:bodyPr wrap="square" lIns="68577" tIns="34289" rIns="68577" bIns="34289" rtlCol="0">
            <a:spAutoFit/>
          </a:bodyPr>
          <a:lstStyle/>
          <a:p>
            <a:pPr defTabSz="685772" eaLnBrk="1" fontAlgn="auto" hangingPunct="1">
              <a:spcBef>
                <a:spcPts val="0"/>
              </a:spcBef>
              <a:spcAft>
                <a:spcPts val="0"/>
              </a:spcAft>
              <a:defRPr/>
            </a:pPr>
            <a:r>
              <a:rPr lang="en-US" sz="1100" b="1" kern="0" dirty="0" smtClean="0">
                <a:solidFill>
                  <a:srgbClr val="7030A0"/>
                </a:solidFill>
              </a:rPr>
              <a:t>B</a:t>
            </a:r>
          </a:p>
        </p:txBody>
      </p:sp>
      <p:sp>
        <p:nvSpPr>
          <p:cNvPr id="45" name="TextBox 44"/>
          <p:cNvSpPr txBox="1"/>
          <p:nvPr/>
        </p:nvSpPr>
        <p:spPr>
          <a:xfrm>
            <a:off x="2573730" y="1403452"/>
            <a:ext cx="207029" cy="238525"/>
          </a:xfrm>
          <a:prstGeom prst="rect">
            <a:avLst/>
          </a:prstGeom>
          <a:noFill/>
        </p:spPr>
        <p:txBody>
          <a:bodyPr wrap="square" lIns="68577" tIns="34289" rIns="68577" bIns="34289" rtlCol="0">
            <a:spAutoFit/>
          </a:bodyPr>
          <a:lstStyle/>
          <a:p>
            <a:pPr defTabSz="685772" eaLnBrk="1" fontAlgn="auto" hangingPunct="1">
              <a:spcBef>
                <a:spcPts val="0"/>
              </a:spcBef>
              <a:spcAft>
                <a:spcPts val="0"/>
              </a:spcAft>
              <a:defRPr/>
            </a:pPr>
            <a:r>
              <a:rPr lang="en-US" sz="1100" b="1" kern="0" dirty="0" smtClean="0">
                <a:solidFill>
                  <a:srgbClr val="7030A0"/>
                </a:solidFill>
              </a:rPr>
              <a:t>C</a:t>
            </a:r>
          </a:p>
        </p:txBody>
      </p:sp>
      <p:sp>
        <p:nvSpPr>
          <p:cNvPr id="46" name="TextBox 45"/>
          <p:cNvSpPr txBox="1"/>
          <p:nvPr/>
        </p:nvSpPr>
        <p:spPr>
          <a:xfrm>
            <a:off x="2287980" y="1403452"/>
            <a:ext cx="207029" cy="238525"/>
          </a:xfrm>
          <a:prstGeom prst="rect">
            <a:avLst/>
          </a:prstGeom>
          <a:noFill/>
        </p:spPr>
        <p:txBody>
          <a:bodyPr wrap="square" lIns="68577" tIns="34289" rIns="68577" bIns="34289" rtlCol="0">
            <a:spAutoFit/>
          </a:bodyPr>
          <a:lstStyle/>
          <a:p>
            <a:pPr defTabSz="685772" eaLnBrk="1" fontAlgn="auto" hangingPunct="1">
              <a:spcBef>
                <a:spcPts val="0"/>
              </a:spcBef>
              <a:spcAft>
                <a:spcPts val="0"/>
              </a:spcAft>
              <a:defRPr/>
            </a:pPr>
            <a:r>
              <a:rPr lang="en-US" sz="1100" b="1" kern="0" dirty="0" smtClean="0">
                <a:solidFill>
                  <a:srgbClr val="7030A0"/>
                </a:solidFill>
              </a:rPr>
              <a:t>D</a:t>
            </a:r>
          </a:p>
        </p:txBody>
      </p:sp>
      <p:cxnSp>
        <p:nvCxnSpPr>
          <p:cNvPr id="47" name="Straight Arrow Connector 46"/>
          <p:cNvCxnSpPr/>
          <p:nvPr/>
        </p:nvCxnSpPr>
        <p:spPr>
          <a:xfrm flipV="1">
            <a:off x="2859472" y="2171700"/>
            <a:ext cx="0" cy="171450"/>
          </a:xfrm>
          <a:prstGeom prst="straightConnector1">
            <a:avLst/>
          </a:prstGeom>
          <a:noFill/>
          <a:ln w="25400" cap="flat" cmpd="sng" algn="ctr">
            <a:solidFill>
              <a:sysClr val="windowText" lastClr="000000"/>
            </a:solidFill>
            <a:prstDash val="solid"/>
            <a:headEnd type="none" w="med" len="med"/>
            <a:tailEnd type="none" w="med" len="med"/>
          </a:ln>
          <a:effectLst/>
        </p:spPr>
      </p:cxnSp>
      <p:cxnSp>
        <p:nvCxnSpPr>
          <p:cNvPr id="48" name="Straight Arrow Connector 47"/>
          <p:cNvCxnSpPr/>
          <p:nvPr/>
        </p:nvCxnSpPr>
        <p:spPr>
          <a:xfrm>
            <a:off x="2345122" y="2514600"/>
            <a:ext cx="228600" cy="0"/>
          </a:xfrm>
          <a:prstGeom prst="straightConnector1">
            <a:avLst/>
          </a:prstGeom>
          <a:noFill/>
          <a:ln w="25400" cap="flat" cmpd="sng" algn="ctr">
            <a:solidFill>
              <a:sysClr val="windowText" lastClr="000000"/>
            </a:solidFill>
            <a:prstDash val="solid"/>
            <a:tailEnd type="triangle" w="lg" len="med"/>
          </a:ln>
          <a:effectLst/>
        </p:spPr>
      </p:cxnSp>
      <p:grpSp>
        <p:nvGrpSpPr>
          <p:cNvPr id="49" name="Group 133"/>
          <p:cNvGrpSpPr/>
          <p:nvPr/>
        </p:nvGrpSpPr>
        <p:grpSpPr>
          <a:xfrm>
            <a:off x="516322" y="1371600"/>
            <a:ext cx="742950" cy="800100"/>
            <a:chOff x="152400" y="2819400"/>
            <a:chExt cx="990600" cy="1066800"/>
          </a:xfrm>
        </p:grpSpPr>
        <p:sp>
          <p:nvSpPr>
            <p:cNvPr id="50" name="Oval 49"/>
            <p:cNvSpPr/>
            <p:nvPr/>
          </p:nvSpPr>
          <p:spPr>
            <a:xfrm>
              <a:off x="152400" y="2819400"/>
              <a:ext cx="990600" cy="1066800"/>
            </a:xfrm>
            <a:prstGeom prst="ellipse">
              <a:avLst/>
            </a:prstGeom>
            <a:solidFill>
              <a:sysClr val="window" lastClr="FFFFFF"/>
            </a:solidFill>
            <a:ln w="25400" cap="flat" cmpd="sng" algn="ctr">
              <a:solidFill>
                <a:srgbClr val="4F81BD">
                  <a:shade val="50000"/>
                </a:srgbClr>
              </a:solidFill>
              <a:prstDash val="solid"/>
            </a:ln>
            <a:effectLst/>
          </p:spPr>
          <p:txBody>
            <a:bodyPr rtlCol="0" anchor="ctr"/>
            <a:lstStyle/>
            <a:p>
              <a:pPr algn="ctr" defTabSz="685772" eaLnBrk="1" fontAlgn="auto" hangingPunct="1">
                <a:spcBef>
                  <a:spcPts val="0"/>
                </a:spcBef>
                <a:spcAft>
                  <a:spcPts val="0"/>
                </a:spcAft>
                <a:defRPr/>
              </a:pPr>
              <a:r>
                <a:rPr lang="en-US" sz="1100" kern="0" dirty="0" smtClean="0">
                  <a:solidFill>
                    <a:sysClr val="windowText" lastClr="000000"/>
                  </a:solidFill>
                  <a:latin typeface="Calibri"/>
                </a:rPr>
                <a:t>Pop 3</a:t>
              </a:r>
            </a:p>
            <a:p>
              <a:pPr algn="ctr" defTabSz="685772" eaLnBrk="1" fontAlgn="auto" hangingPunct="1">
                <a:spcBef>
                  <a:spcPts val="0"/>
                </a:spcBef>
                <a:spcAft>
                  <a:spcPts val="0"/>
                </a:spcAft>
                <a:defRPr/>
              </a:pPr>
              <a:endParaRPr lang="en-US" sz="1100" kern="0" dirty="0" smtClean="0">
                <a:solidFill>
                  <a:sysClr val="windowText" lastClr="000000"/>
                </a:solidFill>
                <a:latin typeface="Calibri"/>
              </a:endParaRPr>
            </a:p>
            <a:p>
              <a:pPr algn="ctr" defTabSz="685772" eaLnBrk="1" fontAlgn="auto" hangingPunct="1">
                <a:spcBef>
                  <a:spcPts val="0"/>
                </a:spcBef>
                <a:spcAft>
                  <a:spcPts val="0"/>
                </a:spcAft>
                <a:defRPr/>
              </a:pPr>
              <a:endParaRPr lang="en-US" sz="1100" kern="0" dirty="0" smtClean="0">
                <a:solidFill>
                  <a:sysClr val="windowText" lastClr="000000"/>
                </a:solidFill>
                <a:latin typeface="Calibri"/>
              </a:endParaRPr>
            </a:p>
            <a:p>
              <a:pPr algn="ctr" defTabSz="685772" eaLnBrk="1" fontAlgn="auto" hangingPunct="1">
                <a:spcBef>
                  <a:spcPts val="0"/>
                </a:spcBef>
                <a:spcAft>
                  <a:spcPts val="0"/>
                </a:spcAft>
                <a:defRPr/>
              </a:pPr>
              <a:endParaRPr lang="en-US" sz="1100" kern="0" dirty="0">
                <a:solidFill>
                  <a:sysClr val="windowText" lastClr="000000"/>
                </a:solidFill>
                <a:latin typeface="Calibri"/>
              </a:endParaRPr>
            </a:p>
          </p:txBody>
        </p:sp>
        <p:sp>
          <p:nvSpPr>
            <p:cNvPr id="51" name="Smiley Face 50"/>
            <p:cNvSpPr/>
            <p:nvPr/>
          </p:nvSpPr>
          <p:spPr>
            <a:xfrm>
              <a:off x="381000" y="3200400"/>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sp>
          <p:nvSpPr>
            <p:cNvPr id="52" name="Smiley Face 51"/>
            <p:cNvSpPr/>
            <p:nvPr/>
          </p:nvSpPr>
          <p:spPr>
            <a:xfrm>
              <a:off x="457200" y="3276600"/>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sp>
          <p:nvSpPr>
            <p:cNvPr id="53" name="Smiley Face 52"/>
            <p:cNvSpPr/>
            <p:nvPr/>
          </p:nvSpPr>
          <p:spPr>
            <a:xfrm>
              <a:off x="533400" y="3352800"/>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sp>
          <p:nvSpPr>
            <p:cNvPr id="54" name="Smiley Face 53"/>
            <p:cNvSpPr/>
            <p:nvPr/>
          </p:nvSpPr>
          <p:spPr>
            <a:xfrm>
              <a:off x="609600" y="3429000"/>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grpSp>
      <p:cxnSp>
        <p:nvCxnSpPr>
          <p:cNvPr id="55" name="Straight Arrow Connector 54"/>
          <p:cNvCxnSpPr/>
          <p:nvPr/>
        </p:nvCxnSpPr>
        <p:spPr>
          <a:xfrm>
            <a:off x="1316422" y="2286000"/>
            <a:ext cx="228600" cy="0"/>
          </a:xfrm>
          <a:prstGeom prst="straightConnector1">
            <a:avLst/>
          </a:prstGeom>
          <a:noFill/>
          <a:ln w="25400" cap="flat" cmpd="sng" algn="ctr">
            <a:solidFill>
              <a:sysClr val="windowText" lastClr="000000"/>
            </a:solidFill>
            <a:prstDash val="solid"/>
            <a:headEnd type="oval" w="lg" len="lg"/>
            <a:tailEnd type="triangle" w="lg" len="med"/>
          </a:ln>
          <a:effectLst/>
        </p:spPr>
      </p:cxnSp>
      <p:grpSp>
        <p:nvGrpSpPr>
          <p:cNvPr id="56" name="Group 127"/>
          <p:cNvGrpSpPr/>
          <p:nvPr/>
        </p:nvGrpSpPr>
        <p:grpSpPr>
          <a:xfrm>
            <a:off x="516322" y="1657350"/>
            <a:ext cx="742950" cy="800100"/>
            <a:chOff x="152400" y="2819400"/>
            <a:chExt cx="990600" cy="1066800"/>
          </a:xfrm>
        </p:grpSpPr>
        <p:sp>
          <p:nvSpPr>
            <p:cNvPr id="57" name="Oval 56"/>
            <p:cNvSpPr/>
            <p:nvPr/>
          </p:nvSpPr>
          <p:spPr>
            <a:xfrm>
              <a:off x="152400" y="2819400"/>
              <a:ext cx="990600" cy="1066800"/>
            </a:xfrm>
            <a:prstGeom prst="ellipse">
              <a:avLst/>
            </a:prstGeom>
            <a:solidFill>
              <a:sysClr val="window" lastClr="FFFFFF"/>
            </a:solidFill>
            <a:ln w="25400" cap="flat" cmpd="sng" algn="ctr">
              <a:solidFill>
                <a:srgbClr val="4F81BD">
                  <a:shade val="50000"/>
                </a:srgbClr>
              </a:solidFill>
              <a:prstDash val="solid"/>
            </a:ln>
            <a:effectLst/>
          </p:spPr>
          <p:txBody>
            <a:bodyPr rtlCol="0" anchor="ctr"/>
            <a:lstStyle/>
            <a:p>
              <a:pPr algn="ctr" defTabSz="685772" eaLnBrk="1" fontAlgn="auto" hangingPunct="1">
                <a:spcBef>
                  <a:spcPts val="0"/>
                </a:spcBef>
                <a:spcAft>
                  <a:spcPts val="0"/>
                </a:spcAft>
                <a:defRPr/>
              </a:pPr>
              <a:r>
                <a:rPr lang="en-US" sz="1100" kern="0" dirty="0" smtClean="0">
                  <a:solidFill>
                    <a:sysClr val="windowText" lastClr="000000"/>
                  </a:solidFill>
                  <a:latin typeface="Calibri"/>
                </a:rPr>
                <a:t>Pop 2</a:t>
              </a:r>
            </a:p>
            <a:p>
              <a:pPr algn="ctr" defTabSz="685772" eaLnBrk="1" fontAlgn="auto" hangingPunct="1">
                <a:spcBef>
                  <a:spcPts val="0"/>
                </a:spcBef>
                <a:spcAft>
                  <a:spcPts val="0"/>
                </a:spcAft>
                <a:defRPr/>
              </a:pPr>
              <a:endParaRPr lang="en-US" sz="1100" kern="0" dirty="0" smtClean="0">
                <a:solidFill>
                  <a:sysClr val="windowText" lastClr="000000"/>
                </a:solidFill>
                <a:latin typeface="Calibri"/>
              </a:endParaRPr>
            </a:p>
            <a:p>
              <a:pPr algn="ctr" defTabSz="685772" eaLnBrk="1" fontAlgn="auto" hangingPunct="1">
                <a:spcBef>
                  <a:spcPts val="0"/>
                </a:spcBef>
                <a:spcAft>
                  <a:spcPts val="0"/>
                </a:spcAft>
                <a:defRPr/>
              </a:pPr>
              <a:endParaRPr lang="en-US" sz="1100" kern="0" dirty="0" smtClean="0">
                <a:solidFill>
                  <a:sysClr val="windowText" lastClr="000000"/>
                </a:solidFill>
                <a:latin typeface="Calibri"/>
              </a:endParaRPr>
            </a:p>
            <a:p>
              <a:pPr algn="ctr" defTabSz="685772" eaLnBrk="1" fontAlgn="auto" hangingPunct="1">
                <a:spcBef>
                  <a:spcPts val="0"/>
                </a:spcBef>
                <a:spcAft>
                  <a:spcPts val="0"/>
                </a:spcAft>
                <a:defRPr/>
              </a:pPr>
              <a:endParaRPr lang="en-US" sz="1100" kern="0" dirty="0">
                <a:solidFill>
                  <a:sysClr val="windowText" lastClr="000000"/>
                </a:solidFill>
                <a:latin typeface="Calibri"/>
              </a:endParaRPr>
            </a:p>
          </p:txBody>
        </p:sp>
        <p:sp>
          <p:nvSpPr>
            <p:cNvPr id="58" name="Smiley Face 57"/>
            <p:cNvSpPr/>
            <p:nvPr/>
          </p:nvSpPr>
          <p:spPr>
            <a:xfrm>
              <a:off x="381000" y="3200400"/>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sp>
          <p:nvSpPr>
            <p:cNvPr id="59" name="Smiley Face 58"/>
            <p:cNvSpPr/>
            <p:nvPr/>
          </p:nvSpPr>
          <p:spPr>
            <a:xfrm>
              <a:off x="457200" y="3276600"/>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sp>
          <p:nvSpPr>
            <p:cNvPr id="60" name="Smiley Face 59"/>
            <p:cNvSpPr/>
            <p:nvPr/>
          </p:nvSpPr>
          <p:spPr>
            <a:xfrm>
              <a:off x="533400" y="3352800"/>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sp>
          <p:nvSpPr>
            <p:cNvPr id="61" name="Smiley Face 60"/>
            <p:cNvSpPr/>
            <p:nvPr/>
          </p:nvSpPr>
          <p:spPr>
            <a:xfrm>
              <a:off x="609600" y="3429000"/>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grpSp>
      <p:grpSp>
        <p:nvGrpSpPr>
          <p:cNvPr id="62" name="Group 126"/>
          <p:cNvGrpSpPr/>
          <p:nvPr/>
        </p:nvGrpSpPr>
        <p:grpSpPr>
          <a:xfrm>
            <a:off x="516322" y="1943100"/>
            <a:ext cx="742950" cy="800100"/>
            <a:chOff x="152400" y="2819400"/>
            <a:chExt cx="990600" cy="1066800"/>
          </a:xfrm>
        </p:grpSpPr>
        <p:sp>
          <p:nvSpPr>
            <p:cNvPr id="63" name="Oval 62"/>
            <p:cNvSpPr/>
            <p:nvPr/>
          </p:nvSpPr>
          <p:spPr>
            <a:xfrm>
              <a:off x="152400" y="2819400"/>
              <a:ext cx="990600" cy="1066800"/>
            </a:xfrm>
            <a:prstGeom prst="ellipse">
              <a:avLst/>
            </a:prstGeom>
            <a:solidFill>
              <a:sysClr val="window" lastClr="FFFFFF"/>
            </a:solidFill>
            <a:ln w="25400" cap="flat" cmpd="sng" algn="ctr">
              <a:solidFill>
                <a:srgbClr val="4F81BD">
                  <a:shade val="50000"/>
                </a:srgbClr>
              </a:solidFill>
              <a:prstDash val="solid"/>
            </a:ln>
            <a:effectLst/>
          </p:spPr>
          <p:txBody>
            <a:bodyPr rtlCol="0" anchor="ctr"/>
            <a:lstStyle/>
            <a:p>
              <a:pPr algn="ctr" defTabSz="685772" eaLnBrk="1" fontAlgn="auto" hangingPunct="1">
                <a:spcBef>
                  <a:spcPts val="0"/>
                </a:spcBef>
                <a:spcAft>
                  <a:spcPts val="0"/>
                </a:spcAft>
                <a:defRPr/>
              </a:pPr>
              <a:r>
                <a:rPr lang="en-US" sz="1100" kern="0" dirty="0" smtClean="0">
                  <a:solidFill>
                    <a:sysClr val="windowText" lastClr="000000"/>
                  </a:solidFill>
                  <a:latin typeface="Calibri"/>
                </a:rPr>
                <a:t>Pop 1</a:t>
              </a:r>
            </a:p>
            <a:p>
              <a:pPr algn="ctr" defTabSz="685772" eaLnBrk="1" fontAlgn="auto" hangingPunct="1">
                <a:spcBef>
                  <a:spcPts val="0"/>
                </a:spcBef>
                <a:spcAft>
                  <a:spcPts val="0"/>
                </a:spcAft>
                <a:defRPr/>
              </a:pPr>
              <a:endParaRPr lang="en-US" sz="1100" kern="0" dirty="0" smtClean="0">
                <a:solidFill>
                  <a:sysClr val="windowText" lastClr="000000"/>
                </a:solidFill>
                <a:latin typeface="Calibri"/>
              </a:endParaRPr>
            </a:p>
            <a:p>
              <a:pPr algn="ctr" defTabSz="685772" eaLnBrk="1" fontAlgn="auto" hangingPunct="1">
                <a:spcBef>
                  <a:spcPts val="0"/>
                </a:spcBef>
                <a:spcAft>
                  <a:spcPts val="0"/>
                </a:spcAft>
                <a:defRPr/>
              </a:pPr>
              <a:endParaRPr lang="en-US" sz="1100" kern="0" dirty="0" smtClean="0">
                <a:solidFill>
                  <a:sysClr val="windowText" lastClr="000000"/>
                </a:solidFill>
                <a:latin typeface="Calibri"/>
              </a:endParaRPr>
            </a:p>
            <a:p>
              <a:pPr algn="ctr" defTabSz="685772" eaLnBrk="1" fontAlgn="auto" hangingPunct="1">
                <a:spcBef>
                  <a:spcPts val="0"/>
                </a:spcBef>
                <a:spcAft>
                  <a:spcPts val="0"/>
                </a:spcAft>
                <a:defRPr/>
              </a:pPr>
              <a:endParaRPr lang="en-US" sz="1100" kern="0" dirty="0">
                <a:solidFill>
                  <a:sysClr val="windowText" lastClr="000000"/>
                </a:solidFill>
                <a:latin typeface="Calibri"/>
              </a:endParaRPr>
            </a:p>
          </p:txBody>
        </p:sp>
        <p:sp>
          <p:nvSpPr>
            <p:cNvPr id="64" name="Smiley Face 63"/>
            <p:cNvSpPr/>
            <p:nvPr/>
          </p:nvSpPr>
          <p:spPr>
            <a:xfrm>
              <a:off x="381000" y="3200400"/>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sp>
          <p:nvSpPr>
            <p:cNvPr id="65" name="Smiley Face 64"/>
            <p:cNvSpPr/>
            <p:nvPr/>
          </p:nvSpPr>
          <p:spPr>
            <a:xfrm>
              <a:off x="457200" y="3276600"/>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sp>
          <p:nvSpPr>
            <p:cNvPr id="66" name="Smiley Face 65"/>
            <p:cNvSpPr/>
            <p:nvPr/>
          </p:nvSpPr>
          <p:spPr>
            <a:xfrm>
              <a:off x="533400" y="3352800"/>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sp>
          <p:nvSpPr>
            <p:cNvPr id="67" name="Smiley Face 66"/>
            <p:cNvSpPr/>
            <p:nvPr/>
          </p:nvSpPr>
          <p:spPr>
            <a:xfrm>
              <a:off x="609600" y="3429000"/>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grpSp>
      <p:graphicFrame>
        <p:nvGraphicFramePr>
          <p:cNvPr id="68" name="Table 67"/>
          <p:cNvGraphicFramePr>
            <a:graphicFrameLocks noGrp="1"/>
          </p:cNvGraphicFramePr>
          <p:nvPr/>
        </p:nvGraphicFramePr>
        <p:xfrm>
          <a:off x="6507264" y="1235626"/>
          <a:ext cx="1874763" cy="1107524"/>
        </p:xfrm>
        <a:graphic>
          <a:graphicData uri="http://schemas.openxmlformats.org/drawingml/2006/table">
            <a:tbl>
              <a:tblPr/>
              <a:tblGrid>
                <a:gridCol w="341663"/>
                <a:gridCol w="306620"/>
                <a:gridCol w="306620"/>
                <a:gridCol w="306620"/>
                <a:gridCol w="306620"/>
                <a:gridCol w="306620"/>
              </a:tblGrid>
              <a:tr h="196314">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1" i="0" u="none" strike="noStrike" dirty="0" err="1">
                          <a:solidFill>
                            <a:srgbClr val="000000"/>
                          </a:solidFill>
                          <a:latin typeface="Calibri"/>
                        </a:rPr>
                        <a:t>Eq</a:t>
                      </a:r>
                      <a:r>
                        <a:rPr lang="en-US" sz="700" b="1" i="0" u="none" strike="noStrike" dirty="0">
                          <a:solidFill>
                            <a:srgbClr val="000000"/>
                          </a:solidFill>
                          <a:latin typeface="Calibri"/>
                        </a:rPr>
                        <a:t> </a:t>
                      </a:r>
                      <a:r>
                        <a:rPr lang="en-US" sz="700" b="1" i="0" u="none" strike="noStrike" dirty="0" smtClean="0">
                          <a:solidFill>
                            <a:srgbClr val="000000"/>
                          </a:solidFill>
                          <a:latin typeface="Calibri"/>
                        </a:rPr>
                        <a:t>EH</a:t>
                      </a:r>
                      <a:endParaRPr lang="en-US" sz="700" b="1" i="0" u="none" strike="noStrike" dirty="0">
                        <a:solidFill>
                          <a:srgbClr val="000000"/>
                        </a:solidFill>
                        <a:latin typeface="Calibri"/>
                      </a:endParaRPr>
                    </a:p>
                  </a:txBody>
                  <a:tcPr marL="6439" marR="6439" marT="644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B2A1C7"/>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1" i="0" u="none" strike="noStrike" dirty="0" smtClean="0">
                          <a:solidFill>
                            <a:srgbClr val="000000"/>
                          </a:solidFill>
                          <a:latin typeface="Calibri"/>
                        </a:rPr>
                        <a:t>E</a:t>
                      </a:r>
                      <a:endParaRPr lang="en-US" sz="700" b="1" i="0" u="none" strike="noStrike" dirty="0">
                        <a:solidFill>
                          <a:srgbClr val="000000"/>
                        </a:solidFill>
                        <a:latin typeface="Calibri"/>
                      </a:endParaRPr>
                    </a:p>
                  </a:txBody>
                  <a:tcPr marL="6439" marR="6439" marT="644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5A8AC6"/>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1" i="0" u="none" strike="noStrike" dirty="0" smtClean="0">
                          <a:solidFill>
                            <a:srgbClr val="000000"/>
                          </a:solidFill>
                          <a:latin typeface="Calibri"/>
                        </a:rPr>
                        <a:t>E</a:t>
                      </a:r>
                      <a:endParaRPr lang="en-US" sz="700" b="1" i="0" u="none" strike="noStrike" dirty="0">
                        <a:solidFill>
                          <a:srgbClr val="000000"/>
                        </a:solidFill>
                        <a:latin typeface="Calibri"/>
                      </a:endParaRPr>
                    </a:p>
                  </a:txBody>
                  <a:tcPr marL="6439" marR="6439" marT="6440" marB="0" anchor="b">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5A8AC6"/>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1" i="0" u="none" strike="noStrike" dirty="0" smtClean="0">
                          <a:solidFill>
                            <a:srgbClr val="000000"/>
                          </a:solidFill>
                          <a:latin typeface="Calibri"/>
                        </a:rPr>
                        <a:t>E</a:t>
                      </a:r>
                      <a:endParaRPr lang="en-US" sz="700" b="1" i="0" u="none" strike="noStrike" dirty="0">
                        <a:solidFill>
                          <a:srgbClr val="000000"/>
                        </a:solidFill>
                        <a:latin typeface="Calibri"/>
                      </a:endParaRPr>
                    </a:p>
                  </a:txBody>
                  <a:tcPr marL="6439" marR="6439" marT="6440" marB="0" anchor="b">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5A8AC6"/>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1" i="0" u="none" strike="noStrike" dirty="0" smtClean="0">
                          <a:solidFill>
                            <a:srgbClr val="000000"/>
                          </a:solidFill>
                          <a:latin typeface="Calibri"/>
                        </a:rPr>
                        <a:t>E</a:t>
                      </a:r>
                      <a:endParaRPr lang="en-US" sz="700" b="1" i="0" u="none" strike="noStrike" dirty="0">
                        <a:solidFill>
                          <a:srgbClr val="000000"/>
                        </a:solidFill>
                        <a:latin typeface="Calibri"/>
                      </a:endParaRPr>
                    </a:p>
                  </a:txBody>
                  <a:tcPr marL="6439" marR="6439" marT="6440" marB="0" anchor="b">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5A8AC6"/>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0" i="0" u="none" strike="noStrike">
                          <a:solidFill>
                            <a:srgbClr val="000000"/>
                          </a:solidFill>
                          <a:latin typeface="Calibri"/>
                        </a:rPr>
                        <a:t>…</a:t>
                      </a:r>
                    </a:p>
                  </a:txBody>
                  <a:tcPr marL="6439" marR="6439" marT="6440" marB="0" anchor="b">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r>
              <a:tr h="196314">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1" i="0" u="none" strike="noStrike" dirty="0" err="1">
                          <a:solidFill>
                            <a:srgbClr val="000000"/>
                          </a:solidFill>
                          <a:latin typeface="Calibri"/>
                        </a:rPr>
                        <a:t>Eq</a:t>
                      </a:r>
                      <a:r>
                        <a:rPr lang="en-US" sz="700" b="1" i="0" u="none" strike="noStrike" dirty="0">
                          <a:solidFill>
                            <a:srgbClr val="000000"/>
                          </a:solidFill>
                          <a:latin typeface="Calibri"/>
                        </a:rPr>
                        <a:t> </a:t>
                      </a:r>
                      <a:r>
                        <a:rPr lang="en-US" sz="700" b="1" i="0" u="none" strike="noStrike" dirty="0" smtClean="0">
                          <a:solidFill>
                            <a:srgbClr val="000000"/>
                          </a:solidFill>
                          <a:latin typeface="Calibri"/>
                        </a:rPr>
                        <a:t>AD</a:t>
                      </a:r>
                      <a:endParaRPr lang="en-US" sz="700" b="1" i="0" u="none" strike="noStrike" dirty="0">
                        <a:solidFill>
                          <a:srgbClr val="000000"/>
                        </a:solidFill>
                        <a:latin typeface="Calibri"/>
                      </a:endParaRPr>
                    </a:p>
                  </a:txBody>
                  <a:tcPr marL="6439" marR="6439" marT="644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B2A1C7"/>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1" i="0" u="none" strike="noStrike" dirty="0" smtClean="0">
                          <a:solidFill>
                            <a:srgbClr val="000000"/>
                          </a:solidFill>
                          <a:latin typeface="Calibri"/>
                        </a:rPr>
                        <a:t>A</a:t>
                      </a:r>
                      <a:endParaRPr lang="en-US" sz="700" b="1" i="0" u="none" strike="noStrike" dirty="0">
                        <a:solidFill>
                          <a:srgbClr val="000000"/>
                        </a:solidFill>
                        <a:latin typeface="Calibri"/>
                      </a:endParaRPr>
                    </a:p>
                  </a:txBody>
                  <a:tcPr marL="6439" marR="6439" marT="644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A8AC6"/>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1" i="0" u="none" strike="noStrike" dirty="0">
                          <a:solidFill>
                            <a:srgbClr val="000000"/>
                          </a:solidFill>
                          <a:latin typeface="Calibri"/>
                        </a:rPr>
                        <a:t>B</a:t>
                      </a:r>
                    </a:p>
                  </a:txBody>
                  <a:tcPr marL="6439" marR="6439" marT="6440" marB="0"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DC07C"/>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1" i="0" u="none" strike="noStrike" dirty="0">
                          <a:solidFill>
                            <a:srgbClr val="000000"/>
                          </a:solidFill>
                          <a:latin typeface="Calibri"/>
                        </a:rPr>
                        <a:t>C</a:t>
                      </a:r>
                    </a:p>
                  </a:txBody>
                  <a:tcPr marL="6439" marR="6439" marT="6440" marB="0"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B9574"/>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1" i="0" u="none" strike="noStrike" dirty="0" smtClean="0">
                          <a:solidFill>
                            <a:srgbClr val="000000"/>
                          </a:solidFill>
                          <a:latin typeface="Calibri"/>
                        </a:rPr>
                        <a:t>D</a:t>
                      </a:r>
                      <a:endParaRPr lang="en-US" sz="700" b="1" i="0" u="none" strike="noStrike" dirty="0">
                        <a:solidFill>
                          <a:srgbClr val="000000"/>
                        </a:solidFill>
                        <a:latin typeface="Calibri"/>
                      </a:endParaRPr>
                    </a:p>
                  </a:txBody>
                  <a:tcPr marL="6439" marR="6439" marT="6440" marB="0"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8696B"/>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0" i="0" u="none" strike="noStrike">
                          <a:solidFill>
                            <a:srgbClr val="000000"/>
                          </a:solidFill>
                          <a:latin typeface="Calibri"/>
                        </a:rPr>
                        <a:t>…</a:t>
                      </a:r>
                    </a:p>
                  </a:txBody>
                  <a:tcPr marL="6439" marR="6439" marT="6440" marB="0"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196314">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1" i="0" u="none" strike="noStrike">
                          <a:solidFill>
                            <a:srgbClr val="000000"/>
                          </a:solidFill>
                          <a:latin typeface="Calibri"/>
                        </a:rPr>
                        <a:t>Pop 1</a:t>
                      </a:r>
                    </a:p>
                  </a:txBody>
                  <a:tcPr marL="6439" marR="6439" marT="644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B2A1C7"/>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rtl="0" fontAlgn="t"/>
                      <a:r>
                        <a:rPr lang="en-US" sz="800" b="0" i="0" u="none" strike="noStrike" dirty="0">
                          <a:solidFill>
                            <a:srgbClr val="000000"/>
                          </a:solidFill>
                          <a:latin typeface="Calibri"/>
                        </a:rPr>
                        <a:t>4</a:t>
                      </a:r>
                    </a:p>
                  </a:txBody>
                  <a:tcPr marL="6439" marR="6439" marT="644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FECD7F"/>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rtl="0" fontAlgn="t"/>
                      <a:r>
                        <a:rPr lang="en-US" sz="800" b="0" i="0" u="none" strike="noStrike">
                          <a:solidFill>
                            <a:srgbClr val="000000"/>
                          </a:solidFill>
                          <a:latin typeface="Calibri"/>
                        </a:rPr>
                        <a:t>6</a:t>
                      </a:r>
                    </a:p>
                  </a:txBody>
                  <a:tcPr marL="6439" marR="6439" marT="6440" marB="0">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FCA677"/>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rtl="0" fontAlgn="t"/>
                      <a:r>
                        <a:rPr lang="en-US" sz="800" b="0" i="0" u="none" strike="noStrike">
                          <a:solidFill>
                            <a:srgbClr val="000000"/>
                          </a:solidFill>
                          <a:latin typeface="Calibri"/>
                        </a:rPr>
                        <a:t>2</a:t>
                      </a:r>
                    </a:p>
                  </a:txBody>
                  <a:tcPr marL="6439" marR="6439" marT="6440" marB="0">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CBDC81"/>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rtl="0" fontAlgn="t"/>
                      <a:r>
                        <a:rPr lang="en-US" sz="800" b="0" i="0" u="none" strike="noStrike">
                          <a:solidFill>
                            <a:srgbClr val="000000"/>
                          </a:solidFill>
                          <a:latin typeface="Calibri"/>
                        </a:rPr>
                        <a:t>1</a:t>
                      </a:r>
                    </a:p>
                  </a:txBody>
                  <a:tcPr marL="6439" marR="6439" marT="6440" marB="0">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63BE7B"/>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0" i="0" u="none" strike="noStrike" dirty="0">
                          <a:solidFill>
                            <a:srgbClr val="000000"/>
                          </a:solidFill>
                          <a:latin typeface="Calibri"/>
                        </a:rPr>
                        <a:t>…</a:t>
                      </a:r>
                    </a:p>
                  </a:txBody>
                  <a:tcPr marL="6439" marR="6439" marT="6440" marB="0" anchor="b">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r>
              <a:tr h="196314">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1" i="0" u="none" strike="noStrike">
                          <a:solidFill>
                            <a:srgbClr val="000000"/>
                          </a:solidFill>
                          <a:latin typeface="Calibri"/>
                        </a:rPr>
                        <a:t>Pop 2</a:t>
                      </a:r>
                    </a:p>
                  </a:txBody>
                  <a:tcPr marL="6439" marR="6439" marT="644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B2A1C7"/>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rtl="0" fontAlgn="t"/>
                      <a:r>
                        <a:rPr lang="en-US" sz="800" b="0" i="0" u="none" strike="noStrike">
                          <a:solidFill>
                            <a:srgbClr val="000000"/>
                          </a:solidFill>
                          <a:latin typeface="Calibri"/>
                        </a:rPr>
                        <a:t>2</a:t>
                      </a:r>
                    </a:p>
                  </a:txBody>
                  <a:tcPr marL="6439" marR="6439" marT="6440" marB="0">
                    <a:lnL w="12700" cap="flat" cmpd="sng" algn="ctr">
                      <a:solidFill>
                        <a:srgbClr val="000000"/>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CBDC81"/>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rtl="0" fontAlgn="t"/>
                      <a:r>
                        <a:rPr lang="en-US" sz="800" b="0" i="0" u="none" strike="noStrike">
                          <a:solidFill>
                            <a:srgbClr val="000000"/>
                          </a:solidFill>
                          <a:latin typeface="Calibri"/>
                        </a:rPr>
                        <a:t>4</a:t>
                      </a:r>
                    </a:p>
                  </a:txBody>
                  <a:tcPr marL="6439" marR="6439" marT="6440" marB="0">
                    <a:lnL>
                      <a:noFill/>
                    </a:lnL>
                    <a:lnR>
                      <a:noFill/>
                    </a:lnR>
                    <a:lnT>
                      <a:noFill/>
                    </a:lnT>
                    <a:lnB>
                      <a:noFill/>
                    </a:lnB>
                    <a:lnTlToBr w="12700" cmpd="sng">
                      <a:noFill/>
                      <a:prstDash val="solid"/>
                    </a:lnTlToBr>
                    <a:lnBlToTr w="12700" cmpd="sng">
                      <a:noFill/>
                      <a:prstDash val="solid"/>
                    </a:lnBlToTr>
                    <a:solidFill>
                      <a:srgbClr val="FECD7F"/>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rtl="0" fontAlgn="t"/>
                      <a:r>
                        <a:rPr lang="en-US" sz="800" b="0" i="0" u="none" strike="noStrike">
                          <a:solidFill>
                            <a:srgbClr val="000000"/>
                          </a:solidFill>
                          <a:latin typeface="Calibri"/>
                        </a:rPr>
                        <a:t>6</a:t>
                      </a:r>
                    </a:p>
                  </a:txBody>
                  <a:tcPr marL="6439" marR="6439" marT="6440" marB="0">
                    <a:lnL>
                      <a:noFill/>
                    </a:lnL>
                    <a:lnR>
                      <a:noFill/>
                    </a:lnR>
                    <a:lnT>
                      <a:noFill/>
                    </a:lnT>
                    <a:lnB>
                      <a:noFill/>
                    </a:lnB>
                    <a:lnTlToBr w="12700" cmpd="sng">
                      <a:noFill/>
                      <a:prstDash val="solid"/>
                    </a:lnTlToBr>
                    <a:lnBlToTr w="12700" cmpd="sng">
                      <a:noFill/>
                      <a:prstDash val="solid"/>
                    </a:lnBlToTr>
                    <a:solidFill>
                      <a:srgbClr val="FCA677"/>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rtl="0" fontAlgn="t"/>
                      <a:r>
                        <a:rPr lang="en-US" sz="800" b="0" i="0" u="none" strike="noStrike">
                          <a:solidFill>
                            <a:srgbClr val="000000"/>
                          </a:solidFill>
                          <a:latin typeface="Calibri"/>
                        </a:rPr>
                        <a:t>1</a:t>
                      </a:r>
                    </a:p>
                  </a:txBody>
                  <a:tcPr marL="6439" marR="6439" marT="6440" marB="0">
                    <a:lnL>
                      <a:noFill/>
                    </a:lnL>
                    <a:lnR>
                      <a:noFill/>
                    </a:lnR>
                    <a:lnT>
                      <a:noFill/>
                    </a:lnT>
                    <a:lnB>
                      <a:noFill/>
                    </a:lnB>
                    <a:lnTlToBr w="12700" cmpd="sng">
                      <a:noFill/>
                      <a:prstDash val="solid"/>
                    </a:lnTlToBr>
                    <a:lnBlToTr w="12700" cmpd="sng">
                      <a:noFill/>
                      <a:prstDash val="solid"/>
                    </a:lnBlToTr>
                    <a:solidFill>
                      <a:srgbClr val="63BE7B"/>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0" i="0" u="none" strike="noStrike" dirty="0">
                          <a:solidFill>
                            <a:srgbClr val="000000"/>
                          </a:solidFill>
                          <a:latin typeface="Calibri"/>
                        </a:rPr>
                        <a:t>…</a:t>
                      </a:r>
                    </a:p>
                  </a:txBody>
                  <a:tcPr marL="6439" marR="6439" marT="6440" marB="0" anchor="b">
                    <a:lnL>
                      <a:noFill/>
                    </a:lnL>
                    <a:lnR>
                      <a:noFill/>
                    </a:lnR>
                    <a:lnT>
                      <a:noFill/>
                    </a:lnT>
                    <a:lnB>
                      <a:noFill/>
                    </a:lnB>
                    <a:lnTlToBr w="12700" cmpd="sng">
                      <a:noFill/>
                      <a:prstDash val="solid"/>
                    </a:lnTlToBr>
                    <a:lnBlToTr w="12700" cmpd="sng">
                      <a:noFill/>
                      <a:prstDash val="solid"/>
                    </a:lnBlToTr>
                    <a:noFill/>
                  </a:tcPr>
                </a:tc>
              </a:tr>
              <a:tr h="196314">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1" i="0" u="none" strike="noStrike">
                          <a:solidFill>
                            <a:srgbClr val="000000"/>
                          </a:solidFill>
                          <a:latin typeface="Calibri"/>
                        </a:rPr>
                        <a:t>Pop 3</a:t>
                      </a:r>
                    </a:p>
                  </a:txBody>
                  <a:tcPr marL="6439" marR="6439" marT="644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B2A1C7"/>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rtl="0" fontAlgn="t"/>
                      <a:r>
                        <a:rPr lang="en-US" sz="800" b="0" i="0" u="none" strike="noStrike">
                          <a:solidFill>
                            <a:srgbClr val="000000"/>
                          </a:solidFill>
                          <a:latin typeface="Calibri"/>
                        </a:rPr>
                        <a:t>2</a:t>
                      </a:r>
                    </a:p>
                  </a:txBody>
                  <a:tcPr marL="6439" marR="6439" marT="6440" marB="0">
                    <a:lnL w="12700" cap="flat" cmpd="sng" algn="ctr">
                      <a:solidFill>
                        <a:srgbClr val="000000"/>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CBDC81"/>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rtl="0" fontAlgn="t"/>
                      <a:r>
                        <a:rPr lang="en-US" sz="800" b="0" i="0" u="none" strike="noStrike">
                          <a:solidFill>
                            <a:srgbClr val="000000"/>
                          </a:solidFill>
                          <a:latin typeface="Calibri"/>
                        </a:rPr>
                        <a:t>3</a:t>
                      </a:r>
                    </a:p>
                  </a:txBody>
                  <a:tcPr marL="6439" marR="6439" marT="6440" marB="0">
                    <a:lnL>
                      <a:noFill/>
                    </a:lnL>
                    <a:lnR>
                      <a:noFill/>
                    </a:lnR>
                    <a:lnT>
                      <a:noFill/>
                    </a:lnT>
                    <a:lnB>
                      <a:noFill/>
                    </a:lnB>
                    <a:lnTlToBr w="12700" cmpd="sng">
                      <a:noFill/>
                      <a:prstDash val="solid"/>
                    </a:lnTlToBr>
                    <a:lnBlToTr w="12700" cmpd="sng">
                      <a:noFill/>
                      <a:prstDash val="solid"/>
                    </a:lnBlToTr>
                    <a:solidFill>
                      <a:srgbClr val="FFE283"/>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rtl="0" fontAlgn="t"/>
                      <a:r>
                        <a:rPr lang="en-US" sz="800" b="0" i="0" u="none" strike="noStrike">
                          <a:solidFill>
                            <a:srgbClr val="000000"/>
                          </a:solidFill>
                          <a:latin typeface="Calibri"/>
                        </a:rPr>
                        <a:t>9</a:t>
                      </a:r>
                    </a:p>
                  </a:txBody>
                  <a:tcPr marL="6439" marR="6439" marT="6440" marB="0">
                    <a:lnL>
                      <a:noFill/>
                    </a:lnL>
                    <a:lnR>
                      <a:noFill/>
                    </a:lnR>
                    <a:lnT>
                      <a:noFill/>
                    </a:lnT>
                    <a:lnB>
                      <a:noFill/>
                    </a:lnB>
                    <a:lnTlToBr w="12700" cmpd="sng">
                      <a:noFill/>
                      <a:prstDash val="solid"/>
                    </a:lnTlToBr>
                    <a:lnBlToTr w="12700" cmpd="sng">
                      <a:noFill/>
                      <a:prstDash val="solid"/>
                    </a:lnBlToTr>
                    <a:solidFill>
                      <a:srgbClr val="F8696B"/>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rtl="0" fontAlgn="t"/>
                      <a:r>
                        <a:rPr lang="en-US" sz="800" b="0" i="0" u="none" strike="noStrike">
                          <a:solidFill>
                            <a:srgbClr val="000000"/>
                          </a:solidFill>
                          <a:latin typeface="Calibri"/>
                        </a:rPr>
                        <a:t>2</a:t>
                      </a:r>
                    </a:p>
                  </a:txBody>
                  <a:tcPr marL="6439" marR="6439" marT="6440" marB="0">
                    <a:lnL>
                      <a:noFill/>
                    </a:lnL>
                    <a:lnR>
                      <a:noFill/>
                    </a:lnR>
                    <a:lnT>
                      <a:noFill/>
                    </a:lnT>
                    <a:lnB>
                      <a:noFill/>
                    </a:lnB>
                    <a:lnTlToBr w="12700" cmpd="sng">
                      <a:noFill/>
                      <a:prstDash val="solid"/>
                    </a:lnTlToBr>
                    <a:lnBlToTr w="12700" cmpd="sng">
                      <a:noFill/>
                      <a:prstDash val="solid"/>
                    </a:lnBlToTr>
                    <a:solidFill>
                      <a:srgbClr val="CBDC81"/>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0" i="0" u="none" strike="noStrike" dirty="0">
                          <a:solidFill>
                            <a:srgbClr val="000000"/>
                          </a:solidFill>
                          <a:latin typeface="Calibri"/>
                        </a:rPr>
                        <a:t>…</a:t>
                      </a:r>
                    </a:p>
                  </a:txBody>
                  <a:tcPr marL="6439" marR="6439" marT="6440" marB="0" anchor="b">
                    <a:lnL>
                      <a:noFill/>
                    </a:lnL>
                    <a:lnR>
                      <a:noFill/>
                    </a:lnR>
                    <a:lnT>
                      <a:noFill/>
                    </a:lnT>
                    <a:lnB>
                      <a:noFill/>
                    </a:lnB>
                    <a:lnTlToBr w="12700" cmpd="sng">
                      <a:noFill/>
                      <a:prstDash val="solid"/>
                    </a:lnTlToBr>
                    <a:lnBlToTr w="12700" cmpd="sng">
                      <a:noFill/>
                      <a:prstDash val="solid"/>
                    </a:lnBlToTr>
                    <a:noFill/>
                  </a:tcPr>
                </a:tc>
              </a:tr>
              <a:tr h="125954">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0" i="0" u="none" strike="noStrike">
                          <a:solidFill>
                            <a:srgbClr val="000000"/>
                          </a:solidFill>
                          <a:latin typeface="Calibri"/>
                        </a:rPr>
                        <a:t>…</a:t>
                      </a:r>
                    </a:p>
                  </a:txBody>
                  <a:tcPr marL="6439" marR="6439" marT="644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0" i="0" u="none" strike="noStrike" dirty="0">
                          <a:solidFill>
                            <a:srgbClr val="000000"/>
                          </a:solidFill>
                          <a:latin typeface="Calibri"/>
                        </a:rPr>
                        <a:t>…</a:t>
                      </a:r>
                    </a:p>
                  </a:txBody>
                  <a:tcPr marL="6439" marR="6439" marT="6440" marB="0" anchor="b">
                    <a:lnL w="12700" cap="flat" cmpd="sng" algn="ctr">
                      <a:solidFill>
                        <a:srgbClr val="000000"/>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0" i="0" u="none" strike="noStrike">
                          <a:solidFill>
                            <a:srgbClr val="000000"/>
                          </a:solidFill>
                          <a:latin typeface="Calibri"/>
                        </a:rPr>
                        <a:t>…</a:t>
                      </a:r>
                    </a:p>
                  </a:txBody>
                  <a:tcPr marL="6439" marR="6439" marT="6440" marB="0" anchor="b">
                    <a:lnL>
                      <a:noFill/>
                    </a:lnL>
                    <a:lnR>
                      <a:noFill/>
                    </a:lnR>
                    <a:lnT>
                      <a:noFill/>
                    </a:lnT>
                    <a:lnB>
                      <a:noFill/>
                    </a:lnB>
                    <a:lnTlToBr w="12700" cmpd="sng">
                      <a:noFill/>
                      <a:prstDash val="solid"/>
                    </a:lnTlToBr>
                    <a:lnBlToTr w="12700" cmpd="sng">
                      <a:noFill/>
                      <a:prstDash val="solid"/>
                    </a:lnBlToTr>
                    <a:no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0" i="0" u="none" strike="noStrike" dirty="0">
                          <a:solidFill>
                            <a:srgbClr val="000000"/>
                          </a:solidFill>
                          <a:latin typeface="Calibri"/>
                        </a:rPr>
                        <a:t>…</a:t>
                      </a:r>
                    </a:p>
                  </a:txBody>
                  <a:tcPr marL="6439" marR="6439" marT="6440" marB="0" anchor="b">
                    <a:lnL>
                      <a:noFill/>
                    </a:lnL>
                    <a:lnR>
                      <a:noFill/>
                    </a:lnR>
                    <a:lnT>
                      <a:noFill/>
                    </a:lnT>
                    <a:lnB>
                      <a:noFill/>
                    </a:lnB>
                    <a:lnTlToBr w="12700" cmpd="sng">
                      <a:noFill/>
                      <a:prstDash val="solid"/>
                    </a:lnTlToBr>
                    <a:lnBlToTr w="12700" cmpd="sng">
                      <a:noFill/>
                      <a:prstDash val="solid"/>
                    </a:lnBlToTr>
                    <a:no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0" i="0" u="none" strike="noStrike">
                          <a:solidFill>
                            <a:srgbClr val="000000"/>
                          </a:solidFill>
                          <a:latin typeface="Calibri"/>
                        </a:rPr>
                        <a:t>…</a:t>
                      </a:r>
                    </a:p>
                  </a:txBody>
                  <a:tcPr marL="6439" marR="6439" marT="6440" marB="0" anchor="b">
                    <a:lnL>
                      <a:noFill/>
                    </a:lnL>
                    <a:lnR>
                      <a:noFill/>
                    </a:lnR>
                    <a:lnT>
                      <a:noFill/>
                    </a:lnT>
                    <a:lnB>
                      <a:noFill/>
                    </a:lnB>
                    <a:lnTlToBr w="12700" cmpd="sng">
                      <a:noFill/>
                      <a:prstDash val="solid"/>
                    </a:lnTlToBr>
                    <a:lnBlToTr w="12700" cmpd="sng">
                      <a:noFill/>
                      <a:prstDash val="solid"/>
                    </a:lnBlToTr>
                    <a:no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0" i="0" u="none" strike="noStrike" dirty="0">
                          <a:solidFill>
                            <a:srgbClr val="000000"/>
                          </a:solidFill>
                          <a:latin typeface="Calibri"/>
                        </a:rPr>
                        <a:t>…</a:t>
                      </a:r>
                    </a:p>
                  </a:txBody>
                  <a:tcPr marL="6439" marR="6439" marT="6440" marB="0" anchor="b">
                    <a:lnL>
                      <a:noFill/>
                    </a:lnL>
                    <a:lnR>
                      <a:noFill/>
                    </a:lnR>
                    <a:lnT>
                      <a:noFill/>
                    </a:lnT>
                    <a:lnB>
                      <a:noFill/>
                    </a:lnB>
                    <a:lnTlToBr w="12700" cmpd="sng">
                      <a:noFill/>
                      <a:prstDash val="solid"/>
                    </a:lnTlToBr>
                    <a:lnBlToTr w="12700" cmpd="sng">
                      <a:noFill/>
                      <a:prstDash val="solid"/>
                    </a:lnBlToTr>
                    <a:noFill/>
                  </a:tcPr>
                </a:tc>
              </a:tr>
            </a:tbl>
          </a:graphicData>
        </a:graphic>
      </p:graphicFrame>
      <p:sp>
        <p:nvSpPr>
          <p:cNvPr id="70" name="TextBox 69"/>
          <p:cNvSpPr txBox="1"/>
          <p:nvPr/>
        </p:nvSpPr>
        <p:spPr>
          <a:xfrm>
            <a:off x="1847850" y="1240893"/>
            <a:ext cx="1428750" cy="238525"/>
          </a:xfrm>
          <a:prstGeom prst="rect">
            <a:avLst/>
          </a:prstGeom>
          <a:noFill/>
        </p:spPr>
        <p:txBody>
          <a:bodyPr wrap="square" lIns="68577" tIns="34289" rIns="68577" bIns="34289" rtlCol="0">
            <a:spAutoFit/>
          </a:bodyPr>
          <a:lstStyle/>
          <a:p>
            <a:pPr defTabSz="685772" eaLnBrk="1" fontAlgn="auto" hangingPunct="1">
              <a:spcBef>
                <a:spcPts val="0"/>
              </a:spcBef>
              <a:spcAft>
                <a:spcPts val="0"/>
              </a:spcAft>
              <a:defRPr/>
            </a:pPr>
            <a:r>
              <a:rPr lang="en-US" sz="1100" b="1" kern="0" dirty="0" err="1" smtClean="0">
                <a:solidFill>
                  <a:srgbClr val="FF0000"/>
                </a:solidFill>
              </a:rPr>
              <a:t>a</a:t>
            </a:r>
            <a:r>
              <a:rPr lang="en-US" sz="1100" b="1" kern="0" dirty="0" err="1" smtClean="0">
                <a:solidFill>
                  <a:srgbClr val="7030A0"/>
                </a:solidFill>
              </a:rPr>
              <a:t>A+</a:t>
            </a:r>
            <a:r>
              <a:rPr lang="en-US" sz="1100" b="1" kern="0" dirty="0" err="1" smtClean="0">
                <a:solidFill>
                  <a:srgbClr val="FF0000"/>
                </a:solidFill>
              </a:rPr>
              <a:t>b</a:t>
            </a:r>
            <a:r>
              <a:rPr lang="en-US" sz="1100" b="1" kern="0" dirty="0" err="1" smtClean="0">
                <a:solidFill>
                  <a:srgbClr val="7030A0"/>
                </a:solidFill>
              </a:rPr>
              <a:t>B+</a:t>
            </a:r>
            <a:r>
              <a:rPr lang="en-US" sz="1100" b="1" kern="0" dirty="0" err="1" smtClean="0">
                <a:solidFill>
                  <a:srgbClr val="FF0000"/>
                </a:solidFill>
              </a:rPr>
              <a:t>c</a:t>
            </a:r>
            <a:r>
              <a:rPr lang="en-US" sz="1100" b="1" kern="0" dirty="0" err="1" smtClean="0">
                <a:solidFill>
                  <a:srgbClr val="7030A0"/>
                </a:solidFill>
              </a:rPr>
              <a:t>C+</a:t>
            </a:r>
            <a:r>
              <a:rPr lang="en-US" sz="1100" b="1" kern="0" dirty="0" err="1" smtClean="0">
                <a:solidFill>
                  <a:srgbClr val="FF0000"/>
                </a:solidFill>
              </a:rPr>
              <a:t>d</a:t>
            </a:r>
            <a:r>
              <a:rPr lang="en-US" sz="1100" b="1" kern="0" dirty="0" err="1" smtClean="0">
                <a:solidFill>
                  <a:srgbClr val="7030A0"/>
                </a:solidFill>
              </a:rPr>
              <a:t>D</a:t>
            </a:r>
            <a:endParaRPr lang="en-US" sz="1100" b="1" kern="0" dirty="0" smtClean="0">
              <a:solidFill>
                <a:srgbClr val="7030A0"/>
              </a:solidFill>
            </a:endParaRPr>
          </a:p>
        </p:txBody>
      </p:sp>
      <p:sp>
        <p:nvSpPr>
          <p:cNvPr id="71" name="TextBox 70"/>
          <p:cNvSpPr txBox="1"/>
          <p:nvPr/>
        </p:nvSpPr>
        <p:spPr>
          <a:xfrm>
            <a:off x="2287980" y="2000267"/>
            <a:ext cx="207029" cy="238525"/>
          </a:xfrm>
          <a:prstGeom prst="rect">
            <a:avLst/>
          </a:prstGeom>
          <a:noFill/>
        </p:spPr>
        <p:txBody>
          <a:bodyPr wrap="square" lIns="68577" tIns="34289" rIns="68577" bIns="34289" rtlCol="0">
            <a:spAutoFit/>
          </a:bodyPr>
          <a:lstStyle/>
          <a:p>
            <a:pPr defTabSz="685772" eaLnBrk="1" fontAlgn="auto" hangingPunct="1">
              <a:spcBef>
                <a:spcPts val="0"/>
              </a:spcBef>
              <a:spcAft>
                <a:spcPts val="0"/>
              </a:spcAft>
              <a:defRPr/>
            </a:pPr>
            <a:r>
              <a:rPr lang="en-US" sz="1100" b="1" kern="0" dirty="0" smtClean="0">
                <a:solidFill>
                  <a:srgbClr val="7030A0"/>
                </a:solidFill>
              </a:rPr>
              <a:t>E</a:t>
            </a:r>
          </a:p>
        </p:txBody>
      </p:sp>
      <p:sp>
        <p:nvSpPr>
          <p:cNvPr id="72" name="TextBox 71"/>
          <p:cNvSpPr txBox="1"/>
          <p:nvPr/>
        </p:nvSpPr>
        <p:spPr>
          <a:xfrm>
            <a:off x="2573730" y="2000267"/>
            <a:ext cx="207029" cy="238525"/>
          </a:xfrm>
          <a:prstGeom prst="rect">
            <a:avLst/>
          </a:prstGeom>
          <a:noFill/>
        </p:spPr>
        <p:txBody>
          <a:bodyPr wrap="square" lIns="68577" tIns="34289" rIns="68577" bIns="34289" rtlCol="0">
            <a:spAutoFit/>
          </a:bodyPr>
          <a:lstStyle/>
          <a:p>
            <a:pPr defTabSz="685772" eaLnBrk="1" fontAlgn="auto" hangingPunct="1">
              <a:spcBef>
                <a:spcPts val="0"/>
              </a:spcBef>
              <a:spcAft>
                <a:spcPts val="0"/>
              </a:spcAft>
              <a:defRPr/>
            </a:pPr>
            <a:r>
              <a:rPr lang="en-US" sz="1100" b="1" kern="0" dirty="0" smtClean="0">
                <a:solidFill>
                  <a:srgbClr val="7030A0"/>
                </a:solidFill>
              </a:rPr>
              <a:t>F</a:t>
            </a:r>
          </a:p>
        </p:txBody>
      </p:sp>
      <p:sp>
        <p:nvSpPr>
          <p:cNvPr id="73" name="TextBox 72"/>
          <p:cNvSpPr txBox="1"/>
          <p:nvPr/>
        </p:nvSpPr>
        <p:spPr>
          <a:xfrm>
            <a:off x="2573730" y="2260703"/>
            <a:ext cx="207029" cy="238525"/>
          </a:xfrm>
          <a:prstGeom prst="rect">
            <a:avLst/>
          </a:prstGeom>
          <a:noFill/>
        </p:spPr>
        <p:txBody>
          <a:bodyPr wrap="square" lIns="68577" tIns="34289" rIns="68577" bIns="34289" rtlCol="0">
            <a:spAutoFit/>
          </a:bodyPr>
          <a:lstStyle/>
          <a:p>
            <a:pPr defTabSz="685772" eaLnBrk="1" fontAlgn="auto" hangingPunct="1">
              <a:spcBef>
                <a:spcPts val="0"/>
              </a:spcBef>
              <a:spcAft>
                <a:spcPts val="0"/>
              </a:spcAft>
              <a:defRPr/>
            </a:pPr>
            <a:r>
              <a:rPr lang="en-US" sz="1100" b="1" kern="0" dirty="0" smtClean="0">
                <a:solidFill>
                  <a:srgbClr val="7030A0"/>
                </a:solidFill>
              </a:rPr>
              <a:t>G</a:t>
            </a:r>
          </a:p>
        </p:txBody>
      </p:sp>
      <p:sp>
        <p:nvSpPr>
          <p:cNvPr id="74" name="TextBox 73"/>
          <p:cNvSpPr txBox="1"/>
          <p:nvPr/>
        </p:nvSpPr>
        <p:spPr>
          <a:xfrm>
            <a:off x="2287980" y="2260703"/>
            <a:ext cx="207029" cy="238525"/>
          </a:xfrm>
          <a:prstGeom prst="rect">
            <a:avLst/>
          </a:prstGeom>
          <a:noFill/>
        </p:spPr>
        <p:txBody>
          <a:bodyPr wrap="square" lIns="68577" tIns="34289" rIns="68577" bIns="34289" rtlCol="0">
            <a:spAutoFit/>
          </a:bodyPr>
          <a:lstStyle/>
          <a:p>
            <a:pPr defTabSz="685772" eaLnBrk="1" fontAlgn="auto" hangingPunct="1">
              <a:spcBef>
                <a:spcPts val="0"/>
              </a:spcBef>
              <a:spcAft>
                <a:spcPts val="0"/>
              </a:spcAft>
              <a:defRPr/>
            </a:pPr>
            <a:r>
              <a:rPr lang="en-US" sz="1100" b="1" kern="0" dirty="0" smtClean="0">
                <a:solidFill>
                  <a:srgbClr val="7030A0"/>
                </a:solidFill>
              </a:rPr>
              <a:t>H</a:t>
            </a:r>
          </a:p>
        </p:txBody>
      </p:sp>
      <p:sp>
        <p:nvSpPr>
          <p:cNvPr id="75" name="TextBox 74"/>
          <p:cNvSpPr txBox="1"/>
          <p:nvPr/>
        </p:nvSpPr>
        <p:spPr>
          <a:xfrm>
            <a:off x="1847850" y="2079093"/>
            <a:ext cx="1428750" cy="238525"/>
          </a:xfrm>
          <a:prstGeom prst="rect">
            <a:avLst/>
          </a:prstGeom>
          <a:noFill/>
        </p:spPr>
        <p:txBody>
          <a:bodyPr wrap="square" lIns="68577" tIns="34289" rIns="68577" bIns="34289" rtlCol="0">
            <a:spAutoFit/>
          </a:bodyPr>
          <a:lstStyle/>
          <a:p>
            <a:pPr defTabSz="685772" eaLnBrk="1" fontAlgn="auto" hangingPunct="1">
              <a:spcBef>
                <a:spcPts val="0"/>
              </a:spcBef>
              <a:spcAft>
                <a:spcPts val="0"/>
              </a:spcAft>
              <a:defRPr/>
            </a:pPr>
            <a:r>
              <a:rPr lang="en-US" sz="1100" b="1" kern="0" dirty="0" err="1" smtClean="0">
                <a:solidFill>
                  <a:srgbClr val="FF0000"/>
                </a:solidFill>
              </a:rPr>
              <a:t>e</a:t>
            </a:r>
            <a:r>
              <a:rPr lang="en-US" sz="1100" b="1" kern="0" dirty="0" err="1" smtClean="0">
                <a:solidFill>
                  <a:srgbClr val="7030A0"/>
                </a:solidFill>
              </a:rPr>
              <a:t>E+</a:t>
            </a:r>
            <a:r>
              <a:rPr lang="en-US" sz="1100" b="1" kern="0" dirty="0" err="1" smtClean="0">
                <a:solidFill>
                  <a:srgbClr val="FF0000"/>
                </a:solidFill>
              </a:rPr>
              <a:t>f</a:t>
            </a:r>
            <a:r>
              <a:rPr lang="en-US" sz="1100" b="1" kern="0" dirty="0" err="1" smtClean="0">
                <a:solidFill>
                  <a:srgbClr val="7030A0"/>
                </a:solidFill>
              </a:rPr>
              <a:t>F+</a:t>
            </a:r>
            <a:r>
              <a:rPr lang="en-US" sz="1100" b="1" kern="0" dirty="0" err="1" smtClean="0">
                <a:solidFill>
                  <a:srgbClr val="FF0000"/>
                </a:solidFill>
              </a:rPr>
              <a:t>g</a:t>
            </a:r>
            <a:r>
              <a:rPr lang="en-US" sz="1100" b="1" kern="0" dirty="0" err="1" smtClean="0">
                <a:solidFill>
                  <a:srgbClr val="7030A0"/>
                </a:solidFill>
              </a:rPr>
              <a:t>G+</a:t>
            </a:r>
            <a:r>
              <a:rPr lang="en-US" sz="1100" b="1" kern="0" dirty="0" err="1" smtClean="0">
                <a:solidFill>
                  <a:srgbClr val="FF0000"/>
                </a:solidFill>
              </a:rPr>
              <a:t>h</a:t>
            </a:r>
            <a:r>
              <a:rPr lang="en-US" sz="1100" b="1" kern="0" dirty="0" err="1" smtClean="0">
                <a:solidFill>
                  <a:srgbClr val="7030A0"/>
                </a:solidFill>
              </a:rPr>
              <a:t>H</a:t>
            </a:r>
            <a:endParaRPr lang="en-US" sz="1100" b="1" kern="0" dirty="0" smtClean="0">
              <a:solidFill>
                <a:srgbClr val="7030A0"/>
              </a:solidFill>
            </a:endParaRPr>
          </a:p>
        </p:txBody>
      </p:sp>
      <p:pic>
        <p:nvPicPr>
          <p:cNvPr id="76" name="Picture 3" descr="C:\Users\Work\Desktop\figure_1.png"/>
          <p:cNvPicPr>
            <a:picLocks noChangeAspect="1" noChangeArrowheads="1"/>
          </p:cNvPicPr>
          <p:nvPr/>
        </p:nvPicPr>
        <p:blipFill>
          <a:blip r:embed="rId2" cstate="print"/>
          <a:srcRect l="12500" t="10049" r="12500" b="6205"/>
          <a:stretch>
            <a:fillRect/>
          </a:stretch>
        </p:blipFill>
        <p:spPr bwMode="auto">
          <a:xfrm>
            <a:off x="6530577" y="3048000"/>
            <a:ext cx="1714500" cy="1428750"/>
          </a:xfrm>
          <a:prstGeom prst="rect">
            <a:avLst/>
          </a:prstGeom>
          <a:noFill/>
        </p:spPr>
      </p:pic>
      <p:sp>
        <p:nvSpPr>
          <p:cNvPr id="77" name="Oval Callout 76"/>
          <p:cNvSpPr/>
          <p:nvPr/>
        </p:nvSpPr>
        <p:spPr>
          <a:xfrm>
            <a:off x="4876800" y="4248150"/>
            <a:ext cx="1543050" cy="571500"/>
          </a:xfrm>
          <a:prstGeom prst="wedgeEllipseCallout">
            <a:avLst>
              <a:gd name="adj1" fmla="val 55032"/>
              <a:gd name="adj2" fmla="val -88924"/>
            </a:avLst>
          </a:prstGeom>
          <a:solidFill>
            <a:sysClr val="window" lastClr="FFFFFF"/>
          </a:solidFill>
          <a:ln w="25400" cap="flat" cmpd="sng" algn="ctr">
            <a:solidFill>
              <a:srgbClr val="4F81BD">
                <a:shade val="50000"/>
              </a:srgbClr>
            </a:solidFill>
            <a:prstDash val="solid"/>
          </a:ln>
          <a:effectLst/>
        </p:spPr>
        <p:txBody>
          <a:bodyPr lIns="68577" tIns="34289" rIns="68577" bIns="34289" rtlCol="0" anchor="ctr"/>
          <a:lstStyle/>
          <a:p>
            <a:pPr algn="ctr" defTabSz="685772" eaLnBrk="1" fontAlgn="auto" hangingPunct="1">
              <a:spcBef>
                <a:spcPts val="0"/>
              </a:spcBef>
              <a:spcAft>
                <a:spcPts val="0"/>
              </a:spcAft>
              <a:defRPr/>
            </a:pPr>
            <a:r>
              <a:rPr lang="en-US" sz="1100" b="1" kern="0" dirty="0" smtClean="0">
                <a:solidFill>
                  <a:srgbClr val="7030A0"/>
                </a:solidFill>
                <a:latin typeface="Calibri"/>
              </a:rPr>
              <a:t>Continuous Fitness Space</a:t>
            </a:r>
            <a:endParaRPr lang="en-US" sz="1100" b="1" kern="0" dirty="0">
              <a:solidFill>
                <a:srgbClr val="7030A0"/>
              </a:solidFill>
              <a:latin typeface="Calibri"/>
            </a:endParaRPr>
          </a:p>
        </p:txBody>
      </p:sp>
      <p:sp>
        <p:nvSpPr>
          <p:cNvPr id="78" name="Down Arrow 77"/>
          <p:cNvSpPr/>
          <p:nvPr/>
        </p:nvSpPr>
        <p:spPr>
          <a:xfrm>
            <a:off x="7162800" y="2667000"/>
            <a:ext cx="342900" cy="285750"/>
          </a:xfrm>
          <a:prstGeom prst="downArrow">
            <a:avLst/>
          </a:prstGeom>
          <a:solidFill>
            <a:srgbClr val="4F81BD"/>
          </a:solidFill>
          <a:ln w="25400" cap="flat" cmpd="sng" algn="ctr">
            <a:solidFill>
              <a:srgbClr val="4F81BD">
                <a:shade val="50000"/>
              </a:srgbClr>
            </a:solidFill>
            <a:prstDash val="solid"/>
          </a:ln>
          <a:effectLst/>
        </p:spPr>
        <p:txBody>
          <a:bodyPr lIns="68577" tIns="34289" rIns="68577" bIns="34289"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sp>
        <p:nvSpPr>
          <p:cNvPr id="69" name="Oval Callout 68"/>
          <p:cNvSpPr/>
          <p:nvPr/>
        </p:nvSpPr>
        <p:spPr>
          <a:xfrm>
            <a:off x="7924800" y="2343150"/>
            <a:ext cx="971550" cy="742950"/>
          </a:xfrm>
          <a:prstGeom prst="wedgeEllipseCallout">
            <a:avLst>
              <a:gd name="adj1" fmla="val -46687"/>
              <a:gd name="adj2" fmla="val -48301"/>
            </a:avLst>
          </a:prstGeom>
          <a:solidFill>
            <a:sysClr val="window" lastClr="FFFFFF"/>
          </a:solidFill>
          <a:ln w="25400" cap="flat" cmpd="sng" algn="ctr">
            <a:solidFill>
              <a:srgbClr val="4F81BD">
                <a:shade val="50000"/>
              </a:srgbClr>
            </a:solidFill>
            <a:prstDash val="solid"/>
          </a:ln>
          <a:effectLst/>
        </p:spPr>
        <p:txBody>
          <a:bodyPr lIns="68577" tIns="34289" rIns="68577" bIns="34289" rtlCol="0" anchor="ctr"/>
          <a:lstStyle/>
          <a:p>
            <a:pPr algn="ctr" defTabSz="685772" eaLnBrk="1" fontAlgn="auto" hangingPunct="1">
              <a:spcBef>
                <a:spcPts val="0"/>
              </a:spcBef>
              <a:spcAft>
                <a:spcPts val="0"/>
              </a:spcAft>
              <a:defRPr/>
            </a:pPr>
            <a:r>
              <a:rPr lang="en-US" sz="1100" b="1" kern="0" dirty="0" smtClean="0">
                <a:solidFill>
                  <a:srgbClr val="7030A0"/>
                </a:solidFill>
                <a:latin typeface="Calibri"/>
              </a:rPr>
              <a:t>Discrete Fitness Matrix</a:t>
            </a:r>
            <a:endParaRPr lang="en-US" sz="1100" b="1" kern="0" dirty="0">
              <a:solidFill>
                <a:srgbClr val="7030A0"/>
              </a:solidFill>
              <a:latin typeface="Calibri"/>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wipe(up)">
                                      <p:cBhvr>
                                        <p:cTn id="7" dur="500"/>
                                        <p:tgtEl>
                                          <p:spTgt spid="69"/>
                                        </p:tgtEl>
                                      </p:cBhvr>
                                    </p:animEffect>
                                  </p:childTnLst>
                                </p:cTn>
                              </p:par>
                            </p:childTnLst>
                          </p:cTn>
                        </p:par>
                      </p:childTnLst>
                    </p:cTn>
                  </p:par>
                  <p:par>
                    <p:cTn id="8" fill="hold">
                      <p:stCondLst>
                        <p:cond delay="indefinite"/>
                      </p:stCondLst>
                      <p:childTnLst>
                        <p:par>
                          <p:cTn id="9" fill="hold">
                            <p:stCondLst>
                              <p:cond delay="0"/>
                            </p:stCondLst>
                            <p:childTnLst>
                              <p:par>
                                <p:cTn id="10" presetID="0" presetClass="path" presetSubtype="0" accel="50000" decel="50000" fill="hold" grpId="0" nodeType="clickEffect">
                                  <p:stCondLst>
                                    <p:cond delay="0"/>
                                  </p:stCondLst>
                                  <p:childTnLst>
                                    <p:animMotion origin="layout" path="M 1.66667E-6 1.08367E-6 L -0.03993 0.01914 " pathEditMode="relative" rAng="0" ptsTypes="AA">
                                      <p:cBhvr>
                                        <p:cTn id="11" dur="2000" fill="hold"/>
                                        <p:tgtEl>
                                          <p:spTgt spid="43"/>
                                        </p:tgtEl>
                                        <p:attrNameLst>
                                          <p:attrName>ppt_x</p:attrName>
                                          <p:attrName>ppt_y</p:attrName>
                                        </p:attrNameLst>
                                      </p:cBhvr>
                                      <p:rCtr x="-20" y="10"/>
                                    </p:animMotion>
                                  </p:childTnLst>
                                </p:cTn>
                              </p:par>
                              <p:par>
                                <p:cTn id="12" presetID="0" presetClass="path" presetSubtype="0" accel="50000" decel="50000" fill="hold" grpId="0" nodeType="withEffect">
                                  <p:stCondLst>
                                    <p:cond delay="0"/>
                                  </p:stCondLst>
                                  <p:childTnLst>
                                    <p:animMotion origin="layout" path="M 1.66667E-6 1.08367E-6 L -0.04757 0.01791 " pathEditMode="relative" rAng="0" ptsTypes="AA">
                                      <p:cBhvr>
                                        <p:cTn id="13" dur="2000" fill="hold"/>
                                        <p:tgtEl>
                                          <p:spTgt spid="44"/>
                                        </p:tgtEl>
                                        <p:attrNameLst>
                                          <p:attrName>ppt_x</p:attrName>
                                          <p:attrName>ppt_y</p:attrName>
                                        </p:attrNameLst>
                                      </p:cBhvr>
                                      <p:rCtr x="-24" y="9"/>
                                    </p:animMotion>
                                  </p:childTnLst>
                                </p:cTn>
                              </p:par>
                              <p:par>
                                <p:cTn id="14" presetID="0" presetClass="path" presetSubtype="0" accel="50000" decel="50000" fill="hold" grpId="0" nodeType="withEffect">
                                  <p:stCondLst>
                                    <p:cond delay="0"/>
                                  </p:stCondLst>
                                  <p:childTnLst>
                                    <p:animMotion origin="layout" path="M 1.66667E-6 -4.25131E-6 L -0.02379 -0.03149 " pathEditMode="relative" rAng="0" ptsTypes="AA">
                                      <p:cBhvr>
                                        <p:cTn id="15" dur="2000" fill="hold"/>
                                        <p:tgtEl>
                                          <p:spTgt spid="45"/>
                                        </p:tgtEl>
                                        <p:attrNameLst>
                                          <p:attrName>ppt_x</p:attrName>
                                          <p:attrName>ppt_y</p:attrName>
                                        </p:attrNameLst>
                                      </p:cBhvr>
                                      <p:rCtr x="-12" y="-16"/>
                                    </p:animMotion>
                                  </p:childTnLst>
                                </p:cTn>
                              </p:par>
                              <p:par>
                                <p:cTn id="16" presetID="0" presetClass="path" presetSubtype="0" accel="50000" decel="50000" fill="hold" grpId="0" nodeType="withEffect">
                                  <p:stCondLst>
                                    <p:cond delay="0"/>
                                  </p:stCondLst>
                                  <p:childTnLst>
                                    <p:animMotion origin="layout" path="M 3.33333E-6 2.81568E-6 L 0.03125 -0.03149 " pathEditMode="relative" rAng="0" ptsTypes="AA">
                                      <p:cBhvr>
                                        <p:cTn id="17" dur="2000" fill="hold"/>
                                        <p:tgtEl>
                                          <p:spTgt spid="46"/>
                                        </p:tgtEl>
                                        <p:attrNameLst>
                                          <p:attrName>ppt_x</p:attrName>
                                          <p:attrName>ppt_y</p:attrName>
                                        </p:attrNameLst>
                                      </p:cBhvr>
                                      <p:rCtr x="16" y="-16"/>
                                    </p:animMotion>
                                  </p:childTnLst>
                                </p:cTn>
                              </p:par>
                            </p:childTnLst>
                          </p:cTn>
                        </p:par>
                        <p:par>
                          <p:cTn id="18" fill="hold">
                            <p:stCondLst>
                              <p:cond delay="2000"/>
                            </p:stCondLst>
                            <p:childTnLst>
                              <p:par>
                                <p:cTn id="19" presetID="10" presetClass="entr" presetSubtype="0" fill="hold" grpId="0" nodeType="afterEffect">
                                  <p:stCondLst>
                                    <p:cond delay="0"/>
                                  </p:stCondLst>
                                  <p:childTnLst>
                                    <p:set>
                                      <p:cBhvr>
                                        <p:cTn id="20" dur="1" fill="hold">
                                          <p:stCondLst>
                                            <p:cond delay="0"/>
                                          </p:stCondLst>
                                        </p:cTn>
                                        <p:tgtEl>
                                          <p:spTgt spid="70"/>
                                        </p:tgtEl>
                                        <p:attrNameLst>
                                          <p:attrName>style.visibility</p:attrName>
                                        </p:attrNameLst>
                                      </p:cBhvr>
                                      <p:to>
                                        <p:strVal val="visible"/>
                                      </p:to>
                                    </p:set>
                                    <p:animEffect transition="in" filter="fade">
                                      <p:cBhvr>
                                        <p:cTn id="21" dur="2000"/>
                                        <p:tgtEl>
                                          <p:spTgt spid="70"/>
                                        </p:tgtEl>
                                      </p:cBhvr>
                                    </p:animEffect>
                                  </p:childTnLst>
                                </p:cTn>
                              </p:par>
                            </p:childTnLst>
                          </p:cTn>
                        </p:par>
                        <p:par>
                          <p:cTn id="22" fill="hold">
                            <p:stCondLst>
                              <p:cond delay="4000"/>
                            </p:stCondLst>
                            <p:childTnLst>
                              <p:par>
                                <p:cTn id="23" presetID="10" presetClass="exit" presetSubtype="0" fill="hold" grpId="1" nodeType="afterEffect">
                                  <p:stCondLst>
                                    <p:cond delay="0"/>
                                  </p:stCondLst>
                                  <p:childTnLst>
                                    <p:animEffect transition="out" filter="fade">
                                      <p:cBhvr>
                                        <p:cTn id="24" dur="2000"/>
                                        <p:tgtEl>
                                          <p:spTgt spid="43"/>
                                        </p:tgtEl>
                                      </p:cBhvr>
                                    </p:animEffect>
                                    <p:set>
                                      <p:cBhvr>
                                        <p:cTn id="25" dur="1" fill="hold">
                                          <p:stCondLst>
                                            <p:cond delay="1999"/>
                                          </p:stCondLst>
                                        </p:cTn>
                                        <p:tgtEl>
                                          <p:spTgt spid="43"/>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2000"/>
                                        <p:tgtEl>
                                          <p:spTgt spid="44"/>
                                        </p:tgtEl>
                                      </p:cBhvr>
                                    </p:animEffect>
                                    <p:set>
                                      <p:cBhvr>
                                        <p:cTn id="28" dur="1" fill="hold">
                                          <p:stCondLst>
                                            <p:cond delay="1999"/>
                                          </p:stCondLst>
                                        </p:cTn>
                                        <p:tgtEl>
                                          <p:spTgt spid="44"/>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2000"/>
                                        <p:tgtEl>
                                          <p:spTgt spid="45"/>
                                        </p:tgtEl>
                                      </p:cBhvr>
                                    </p:animEffect>
                                    <p:set>
                                      <p:cBhvr>
                                        <p:cTn id="31" dur="1" fill="hold">
                                          <p:stCondLst>
                                            <p:cond delay="1999"/>
                                          </p:stCondLst>
                                        </p:cTn>
                                        <p:tgtEl>
                                          <p:spTgt spid="45"/>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2000"/>
                                        <p:tgtEl>
                                          <p:spTgt spid="46"/>
                                        </p:tgtEl>
                                      </p:cBhvr>
                                    </p:animEffect>
                                    <p:set>
                                      <p:cBhvr>
                                        <p:cTn id="34" dur="1" fill="hold">
                                          <p:stCondLst>
                                            <p:cond delay="1999"/>
                                          </p:stCondLst>
                                        </p:cTn>
                                        <p:tgtEl>
                                          <p:spTgt spid="46"/>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grpId="0" nodeType="clickEffect">
                                  <p:stCondLst>
                                    <p:cond delay="0"/>
                                  </p:stCondLst>
                                  <p:childTnLst>
                                    <p:animMotion origin="layout" path="M 4.44444E-6 -3.251E-6 L -0.04028 0.01421 " pathEditMode="relative" rAng="0" ptsTypes="AA">
                                      <p:cBhvr>
                                        <p:cTn id="38" dur="2000" fill="hold"/>
                                        <p:tgtEl>
                                          <p:spTgt spid="71"/>
                                        </p:tgtEl>
                                        <p:attrNameLst>
                                          <p:attrName>ppt_x</p:attrName>
                                          <p:attrName>ppt_y</p:attrName>
                                        </p:attrNameLst>
                                      </p:cBhvr>
                                      <p:rCtr x="-20" y="7"/>
                                    </p:animMotion>
                                  </p:childTnLst>
                                </p:cTn>
                              </p:par>
                              <p:par>
                                <p:cTn id="39" presetID="0" presetClass="path" presetSubtype="0" accel="50000" decel="50000" fill="hold" grpId="0" nodeType="withEffect">
                                  <p:stCondLst>
                                    <p:cond delay="0"/>
                                  </p:stCondLst>
                                  <p:childTnLst>
                                    <p:animMotion origin="layout" path="M -1.38889E-6 4.3532E-7 L -0.05226 0.01482 " pathEditMode="relative" rAng="0" ptsTypes="AA">
                                      <p:cBhvr>
                                        <p:cTn id="40" dur="2000" fill="hold"/>
                                        <p:tgtEl>
                                          <p:spTgt spid="72"/>
                                        </p:tgtEl>
                                        <p:attrNameLst>
                                          <p:attrName>ppt_x</p:attrName>
                                          <p:attrName>ppt_y</p:attrName>
                                        </p:attrNameLst>
                                      </p:cBhvr>
                                      <p:rCtr x="-26" y="7"/>
                                    </p:animMotion>
                                  </p:childTnLst>
                                </p:cTn>
                              </p:par>
                              <p:par>
                                <p:cTn id="41" presetID="0" presetClass="path" presetSubtype="0" accel="50000" decel="50000" fill="hold" grpId="0" nodeType="withEffect">
                                  <p:stCondLst>
                                    <p:cond delay="0"/>
                                  </p:stCondLst>
                                  <p:childTnLst>
                                    <p:animMotion origin="layout" path="M 1.38889E-6 -1.21334E-6 L -0.0283 -0.03427 " pathEditMode="relative" rAng="0" ptsTypes="AA">
                                      <p:cBhvr>
                                        <p:cTn id="42" dur="2000" fill="hold"/>
                                        <p:tgtEl>
                                          <p:spTgt spid="73"/>
                                        </p:tgtEl>
                                        <p:attrNameLst>
                                          <p:attrName>ppt_x</p:attrName>
                                          <p:attrName>ppt_y</p:attrName>
                                        </p:attrNameLst>
                                      </p:cBhvr>
                                      <p:rCtr x="-14" y="-17"/>
                                    </p:animMotion>
                                  </p:childTnLst>
                                </p:cTn>
                              </p:par>
                              <p:par>
                                <p:cTn id="43" presetID="0" presetClass="path" presetSubtype="0" accel="50000" decel="50000" fill="hold" grpId="0" nodeType="withEffect">
                                  <p:stCondLst>
                                    <p:cond delay="0"/>
                                  </p:stCondLst>
                                  <p:childTnLst>
                                    <p:animMotion origin="layout" path="M 3.33333E-6 -2.56252E-7 L 0.0283 -0.03643 " pathEditMode="relative" rAng="0" ptsTypes="AA">
                                      <p:cBhvr>
                                        <p:cTn id="44" dur="2000" fill="hold"/>
                                        <p:tgtEl>
                                          <p:spTgt spid="74"/>
                                        </p:tgtEl>
                                        <p:attrNameLst>
                                          <p:attrName>ppt_x</p:attrName>
                                          <p:attrName>ppt_y</p:attrName>
                                        </p:attrNameLst>
                                      </p:cBhvr>
                                      <p:rCtr x="14" y="-18"/>
                                    </p:animMotion>
                                  </p:childTnLst>
                                </p:cTn>
                              </p:par>
                            </p:childTnLst>
                          </p:cTn>
                        </p:par>
                        <p:par>
                          <p:cTn id="45" fill="hold">
                            <p:stCondLst>
                              <p:cond delay="2000"/>
                            </p:stCondLst>
                            <p:childTnLst>
                              <p:par>
                                <p:cTn id="46" presetID="10" presetClass="entr" presetSubtype="0" fill="hold" grpId="0" nodeType="afterEffect">
                                  <p:stCondLst>
                                    <p:cond delay="0"/>
                                  </p:stCondLst>
                                  <p:childTnLst>
                                    <p:set>
                                      <p:cBhvr>
                                        <p:cTn id="47" dur="1" fill="hold">
                                          <p:stCondLst>
                                            <p:cond delay="0"/>
                                          </p:stCondLst>
                                        </p:cTn>
                                        <p:tgtEl>
                                          <p:spTgt spid="75"/>
                                        </p:tgtEl>
                                        <p:attrNameLst>
                                          <p:attrName>style.visibility</p:attrName>
                                        </p:attrNameLst>
                                      </p:cBhvr>
                                      <p:to>
                                        <p:strVal val="visible"/>
                                      </p:to>
                                    </p:set>
                                    <p:animEffect transition="in" filter="fade">
                                      <p:cBhvr>
                                        <p:cTn id="48" dur="2000"/>
                                        <p:tgtEl>
                                          <p:spTgt spid="75"/>
                                        </p:tgtEl>
                                      </p:cBhvr>
                                    </p:animEffect>
                                  </p:childTnLst>
                                </p:cTn>
                              </p:par>
                            </p:childTnLst>
                          </p:cTn>
                        </p:par>
                        <p:par>
                          <p:cTn id="49" fill="hold">
                            <p:stCondLst>
                              <p:cond delay="4000"/>
                            </p:stCondLst>
                            <p:childTnLst>
                              <p:par>
                                <p:cTn id="50" presetID="10" presetClass="exit" presetSubtype="0" fill="hold" grpId="1" nodeType="afterEffect">
                                  <p:stCondLst>
                                    <p:cond delay="0"/>
                                  </p:stCondLst>
                                  <p:childTnLst>
                                    <p:animEffect transition="out" filter="fade">
                                      <p:cBhvr>
                                        <p:cTn id="51" dur="2000"/>
                                        <p:tgtEl>
                                          <p:spTgt spid="71"/>
                                        </p:tgtEl>
                                      </p:cBhvr>
                                    </p:animEffect>
                                    <p:set>
                                      <p:cBhvr>
                                        <p:cTn id="52" dur="1" fill="hold">
                                          <p:stCondLst>
                                            <p:cond delay="1999"/>
                                          </p:stCondLst>
                                        </p:cTn>
                                        <p:tgtEl>
                                          <p:spTgt spid="71"/>
                                        </p:tgtEl>
                                        <p:attrNameLst>
                                          <p:attrName>style.visibility</p:attrName>
                                        </p:attrNameLst>
                                      </p:cBhvr>
                                      <p:to>
                                        <p:strVal val="hidden"/>
                                      </p:to>
                                    </p:set>
                                  </p:childTnLst>
                                </p:cTn>
                              </p:par>
                              <p:par>
                                <p:cTn id="53" presetID="10" presetClass="exit" presetSubtype="0" fill="hold" grpId="1" nodeType="withEffect">
                                  <p:stCondLst>
                                    <p:cond delay="0"/>
                                  </p:stCondLst>
                                  <p:childTnLst>
                                    <p:animEffect transition="out" filter="fade">
                                      <p:cBhvr>
                                        <p:cTn id="54" dur="2000"/>
                                        <p:tgtEl>
                                          <p:spTgt spid="72"/>
                                        </p:tgtEl>
                                      </p:cBhvr>
                                    </p:animEffect>
                                    <p:set>
                                      <p:cBhvr>
                                        <p:cTn id="55" dur="1" fill="hold">
                                          <p:stCondLst>
                                            <p:cond delay="1999"/>
                                          </p:stCondLst>
                                        </p:cTn>
                                        <p:tgtEl>
                                          <p:spTgt spid="72"/>
                                        </p:tgtEl>
                                        <p:attrNameLst>
                                          <p:attrName>style.visibility</p:attrName>
                                        </p:attrNameLst>
                                      </p:cBhvr>
                                      <p:to>
                                        <p:strVal val="hidden"/>
                                      </p:to>
                                    </p:set>
                                  </p:childTnLst>
                                </p:cTn>
                              </p:par>
                              <p:par>
                                <p:cTn id="56" presetID="10" presetClass="exit" presetSubtype="0" fill="hold" grpId="1" nodeType="withEffect">
                                  <p:stCondLst>
                                    <p:cond delay="0"/>
                                  </p:stCondLst>
                                  <p:childTnLst>
                                    <p:animEffect transition="out" filter="fade">
                                      <p:cBhvr>
                                        <p:cTn id="57" dur="2000"/>
                                        <p:tgtEl>
                                          <p:spTgt spid="73"/>
                                        </p:tgtEl>
                                      </p:cBhvr>
                                    </p:animEffect>
                                    <p:set>
                                      <p:cBhvr>
                                        <p:cTn id="58" dur="1" fill="hold">
                                          <p:stCondLst>
                                            <p:cond delay="1999"/>
                                          </p:stCondLst>
                                        </p:cTn>
                                        <p:tgtEl>
                                          <p:spTgt spid="73"/>
                                        </p:tgtEl>
                                        <p:attrNameLst>
                                          <p:attrName>style.visibility</p:attrName>
                                        </p:attrNameLst>
                                      </p:cBhvr>
                                      <p:to>
                                        <p:strVal val="hidden"/>
                                      </p:to>
                                    </p:set>
                                  </p:childTnLst>
                                </p:cTn>
                              </p:par>
                              <p:par>
                                <p:cTn id="59" presetID="10" presetClass="exit" presetSubtype="0" fill="hold" grpId="1" nodeType="withEffect">
                                  <p:stCondLst>
                                    <p:cond delay="0"/>
                                  </p:stCondLst>
                                  <p:childTnLst>
                                    <p:animEffect transition="out" filter="fade">
                                      <p:cBhvr>
                                        <p:cTn id="60" dur="2000"/>
                                        <p:tgtEl>
                                          <p:spTgt spid="74"/>
                                        </p:tgtEl>
                                      </p:cBhvr>
                                    </p:animEffect>
                                    <p:set>
                                      <p:cBhvr>
                                        <p:cTn id="61" dur="1" fill="hold">
                                          <p:stCondLst>
                                            <p:cond delay="1999"/>
                                          </p:stCondLst>
                                        </p:cTn>
                                        <p:tgtEl>
                                          <p:spTgt spid="74"/>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grpId="0" nodeType="clickEffect">
                                  <p:stCondLst>
                                    <p:cond delay="0"/>
                                  </p:stCondLst>
                                  <p:childTnLst>
                                    <p:set>
                                      <p:cBhvr>
                                        <p:cTn id="65" dur="1" fill="hold">
                                          <p:stCondLst>
                                            <p:cond delay="0"/>
                                          </p:stCondLst>
                                        </p:cTn>
                                        <p:tgtEl>
                                          <p:spTgt spid="78"/>
                                        </p:tgtEl>
                                        <p:attrNameLst>
                                          <p:attrName>style.visibility</p:attrName>
                                        </p:attrNameLst>
                                      </p:cBhvr>
                                      <p:to>
                                        <p:strVal val="visible"/>
                                      </p:to>
                                    </p:set>
                                    <p:animEffect transition="in" filter="wipe(up)">
                                      <p:cBhvr>
                                        <p:cTn id="66" dur="500"/>
                                        <p:tgtEl>
                                          <p:spTgt spid="78"/>
                                        </p:tgtEl>
                                      </p:cBhvr>
                                    </p:animEffect>
                                  </p:childTnLst>
                                </p:cTn>
                              </p:par>
                            </p:childTnLst>
                          </p:cTn>
                        </p:par>
                        <p:par>
                          <p:cTn id="67" fill="hold">
                            <p:stCondLst>
                              <p:cond delay="500"/>
                            </p:stCondLst>
                            <p:childTnLst>
                              <p:par>
                                <p:cTn id="68" presetID="22" presetClass="entr" presetSubtype="1" fill="hold" nodeType="afterEffect">
                                  <p:stCondLst>
                                    <p:cond delay="0"/>
                                  </p:stCondLst>
                                  <p:childTnLst>
                                    <p:set>
                                      <p:cBhvr>
                                        <p:cTn id="69" dur="1" fill="hold">
                                          <p:stCondLst>
                                            <p:cond delay="0"/>
                                          </p:stCondLst>
                                        </p:cTn>
                                        <p:tgtEl>
                                          <p:spTgt spid="76"/>
                                        </p:tgtEl>
                                        <p:attrNameLst>
                                          <p:attrName>style.visibility</p:attrName>
                                        </p:attrNameLst>
                                      </p:cBhvr>
                                      <p:to>
                                        <p:strVal val="visible"/>
                                      </p:to>
                                    </p:set>
                                    <p:animEffect transition="in" filter="wipe(up)">
                                      <p:cBhvr>
                                        <p:cTn id="70" dur="500"/>
                                        <p:tgtEl>
                                          <p:spTgt spid="76"/>
                                        </p:tgtEl>
                                      </p:cBhvr>
                                    </p:animEffect>
                                  </p:childTnLst>
                                </p:cTn>
                              </p:par>
                            </p:childTnLst>
                          </p:cTn>
                        </p:par>
                        <p:par>
                          <p:cTn id="71" fill="hold">
                            <p:stCondLst>
                              <p:cond delay="1000"/>
                            </p:stCondLst>
                            <p:childTnLst>
                              <p:par>
                                <p:cTn id="72" presetID="22" presetClass="entr" presetSubtype="1" fill="hold" grpId="0" nodeType="afterEffect">
                                  <p:stCondLst>
                                    <p:cond delay="0"/>
                                  </p:stCondLst>
                                  <p:childTnLst>
                                    <p:set>
                                      <p:cBhvr>
                                        <p:cTn id="73" dur="1" fill="hold">
                                          <p:stCondLst>
                                            <p:cond delay="0"/>
                                          </p:stCondLst>
                                        </p:cTn>
                                        <p:tgtEl>
                                          <p:spTgt spid="77"/>
                                        </p:tgtEl>
                                        <p:attrNameLst>
                                          <p:attrName>style.visibility</p:attrName>
                                        </p:attrNameLst>
                                      </p:cBhvr>
                                      <p:to>
                                        <p:strVal val="visible"/>
                                      </p:to>
                                    </p:set>
                                    <p:animEffect transition="in" filter="wipe(up)">
                                      <p:cBhvr>
                                        <p:cTn id="74"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3" grpId="1"/>
      <p:bldP spid="44" grpId="0"/>
      <p:bldP spid="44" grpId="1"/>
      <p:bldP spid="45" grpId="0"/>
      <p:bldP spid="45" grpId="1"/>
      <p:bldP spid="46" grpId="0"/>
      <p:bldP spid="46" grpId="1"/>
      <p:bldP spid="70" grpId="0"/>
      <p:bldP spid="71" grpId="0"/>
      <p:bldP spid="71" grpId="1"/>
      <p:bldP spid="72" grpId="0"/>
      <p:bldP spid="72" grpId="1"/>
      <p:bldP spid="73" grpId="0"/>
      <p:bldP spid="73" grpId="1"/>
      <p:bldP spid="74" grpId="0"/>
      <p:bldP spid="74" grpId="1"/>
      <p:bldP spid="75" grpId="0"/>
      <p:bldP spid="77" grpId="0" animBg="1"/>
      <p:bldP spid="78" grpId="0" animBg="1"/>
      <p:bldP spid="6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descr="C:\Users\Work\Desktop\figure_2.png"/>
          <p:cNvPicPr>
            <a:picLocks noChangeAspect="1" noChangeArrowheads="1"/>
          </p:cNvPicPr>
          <p:nvPr/>
        </p:nvPicPr>
        <p:blipFill>
          <a:blip r:embed="rId3" cstate="print"/>
          <a:srcRect l="11407" t="10912" r="12568" b="5342"/>
          <a:stretch>
            <a:fillRect/>
          </a:stretch>
        </p:blipFill>
        <p:spPr bwMode="auto">
          <a:xfrm>
            <a:off x="4648200" y="971552"/>
            <a:ext cx="4362138" cy="3586125"/>
          </a:xfrm>
          <a:prstGeom prst="rect">
            <a:avLst/>
          </a:prstGeom>
          <a:noFill/>
        </p:spPr>
      </p:pic>
      <p:sp>
        <p:nvSpPr>
          <p:cNvPr id="2" name="Title 1"/>
          <p:cNvSpPr>
            <a:spLocks noGrp="1"/>
          </p:cNvSpPr>
          <p:nvPr>
            <p:ph type="title"/>
          </p:nvPr>
        </p:nvSpPr>
        <p:spPr/>
        <p:txBody>
          <a:bodyPr>
            <a:normAutofit fontScale="90000"/>
          </a:bodyPr>
          <a:lstStyle/>
          <a:p>
            <a:r>
              <a:rPr lang="en-US" dirty="0" smtClean="0"/>
              <a:t>The Reference Model </a:t>
            </a:r>
            <a:br>
              <a:rPr lang="en-US" dirty="0" smtClean="0"/>
            </a:br>
            <a:r>
              <a:rPr lang="en-US" dirty="0" smtClean="0"/>
              <a:t>Assumption Engine</a:t>
            </a:r>
            <a:endParaRPr lang="en-US" dirty="0"/>
          </a:p>
        </p:txBody>
      </p:sp>
      <p:sp>
        <p:nvSpPr>
          <p:cNvPr id="3" name="Content Placeholder 2"/>
          <p:cNvSpPr>
            <a:spLocks noGrp="1"/>
          </p:cNvSpPr>
          <p:nvPr>
            <p:ph idx="1"/>
          </p:nvPr>
        </p:nvSpPr>
        <p:spPr>
          <a:xfrm>
            <a:off x="457200" y="1200151"/>
            <a:ext cx="4191000" cy="3394472"/>
          </a:xfrm>
        </p:spPr>
        <p:txBody>
          <a:bodyPr>
            <a:normAutofit fontScale="70000" lnSpcReduction="20000"/>
          </a:bodyPr>
          <a:lstStyle/>
          <a:p>
            <a:r>
              <a:rPr lang="en-US" b="1" dirty="0" smtClean="0"/>
              <a:t>The Assumption Engine allows us to “throw” assumptions at it</a:t>
            </a:r>
          </a:p>
          <a:p>
            <a:pPr lvl="1"/>
            <a:r>
              <a:rPr lang="en-US" b="1" dirty="0" smtClean="0"/>
              <a:t>A model is an assumption!</a:t>
            </a:r>
          </a:p>
          <a:p>
            <a:pPr>
              <a:buNone/>
            </a:pPr>
            <a:endParaRPr lang="en-US" b="1" dirty="0" smtClean="0"/>
          </a:p>
          <a:p>
            <a:r>
              <a:rPr lang="en-US" b="1" dirty="0" smtClean="0"/>
              <a:t>It figures out which assumptions work well together to fit observed data</a:t>
            </a:r>
          </a:p>
          <a:p>
            <a:pPr lvl="1"/>
            <a:r>
              <a:rPr lang="en-US" b="1" dirty="0" smtClean="0"/>
              <a:t>Points to significant models</a:t>
            </a:r>
          </a:p>
          <a:p>
            <a:pPr lvl="1"/>
            <a:r>
              <a:rPr lang="en-US" b="1" dirty="0" smtClean="0"/>
              <a:t>Rejects incompatible models</a:t>
            </a:r>
          </a:p>
          <a:p>
            <a:endParaRPr lang="en-US" b="1" dirty="0" smtClean="0"/>
          </a:p>
          <a:p>
            <a:endParaRPr lang="en-US" b="1" dirty="0" smtClean="0"/>
          </a:p>
          <a:p>
            <a:pPr marL="257165" indent="-257165">
              <a:lnSpc>
                <a:spcPct val="90000"/>
              </a:lnSpc>
              <a:buFontTx/>
              <a:buChar char="•"/>
              <a:defRPr/>
            </a:pPr>
            <a:endParaRPr lang="en-US" sz="1600" b="1" dirty="0">
              <a:solidFill>
                <a:srgbClr val="000000"/>
              </a:solidFill>
              <a:latin typeface="Arial" pitchFamily="34" charset="0"/>
              <a:cs typeface="Arial" pitchFamily="34" charset="0"/>
            </a:endParaRPr>
          </a:p>
          <a:p>
            <a:pPr marL="257165" indent="-257165">
              <a:lnSpc>
                <a:spcPct val="90000"/>
              </a:lnSpc>
              <a:buNone/>
              <a:defRPr/>
            </a:pPr>
            <a:endParaRPr lang="en-US" sz="1600" b="1" dirty="0">
              <a:solidFill>
                <a:srgbClr val="000000"/>
              </a:solidFill>
              <a:latin typeface="Arial" pitchFamily="34" charset="0"/>
              <a:cs typeface="Arial" pitchFamily="34" charset="0"/>
            </a:endParaRPr>
          </a:p>
          <a:p>
            <a:endParaRPr lang="en-US" dirty="0"/>
          </a:p>
        </p:txBody>
      </p:sp>
      <p:cxnSp>
        <p:nvCxnSpPr>
          <p:cNvPr id="5" name="Straight Arrow Connector 4"/>
          <p:cNvCxnSpPr/>
          <p:nvPr/>
        </p:nvCxnSpPr>
        <p:spPr>
          <a:xfrm>
            <a:off x="6862957" y="1962019"/>
            <a:ext cx="285750" cy="171450"/>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6" name="Straight Arrow Connector 5"/>
          <p:cNvCxnSpPr/>
          <p:nvPr/>
        </p:nvCxnSpPr>
        <p:spPr>
          <a:xfrm>
            <a:off x="7148707" y="2133469"/>
            <a:ext cx="114300" cy="285750"/>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7" name="Straight Arrow Connector 6"/>
          <p:cNvCxnSpPr/>
          <p:nvPr/>
        </p:nvCxnSpPr>
        <p:spPr>
          <a:xfrm>
            <a:off x="7263007" y="2419219"/>
            <a:ext cx="0" cy="285750"/>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8" name="Straight Arrow Connector 7"/>
          <p:cNvCxnSpPr/>
          <p:nvPr/>
        </p:nvCxnSpPr>
        <p:spPr>
          <a:xfrm>
            <a:off x="7263007" y="2704969"/>
            <a:ext cx="57150" cy="285750"/>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9" name="Straight Arrow Connector 8"/>
          <p:cNvCxnSpPr/>
          <p:nvPr/>
        </p:nvCxnSpPr>
        <p:spPr>
          <a:xfrm>
            <a:off x="7320157" y="2990719"/>
            <a:ext cx="57150" cy="285750"/>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10" name="Straight Arrow Connector 9"/>
          <p:cNvCxnSpPr/>
          <p:nvPr/>
        </p:nvCxnSpPr>
        <p:spPr>
          <a:xfrm>
            <a:off x="7377307" y="3276469"/>
            <a:ext cx="57150" cy="228600"/>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11" name="Straight Arrow Connector 10"/>
          <p:cNvCxnSpPr/>
          <p:nvPr/>
        </p:nvCxnSpPr>
        <p:spPr>
          <a:xfrm flipH="1">
            <a:off x="6120007" y="2076319"/>
            <a:ext cx="114300" cy="171450"/>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12" name="Straight Arrow Connector 11"/>
          <p:cNvCxnSpPr/>
          <p:nvPr/>
        </p:nvCxnSpPr>
        <p:spPr>
          <a:xfrm flipH="1">
            <a:off x="6062857" y="2247769"/>
            <a:ext cx="57150" cy="171450"/>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13" name="Straight Arrow Connector 12"/>
          <p:cNvCxnSpPr/>
          <p:nvPr/>
        </p:nvCxnSpPr>
        <p:spPr>
          <a:xfrm flipH="1">
            <a:off x="6005707" y="2419219"/>
            <a:ext cx="57150" cy="171450"/>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14" name="Straight Arrow Connector 13"/>
          <p:cNvCxnSpPr/>
          <p:nvPr/>
        </p:nvCxnSpPr>
        <p:spPr>
          <a:xfrm flipH="1">
            <a:off x="5948557" y="2590669"/>
            <a:ext cx="57150" cy="114300"/>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15" name="Straight Arrow Connector 14"/>
          <p:cNvCxnSpPr/>
          <p:nvPr/>
        </p:nvCxnSpPr>
        <p:spPr>
          <a:xfrm flipH="1">
            <a:off x="5834257" y="2704969"/>
            <a:ext cx="114300" cy="57150"/>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16" name="Straight Arrow Connector 15"/>
          <p:cNvCxnSpPr/>
          <p:nvPr/>
        </p:nvCxnSpPr>
        <p:spPr>
          <a:xfrm flipH="1">
            <a:off x="5719957" y="2762119"/>
            <a:ext cx="114300" cy="57150"/>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sp>
        <p:nvSpPr>
          <p:cNvPr id="17" name="TextBox 16"/>
          <p:cNvSpPr txBox="1"/>
          <p:nvPr/>
        </p:nvSpPr>
        <p:spPr>
          <a:xfrm rot="16000368">
            <a:off x="4249218" y="2304400"/>
            <a:ext cx="867860" cy="284691"/>
          </a:xfrm>
          <a:prstGeom prst="rect">
            <a:avLst/>
          </a:prstGeom>
          <a:noFill/>
        </p:spPr>
        <p:txBody>
          <a:bodyPr wrap="none" lIns="68577" tIns="34289" rIns="68577" bIns="34289" rtlCol="0">
            <a:spAutoFit/>
          </a:bodyPr>
          <a:lstStyle/>
          <a:p>
            <a:pPr defTabSz="685772" eaLnBrk="1" fontAlgn="auto" hangingPunct="1">
              <a:spcBef>
                <a:spcPts val="0"/>
              </a:spcBef>
              <a:spcAft>
                <a:spcPts val="0"/>
              </a:spcAft>
              <a:defRPr/>
            </a:pPr>
            <a:r>
              <a:rPr lang="en-US" sz="1400" kern="0" dirty="0" smtClean="0">
                <a:solidFill>
                  <a:sysClr val="windowText" lastClr="000000"/>
                </a:solidFill>
              </a:rPr>
              <a:t>Fitness (s)</a:t>
            </a:r>
            <a:endParaRPr lang="en-US" sz="1400" kern="0" dirty="0">
              <a:solidFill>
                <a:sysClr val="windowText" lastClr="000000"/>
              </a:solidFill>
            </a:endParaRPr>
          </a:p>
        </p:txBody>
      </p:sp>
      <p:graphicFrame>
        <p:nvGraphicFramePr>
          <p:cNvPr id="18" name="Object 17"/>
          <p:cNvGraphicFramePr>
            <a:graphicFrameLocks noChangeAspect="1"/>
          </p:cNvGraphicFramePr>
          <p:nvPr/>
        </p:nvGraphicFramePr>
        <p:xfrm>
          <a:off x="5791430" y="2395409"/>
          <a:ext cx="85725" cy="161925"/>
        </p:xfrm>
        <a:graphic>
          <a:graphicData uri="http://schemas.openxmlformats.org/presentationml/2006/ole">
            <p:oleObj spid="_x0000_s30722" name="משוואה" r:id="rId4" imgW="114120" imgH="215640" progId="Equation.3">
              <p:embed/>
            </p:oleObj>
          </a:graphicData>
        </a:graphic>
      </p:graphicFrame>
      <p:sp>
        <p:nvSpPr>
          <p:cNvPr id="19" name="TextBox 18"/>
          <p:cNvSpPr txBox="1"/>
          <p:nvPr/>
        </p:nvSpPr>
        <p:spPr>
          <a:xfrm rot="20135604">
            <a:off x="6919550" y="4037648"/>
            <a:ext cx="2074921" cy="284691"/>
          </a:xfrm>
          <a:prstGeom prst="rect">
            <a:avLst/>
          </a:prstGeom>
          <a:noFill/>
        </p:spPr>
        <p:txBody>
          <a:bodyPr wrap="none" lIns="68577" tIns="34289" rIns="68577" bIns="34289" rtlCol="0">
            <a:spAutoFit/>
          </a:bodyPr>
          <a:lstStyle/>
          <a:p>
            <a:pPr defTabSz="685772" eaLnBrk="1" fontAlgn="auto" hangingPunct="1">
              <a:spcBef>
                <a:spcPts val="0"/>
              </a:spcBef>
              <a:spcAft>
                <a:spcPts val="0"/>
              </a:spcAft>
              <a:defRPr/>
            </a:pPr>
            <a:r>
              <a:rPr lang="en-US" sz="1400" kern="0" dirty="0" smtClean="0">
                <a:solidFill>
                  <a:sysClr val="windowText" lastClr="000000"/>
                </a:solidFill>
              </a:rPr>
              <a:t>Equation Coefficient (t</a:t>
            </a:r>
            <a:r>
              <a:rPr lang="en-US" sz="1400" kern="0" baseline="-25000" dirty="0" smtClean="0">
                <a:solidFill>
                  <a:sysClr val="windowText" lastClr="000000"/>
                </a:solidFill>
              </a:rPr>
              <a:t>1</a:t>
            </a:r>
            <a:r>
              <a:rPr lang="en-US" sz="1400" kern="0" dirty="0" smtClean="0">
                <a:solidFill>
                  <a:sysClr val="windowText" lastClr="000000"/>
                </a:solidFill>
              </a:rPr>
              <a:t>=</a:t>
            </a:r>
            <a:r>
              <a:rPr lang="en-US" sz="1400" kern="0" dirty="0" smtClean="0">
                <a:solidFill>
                  <a:srgbClr val="FF0000"/>
                </a:solidFill>
              </a:rPr>
              <a:t>a</a:t>
            </a:r>
            <a:r>
              <a:rPr lang="en-US" sz="1400" kern="0" dirty="0" smtClean="0">
                <a:solidFill>
                  <a:sysClr val="windowText" lastClr="000000"/>
                </a:solidFill>
              </a:rPr>
              <a:t>)</a:t>
            </a:r>
            <a:endParaRPr lang="en-US" sz="1400" kern="0" baseline="-25000" dirty="0">
              <a:solidFill>
                <a:sysClr val="windowText" lastClr="000000"/>
              </a:solidFill>
            </a:endParaRPr>
          </a:p>
        </p:txBody>
      </p:sp>
      <p:sp>
        <p:nvSpPr>
          <p:cNvPr id="20" name="TextBox 19"/>
          <p:cNvSpPr txBox="1"/>
          <p:nvPr/>
        </p:nvSpPr>
        <p:spPr>
          <a:xfrm rot="1800000">
            <a:off x="4535630" y="3907333"/>
            <a:ext cx="2082936" cy="284691"/>
          </a:xfrm>
          <a:prstGeom prst="rect">
            <a:avLst/>
          </a:prstGeom>
          <a:noFill/>
        </p:spPr>
        <p:txBody>
          <a:bodyPr wrap="none" lIns="68577" tIns="34289" rIns="68577" bIns="34289" rtlCol="0">
            <a:spAutoFit/>
          </a:bodyPr>
          <a:lstStyle/>
          <a:p>
            <a:pPr defTabSz="685772" eaLnBrk="1" fontAlgn="auto" hangingPunct="1">
              <a:spcBef>
                <a:spcPts val="0"/>
              </a:spcBef>
              <a:spcAft>
                <a:spcPts val="0"/>
              </a:spcAft>
              <a:defRPr/>
            </a:pPr>
            <a:r>
              <a:rPr lang="en-US" sz="1400" kern="0" dirty="0" smtClean="0">
                <a:solidFill>
                  <a:sysClr val="windowText" lastClr="000000"/>
                </a:solidFill>
              </a:rPr>
              <a:t>Equation Coefficient (t</a:t>
            </a:r>
            <a:r>
              <a:rPr lang="en-US" sz="1400" kern="0" baseline="-25000" dirty="0" smtClean="0">
                <a:solidFill>
                  <a:sysClr val="windowText" lastClr="000000"/>
                </a:solidFill>
              </a:rPr>
              <a:t>2</a:t>
            </a:r>
            <a:r>
              <a:rPr lang="en-US" sz="1400" kern="0" dirty="0" smtClean="0">
                <a:solidFill>
                  <a:sysClr val="windowText" lastClr="000000"/>
                </a:solidFill>
              </a:rPr>
              <a:t>=</a:t>
            </a:r>
            <a:r>
              <a:rPr lang="en-US" sz="1400" kern="0" dirty="0" smtClean="0">
                <a:solidFill>
                  <a:srgbClr val="FF0000"/>
                </a:solidFill>
              </a:rPr>
              <a:t>b</a:t>
            </a:r>
            <a:r>
              <a:rPr lang="en-US" sz="1400" kern="0" dirty="0" smtClean="0">
                <a:solidFill>
                  <a:sysClr val="windowText" lastClr="000000"/>
                </a:solidFill>
              </a:rPr>
              <a:t>)</a:t>
            </a:r>
            <a:endParaRPr lang="en-US" sz="1400" kern="0" baseline="-25000" dirty="0">
              <a:solidFill>
                <a:sysClr val="windowText" lastClr="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par>
                                <p:cTn id="8" presetID="22" presetClass="entr" presetSubtype="1"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up)">
                                      <p:cBhvr>
                                        <p:cTn id="10" dur="500"/>
                                        <p:tgtEl>
                                          <p:spTgt spid="11"/>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500"/>
                                        <p:tgtEl>
                                          <p:spTgt spid="6"/>
                                        </p:tgtEl>
                                      </p:cBhvr>
                                    </p:animEffect>
                                  </p:childTnLst>
                                </p:cTn>
                              </p:par>
                              <p:par>
                                <p:cTn id="15" presetID="22" presetClass="entr" presetSubtype="1"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up)">
                                      <p:cBhvr>
                                        <p:cTn id="17" dur="500"/>
                                        <p:tgtEl>
                                          <p:spTgt spid="12"/>
                                        </p:tgtEl>
                                      </p:cBhvr>
                                    </p:animEffect>
                                  </p:childTnLst>
                                </p:cTn>
                              </p:par>
                            </p:childTnLst>
                          </p:cTn>
                        </p:par>
                        <p:par>
                          <p:cTn id="18" fill="hold">
                            <p:stCondLst>
                              <p:cond delay="1000"/>
                            </p:stCondLst>
                            <p:childTnLst>
                              <p:par>
                                <p:cTn id="19" presetID="22" presetClass="entr" presetSubtype="1"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up)">
                                      <p:cBhvr>
                                        <p:cTn id="21" dur="500"/>
                                        <p:tgtEl>
                                          <p:spTgt spid="7"/>
                                        </p:tgtEl>
                                      </p:cBhvr>
                                    </p:animEffect>
                                  </p:childTnLst>
                                </p:cTn>
                              </p:par>
                              <p:par>
                                <p:cTn id="22" presetID="22" presetClass="entr" presetSubtype="1"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up)">
                                      <p:cBhvr>
                                        <p:cTn id="24" dur="500"/>
                                        <p:tgtEl>
                                          <p:spTgt spid="13"/>
                                        </p:tgtEl>
                                      </p:cBhvr>
                                    </p:animEffect>
                                  </p:childTnLst>
                                </p:cTn>
                              </p:par>
                            </p:childTnLst>
                          </p:cTn>
                        </p:par>
                        <p:par>
                          <p:cTn id="25" fill="hold">
                            <p:stCondLst>
                              <p:cond delay="1500"/>
                            </p:stCondLst>
                            <p:childTnLst>
                              <p:par>
                                <p:cTn id="26" presetID="22" presetClass="entr" presetSubtype="1" fill="hold"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up)">
                                      <p:cBhvr>
                                        <p:cTn id="28" dur="500"/>
                                        <p:tgtEl>
                                          <p:spTgt spid="8"/>
                                        </p:tgtEl>
                                      </p:cBhvr>
                                    </p:animEffect>
                                  </p:childTnLst>
                                </p:cTn>
                              </p:par>
                              <p:par>
                                <p:cTn id="29" presetID="22" presetClass="entr" presetSubtype="1"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up)">
                                      <p:cBhvr>
                                        <p:cTn id="31" dur="500"/>
                                        <p:tgtEl>
                                          <p:spTgt spid="14"/>
                                        </p:tgtEl>
                                      </p:cBhvr>
                                    </p:animEffect>
                                  </p:childTnLst>
                                </p:cTn>
                              </p:par>
                            </p:childTnLst>
                          </p:cTn>
                        </p:par>
                        <p:par>
                          <p:cTn id="32" fill="hold">
                            <p:stCondLst>
                              <p:cond delay="2000"/>
                            </p:stCondLst>
                            <p:childTnLst>
                              <p:par>
                                <p:cTn id="33" presetID="22" presetClass="entr" presetSubtype="1" fill="hold"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up)">
                                      <p:cBhvr>
                                        <p:cTn id="35" dur="500"/>
                                        <p:tgtEl>
                                          <p:spTgt spid="9"/>
                                        </p:tgtEl>
                                      </p:cBhvr>
                                    </p:animEffect>
                                  </p:childTnLst>
                                </p:cTn>
                              </p:par>
                              <p:par>
                                <p:cTn id="36" presetID="22" presetClass="entr" presetSubtype="1" fill="hold"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up)">
                                      <p:cBhvr>
                                        <p:cTn id="38" dur="500"/>
                                        <p:tgtEl>
                                          <p:spTgt spid="15"/>
                                        </p:tgtEl>
                                      </p:cBhvr>
                                    </p:animEffect>
                                  </p:childTnLst>
                                </p:cTn>
                              </p:par>
                            </p:childTnLst>
                          </p:cTn>
                        </p:par>
                        <p:par>
                          <p:cTn id="39" fill="hold">
                            <p:stCondLst>
                              <p:cond delay="2500"/>
                            </p:stCondLst>
                            <p:childTnLst>
                              <p:par>
                                <p:cTn id="40" presetID="22" presetClass="entr" presetSubtype="1" fill="hold" nodeType="after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up)">
                                      <p:cBhvr>
                                        <p:cTn id="42" dur="500"/>
                                        <p:tgtEl>
                                          <p:spTgt spid="10"/>
                                        </p:tgtEl>
                                      </p:cBhvr>
                                    </p:animEffect>
                                  </p:childTnLst>
                                </p:cTn>
                              </p:par>
                              <p:par>
                                <p:cTn id="43" presetID="22" presetClass="entr" presetSubtype="1" fill="hold" nodeType="with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wipe(up)">
                                      <p:cBhvr>
                                        <p:cTn id="45" dur="500"/>
                                        <p:tgtEl>
                                          <p:spTgt spid="16"/>
                                        </p:tgtEl>
                                      </p:cBhvr>
                                    </p:animEffect>
                                  </p:childTnLst>
                                </p:cTn>
                              </p:par>
                              <p:par>
                                <p:cTn id="46" presetID="1" presetClass="exit" presetSubtype="0" fill="hold" nodeType="withEffect">
                                  <p:stCondLst>
                                    <p:cond delay="0"/>
                                  </p:stCondLst>
                                  <p:childTnLst>
                                    <p:set>
                                      <p:cBhvr>
                                        <p:cTn id="47" dur="1" fill="hold">
                                          <p:stCondLst>
                                            <p:cond delay="0"/>
                                          </p:stCondLst>
                                        </p:cTn>
                                        <p:tgtEl>
                                          <p:spTgt spid="11"/>
                                        </p:tgtEl>
                                        <p:attrNameLst>
                                          <p:attrName>style.visibility</p:attrName>
                                        </p:attrNameLst>
                                      </p:cBhvr>
                                      <p:to>
                                        <p:strVal val="hidden"/>
                                      </p:to>
                                    </p:set>
                                  </p:childTnLst>
                                </p:cTn>
                              </p:par>
                              <p:par>
                                <p:cTn id="48" presetID="1" presetClass="exit" presetSubtype="0" fill="hold" nodeType="withEffect">
                                  <p:stCondLst>
                                    <p:cond delay="0"/>
                                  </p:stCondLst>
                                  <p:childTnLst>
                                    <p:set>
                                      <p:cBhvr>
                                        <p:cTn id="49" dur="1" fill="hold">
                                          <p:stCondLst>
                                            <p:cond delay="0"/>
                                          </p:stCondLst>
                                        </p:cTn>
                                        <p:tgtEl>
                                          <p:spTgt spid="12"/>
                                        </p:tgtEl>
                                        <p:attrNameLst>
                                          <p:attrName>style.visibility</p:attrName>
                                        </p:attrNameLst>
                                      </p:cBhvr>
                                      <p:to>
                                        <p:strVal val="hidden"/>
                                      </p:to>
                                    </p:set>
                                  </p:childTnLst>
                                </p:cTn>
                              </p:par>
                              <p:par>
                                <p:cTn id="50" presetID="1" presetClass="exit" presetSubtype="0" fill="hold" nodeType="withEffect">
                                  <p:stCondLst>
                                    <p:cond delay="0"/>
                                  </p:stCondLst>
                                  <p:childTnLst>
                                    <p:set>
                                      <p:cBhvr>
                                        <p:cTn id="51" dur="1" fill="hold">
                                          <p:stCondLst>
                                            <p:cond delay="0"/>
                                          </p:stCondLst>
                                        </p:cTn>
                                        <p:tgtEl>
                                          <p:spTgt spid="13"/>
                                        </p:tgtEl>
                                        <p:attrNameLst>
                                          <p:attrName>style.visibility</p:attrName>
                                        </p:attrNameLst>
                                      </p:cBhvr>
                                      <p:to>
                                        <p:strVal val="hidden"/>
                                      </p:to>
                                    </p:set>
                                  </p:childTnLst>
                                </p:cTn>
                              </p:par>
                              <p:par>
                                <p:cTn id="52" presetID="1" presetClass="exit" presetSubtype="0" fill="hold" nodeType="withEffect">
                                  <p:stCondLst>
                                    <p:cond delay="0"/>
                                  </p:stCondLst>
                                  <p:childTnLst>
                                    <p:set>
                                      <p:cBhvr>
                                        <p:cTn id="53" dur="1" fill="hold">
                                          <p:stCondLst>
                                            <p:cond delay="0"/>
                                          </p:stCondLst>
                                        </p:cTn>
                                        <p:tgtEl>
                                          <p:spTgt spid="14"/>
                                        </p:tgtEl>
                                        <p:attrNameLst>
                                          <p:attrName>style.visibility</p:attrName>
                                        </p:attrNameLst>
                                      </p:cBhvr>
                                      <p:to>
                                        <p:strVal val="hidden"/>
                                      </p:to>
                                    </p:set>
                                  </p:childTnLst>
                                </p:cTn>
                              </p:par>
                              <p:par>
                                <p:cTn id="54" presetID="1" presetClass="exit" presetSubtype="0" fill="hold" nodeType="withEffect">
                                  <p:stCondLst>
                                    <p:cond delay="0"/>
                                  </p:stCondLst>
                                  <p:childTnLst>
                                    <p:set>
                                      <p:cBhvr>
                                        <p:cTn id="55" dur="1" fill="hold">
                                          <p:stCondLst>
                                            <p:cond delay="0"/>
                                          </p:stCondLst>
                                        </p:cTn>
                                        <p:tgtEl>
                                          <p:spTgt spid="15"/>
                                        </p:tgtEl>
                                        <p:attrNameLst>
                                          <p:attrName>style.visibility</p:attrName>
                                        </p:attrNameLst>
                                      </p:cBhvr>
                                      <p:to>
                                        <p:strVal val="hidden"/>
                                      </p:to>
                                    </p:set>
                                  </p:childTnLst>
                                </p:cTn>
                              </p:par>
                              <p:par>
                                <p:cTn id="56" presetID="1" presetClass="exit" presetSubtype="0" fill="hold" nodeType="withEffect">
                                  <p:stCondLst>
                                    <p:cond delay="0"/>
                                  </p:stCondLst>
                                  <p:childTnLst>
                                    <p:set>
                                      <p:cBhvr>
                                        <p:cTn id="57" dur="1" fill="hold">
                                          <p:stCondLst>
                                            <p:cond delay="0"/>
                                          </p:stCondLst>
                                        </p:cTn>
                                        <p:tgtEl>
                                          <p:spTgt spid="16"/>
                                        </p:tgtEl>
                                        <p:attrNameLst>
                                          <p:attrName>style.visibility</p:attrName>
                                        </p:attrNameLst>
                                      </p:cBhvr>
                                      <p:to>
                                        <p:strVal val="hidden"/>
                                      </p:to>
                                    </p:set>
                                  </p:childTnLst>
                                </p:cTn>
                              </p:par>
                              <p:par>
                                <p:cTn id="58" presetID="1" presetClass="entr" presetSubtype="0" fill="hold" nodeType="withEffect">
                                  <p:stCondLst>
                                    <p:cond delay="0"/>
                                  </p:stCondLst>
                                  <p:childTnLst>
                                    <p:set>
                                      <p:cBhvr>
                                        <p:cTn id="59" dur="1" fill="hold">
                                          <p:stCondLst>
                                            <p:cond delay="0"/>
                                          </p:stCondLst>
                                        </p:cTn>
                                        <p:tgtEl>
                                          <p:spTgt spid="11"/>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12"/>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13"/>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14"/>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15"/>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Optimization Visualized with </a:t>
            </a:r>
            <a:r>
              <a:rPr lang="en-US" dirty="0" err="1" smtClean="0"/>
              <a:t>Bokeh</a:t>
            </a:r>
            <a:r>
              <a:rPr lang="en-US" dirty="0" smtClean="0"/>
              <a:t/>
            </a:r>
            <a:br>
              <a:rPr lang="en-US" dirty="0" smtClean="0"/>
            </a:br>
            <a:r>
              <a:rPr lang="en-US" dirty="0" smtClean="0"/>
              <a:t>Simple</a:t>
            </a:r>
            <a:endParaRPr lang="en-US" dirty="0"/>
          </a:p>
        </p:txBody>
      </p:sp>
      <p:sp>
        <p:nvSpPr>
          <p:cNvPr id="3" name="Content Placeholder 2"/>
          <p:cNvSpPr>
            <a:spLocks noGrp="1"/>
          </p:cNvSpPr>
          <p:nvPr>
            <p:ph idx="1"/>
          </p:nvPr>
        </p:nvSpPr>
        <p:spPr/>
        <p:txBody>
          <a:bodyPr/>
          <a:lstStyle/>
          <a:p>
            <a:endParaRPr lang="en-US" dirty="0"/>
          </a:p>
        </p:txBody>
      </p:sp>
      <p:pic>
        <p:nvPicPr>
          <p:cNvPr id="69635" name="Picture 3"/>
          <p:cNvPicPr>
            <a:picLocks noChangeAspect="1" noChangeArrowheads="1"/>
          </p:cNvPicPr>
          <p:nvPr/>
        </p:nvPicPr>
        <p:blipFill>
          <a:blip r:embed="rId2" cstate="print"/>
          <a:srcRect/>
          <a:stretch>
            <a:fillRect/>
          </a:stretch>
        </p:blipFill>
        <p:spPr bwMode="auto">
          <a:xfrm>
            <a:off x="1345406" y="1238250"/>
            <a:ext cx="6453188" cy="3467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Fast Medical Practice Improves?</a:t>
            </a:r>
            <a:endParaRPr lang="en-US" dirty="0"/>
          </a:p>
        </p:txBody>
      </p:sp>
      <p:sp>
        <p:nvSpPr>
          <p:cNvPr id="3" name="Content Placeholder 2"/>
          <p:cNvSpPr>
            <a:spLocks noGrp="1"/>
          </p:cNvSpPr>
          <p:nvPr>
            <p:ph idx="1"/>
          </p:nvPr>
        </p:nvSpPr>
        <p:spPr/>
        <p:txBody>
          <a:bodyPr>
            <a:noAutofit/>
          </a:bodyPr>
          <a:lstStyle/>
          <a:p>
            <a:pPr marL="514350" indent="-514350"/>
            <a:r>
              <a:rPr lang="en-US" sz="1400" dirty="0" smtClean="0"/>
              <a:t>Multiple models were used with model stamps ranging from 1978.5 to 2007.05</a:t>
            </a:r>
          </a:p>
          <a:p>
            <a:pPr marL="514350" indent="-514350"/>
            <a:r>
              <a:rPr lang="en-US" sz="1400" dirty="0" smtClean="0"/>
              <a:t>Validated against 9 populations included in the period ranging from 1977 to 2010</a:t>
            </a:r>
          </a:p>
          <a:p>
            <a:pPr marL="514350" indent="-514350"/>
            <a:endParaRPr lang="en-US" sz="1400" dirty="0" smtClean="0"/>
          </a:p>
          <a:p>
            <a:pPr marL="514350" indent="-514350"/>
            <a:r>
              <a:rPr lang="en-US" sz="1400" dirty="0" smtClean="0"/>
              <a:t>The assumption engine was asked to calculate the best fit:</a:t>
            </a:r>
          </a:p>
          <a:p>
            <a:pPr marL="914400" lvl="1" indent="-514350"/>
            <a:r>
              <a:rPr lang="en-US" sz="1000" dirty="0" smtClean="0"/>
              <a:t>Significance of each model used</a:t>
            </a:r>
          </a:p>
          <a:p>
            <a:pPr marL="914400" lvl="1" indent="-514350"/>
            <a:r>
              <a:rPr lang="en-US" sz="1000" dirty="0" smtClean="0"/>
              <a:t>The yearly improvement coefficient</a:t>
            </a:r>
          </a:p>
          <a:p>
            <a:pPr marL="914400" lvl="1" indent="-514350"/>
            <a:r>
              <a:rPr lang="en-US" sz="1000" dirty="0" smtClean="0"/>
              <a:t>The prevention  coefficient = indicating if improvement is pre event or post event</a:t>
            </a:r>
          </a:p>
          <a:p>
            <a:pPr marL="514350" indent="-514350"/>
            <a:endParaRPr lang="en-US" sz="1400" dirty="0" smtClean="0"/>
          </a:p>
          <a:p>
            <a:pPr marL="514350" indent="-514350">
              <a:buNone/>
            </a:pPr>
            <a:endParaRPr lang="en-US" sz="1400" dirty="0" smtClean="0"/>
          </a:p>
          <a:p>
            <a:pPr marL="514350" indent="-514350"/>
            <a:endParaRPr lang="en-US" sz="1400" dirty="0" smtClean="0"/>
          </a:p>
          <a:p>
            <a:pPr marL="914400" lvl="1" indent="-514350"/>
            <a:endParaRPr lang="en-US" sz="1400" dirty="0" smtClean="0"/>
          </a:p>
          <a:p>
            <a:pPr marL="914400" lvl="1" indent="-514350"/>
            <a:endParaRPr lang="en-US" sz="1400" dirty="0" smtClean="0"/>
          </a:p>
          <a:p>
            <a:pPr marL="914400" lvl="1" indent="-514350"/>
            <a:endParaRPr lang="en-US" sz="1400" dirty="0" smtClean="0"/>
          </a:p>
          <a:p>
            <a:pPr marL="914400" lvl="1" indent="-514350"/>
            <a:endParaRPr lang="en-US" sz="1400" dirty="0" smtClean="0"/>
          </a:p>
          <a:p>
            <a:pPr marL="914400" lvl="1" indent="-514350"/>
            <a:endParaRPr lang="en-US" sz="1400" dirty="0" smtClean="0"/>
          </a:p>
          <a:p>
            <a:pPr marL="914400" lvl="1" indent="-514350"/>
            <a:endParaRPr lang="en-US" sz="1400" dirty="0" smtClean="0"/>
          </a:p>
          <a:p>
            <a:pPr marL="514350" indent="-514350"/>
            <a:r>
              <a:rPr lang="en-US" sz="1400" dirty="0" smtClean="0"/>
              <a:t>This correction term accounts for model outdate</a:t>
            </a:r>
          </a:p>
          <a:p>
            <a:pPr marL="514350" indent="-514350">
              <a:buNone/>
            </a:pPr>
            <a:endParaRPr lang="en-US" sz="1400" dirty="0"/>
          </a:p>
        </p:txBody>
      </p:sp>
      <p:sp>
        <p:nvSpPr>
          <p:cNvPr id="7" name="TextBox 6"/>
          <p:cNvSpPr txBox="1"/>
          <p:nvPr/>
        </p:nvSpPr>
        <p:spPr>
          <a:xfrm>
            <a:off x="6781800" y="4019550"/>
            <a:ext cx="1676400" cy="369332"/>
          </a:xfrm>
          <a:prstGeom prst="rect">
            <a:avLst/>
          </a:prstGeom>
          <a:noFill/>
        </p:spPr>
        <p:txBody>
          <a:bodyPr wrap="square" rtlCol="0">
            <a:spAutoFit/>
          </a:bodyPr>
          <a:lstStyle/>
          <a:p>
            <a:r>
              <a:rPr lang="en-US" dirty="0" smtClean="0">
                <a:solidFill>
                  <a:srgbClr val="00B050"/>
                </a:solidFill>
              </a:rPr>
              <a:t>Time</a:t>
            </a:r>
          </a:p>
        </p:txBody>
      </p:sp>
      <p:sp>
        <p:nvSpPr>
          <p:cNvPr id="11" name="Rectangle 10"/>
          <p:cNvSpPr/>
          <p:nvPr/>
        </p:nvSpPr>
        <p:spPr>
          <a:xfrm>
            <a:off x="1524000" y="3562351"/>
            <a:ext cx="1828800" cy="631568"/>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B050"/>
                </a:solidFill>
              </a:rPr>
              <a:t>Model Data Time Interval</a:t>
            </a:r>
            <a:endParaRPr lang="en-US" dirty="0">
              <a:solidFill>
                <a:srgbClr val="00B050"/>
              </a:solidFill>
            </a:endParaRPr>
          </a:p>
        </p:txBody>
      </p:sp>
      <p:cxnSp>
        <p:nvCxnSpPr>
          <p:cNvPr id="10" name="Straight Connector 9"/>
          <p:cNvCxnSpPr/>
          <p:nvPr/>
        </p:nvCxnSpPr>
        <p:spPr>
          <a:xfrm>
            <a:off x="2362200" y="4136767"/>
            <a:ext cx="0" cy="40005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800600" y="4136767"/>
            <a:ext cx="0" cy="40005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114808" y="3562354"/>
            <a:ext cx="1299137" cy="646331"/>
          </a:xfrm>
          <a:prstGeom prst="rect">
            <a:avLst/>
          </a:prstGeom>
          <a:noFill/>
        </p:spPr>
        <p:txBody>
          <a:bodyPr wrap="square" rtlCol="0">
            <a:spAutoFit/>
          </a:bodyPr>
          <a:lstStyle/>
          <a:p>
            <a:pPr algn="ctr"/>
            <a:r>
              <a:rPr lang="en-US" dirty="0" smtClean="0">
                <a:solidFill>
                  <a:srgbClr val="00B050"/>
                </a:solidFill>
              </a:rPr>
              <a:t>Simulated </a:t>
            </a:r>
          </a:p>
          <a:p>
            <a:pPr algn="ctr"/>
            <a:r>
              <a:rPr lang="en-US" dirty="0" smtClean="0">
                <a:solidFill>
                  <a:srgbClr val="00B050"/>
                </a:solidFill>
              </a:rPr>
              <a:t>Time Stamp</a:t>
            </a:r>
          </a:p>
        </p:txBody>
      </p:sp>
      <p:cxnSp>
        <p:nvCxnSpPr>
          <p:cNvPr id="18" name="Straight Connector 17"/>
          <p:cNvCxnSpPr/>
          <p:nvPr/>
        </p:nvCxnSpPr>
        <p:spPr>
          <a:xfrm>
            <a:off x="2362200" y="4479667"/>
            <a:ext cx="2438400" cy="0"/>
          </a:xfrm>
          <a:prstGeom prst="line">
            <a:avLst/>
          </a:prstGeom>
          <a:ln>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514600" y="4488418"/>
            <a:ext cx="2209800" cy="369332"/>
          </a:xfrm>
          <a:prstGeom prst="rect">
            <a:avLst/>
          </a:prstGeom>
          <a:noFill/>
        </p:spPr>
        <p:txBody>
          <a:bodyPr wrap="square" rtlCol="0">
            <a:spAutoFit/>
          </a:bodyPr>
          <a:lstStyle/>
          <a:p>
            <a:pPr algn="ctr"/>
            <a:r>
              <a:rPr lang="en-US" dirty="0" smtClean="0">
                <a:solidFill>
                  <a:srgbClr val="00B050"/>
                </a:solidFill>
              </a:rPr>
              <a:t>Adjustment Time</a:t>
            </a:r>
          </a:p>
        </p:txBody>
      </p:sp>
      <p:cxnSp>
        <p:nvCxnSpPr>
          <p:cNvPr id="5" name="Straight Arrow Connector 4"/>
          <p:cNvCxnSpPr/>
          <p:nvPr/>
        </p:nvCxnSpPr>
        <p:spPr>
          <a:xfrm>
            <a:off x="838200" y="4193917"/>
            <a:ext cx="60198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4" name="Oval Callout 13"/>
          <p:cNvSpPr/>
          <p:nvPr/>
        </p:nvSpPr>
        <p:spPr>
          <a:xfrm>
            <a:off x="7162800" y="971550"/>
            <a:ext cx="1828800" cy="1219200"/>
          </a:xfrm>
          <a:prstGeom prst="wedgeEllipseCallout">
            <a:avLst>
              <a:gd name="adj1" fmla="val -64714"/>
              <a:gd name="adj2" fmla="val -11858"/>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Data and model from 3 decades</a:t>
            </a:r>
            <a:endParaRPr lang="en-US" dirty="0"/>
          </a:p>
        </p:txBody>
      </p:sp>
      <p:sp>
        <p:nvSpPr>
          <p:cNvPr id="39938" name="Rectangle 2"/>
          <p:cNvSpPr>
            <a:spLocks noChangeArrowheads="1"/>
          </p:cNvSpPr>
          <p:nvPr/>
        </p:nvSpPr>
        <p:spPr bwMode="auto">
          <a:xfrm>
            <a:off x="6"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9942" name="Picture 6"/>
          <p:cNvPicPr>
            <a:picLocks noChangeAspect="1" noChangeArrowheads="1"/>
          </p:cNvPicPr>
          <p:nvPr/>
        </p:nvPicPr>
        <p:blipFill>
          <a:blip r:embed="rId2" cstate="print"/>
          <a:srcRect l="37173" t="-1058" r="39097" b="12170"/>
          <a:stretch>
            <a:fillRect/>
          </a:stretch>
        </p:blipFill>
        <p:spPr bwMode="auto">
          <a:xfrm>
            <a:off x="1981200" y="2952750"/>
            <a:ext cx="2819400" cy="533400"/>
          </a:xfrm>
          <a:prstGeom prst="rect">
            <a:avLst/>
          </a:prstGeom>
          <a:noFill/>
          <a:ln w="9525">
            <a:noFill/>
            <a:miter lim="800000"/>
            <a:headEnd/>
            <a:tailEnd/>
          </a:ln>
          <a:effectLst/>
        </p:spPr>
      </p:pic>
      <p:cxnSp>
        <p:nvCxnSpPr>
          <p:cNvPr id="26" name="Straight Arrow Connector 25"/>
          <p:cNvCxnSpPr/>
          <p:nvPr/>
        </p:nvCxnSpPr>
        <p:spPr>
          <a:xfrm>
            <a:off x="2438400" y="2800350"/>
            <a:ext cx="16002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Freeform 26"/>
          <p:cNvSpPr/>
          <p:nvPr/>
        </p:nvSpPr>
        <p:spPr>
          <a:xfrm>
            <a:off x="1195756" y="2485293"/>
            <a:ext cx="2708031" cy="922216"/>
          </a:xfrm>
          <a:custGeom>
            <a:avLst/>
            <a:gdLst>
              <a:gd name="connsiteX0" fmla="*/ 187569 w 2708031"/>
              <a:gd name="connsiteY0" fmla="*/ 0 h 922216"/>
              <a:gd name="connsiteX1" fmla="*/ 11723 w 2708031"/>
              <a:gd name="connsiteY1" fmla="*/ 398585 h 922216"/>
              <a:gd name="connsiteX2" fmla="*/ 257908 w 2708031"/>
              <a:gd name="connsiteY2" fmla="*/ 668216 h 922216"/>
              <a:gd name="connsiteX3" fmla="*/ 785446 w 2708031"/>
              <a:gd name="connsiteY3" fmla="*/ 820616 h 922216"/>
              <a:gd name="connsiteX4" fmla="*/ 1453661 w 2708031"/>
              <a:gd name="connsiteY4" fmla="*/ 914400 h 922216"/>
              <a:gd name="connsiteX5" fmla="*/ 2708031 w 2708031"/>
              <a:gd name="connsiteY5" fmla="*/ 773723 h 922216"/>
              <a:gd name="connsiteX0" fmla="*/ 187569 w 2708031"/>
              <a:gd name="connsiteY0" fmla="*/ 0 h 922216"/>
              <a:gd name="connsiteX1" fmla="*/ 11723 w 2708031"/>
              <a:gd name="connsiteY1" fmla="*/ 398585 h 922216"/>
              <a:gd name="connsiteX2" fmla="*/ 257908 w 2708031"/>
              <a:gd name="connsiteY2" fmla="*/ 668216 h 922216"/>
              <a:gd name="connsiteX3" fmla="*/ 785446 w 2708031"/>
              <a:gd name="connsiteY3" fmla="*/ 820616 h 922216"/>
              <a:gd name="connsiteX4" fmla="*/ 1453661 w 2708031"/>
              <a:gd name="connsiteY4" fmla="*/ 914400 h 922216"/>
              <a:gd name="connsiteX5" fmla="*/ 2708031 w 2708031"/>
              <a:gd name="connsiteY5" fmla="*/ 773723 h 922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08031" h="922216">
                <a:moveTo>
                  <a:pt x="187569" y="0"/>
                </a:moveTo>
                <a:cubicBezTo>
                  <a:pt x="17584" y="16120"/>
                  <a:pt x="0" y="287216"/>
                  <a:pt x="11723" y="398585"/>
                </a:cubicBezTo>
                <a:cubicBezTo>
                  <a:pt x="23446" y="509954"/>
                  <a:pt x="128954" y="597878"/>
                  <a:pt x="257908" y="668216"/>
                </a:cubicBezTo>
                <a:cubicBezTo>
                  <a:pt x="386862" y="738554"/>
                  <a:pt x="586154" y="779585"/>
                  <a:pt x="785446" y="820616"/>
                </a:cubicBezTo>
                <a:cubicBezTo>
                  <a:pt x="984738" y="861647"/>
                  <a:pt x="1133230" y="922216"/>
                  <a:pt x="1453661" y="914400"/>
                </a:cubicBezTo>
                <a:cubicBezTo>
                  <a:pt x="1774092" y="906585"/>
                  <a:pt x="2600569" y="803031"/>
                  <a:pt x="2708031" y="773723"/>
                </a:cubicBezTo>
              </a:path>
            </a:pathLst>
          </a:custGeom>
          <a:ln>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Freeform 28"/>
          <p:cNvSpPr/>
          <p:nvPr/>
        </p:nvSpPr>
        <p:spPr>
          <a:xfrm rot="10800000">
            <a:off x="4419608" y="2940052"/>
            <a:ext cx="3733799" cy="1782884"/>
          </a:xfrm>
          <a:custGeom>
            <a:avLst/>
            <a:gdLst>
              <a:gd name="connsiteX0" fmla="*/ 187569 w 2708031"/>
              <a:gd name="connsiteY0" fmla="*/ 0 h 922216"/>
              <a:gd name="connsiteX1" fmla="*/ 11723 w 2708031"/>
              <a:gd name="connsiteY1" fmla="*/ 398585 h 922216"/>
              <a:gd name="connsiteX2" fmla="*/ 257908 w 2708031"/>
              <a:gd name="connsiteY2" fmla="*/ 668216 h 922216"/>
              <a:gd name="connsiteX3" fmla="*/ 785446 w 2708031"/>
              <a:gd name="connsiteY3" fmla="*/ 820616 h 922216"/>
              <a:gd name="connsiteX4" fmla="*/ 1453661 w 2708031"/>
              <a:gd name="connsiteY4" fmla="*/ 914400 h 922216"/>
              <a:gd name="connsiteX5" fmla="*/ 2708031 w 2708031"/>
              <a:gd name="connsiteY5" fmla="*/ 773723 h 922216"/>
              <a:gd name="connsiteX0" fmla="*/ 526562 w 2736362"/>
              <a:gd name="connsiteY0" fmla="*/ 0 h 1524000"/>
              <a:gd name="connsiteX1" fmla="*/ 40054 w 2736362"/>
              <a:gd name="connsiteY1" fmla="*/ 1000369 h 1524000"/>
              <a:gd name="connsiteX2" fmla="*/ 286239 w 2736362"/>
              <a:gd name="connsiteY2" fmla="*/ 1270000 h 1524000"/>
              <a:gd name="connsiteX3" fmla="*/ 813777 w 2736362"/>
              <a:gd name="connsiteY3" fmla="*/ 1422400 h 1524000"/>
              <a:gd name="connsiteX4" fmla="*/ 1481992 w 2736362"/>
              <a:gd name="connsiteY4" fmla="*/ 1516184 h 1524000"/>
              <a:gd name="connsiteX5" fmla="*/ 2736362 w 2736362"/>
              <a:gd name="connsiteY5" fmla="*/ 1375507 h 1524000"/>
              <a:gd name="connsiteX0" fmla="*/ 3015763 w 3091962"/>
              <a:gd name="connsiteY0" fmla="*/ 0 h 1905000"/>
              <a:gd name="connsiteX1" fmla="*/ 395654 w 3091962"/>
              <a:gd name="connsiteY1" fmla="*/ 1381369 h 1905000"/>
              <a:gd name="connsiteX2" fmla="*/ 641839 w 3091962"/>
              <a:gd name="connsiteY2" fmla="*/ 1651000 h 1905000"/>
              <a:gd name="connsiteX3" fmla="*/ 1169377 w 3091962"/>
              <a:gd name="connsiteY3" fmla="*/ 1803400 h 1905000"/>
              <a:gd name="connsiteX4" fmla="*/ 1837592 w 3091962"/>
              <a:gd name="connsiteY4" fmla="*/ 1897184 h 1905000"/>
              <a:gd name="connsiteX5" fmla="*/ 3091962 w 3091962"/>
              <a:gd name="connsiteY5" fmla="*/ 1756507 h 1905000"/>
              <a:gd name="connsiteX0" fmla="*/ 3519854 w 3596053"/>
              <a:gd name="connsiteY0" fmla="*/ 0 h 1905000"/>
              <a:gd name="connsiteX1" fmla="*/ 395654 w 3596053"/>
              <a:gd name="connsiteY1" fmla="*/ 381000 h 1905000"/>
              <a:gd name="connsiteX2" fmla="*/ 1145930 w 3596053"/>
              <a:gd name="connsiteY2" fmla="*/ 1651000 h 1905000"/>
              <a:gd name="connsiteX3" fmla="*/ 1673468 w 3596053"/>
              <a:gd name="connsiteY3" fmla="*/ 1803400 h 1905000"/>
              <a:gd name="connsiteX4" fmla="*/ 2341683 w 3596053"/>
              <a:gd name="connsiteY4" fmla="*/ 1897184 h 1905000"/>
              <a:gd name="connsiteX5" fmla="*/ 3596053 w 3596053"/>
              <a:gd name="connsiteY5" fmla="*/ 1756507 h 1905000"/>
              <a:gd name="connsiteX0" fmla="*/ 3619500 w 3695699"/>
              <a:gd name="connsiteY0" fmla="*/ 0 h 1905000"/>
              <a:gd name="connsiteX1" fmla="*/ 495300 w 3695699"/>
              <a:gd name="connsiteY1" fmla="*/ 381000 h 1905000"/>
              <a:gd name="connsiteX2" fmla="*/ 647699 w 3695699"/>
              <a:gd name="connsiteY2" fmla="*/ 1371600 h 1905000"/>
              <a:gd name="connsiteX3" fmla="*/ 1773114 w 3695699"/>
              <a:gd name="connsiteY3" fmla="*/ 1803400 h 1905000"/>
              <a:gd name="connsiteX4" fmla="*/ 2441329 w 3695699"/>
              <a:gd name="connsiteY4" fmla="*/ 1897184 h 1905000"/>
              <a:gd name="connsiteX5" fmla="*/ 3695699 w 3695699"/>
              <a:gd name="connsiteY5" fmla="*/ 1756507 h 1905000"/>
              <a:gd name="connsiteX0" fmla="*/ 3619500 w 3695699"/>
              <a:gd name="connsiteY0" fmla="*/ 0 h 1897835"/>
              <a:gd name="connsiteX1" fmla="*/ 495300 w 3695699"/>
              <a:gd name="connsiteY1" fmla="*/ 381000 h 1897835"/>
              <a:gd name="connsiteX2" fmla="*/ 647699 w 3695699"/>
              <a:gd name="connsiteY2" fmla="*/ 1371600 h 1897835"/>
              <a:gd name="connsiteX3" fmla="*/ 1409699 w 3695699"/>
              <a:gd name="connsiteY3" fmla="*/ 1752600 h 1897835"/>
              <a:gd name="connsiteX4" fmla="*/ 2441329 w 3695699"/>
              <a:gd name="connsiteY4" fmla="*/ 1897184 h 1897835"/>
              <a:gd name="connsiteX5" fmla="*/ 3695699 w 3695699"/>
              <a:gd name="connsiteY5" fmla="*/ 1756507 h 1897835"/>
              <a:gd name="connsiteX0" fmla="*/ 3619500 w 3695699"/>
              <a:gd name="connsiteY0" fmla="*/ 0 h 1829451"/>
              <a:gd name="connsiteX1" fmla="*/ 495300 w 3695699"/>
              <a:gd name="connsiteY1" fmla="*/ 381000 h 1829451"/>
              <a:gd name="connsiteX2" fmla="*/ 647699 w 3695699"/>
              <a:gd name="connsiteY2" fmla="*/ 1371600 h 1829451"/>
              <a:gd name="connsiteX3" fmla="*/ 1409699 w 3695699"/>
              <a:gd name="connsiteY3" fmla="*/ 1752600 h 1829451"/>
              <a:gd name="connsiteX4" fmla="*/ 2476499 w 3695699"/>
              <a:gd name="connsiteY4" fmla="*/ 1828800 h 1829451"/>
              <a:gd name="connsiteX5" fmla="*/ 3695699 w 3695699"/>
              <a:gd name="connsiteY5" fmla="*/ 1756507 h 1829451"/>
              <a:gd name="connsiteX0" fmla="*/ 3657600 w 3733799"/>
              <a:gd name="connsiteY0" fmla="*/ 0 h 1841500"/>
              <a:gd name="connsiteX1" fmla="*/ 533400 w 3733799"/>
              <a:gd name="connsiteY1" fmla="*/ 381000 h 1841500"/>
              <a:gd name="connsiteX2" fmla="*/ 457199 w 3733799"/>
              <a:gd name="connsiteY2" fmla="*/ 1295400 h 1841500"/>
              <a:gd name="connsiteX3" fmla="*/ 1447799 w 3733799"/>
              <a:gd name="connsiteY3" fmla="*/ 1752600 h 1841500"/>
              <a:gd name="connsiteX4" fmla="*/ 2514599 w 3733799"/>
              <a:gd name="connsiteY4" fmla="*/ 1828800 h 1841500"/>
              <a:gd name="connsiteX5" fmla="*/ 3733799 w 3733799"/>
              <a:gd name="connsiteY5" fmla="*/ 1756507 h 1841500"/>
              <a:gd name="connsiteX0" fmla="*/ 3657599 w 3733799"/>
              <a:gd name="connsiteY0" fmla="*/ 0 h 1841500"/>
              <a:gd name="connsiteX1" fmla="*/ 533400 w 3733799"/>
              <a:gd name="connsiteY1" fmla="*/ 381000 h 1841500"/>
              <a:gd name="connsiteX2" fmla="*/ 457199 w 3733799"/>
              <a:gd name="connsiteY2" fmla="*/ 1295400 h 1841500"/>
              <a:gd name="connsiteX3" fmla="*/ 1447799 w 3733799"/>
              <a:gd name="connsiteY3" fmla="*/ 1752600 h 1841500"/>
              <a:gd name="connsiteX4" fmla="*/ 2514599 w 3733799"/>
              <a:gd name="connsiteY4" fmla="*/ 1828800 h 1841500"/>
              <a:gd name="connsiteX5" fmla="*/ 3733799 w 3733799"/>
              <a:gd name="connsiteY5" fmla="*/ 1756507 h 1841500"/>
              <a:gd name="connsiteX0" fmla="*/ 3657599 w 3733799"/>
              <a:gd name="connsiteY0" fmla="*/ 0 h 1841500"/>
              <a:gd name="connsiteX1" fmla="*/ 533400 w 3733799"/>
              <a:gd name="connsiteY1" fmla="*/ 381000 h 1841500"/>
              <a:gd name="connsiteX2" fmla="*/ 457199 w 3733799"/>
              <a:gd name="connsiteY2" fmla="*/ 1295400 h 1841500"/>
              <a:gd name="connsiteX3" fmla="*/ 1447799 w 3733799"/>
              <a:gd name="connsiteY3" fmla="*/ 1752600 h 1841500"/>
              <a:gd name="connsiteX4" fmla="*/ 2514599 w 3733799"/>
              <a:gd name="connsiteY4" fmla="*/ 1828800 h 1841500"/>
              <a:gd name="connsiteX5" fmla="*/ 3733799 w 3733799"/>
              <a:gd name="connsiteY5" fmla="*/ 1756507 h 1841500"/>
              <a:gd name="connsiteX0" fmla="*/ 3657599 w 3733799"/>
              <a:gd name="connsiteY0" fmla="*/ 17584 h 1859084"/>
              <a:gd name="connsiteX1" fmla="*/ 533400 w 3733799"/>
              <a:gd name="connsiteY1" fmla="*/ 398584 h 1859084"/>
              <a:gd name="connsiteX2" fmla="*/ 457199 w 3733799"/>
              <a:gd name="connsiteY2" fmla="*/ 1312984 h 1859084"/>
              <a:gd name="connsiteX3" fmla="*/ 1447799 w 3733799"/>
              <a:gd name="connsiteY3" fmla="*/ 1770184 h 1859084"/>
              <a:gd name="connsiteX4" fmla="*/ 2514599 w 3733799"/>
              <a:gd name="connsiteY4" fmla="*/ 1846384 h 1859084"/>
              <a:gd name="connsiteX5" fmla="*/ 3733799 w 3733799"/>
              <a:gd name="connsiteY5" fmla="*/ 1774091 h 1859084"/>
              <a:gd name="connsiteX0" fmla="*/ 3657599 w 3733799"/>
              <a:gd name="connsiteY0" fmla="*/ 17584 h 1859084"/>
              <a:gd name="connsiteX1" fmla="*/ 533400 w 3733799"/>
              <a:gd name="connsiteY1" fmla="*/ 398584 h 1859084"/>
              <a:gd name="connsiteX2" fmla="*/ 457199 w 3733799"/>
              <a:gd name="connsiteY2" fmla="*/ 1312984 h 1859084"/>
              <a:gd name="connsiteX3" fmla="*/ 1447799 w 3733799"/>
              <a:gd name="connsiteY3" fmla="*/ 1770184 h 1859084"/>
              <a:gd name="connsiteX4" fmla="*/ 2514599 w 3733799"/>
              <a:gd name="connsiteY4" fmla="*/ 1846384 h 1859084"/>
              <a:gd name="connsiteX5" fmla="*/ 3733799 w 3733799"/>
              <a:gd name="connsiteY5" fmla="*/ 1774091 h 1859084"/>
              <a:gd name="connsiteX0" fmla="*/ 3657599 w 3733799"/>
              <a:gd name="connsiteY0" fmla="*/ 17584 h 1782884"/>
              <a:gd name="connsiteX1" fmla="*/ 533400 w 3733799"/>
              <a:gd name="connsiteY1" fmla="*/ 322384 h 1782884"/>
              <a:gd name="connsiteX2" fmla="*/ 457199 w 3733799"/>
              <a:gd name="connsiteY2" fmla="*/ 1236784 h 1782884"/>
              <a:gd name="connsiteX3" fmla="*/ 1447799 w 3733799"/>
              <a:gd name="connsiteY3" fmla="*/ 1693984 h 1782884"/>
              <a:gd name="connsiteX4" fmla="*/ 2514599 w 3733799"/>
              <a:gd name="connsiteY4" fmla="*/ 1770184 h 1782884"/>
              <a:gd name="connsiteX5" fmla="*/ 3733799 w 3733799"/>
              <a:gd name="connsiteY5" fmla="*/ 1697891 h 1782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33799" h="1782884">
                <a:moveTo>
                  <a:pt x="3657599" y="17584"/>
                </a:moveTo>
                <a:cubicBezTo>
                  <a:pt x="3317629" y="0"/>
                  <a:pt x="1066800" y="119184"/>
                  <a:pt x="533400" y="322384"/>
                </a:cubicBezTo>
                <a:cubicBezTo>
                  <a:pt x="0" y="525584"/>
                  <a:pt x="304799" y="1008184"/>
                  <a:pt x="457199" y="1236784"/>
                </a:cubicBezTo>
                <a:cubicBezTo>
                  <a:pt x="609599" y="1465384"/>
                  <a:pt x="1104899" y="1605084"/>
                  <a:pt x="1447799" y="1693984"/>
                </a:cubicBezTo>
                <a:cubicBezTo>
                  <a:pt x="1790699" y="1782884"/>
                  <a:pt x="2133599" y="1769533"/>
                  <a:pt x="2514599" y="1770184"/>
                </a:cubicBezTo>
                <a:cubicBezTo>
                  <a:pt x="2895599" y="1770835"/>
                  <a:pt x="3626337" y="1727199"/>
                  <a:pt x="3733799" y="1697891"/>
                </a:cubicBezTo>
              </a:path>
            </a:pathLst>
          </a:custGeom>
          <a:ln>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up)">
                                      <p:cBhvr>
                                        <p:cTn id="15" dur="500"/>
                                        <p:tgtEl>
                                          <p:spTgt spid="11"/>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up)">
                                      <p:cBhvr>
                                        <p:cTn id="19" dur="500"/>
                                        <p:tgtEl>
                                          <p:spTgt spid="10"/>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up)">
                                      <p:cBhvr>
                                        <p:cTn id="22" dur="500"/>
                                        <p:tgtEl>
                                          <p:spTgt spid="13"/>
                                        </p:tgtEl>
                                      </p:cBhvr>
                                    </p:animEffect>
                                  </p:childTnLst>
                                </p:cTn>
                              </p:par>
                            </p:childTnLst>
                          </p:cTn>
                        </p:par>
                        <p:par>
                          <p:cTn id="23" fill="hold">
                            <p:stCondLst>
                              <p:cond delay="2000"/>
                            </p:stCondLst>
                            <p:childTnLst>
                              <p:par>
                                <p:cTn id="24" presetID="22" presetClass="entr" presetSubtype="1" fill="hold"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up)">
                                      <p:cBhvr>
                                        <p:cTn id="26" dur="500"/>
                                        <p:tgtEl>
                                          <p:spTgt spid="12"/>
                                        </p:tgtEl>
                                      </p:cBhvr>
                                    </p:animEffect>
                                  </p:childTnLst>
                                </p:cTn>
                              </p:par>
                              <p:par>
                                <p:cTn id="27" presetID="22" presetClass="entr" presetSubtype="8"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wipe(left)">
                                      <p:cBhvr>
                                        <p:cTn id="29" dur="500"/>
                                        <p:tgtEl>
                                          <p:spTgt spid="18"/>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up)">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9942"/>
                                        </p:tgtEl>
                                        <p:attrNameLst>
                                          <p:attrName>style.visibility</p:attrName>
                                        </p:attrNameLst>
                                      </p:cBhvr>
                                      <p:to>
                                        <p:strVal val="visible"/>
                                      </p:to>
                                    </p:set>
                                    <p:animEffect transition="in" filter="wipe(left)">
                                      <p:cBhvr>
                                        <p:cTn id="37" dur="500"/>
                                        <p:tgtEl>
                                          <p:spTgt spid="3994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wipe(down)">
                                      <p:cBhvr>
                                        <p:cTn id="42" dur="5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wipe(up)">
                                      <p:cBhvr>
                                        <p:cTn id="47" dur="500"/>
                                        <p:tgtEl>
                                          <p:spTgt spid="2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wipe(left)">
                                      <p:cBhvr>
                                        <p:cTn id="5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animBg="1"/>
      <p:bldP spid="13" grpId="0"/>
      <p:bldP spid="19" grpId="0"/>
      <p:bldP spid="27" grpId="0" animBg="1"/>
      <p:bldP spid="2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4000</TotalTime>
  <Words>3973</Words>
  <Application>Microsoft Office PowerPoint</Application>
  <PresentationFormat>On-screen Show (16:9)</PresentationFormat>
  <Paragraphs>3988</Paragraphs>
  <Slides>28</Slides>
  <Notes>0</Notes>
  <HiddenSlides>7</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0" baseType="lpstr">
      <vt:lpstr>Office Theme</vt:lpstr>
      <vt:lpstr>משוואה</vt:lpstr>
      <vt:lpstr>The Reference Model:  A Decade of Healthcare  Predictive Analytics with Python </vt:lpstr>
      <vt:lpstr>Python Enablers Over a Decade</vt:lpstr>
      <vt:lpstr>Predicting Disease Progression Challenges Visualized using MatPlotLib</vt:lpstr>
      <vt:lpstr>The Reference Model Accumulates Knowledge  </vt:lpstr>
      <vt:lpstr>The Reference Model Historical Evolution </vt:lpstr>
      <vt:lpstr>The Reference Model Now Employs Model Competition and Cooperation</vt:lpstr>
      <vt:lpstr>The Reference Model  Assumption Engine</vt:lpstr>
      <vt:lpstr>Optimization Visualized with Bokeh Simple</vt:lpstr>
      <vt:lpstr>How Fast Medical Practice Improves?</vt:lpstr>
      <vt:lpstr>Optimization Visualized with Bokeh Complex with Temporal Correction</vt:lpstr>
      <vt:lpstr>Equivalent to Moore’s Law for improvement for Diabetic Cardiovascular Disease Mortality</vt:lpstr>
      <vt:lpstr>  Life Expectancy – Assuming Future = Past     </vt:lpstr>
      <vt:lpstr>  Life Expectancy – Temporal Correction     </vt:lpstr>
      <vt:lpstr>The Reference Model Data Sources</vt:lpstr>
      <vt:lpstr>Population Generation Process</vt:lpstr>
      <vt:lpstr>ClinicalTrials.Gov</vt:lpstr>
      <vt:lpstr>The Reference Model Populations</vt:lpstr>
      <vt:lpstr>Issues Handled During Import</vt:lpstr>
      <vt:lpstr>What’s Next?</vt:lpstr>
      <vt:lpstr>Acknowledgments</vt:lpstr>
      <vt:lpstr>Questions?</vt:lpstr>
      <vt:lpstr>Population Generation Goal</vt:lpstr>
      <vt:lpstr>INSPYRED Evolutionary Computation</vt:lpstr>
      <vt:lpstr>Import Work Flow from ClinicalTrials.Gov</vt:lpstr>
      <vt:lpstr>How Reliable Are These Results?</vt:lpstr>
      <vt:lpstr>The Reference Model uses MIST from 2012</vt:lpstr>
      <vt:lpstr>Slide 27</vt:lpstr>
      <vt:lpstr>Conclusions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Work</dc:creator>
  <cp:lastModifiedBy>Work</cp:lastModifiedBy>
  <cp:revision>370</cp:revision>
  <dcterms:created xsi:type="dcterms:W3CDTF">2017-01-18T20:20:08Z</dcterms:created>
  <dcterms:modified xsi:type="dcterms:W3CDTF">2017-11-19T05:22:37Z</dcterms:modified>
</cp:coreProperties>
</file>