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9" r:id="rId2"/>
    <p:sldId id="364" r:id="rId3"/>
    <p:sldId id="392" r:id="rId4"/>
    <p:sldId id="343" r:id="rId5"/>
    <p:sldId id="388" r:id="rId6"/>
    <p:sldId id="390" r:id="rId7"/>
    <p:sldId id="391" r:id="rId8"/>
    <p:sldId id="378" r:id="rId9"/>
    <p:sldId id="381" r:id="rId10"/>
    <p:sldId id="393" r:id="rId11"/>
    <p:sldId id="380" r:id="rId12"/>
    <p:sldId id="394" r:id="rId13"/>
    <p:sldId id="382" r:id="rId14"/>
    <p:sldId id="360" r:id="rId15"/>
    <p:sldId id="386" r:id="rId16"/>
    <p:sldId id="387" r:id="rId17"/>
    <p:sldId id="377" r:id="rId18"/>
    <p:sldId id="293" r:id="rId19"/>
    <p:sldId id="351" r:id="rId20"/>
    <p:sldId id="389" r:id="rId21"/>
    <p:sldId id="368" r:id="rId22"/>
    <p:sldId id="385" r:id="rId23"/>
    <p:sldId id="352" r:id="rId24"/>
    <p:sldId id="366" r:id="rId25"/>
    <p:sldId id="313" r:id="rId26"/>
    <p:sldId id="359" r:id="rId27"/>
    <p:sldId id="322" r:id="rId28"/>
    <p:sldId id="348" r:id="rId29"/>
    <p:sldId id="339" r:id="rId30"/>
    <p:sldId id="341" r:id="rId31"/>
    <p:sldId id="346" r:id="rId32"/>
    <p:sldId id="34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autoAdjust="0"/>
    <p:restoredTop sz="98330" autoAdjust="0"/>
  </p:normalViewPr>
  <p:slideViewPr>
    <p:cSldViewPr>
      <p:cViewPr varScale="1">
        <p:scale>
          <a:sx n="65" d="100"/>
          <a:sy n="65" d="100"/>
        </p:scale>
        <p:origin x="-678" y="-108"/>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03945-51BC-458B-9147-9225F8BB185F}" type="datetimeFigureOut">
              <a:rPr lang="en-US" smtClean="0"/>
              <a:pPr/>
              <a:t>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858D3-2877-4FEC-BFAA-31537F1269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ED0619-A713-412B-8D74-01DEC5E47911}"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4/12/2015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tes.google.com/site/jacobbarhak/"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arongarrett/inspyred" TargetMode="External"/><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 Id="rId5" Type="http://schemas.openxmlformats.org/officeDocument/2006/relationships/hyperlink" Target="https://sites.google.com/site/jacobbarhak/downloads/IndirectEstimationPrototype_Release_Ver0_39.zip" TargetMode="External"/><Relationship Id="rId4" Type="http://schemas.openxmlformats.org/officeDocument/2006/relationships/hyperlink" Target="https://sites.google.com/site/jacobbarhak/downloads/InstallIEST_0_85_0_0.zi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opisoftcare.com/technology/" TargetMode="External"/><Relationship Id="rId2" Type="http://schemas.openxmlformats.org/officeDocument/2006/relationships/hyperlink" Target="http://dx.doi.org/10.1503/cmaj.109-4442" TargetMode="External"/><Relationship Id="rId1" Type="http://schemas.openxmlformats.org/officeDocument/2006/relationships/slideLayout" Target="../slideLayouts/slideLayout2.xml"/><Relationship Id="rId4" Type="http://schemas.openxmlformats.org/officeDocument/2006/relationships/hyperlink" Target="http://www.clinicaltrials.go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linicaltrials.gov/" TargetMode="External"/><Relationship Id="rId2" Type="http://schemas.openxmlformats.org/officeDocument/2006/relationships/hyperlink" Target="http://www.beckershospitalreview.com/lists/10-things-to-know-about-epic.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a:bodyPr>
          <a:lstStyle/>
          <a:p>
            <a:r>
              <a:rPr lang="en-US" dirty="0" smtClean="0"/>
              <a:t>Modeling Clinical Data from Publications</a:t>
            </a:r>
            <a:endParaRPr lang="en-US" dirty="0"/>
          </a:p>
        </p:txBody>
      </p:sp>
      <p:sp>
        <p:nvSpPr>
          <p:cNvPr id="5" name="Subtitle 4"/>
          <p:cNvSpPr>
            <a:spLocks noGrp="1"/>
          </p:cNvSpPr>
          <p:nvPr>
            <p:ph type="subTitle" idx="1"/>
          </p:nvPr>
        </p:nvSpPr>
        <p:spPr>
          <a:xfrm>
            <a:off x="762000" y="3657600"/>
            <a:ext cx="4876800" cy="2743200"/>
          </a:xfrm>
        </p:spPr>
        <p:txBody>
          <a:bodyPr>
            <a:normAutofit fontScale="62500" lnSpcReduction="20000"/>
          </a:bodyPr>
          <a:lstStyle/>
          <a:p>
            <a:endParaRPr lang="en-US" dirty="0" smtClean="0">
              <a:solidFill>
                <a:schemeClr val="tx1"/>
              </a:solidFill>
            </a:endParaRPr>
          </a:p>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Austin, Texas</a:t>
            </a:r>
          </a:p>
          <a:p>
            <a:r>
              <a:rPr lang="en-US" b="1" dirty="0" smtClean="0">
                <a:solidFill>
                  <a:schemeClr val="tx1"/>
                </a:solidFill>
                <a:hlinkClick r:id="rId2"/>
              </a:rPr>
              <a:t>http://sites.google.com/site/jacobbarhak/</a:t>
            </a:r>
            <a:r>
              <a:rPr lang="en-US" b="1" dirty="0" smtClean="0">
                <a:solidFill>
                  <a:schemeClr val="tx1"/>
                </a:solidFill>
              </a:rPr>
              <a:t> </a:t>
            </a:r>
          </a:p>
          <a:p>
            <a:endParaRPr lang="en-US" dirty="0" smtClean="0">
              <a:solidFill>
                <a:schemeClr val="tx1"/>
              </a:solidFill>
            </a:endParaRPr>
          </a:p>
          <a:p>
            <a:r>
              <a:rPr lang="en-US" b="1" dirty="0" err="1" smtClean="0">
                <a:solidFill>
                  <a:schemeClr val="tx1"/>
                </a:solidFill>
              </a:rPr>
              <a:t>SpringSim</a:t>
            </a:r>
            <a:r>
              <a:rPr lang="en-US" b="1" dirty="0" smtClean="0">
                <a:solidFill>
                  <a:schemeClr val="tx1"/>
                </a:solidFill>
              </a:rPr>
              <a:t> 2015</a:t>
            </a:r>
          </a:p>
          <a:p>
            <a:r>
              <a:rPr lang="en-US" b="1" dirty="0" smtClean="0">
                <a:solidFill>
                  <a:schemeClr val="tx1"/>
                </a:solidFill>
              </a:rPr>
              <a:t>Alexandria, VA</a:t>
            </a:r>
            <a:endParaRPr lang="en-US" sz="3100" b="1" dirty="0" smtClean="0">
              <a:solidFill>
                <a:schemeClr val="tx1"/>
              </a:solidFill>
            </a:endParaRPr>
          </a:p>
          <a:p>
            <a:r>
              <a:rPr lang="en-US" sz="2600" b="1" dirty="0" smtClean="0">
                <a:solidFill>
                  <a:schemeClr val="tx1"/>
                </a:solidFill>
              </a:rPr>
              <a:t>12 -15 April 2015</a:t>
            </a:r>
          </a:p>
        </p:txBody>
      </p:sp>
      <p:pic>
        <p:nvPicPr>
          <p:cNvPr id="1026" name="Picture 2" descr="C:\Users\Work\Desktop\JacobBarhak_QR_Code.png"/>
          <p:cNvPicPr>
            <a:picLocks noChangeAspect="1" noChangeArrowheads="1"/>
          </p:cNvPicPr>
          <p:nvPr/>
        </p:nvPicPr>
        <p:blipFill>
          <a:blip r:embed="rId3" cstate="print"/>
          <a:srcRect/>
          <a:stretch>
            <a:fillRect/>
          </a:stretch>
        </p:blipFill>
        <p:spPr bwMode="auto">
          <a:xfrm>
            <a:off x="5486400" y="3200400"/>
            <a:ext cx="3581400" cy="3581400"/>
          </a:xfrm>
          <a:prstGeom prst="rect">
            <a:avLst/>
          </a:prstGeom>
          <a:noFill/>
        </p:spPr>
      </p:pic>
      <p:pic>
        <p:nvPicPr>
          <p:cNvPr id="11" name="Picture 3" descr="C:\Users\Work\Desktop\PictureOfMeCropped.jpg"/>
          <p:cNvPicPr>
            <a:picLocks noChangeAspect="1" noChangeArrowheads="1"/>
          </p:cNvPicPr>
          <p:nvPr/>
        </p:nvPicPr>
        <p:blipFill>
          <a:blip r:embed="rId4" cstate="print"/>
          <a:srcRect/>
          <a:stretch>
            <a:fillRect/>
          </a:stretch>
        </p:blipFill>
        <p:spPr bwMode="auto">
          <a:xfrm>
            <a:off x="990600" y="3423908"/>
            <a:ext cx="990600" cy="11480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Clinical Data Modeling</a:t>
            </a:r>
            <a:endParaRPr lang="en-US" dirty="0"/>
          </a:p>
        </p:txBody>
      </p:sp>
      <p:sp>
        <p:nvSpPr>
          <p:cNvPr id="17" name="Content Placeholder 16"/>
          <p:cNvSpPr>
            <a:spLocks noGrp="1"/>
          </p:cNvSpPr>
          <p:nvPr>
            <p:ph idx="1"/>
          </p:nvPr>
        </p:nvSpPr>
        <p:spPr/>
        <p:txBody>
          <a:bodyPr/>
          <a:lstStyle/>
          <a:p>
            <a:pPr marL="514350" indent="-514350" algn="ctr">
              <a:buFont typeface="+mj-lt"/>
              <a:buAutoNum type="arabicPeriod"/>
            </a:pPr>
            <a:endParaRPr lang="en-US" dirty="0" smtClean="0"/>
          </a:p>
          <a:p>
            <a:pPr marL="514350" indent="-514350">
              <a:buFont typeface="+mj-lt"/>
              <a:buAutoNum type="arabicPeriod"/>
            </a:pPr>
            <a:r>
              <a:rPr lang="en-US" dirty="0" smtClean="0">
                <a:solidFill>
                  <a:srgbClr val="00B0F0"/>
                </a:solidFill>
              </a:rPr>
              <a:t>Population Generation</a:t>
            </a:r>
            <a:br>
              <a:rPr lang="en-US" dirty="0" smtClean="0">
                <a:solidFill>
                  <a:srgbClr val="00B0F0"/>
                </a:solidFill>
              </a:rPr>
            </a:br>
            <a:endParaRPr lang="en-US" dirty="0" smtClean="0">
              <a:solidFill>
                <a:srgbClr val="00B0F0"/>
              </a:solidFill>
            </a:endParaRPr>
          </a:p>
          <a:p>
            <a:pPr marL="514350" indent="-514350">
              <a:buFont typeface="+mj-lt"/>
              <a:buAutoNum type="arabicPeriod"/>
            </a:pPr>
            <a:r>
              <a:rPr lang="en-US" dirty="0" smtClean="0"/>
              <a:t>Markov Model Parameter Estimation</a:t>
            </a:r>
          </a:p>
          <a:p>
            <a:pPr marL="514350" indent="-514350">
              <a:buFont typeface="+mj-lt"/>
              <a:buAutoNum type="arabicPeriod"/>
            </a:pPr>
            <a:endParaRPr lang="en-US" dirty="0" smtClean="0">
              <a:solidFill>
                <a:srgbClr val="00B0F0"/>
              </a:solidFill>
            </a:endParaRPr>
          </a:p>
          <a:p>
            <a:pPr marL="514350" indent="-514350">
              <a:buFont typeface="+mj-lt"/>
              <a:buAutoNum type="arabicPeriod"/>
            </a:pPr>
            <a:r>
              <a:rPr lang="en-US" dirty="0" smtClean="0">
                <a:solidFill>
                  <a:srgbClr val="00B0F0"/>
                </a:solidFill>
              </a:rPr>
              <a:t>The Reference Model for Disease Progression</a:t>
            </a:r>
          </a:p>
          <a:p>
            <a:pPr algn="ctr">
              <a:buNone/>
            </a:pPr>
            <a:endParaRPr lang="en-US"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7">
                                            <p:txEl>
                                              <p:pRg st="2" end="2"/>
                                            </p:txEl>
                                          </p:spTgt>
                                        </p:tgtEl>
                                      </p:cBhvr>
                                    </p:animEffect>
                                    <p:animScale>
                                      <p:cBhvr>
                                        <p:cTn id="7" dur="250" autoRev="1" fill="hold"/>
                                        <p:tgtEl>
                                          <p:spTgt spid="17">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228600" y="3124200"/>
            <a:ext cx="8686800" cy="33528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5" name="Rectangle 94"/>
          <p:cNvSpPr/>
          <p:nvPr/>
        </p:nvSpPr>
        <p:spPr>
          <a:xfrm>
            <a:off x="228600" y="1447800"/>
            <a:ext cx="8686800" cy="160020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Handling Data from Multiple Sources</a:t>
            </a:r>
            <a:br>
              <a:rPr lang="en-US" dirty="0" smtClean="0"/>
            </a:br>
            <a:r>
              <a:rPr lang="en-US" dirty="0" smtClean="0"/>
              <a:t>Markov Model Estimation</a:t>
            </a:r>
            <a:endParaRPr lang="en-US" dirty="0"/>
          </a:p>
        </p:txBody>
      </p:sp>
      <p:graphicFrame>
        <p:nvGraphicFramePr>
          <p:cNvPr id="72" name="Content Placeholder 71"/>
          <p:cNvGraphicFramePr>
            <a:graphicFrameLocks noGrp="1"/>
          </p:cNvGraphicFramePr>
          <p:nvPr>
            <p:ph idx="1"/>
          </p:nvPr>
        </p:nvGraphicFramePr>
        <p:xfrm>
          <a:off x="685800" y="4836160"/>
          <a:ext cx="7696200" cy="1564640"/>
        </p:xfrm>
        <a:graphic>
          <a:graphicData uri="http://schemas.openxmlformats.org/drawingml/2006/table">
            <a:tbl>
              <a:tblPr firstRow="1" bandRow="1">
                <a:tableStyleId>{284E427A-3D55-4303-BF80-6455036E1DE7}</a:tableStyleId>
              </a:tblPr>
              <a:tblGrid>
                <a:gridCol w="990600"/>
                <a:gridCol w="1524000"/>
                <a:gridCol w="1409700"/>
                <a:gridCol w="1308100"/>
                <a:gridCol w="1308100"/>
                <a:gridCol w="1155700"/>
              </a:tblGrid>
              <a:tr h="370840">
                <a:tc>
                  <a:txBody>
                    <a:bodyPr/>
                    <a:lstStyle/>
                    <a:p>
                      <a:pPr marL="0" marR="0" algn="just">
                        <a:spcBef>
                          <a:spcPts val="0"/>
                        </a:spcBef>
                        <a:spcAft>
                          <a:spcPts val="600"/>
                        </a:spcAft>
                      </a:pPr>
                      <a:r>
                        <a:rPr lang="en-US" sz="1800" dirty="0"/>
                        <a:t>Study </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Start State</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a:t>Number  of Individuals at Start</a:t>
                      </a:r>
                      <a:endParaRPr lang="en-US" sz="180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a:t>End State</a:t>
                      </a:r>
                      <a:endParaRPr lang="en-US" sz="180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a:t>Number  of Individuals at End </a:t>
                      </a:r>
                      <a:endParaRPr lang="en-US" sz="180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Study Duration in Years</a:t>
                      </a:r>
                      <a:endParaRPr lang="en-US" sz="1800" dirty="0">
                        <a:latin typeface="Times New Roman"/>
                        <a:ea typeface="Times New Roman"/>
                        <a:cs typeface="Arial"/>
                      </a:endParaRPr>
                    </a:p>
                  </a:txBody>
                  <a:tcPr marL="68580" marR="68580" marT="0" marB="0"/>
                </a:tc>
              </a:tr>
              <a:tr h="370840">
                <a:tc>
                  <a:txBody>
                    <a:bodyPr/>
                    <a:lstStyle/>
                    <a:p>
                      <a:pPr marL="0" marR="0" algn="just">
                        <a:spcBef>
                          <a:spcPts val="0"/>
                        </a:spcBef>
                        <a:spcAft>
                          <a:spcPts val="600"/>
                        </a:spcAft>
                      </a:pPr>
                      <a:r>
                        <a:rPr lang="en-US" sz="1800" dirty="0" smtClean="0"/>
                        <a:t>A</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Normal</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1000</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Sick</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100</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1 </a:t>
                      </a:r>
                      <a:endParaRPr lang="en-US" sz="1800" dirty="0">
                        <a:latin typeface="Times New Roman"/>
                        <a:ea typeface="Times New Roman"/>
                        <a:cs typeface="Arial"/>
                      </a:endParaRPr>
                    </a:p>
                  </a:txBody>
                  <a:tcPr marL="68580" marR="68580" marT="0" marB="0"/>
                </a:tc>
              </a:tr>
              <a:tr h="370840">
                <a:tc>
                  <a:txBody>
                    <a:bodyPr/>
                    <a:lstStyle/>
                    <a:p>
                      <a:pPr marL="0" marR="0" algn="just">
                        <a:spcBef>
                          <a:spcPts val="0"/>
                        </a:spcBef>
                        <a:spcAft>
                          <a:spcPts val="600"/>
                        </a:spcAft>
                      </a:pPr>
                      <a:r>
                        <a:rPr lang="en-US" sz="1800" dirty="0" smtClean="0"/>
                        <a:t>B</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a:t>Normal</a:t>
                      </a:r>
                      <a:endParaRPr lang="en-US" sz="180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a:t>500</a:t>
                      </a:r>
                      <a:endParaRPr lang="en-US" sz="180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Dead</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10</a:t>
                      </a:r>
                      <a:endParaRPr lang="en-US" sz="1800" dirty="0">
                        <a:latin typeface="Times New Roman"/>
                        <a:ea typeface="Times New Roman"/>
                        <a:cs typeface="Arial"/>
                      </a:endParaRPr>
                    </a:p>
                  </a:txBody>
                  <a:tcPr marL="68580" marR="68580" marT="0" marB="0"/>
                </a:tc>
                <a:tc>
                  <a:txBody>
                    <a:bodyPr/>
                    <a:lstStyle/>
                    <a:p>
                      <a:pPr marL="0" marR="0" algn="ctr">
                        <a:spcBef>
                          <a:spcPts val="0"/>
                        </a:spcBef>
                        <a:spcAft>
                          <a:spcPts val="600"/>
                        </a:spcAft>
                      </a:pPr>
                      <a:r>
                        <a:rPr lang="en-US" sz="1800" dirty="0"/>
                        <a:t>2 </a:t>
                      </a:r>
                      <a:endParaRPr lang="en-US" sz="1800" dirty="0">
                        <a:latin typeface="Times New Roman"/>
                        <a:ea typeface="Times New Roman"/>
                        <a:cs typeface="Arial"/>
                      </a:endParaRPr>
                    </a:p>
                  </a:txBody>
                  <a:tcPr marL="68580" marR="68580" marT="0" marB="0"/>
                </a:tc>
              </a:tr>
            </a:tbl>
          </a:graphicData>
        </a:graphic>
      </p:graphicFrame>
      <p:graphicFrame>
        <p:nvGraphicFramePr>
          <p:cNvPr id="3140" name="Object 68"/>
          <p:cNvGraphicFramePr>
            <a:graphicFrameLocks noChangeAspect="1"/>
          </p:cNvGraphicFramePr>
          <p:nvPr/>
        </p:nvGraphicFramePr>
        <p:xfrm>
          <a:off x="3121024" y="2212975"/>
          <a:ext cx="460375" cy="500408"/>
        </p:xfrm>
        <a:graphic>
          <a:graphicData uri="http://schemas.openxmlformats.org/presentationml/2006/ole">
            <p:oleObj spid="_x0000_s3140" name="משוואה" r:id="rId3" imgW="215806" imgH="228501" progId="Equation.3">
              <p:embed/>
            </p:oleObj>
          </a:graphicData>
        </a:graphic>
      </p:graphicFrame>
      <p:graphicFrame>
        <p:nvGraphicFramePr>
          <p:cNvPr id="3136" name="Object 64"/>
          <p:cNvGraphicFramePr>
            <a:graphicFrameLocks noChangeAspect="1"/>
          </p:cNvGraphicFramePr>
          <p:nvPr/>
        </p:nvGraphicFramePr>
        <p:xfrm>
          <a:off x="5102224" y="2209800"/>
          <a:ext cx="460375" cy="480391"/>
        </p:xfrm>
        <a:graphic>
          <a:graphicData uri="http://schemas.openxmlformats.org/presentationml/2006/ole">
            <p:oleObj spid="_x0000_s3136" name="משוואה" r:id="rId4" imgW="215619" imgH="215619" progId="Equation.3">
              <p:embed/>
            </p:oleObj>
          </a:graphicData>
        </a:graphic>
      </p:graphicFrame>
      <p:grpSp>
        <p:nvGrpSpPr>
          <p:cNvPr id="3134" name="Group 62"/>
          <p:cNvGrpSpPr>
            <a:grpSpLocks noChangeAspect="1"/>
          </p:cNvGrpSpPr>
          <p:nvPr/>
        </p:nvGrpSpPr>
        <p:grpSpPr bwMode="auto">
          <a:xfrm>
            <a:off x="1524000" y="2057400"/>
            <a:ext cx="6073725" cy="1066800"/>
            <a:chOff x="1800" y="2820"/>
            <a:chExt cx="4967" cy="872"/>
          </a:xfrm>
        </p:grpSpPr>
        <p:sp>
          <p:nvSpPr>
            <p:cNvPr id="3144"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143"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Normal</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3142"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141"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3139" name="Text Box 67"/>
            <p:cNvSpPr txBox="1">
              <a:spLocks noChangeArrowheads="1"/>
            </p:cNvSpPr>
            <p:nvPr/>
          </p:nvSpPr>
          <p:spPr bwMode="auto">
            <a:xfrm>
              <a:off x="2936" y="2939"/>
              <a:ext cx="629" cy="64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sp>
          <p:nvSpPr>
            <p:cNvPr id="3138"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3137"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3135" name="Text Box 63"/>
            <p:cNvSpPr txBox="1">
              <a:spLocks noChangeArrowheads="1"/>
            </p:cNvSpPr>
            <p:nvPr/>
          </p:nvSpPr>
          <p:spPr bwMode="auto">
            <a:xfrm>
              <a:off x="4548" y="2938"/>
              <a:ext cx="629" cy="623"/>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grpSp>
      <p:sp>
        <p:nvSpPr>
          <p:cNvPr id="3145"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48" name="Rectangle 7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150" name="Rectangle 78"/>
          <p:cNvSpPr>
            <a:spLocks noChangeArrowheads="1"/>
          </p:cNvSpPr>
          <p:nvPr/>
        </p:nvSpPr>
        <p:spPr bwMode="auto">
          <a:xfrm>
            <a:off x="0" y="238125"/>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73" name="TextBox 72"/>
          <p:cNvSpPr txBox="1"/>
          <p:nvPr/>
        </p:nvSpPr>
        <p:spPr>
          <a:xfrm>
            <a:off x="1981200" y="3440668"/>
            <a:ext cx="641522" cy="369332"/>
          </a:xfrm>
          <a:prstGeom prst="rect">
            <a:avLst/>
          </a:prstGeom>
          <a:noFill/>
        </p:spPr>
        <p:txBody>
          <a:bodyPr wrap="none" rtlCol="0">
            <a:spAutoFit/>
          </a:bodyPr>
          <a:lstStyle/>
          <a:p>
            <a:r>
              <a:rPr lang="en-US" dirty="0" smtClean="0"/>
              <a:t>  900</a:t>
            </a:r>
            <a:endParaRPr lang="en-US" dirty="0"/>
          </a:p>
        </p:txBody>
      </p:sp>
      <p:sp>
        <p:nvSpPr>
          <p:cNvPr id="74" name="TextBox 73"/>
          <p:cNvSpPr txBox="1"/>
          <p:nvPr/>
        </p:nvSpPr>
        <p:spPr>
          <a:xfrm>
            <a:off x="4038600" y="3440668"/>
            <a:ext cx="535724" cy="369332"/>
          </a:xfrm>
          <a:prstGeom prst="rect">
            <a:avLst/>
          </a:prstGeom>
          <a:noFill/>
        </p:spPr>
        <p:txBody>
          <a:bodyPr wrap="none" rtlCol="0">
            <a:spAutoFit/>
          </a:bodyPr>
          <a:lstStyle/>
          <a:p>
            <a:r>
              <a:rPr lang="en-US" dirty="0" smtClean="0">
                <a:solidFill>
                  <a:srgbClr val="FF0000"/>
                </a:solidFill>
              </a:rPr>
              <a:t>100</a:t>
            </a:r>
            <a:endParaRPr lang="en-US" dirty="0">
              <a:solidFill>
                <a:srgbClr val="FF0000"/>
              </a:solidFill>
            </a:endParaRPr>
          </a:p>
        </p:txBody>
      </p:sp>
      <p:sp>
        <p:nvSpPr>
          <p:cNvPr id="75" name="TextBox 74"/>
          <p:cNvSpPr txBox="1"/>
          <p:nvPr/>
        </p:nvSpPr>
        <p:spPr>
          <a:xfrm>
            <a:off x="1981200" y="4202668"/>
            <a:ext cx="641522" cy="369332"/>
          </a:xfrm>
          <a:prstGeom prst="rect">
            <a:avLst/>
          </a:prstGeom>
          <a:noFill/>
        </p:spPr>
        <p:txBody>
          <a:bodyPr wrap="none" rtlCol="0">
            <a:spAutoFit/>
          </a:bodyPr>
          <a:lstStyle/>
          <a:p>
            <a:r>
              <a:rPr lang="en-US" dirty="0" smtClean="0"/>
              <a:t>  450</a:t>
            </a:r>
            <a:endParaRPr lang="en-US" dirty="0"/>
          </a:p>
        </p:txBody>
      </p:sp>
      <p:sp>
        <p:nvSpPr>
          <p:cNvPr id="76" name="TextBox 75"/>
          <p:cNvSpPr txBox="1"/>
          <p:nvPr/>
        </p:nvSpPr>
        <p:spPr>
          <a:xfrm>
            <a:off x="4036276" y="4191000"/>
            <a:ext cx="524503" cy="369332"/>
          </a:xfrm>
          <a:prstGeom prst="rect">
            <a:avLst/>
          </a:prstGeom>
          <a:noFill/>
        </p:spPr>
        <p:txBody>
          <a:bodyPr wrap="none" rtlCol="0">
            <a:spAutoFit/>
          </a:bodyPr>
          <a:lstStyle/>
          <a:p>
            <a:r>
              <a:rPr lang="en-US" dirty="0" smtClean="0"/>
              <a:t>  50</a:t>
            </a:r>
            <a:endParaRPr lang="en-US" dirty="0"/>
          </a:p>
        </p:txBody>
      </p:sp>
      <p:sp>
        <p:nvSpPr>
          <p:cNvPr id="77" name="TextBox 76"/>
          <p:cNvSpPr txBox="1"/>
          <p:nvPr/>
        </p:nvSpPr>
        <p:spPr>
          <a:xfrm>
            <a:off x="1981200" y="4431268"/>
            <a:ext cx="641522" cy="369332"/>
          </a:xfrm>
          <a:prstGeom prst="rect">
            <a:avLst/>
          </a:prstGeom>
          <a:noFill/>
        </p:spPr>
        <p:txBody>
          <a:bodyPr wrap="none" rtlCol="0">
            <a:spAutoFit/>
          </a:bodyPr>
          <a:lstStyle/>
          <a:p>
            <a:r>
              <a:rPr lang="en-US" dirty="0" smtClean="0"/>
              <a:t>  405</a:t>
            </a:r>
            <a:endParaRPr lang="en-US" dirty="0"/>
          </a:p>
        </p:txBody>
      </p:sp>
      <p:sp>
        <p:nvSpPr>
          <p:cNvPr id="78" name="TextBox 77"/>
          <p:cNvSpPr txBox="1"/>
          <p:nvPr/>
        </p:nvSpPr>
        <p:spPr>
          <a:xfrm>
            <a:off x="4036276" y="4419600"/>
            <a:ext cx="524503" cy="369332"/>
          </a:xfrm>
          <a:prstGeom prst="rect">
            <a:avLst/>
          </a:prstGeom>
          <a:noFill/>
        </p:spPr>
        <p:txBody>
          <a:bodyPr wrap="none" rtlCol="0">
            <a:spAutoFit/>
          </a:bodyPr>
          <a:lstStyle/>
          <a:p>
            <a:r>
              <a:rPr lang="en-US" dirty="0" smtClean="0"/>
              <a:t>  85</a:t>
            </a:r>
            <a:endParaRPr lang="en-US" dirty="0"/>
          </a:p>
        </p:txBody>
      </p:sp>
      <p:sp>
        <p:nvSpPr>
          <p:cNvPr id="79" name="TextBox 78"/>
          <p:cNvSpPr txBox="1"/>
          <p:nvPr/>
        </p:nvSpPr>
        <p:spPr>
          <a:xfrm>
            <a:off x="6096000" y="4431268"/>
            <a:ext cx="418704" cy="369332"/>
          </a:xfrm>
          <a:prstGeom prst="rect">
            <a:avLst/>
          </a:prstGeom>
          <a:noFill/>
        </p:spPr>
        <p:txBody>
          <a:bodyPr wrap="none" rtlCol="0">
            <a:spAutoFit/>
          </a:bodyPr>
          <a:lstStyle/>
          <a:p>
            <a:r>
              <a:rPr lang="en-US" dirty="0" smtClean="0">
                <a:solidFill>
                  <a:srgbClr val="FF0000"/>
                </a:solidFill>
              </a:rPr>
              <a:t>10</a:t>
            </a:r>
            <a:endParaRPr lang="en-US" dirty="0">
              <a:solidFill>
                <a:srgbClr val="FF0000"/>
              </a:solidFill>
            </a:endParaRPr>
          </a:p>
        </p:txBody>
      </p:sp>
      <p:sp>
        <p:nvSpPr>
          <p:cNvPr id="80" name="TextBox 79"/>
          <p:cNvSpPr txBox="1"/>
          <p:nvPr/>
        </p:nvSpPr>
        <p:spPr>
          <a:xfrm>
            <a:off x="1981200" y="3962400"/>
            <a:ext cx="641522" cy="369332"/>
          </a:xfrm>
          <a:prstGeom prst="rect">
            <a:avLst/>
          </a:prstGeom>
          <a:noFill/>
        </p:spPr>
        <p:txBody>
          <a:bodyPr wrap="none" rtlCol="0">
            <a:spAutoFit/>
          </a:bodyPr>
          <a:lstStyle/>
          <a:p>
            <a:r>
              <a:rPr lang="en-US" dirty="0" smtClean="0"/>
              <a:t>  </a:t>
            </a:r>
            <a:r>
              <a:rPr lang="en-US" dirty="0" smtClean="0">
                <a:solidFill>
                  <a:srgbClr val="FF0000"/>
                </a:solidFill>
              </a:rPr>
              <a:t>500</a:t>
            </a:r>
            <a:endParaRPr lang="en-US" dirty="0">
              <a:solidFill>
                <a:srgbClr val="FF0000"/>
              </a:solidFill>
            </a:endParaRPr>
          </a:p>
        </p:txBody>
      </p:sp>
      <p:sp>
        <p:nvSpPr>
          <p:cNvPr id="81" name="TextBox 80"/>
          <p:cNvSpPr txBox="1"/>
          <p:nvPr/>
        </p:nvSpPr>
        <p:spPr>
          <a:xfrm>
            <a:off x="1981200" y="3200400"/>
            <a:ext cx="652743" cy="369332"/>
          </a:xfrm>
          <a:prstGeom prst="rect">
            <a:avLst/>
          </a:prstGeom>
          <a:noFill/>
        </p:spPr>
        <p:txBody>
          <a:bodyPr wrap="none" rtlCol="0">
            <a:spAutoFit/>
          </a:bodyPr>
          <a:lstStyle/>
          <a:p>
            <a:r>
              <a:rPr lang="en-US" dirty="0" smtClean="0">
                <a:solidFill>
                  <a:srgbClr val="FF0000"/>
                </a:solidFill>
              </a:rPr>
              <a:t>1000</a:t>
            </a:r>
            <a:endParaRPr lang="en-US" dirty="0">
              <a:solidFill>
                <a:srgbClr val="FF0000"/>
              </a:solidFill>
            </a:endParaRPr>
          </a:p>
        </p:txBody>
      </p:sp>
      <p:sp>
        <p:nvSpPr>
          <p:cNvPr id="82" name="TextBox 81"/>
          <p:cNvSpPr txBox="1"/>
          <p:nvPr/>
        </p:nvSpPr>
        <p:spPr>
          <a:xfrm>
            <a:off x="381000" y="3200400"/>
            <a:ext cx="1438279" cy="369332"/>
          </a:xfrm>
          <a:prstGeom prst="rect">
            <a:avLst/>
          </a:prstGeom>
          <a:noFill/>
        </p:spPr>
        <p:txBody>
          <a:bodyPr wrap="none" rtlCol="0">
            <a:spAutoFit/>
          </a:bodyPr>
          <a:lstStyle/>
          <a:p>
            <a:r>
              <a:rPr lang="en-US" dirty="0" smtClean="0"/>
              <a:t>Study A, t=0 :</a:t>
            </a:r>
            <a:endParaRPr lang="en-US" dirty="0"/>
          </a:p>
        </p:txBody>
      </p:sp>
      <p:sp>
        <p:nvSpPr>
          <p:cNvPr id="83" name="TextBox 82"/>
          <p:cNvSpPr txBox="1"/>
          <p:nvPr/>
        </p:nvSpPr>
        <p:spPr>
          <a:xfrm>
            <a:off x="381000" y="3440668"/>
            <a:ext cx="1438279" cy="369332"/>
          </a:xfrm>
          <a:prstGeom prst="rect">
            <a:avLst/>
          </a:prstGeom>
          <a:noFill/>
        </p:spPr>
        <p:txBody>
          <a:bodyPr wrap="none" rtlCol="0">
            <a:spAutoFit/>
          </a:bodyPr>
          <a:lstStyle/>
          <a:p>
            <a:r>
              <a:rPr lang="en-US" dirty="0" smtClean="0"/>
              <a:t>Study A, t=1 :</a:t>
            </a:r>
            <a:endParaRPr lang="en-US" dirty="0"/>
          </a:p>
        </p:txBody>
      </p:sp>
      <p:sp>
        <p:nvSpPr>
          <p:cNvPr id="84" name="TextBox 83"/>
          <p:cNvSpPr txBox="1"/>
          <p:nvPr/>
        </p:nvSpPr>
        <p:spPr>
          <a:xfrm>
            <a:off x="381000" y="3962400"/>
            <a:ext cx="1438279" cy="369332"/>
          </a:xfrm>
          <a:prstGeom prst="rect">
            <a:avLst/>
          </a:prstGeom>
          <a:noFill/>
        </p:spPr>
        <p:txBody>
          <a:bodyPr wrap="none" rtlCol="0">
            <a:spAutoFit/>
          </a:bodyPr>
          <a:lstStyle/>
          <a:p>
            <a:r>
              <a:rPr lang="en-US" dirty="0" smtClean="0"/>
              <a:t>Study B, t=0 :</a:t>
            </a:r>
            <a:endParaRPr lang="en-US" dirty="0"/>
          </a:p>
        </p:txBody>
      </p:sp>
      <p:sp>
        <p:nvSpPr>
          <p:cNvPr id="85" name="TextBox 84"/>
          <p:cNvSpPr txBox="1"/>
          <p:nvPr/>
        </p:nvSpPr>
        <p:spPr>
          <a:xfrm>
            <a:off x="381000" y="4202668"/>
            <a:ext cx="1438279" cy="369332"/>
          </a:xfrm>
          <a:prstGeom prst="rect">
            <a:avLst/>
          </a:prstGeom>
          <a:noFill/>
        </p:spPr>
        <p:txBody>
          <a:bodyPr wrap="none" rtlCol="0">
            <a:spAutoFit/>
          </a:bodyPr>
          <a:lstStyle/>
          <a:p>
            <a:r>
              <a:rPr lang="en-US" dirty="0" smtClean="0"/>
              <a:t>Study B, t=1 :</a:t>
            </a:r>
            <a:endParaRPr lang="en-US" dirty="0"/>
          </a:p>
        </p:txBody>
      </p:sp>
      <p:sp>
        <p:nvSpPr>
          <p:cNvPr id="86" name="TextBox 85"/>
          <p:cNvSpPr txBox="1"/>
          <p:nvPr/>
        </p:nvSpPr>
        <p:spPr>
          <a:xfrm>
            <a:off x="381000" y="4431268"/>
            <a:ext cx="1438279" cy="369332"/>
          </a:xfrm>
          <a:prstGeom prst="rect">
            <a:avLst/>
          </a:prstGeom>
          <a:noFill/>
        </p:spPr>
        <p:txBody>
          <a:bodyPr wrap="none" rtlCol="0">
            <a:spAutoFit/>
          </a:bodyPr>
          <a:lstStyle/>
          <a:p>
            <a:r>
              <a:rPr lang="en-US" dirty="0" smtClean="0"/>
              <a:t>Study B, t=2 :</a:t>
            </a:r>
            <a:endParaRPr lang="en-US" dirty="0"/>
          </a:p>
        </p:txBody>
      </p:sp>
      <p:sp>
        <p:nvSpPr>
          <p:cNvPr id="87" name="Line 69"/>
          <p:cNvSpPr>
            <a:spLocks noChangeShapeType="1"/>
          </p:cNvSpPr>
          <p:nvPr/>
        </p:nvSpPr>
        <p:spPr bwMode="auto">
          <a:xfrm>
            <a:off x="2819400" y="3429000"/>
            <a:ext cx="1143000" cy="228600"/>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88" name="Line 69"/>
          <p:cNvSpPr>
            <a:spLocks noChangeShapeType="1"/>
          </p:cNvSpPr>
          <p:nvPr/>
        </p:nvSpPr>
        <p:spPr bwMode="auto">
          <a:xfrm>
            <a:off x="2819400" y="4114800"/>
            <a:ext cx="1143000" cy="228600"/>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89" name="Line 69"/>
          <p:cNvSpPr>
            <a:spLocks noChangeShapeType="1"/>
          </p:cNvSpPr>
          <p:nvPr/>
        </p:nvSpPr>
        <p:spPr bwMode="auto">
          <a:xfrm>
            <a:off x="2819400" y="4419600"/>
            <a:ext cx="1143000" cy="228600"/>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90" name="Line 69"/>
          <p:cNvSpPr>
            <a:spLocks noChangeShapeType="1"/>
          </p:cNvSpPr>
          <p:nvPr/>
        </p:nvSpPr>
        <p:spPr bwMode="auto">
          <a:xfrm>
            <a:off x="4800600" y="4419600"/>
            <a:ext cx="1143000" cy="228600"/>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93" name="Oval Callout 92"/>
          <p:cNvSpPr/>
          <p:nvPr/>
        </p:nvSpPr>
        <p:spPr>
          <a:xfrm>
            <a:off x="1524000" y="1524000"/>
            <a:ext cx="5867400" cy="457200"/>
          </a:xfrm>
          <a:prstGeom prst="wedgeEllipseCallout">
            <a:avLst>
              <a:gd name="adj1" fmla="val 14515"/>
              <a:gd name="adj2" fmla="val 12056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Unknown Model Parameters to Estimate</a:t>
            </a:r>
            <a:endParaRPr lang="en-US" b="1" dirty="0"/>
          </a:p>
        </p:txBody>
      </p:sp>
      <p:sp>
        <p:nvSpPr>
          <p:cNvPr id="94" name="Oval Callout 93"/>
          <p:cNvSpPr/>
          <p:nvPr/>
        </p:nvSpPr>
        <p:spPr>
          <a:xfrm>
            <a:off x="1524000" y="1524000"/>
            <a:ext cx="5867400" cy="457200"/>
          </a:xfrm>
          <a:prstGeom prst="wedgeEllipseCallout">
            <a:avLst>
              <a:gd name="adj1" fmla="val -18665"/>
              <a:gd name="adj2" fmla="val 1141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Unknown Model Parameters to Estimate</a:t>
            </a:r>
            <a:endParaRPr lang="en-US" b="1" dirty="0"/>
          </a:p>
        </p:txBody>
      </p:sp>
      <p:sp>
        <p:nvSpPr>
          <p:cNvPr id="98" name="TextBox 97"/>
          <p:cNvSpPr txBox="1"/>
          <p:nvPr/>
        </p:nvSpPr>
        <p:spPr>
          <a:xfrm>
            <a:off x="7467600" y="2362200"/>
            <a:ext cx="1447800" cy="646331"/>
          </a:xfrm>
          <a:prstGeom prst="rect">
            <a:avLst/>
          </a:prstGeom>
          <a:noFill/>
        </p:spPr>
        <p:txBody>
          <a:bodyPr wrap="square" rtlCol="0">
            <a:spAutoFit/>
          </a:bodyPr>
          <a:lstStyle/>
          <a:p>
            <a:r>
              <a:rPr lang="en-US" b="1" dirty="0" smtClean="0">
                <a:solidFill>
                  <a:srgbClr val="0070C0"/>
                </a:solidFill>
              </a:rPr>
              <a:t>Model</a:t>
            </a:r>
          </a:p>
          <a:p>
            <a:r>
              <a:rPr lang="en-US" b="1" dirty="0" smtClean="0">
                <a:solidFill>
                  <a:srgbClr val="0070C0"/>
                </a:solidFill>
              </a:rPr>
              <a:t>Assumption</a:t>
            </a:r>
            <a:endParaRPr lang="en-US" b="1" dirty="0">
              <a:solidFill>
                <a:srgbClr val="0070C0"/>
              </a:solidFill>
            </a:endParaRPr>
          </a:p>
        </p:txBody>
      </p:sp>
      <p:sp>
        <p:nvSpPr>
          <p:cNvPr id="99" name="TextBox 98"/>
          <p:cNvSpPr txBox="1"/>
          <p:nvPr/>
        </p:nvSpPr>
        <p:spPr>
          <a:xfrm>
            <a:off x="7467600" y="3135868"/>
            <a:ext cx="1447800" cy="646331"/>
          </a:xfrm>
          <a:prstGeom prst="rect">
            <a:avLst/>
          </a:prstGeom>
          <a:noFill/>
        </p:spPr>
        <p:txBody>
          <a:bodyPr wrap="square" rtlCol="0">
            <a:spAutoFit/>
          </a:bodyPr>
          <a:lstStyle/>
          <a:p>
            <a:r>
              <a:rPr lang="en-US" b="1" dirty="0" smtClean="0">
                <a:solidFill>
                  <a:srgbClr val="C00000"/>
                </a:solidFill>
              </a:rPr>
              <a:t>Study</a:t>
            </a:r>
          </a:p>
          <a:p>
            <a:r>
              <a:rPr lang="en-US" b="1" dirty="0" smtClean="0">
                <a:solidFill>
                  <a:srgbClr val="C00000"/>
                </a:solidFill>
              </a:rPr>
              <a:t>Data</a:t>
            </a:r>
            <a:endParaRPr lang="en-US" b="1" dirty="0">
              <a:solidFill>
                <a:srgbClr val="C00000"/>
              </a:solidFill>
            </a:endParaRPr>
          </a:p>
        </p:txBody>
      </p:sp>
      <p:sp>
        <p:nvSpPr>
          <p:cNvPr id="100" name="Oval 99"/>
          <p:cNvSpPr/>
          <p:nvPr/>
        </p:nvSpPr>
        <p:spPr>
          <a:xfrm>
            <a:off x="4648200" y="2971800"/>
            <a:ext cx="2819400" cy="1524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b="1" dirty="0" smtClean="0"/>
          </a:p>
          <a:p>
            <a:pPr algn="ctr"/>
            <a:r>
              <a:rPr lang="en-US" sz="2000" b="1" dirty="0" smtClean="0"/>
              <a:t>After Estimation:</a:t>
            </a:r>
          </a:p>
          <a:p>
            <a:pPr algn="ctr"/>
            <a:endParaRPr lang="en-US" sz="2000" b="1" dirty="0" smtClean="0"/>
          </a:p>
          <a:p>
            <a:pPr algn="ctr"/>
            <a:endParaRPr lang="en-US" sz="2000" b="1" dirty="0" smtClean="0"/>
          </a:p>
          <a:p>
            <a:pPr algn="ctr"/>
            <a:endParaRPr lang="en-US" sz="2000" b="1" dirty="0"/>
          </a:p>
        </p:txBody>
      </p:sp>
      <p:graphicFrame>
        <p:nvGraphicFramePr>
          <p:cNvPr id="3151" name="Object 79"/>
          <p:cNvGraphicFramePr>
            <a:graphicFrameLocks noChangeAspect="1"/>
          </p:cNvGraphicFramePr>
          <p:nvPr/>
        </p:nvGraphicFramePr>
        <p:xfrm>
          <a:off x="5410200" y="3495581"/>
          <a:ext cx="1192042" cy="500110"/>
        </p:xfrm>
        <a:graphic>
          <a:graphicData uri="http://schemas.openxmlformats.org/presentationml/2006/ole">
            <p:oleObj spid="_x0000_s3151" name="משוואה" r:id="rId5" imgW="558720" imgH="228600" progId="Equation.3">
              <p:embed/>
            </p:oleObj>
          </a:graphicData>
        </a:graphic>
      </p:graphicFrame>
      <p:graphicFrame>
        <p:nvGraphicFramePr>
          <p:cNvPr id="3152" name="Object 80"/>
          <p:cNvGraphicFramePr>
            <a:graphicFrameLocks noChangeAspect="1"/>
          </p:cNvGraphicFramePr>
          <p:nvPr/>
        </p:nvGraphicFramePr>
        <p:xfrm>
          <a:off x="5410200" y="3843291"/>
          <a:ext cx="1219445" cy="500109"/>
        </p:xfrm>
        <a:graphic>
          <a:graphicData uri="http://schemas.openxmlformats.org/presentationml/2006/ole">
            <p:oleObj spid="_x0000_s3152" name="משוואה" r:id="rId6" imgW="57132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wipe(down)">
                                      <p:cBhvr>
                                        <p:cTn id="10" dur="500"/>
                                        <p:tgtEl>
                                          <p:spTgt spid="9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wipe(up)">
                                      <p:cBhvr>
                                        <p:cTn id="15" dur="500"/>
                                        <p:tgtEl>
                                          <p:spTgt spid="9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up)">
                                      <p:cBhvr>
                                        <p:cTn id="18" dur="500"/>
                                        <p:tgtEl>
                                          <p:spTgt spid="9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up)">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wipe(left)">
                                      <p:cBhvr>
                                        <p:cTn id="27" dur="500"/>
                                        <p:tgtEl>
                                          <p:spTgt spid="8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left)">
                                      <p:cBhvr>
                                        <p:cTn id="31" dur="500"/>
                                        <p:tgtEl>
                                          <p:spTgt spid="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wipe(left)">
                                      <p:cBhvr>
                                        <p:cTn id="36" dur="500"/>
                                        <p:tgtEl>
                                          <p:spTgt spid="83"/>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left)">
                                      <p:cBhvr>
                                        <p:cTn id="40" dur="500"/>
                                        <p:tgtEl>
                                          <p:spTgt spid="8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wipe(left)">
                                      <p:cBhvr>
                                        <p:cTn id="52" dur="500"/>
                                        <p:tgtEl>
                                          <p:spTgt spid="8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wipe(left)">
                                      <p:cBhvr>
                                        <p:cTn id="56" dur="500"/>
                                        <p:tgtEl>
                                          <p:spTgt spid="8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left)">
                                      <p:cBhvr>
                                        <p:cTn id="61" dur="500"/>
                                        <p:tgtEl>
                                          <p:spTgt spid="85"/>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left)">
                                      <p:cBhvr>
                                        <p:cTn id="65" dur="500"/>
                                        <p:tgtEl>
                                          <p:spTgt spid="8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wipe(left)">
                                      <p:cBhvr>
                                        <p:cTn id="68" dur="500"/>
                                        <p:tgtEl>
                                          <p:spTgt spid="75"/>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wipe(left)">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wipe(left)">
                                      <p:cBhvr>
                                        <p:cTn id="77" dur="500"/>
                                        <p:tgtEl>
                                          <p:spTgt spid="8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left)">
                                      <p:cBhvr>
                                        <p:cTn id="80" dur="500"/>
                                        <p:tgtEl>
                                          <p:spTgt spid="77"/>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wipe(left)">
                                      <p:cBhvr>
                                        <p:cTn id="84" dur="500"/>
                                        <p:tgtEl>
                                          <p:spTgt spid="8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wipe(left)">
                                      <p:cBhvr>
                                        <p:cTn id="87" dur="500"/>
                                        <p:tgtEl>
                                          <p:spTgt spid="78"/>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wipe(left)">
                                      <p:cBhvr>
                                        <p:cTn id="91" dur="500"/>
                                        <p:tgtEl>
                                          <p:spTgt spid="90"/>
                                        </p:tgtEl>
                                      </p:cBhvr>
                                    </p:animEffect>
                                  </p:childTnLst>
                                </p:cTn>
                              </p:par>
                            </p:childTnLst>
                          </p:cTn>
                        </p:par>
                        <p:par>
                          <p:cTn id="92" fill="hold">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left)">
                                      <p:cBhvr>
                                        <p:cTn id="95" dur="500"/>
                                        <p:tgtEl>
                                          <p:spTgt spid="7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0"/>
                                        </p:tgtEl>
                                        <p:attrNameLst>
                                          <p:attrName>style.visibility</p:attrName>
                                        </p:attrNameLst>
                                      </p:cBhvr>
                                      <p:to>
                                        <p:strVal val="visible"/>
                                      </p:to>
                                    </p:set>
                                  </p:childTnLst>
                                </p:cTn>
                              </p:par>
                            </p:childTnLst>
                          </p:cTn>
                        </p:par>
                        <p:par>
                          <p:cTn id="100" fill="hold">
                            <p:stCondLst>
                              <p:cond delay="0"/>
                            </p:stCondLst>
                            <p:childTnLst>
                              <p:par>
                                <p:cTn id="101" presetID="22" presetClass="entr" presetSubtype="8" fill="hold" nodeType="afterEffect">
                                  <p:stCondLst>
                                    <p:cond delay="0"/>
                                  </p:stCondLst>
                                  <p:childTnLst>
                                    <p:set>
                                      <p:cBhvr>
                                        <p:cTn id="102" dur="1" fill="hold">
                                          <p:stCondLst>
                                            <p:cond delay="0"/>
                                          </p:stCondLst>
                                        </p:cTn>
                                        <p:tgtEl>
                                          <p:spTgt spid="3151"/>
                                        </p:tgtEl>
                                        <p:attrNameLst>
                                          <p:attrName>style.visibility</p:attrName>
                                        </p:attrNameLst>
                                      </p:cBhvr>
                                      <p:to>
                                        <p:strVal val="visible"/>
                                      </p:to>
                                    </p:set>
                                    <p:animEffect transition="in" filter="wipe(left)">
                                      <p:cBhvr>
                                        <p:cTn id="103" dur="500"/>
                                        <p:tgtEl>
                                          <p:spTgt spid="3151"/>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3152"/>
                                        </p:tgtEl>
                                        <p:attrNameLst>
                                          <p:attrName>style.visibility</p:attrName>
                                        </p:attrNameLst>
                                      </p:cBhvr>
                                      <p:to>
                                        <p:strVal val="visible"/>
                                      </p:to>
                                    </p:set>
                                    <p:animEffect transition="in" filter="wipe(left)">
                                      <p:cBhvr>
                                        <p:cTn id="107" dur="500"/>
                                        <p:tgtEl>
                                          <p:spTgt spid="3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animBg="1"/>
      <p:bldP spid="88" grpId="0" animBg="1"/>
      <p:bldP spid="89" grpId="0" animBg="1"/>
      <p:bldP spid="90" grpId="0" animBg="1"/>
      <p:bldP spid="93" grpId="0" animBg="1"/>
      <p:bldP spid="94" grpId="0" animBg="1"/>
      <p:bldP spid="99" grpId="0"/>
      <p:bldP spid="10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Clinical Data Modeling</a:t>
            </a:r>
            <a:endParaRPr lang="en-US" dirty="0"/>
          </a:p>
        </p:txBody>
      </p:sp>
      <p:sp>
        <p:nvSpPr>
          <p:cNvPr id="17" name="Content Placeholder 16"/>
          <p:cNvSpPr>
            <a:spLocks noGrp="1"/>
          </p:cNvSpPr>
          <p:nvPr>
            <p:ph idx="1"/>
          </p:nvPr>
        </p:nvSpPr>
        <p:spPr/>
        <p:txBody>
          <a:bodyPr/>
          <a:lstStyle/>
          <a:p>
            <a:pPr marL="514350" indent="-514350" algn="ctr">
              <a:buFont typeface="+mj-lt"/>
              <a:buAutoNum type="arabicPeriod"/>
            </a:pPr>
            <a:endParaRPr lang="en-US" dirty="0" smtClean="0"/>
          </a:p>
          <a:p>
            <a:pPr marL="514350" indent="-514350">
              <a:buFont typeface="+mj-lt"/>
              <a:buAutoNum type="arabicPeriod"/>
            </a:pPr>
            <a:r>
              <a:rPr lang="en-US" dirty="0" smtClean="0">
                <a:solidFill>
                  <a:srgbClr val="00B0F0"/>
                </a:solidFill>
              </a:rPr>
              <a:t>Population Generation</a:t>
            </a:r>
            <a:br>
              <a:rPr lang="en-US" dirty="0" smtClean="0">
                <a:solidFill>
                  <a:srgbClr val="00B0F0"/>
                </a:solidFill>
              </a:rPr>
            </a:br>
            <a:endParaRPr lang="en-US" dirty="0" smtClean="0">
              <a:solidFill>
                <a:srgbClr val="00B0F0"/>
              </a:solidFill>
            </a:endParaRPr>
          </a:p>
          <a:p>
            <a:pPr marL="514350" indent="-514350">
              <a:buFont typeface="+mj-lt"/>
              <a:buAutoNum type="arabicPeriod"/>
            </a:pPr>
            <a:r>
              <a:rPr lang="en-US" dirty="0" smtClean="0">
                <a:solidFill>
                  <a:srgbClr val="00B0F0"/>
                </a:solidFill>
              </a:rPr>
              <a:t>Markov Model Parameter Estimation</a:t>
            </a:r>
          </a:p>
          <a:p>
            <a:pPr marL="514350" indent="-514350">
              <a:buFont typeface="+mj-lt"/>
              <a:buAutoNum type="arabicPeriod"/>
            </a:pPr>
            <a:endParaRPr lang="en-US" dirty="0" smtClean="0">
              <a:solidFill>
                <a:srgbClr val="00B0F0"/>
              </a:solidFill>
            </a:endParaRPr>
          </a:p>
          <a:p>
            <a:pPr marL="514350" indent="-514350">
              <a:buFont typeface="+mj-lt"/>
              <a:buAutoNum type="arabicPeriod"/>
            </a:pPr>
            <a:r>
              <a:rPr lang="en-US" dirty="0" smtClean="0"/>
              <a:t>The Reference Model for Disease Progression</a:t>
            </a:r>
          </a:p>
          <a:p>
            <a:pPr algn="ctr">
              <a:buNone/>
            </a:pPr>
            <a:endParaRPr lang="en-US"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7">
                                            <p:txEl>
                                              <p:pRg st="4" end="4"/>
                                            </p:txEl>
                                          </p:spTgt>
                                        </p:tgtEl>
                                      </p:cBhvr>
                                    </p:animEffect>
                                    <p:animScale>
                                      <p:cBhvr>
                                        <p:cTn id="7" dur="250" autoRev="1" fill="hold"/>
                                        <p:tgtEl>
                                          <p:spTgt spid="17">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a:t>
            </a:r>
            <a:br>
              <a:rPr lang="en-US" dirty="0" smtClean="0"/>
            </a:br>
            <a:r>
              <a:rPr lang="en-US" dirty="0" smtClean="0"/>
              <a:t>Disease Progression</a:t>
            </a:r>
            <a:endParaRPr lang="en-US" sz="2200" i="1" dirty="0">
              <a:solidFill>
                <a:srgbClr val="0000FF"/>
              </a:solidFill>
            </a:endParaRPr>
          </a:p>
        </p:txBody>
      </p:sp>
      <p:sp>
        <p:nvSpPr>
          <p:cNvPr id="3" name="Content Placeholder 2"/>
          <p:cNvSpPr>
            <a:spLocks noGrp="1"/>
          </p:cNvSpPr>
          <p:nvPr>
            <p:ph idx="1"/>
          </p:nvPr>
        </p:nvSpPr>
        <p:spPr/>
        <p:txBody>
          <a:bodyPr>
            <a:normAutofit fontScale="4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Built from literature references and hence the name: The Reference Model</a:t>
            </a:r>
          </a:p>
          <a:p>
            <a:r>
              <a:rPr lang="en-US" dirty="0" smtClean="0"/>
              <a:t>Compares equations to populations from multiple studies /clinical trials</a:t>
            </a:r>
          </a:p>
          <a:p>
            <a:r>
              <a:rPr lang="en-US" dirty="0" smtClean="0"/>
              <a:t>A League / Consumers Report for disease models</a:t>
            </a:r>
          </a:p>
          <a:p>
            <a:r>
              <a:rPr lang="en-US" dirty="0" smtClean="0"/>
              <a:t>Current version deals with diabetic populations</a:t>
            </a:r>
          </a:p>
          <a:p>
            <a:endParaRPr lang="en-US" dirty="0" smtClean="0"/>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A</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B</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C</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D</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E</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F</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G</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H</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EH</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smtClean="0">
                          <a:solidFill>
                            <a:srgbClr val="000000"/>
                          </a:solidFill>
                          <a:latin typeface="Calibri"/>
                        </a:rPr>
                        <a:t>E</a:t>
                      </a:r>
                      <a:endParaRPr lang="en-US" sz="1100" b="1" i="0" u="none" strike="noStrike" dirty="0">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a:t>
                      </a:r>
                      <a:r>
                        <a:rPr lang="en-US" sz="1100" b="1" i="0" u="none" strike="noStrike" dirty="0" smtClean="0">
                          <a:solidFill>
                            <a:srgbClr val="000000"/>
                          </a:solidFill>
                          <a:latin typeface="Calibri"/>
                        </a:rPr>
                        <a:t>AD</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dirty="0" smtClean="0">
                          <a:solidFill>
                            <a:srgbClr val="000000"/>
                          </a:solidFill>
                          <a:latin typeface="Calibri"/>
                        </a:rPr>
                        <a:t>A</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dirty="0">
                          <a:solidFill>
                            <a:srgbClr val="000000"/>
                          </a:solidFill>
                          <a:latin typeface="Calibri"/>
                        </a:rPr>
                        <a:t>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dirty="0">
                          <a:solidFill>
                            <a:srgbClr val="000000"/>
                          </a:solidFill>
                          <a:latin typeface="Calibri"/>
                        </a:rPr>
                        <a:t>C</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dirty="0" smtClean="0">
                          <a:solidFill>
                            <a:srgbClr val="000000"/>
                          </a:solidFill>
                          <a:latin typeface="Calibri"/>
                        </a:rPr>
                        <a:t>D</a:t>
                      </a:r>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Fitness Matrix</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0" y="1295400"/>
            <a:ext cx="7991475" cy="4972050"/>
          </a:xfrm>
          <a:prstGeom prst="rect">
            <a:avLst/>
          </a:prstGeom>
          <a:noFill/>
          <a:ln w="9525">
            <a:noFill/>
            <a:miter lim="800000"/>
            <a:headEnd/>
            <a:tailEnd/>
          </a:ln>
        </p:spPr>
      </p:pic>
      <p:sp>
        <p:nvSpPr>
          <p:cNvPr id="5" name="TextBox 4"/>
          <p:cNvSpPr txBox="1"/>
          <p:nvPr/>
        </p:nvSpPr>
        <p:spPr>
          <a:xfrm>
            <a:off x="838200" y="5867400"/>
            <a:ext cx="3962400" cy="461665"/>
          </a:xfrm>
          <a:prstGeom prst="rect">
            <a:avLst/>
          </a:prstGeom>
          <a:noFill/>
        </p:spPr>
        <p:txBody>
          <a:bodyPr wrap="square" rtlCol="0">
            <a:spAutoFit/>
          </a:bodyPr>
          <a:lstStyle/>
          <a:p>
            <a:pPr algn="ctr"/>
            <a:r>
              <a:rPr lang="en-US" sz="2400" b="1" dirty="0" smtClean="0"/>
              <a:t>Date Correction</a:t>
            </a:r>
            <a:endParaRPr lang="en-US" sz="2400" b="1" dirty="0"/>
          </a:p>
        </p:txBody>
      </p:sp>
      <p:sp>
        <p:nvSpPr>
          <p:cNvPr id="6" name="TextBox 5"/>
          <p:cNvSpPr txBox="1"/>
          <p:nvPr/>
        </p:nvSpPr>
        <p:spPr>
          <a:xfrm>
            <a:off x="990600" y="1214735"/>
            <a:ext cx="3505200" cy="461665"/>
          </a:xfrm>
          <a:prstGeom prst="rect">
            <a:avLst/>
          </a:prstGeom>
          <a:noFill/>
        </p:spPr>
        <p:txBody>
          <a:bodyPr wrap="square" rtlCol="0">
            <a:spAutoFit/>
          </a:bodyPr>
          <a:lstStyle/>
          <a:p>
            <a:pPr algn="ctr"/>
            <a:r>
              <a:rPr lang="en-US" sz="2400" b="1" dirty="0" smtClean="0"/>
              <a:t>Raw Models</a:t>
            </a:r>
            <a:endParaRPr lang="en-US" sz="2400" b="1" dirty="0"/>
          </a:p>
        </p:txBody>
      </p:sp>
      <p:sp>
        <p:nvSpPr>
          <p:cNvPr id="7" name="TextBox 6"/>
          <p:cNvSpPr txBox="1"/>
          <p:nvPr/>
        </p:nvSpPr>
        <p:spPr>
          <a:xfrm>
            <a:off x="4572000" y="1214735"/>
            <a:ext cx="3886200" cy="461665"/>
          </a:xfrm>
          <a:prstGeom prst="rect">
            <a:avLst/>
          </a:prstGeom>
          <a:noFill/>
        </p:spPr>
        <p:txBody>
          <a:bodyPr wrap="square" rtlCol="0">
            <a:spAutoFit/>
          </a:bodyPr>
          <a:lstStyle/>
          <a:p>
            <a:pPr algn="ctr"/>
            <a:r>
              <a:rPr lang="en-US" sz="2400" b="1" dirty="0" err="1" smtClean="0"/>
              <a:t>BioMarker</a:t>
            </a:r>
            <a:r>
              <a:rPr lang="en-US" sz="2400" b="1" dirty="0" smtClean="0"/>
              <a:t> Correction</a:t>
            </a:r>
            <a:endParaRPr lang="en-US" sz="2400" b="1" dirty="0"/>
          </a:p>
        </p:txBody>
      </p:sp>
      <p:sp>
        <p:nvSpPr>
          <p:cNvPr id="8" name="TextBox 7"/>
          <p:cNvSpPr txBox="1"/>
          <p:nvPr/>
        </p:nvSpPr>
        <p:spPr>
          <a:xfrm>
            <a:off x="4419600" y="5867400"/>
            <a:ext cx="4343400" cy="461665"/>
          </a:xfrm>
          <a:prstGeom prst="rect">
            <a:avLst/>
          </a:prstGeom>
          <a:noFill/>
        </p:spPr>
        <p:txBody>
          <a:bodyPr wrap="square" rtlCol="0">
            <a:spAutoFit/>
          </a:bodyPr>
          <a:lstStyle/>
          <a:p>
            <a:pPr algn="ctr"/>
            <a:r>
              <a:rPr lang="en-US" sz="2400" b="1" dirty="0" err="1" smtClean="0"/>
              <a:t>Date+BioMarker</a:t>
            </a:r>
            <a:r>
              <a:rPr lang="en-US" sz="2400" b="1" dirty="0" smtClean="0"/>
              <a:t> Correction</a:t>
            </a:r>
            <a:endParaRPr lang="en-US" sz="2400" b="1" dirty="0"/>
          </a:p>
        </p:txBody>
      </p:sp>
      <p:sp>
        <p:nvSpPr>
          <p:cNvPr id="10" name="TextBox 9"/>
          <p:cNvSpPr txBox="1"/>
          <p:nvPr/>
        </p:nvSpPr>
        <p:spPr>
          <a:xfrm rot="16200000">
            <a:off x="-268189" y="1833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1" name="TextBox 10"/>
          <p:cNvSpPr txBox="1"/>
          <p:nvPr/>
        </p:nvSpPr>
        <p:spPr>
          <a:xfrm rot="16200000">
            <a:off x="-169277" y="3014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sp>
        <p:nvSpPr>
          <p:cNvPr id="14" name="TextBox 13"/>
          <p:cNvSpPr txBox="1"/>
          <p:nvPr/>
        </p:nvSpPr>
        <p:spPr>
          <a:xfrm rot="16200000">
            <a:off x="6284267" y="3617267"/>
            <a:ext cx="4953000" cy="461665"/>
          </a:xfrm>
          <a:prstGeom prst="rect">
            <a:avLst/>
          </a:prstGeom>
          <a:noFill/>
        </p:spPr>
        <p:txBody>
          <a:bodyPr wrap="square" rtlCol="0">
            <a:spAutoFit/>
          </a:bodyPr>
          <a:lstStyle/>
          <a:p>
            <a:pPr algn="ctr"/>
            <a:r>
              <a:rPr lang="en-US" sz="2400" b="1" dirty="0" smtClean="0"/>
              <a:t> 8 Populations = 40 cohorts x 2</a:t>
            </a:r>
            <a:endParaRPr lang="en-US" sz="2400" b="1" dirty="0"/>
          </a:p>
        </p:txBody>
      </p:sp>
      <p:sp>
        <p:nvSpPr>
          <p:cNvPr id="15" name="TextBox 14"/>
          <p:cNvSpPr txBox="1"/>
          <p:nvPr/>
        </p:nvSpPr>
        <p:spPr>
          <a:xfrm>
            <a:off x="2362200" y="6172200"/>
            <a:ext cx="4343400" cy="461665"/>
          </a:xfrm>
          <a:prstGeom prst="rect">
            <a:avLst/>
          </a:prstGeom>
          <a:noFill/>
        </p:spPr>
        <p:txBody>
          <a:bodyPr wrap="square" rtlCol="0">
            <a:spAutoFit/>
          </a:bodyPr>
          <a:lstStyle/>
          <a:p>
            <a:pPr algn="ctr"/>
            <a:r>
              <a:rPr lang="en-US" sz="2400" b="1" dirty="0" smtClean="0"/>
              <a:t>50 Models x 4 Assumptions</a:t>
            </a:r>
            <a:endParaRPr lang="en-US" sz="2400" b="1" dirty="0"/>
          </a:p>
        </p:txBody>
      </p:sp>
      <p:sp>
        <p:nvSpPr>
          <p:cNvPr id="16" name="TextBox 15"/>
          <p:cNvSpPr txBox="1"/>
          <p:nvPr/>
        </p:nvSpPr>
        <p:spPr>
          <a:xfrm rot="16200000">
            <a:off x="-294502" y="4119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7" name="TextBox 16"/>
          <p:cNvSpPr txBox="1"/>
          <p:nvPr/>
        </p:nvSpPr>
        <p:spPr>
          <a:xfrm rot="16200000">
            <a:off x="-195590" y="5300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cxnSp>
        <p:nvCxnSpPr>
          <p:cNvPr id="19" name="Straight Connector 18"/>
          <p:cNvCxnSpPr/>
          <p:nvPr/>
        </p:nvCxnSpPr>
        <p:spPr>
          <a:xfrm>
            <a:off x="0" y="266700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4885508"/>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1313510"/>
            <a:ext cx="0" cy="495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3780263"/>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312420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365766" y="4654034"/>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6581001"/>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par>
                                <p:cTn id="44" presetID="22" presetClass="entr" presetSubtype="2"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0-#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anim calcmode="lin" valueType="num">
                                      <p:cBhvr>
                                        <p:cTn id="70" dur="500" fill="hold"/>
                                        <p:tgtEl>
                                          <p:spTgt spid="39"/>
                                        </p:tgtEl>
                                        <p:attrNameLst>
                                          <p:attrName>ppt_x</p:attrName>
                                        </p:attrNameLst>
                                      </p:cBhvr>
                                      <p:tavLst>
                                        <p:tav tm="0">
                                          <p:val>
                                            <p:strVal val="#ppt_x"/>
                                          </p:val>
                                        </p:tav>
                                        <p:tav tm="100000">
                                          <p:val>
                                            <p:strVal val="#ppt_x"/>
                                          </p:val>
                                        </p:tav>
                                      </p:tavLst>
                                    </p:anim>
                                    <p:anim calcmode="lin" valueType="num">
                                      <p:cBhvr>
                                        <p:cTn id="71" dur="450" decel="100000" fill="hold"/>
                                        <p:tgtEl>
                                          <p:spTgt spid="39"/>
                                        </p:tgtEl>
                                        <p:attrNameLst>
                                          <p:attrName>ppt_y</p:attrName>
                                        </p:attrNameLst>
                                      </p:cBhvr>
                                      <p:tavLst>
                                        <p:tav tm="0">
                                          <p:val>
                                            <p:strVal val="#ppt_y+1"/>
                                          </p:val>
                                        </p:tav>
                                        <p:tav tm="100000">
                                          <p:val>
                                            <p:strVal val="#ppt_y-.03"/>
                                          </p:val>
                                        </p:tav>
                                      </p:tavLst>
                                    </p:anim>
                                    <p:anim calcmode="lin" valueType="num">
                                      <p:cBhvr>
                                        <p:cTn id="72"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8" presetClass="entr" presetSubtype="0" accel="50000" fill="hold" grpId="0" nodeType="clickEffect">
                                  <p:stCondLst>
                                    <p:cond delay="0"/>
                                  </p:stCondLst>
                                  <p:iterate type="lt">
                                    <p:tmPct val="50000"/>
                                  </p:iterate>
                                  <p:childTnLst>
                                    <p:set>
                                      <p:cBhvr>
                                        <p:cTn id="76" dur="1" fill="hold">
                                          <p:stCondLst>
                                            <p:cond delay="0"/>
                                          </p:stCondLst>
                                        </p:cTn>
                                        <p:tgtEl>
                                          <p:spTgt spid="38"/>
                                        </p:tgtEl>
                                        <p:attrNameLst>
                                          <p:attrName>style.visibility</p:attrName>
                                        </p:attrNameLst>
                                      </p:cBhvr>
                                      <p:to>
                                        <p:strVal val="visible"/>
                                      </p:to>
                                    </p:set>
                                    <p:set>
                                      <p:cBhvr>
                                        <p:cTn id="77" dur="228" fill="hold">
                                          <p:stCondLst>
                                            <p:cond delay="0"/>
                                          </p:stCondLst>
                                        </p:cTn>
                                        <p:tgtEl>
                                          <p:spTgt spid="38"/>
                                        </p:tgtEl>
                                        <p:attrNameLst>
                                          <p:attrName>style.rotation</p:attrName>
                                        </p:attrNameLst>
                                      </p:cBhvr>
                                      <p:to>
                                        <p:strVal val="-45.0"/>
                                      </p:to>
                                    </p:set>
                                    <p:anim calcmode="lin" valueType="num">
                                      <p:cBhvr>
                                        <p:cTn id="78"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Towards Big Data</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MIST Supports:</a:t>
            </a:r>
          </a:p>
          <a:p>
            <a:pPr lvl="1"/>
            <a:r>
              <a:rPr lang="en-US" dirty="0" smtClean="0"/>
              <a:t>Local Cluster</a:t>
            </a:r>
          </a:p>
          <a:p>
            <a:pPr lvl="2"/>
            <a:r>
              <a:rPr lang="en-US" dirty="0" smtClean="0"/>
              <a:t>SGE</a:t>
            </a:r>
          </a:p>
          <a:p>
            <a:pPr lvl="2"/>
            <a:r>
              <a:rPr lang="en-US" dirty="0" smtClean="0"/>
              <a:t>Possibly low cost</a:t>
            </a:r>
          </a:p>
          <a:p>
            <a:pPr lvl="2"/>
            <a:r>
              <a:rPr lang="en-US" dirty="0" smtClean="0"/>
              <a:t>Requires expertise</a:t>
            </a:r>
          </a:p>
          <a:p>
            <a:pPr lvl="1"/>
            <a:endParaRPr lang="en-US" dirty="0" smtClean="0"/>
          </a:p>
          <a:p>
            <a:pPr lvl="1"/>
            <a:endParaRPr lang="en-US" dirty="0" smtClean="0"/>
          </a:p>
          <a:p>
            <a:pPr lvl="1"/>
            <a:endParaRPr lang="en-US" dirty="0" smtClean="0"/>
          </a:p>
          <a:p>
            <a:pPr lvl="1"/>
            <a:r>
              <a:rPr lang="en-US" dirty="0" smtClean="0"/>
              <a:t>MIST Runs Over the Cloud!</a:t>
            </a:r>
          </a:p>
          <a:p>
            <a:pPr lvl="2"/>
            <a:r>
              <a:rPr lang="en-US" dirty="0" err="1" smtClean="0"/>
              <a:t>StarCluster</a:t>
            </a:r>
            <a:endParaRPr lang="en-US" dirty="0" smtClean="0"/>
          </a:p>
          <a:p>
            <a:pPr lvl="2"/>
            <a:r>
              <a:rPr lang="en-US" dirty="0" smtClean="0"/>
              <a:t>Amazon EC2 – Elastic Compute Cloud</a:t>
            </a:r>
          </a:p>
          <a:p>
            <a:pPr lvl="2"/>
            <a:r>
              <a:rPr lang="en-US" dirty="0" smtClean="0"/>
              <a:t>Anaconda AMI - Amazon Machine Image</a:t>
            </a:r>
          </a:p>
          <a:p>
            <a:pPr lvl="2"/>
            <a:endParaRPr lang="en-US" dirty="0" smtClean="0"/>
          </a:p>
          <a:p>
            <a:pPr lvl="2">
              <a:buNone/>
            </a:pPr>
            <a:r>
              <a:rPr lang="en-US" dirty="0" smtClean="0"/>
              <a:t> </a:t>
            </a:r>
          </a:p>
          <a:p>
            <a:pPr lvl="2">
              <a:buNone/>
            </a:pPr>
            <a:endParaRPr lang="en-US" dirty="0"/>
          </a:p>
        </p:txBody>
      </p:sp>
      <p:pic>
        <p:nvPicPr>
          <p:cNvPr id="3" name="Picture 2" descr="C:\Users\Work\Desktop\20150216_010424.jpg"/>
          <p:cNvPicPr>
            <a:picLocks noChangeAspect="1" noChangeArrowheads="1"/>
          </p:cNvPicPr>
          <p:nvPr/>
        </p:nvPicPr>
        <p:blipFill>
          <a:blip r:embed="rId2" cstate="print"/>
          <a:srcRect/>
          <a:stretch>
            <a:fillRect/>
          </a:stretch>
        </p:blipFill>
        <p:spPr bwMode="auto">
          <a:xfrm>
            <a:off x="4343400" y="1447800"/>
            <a:ext cx="4572000" cy="2571750"/>
          </a:xfrm>
          <a:prstGeom prst="rect">
            <a:avLst/>
          </a:prstGeom>
          <a:noFill/>
        </p:spPr>
      </p:pic>
      <p:sp>
        <p:nvSpPr>
          <p:cNvPr id="5" name="Cloud Callout 4"/>
          <p:cNvSpPr/>
          <p:nvPr/>
        </p:nvSpPr>
        <p:spPr>
          <a:xfrm>
            <a:off x="533400" y="54864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7" name="Cloud Callout 6"/>
          <p:cNvSpPr/>
          <p:nvPr/>
        </p:nvSpPr>
        <p:spPr>
          <a:xfrm>
            <a:off x="9144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Cloud Callout 7"/>
          <p:cNvSpPr/>
          <p:nvPr/>
        </p:nvSpPr>
        <p:spPr>
          <a:xfrm>
            <a:off x="2895600" y="58674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9" name="Cloud Callout 8"/>
          <p:cNvSpPr/>
          <p:nvPr/>
        </p:nvSpPr>
        <p:spPr>
          <a:xfrm>
            <a:off x="5181600" y="58674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7"/>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8"/>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9"/>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Existing Technology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Population Generation:</a:t>
            </a:r>
          </a:p>
          <a:p>
            <a:pPr lvl="1"/>
            <a:r>
              <a:rPr lang="en-US" dirty="0" err="1" smtClean="0"/>
              <a:t>MICro</a:t>
            </a:r>
            <a:r>
              <a:rPr lang="en-US" dirty="0" smtClean="0"/>
              <a:t> </a:t>
            </a:r>
            <a:r>
              <a:rPr lang="en-US" dirty="0" smtClean="0"/>
              <a:t>Simulation Tool (MIST):</a:t>
            </a:r>
          </a:p>
          <a:p>
            <a:pPr lvl="1"/>
            <a:r>
              <a:rPr lang="en-US" dirty="0" smtClean="0"/>
              <a:t>MIST runs over the Amazon cloud!</a:t>
            </a:r>
          </a:p>
          <a:p>
            <a:pPr lvl="1"/>
            <a:r>
              <a:rPr lang="en-US" dirty="0" smtClean="0"/>
              <a:t>MIST </a:t>
            </a:r>
            <a:r>
              <a:rPr lang="en-US" dirty="0" err="1" smtClean="0"/>
              <a:t>vailable</a:t>
            </a:r>
            <a:r>
              <a:rPr lang="en-US" dirty="0" smtClean="0"/>
              <a:t> </a:t>
            </a:r>
            <a:r>
              <a:rPr lang="en-US" dirty="0" smtClean="0"/>
              <a:t>on </a:t>
            </a:r>
            <a:r>
              <a:rPr lang="en-US" dirty="0" err="1" smtClean="0"/>
              <a:t>GitHub</a:t>
            </a:r>
            <a:r>
              <a:rPr lang="en-US" dirty="0" smtClean="0"/>
              <a:t> as free software: </a:t>
            </a:r>
          </a:p>
          <a:p>
            <a:pPr lvl="2"/>
            <a:r>
              <a:rPr lang="en-US" dirty="0" smtClean="0">
                <a:hlinkClick r:id="rId2"/>
              </a:rPr>
              <a:t>https://github.com/Jacob-Barhak/MIST</a:t>
            </a:r>
            <a:r>
              <a:rPr lang="en-US" dirty="0" smtClean="0"/>
              <a:t> </a:t>
            </a:r>
          </a:p>
          <a:p>
            <a:pPr lvl="1"/>
            <a:r>
              <a:rPr lang="en-US" dirty="0" smtClean="0"/>
              <a:t>INSPYRED available on </a:t>
            </a:r>
            <a:r>
              <a:rPr lang="en-US" dirty="0" err="1" smtClean="0"/>
              <a:t>GitHub</a:t>
            </a:r>
            <a:r>
              <a:rPr lang="en-US" dirty="0" smtClean="0"/>
              <a:t> as free software: </a:t>
            </a:r>
          </a:p>
          <a:p>
            <a:pPr lvl="2"/>
            <a:r>
              <a:rPr lang="en-US" dirty="0" smtClean="0">
                <a:hlinkClick r:id="rId3"/>
              </a:rPr>
              <a:t>https://github.com/aarongarrett/inspyred</a:t>
            </a:r>
            <a:r>
              <a:rPr lang="en-US" dirty="0" smtClean="0"/>
              <a:t> </a:t>
            </a:r>
          </a:p>
          <a:p>
            <a:pPr lvl="1"/>
            <a:r>
              <a:rPr lang="en-US" dirty="0" smtClean="0"/>
              <a:t>Object Oriented Population Generation exists:</a:t>
            </a:r>
          </a:p>
          <a:p>
            <a:pPr lvl="2"/>
            <a:r>
              <a:rPr lang="en-US" dirty="0" smtClean="0"/>
              <a:t>code not yet released </a:t>
            </a:r>
          </a:p>
          <a:p>
            <a:pPr lvl="1"/>
            <a:endParaRPr lang="en-US" dirty="0" smtClean="0"/>
          </a:p>
          <a:p>
            <a:r>
              <a:rPr lang="en-US" dirty="0" smtClean="0"/>
              <a:t>Markov Model Estimation Engine - available in </a:t>
            </a:r>
            <a:r>
              <a:rPr lang="en-US" dirty="0" err="1" smtClean="0"/>
              <a:t>Matlab</a:t>
            </a:r>
            <a:r>
              <a:rPr lang="en-US" dirty="0" smtClean="0"/>
              <a:t> and Python : </a:t>
            </a:r>
          </a:p>
          <a:p>
            <a:pPr lvl="1"/>
            <a:r>
              <a:rPr lang="en-US" dirty="0" smtClean="0">
                <a:hlinkClick r:id="rId4"/>
              </a:rPr>
              <a:t>https://sites.google.com/site/jacobbarhak/downloads/InstallIEST_0_85_0_0.zip</a:t>
            </a:r>
            <a:endParaRPr lang="en-US" dirty="0" smtClean="0"/>
          </a:p>
          <a:p>
            <a:pPr lvl="1"/>
            <a:r>
              <a:rPr lang="en-US" dirty="0" smtClean="0">
                <a:hlinkClick r:id="rId5"/>
              </a:rPr>
              <a:t>https://sites.google.com/site/jacobbarhak/downloads/IndirectEstimationPrototype_Release_Ver0_39.zip</a:t>
            </a:r>
            <a:endParaRPr lang="en-US" dirty="0" smtClean="0"/>
          </a:p>
          <a:p>
            <a:endParaRPr lang="en-US" dirty="0" smtClean="0"/>
          </a:p>
          <a:p>
            <a:r>
              <a:rPr lang="en-US" dirty="0" smtClean="0"/>
              <a:t>The Reference Model for Disease Progression:</a:t>
            </a:r>
          </a:p>
          <a:p>
            <a:pPr lvl="1"/>
            <a:r>
              <a:rPr lang="en-US" dirty="0" smtClean="0"/>
              <a:t>Results periodically reported</a:t>
            </a:r>
          </a:p>
          <a:p>
            <a:pPr lvl="1"/>
            <a:r>
              <a:rPr lang="en-US" dirty="0" smtClean="0"/>
              <a:t>Code not yet released</a:t>
            </a:r>
          </a:p>
          <a:p>
            <a:pPr>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Foreseeable Future Trends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Natural Language processing NLP of EMR:</a:t>
            </a:r>
          </a:p>
          <a:p>
            <a:pPr lvl="1"/>
            <a:r>
              <a:rPr lang="en-US" dirty="0" smtClean="0"/>
              <a:t>A. Miller</a:t>
            </a:r>
            <a:r>
              <a:rPr lang="en-US" dirty="0" smtClean="0"/>
              <a:t>. The future of health care could be elementary with Watson. CMAJ. Jun 11, 2013; 185(9): E367–E368. DOI: </a:t>
            </a:r>
            <a:r>
              <a:rPr lang="en-US" u="sng" dirty="0" smtClean="0">
                <a:hlinkClick r:id="rId2"/>
              </a:rPr>
              <a:t>10.1503/cmaj.109-4442</a:t>
            </a:r>
            <a:r>
              <a:rPr lang="en-US" dirty="0" smtClean="0"/>
              <a:t> </a:t>
            </a:r>
          </a:p>
          <a:p>
            <a:pPr lvl="1"/>
            <a:r>
              <a:rPr lang="en-US" dirty="0" smtClean="0">
                <a:hlinkClick r:id="rId3"/>
              </a:rPr>
              <a:t>http://www.opisoftcare.com/technology/</a:t>
            </a:r>
            <a:endParaRPr lang="en-US" dirty="0" smtClean="0"/>
          </a:p>
          <a:p>
            <a:endParaRPr lang="en-US" dirty="0" smtClean="0">
              <a:hlinkClick r:id="rId4"/>
            </a:endParaRPr>
          </a:p>
          <a:p>
            <a:r>
              <a:rPr lang="en-US" dirty="0" smtClean="0">
                <a:hlinkClick r:id="rId4"/>
              </a:rPr>
              <a:t>www.clinicaltrials.gov</a:t>
            </a:r>
            <a:endParaRPr lang="en-US" dirty="0" smtClean="0"/>
          </a:p>
          <a:p>
            <a:pPr lvl="1"/>
            <a:r>
              <a:rPr lang="en-US" dirty="0" smtClean="0"/>
              <a:t>Continues growing by size regularly as trials finish</a:t>
            </a:r>
          </a:p>
          <a:p>
            <a:pPr lvl="1"/>
            <a:r>
              <a:rPr lang="en-US" dirty="0" smtClean="0"/>
              <a:t>Some Studies with Summary results are already available</a:t>
            </a:r>
          </a:p>
          <a:p>
            <a:pPr lvl="1"/>
            <a:r>
              <a:rPr lang="en-US" dirty="0" smtClean="0"/>
              <a:t>How to handle older study data:</a:t>
            </a:r>
          </a:p>
          <a:p>
            <a:pPr lvl="2"/>
            <a:r>
              <a:rPr lang="en-US" dirty="0" smtClean="0"/>
              <a:t>Perhaps Google Tables be available for these clinical trial reports?  See </a:t>
            </a:r>
            <a:r>
              <a:rPr lang="en-US" dirty="0" err="1" smtClean="0"/>
              <a:t>SummerSim</a:t>
            </a:r>
            <a:r>
              <a:rPr lang="en-US" dirty="0" smtClean="0"/>
              <a:t> 2014 Key Note by </a:t>
            </a:r>
            <a:r>
              <a:rPr lang="en-US" dirty="0" err="1" smtClean="0"/>
              <a:t>Alon</a:t>
            </a:r>
            <a:r>
              <a:rPr lang="en-US" dirty="0" smtClean="0"/>
              <a:t> Halevy for Google Research Fusion Tables</a:t>
            </a:r>
          </a:p>
          <a:p>
            <a:pPr lvl="2"/>
            <a:endParaRPr lang="en-US" dirty="0" smtClean="0"/>
          </a:p>
          <a:p>
            <a:pPr lvl="1"/>
            <a:endParaRPr lang="en-US" dirty="0" smtClean="0"/>
          </a:p>
          <a:p>
            <a:endParaRPr lang="en-US" dirty="0" smtClean="0"/>
          </a:p>
          <a:p>
            <a:endParaRPr lang="en-US" dirty="0" smtClean="0"/>
          </a:p>
          <a:p>
            <a:endParaRPr lang="en-US" dirty="0" smtClean="0"/>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Clinical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Electronic Health Records / Electronic Medical Records (EHR/EMR)</a:t>
            </a:r>
          </a:p>
          <a:p>
            <a:pPr lvl="1"/>
            <a:r>
              <a:rPr lang="en-US" dirty="0" smtClean="0"/>
              <a:t>Restricted/Private Individual data </a:t>
            </a:r>
          </a:p>
          <a:p>
            <a:pPr lvl="1"/>
            <a:r>
              <a:rPr lang="en-US" dirty="0" smtClean="0"/>
              <a:t>Size varies depending on holding entity</a:t>
            </a:r>
          </a:p>
          <a:p>
            <a:pPr lvl="1"/>
            <a:r>
              <a:rPr lang="en-US" dirty="0" smtClean="0"/>
              <a:t>Fragmented data with missing </a:t>
            </a:r>
            <a:r>
              <a:rPr lang="en-US" dirty="0" err="1" smtClean="0"/>
              <a:t>inforamtion</a:t>
            </a:r>
            <a:endParaRPr lang="en-US" dirty="0" smtClean="0"/>
          </a:p>
          <a:p>
            <a:pPr lvl="1"/>
            <a:r>
              <a:rPr lang="en-US" dirty="0" smtClean="0"/>
              <a:t>Difficult to share between entities </a:t>
            </a:r>
          </a:p>
          <a:p>
            <a:pPr lvl="1"/>
            <a:r>
              <a:rPr lang="en-US" dirty="0" smtClean="0"/>
              <a:t>For example, 51% of Americans have an Epic record. </a:t>
            </a:r>
            <a:r>
              <a:rPr lang="en-US" dirty="0" smtClean="0">
                <a:hlinkClick r:id="rId2"/>
              </a:rPr>
              <a:t>S</a:t>
            </a:r>
            <a:r>
              <a:rPr lang="en-US" dirty="0" smtClean="0"/>
              <a:t>ee </a:t>
            </a:r>
            <a:r>
              <a:rPr lang="en-US" dirty="0" smtClean="0">
                <a:hlinkClick r:id="rId2"/>
              </a:rPr>
              <a:t>http://www.beckershospitalreview.com/lists/10-things-to-know-about-epic.html</a:t>
            </a:r>
            <a:r>
              <a:rPr lang="en-US" dirty="0" smtClean="0"/>
              <a:t> </a:t>
            </a:r>
          </a:p>
          <a:p>
            <a:pPr lvl="1"/>
            <a:endParaRPr lang="en-US" dirty="0" smtClean="0"/>
          </a:p>
          <a:p>
            <a:r>
              <a:rPr lang="en-US" dirty="0" smtClean="0">
                <a:hlinkClick r:id="rId3"/>
              </a:rPr>
              <a:t>www.clinicaltrials.gov</a:t>
            </a:r>
            <a:endParaRPr lang="en-US" dirty="0" smtClean="0"/>
          </a:p>
          <a:p>
            <a:pPr lvl="1"/>
            <a:r>
              <a:rPr lang="en-US" dirty="0" smtClean="0"/>
              <a:t>Public access</a:t>
            </a:r>
          </a:p>
          <a:p>
            <a:pPr lvl="1"/>
            <a:r>
              <a:rPr lang="en-US" dirty="0" smtClean="0"/>
              <a:t>On 7-April-2015 listed 187,653 studies with locations in all 50 states and in 189 countries.</a:t>
            </a:r>
          </a:p>
          <a:p>
            <a:pPr lvl="1"/>
            <a:r>
              <a:rPr lang="en-US" dirty="0" smtClean="0"/>
              <a:t>Skeleton data</a:t>
            </a:r>
          </a:p>
          <a:p>
            <a:pPr lvl="1"/>
            <a:r>
              <a:rPr lang="en-US" dirty="0" smtClean="0"/>
              <a:t>Points to paper publications with study summary data</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53000" y="2819400"/>
            <a:ext cx="4038600" cy="2895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15" name="Rectangle 14"/>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Diabetics</a:t>
            </a:r>
            <a:endParaRPr lang="en-US" sz="2800" b="1" dirty="0">
              <a:latin typeface="Arial Narrow" pitchFamily="34" charset="0"/>
            </a:endParaRPr>
          </a:p>
        </p:txBody>
      </p:sp>
      <p:sp>
        <p:nvSpPr>
          <p:cNvPr id="16" name="Rectangle 15"/>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Non Diabetics</a:t>
            </a:r>
            <a:endParaRPr lang="en-US" sz="2800" b="1" dirty="0">
              <a:latin typeface="Arial Narrow" pitchFamily="34" charset="0"/>
            </a:endParaRPr>
          </a:p>
        </p:txBody>
      </p:sp>
      <p:sp>
        <p:nvSpPr>
          <p:cNvPr id="17" name="Rectangle 16"/>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 Diabetics</a:t>
            </a:r>
            <a:endParaRPr lang="en-US" sz="2800" b="1" dirty="0">
              <a:latin typeface="Arial Narrow" pitchFamily="34" charset="0"/>
            </a:endParaRPr>
          </a:p>
        </p:txBody>
      </p:sp>
      <p:sp>
        <p:nvSpPr>
          <p:cNvPr id="18" name="Rectangle 17"/>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 Non Diabetics</a:t>
            </a:r>
            <a:endParaRPr lang="en-US" sz="2800" b="1" dirty="0">
              <a:latin typeface="Arial Narrow" pitchFamily="34" charset="0"/>
            </a:endParaRPr>
          </a:p>
        </p:txBody>
      </p:sp>
      <p:sp>
        <p:nvSpPr>
          <p:cNvPr id="2" name="Title 1"/>
          <p:cNvSpPr>
            <a:spLocks noGrp="1"/>
          </p:cNvSpPr>
          <p:nvPr>
            <p:ph type="title"/>
          </p:nvPr>
        </p:nvSpPr>
        <p:spPr/>
        <p:txBody>
          <a:bodyPr>
            <a:normAutofit fontScale="90000"/>
          </a:bodyPr>
          <a:lstStyle/>
          <a:p>
            <a:r>
              <a:rPr lang="en-US" dirty="0" smtClean="0"/>
              <a:t>Advantages of Object Oriented Population Generation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Code Reusability</a:t>
            </a:r>
          </a:p>
          <a:p>
            <a:pPr lvl="1"/>
            <a:r>
              <a:rPr lang="en-US" dirty="0" smtClean="0"/>
              <a:t>Linking rather than copying rules/objectives</a:t>
            </a:r>
          </a:p>
          <a:p>
            <a:pPr lvl="1"/>
            <a:r>
              <a:rPr lang="en-US" dirty="0" smtClean="0"/>
              <a:t>Population building blocks enable Modular Modeling</a:t>
            </a:r>
          </a:p>
          <a:p>
            <a:pPr lvl="1"/>
            <a:r>
              <a:rPr lang="en-US" dirty="0" smtClean="0"/>
              <a:t>Using overrides </a:t>
            </a:r>
          </a:p>
          <a:p>
            <a:r>
              <a:rPr lang="en-US" dirty="0" smtClean="0"/>
              <a:t>Missing Information</a:t>
            </a:r>
          </a:p>
          <a:p>
            <a:pPr lvl="1"/>
            <a:r>
              <a:rPr lang="en-US" dirty="0" smtClean="0"/>
              <a:t>Default Values</a:t>
            </a:r>
          </a:p>
          <a:p>
            <a:pPr lvl="1"/>
            <a:r>
              <a:rPr lang="en-US" dirty="0" smtClean="0"/>
              <a:t>Derived equations </a:t>
            </a:r>
          </a:p>
          <a:p>
            <a:r>
              <a:rPr lang="en-US" dirty="0" smtClean="0"/>
              <a:t>Hypothesis handling</a:t>
            </a:r>
          </a:p>
          <a:p>
            <a:pPr lvl="1"/>
            <a:r>
              <a:rPr lang="en-US" dirty="0" smtClean="0"/>
              <a:t>Adding variations for unknowns</a:t>
            </a:r>
          </a:p>
          <a:p>
            <a:pPr lvl="1"/>
            <a:r>
              <a:rPr lang="en-US" dirty="0" smtClean="0"/>
              <a:t>Towards Big Data</a:t>
            </a:r>
          </a:p>
          <a:p>
            <a:r>
              <a:rPr lang="en-US" dirty="0" smtClean="0"/>
              <a:t>Handling Individual data</a:t>
            </a:r>
          </a:p>
          <a:p>
            <a:pPr lvl="1"/>
            <a:r>
              <a:rPr lang="en-US" dirty="0" smtClean="0"/>
              <a:t>Data inheritance</a:t>
            </a:r>
          </a:p>
          <a:p>
            <a:pPr lvl="1"/>
            <a:endParaRPr lang="en-US" dirty="0" smtClean="0"/>
          </a:p>
        </p:txBody>
      </p:sp>
      <p:sp>
        <p:nvSpPr>
          <p:cNvPr id="5" name="Rectangle 4"/>
          <p:cNvSpPr/>
          <p:nvPr/>
        </p:nvSpPr>
        <p:spPr>
          <a:xfrm>
            <a:off x="5105400" y="4953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a:t>
            </a:r>
            <a:endParaRPr lang="en-US" sz="2800" b="1" dirty="0">
              <a:latin typeface="Arial Narrow" pitchFamily="34" charset="0"/>
            </a:endParaRPr>
          </a:p>
        </p:txBody>
      </p:sp>
      <p:sp>
        <p:nvSpPr>
          <p:cNvPr id="7" name="Rectangle 6"/>
          <p:cNvSpPr/>
          <p:nvPr/>
        </p:nvSpPr>
        <p:spPr>
          <a:xfrm>
            <a:off x="67056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Diabetics</a:t>
            </a:r>
            <a:endParaRPr lang="en-US" sz="2800" b="1" dirty="0">
              <a:latin typeface="Arial Narrow" pitchFamily="34" charset="0"/>
            </a:endParaRPr>
          </a:p>
        </p:txBody>
      </p:sp>
      <p:sp>
        <p:nvSpPr>
          <p:cNvPr id="8" name="AutoShape 5"/>
          <p:cNvSpPr>
            <a:spLocks noChangeShapeType="1"/>
          </p:cNvSpPr>
          <p:nvPr/>
        </p:nvSpPr>
        <p:spPr bwMode="auto">
          <a:xfrm flipH="1" flipV="1">
            <a:off x="7467600" y="4572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9" name="AutoShape 5"/>
          <p:cNvSpPr>
            <a:spLocks noChangeShapeType="1"/>
          </p:cNvSpPr>
          <p:nvPr/>
        </p:nvSpPr>
        <p:spPr bwMode="auto">
          <a:xfrm flipV="1">
            <a:off x="5867400" y="4572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0" name="Rectangle 9"/>
          <p:cNvSpPr/>
          <p:nvPr/>
        </p:nvSpPr>
        <p:spPr>
          <a:xfrm>
            <a:off x="5105400" y="31242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a:t>
            </a:r>
            <a:endParaRPr lang="en-US" sz="2800" b="1" dirty="0">
              <a:latin typeface="Arial Narrow" pitchFamily="34" charset="0"/>
            </a:endParaRPr>
          </a:p>
        </p:txBody>
      </p:sp>
      <p:sp>
        <p:nvSpPr>
          <p:cNvPr id="11" name="Rectangle 10"/>
          <p:cNvSpPr/>
          <p:nvPr/>
        </p:nvSpPr>
        <p:spPr>
          <a:xfrm>
            <a:off x="6705600" y="3124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Non Diabetics</a:t>
            </a:r>
            <a:endParaRPr lang="en-US" sz="2800" b="1" dirty="0">
              <a:latin typeface="Arial Narrow" pitchFamily="34" charset="0"/>
            </a:endParaRPr>
          </a:p>
        </p:txBody>
      </p:sp>
      <p:sp>
        <p:nvSpPr>
          <p:cNvPr id="12" name="AutoShape 5"/>
          <p:cNvSpPr>
            <a:spLocks noChangeShapeType="1"/>
          </p:cNvSpPr>
          <p:nvPr/>
        </p:nvSpPr>
        <p:spPr bwMode="auto">
          <a:xfrm flipH="1">
            <a:off x="7467600" y="3657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3" name="AutoShape 5"/>
          <p:cNvSpPr>
            <a:spLocks noChangeShapeType="1"/>
          </p:cNvSpPr>
          <p:nvPr/>
        </p:nvSpPr>
        <p:spPr bwMode="auto">
          <a:xfrm>
            <a:off x="5867400" y="3657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4" name="Rectangle 13"/>
          <p:cNvSpPr/>
          <p:nvPr/>
        </p:nvSpPr>
        <p:spPr>
          <a:xfrm>
            <a:off x="55626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4 combinations</a:t>
            </a:r>
            <a:endParaRPr lang="en-US" sz="2800" b="1" dirty="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4"/>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2"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00"/>
                                        <p:tgtEl>
                                          <p:spTgt spid="9"/>
                                        </p:tgtEl>
                                      </p:cBhvr>
                                    </p:animEffect>
                                  </p:childTnLst>
                                </p:cTn>
                              </p:par>
                              <p:par>
                                <p:cTn id="59" presetID="22" presetClass="entr" presetSubtype="4" fill="hold" grpId="2"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3" nodeType="clickEffect">
                                  <p:stCondLst>
                                    <p:cond delay="0"/>
                                  </p:stCondLst>
                                  <p:childTnLst>
                                    <p:set>
                                      <p:cBhvr>
                                        <p:cTn id="69" dur="1" fill="hold">
                                          <p:stCondLst>
                                            <p:cond delay="0"/>
                                          </p:stCondLst>
                                        </p:cTn>
                                        <p:tgtEl>
                                          <p:spTgt spid="9"/>
                                        </p:tgtEl>
                                        <p:attrNameLst>
                                          <p:attrName>style.visibility</p:attrName>
                                        </p:attrNameLst>
                                      </p:cBhvr>
                                      <p:to>
                                        <p:strVal val="hidden"/>
                                      </p:to>
                                    </p:set>
                                  </p:childTnLst>
                                </p:cTn>
                              </p:par>
                              <p:par>
                                <p:cTn id="70" presetID="1" presetClass="exit" presetSubtype="0" fill="hold" grpId="3" nodeType="withEffect">
                                  <p:stCondLst>
                                    <p:cond delay="0"/>
                                  </p:stCondLst>
                                  <p:childTnLst>
                                    <p:set>
                                      <p:cBhvr>
                                        <p:cTn id="71" dur="1" fill="hold">
                                          <p:stCondLst>
                                            <p:cond delay="0"/>
                                          </p:stCondLst>
                                        </p:cTn>
                                        <p:tgtEl>
                                          <p:spTgt spid="8"/>
                                        </p:tgtEl>
                                        <p:attrNameLst>
                                          <p:attrName>style.visibility</p:attrName>
                                        </p:attrNameLst>
                                      </p:cBhvr>
                                      <p:to>
                                        <p:strVal val="hidden"/>
                                      </p:to>
                                    </p:set>
                                  </p:childTnLst>
                                </p:cTn>
                              </p:par>
                            </p:childTnLst>
                          </p:cTn>
                        </p:par>
                        <p:par>
                          <p:cTn id="72" fill="hold">
                            <p:stCondLst>
                              <p:cond delay="0"/>
                            </p:stCondLst>
                            <p:childTnLst>
                              <p:par>
                                <p:cTn id="73" presetID="22" presetClass="entr" presetSubtype="4" fill="hold" grpId="4"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00"/>
                                        <p:tgtEl>
                                          <p:spTgt spid="9"/>
                                        </p:tgtEl>
                                      </p:cBhvr>
                                    </p:animEffect>
                                  </p:childTnLst>
                                </p:cTn>
                              </p:par>
                              <p:par>
                                <p:cTn id="76" presetID="22" presetClass="entr" presetSubtype="1" fill="hold" grpId="2"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up)">
                                      <p:cBhvr>
                                        <p:cTn id="78" dur="500"/>
                                        <p:tgtEl>
                                          <p:spTgt spid="12"/>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5" nodeType="clickEffect">
                                  <p:stCondLst>
                                    <p:cond delay="0"/>
                                  </p:stCondLst>
                                  <p:childTnLst>
                                    <p:set>
                                      <p:cBhvr>
                                        <p:cTn id="86" dur="1" fill="hold">
                                          <p:stCondLst>
                                            <p:cond delay="0"/>
                                          </p:stCondLst>
                                        </p:cTn>
                                        <p:tgtEl>
                                          <p:spTgt spid="9"/>
                                        </p:tgtEl>
                                        <p:attrNameLst>
                                          <p:attrName>style.visibility</p:attrName>
                                        </p:attrNameLst>
                                      </p:cBhvr>
                                      <p:to>
                                        <p:strVal val="hidden"/>
                                      </p:to>
                                    </p:set>
                                  </p:childTnLst>
                                </p:cTn>
                              </p:par>
                              <p:par>
                                <p:cTn id="87" presetID="1" presetClass="exit" presetSubtype="0" fill="hold" grpId="3" nodeType="with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2" presetClass="entr" presetSubtype="1" fill="hold" grpId="2"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up)">
                                      <p:cBhvr>
                                        <p:cTn id="92" dur="500"/>
                                        <p:tgtEl>
                                          <p:spTgt spid="13"/>
                                        </p:tgtEl>
                                      </p:cBhvr>
                                    </p:animEffect>
                                  </p:childTnLst>
                                </p:cTn>
                              </p:par>
                              <p:par>
                                <p:cTn id="93" presetID="22" presetClass="entr" presetSubtype="4" fill="hold" grpId="4" nodeType="with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wipe(down)">
                                      <p:cBhvr>
                                        <p:cTn id="95" dur="500"/>
                                        <p:tgtEl>
                                          <p:spTgt spid="8"/>
                                        </p:tgtEl>
                                      </p:cBhvr>
                                    </p:animEffect>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wipe(down)">
                                      <p:cBhvr>
                                        <p:cTn id="99" dur="500"/>
                                        <p:tgtEl>
                                          <p:spTgt spid="1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3" nodeType="clickEffect">
                                  <p:stCondLst>
                                    <p:cond delay="0"/>
                                  </p:stCondLst>
                                  <p:childTnLst>
                                    <p:set>
                                      <p:cBhvr>
                                        <p:cTn id="103" dur="1" fill="hold">
                                          <p:stCondLst>
                                            <p:cond delay="0"/>
                                          </p:stCondLst>
                                        </p:cTn>
                                        <p:tgtEl>
                                          <p:spTgt spid="13"/>
                                        </p:tgtEl>
                                        <p:attrNameLst>
                                          <p:attrName>style.visibility</p:attrName>
                                        </p:attrNameLst>
                                      </p:cBhvr>
                                      <p:to>
                                        <p:strVal val="hidden"/>
                                      </p:to>
                                    </p:set>
                                  </p:childTnLst>
                                </p:cTn>
                              </p:par>
                              <p:par>
                                <p:cTn id="104" presetID="1" presetClass="exit" presetSubtype="0" fill="hold" grpId="5" nodeType="withEffect">
                                  <p:stCondLst>
                                    <p:cond delay="0"/>
                                  </p:stCondLst>
                                  <p:childTnLst>
                                    <p:set>
                                      <p:cBhvr>
                                        <p:cTn id="105" dur="1" fill="hold">
                                          <p:stCondLst>
                                            <p:cond delay="0"/>
                                          </p:stCondLst>
                                        </p:cTn>
                                        <p:tgtEl>
                                          <p:spTgt spid="8"/>
                                        </p:tgtEl>
                                        <p:attrNameLst>
                                          <p:attrName>style.visibility</p:attrName>
                                        </p:attrNameLst>
                                      </p:cBhvr>
                                      <p:to>
                                        <p:strVal val="hidden"/>
                                      </p:to>
                                    </p:set>
                                  </p:childTnLst>
                                </p:cTn>
                              </p:par>
                            </p:childTnLst>
                          </p:cTn>
                        </p:par>
                        <p:par>
                          <p:cTn id="106" fill="hold">
                            <p:stCondLst>
                              <p:cond delay="0"/>
                            </p:stCondLst>
                            <p:childTnLst>
                              <p:par>
                                <p:cTn id="107" presetID="22" presetClass="entr" presetSubtype="1" fill="hold" grpId="4"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wipe(up)">
                                      <p:cBhvr>
                                        <p:cTn id="109" dur="500"/>
                                        <p:tgtEl>
                                          <p:spTgt spid="13"/>
                                        </p:tgtEl>
                                      </p:cBhvr>
                                    </p:animEffect>
                                  </p:childTnLst>
                                </p:cTn>
                              </p:par>
                              <p:par>
                                <p:cTn id="110" presetID="22" presetClass="entr" presetSubtype="1" fill="hold" grpId="4" nodeType="with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wipe(up)">
                                      <p:cBhvr>
                                        <p:cTn id="112" dur="500"/>
                                        <p:tgtEl>
                                          <p:spTgt spid="12"/>
                                        </p:tgtEl>
                                      </p:cBhvr>
                                    </p:animEffect>
                                  </p:childTnLst>
                                </p:cTn>
                              </p:par>
                            </p:childTnLst>
                          </p:cTn>
                        </p:par>
                        <p:par>
                          <p:cTn id="113" fill="hold">
                            <p:stCondLst>
                              <p:cond delay="500"/>
                            </p:stCondLst>
                            <p:childTnLst>
                              <p:par>
                                <p:cTn id="114" presetID="22" presetClass="entr" presetSubtype="4"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down)">
                                      <p:cBhvr>
                                        <p:cTn id="1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P spid="18" grpId="0" animBg="1"/>
      <p:bldP spid="5" grpId="0" animBg="1"/>
      <p:bldP spid="7" grpId="0" animBg="1"/>
      <p:bldP spid="8" grpId="0" animBg="1"/>
      <p:bldP spid="8" grpId="1" animBg="1"/>
      <p:bldP spid="8" grpId="2" animBg="1"/>
      <p:bldP spid="8" grpId="3" animBg="1"/>
      <p:bldP spid="8" grpId="4" animBg="1"/>
      <p:bldP spid="8" grpId="5" animBg="1"/>
      <p:bldP spid="9" grpId="0" animBg="1"/>
      <p:bldP spid="9" grpId="1" animBg="1"/>
      <p:bldP spid="9" grpId="2" animBg="1"/>
      <p:bldP spid="9" grpId="3" animBg="1"/>
      <p:bldP spid="9" grpId="4" animBg="1"/>
      <p:bldP spid="9" grpId="5" animBg="1"/>
      <p:bldP spid="10" grpId="0" animBg="1"/>
      <p:bldP spid="11" grpId="0" animBg="1"/>
      <p:bldP spid="12" grpId="0" animBg="1"/>
      <p:bldP spid="12" grpId="1" animBg="1"/>
      <p:bldP spid="12" grpId="2" animBg="1"/>
      <p:bldP spid="12" grpId="3" animBg="1"/>
      <p:bldP spid="12" grpId="4" animBg="1"/>
      <p:bldP spid="13" grpId="0" animBg="1"/>
      <p:bldP spid="13" grpId="1" animBg="1"/>
      <p:bldP spid="13" grpId="2" animBg="1"/>
      <p:bldP spid="13" grpId="3" animBg="1"/>
      <p:bldP spid="13" grpId="4" animBg="1"/>
      <p:bldP spid="14" grpId="0" animBg="1"/>
      <p:bldP spid="14"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Using</a:t>
            </a:r>
            <a:br>
              <a:rPr lang="en-US" dirty="0" smtClean="0"/>
            </a:br>
            <a:r>
              <a:rPr lang="en-US" dirty="0" smtClean="0"/>
              <a:t>INSPYRED MIST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INSPYRED MIST can regenerate mock populations from Table 1 in clinical trials</a:t>
            </a:r>
          </a:p>
          <a:p>
            <a:endParaRPr lang="en-US" dirty="0" smtClean="0"/>
          </a:p>
          <a:p>
            <a:endParaRPr lang="en-US" dirty="0" smtClean="0"/>
          </a:p>
          <a:p>
            <a:endParaRPr lang="en-US" dirty="0" smtClean="0"/>
          </a:p>
          <a:p>
            <a:endParaRPr lang="en-US" dirty="0" smtClean="0"/>
          </a:p>
          <a:p>
            <a:endParaRPr lang="en-US" dirty="0" smtClean="0"/>
          </a:p>
          <a:p>
            <a:r>
              <a:rPr lang="en-US" dirty="0" smtClean="0"/>
              <a:t>Only publicly available summary data is used</a:t>
            </a:r>
          </a:p>
          <a:p>
            <a:r>
              <a:rPr lang="en-US"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228600" y="3429000"/>
            <a:ext cx="39624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r>
              <a:rPr lang="en-US" b="1" dirty="0" err="1" smtClean="0">
                <a:solidFill>
                  <a:schemeClr val="tx1"/>
                </a:solidFill>
              </a:rPr>
              <a:t>MIcro</a:t>
            </a:r>
            <a:r>
              <a:rPr lang="en-US" b="1" dirty="0" smtClean="0">
                <a:solidFill>
                  <a:schemeClr val="tx1"/>
                </a:solidFill>
              </a:rPr>
              <a:t> Simulation Tool</a:t>
            </a:r>
          </a:p>
          <a:p>
            <a:pPr algn="ctr"/>
            <a:endParaRPr lang="en-US" dirty="0" smtClean="0">
              <a:solidFill>
                <a:schemeClr val="tx1"/>
              </a:solidFill>
            </a:endParaRPr>
          </a:p>
        </p:txBody>
      </p:sp>
      <p:sp>
        <p:nvSpPr>
          <p:cNvPr id="5" name="Cloud Callout 4"/>
          <p:cNvSpPr/>
          <p:nvPr/>
        </p:nvSpPr>
        <p:spPr>
          <a:xfrm>
            <a:off x="2133600" y="2514600"/>
            <a:ext cx="4114800" cy="1295400"/>
          </a:xfrm>
          <a:prstGeom prst="cloudCallout">
            <a:avLst>
              <a:gd name="adj1" fmla="val -22059"/>
              <a:gd name="adj2" fmla="val 70365"/>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a:t>
            </a:r>
          </a:p>
          <a:p>
            <a:pPr algn="ctr"/>
            <a:r>
              <a:rPr lang="en-US" b="1" dirty="0" smtClean="0">
                <a:solidFill>
                  <a:schemeClr val="tx1"/>
                </a:solidFill>
              </a:rPr>
              <a:t>Bio Inspired Computation</a:t>
            </a:r>
          </a:p>
          <a:p>
            <a:pPr algn="ctr"/>
            <a:endParaRPr lang="en-US" b="1" dirty="0" smtClean="0">
              <a:solidFill>
                <a:schemeClr val="tx1"/>
              </a:solidFill>
            </a:endParaRPr>
          </a:p>
        </p:txBody>
      </p:sp>
      <p:sp>
        <p:nvSpPr>
          <p:cNvPr id="7" name="Vertical Scroll 6"/>
          <p:cNvSpPr/>
          <p:nvPr/>
        </p:nvSpPr>
        <p:spPr>
          <a:xfrm>
            <a:off x="6096000" y="2743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85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701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716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731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746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93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08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723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739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754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701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716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731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746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708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723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739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716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731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343400" y="3733800"/>
            <a:ext cx="2057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
        <p:nvSpPr>
          <p:cNvPr id="41" name="Rectangle 40"/>
          <p:cNvSpPr/>
          <p:nvPr/>
        </p:nvSpPr>
        <p:spPr>
          <a:xfrm>
            <a:off x="3124200" y="3276600"/>
            <a:ext cx="1810560" cy="369332"/>
          </a:xfrm>
          <a:prstGeom prst="rect">
            <a:avLst/>
          </a:prstGeom>
        </p:spPr>
        <p:txBody>
          <a:bodyPr wrap="none">
            <a:spAutoFit/>
          </a:bodyPr>
          <a:lstStyle/>
          <a:p>
            <a:r>
              <a:rPr lang="en-US" dirty="0" smtClean="0"/>
              <a:t> by Aaron Garrett</a:t>
            </a:r>
            <a:endParaRPr lang="en-US" dirty="0"/>
          </a:p>
        </p:txBody>
      </p:sp>
      <p:sp>
        <p:nvSpPr>
          <p:cNvPr id="42" name="Rectangle 41"/>
          <p:cNvSpPr/>
          <p:nvPr/>
        </p:nvSpPr>
        <p:spPr>
          <a:xfrm>
            <a:off x="1203983" y="4355068"/>
            <a:ext cx="1691617" cy="369332"/>
          </a:xfrm>
          <a:prstGeom prst="rect">
            <a:avLst/>
          </a:prstGeom>
        </p:spPr>
        <p:txBody>
          <a:bodyPr wrap="none">
            <a:spAutoFit/>
          </a:bodyPr>
          <a:lstStyle/>
          <a:p>
            <a:r>
              <a:rPr lang="en-US" dirty="0" smtClean="0"/>
              <a:t>by Jacob </a:t>
            </a:r>
            <a:r>
              <a:rPr lang="en-US" dirty="0" err="1" smtClean="0"/>
              <a:t>Barhak</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a:t>
            </a:r>
            <a:br>
              <a:rPr lang="en-US" dirty="0" smtClean="0"/>
            </a:br>
            <a:r>
              <a:rPr lang="en-US" dirty="0" smtClean="0"/>
              <a:t>Motivation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Possible populations to model:</a:t>
            </a:r>
          </a:p>
          <a:p>
            <a:pPr lvl="1"/>
            <a:r>
              <a:rPr lang="en-US" dirty="0" smtClean="0"/>
              <a:t>Clinical trials</a:t>
            </a:r>
          </a:p>
          <a:p>
            <a:pPr lvl="1"/>
            <a:r>
              <a:rPr lang="en-US" dirty="0" smtClean="0"/>
              <a:t>Government entities – countries / states / cities</a:t>
            </a:r>
          </a:p>
          <a:p>
            <a:pPr lvl="1"/>
            <a:r>
              <a:rPr lang="en-US" dirty="0" smtClean="0"/>
              <a:t>Companies</a:t>
            </a:r>
          </a:p>
          <a:p>
            <a:pPr lvl="1"/>
            <a:endParaRPr lang="en-US" dirty="0" smtClean="0"/>
          </a:p>
          <a:p>
            <a:r>
              <a:rPr lang="en-US" dirty="0" smtClean="0"/>
              <a:t>Technical uses: </a:t>
            </a:r>
          </a:p>
          <a:p>
            <a:pPr lvl="1"/>
            <a:r>
              <a:rPr lang="en-US" dirty="0" smtClean="0"/>
              <a:t>Initialization:</a:t>
            </a:r>
          </a:p>
          <a:p>
            <a:pPr lvl="2"/>
            <a:r>
              <a:rPr lang="en-US" dirty="0" smtClean="0"/>
              <a:t>Agent based modeling</a:t>
            </a:r>
          </a:p>
          <a:p>
            <a:pPr lvl="2"/>
            <a:r>
              <a:rPr lang="en-US" dirty="0" smtClean="0"/>
              <a:t>Monte Carlo micro simulation</a:t>
            </a:r>
          </a:p>
          <a:p>
            <a:pPr lvl="2"/>
            <a:r>
              <a:rPr lang="en-US" dirty="0" smtClean="0"/>
              <a:t>Discrete Event Simulation</a:t>
            </a:r>
          </a:p>
          <a:p>
            <a:pPr lvl="1"/>
            <a:r>
              <a:rPr lang="en-US" dirty="0" smtClean="0"/>
              <a:t>Exploring distributions</a:t>
            </a:r>
          </a:p>
          <a:p>
            <a:pPr lvl="2"/>
            <a:r>
              <a:rPr lang="en-US" dirty="0" smtClean="0"/>
              <a:t>With Correlations</a:t>
            </a:r>
          </a:p>
          <a:p>
            <a:pPr lvl="2"/>
            <a:r>
              <a:rPr lang="en-US" dirty="0" smtClean="0"/>
              <a:t>With Restrictions </a:t>
            </a:r>
          </a:p>
          <a:p>
            <a:pPr lvl="1"/>
            <a:endParaRPr lang="en-US" dirty="0"/>
          </a:p>
        </p:txBody>
      </p:sp>
      <p:sp>
        <p:nvSpPr>
          <p:cNvPr id="4" name="Rectangle 3"/>
          <p:cNvSpPr/>
          <p:nvPr/>
        </p:nvSpPr>
        <p:spPr>
          <a:xfrm>
            <a:off x="4953000" y="3124200"/>
            <a:ext cx="3733800" cy="2438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Why Object Oriented?</a:t>
            </a: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5" name="Rectangle 4"/>
          <p:cNvSpPr/>
          <p:nvPr/>
        </p:nvSpPr>
        <p:spPr>
          <a:xfrm>
            <a:off x="5257800" y="4800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a:t>
            </a:r>
            <a:endParaRPr lang="en-US" sz="2800" b="1" dirty="0">
              <a:latin typeface="Arial Narrow" pitchFamily="34" charset="0"/>
            </a:endParaRPr>
          </a:p>
        </p:txBody>
      </p:sp>
      <p:sp>
        <p:nvSpPr>
          <p:cNvPr id="6" name="Rectangle 5"/>
          <p:cNvSpPr/>
          <p:nvPr/>
        </p:nvSpPr>
        <p:spPr>
          <a:xfrm>
            <a:off x="5715000" y="38862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Diabetics</a:t>
            </a:r>
            <a:endParaRPr lang="en-US" sz="2800" b="1" dirty="0">
              <a:latin typeface="Arial Narrow" pitchFamily="34" charset="0"/>
            </a:endParaRPr>
          </a:p>
        </p:txBody>
      </p:sp>
      <p:sp>
        <p:nvSpPr>
          <p:cNvPr id="7" name="Rectangle 6"/>
          <p:cNvSpPr/>
          <p:nvPr/>
        </p:nvSpPr>
        <p:spPr>
          <a:xfrm>
            <a:off x="6858000" y="4800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Diabetics</a:t>
            </a:r>
            <a:endParaRPr lang="en-US" sz="2800" b="1" dirty="0">
              <a:latin typeface="Arial Narrow" pitchFamily="34" charset="0"/>
            </a:endParaRPr>
          </a:p>
        </p:txBody>
      </p:sp>
      <p:sp>
        <p:nvSpPr>
          <p:cNvPr id="9" name="AutoShape 5"/>
          <p:cNvSpPr>
            <a:spLocks noChangeShapeType="1"/>
          </p:cNvSpPr>
          <p:nvPr/>
        </p:nvSpPr>
        <p:spPr bwMode="auto">
          <a:xfrm flipH="1" flipV="1">
            <a:off x="7315200" y="4419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0" name="AutoShape 5"/>
          <p:cNvSpPr>
            <a:spLocks noChangeShapeType="1"/>
          </p:cNvSpPr>
          <p:nvPr/>
        </p:nvSpPr>
        <p:spPr bwMode="auto">
          <a:xfrm flipV="1">
            <a:off x="5715000" y="4419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625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Star Cluster creates a Sun Grid Engine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dirty="0" smtClean="0"/>
              <a:t>Running the simulation on a cluster a Mock Mini simulation is executed to:</a:t>
            </a:r>
          </a:p>
          <a:p>
            <a:pPr lvl="1"/>
            <a:r>
              <a:rPr lang="en-US" dirty="0" smtClean="0"/>
              <a:t>Test equations</a:t>
            </a:r>
          </a:p>
          <a:p>
            <a:pPr lvl="1"/>
            <a:r>
              <a:rPr lang="en-US" dirty="0" smtClean="0"/>
              <a:t>Test population generation</a:t>
            </a:r>
          </a:p>
          <a:p>
            <a:pPr lvl="1"/>
            <a:r>
              <a:rPr lang="en-US" dirty="0" smtClean="0"/>
              <a:t>Test execution environment</a:t>
            </a:r>
          </a:p>
          <a:p>
            <a:pPr lvl="1"/>
            <a:endParaRPr lang="en-US" dirty="0" smtClean="0"/>
          </a:p>
          <a:p>
            <a:endParaRPr lang="en-US" dirty="0" smtClean="0"/>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t>
            </a:r>
            <a:br>
              <a:rPr lang="en-US" dirty="0" smtClean="0"/>
            </a:br>
            <a:r>
              <a:rPr lang="en-US" dirty="0" smtClean="0"/>
              <a:t>Fitness Matrix – Selected Models</a:t>
            </a:r>
            <a:endParaRPr lang="en-US" dirty="0"/>
          </a:p>
        </p:txBody>
      </p:sp>
      <p:sp>
        <p:nvSpPr>
          <p:cNvPr id="3" name="Content Placeholder 2"/>
          <p:cNvSpPr>
            <a:spLocks noGrp="1"/>
          </p:cNvSpPr>
          <p:nvPr>
            <p:ph idx="1"/>
          </p:nvPr>
        </p:nvSpPr>
        <p:spPr>
          <a:xfrm>
            <a:off x="685800" y="1570038"/>
            <a:ext cx="8229600" cy="4525963"/>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TextBox 5"/>
          <p:cNvSpPr txBox="1"/>
          <p:nvPr/>
        </p:nvSpPr>
        <p:spPr>
          <a:xfrm>
            <a:off x="11131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7" name="TextBox 6"/>
          <p:cNvSpPr txBox="1"/>
          <p:nvPr/>
        </p:nvSpPr>
        <p:spPr>
          <a:xfrm>
            <a:off x="2514600" y="1871247"/>
            <a:ext cx="2667000"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sp>
        <p:nvSpPr>
          <p:cNvPr id="10" name="TextBox 9"/>
          <p:cNvSpPr txBox="1"/>
          <p:nvPr/>
        </p:nvSpPr>
        <p:spPr>
          <a:xfrm>
            <a:off x="1447800" y="1504891"/>
            <a:ext cx="3505200" cy="400110"/>
          </a:xfrm>
          <a:prstGeom prst="rect">
            <a:avLst/>
          </a:prstGeom>
          <a:noFill/>
        </p:spPr>
        <p:txBody>
          <a:bodyPr wrap="square" rtlCol="0">
            <a:spAutoFit/>
          </a:bodyPr>
          <a:lstStyle/>
          <a:p>
            <a:pPr algn="ctr"/>
            <a:r>
              <a:rPr lang="en-US" sz="2000" b="1" dirty="0" smtClean="0"/>
              <a:t>No Correlation - Independent</a:t>
            </a:r>
            <a:endParaRPr lang="en-US" sz="2000" b="1" dirty="0"/>
          </a:p>
        </p:txBody>
      </p:sp>
      <p:sp>
        <p:nvSpPr>
          <p:cNvPr id="15" name="TextBox 14"/>
          <p:cNvSpPr txBox="1"/>
          <p:nvPr/>
        </p:nvSpPr>
        <p:spPr>
          <a:xfrm>
            <a:off x="609600" y="4953001"/>
            <a:ext cx="5029200" cy="369332"/>
          </a:xfrm>
          <a:prstGeom prst="rect">
            <a:avLst/>
          </a:prstGeom>
          <a:noFill/>
        </p:spPr>
        <p:txBody>
          <a:bodyPr wrap="square" rtlCol="0">
            <a:spAutoFit/>
          </a:bodyPr>
          <a:lstStyle/>
          <a:p>
            <a:pPr algn="ctr"/>
            <a:r>
              <a:rPr lang="en-US" b="1" dirty="0" smtClean="0"/>
              <a:t>26 Best Representative Models selected from 544</a:t>
            </a:r>
            <a:endParaRPr lang="en-US" b="1" dirty="0"/>
          </a:p>
        </p:txBody>
      </p:sp>
      <p:sp>
        <p:nvSpPr>
          <p:cNvPr id="17" name="TextBox 16"/>
          <p:cNvSpPr txBox="1"/>
          <p:nvPr/>
        </p:nvSpPr>
        <p:spPr>
          <a:xfrm>
            <a:off x="5824210" y="1504891"/>
            <a:ext cx="2481590" cy="400110"/>
          </a:xfrm>
          <a:prstGeom prst="rect">
            <a:avLst/>
          </a:prstGeom>
          <a:noFill/>
        </p:spPr>
        <p:txBody>
          <a:bodyPr wrap="square" rtlCol="0">
            <a:spAutoFit/>
          </a:bodyPr>
          <a:lstStyle/>
          <a:p>
            <a:pPr algn="ctr"/>
            <a:r>
              <a:rPr lang="en-US" sz="2000" b="1" dirty="0" smtClean="0"/>
              <a:t>Fully Correlated</a:t>
            </a:r>
            <a:endParaRPr lang="en-US" sz="2000" b="1" dirty="0"/>
          </a:p>
        </p:txBody>
      </p:sp>
      <p:sp>
        <p:nvSpPr>
          <p:cNvPr id="21" name="TextBox 20"/>
          <p:cNvSpPr txBox="1"/>
          <p:nvPr/>
        </p:nvSpPr>
        <p:spPr>
          <a:xfrm>
            <a:off x="76200" y="6504801"/>
            <a:ext cx="7086600" cy="276999"/>
          </a:xfrm>
          <a:prstGeom prst="rect">
            <a:avLst/>
          </a:prstGeom>
          <a:noFill/>
        </p:spPr>
        <p:txBody>
          <a:bodyPr wrap="square" rtlCol="0">
            <a:spAutoFit/>
          </a:bodyPr>
          <a:lstStyle/>
          <a:p>
            <a:r>
              <a:rPr lang="en-US" sz="1200" dirty="0" smtClean="0"/>
              <a:t>Version 24 -  MIST_RefModel_2014_05_23_BEST_REPEAT_TraceBack.zip</a:t>
            </a:r>
            <a:endParaRPr lang="en-US" sz="1200" dirty="0"/>
          </a:p>
        </p:txBody>
      </p:sp>
      <p:graphicFrame>
        <p:nvGraphicFramePr>
          <p:cNvPr id="24" name="Table 23"/>
          <p:cNvGraphicFramePr>
            <a:graphicFrameLocks noGrp="1"/>
          </p:cNvGraphicFramePr>
          <p:nvPr/>
        </p:nvGraphicFramePr>
        <p:xfrm>
          <a:off x="427362" y="2087544"/>
          <a:ext cx="8511246" cy="2895620"/>
        </p:xfrm>
        <a:graphic>
          <a:graphicData uri="http://schemas.openxmlformats.org/drawingml/2006/table">
            <a:tbl>
              <a:tblPr/>
              <a:tblGrid>
                <a:gridCol w="890951"/>
                <a:gridCol w="144779"/>
                <a:gridCol w="118283"/>
                <a:gridCol w="144779"/>
                <a:gridCol w="118283"/>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tblGrid>
              <a:tr h="55685">
                <a:tc>
                  <a:txBody>
                    <a:bodyPr/>
                    <a:lstStyle/>
                    <a:p>
                      <a:pPr algn="l" fontAlgn="b"/>
                      <a:r>
                        <a:rPr lang="en-US" sz="300" b="1" i="0" u="none" strike="noStrike" dirty="0">
                          <a:solidFill>
                            <a:srgbClr val="000000"/>
                          </a:solidFill>
                          <a:latin typeface="Calibri"/>
                        </a:rPr>
                        <a:t>MODELS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Method_A1c</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Method_BP</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Method_Lipids</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Method_Smoke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r>
              <a:tr h="55685">
                <a:tc>
                  <a:txBody>
                    <a:bodyPr/>
                    <a:lstStyle/>
                    <a:p>
                      <a:pPr algn="l" fontAlgn="b"/>
                      <a:r>
                        <a:rPr lang="en-US" sz="300" b="0" i="0" u="none" strike="noStrike">
                          <a:solidFill>
                            <a:srgbClr val="000000"/>
                          </a:solidFill>
                          <a:latin typeface="Calibri"/>
                        </a:rPr>
                        <a:t>Method_Stroke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Method_DeathCHD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Method_DeathStroke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Method_TimeImprove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1" i="0" u="none" strike="noStrike">
                          <a:solidFill>
                            <a:srgbClr val="000000"/>
                          </a:solidFill>
                          <a:latin typeface="Calibri"/>
                        </a:rPr>
                        <a:t>FITNESS: LOW SCORE = GOOD FITNESS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UKPDS33 Conventional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8.709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11.552</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19.512</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22.592</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36.034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58.595</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45.394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14.933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23.171</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35.828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17.239</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11.181</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13.446</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69.142</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30.162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31.542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22.369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48.073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16.107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10.97</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42.592</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42.617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16.032</a:t>
                      </a:r>
                    </a:p>
                  </a:txBody>
                  <a:tcPr marL="2785" marR="2785" marT="2785" marB="0" anchor="b">
                    <a:lnL>
                      <a:noFill/>
                    </a:lnL>
                    <a:lnR>
                      <a:noFill/>
                    </a:lnR>
                    <a:lnT>
                      <a:noFill/>
                    </a:lnT>
                    <a:lnB>
                      <a:noFill/>
                    </a:lnB>
                    <a:solidFill>
                      <a:srgbClr val="C5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31.711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38.402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30.31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44.604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77.157</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61.35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49.787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38.279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14.453</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48.377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54.692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32.284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18.606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84.552</a:t>
                      </a:r>
                    </a:p>
                  </a:txBody>
                  <a:tcPr marL="2785" marR="2785" marT="278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46.742</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41.819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38.772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32.916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67.319</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59.013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29.361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27.968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34.257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67.302</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19.067</a:t>
                      </a:r>
                    </a:p>
                  </a:txBody>
                  <a:tcPr marL="2785" marR="2785" marT="2785" marB="0" anchor="b">
                    <a:lnL>
                      <a:noFill/>
                    </a:lnL>
                    <a:lnR>
                      <a:noFill/>
                    </a:lnR>
                    <a:lnT>
                      <a:noFill/>
                    </a:lnT>
                    <a:lnB>
                      <a:noFill/>
                    </a:lnB>
                    <a:solidFill>
                      <a:srgbClr val="DBE081"/>
                    </a:solidFill>
                  </a:tcPr>
                </a:tc>
              </a:tr>
              <a:tr h="55685">
                <a:tc>
                  <a:txBody>
                    <a:bodyPr/>
                    <a:lstStyle/>
                    <a:p>
                      <a:pPr algn="l" fontAlgn="b"/>
                      <a:r>
                        <a:rPr lang="en-US" sz="300" b="0" i="0" u="none" strike="noStrike">
                          <a:solidFill>
                            <a:srgbClr val="000000"/>
                          </a:solidFill>
                          <a:latin typeface="Calibri"/>
                        </a:rPr>
                        <a:t>UKPDS33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13.985</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17.059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24.066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22.307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33.458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53.53</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41.977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11.801</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19.673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38.449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29.589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13.722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14.266</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63.46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29.793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30.876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22.521</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20.53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43.537</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38.526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25.38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16.473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57.108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16.73</a:t>
                      </a:r>
                    </a:p>
                  </a:txBody>
                  <a:tcPr marL="2785" marR="2785" marT="2785" marB="0" anchor="b">
                    <a:lnL>
                      <a:noFill/>
                    </a:lnL>
                    <a:lnR>
                      <a:noFill/>
                    </a:lnR>
                    <a:lnT>
                      <a:noFill/>
                    </a:lnT>
                    <a:lnB>
                      <a:noFill/>
                    </a:lnB>
                    <a:solidFill>
                      <a:srgbClr val="CADB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35.434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29.999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40.111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35.191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52.447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77.77</a:t>
                      </a:r>
                    </a:p>
                  </a:txBody>
                  <a:tcPr marL="2785" marR="2785" marT="278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62.743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59.411</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48.736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16.019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61.467</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60.919</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36.226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30.046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87.562</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51.099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45.985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43.722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66.444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59.855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41.727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39.683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23.106</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76.038</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27.807</a:t>
                      </a:r>
                    </a:p>
                  </a:txBody>
                  <a:tcPr marL="2785" marR="2785" marT="2785" marB="0" anchor="b">
                    <a:lnL>
                      <a:noFill/>
                    </a:lnL>
                    <a:lnR>
                      <a:noFill/>
                    </a:lnR>
                    <a:lnT>
                      <a:noFill/>
                    </a:lnT>
                    <a:lnB>
                      <a:noFill/>
                    </a:lnB>
                    <a:solidFill>
                      <a:srgbClr val="FFE884"/>
                    </a:solidFill>
                  </a:tcPr>
                </a:tc>
              </a:tr>
              <a:tr h="55685">
                <a:tc>
                  <a:txBody>
                    <a:bodyPr/>
                    <a:lstStyle/>
                    <a:p>
                      <a:pPr algn="l" fontAlgn="b"/>
                      <a:r>
                        <a:rPr lang="en-US" sz="300" b="0" i="0" u="none" strike="noStrike">
                          <a:solidFill>
                            <a:srgbClr val="000000"/>
                          </a:solidFill>
                          <a:latin typeface="Calibri"/>
                        </a:rPr>
                        <a:t>UKPDS33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15.576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21.834</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22.782</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33.737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54.903</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41.172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32.252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11.115</a:t>
                      </a:r>
                    </a:p>
                  </a:txBody>
                  <a:tcPr marL="2785" marR="2785" marT="2785"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23.303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39.549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12.013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13.977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64.716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29.506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27.828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21.553</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19.729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46.961</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39.293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23.766</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15.499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50.959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13.555</a:t>
                      </a:r>
                    </a:p>
                  </a:txBody>
                  <a:tcPr marL="2785" marR="2785" marT="2785" marB="0" anchor="b">
                    <a:lnL>
                      <a:noFill/>
                    </a:lnL>
                    <a:lnR>
                      <a:noFill/>
                    </a:lnR>
                    <a:lnT>
                      <a:noFill/>
                    </a:lnT>
                    <a:lnB>
                      <a:noFill/>
                    </a:lnB>
                    <a:solidFill>
                      <a:srgbClr val="B3D5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38.812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26.915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41.772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34.795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79.948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64.356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59.876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46.447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13.046</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60.085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56.836</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37.279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26.249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88.29</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49.69</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48.342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44.694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43.335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68.719</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61.278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37.717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38.953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28.035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74.075</a:t>
                      </a:r>
                    </a:p>
                  </a:txBody>
                  <a:tcPr marL="2785" marR="2785" marT="278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24.669</a:t>
                      </a:r>
                    </a:p>
                  </a:txBody>
                  <a:tcPr marL="2785" marR="2785" marT="2785" marB="0" anchor="b">
                    <a:lnL>
                      <a:noFill/>
                    </a:lnL>
                    <a:lnR>
                      <a:noFill/>
                    </a:lnR>
                    <a:lnT>
                      <a:noFill/>
                    </a:lnT>
                    <a:lnB>
                      <a:noFill/>
                    </a:lnB>
                    <a:solidFill>
                      <a:srgbClr val="FFEB84"/>
                    </a:solidFill>
                  </a:tcPr>
                </a:tc>
              </a:tr>
              <a:tr h="55685">
                <a:tc>
                  <a:txBody>
                    <a:bodyPr/>
                    <a:lstStyle/>
                    <a:p>
                      <a:pPr algn="l" fontAlgn="b"/>
                      <a:r>
                        <a:rPr lang="en-US" sz="300" b="0" i="0" u="none" strike="noStrike">
                          <a:solidFill>
                            <a:srgbClr val="000000"/>
                          </a:solidFill>
                          <a:latin typeface="Calibri"/>
                        </a:rPr>
                        <a:t>ASPEN All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10.37</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13.946</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11.301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13.218</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24.831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15.785</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17.367</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10.156</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10.711</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22.187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20.533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10.518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13.541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24.3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12.406</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14.915</a:t>
                      </a:r>
                    </a:p>
                  </a:txBody>
                  <a:tcPr marL="2785" marR="2785" marT="278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14.635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11.635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18.693</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18.12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11.523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12.919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6.6134</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25.412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6.9486</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9.7912</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11.218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15.638</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27.156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18.8</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26.024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18.942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17.015</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28.079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35.165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10.235</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10.229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33.484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12.417</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13.95</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15.021</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12.185</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24.307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19.62</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20.524</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36.898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31.227</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All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9.911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11.324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11.206</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12.288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14.955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20.047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14.042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22.545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10.397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11.864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24.09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23.572</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10.477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24.257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11.826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13.216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13.098</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18.436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17.178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15.375</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9.866</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29.271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19.733</a:t>
                      </a:r>
                    </a:p>
                  </a:txBody>
                  <a:tcPr marL="2785" marR="2785" marT="2785" marB="0" anchor="b">
                    <a:lnL>
                      <a:noFill/>
                    </a:lnL>
                    <a:lnR>
                      <a:noFill/>
                    </a:lnR>
                    <a:lnT>
                      <a:noFill/>
                    </a:lnT>
                    <a:lnB>
                      <a:noFill/>
                    </a:lnB>
                    <a:solidFill>
                      <a:srgbClr val="E0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11.814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12.937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14.106</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19.858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30.467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31.861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18.185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20.173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32.761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37.68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9.7037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12.248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30.655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13.482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14.445</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15.797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10.983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20.487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24.295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21.099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27.625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14.264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32.918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30.473</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Primary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10.111</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9.3667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9.8931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10.588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11.583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19.07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12.869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23.358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10.585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18.221</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27.669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22.854</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9.9821</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9.9598</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22.942</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9.5978</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12.11</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9.8709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8.2846</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18.404</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17.397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16.224</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11.025</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35.198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14.069</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14.187</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14.183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14.297</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16.831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28.74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21.887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32.498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28.758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27.008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35.777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38.745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14.879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13.526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34.873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18.168</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17.538</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13.778</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14.696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23.247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23.177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25.749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24.623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13.702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36.921</a:t>
                      </a:r>
                    </a:p>
                  </a:txBody>
                  <a:tcPr marL="2785" marR="2785" marT="2785" marB="0" anchor="b">
                    <a:lnL>
                      <a:noFill/>
                    </a:lnL>
                    <a:lnR>
                      <a:noFill/>
                    </a:lnR>
                    <a:lnT>
                      <a:noFill/>
                    </a:lnT>
                    <a:lnB>
                      <a:noFill/>
                    </a:lnB>
                    <a:solidFill>
                      <a:srgbClr val="FFE182"/>
                    </a:solidFill>
                  </a:tcPr>
                </a:tc>
              </a:tr>
              <a:tr h="55685">
                <a:tc>
                  <a:txBody>
                    <a:bodyPr/>
                    <a:lstStyle/>
                    <a:p>
                      <a:pPr algn="l" fontAlgn="b"/>
                      <a:r>
                        <a:rPr lang="en-US" sz="300" b="0" i="0" u="none" strike="noStrike">
                          <a:solidFill>
                            <a:srgbClr val="000000"/>
                          </a:solidFill>
                          <a:latin typeface="Calibri"/>
                        </a:rPr>
                        <a:t>ASPEN Primary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12.828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13.89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10.838</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11.125</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15.467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20.288</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15.624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27.134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11.304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17.584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27.328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24.274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13.232</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19.901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11.345</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13.899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13.273</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12.69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16.508</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15.589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16.757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12.664</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34.085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19.671</a:t>
                      </a:r>
                    </a:p>
                  </a:txBody>
                  <a:tcPr marL="2785" marR="2785" marT="2785" marB="0" anchor="b">
                    <a:lnL>
                      <a:noFill/>
                    </a:lnL>
                    <a:lnR>
                      <a:noFill/>
                    </a:lnR>
                    <a:lnT>
                      <a:noFill/>
                    </a:lnT>
                    <a:lnB>
                      <a:noFill/>
                    </a:lnB>
                    <a:solidFill>
                      <a:srgbClr val="DFE1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17.931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15.55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15.67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18.909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32.081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23.424</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34.975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23.007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23.298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34.912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35.339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13.771</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13.973</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29.246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14.745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16.145</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15.144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14.249</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21.495</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25.185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23.669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16.121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36.233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30.582</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Secondary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42.624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45.077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46.115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46.628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49.429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51.228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46.136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32.024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31.212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19.137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22.564</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46.377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47.314</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52.569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44.796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49.391</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51.997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47.918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50.571</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58.83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26.042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7.6405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21.259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14.037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20.079</a:t>
                      </a:r>
                    </a:p>
                  </a:txBody>
                  <a:tcPr marL="2785" marR="2785" marT="2785" marB="0" anchor="b">
                    <a:lnL>
                      <a:noFill/>
                    </a:lnL>
                    <a:lnR>
                      <a:noFill/>
                    </a:lnR>
                    <a:lnT>
                      <a:noFill/>
                    </a:lnT>
                    <a:lnB>
                      <a:noFill/>
                    </a:lnB>
                    <a:solidFill>
                      <a:srgbClr val="E2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38.089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41.79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38.317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42.277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41.71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46.784</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40.812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14.386</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16.516</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26.743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15.754</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39.281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40.455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52.605</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42.106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43.023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47.519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38.364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45.789</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61.405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23.068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18.553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15.114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21.333</a:t>
                      </a:r>
                    </a:p>
                  </a:txBody>
                  <a:tcPr marL="2785" marR="2785" marT="2785" marB="0" anchor="b">
                    <a:lnL>
                      <a:noFill/>
                    </a:lnL>
                    <a:lnR>
                      <a:noFill/>
                    </a:lnR>
                    <a:lnT>
                      <a:noFill/>
                    </a:lnT>
                    <a:lnB>
                      <a:noFill/>
                    </a:lnB>
                    <a:solidFill>
                      <a:srgbClr val="EBE582"/>
                    </a:solidFill>
                  </a:tcPr>
                </a:tc>
              </a:tr>
              <a:tr h="55685">
                <a:tc>
                  <a:txBody>
                    <a:bodyPr/>
                    <a:lstStyle/>
                    <a:p>
                      <a:pPr algn="l" fontAlgn="b"/>
                      <a:r>
                        <a:rPr lang="en-US" sz="300" b="0" i="0" u="none" strike="noStrike">
                          <a:solidFill>
                            <a:srgbClr val="000000"/>
                          </a:solidFill>
                          <a:latin typeface="Calibri"/>
                        </a:rPr>
                        <a:t>ASPEN Secondary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25.375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28.928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35.599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26.96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10.23</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20.715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16.063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15.516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37.002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29.286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41.201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36.474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35.066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46.034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14.095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7.0509</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20.388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12.236</a:t>
                      </a:r>
                    </a:p>
                  </a:txBody>
                  <a:tcPr marL="2785" marR="2785" marT="2785" marB="0" anchor="b">
                    <a:lnL>
                      <a:noFill/>
                    </a:lnL>
                    <a:lnR>
                      <a:noFill/>
                    </a:lnR>
                    <a:lnT>
                      <a:noFill/>
                    </a:lnT>
                    <a:lnB>
                      <a:noFill/>
                    </a:lnB>
                    <a:solidFill>
                      <a:srgbClr val="A9D2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17.654</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22.412</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19.827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24.865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26.813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39.468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29.341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22.539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10.154</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18.735</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21.184</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54.785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21.005</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26.632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40.955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22.498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25.724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35.716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25.936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33.612</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52.796</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16</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34.928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12.77</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24.149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22.796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ASPEN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14.056</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18.441</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14.209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17.048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23.28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16.836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9.2007</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11.136</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7.112</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16.74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21.594</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15.509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24.776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15.623</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18.269</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16.709</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14.76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22.45</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23.413</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10.139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9.1958</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9.8755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23.905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11.77</a:t>
                      </a:r>
                    </a:p>
                  </a:txBody>
                  <a:tcPr marL="2785" marR="2785" marT="2785" marB="0" anchor="b">
                    <a:lnL>
                      <a:noFill/>
                    </a:lnL>
                    <a:lnR>
                      <a:noFill/>
                    </a:lnR>
                    <a:lnT>
                      <a:noFill/>
                    </a:lnT>
                    <a:lnB>
                      <a:noFill/>
                    </a:lnB>
                    <a:solidFill>
                      <a:srgbClr val="A6D1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8.0719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11.735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9.2729</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12.286</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17.208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26.849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18.757</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18.616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10.954</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15.374</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25.017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32.716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8.6289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13.451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13.256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15.647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16.027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10.159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24.578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14.524</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19.506</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9.8395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29.119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25.195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19.604</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12.667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16.856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17.296</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23.027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12.08</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17.181</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16.711</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29.798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18.367</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21.11</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28.38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13.075</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17.642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18.635</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13.506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19.958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22.793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20.107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16.226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34.522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31.791</a:t>
                      </a:r>
                    </a:p>
                  </a:txBody>
                  <a:tcPr marL="2785" marR="2785" marT="2785" marB="0" anchor="b">
                    <a:lnL>
                      <a:noFill/>
                    </a:lnL>
                    <a:lnR>
                      <a:noFill/>
                    </a:lnR>
                    <a:lnT>
                      <a:noFill/>
                    </a:lnT>
                    <a:lnB>
                      <a:noFill/>
                    </a:lnB>
                    <a:solidFill>
                      <a:srgbClr val="FFE5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9.015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17.635</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11.726</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18.012</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24.627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11.953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16.28</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11.764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20.267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31.807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33.549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14.735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20.229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28.07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12.076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16.565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12.38</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26.913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18.192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12.243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32.066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34.145</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ADVANCE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11.921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16.031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9.347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14.871</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14.169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24.718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12.441</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19.931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13.648</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16.853</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30.214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29.576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16.49</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21.467</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26.014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12.516</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14.481</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14.863</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11.182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18.805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19.963</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19.152</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15.326</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10.842</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36.936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35.321</a:t>
                      </a:r>
                    </a:p>
                  </a:txBody>
                  <a:tcPr marL="2785" marR="2785" marT="2785" marB="0" anchor="b">
                    <a:lnL>
                      <a:noFill/>
                    </a:lnL>
                    <a:lnR>
                      <a:noFill/>
                    </a:lnR>
                    <a:lnT>
                      <a:noFill/>
                    </a:lnT>
                    <a:lnB>
                      <a:noFill/>
                    </a:lnB>
                    <a:solidFill>
                      <a:srgbClr val="FFE2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7.4382</a:t>
                      </a:r>
                    </a:p>
                  </a:txBody>
                  <a:tcPr marL="2785" marR="2785" marT="278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12.251</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10.265</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13.281</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16.579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26.802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13.101</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19.772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8.1237</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21.674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30.028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31.467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11.643</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16.437</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26.703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14.675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13.984</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25.537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17.116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11.162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35.572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42.367</a:t>
                      </a:r>
                    </a:p>
                  </a:txBody>
                  <a:tcPr marL="2785" marR="2785" marT="2785" marB="0" anchor="b">
                    <a:lnL>
                      <a:noFill/>
                    </a:lnL>
                    <a:lnR>
                      <a:noFill/>
                    </a:lnR>
                    <a:lnT>
                      <a:noFill/>
                    </a:lnT>
                    <a:lnB>
                      <a:noFill/>
                    </a:lnB>
                    <a:solidFill>
                      <a:srgbClr val="FFDC82"/>
                    </a:solidFill>
                  </a:tcPr>
                </a:tc>
              </a:tr>
              <a:tr h="55685">
                <a:tc>
                  <a:txBody>
                    <a:bodyPr/>
                    <a:lstStyle/>
                    <a:p>
                      <a:pPr algn="l" fontAlgn="b"/>
                      <a:r>
                        <a:rPr lang="en-US" sz="300" b="0" i="0" u="none" strike="noStrike">
                          <a:solidFill>
                            <a:srgbClr val="000000"/>
                          </a:solidFill>
                          <a:latin typeface="Calibri"/>
                        </a:rPr>
                        <a:t>ADVANCE Asia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24.377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30.772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13.913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17.72</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25.18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12.97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18.479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23.502</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24.782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15.013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28.453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31.915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28.826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33.089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14.254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24.223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26.355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23.159</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18.243</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17.811</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18.155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28.489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25.101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19.364</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29.327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20.361</a:t>
                      </a:r>
                    </a:p>
                  </a:txBody>
                  <a:tcPr marL="2785" marR="2785" marT="2785" marB="0" anchor="b">
                    <a:lnL>
                      <a:noFill/>
                    </a:lnL>
                    <a:lnR>
                      <a:noFill/>
                    </a:lnR>
                    <a:lnT>
                      <a:noFill/>
                    </a:lnT>
                    <a:lnB>
                      <a:noFill/>
                    </a:lnB>
                    <a:solidFill>
                      <a:srgbClr val="E4E3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18.057</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24.464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19.997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23.234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11.707</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15.389</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19.038</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22.057</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11.855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26.115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36.298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24.065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26.009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11.44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24.425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20.628</a:t>
                      </a:r>
                    </a:p>
                  </a:txBody>
                  <a:tcPr marL="2785" marR="2785" marT="2785"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15.803</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14.099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20.357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24.59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22.555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26.999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22.786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ADVANCE Asia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19.577</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24.111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11.442</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14.082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9.8749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11.688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19.675</a:t>
                      </a:r>
                    </a:p>
                  </a:txBody>
                  <a:tcPr marL="2785" marR="2785" marT="278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22.381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13.017</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23.885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30.071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21.898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26.482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17.395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21.972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15.758</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13.883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10.873</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12.344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24.608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22.072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16.675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24.806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24.189</a:t>
                      </a:r>
                    </a:p>
                  </a:txBody>
                  <a:tcPr marL="2785" marR="2785" marT="2785" marB="0" anchor="b">
                    <a:lnL>
                      <a:noFill/>
                    </a:lnL>
                    <a:lnR>
                      <a:noFill/>
                    </a:lnR>
                    <a:lnT>
                      <a:noFill/>
                    </a:lnT>
                    <a:lnB>
                      <a:noFill/>
                    </a:lnB>
                    <a:solidFill>
                      <a:srgbClr val="FFEB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12.738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19.361</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10.89</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14.392</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18.219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9.7794</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9.8068</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14.929</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18.842</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12.547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22.77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37.067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17.601</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9.9829</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15.929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20.665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15.664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9.3387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10.605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15.083</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21.063</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23.411</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25.757</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EME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12.57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17.039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18.237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24.151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41.666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23.635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26.287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11.12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30.439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31.294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20.275</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17.126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41.225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18.892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21.078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21.542</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17.597</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30.256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29.628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15.022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53.565</a:t>
                      </a:r>
                    </a:p>
                  </a:txBody>
                  <a:tcPr marL="2785" marR="2785" marT="2785" marB="0" anchor="b">
                    <a:lnL>
                      <a:noFill/>
                    </a:lnL>
                    <a:lnR>
                      <a:noFill/>
                    </a:lnR>
                    <a:lnT>
                      <a:noFill/>
                    </a:lnT>
                    <a:lnB>
                      <a:noFill/>
                    </a:lnB>
                    <a:solidFill>
                      <a:srgbClr val="FED3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11.699</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16.453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15.489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20.664</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22.364</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43.749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21.924</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24.568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7.9355</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34.922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34.876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15.497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37.58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19.702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20.749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22.733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18.325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30.52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18.558</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20.589</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38.246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50.844</a:t>
                      </a:r>
                    </a:p>
                  </a:txBody>
                  <a:tcPr marL="2785" marR="2785" marT="2785" marB="0" anchor="b">
                    <a:lnL>
                      <a:noFill/>
                    </a:lnL>
                    <a:lnR>
                      <a:noFill/>
                    </a:lnR>
                    <a:lnT>
                      <a:noFill/>
                    </a:lnT>
                    <a:lnB>
                      <a:noFill/>
                    </a:lnB>
                    <a:solidFill>
                      <a:srgbClr val="FED580"/>
                    </a:solidFill>
                  </a:tcPr>
                </a:tc>
              </a:tr>
              <a:tr h="55685">
                <a:tc>
                  <a:txBody>
                    <a:bodyPr/>
                    <a:lstStyle/>
                    <a:p>
                      <a:pPr algn="l" fontAlgn="b"/>
                      <a:r>
                        <a:rPr lang="en-US" sz="300" b="0" i="0" u="none" strike="noStrike">
                          <a:solidFill>
                            <a:srgbClr val="000000"/>
                          </a:solidFill>
                          <a:latin typeface="Calibri"/>
                        </a:rPr>
                        <a:t>ADVANCE EME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11.123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12.254</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22.03</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26.535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33.729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12.314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36.854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32.382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25.43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15.566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17.215</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18.145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17.162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16.838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16.783</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29.947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27.647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18.008</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16.186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20.934</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45.114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52.521</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10.621</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12.796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14.222</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19.945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42.285</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22.193</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36.403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10.339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37.22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34.575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14.027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16.208</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37.963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17.512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17.809</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14.925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28.729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28.812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17.853</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21.247</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47.372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54.661</a:t>
                      </a:r>
                    </a:p>
                  </a:txBody>
                  <a:tcPr marL="2785" marR="2785" marT="2785" marB="0" anchor="b">
                    <a:lnL>
                      <a:noFill/>
                    </a:lnL>
                    <a:lnR>
                      <a:noFill/>
                    </a:lnR>
                    <a:lnT>
                      <a:noFill/>
                    </a:lnT>
                    <a:lnB>
                      <a:noFill/>
                    </a:lnB>
                    <a:solidFill>
                      <a:srgbClr val="FED280"/>
                    </a:solidFill>
                  </a:tcPr>
                </a:tc>
              </a:tr>
              <a:tr h="55685">
                <a:tc>
                  <a:txBody>
                    <a:bodyPr/>
                    <a:lstStyle/>
                    <a:p>
                      <a:pPr algn="l" fontAlgn="b"/>
                      <a:r>
                        <a:rPr lang="en-US" sz="300" b="0" i="0" u="none" strike="noStrike">
                          <a:solidFill>
                            <a:srgbClr val="000000"/>
                          </a:solidFill>
                          <a:latin typeface="Calibri"/>
                        </a:rPr>
                        <a:t>ADVANCE Eastern Europe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29.847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29.529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34.936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22.758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25.023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24.294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19.752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36.838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27.727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31.594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38.952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33.979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25.154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28.785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32.59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27.622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29.313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32.857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28.222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20.277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16.745</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38.189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39.872</a:t>
                      </a:r>
                    </a:p>
                  </a:txBody>
                  <a:tcPr marL="2785" marR="2785" marT="2785" marB="0" anchor="b">
                    <a:lnL>
                      <a:noFill/>
                    </a:lnL>
                    <a:lnR>
                      <a:noFill/>
                    </a:lnR>
                    <a:lnT>
                      <a:noFill/>
                    </a:lnT>
                    <a:lnB>
                      <a:noFill/>
                    </a:lnB>
                    <a:solidFill>
                      <a:srgbClr val="FFDE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21.187</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22.21</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29.612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30.266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32.007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23.943</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15.617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26.923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35.894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32.236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27.872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34.595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37.124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24.856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30.889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30.184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26.465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31.498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35.049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27.289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18.739</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17.736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42.38</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44.359</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a:solidFill>
                            <a:srgbClr val="000000"/>
                          </a:solidFill>
                          <a:latin typeface="Calibri"/>
                        </a:rPr>
                        <a:t>ADVANCE Eastern Europe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29.926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21.442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24.79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27.447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34.625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22.361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24.476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23.876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21.622</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35.067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24.366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28.401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33.071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36.055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23.33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26.937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27.714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24.748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30.131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16.921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12.982</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41.559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18.209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26.823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19.578</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25.954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26.493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37.027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27.696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23.077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11.782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30.337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37.798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25.21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27.895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22.415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27.963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27.373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23.946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28.682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33.938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24.81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13.991</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37.433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46.454</a:t>
                      </a:r>
                    </a:p>
                  </a:txBody>
                  <a:tcPr marL="2785" marR="2785" marT="2785" marB="0" anchor="b">
                    <a:lnL>
                      <a:noFill/>
                    </a:lnL>
                    <a:lnR>
                      <a:noFill/>
                    </a:lnR>
                    <a:lnT>
                      <a:noFill/>
                    </a:lnT>
                    <a:lnB>
                      <a:noFill/>
                    </a:lnB>
                    <a:solidFill>
                      <a:srgbClr val="FFD981"/>
                    </a:solidFill>
                  </a:tcPr>
                </a:tc>
              </a:tr>
              <a:tr h="55685">
                <a:tc>
                  <a:txBody>
                    <a:bodyPr/>
                    <a:lstStyle/>
                    <a:p>
                      <a:pPr algn="l" fontAlgn="b"/>
                      <a:r>
                        <a:rPr lang="en-US" sz="300" b="0" i="0" u="none" strike="noStrike">
                          <a:solidFill>
                            <a:srgbClr val="000000"/>
                          </a:solidFill>
                          <a:latin typeface="Calibri"/>
                        </a:rPr>
                        <a:t>ADVANCE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14.379</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18.419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11.36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17.128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16.802</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33.206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29.805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13.296</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26.714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38.984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37.961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18.573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22.406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33.813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12.432</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17.366</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16.253</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11.059</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23.439</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25.688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26.888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22.346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19.011</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43.075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43.138</a:t>
                      </a:r>
                    </a:p>
                  </a:txBody>
                  <a:tcPr marL="2785" marR="2785" marT="2785" marB="0" anchor="b">
                    <a:lnL>
                      <a:noFill/>
                    </a:lnL>
                    <a:lnR>
                      <a:noFill/>
                    </a:lnR>
                    <a:lnT>
                      <a:noFill/>
                    </a:lnT>
                    <a:lnB>
                      <a:noFill/>
                    </a:lnB>
                    <a:solidFill>
                      <a:srgbClr val="FFDC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5.7747</a:t>
                      </a:r>
                    </a:p>
                  </a:txBody>
                  <a:tcPr marL="2785" marR="2785" marT="278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12.515</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21.835</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37.445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20.369</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36.496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19.907</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41.796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47.23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52.193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7.8963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14.102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41.639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10.552</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16.344</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18.116</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9.7147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28.771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38.154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31.729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28.422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51.072</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56.501</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ACCORD BP Standard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30.663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30.435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31.619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30.098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38.003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30.999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17.425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25.84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23.117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27.944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31.689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31.776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42.391</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33.528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31.877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32.293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32.687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35.664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42.476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17.394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17.721</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27.012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32.462</a:t>
                      </a:r>
                    </a:p>
                  </a:txBody>
                  <a:tcPr marL="2785" marR="2785" marT="2785" marB="0" anchor="b">
                    <a:lnL>
                      <a:noFill/>
                    </a:lnL>
                    <a:lnR>
                      <a:noFill/>
                    </a:lnR>
                    <a:lnT>
                      <a:noFill/>
                    </a:lnT>
                    <a:lnB>
                      <a:noFill/>
                    </a:lnB>
                    <a:solidFill>
                      <a:srgbClr val="FFE4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29.006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26.084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39.392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31.641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20.408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22.122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27.855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29.438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28.316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45.944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28.296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28.851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39.743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49.682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16.814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23.689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30.611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25.656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40.463</a:t>
                      </a:r>
                    </a:p>
                  </a:txBody>
                  <a:tcPr marL="2785" marR="2785" marT="2785" marB="0" anchor="b">
                    <a:lnL>
                      <a:noFill/>
                    </a:lnL>
                    <a:lnR>
                      <a:noFill/>
                    </a:lnR>
                    <a:lnT>
                      <a:noFill/>
                    </a:lnT>
                    <a:lnB>
                      <a:noFill/>
                    </a:lnB>
                    <a:solidFill>
                      <a:srgbClr val="FFDE82"/>
                    </a:solidFill>
                  </a:tcPr>
                </a:tc>
              </a:tr>
              <a:tr h="55685">
                <a:tc>
                  <a:txBody>
                    <a:bodyPr/>
                    <a:lstStyle/>
                    <a:p>
                      <a:pPr algn="l" fontAlgn="b"/>
                      <a:r>
                        <a:rPr lang="en-US" sz="300" b="0" i="0" u="none" strike="noStrike">
                          <a:solidFill>
                            <a:srgbClr val="000000"/>
                          </a:solidFill>
                          <a:latin typeface="Calibri"/>
                        </a:rPr>
                        <a:t>ACCORD BP Intensive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30.062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28.762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29.627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27.54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29.163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38.778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33.534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13.551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25.647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18.835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11.31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15.669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34.415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41.324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35.137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34.827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34.828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38.179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42.504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18.465</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12.033</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22.575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22.562</a:t>
                      </a:r>
                    </a:p>
                  </a:txBody>
                  <a:tcPr marL="2785" marR="2785" marT="2785" marB="0" anchor="b">
                    <a:lnL>
                      <a:noFill/>
                    </a:lnL>
                    <a:lnR>
                      <a:noFill/>
                    </a:lnR>
                    <a:lnT>
                      <a:noFill/>
                    </a:lnT>
                    <a:lnB>
                      <a:noFill/>
                    </a:lnB>
                    <a:solidFill>
                      <a:srgbClr val="F4E8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24.221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25.27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26.006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29.111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39.155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31.273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17.999</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19.127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28.243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15.337</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25.645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31.108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32.114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46.146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30.622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31.664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36.764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32.006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40.701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49.62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14.707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13.969</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28.997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18.409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36.505</a:t>
                      </a:r>
                    </a:p>
                  </a:txBody>
                  <a:tcPr marL="2785" marR="2785" marT="2785" marB="0" anchor="b">
                    <a:lnL>
                      <a:noFill/>
                    </a:lnL>
                    <a:lnR>
                      <a:noFill/>
                    </a:lnR>
                    <a:lnT>
                      <a:noFill/>
                    </a:lnT>
                    <a:lnB>
                      <a:noFill/>
                    </a:lnB>
                    <a:solidFill>
                      <a:srgbClr val="FFE183"/>
                    </a:solidFill>
                  </a:tcPr>
                </a:tc>
              </a:tr>
              <a:tr h="55685">
                <a:tc>
                  <a:txBody>
                    <a:bodyPr/>
                    <a:lstStyle/>
                    <a:p>
                      <a:pPr algn="l" fontAlgn="b"/>
                      <a:r>
                        <a:rPr lang="en-US" sz="300" b="0" i="0" u="none" strike="noStrike">
                          <a:solidFill>
                            <a:srgbClr val="000000"/>
                          </a:solidFill>
                          <a:latin typeface="Calibri"/>
                        </a:rPr>
                        <a:t>ACCORD BP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28.95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28.263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36.773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30.985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15.792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22.478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20.997</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11.652</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18.678</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35.52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34.63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33.438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32.808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32.996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37.926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43.133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18.181</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12.71</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23.945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13.632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23.808</a:t>
                      </a:r>
                    </a:p>
                  </a:txBody>
                  <a:tcPr marL="2785" marR="2785" marT="2785" marB="0" anchor="b">
                    <a:lnL>
                      <a:noFill/>
                    </a:lnL>
                    <a:lnR>
                      <a:noFill/>
                    </a:lnR>
                    <a:lnT>
                      <a:noFill/>
                    </a:lnT>
                    <a:lnB>
                      <a:noFill/>
                    </a:lnB>
                    <a:solidFill>
                      <a:srgbClr val="FDEA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27.94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23.789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28.36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41.298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33.682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19.375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18.438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28.741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17.311</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36.09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47.539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30.102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37.515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40.491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46.788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14.105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18.516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29.996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39.156</a:t>
                      </a:r>
                    </a:p>
                  </a:txBody>
                  <a:tcPr marL="2785" marR="2785" marT="2785" marB="0" anchor="b">
                    <a:lnL>
                      <a:noFill/>
                    </a:lnL>
                    <a:lnR>
                      <a:noFill/>
                    </a:lnR>
                    <a:lnT>
                      <a:noFill/>
                    </a:lnT>
                    <a:lnB>
                      <a:noFill/>
                    </a:lnB>
                    <a:solidFill>
                      <a:srgbClr val="FFDF82"/>
                    </a:solidFill>
                  </a:tcPr>
                </a:tc>
              </a:tr>
              <a:tr h="55685">
                <a:tc>
                  <a:txBody>
                    <a:bodyPr/>
                    <a:lstStyle/>
                    <a:p>
                      <a:pPr algn="l" fontAlgn="b"/>
                      <a:r>
                        <a:rPr lang="en-US" sz="300" b="0" i="0" u="none" strike="noStrike">
                          <a:solidFill>
                            <a:srgbClr val="000000"/>
                          </a:solidFill>
                          <a:latin typeface="Calibri"/>
                        </a:rPr>
                        <a:t>KP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5.4312</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4.833</a:t>
                      </a:r>
                    </a:p>
                  </a:txBody>
                  <a:tcPr marL="2785" marR="2785" marT="278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6.52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7.1356</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6.5656</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7.9726</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8.4202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9.325</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6.4572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11.853</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6.6165</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10.667</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5.5756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4.4379</a:t>
                      </a:r>
                    </a:p>
                  </a:txBody>
                  <a:tcPr marL="2785" marR="2785" marT="278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7.8323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6.9005</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6.8978</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8.0909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7.7727</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6.6562</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7.1134</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7.9914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12.032</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13.936</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8.7433</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10.768</a:t>
                      </a:r>
                    </a:p>
                  </a:txBody>
                  <a:tcPr marL="2785" marR="2785" marT="2785" marB="0" anchor="b">
                    <a:lnL>
                      <a:noFill/>
                    </a:lnL>
                    <a:lnR>
                      <a:noFill/>
                    </a:lnR>
                    <a:lnT>
                      <a:noFill/>
                    </a:lnT>
                    <a:lnB>
                      <a:noFill/>
                    </a:lnB>
                    <a:solidFill>
                      <a:srgbClr val="9ECF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5.6147</a:t>
                      </a:r>
                    </a:p>
                  </a:txBody>
                  <a:tcPr marL="2785" marR="2785" marT="278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6.551</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7.1751</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7.9439</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7.9108</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7.7372</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8.9669</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8.9391</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9.2878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13.304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8.4385</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13.488</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5.4243</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5.9487</a:t>
                      </a:r>
                    </a:p>
                  </a:txBody>
                  <a:tcPr marL="2785" marR="2785" marT="278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8.265</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7.6565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8.0745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9.6663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8.0689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7.7037</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8.5735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8.2964</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13.161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17.189</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9.741</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11.947</a:t>
                      </a:r>
                    </a:p>
                  </a:txBody>
                  <a:tcPr marL="2785" marR="2785" marT="2785" marB="0" anchor="b">
                    <a:lnL>
                      <a:noFill/>
                    </a:lnL>
                    <a:lnR>
                      <a:noFill/>
                    </a:lnR>
                    <a:lnT>
                      <a:noFill/>
                    </a:lnT>
                    <a:lnB>
                      <a:noFill/>
                    </a:lnB>
                    <a:solidFill>
                      <a:srgbClr val="A7D17E"/>
                    </a:solidFill>
                  </a:tcPr>
                </a:tc>
              </a:tr>
              <a:tr h="55685">
                <a:tc>
                  <a:txBody>
                    <a:bodyPr/>
                    <a:lstStyle/>
                    <a:p>
                      <a:pPr algn="l" fontAlgn="b"/>
                      <a:r>
                        <a:rPr lang="en-US" sz="300" b="0" i="0" u="none" strike="noStrike">
                          <a:solidFill>
                            <a:srgbClr val="000000"/>
                          </a:solidFill>
                          <a:latin typeface="Calibri"/>
                        </a:rPr>
                        <a:t>KP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8.5425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7.6613</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11.909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12.05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13.462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13.001</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14.2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19.035</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6.8454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27.468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17.878</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17.977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8.8037</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8.186</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13.507</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12.065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10.782</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12.479</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10.436</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12.653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17.526</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19.787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24.535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19.762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26.877</a:t>
                      </a:r>
                    </a:p>
                  </a:txBody>
                  <a:tcPr marL="2785" marR="2785" marT="2785" marB="0" anchor="b">
                    <a:lnL>
                      <a:noFill/>
                    </a:lnL>
                    <a:lnR>
                      <a:noFill/>
                    </a:lnR>
                    <a:lnT>
                      <a:noFill/>
                    </a:lnT>
                    <a:lnB>
                      <a:noFill/>
                    </a:lnB>
                    <a:solidFill>
                      <a:srgbClr val="FFE9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12.613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12.917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17.123</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18.42</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22.871</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25.699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22.835</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27.419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18.393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38.436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28.666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12.619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13.294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21.508</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19.525</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24.239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18.134</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19.626</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19.814</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26.527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24.079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33.145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30.427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33.922</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KP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15.697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16.876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23.155</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26.586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26.476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33.944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29.849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15.806</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36.571</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36.718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38.23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17.002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18.689</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24.614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25.965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26.223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23.783</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30.409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33.221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28.616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39.556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38.667</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49.88</a:t>
                      </a:r>
                    </a:p>
                  </a:txBody>
                  <a:tcPr marL="2785" marR="2785" marT="2785" marB="0" anchor="b">
                    <a:lnL>
                      <a:noFill/>
                    </a:lnL>
                    <a:lnR>
                      <a:noFill/>
                    </a:lnR>
                    <a:lnT>
                      <a:noFill/>
                    </a:lnT>
                    <a:lnB>
                      <a:noFill/>
                    </a:lnB>
                    <a:solidFill>
                      <a:srgbClr val="FED6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23.256</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25.975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29.629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31.427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37.932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49.167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38.794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41.097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32.265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51.154</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54.835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22.297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24.383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51.499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33.446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36.448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38.721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45.167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47.773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37.241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36.24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51.528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52.343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66.259</a:t>
                      </a:r>
                    </a:p>
                  </a:txBody>
                  <a:tcPr marL="2785" marR="2785" marT="2785" marB="0" anchor="b">
                    <a:lnL>
                      <a:noFill/>
                    </a:lnL>
                    <a:lnR>
                      <a:noFill/>
                    </a:lnR>
                    <a:lnT>
                      <a:noFill/>
                    </a:lnT>
                    <a:lnB>
                      <a:noFill/>
                    </a:lnB>
                    <a:solidFill>
                      <a:srgbClr val="FEC97E"/>
                    </a:solidFill>
                  </a:tcPr>
                </a:tc>
              </a:tr>
              <a:tr h="55685">
                <a:tc>
                  <a:txBody>
                    <a:bodyPr/>
                    <a:lstStyle/>
                    <a:p>
                      <a:pPr algn="l" fontAlgn="b"/>
                      <a:r>
                        <a:rPr lang="en-US" sz="300" b="0" i="0" u="none" strike="noStrike">
                          <a:solidFill>
                            <a:srgbClr val="000000"/>
                          </a:solidFill>
                          <a:latin typeface="Calibri"/>
                        </a:rPr>
                        <a:t>KP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33.585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38.254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48.432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50.909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47.506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59.545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45.892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52.332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38.739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68.674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68.959</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73.159</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34.497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66.491</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42.092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43.323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44.462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50.598</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56.249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65.835</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51.609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53.691</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68.294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71.622</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94.997</a:t>
                      </a:r>
                    </a:p>
                  </a:txBody>
                  <a:tcPr marL="2785" marR="2785" marT="2785" marB="0" anchor="b">
                    <a:lnL>
                      <a:noFill/>
                    </a:lnL>
                    <a:lnR>
                      <a:noFill/>
                    </a:lnR>
                    <a:lnT>
                      <a:noFill/>
                    </a:lnT>
                    <a:lnB>
                      <a:noFill/>
                    </a:lnB>
                    <a:solidFill>
                      <a:srgbClr val="FCB179"/>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34.493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39.502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50.749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52.894</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49.827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66.392</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52.819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63.908</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54.412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89.785</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78.63</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89.252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36.203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40.169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72.902</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47.349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46.232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50.808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50.891</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60.468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73.443</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62.283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66.151</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78.67</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85.226</a:t>
                      </a:r>
                    </a:p>
                  </a:txBody>
                  <a:tcPr marL="2785" marR="2785" marT="278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113</a:t>
                      </a:r>
                    </a:p>
                  </a:txBody>
                  <a:tcPr marL="2785" marR="2785" marT="2785" marB="0" anchor="b">
                    <a:lnL>
                      <a:noFill/>
                    </a:lnL>
                    <a:lnR>
                      <a:noFill/>
                    </a:lnR>
                    <a:lnT>
                      <a:noFill/>
                    </a:lnT>
                    <a:lnB>
                      <a:noFill/>
                    </a:lnB>
                    <a:solidFill>
                      <a:srgbClr val="FCA276"/>
                    </a:solidFill>
                  </a:tcPr>
                </a:tc>
              </a:tr>
              <a:tr h="55685">
                <a:tc>
                  <a:txBody>
                    <a:bodyPr/>
                    <a:lstStyle/>
                    <a:p>
                      <a:pPr algn="l" fontAlgn="b"/>
                      <a:r>
                        <a:rPr lang="en-US" sz="300" b="0" i="0" u="none" strike="noStrike">
                          <a:solidFill>
                            <a:srgbClr val="000000"/>
                          </a:solidFill>
                          <a:latin typeface="Calibri"/>
                        </a:rPr>
                        <a:t>KP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97.844</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99.022</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119.54</a:t>
                      </a:r>
                    </a:p>
                  </a:txBody>
                  <a:tcPr marL="2785" marR="2785" marT="278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98.313</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106.02</a:t>
                      </a:r>
                    </a:p>
                  </a:txBody>
                  <a:tcPr marL="2785" marR="2785" marT="278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99.556</a:t>
                      </a:r>
                    </a:p>
                  </a:txBody>
                  <a:tcPr marL="2785" marR="2785" marT="278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115.72</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98.025</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143.77</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146.09</a:t>
                      </a:r>
                    </a:p>
                  </a:txBody>
                  <a:tcPr marL="2785" marR="2785" marT="278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92.417</a:t>
                      </a:r>
                    </a:p>
                  </a:txBody>
                  <a:tcPr marL="2785" marR="2785" marT="278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95.927</a:t>
                      </a:r>
                    </a:p>
                  </a:txBody>
                  <a:tcPr marL="2785" marR="2785" marT="278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117.85</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95.392</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100.04</a:t>
                      </a:r>
                    </a:p>
                  </a:txBody>
                  <a:tcPr marL="2785" marR="2785" marT="278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102.45</a:t>
                      </a:r>
                    </a:p>
                  </a:txBody>
                  <a:tcPr marL="2785" marR="2785" marT="278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116.04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108.83</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115.74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118.66</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121.96</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126.21</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143.83</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159.67</a:t>
                      </a:r>
                    </a:p>
                  </a:txBody>
                  <a:tcPr marL="2785" marR="2785" marT="2785" marB="0" anchor="b">
                    <a:lnL>
                      <a:noFill/>
                    </a:lnL>
                    <a:lnR>
                      <a:noFill/>
                    </a:lnR>
                    <a:lnT>
                      <a:noFill/>
                    </a:lnT>
                    <a:lnB>
                      <a:noFill/>
                    </a:lnB>
                    <a:solidFill>
                      <a:srgbClr val="F97C6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91.333</a:t>
                      </a:r>
                    </a:p>
                  </a:txBody>
                  <a:tcPr marL="2785" marR="2785" marT="278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95.03</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115.16</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115.47</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104.61</a:t>
                      </a:r>
                    </a:p>
                  </a:txBody>
                  <a:tcPr marL="2785" marR="2785" marT="278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115.35</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101.48</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118.52</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106.58</a:t>
                      </a:r>
                    </a:p>
                  </a:txBody>
                  <a:tcPr marL="2785" marR="2785" marT="278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156.94</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140.26</a:t>
                      </a:r>
                    </a:p>
                  </a:txBody>
                  <a:tcPr marL="2785" marR="2785" marT="278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157.17</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91.748</a:t>
                      </a:r>
                    </a:p>
                  </a:txBody>
                  <a:tcPr marL="2785" marR="2785" marT="278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98.084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121.51</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89.811</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98.614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101.34</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109.51</a:t>
                      </a:r>
                    </a:p>
                  </a:txBody>
                  <a:tcPr marL="2785" marR="2785" marT="278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108.27</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126.66</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126.77</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136.43</a:t>
                      </a:r>
                    </a:p>
                  </a:txBody>
                  <a:tcPr marL="2785" marR="2785" marT="278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140.75</a:t>
                      </a:r>
                    </a:p>
                  </a:txBody>
                  <a:tcPr marL="2785" marR="2785" marT="278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154.17</a:t>
                      </a:r>
                    </a:p>
                  </a:txBody>
                  <a:tcPr marL="2785" marR="2785" marT="2785"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181.86</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KP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29.371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28.169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38.435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39.99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37.941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49.156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39.542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47.513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32.201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59.356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56.781</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56.199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28.525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30.38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49.283</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34.324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35.844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36.613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37.998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43.458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46.739</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42.055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40.559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57.4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58.466</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71.53</a:t>
                      </a:r>
                    </a:p>
                  </a:txBody>
                  <a:tcPr marL="2785" marR="2785" marT="2785" marB="0" anchor="b">
                    <a:lnL>
                      <a:noFill/>
                    </a:lnL>
                    <a:lnR>
                      <a:noFill/>
                    </a:lnR>
                    <a:lnT>
                      <a:noFill/>
                    </a:lnT>
                    <a:lnB>
                      <a:noFill/>
                    </a:lnB>
                    <a:solidFill>
                      <a:srgbClr val="FDC47D"/>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41.483</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46.272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47.956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49.356</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52.878</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65.354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64.531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89.782</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71.37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82.437</a:t>
                      </a:r>
                    </a:p>
                  </a:txBody>
                  <a:tcPr marL="2785" marR="2785" marT="278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38.026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39.545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74.995</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44.362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47.258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49.259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45.765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58.368</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68.795</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61.224</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69.268</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76.301</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80.568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8.5276</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7.8746</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7.7798</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7.9812</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9.4882</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8.5071</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9.5971</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15.572</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6.8884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20.806</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12.818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11.816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8.1056</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7.0292</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8.9378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9.787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9.5425</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9.1501</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9.4244</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9.5189</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9.6853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15.169</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13.454</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14.55</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14.654</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16.303</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9.1129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9.0139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9.0125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10.519</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13.413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12.149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15.886</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24.752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9.7245</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27.476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18.472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14.812</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9.0028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9.1304</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12.002</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12.467</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11.807</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10.933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9.363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10.072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10.269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21.018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18.505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20.73</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25.225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NDR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2.7832</a:t>
                      </a:r>
                    </a:p>
                  </a:txBody>
                  <a:tcPr marL="2785" marR="2785" marT="2785" marB="0" anchor="b">
                    <a:lnL>
                      <a:noFill/>
                    </a:lnL>
                    <a:lnR>
                      <a:noFill/>
                    </a:lnR>
                    <a:lnT>
                      <a:noFill/>
                    </a:lnT>
                    <a:lnB>
                      <a:noFill/>
                    </a:lnB>
                    <a:solidFill>
                      <a:srgbClr val="64BE7B"/>
                    </a:solidFill>
                  </a:tcPr>
                </a:tc>
                <a:tc>
                  <a:txBody>
                    <a:bodyPr/>
                    <a:lstStyle/>
                    <a:p>
                      <a:pPr algn="r" fontAlgn="b"/>
                      <a:r>
                        <a:rPr lang="en-US" sz="300" b="0" i="0" u="none" strike="noStrike">
                          <a:solidFill>
                            <a:srgbClr val="000000"/>
                          </a:solidFill>
                          <a:latin typeface="Calibri"/>
                        </a:rPr>
                        <a:t>4.4691</a:t>
                      </a:r>
                    </a:p>
                  </a:txBody>
                  <a:tcPr marL="2785" marR="2785" marT="2785" marB="0" anchor="b">
                    <a:lnL>
                      <a:noFill/>
                    </a:lnL>
                    <a:lnR>
                      <a:noFill/>
                    </a:lnR>
                    <a:lnT>
                      <a:noFill/>
                    </a:lnT>
                    <a:lnB>
                      <a:noFill/>
                    </a:lnB>
                    <a:solidFill>
                      <a:srgbClr val="70C27B"/>
                    </a:solidFill>
                  </a:tcPr>
                </a:tc>
                <a:tc>
                  <a:txBody>
                    <a:bodyPr/>
                    <a:lstStyle/>
                    <a:p>
                      <a:pPr algn="r" fontAlgn="b"/>
                      <a:r>
                        <a:rPr lang="en-US" sz="300" b="0" i="0" u="none" strike="noStrike">
                          <a:solidFill>
                            <a:srgbClr val="000000"/>
                          </a:solidFill>
                          <a:latin typeface="Calibri"/>
                        </a:rPr>
                        <a:t>5.3442</a:t>
                      </a:r>
                    </a:p>
                  </a:txBody>
                  <a:tcPr marL="2785" marR="2785" marT="278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6.4331</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12.429</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8.3422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12.569</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20.497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3.2956</a:t>
                      </a:r>
                    </a:p>
                  </a:txBody>
                  <a:tcPr marL="2785" marR="2785" marT="2785"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22.757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15.772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4.7101</a:t>
                      </a:r>
                    </a:p>
                  </a:txBody>
                  <a:tcPr marL="2785" marR="2785" marT="278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2.5618</a:t>
                      </a:r>
                    </a:p>
                  </a:txBody>
                  <a:tcPr marL="2785" marR="2785" marT="278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12.232</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10.184</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9.8872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8.0094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8.233</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9.2797</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5.5479</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19.359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13.145</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14.203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21.332</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17.567</a:t>
                      </a:r>
                    </a:p>
                  </a:txBody>
                  <a:tcPr marL="2785" marR="2785" marT="2785" marB="0" anchor="b">
                    <a:lnL>
                      <a:noFill/>
                    </a:lnL>
                    <a:lnR>
                      <a:noFill/>
                    </a:lnR>
                    <a:lnT>
                      <a:noFill/>
                    </a:lnT>
                    <a:lnB>
                      <a:noFill/>
                    </a:lnB>
                    <a:solidFill>
                      <a:srgbClr val="D0DD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9.9912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8.1561</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11.665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20.209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21.089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23.958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30.217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10.311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34.723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29.508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18.561</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8.3909</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9.6285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23.043</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18.247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17.937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13.29</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10.409</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17.062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14.716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28.093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17.912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33.407</a:t>
                      </a:r>
                    </a:p>
                  </a:txBody>
                  <a:tcPr marL="2785" marR="2785" marT="2785" marB="0" anchor="b">
                    <a:lnL>
                      <a:noFill/>
                    </a:lnL>
                    <a:lnR>
                      <a:noFill/>
                    </a:lnR>
                    <a:lnT>
                      <a:noFill/>
                    </a:lnT>
                    <a:lnB>
                      <a:noFill/>
                    </a:lnB>
                    <a:solidFill>
                      <a:srgbClr val="FFE483"/>
                    </a:solidFill>
                  </a:tcPr>
                </a:tc>
              </a:tr>
              <a:tr h="55685">
                <a:tc>
                  <a:txBody>
                    <a:bodyPr/>
                    <a:lstStyle/>
                    <a:p>
                      <a:pPr algn="l" fontAlgn="b"/>
                      <a:r>
                        <a:rPr lang="en-US" sz="300" b="0" i="0" u="none" strike="noStrike">
                          <a:solidFill>
                            <a:srgbClr val="000000"/>
                          </a:solidFill>
                          <a:latin typeface="Calibri"/>
                        </a:rPr>
                        <a:t>NDR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12.896</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12.945</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11.708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12.803</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29.94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16.958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30.562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12.001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34.84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33.621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12.725</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11.939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31.442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12.687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13.335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13.213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9.5743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23.972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20.885</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28.802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22.828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21.08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46.393</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45.452</a:t>
                      </a:r>
                    </a:p>
                  </a:txBody>
                  <a:tcPr marL="2785" marR="2785" marT="2785" marB="0" anchor="b">
                    <a:lnL>
                      <a:noFill/>
                    </a:lnL>
                    <a:lnR>
                      <a:noFill/>
                    </a:lnR>
                    <a:lnT>
                      <a:noFill/>
                    </a:lnT>
                    <a:lnB>
                      <a:noFill/>
                    </a:lnB>
                    <a:solidFill>
                      <a:srgbClr val="FFDA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17.507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16.374</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15.126</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22.675</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34.018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24.26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37.082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21.969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39.675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47.792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42.79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13.612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15.737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18.386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16.639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18.271</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16.89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32.248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30.736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52.607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50.208</a:t>
                      </a:r>
                    </a:p>
                  </a:txBody>
                  <a:tcPr marL="2785" marR="2785" marT="2785" marB="0" anchor="b">
                    <a:lnL>
                      <a:noFill/>
                    </a:lnL>
                    <a:lnR>
                      <a:noFill/>
                    </a:lnR>
                    <a:lnT>
                      <a:noFill/>
                    </a:lnT>
                    <a:lnB>
                      <a:noFill/>
                    </a:lnB>
                    <a:solidFill>
                      <a:srgbClr val="FED680"/>
                    </a:solidFill>
                  </a:tcPr>
                </a:tc>
              </a:tr>
              <a:tr h="55685">
                <a:tc>
                  <a:txBody>
                    <a:bodyPr/>
                    <a:lstStyle/>
                    <a:p>
                      <a:pPr algn="l" fontAlgn="b"/>
                      <a:r>
                        <a:rPr lang="en-US" sz="300" b="0" i="0" u="none" strike="noStrike">
                          <a:solidFill>
                            <a:srgbClr val="000000"/>
                          </a:solidFill>
                          <a:latin typeface="Calibri"/>
                        </a:rPr>
                        <a:t>NDR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12.049</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6.0398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7.997</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35.089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13.262</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37.999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16.827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37.12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48.944</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54.187</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12.096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12.669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6.4294</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5.4786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6.1062</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8.7895</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27.978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29.015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30.764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35.355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26.215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63.86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66.534</a:t>
                      </a:r>
                    </a:p>
                  </a:txBody>
                  <a:tcPr marL="2785" marR="2785" marT="2785" marB="0" anchor="b">
                    <a:lnL>
                      <a:noFill/>
                    </a:lnL>
                    <a:lnR>
                      <a:noFill/>
                    </a:lnR>
                    <a:lnT>
                      <a:noFill/>
                    </a:lnT>
                    <a:lnB>
                      <a:noFill/>
                    </a:lnB>
                    <a:solidFill>
                      <a:srgbClr val="FEC8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3.5013</a:t>
                      </a:r>
                    </a:p>
                  </a:txBody>
                  <a:tcPr marL="2785" marR="2785" marT="2785" marB="0" anchor="b">
                    <a:lnL>
                      <a:noFill/>
                    </a:lnL>
                    <a:lnR>
                      <a:noFill/>
                    </a:lnR>
                    <a:lnT>
                      <a:noFill/>
                    </a:lnT>
                    <a:lnB>
                      <a:noFill/>
                    </a:lnB>
                    <a:solidFill>
                      <a:srgbClr val="69BF7B"/>
                    </a:solidFill>
                  </a:tcPr>
                </a:tc>
                <a:tc>
                  <a:txBody>
                    <a:bodyPr/>
                    <a:lstStyle/>
                    <a:p>
                      <a:pPr algn="r" fontAlgn="b"/>
                      <a:r>
                        <a:rPr lang="en-US" sz="300" b="0" i="0" u="none" strike="noStrike">
                          <a:solidFill>
                            <a:srgbClr val="000000"/>
                          </a:solidFill>
                          <a:latin typeface="Calibri"/>
                        </a:rPr>
                        <a:t>5.5014</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6.7829</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9.9765</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14.293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46.341</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21.309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50.134</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40.8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58.342</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64.481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67.734</a:t>
                      </a:r>
                    </a:p>
                  </a:txBody>
                  <a:tcPr marL="2785" marR="2785" marT="278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5.2232</a:t>
                      </a:r>
                    </a:p>
                  </a:txBody>
                  <a:tcPr marL="2785" marR="2785" marT="278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6.9508</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53.955</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9.2642</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11.193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14.241</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8.8422</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34.065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40.428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42.223</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40.933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39.056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72.121</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83.219</a:t>
                      </a:r>
                    </a:p>
                  </a:txBody>
                  <a:tcPr marL="2785" marR="2785" marT="2785" marB="0" anchor="b">
                    <a:lnL>
                      <a:noFill/>
                    </a:lnL>
                    <a:lnR>
                      <a:noFill/>
                    </a:lnR>
                    <a:lnT>
                      <a:noFill/>
                    </a:lnT>
                    <a:lnB>
                      <a:noFill/>
                    </a:lnB>
                    <a:solidFill>
                      <a:srgbClr val="FDBB7B"/>
                    </a:solidFill>
                  </a:tcPr>
                </a:tc>
              </a:tr>
              <a:tr h="55685">
                <a:tc>
                  <a:txBody>
                    <a:bodyPr/>
                    <a:lstStyle/>
                    <a:p>
                      <a:pPr algn="l" fontAlgn="b"/>
                      <a:r>
                        <a:rPr lang="en-US" sz="300" b="0" i="0" u="none" strike="noStrike">
                          <a:solidFill>
                            <a:srgbClr val="000000"/>
                          </a:solidFill>
                          <a:latin typeface="Calibri"/>
                        </a:rPr>
                        <a:t>NDR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36.296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35.772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37.03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38.119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36.552</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47.736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36.821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37.595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6.6617</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50.132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72.517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57.587</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34.009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35.142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33.821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40.667</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38.396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50.788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24.169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39.959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32.79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62.676</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87.291</a:t>
                      </a:r>
                    </a:p>
                  </a:txBody>
                  <a:tcPr marL="2785" marR="2785" marT="2785" marB="0" anchor="b">
                    <a:lnL>
                      <a:noFill/>
                    </a:lnL>
                    <a:lnR>
                      <a:noFill/>
                    </a:lnR>
                    <a:lnT>
                      <a:noFill/>
                    </a:lnT>
                    <a:lnB>
                      <a:noFill/>
                    </a:lnB>
                    <a:solidFill>
                      <a:srgbClr val="FDB77A"/>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40.782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41.491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34.131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34.812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30.381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45.816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35.805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44.995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43.046</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89.092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64.317</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87.537</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37.452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40.145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64.145</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33.423</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29.019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32.308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34.251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59.666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44.826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56.377</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43.347</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70.574</a:t>
                      </a:r>
                    </a:p>
                  </a:txBody>
                  <a:tcPr marL="2785" marR="2785" marT="278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108.64</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9.6036</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9.6575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7.8028</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9.3708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10.179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28.022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13.819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14.888</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35.688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44.368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40.959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8.095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9.9382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34.862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6.7202</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6.0898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6.2001</a:t>
                      </a:r>
                    </a:p>
                  </a:txBody>
                  <a:tcPr marL="2785" marR="2785" marT="278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8.2592</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23.509</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21.912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26.804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27.524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21.2</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57.444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57.322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14.303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13.167</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8.4687</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21.116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43.891</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31.218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47.461</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55.971</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68.897</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57.868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66.396</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12.233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13.241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51.922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14.636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14.017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7.891</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35.781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45.426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45.878</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41.134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72.058</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87.483</a:t>
                      </a:r>
                    </a:p>
                  </a:txBody>
                  <a:tcPr marL="2785" marR="2785" marT="2785" marB="0" anchor="b">
                    <a:lnL>
                      <a:noFill/>
                    </a:lnL>
                    <a:lnR>
                      <a:noFill/>
                    </a:lnR>
                    <a:lnT>
                      <a:noFill/>
                    </a:lnT>
                    <a:lnB>
                      <a:noFill/>
                    </a:lnB>
                    <a:solidFill>
                      <a:srgbClr val="FDB77A"/>
                    </a:solidFill>
                  </a:tcPr>
                </a:tc>
              </a:tr>
              <a:tr h="55685">
                <a:tc>
                  <a:txBody>
                    <a:bodyPr/>
                    <a:lstStyle/>
                    <a:p>
                      <a:pPr algn="l" fontAlgn="b"/>
                      <a:r>
                        <a:rPr lang="en-US" sz="300" b="0" i="0" u="none" strike="noStrike">
                          <a:solidFill>
                            <a:srgbClr val="000000"/>
                          </a:solidFill>
                          <a:latin typeface="Calibri"/>
                        </a:rPr>
                        <a:t>AHEAD Control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18.285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15.446</a:t>
                      </a:r>
                    </a:p>
                  </a:txBody>
                  <a:tcPr marL="2785" marR="2785" marT="278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24.919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21.125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19.895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35.799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25.384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23.836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21.635</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39.946</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28.399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37.689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21.881</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21.15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34.378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21.714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19.982</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25.264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30.656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32.144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16.112</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26.928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41.944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32.74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52.839</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18.843</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26.53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22.869</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20.484</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34.297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23.826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19.097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21.38</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38.251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27.178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42.606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24.262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21.648</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35.323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21.802</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21.839</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22.97</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28.595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35.21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31.144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37.354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30.288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52.865</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AHEAD Intervention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17.434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23.625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22.953</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21.068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37.237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24.765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22.543</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39.23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32.135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42.569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21.729</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20.738</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35.511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20.183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18.428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21.224</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25.265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26.606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32.185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20.254</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30.879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41.31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37.26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57.206</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21.733</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18.112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23.263</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22.608</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32.708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24.269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28.199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22.232</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40.653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31.459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47.366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24.144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19.989</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32.366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22.305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23.745</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25.968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29.084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19.079</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27.952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44.399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31.829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55.614</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AHEAD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19.793</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16.342</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23.655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22.295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35.648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28.207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19.463</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40.795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30.74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34.268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23.498</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18.769</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35.393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21.883</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18.697</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20.79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23.556</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29.478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30.166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17.86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27.269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41.228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57.792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16.848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24.528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21.119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18.856</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33.683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23.352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26.139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38.561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24.906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45.935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23.322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22.339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33.537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20.672</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19.349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25.44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30.521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16.939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25.894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44.907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29.53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52.229</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ADDITION Routine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18.545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19.255</a:t>
                      </a:r>
                    </a:p>
                  </a:txBody>
                  <a:tcPr marL="2785" marR="2785" marT="278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20.791</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21.149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26.031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34.475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27.229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33.169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9.1463</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27.055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27.509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17.604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11.505</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14.294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27.921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16.315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16.03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13.204</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13.471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22.704</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16.727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20.261</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13.987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16.994</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32.69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36.2</a:t>
                      </a:r>
                    </a:p>
                  </a:txBody>
                  <a:tcPr marL="2785" marR="2785" marT="2785" marB="0" anchor="b">
                    <a:lnL>
                      <a:noFill/>
                    </a:lnL>
                    <a:lnR>
                      <a:noFill/>
                    </a:lnR>
                    <a:lnT>
                      <a:noFill/>
                    </a:lnT>
                    <a:lnB>
                      <a:noFill/>
                    </a:lnB>
                    <a:solidFill>
                      <a:srgbClr val="FFE1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18.855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16.968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17.905</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23.69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35.405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26.195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11.22</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27.299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28.754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20.49</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10.328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10.719</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14.537</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14.837</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16.001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13.246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22.124</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21.372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13.587</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17.446</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34.022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41.262</a:t>
                      </a:r>
                    </a:p>
                  </a:txBody>
                  <a:tcPr marL="2785" marR="2785" marT="2785" marB="0" anchor="b">
                    <a:lnL>
                      <a:noFill/>
                    </a:lnL>
                    <a:lnR>
                      <a:noFill/>
                    </a:lnR>
                    <a:lnT>
                      <a:noFill/>
                    </a:lnT>
                    <a:lnB>
                      <a:noFill/>
                    </a:lnB>
                    <a:solidFill>
                      <a:srgbClr val="FFDD82"/>
                    </a:solidFill>
                  </a:tcPr>
                </a:tc>
              </a:tr>
              <a:tr h="55685">
                <a:tc>
                  <a:txBody>
                    <a:bodyPr/>
                    <a:lstStyle/>
                    <a:p>
                      <a:pPr algn="l" fontAlgn="b"/>
                      <a:r>
                        <a:rPr lang="en-US" sz="300" b="0" i="0" u="none" strike="noStrike">
                          <a:solidFill>
                            <a:srgbClr val="000000"/>
                          </a:solidFill>
                          <a:latin typeface="Calibri"/>
                        </a:rPr>
                        <a:t>ADDITION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20.55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18.915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23.262</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22.315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27.731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36.649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28.662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33.898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9.3433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32.03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31.982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22.61</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12.58</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13.483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17.921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16.603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14.538</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15.476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22.549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18.43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23.764</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14.982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23.599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40.967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41.658</a:t>
                      </a:r>
                    </a:p>
                  </a:txBody>
                  <a:tcPr marL="2785" marR="2785" marT="2785" marB="0" anchor="b">
                    <a:lnL>
                      <a:noFill/>
                    </a:lnL>
                    <a:lnR>
                      <a:noFill/>
                    </a:lnR>
                    <a:lnT>
                      <a:noFill/>
                    </a:lnT>
                    <a:lnB>
                      <a:noFill/>
                    </a:lnB>
                    <a:solidFill>
                      <a:srgbClr val="FFDD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21.075</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19.005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21.536</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22.586</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27.016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37.937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28.357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35.117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11.539</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34.223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30.451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25.962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9.3818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11.825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30.115</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17.774</a:t>
                      </a:r>
                    </a:p>
                  </a:txBody>
                  <a:tcPr marL="2785" marR="2785" marT="278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18.691</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15.178</a:t>
                      </a:r>
                    </a:p>
                  </a:txBody>
                  <a:tcPr marL="2785" marR="2785" marT="278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16.069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27.068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21.807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21.255</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18.908</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24.953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34.408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43.618</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dirty="0">
                          <a:solidFill>
                            <a:srgbClr val="000000"/>
                          </a:solidFill>
                          <a:latin typeface="Calibri"/>
                        </a:rPr>
                        <a:t>ADDITION Full</a:t>
                      </a:r>
                    </a:p>
                  </a:txBody>
                  <a:tcPr marL="2785" marR="2785" marT="2785" marB="0" anchor="b">
                    <a:lnL>
                      <a:noFill/>
                    </a:lnL>
                    <a:lnR>
                      <a:noFill/>
                    </a:lnR>
                    <a:lnT>
                      <a:noFill/>
                    </a:lnT>
                    <a:lnB>
                      <a:noFill/>
                    </a:lnB>
                  </a:tcPr>
                </a:tc>
                <a:tc>
                  <a:txBody>
                    <a:bodyPr/>
                    <a:lstStyle/>
                    <a:p>
                      <a:pPr algn="r" fontAlgn="b"/>
                      <a:r>
                        <a:rPr lang="en-US" sz="300" b="0" i="0" u="none" strike="noStrike" dirty="0">
                          <a:solidFill>
                            <a:srgbClr val="000000"/>
                          </a:solidFill>
                          <a:latin typeface="Calibri"/>
                        </a:rPr>
                        <a:t>18.761</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dirty="0">
                          <a:solidFill>
                            <a:srgbClr val="000000"/>
                          </a:solidFill>
                          <a:latin typeface="Calibri"/>
                        </a:rPr>
                        <a:t>19.908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dirty="0">
                          <a:solidFill>
                            <a:srgbClr val="000000"/>
                          </a:solidFill>
                          <a:latin typeface="Calibri"/>
                        </a:rPr>
                        <a:t>21.949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21.166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36.038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27.246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34.892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10.318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31.741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30.137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dirty="0">
                          <a:solidFill>
                            <a:srgbClr val="000000"/>
                          </a:solidFill>
                          <a:latin typeface="Calibri"/>
                        </a:rPr>
                        <a:t>20.008</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12.776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dirty="0">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15.525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15.99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15.969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23.679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19.412</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22.633</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14.631</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18.899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37.029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42.642</a:t>
                      </a:r>
                    </a:p>
                  </a:txBody>
                  <a:tcPr marL="2785" marR="2785" marT="2785" marB="0" anchor="b">
                    <a:lnL>
                      <a:noFill/>
                    </a:lnL>
                    <a:lnR>
                      <a:noFill/>
                    </a:lnR>
                    <a:lnT>
                      <a:noFill/>
                    </a:lnT>
                    <a:lnB>
                      <a:noFill/>
                    </a:lnB>
                    <a:solidFill>
                      <a:srgbClr val="FFDC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17.534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21.62</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20.247</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35.256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24.686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30.482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10.613</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33.849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28.225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10.688</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12.107</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31.121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14.002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15.879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16.372</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15.481</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23.008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20.104</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23.02</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17.204</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22.726</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dirty="0">
                          <a:solidFill>
                            <a:srgbClr val="000000"/>
                          </a:solidFill>
                          <a:latin typeface="Calibri"/>
                        </a:rPr>
                        <a:t>37.86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dirty="0">
                          <a:solidFill>
                            <a:srgbClr val="000000"/>
                          </a:solidFill>
                          <a:latin typeface="Calibri"/>
                        </a:rPr>
                        <a:t>44.737</a:t>
                      </a:r>
                    </a:p>
                  </a:txBody>
                  <a:tcPr marL="2785" marR="2785" marT="2785" marB="0" anchor="b">
                    <a:lnL>
                      <a:noFill/>
                    </a:lnL>
                    <a:lnR>
                      <a:noFill/>
                    </a:lnR>
                    <a:lnT>
                      <a:noFill/>
                    </a:lnT>
                    <a:lnB>
                      <a:noFill/>
                    </a:lnB>
                    <a:solidFill>
                      <a:srgbClr val="FFDA81"/>
                    </a:solidFill>
                  </a:tcPr>
                </a:tc>
              </a:tr>
            </a:tbl>
          </a:graphicData>
        </a:graphic>
      </p:graphicFrame>
      <p:cxnSp>
        <p:nvCxnSpPr>
          <p:cNvPr id="23" name="Straight Connector 22"/>
          <p:cNvCxnSpPr/>
          <p:nvPr/>
        </p:nvCxnSpPr>
        <p:spPr>
          <a:xfrm>
            <a:off x="24384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298966" y="3511035"/>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cxnSp>
        <p:nvCxnSpPr>
          <p:cNvPr id="37" name="Straight Connector 36"/>
          <p:cNvCxnSpPr/>
          <p:nvPr/>
        </p:nvCxnSpPr>
        <p:spPr>
          <a:xfrm>
            <a:off x="5105400" y="1676401"/>
            <a:ext cx="0" cy="3352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57400" y="4050269"/>
            <a:ext cx="2667000" cy="646331"/>
          </a:xfrm>
          <a:prstGeom prst="rect">
            <a:avLst/>
          </a:prstGeom>
          <a:noFill/>
        </p:spPr>
        <p:txBody>
          <a:bodyPr wrap="square" rtlCol="0">
            <a:spAutoFit/>
          </a:bodyPr>
          <a:lstStyle/>
          <a:p>
            <a:pPr algn="ctr"/>
            <a:r>
              <a:rPr lang="en-US" b="1" dirty="0" smtClean="0">
                <a:solidFill>
                  <a:schemeClr val="bg1"/>
                </a:solidFill>
              </a:rPr>
              <a:t>Unexplained</a:t>
            </a:r>
          </a:p>
          <a:p>
            <a:pPr algn="ctr"/>
            <a:endParaRPr lang="en-US" b="1" dirty="0">
              <a:solidFill>
                <a:schemeClr val="bg1"/>
              </a:solidFill>
            </a:endParaRPr>
          </a:p>
        </p:txBody>
      </p:sp>
      <p:sp>
        <p:nvSpPr>
          <p:cNvPr id="29" name="TextBox 28"/>
          <p:cNvSpPr txBox="1"/>
          <p:nvPr/>
        </p:nvSpPr>
        <p:spPr>
          <a:xfrm>
            <a:off x="49993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30" name="TextBox 29"/>
          <p:cNvSpPr txBox="1"/>
          <p:nvPr/>
        </p:nvSpPr>
        <p:spPr>
          <a:xfrm>
            <a:off x="6400800" y="1871247"/>
            <a:ext cx="2620638"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cxnSp>
        <p:nvCxnSpPr>
          <p:cNvPr id="31" name="Straight Connector 30"/>
          <p:cNvCxnSpPr/>
          <p:nvPr/>
        </p:nvCxnSpPr>
        <p:spPr>
          <a:xfrm>
            <a:off x="63246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457200" y="5715000"/>
          <a:ext cx="4572014" cy="609600"/>
        </p:xfrm>
        <a:graphic>
          <a:graphicData uri="http://schemas.openxmlformats.org/drawingml/2006/table">
            <a:tbl>
              <a:tblPr/>
              <a:tblGrid>
                <a:gridCol w="87502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tblGrid>
              <a:tr h="50800">
                <a:tc>
                  <a:txBody>
                    <a:bodyPr/>
                    <a:lstStyle/>
                    <a:p>
                      <a:pPr algn="l" fontAlgn="b"/>
                      <a:r>
                        <a:rPr lang="en-US" sz="300" b="1" i="0" u="none" strike="noStrike">
                          <a:solidFill>
                            <a:srgbClr val="000000"/>
                          </a:solidFill>
                          <a:latin typeface="Calibri"/>
                        </a:rPr>
                        <a:t>OVERALL MODEL RANKING RESULTS</a:t>
                      </a: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r>
              <a:tr h="50800">
                <a:tc>
                  <a:txBody>
                    <a:bodyPr/>
                    <a:lstStyle/>
                    <a:p>
                      <a:pPr algn="l" fontAlgn="b"/>
                      <a:r>
                        <a:rPr lang="en-US" sz="300" b="0" i="0" u="none" strike="noStrike">
                          <a:solidFill>
                            <a:srgbClr val="000000"/>
                          </a:solidFill>
                          <a:latin typeface="Calibri"/>
                        </a:rPr>
                        <a:t>Method_A1c</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Method_BP</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Method_Lipids</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Method_Smoke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769BBB"/>
                    </a:solidFill>
                  </a:tcPr>
                </a:tc>
              </a:tr>
              <a:tr h="50800">
                <a:tc>
                  <a:txBody>
                    <a:bodyPr/>
                    <a:lstStyle/>
                    <a:p>
                      <a:pPr algn="l" fontAlgn="b"/>
                      <a:r>
                        <a:rPr lang="en-US" sz="300" b="0" i="0" u="none" strike="noStrike">
                          <a:solidFill>
                            <a:srgbClr val="000000"/>
                          </a:solidFill>
                          <a:latin typeface="Calibri"/>
                        </a:rPr>
                        <a:t>Method_Stroke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r>
              <a:tr h="50800">
                <a:tc>
                  <a:txBody>
                    <a:bodyPr/>
                    <a:lstStyle/>
                    <a:p>
                      <a:pPr algn="l" fontAlgn="b"/>
                      <a:r>
                        <a:rPr lang="en-US" sz="300" b="0" i="0" u="none" strike="noStrike">
                          <a:solidFill>
                            <a:srgbClr val="000000"/>
                          </a:solidFill>
                          <a:latin typeface="Calibri"/>
                        </a:rPr>
                        <a:t>Method_DeathCHD</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Method_DeathStroke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Method_TimeImprove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Weighted Mean</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22.041</a:t>
                      </a:r>
                    </a:p>
                  </a:txBody>
                  <a:tcPr marL="2324" marR="2324" marT="2324"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22.561</a:t>
                      </a:r>
                    </a:p>
                  </a:txBody>
                  <a:tcPr marL="2324" marR="2324" marT="2324" marB="0" anchor="b">
                    <a:lnL>
                      <a:noFill/>
                    </a:lnL>
                    <a:lnR>
                      <a:noFill/>
                    </a:lnR>
                    <a:lnT>
                      <a:noFill/>
                    </a:lnT>
                    <a:lnB>
                      <a:noFill/>
                    </a:lnB>
                    <a:solidFill>
                      <a:srgbClr val="6BC07B"/>
                    </a:solidFill>
                  </a:tcPr>
                </a:tc>
                <a:tc>
                  <a:txBody>
                    <a:bodyPr/>
                    <a:lstStyle/>
                    <a:p>
                      <a:pPr algn="r" fontAlgn="b"/>
                      <a:r>
                        <a:rPr lang="en-US" sz="300" b="0" i="0" u="none" strike="noStrike">
                          <a:solidFill>
                            <a:srgbClr val="000000"/>
                          </a:solidFill>
                          <a:latin typeface="Calibri"/>
                        </a:rPr>
                        <a:t>23.155</a:t>
                      </a:r>
                    </a:p>
                  </a:txBody>
                  <a:tcPr marL="2324" marR="2324" marT="2324"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23.549</a:t>
                      </a:r>
                    </a:p>
                  </a:txBody>
                  <a:tcPr marL="2324" marR="2324" marT="2324"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25.964</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25.998</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26.143</a:t>
                      </a:r>
                    </a:p>
                  </a:txBody>
                  <a:tcPr marL="2324" marR="2324" marT="2324"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26.298</a:t>
                      </a:r>
                    </a:p>
                  </a:txBody>
                  <a:tcPr marL="2324" marR="2324" marT="2324"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26.523</a:t>
                      </a:r>
                    </a:p>
                  </a:txBody>
                  <a:tcPr marL="2324" marR="2324" marT="2324"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27.028</a:t>
                      </a:r>
                    </a:p>
                  </a:txBody>
                  <a:tcPr marL="2324" marR="2324" marT="2324"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27.142</a:t>
                      </a:r>
                    </a:p>
                  </a:txBody>
                  <a:tcPr marL="2324" marR="2324" marT="2324"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29.243</a:t>
                      </a:r>
                    </a:p>
                  </a:txBody>
                  <a:tcPr marL="2324" marR="2324" marT="2324"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31.262</a:t>
                      </a:r>
                    </a:p>
                  </a:txBody>
                  <a:tcPr marL="2324" marR="2324" marT="2324"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32.831</a:t>
                      </a:r>
                    </a:p>
                  </a:txBody>
                  <a:tcPr marL="2324" marR="2324" marT="2324"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33.92</a:t>
                      </a:r>
                    </a:p>
                  </a:txBody>
                  <a:tcPr marL="2324" marR="2324" marT="2324"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36.041</a:t>
                      </a:r>
                    </a:p>
                  </a:txBody>
                  <a:tcPr marL="2324" marR="2324" marT="2324"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37.493</a:t>
                      </a:r>
                    </a:p>
                  </a:txBody>
                  <a:tcPr marL="2324" marR="2324" marT="2324"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37.846</a:t>
                      </a:r>
                    </a:p>
                  </a:txBody>
                  <a:tcPr marL="2324" marR="2324" marT="2324"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39.159</a:t>
                      </a:r>
                    </a:p>
                  </a:txBody>
                  <a:tcPr marL="2324" marR="2324" marT="2324"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42.126</a:t>
                      </a:r>
                    </a:p>
                  </a:txBody>
                  <a:tcPr marL="2324" marR="2324" marT="2324"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44.039</a:t>
                      </a:r>
                    </a:p>
                  </a:txBody>
                  <a:tcPr marL="2324" marR="2324" marT="2324"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45.045</a:t>
                      </a:r>
                    </a:p>
                  </a:txBody>
                  <a:tcPr marL="2324" marR="2324" marT="2324"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46.083</a:t>
                      </a:r>
                    </a:p>
                  </a:txBody>
                  <a:tcPr marL="2324" marR="2324" marT="2324"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48.607</a:t>
                      </a:r>
                    </a:p>
                  </a:txBody>
                  <a:tcPr marL="2324" marR="2324" marT="2324"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51.565</a:t>
                      </a:r>
                    </a:p>
                  </a:txBody>
                  <a:tcPr marL="2324" marR="2324" marT="2324" marB="0" anchor="b">
                    <a:lnL>
                      <a:noFill/>
                    </a:lnL>
                    <a:lnR>
                      <a:noFill/>
                    </a:lnR>
                    <a:lnT>
                      <a:noFill/>
                    </a:lnT>
                    <a:lnB>
                      <a:noFill/>
                    </a:lnB>
                    <a:solidFill>
                      <a:srgbClr val="FA8A72"/>
                    </a:solidFill>
                  </a:tcPr>
                </a:tc>
                <a:tc>
                  <a:txBody>
                    <a:bodyPr/>
                    <a:lstStyle/>
                    <a:p>
                      <a:pPr algn="r" fontAlgn="b"/>
                      <a:r>
                        <a:rPr lang="en-US" sz="300" b="0" i="0" u="none" strike="noStrike" dirty="0">
                          <a:solidFill>
                            <a:srgbClr val="000000"/>
                          </a:solidFill>
                          <a:latin typeface="Calibri"/>
                        </a:rPr>
                        <a:t>58.127</a:t>
                      </a:r>
                    </a:p>
                  </a:txBody>
                  <a:tcPr marL="2324" marR="2324" marT="2324" marB="0" anchor="b">
                    <a:lnL>
                      <a:noFill/>
                    </a:lnL>
                    <a:lnR>
                      <a:noFill/>
                    </a:lnR>
                    <a:lnT>
                      <a:noFill/>
                    </a:lnT>
                    <a:lnB>
                      <a:noFill/>
                    </a:lnB>
                    <a:solidFill>
                      <a:srgbClr val="F8696B"/>
                    </a:solidFill>
                  </a:tcPr>
                </a:tc>
              </a:tr>
            </a:tbl>
          </a:graphicData>
        </a:graphic>
      </p:graphicFrame>
      <p:sp>
        <p:nvSpPr>
          <p:cNvPr id="20" name="TextBox 19"/>
          <p:cNvSpPr txBox="1"/>
          <p:nvPr/>
        </p:nvSpPr>
        <p:spPr>
          <a:xfrm>
            <a:off x="5791200" y="5816025"/>
            <a:ext cx="2667000" cy="584775"/>
          </a:xfrm>
          <a:prstGeom prst="rect">
            <a:avLst/>
          </a:prstGeom>
          <a:noFill/>
        </p:spPr>
        <p:txBody>
          <a:bodyPr wrap="square" rtlCol="0">
            <a:spAutoFit/>
          </a:bodyPr>
          <a:lstStyle/>
          <a:p>
            <a:pPr algn="ctr"/>
            <a:r>
              <a:rPr lang="en-US" sz="1600" dirty="0" smtClean="0"/>
              <a:t>Very few models without</a:t>
            </a:r>
          </a:p>
          <a:p>
            <a:pPr algn="ctr"/>
            <a:r>
              <a:rPr lang="en-US" sz="1600" b="1" dirty="0" smtClean="0"/>
              <a:t>Date Correction </a:t>
            </a:r>
            <a:r>
              <a:rPr lang="en-US" sz="1600" dirty="0" smtClean="0"/>
              <a:t>behave well</a:t>
            </a:r>
            <a:endParaRPr lang="en-US" sz="1600" dirty="0"/>
          </a:p>
        </p:txBody>
      </p:sp>
      <p:cxnSp>
        <p:nvCxnSpPr>
          <p:cNvPr id="26" name="Straight Arrow Connector 25"/>
          <p:cNvCxnSpPr>
            <a:stCxn id="20" idx="0"/>
          </p:cNvCxnSpPr>
          <p:nvPr/>
        </p:nvCxnSpPr>
        <p:spPr>
          <a:xfrm flipV="1">
            <a:off x="7124700" y="2667000"/>
            <a:ext cx="1714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0"/>
          </p:cNvCxnSpPr>
          <p:nvPr/>
        </p:nvCxnSpPr>
        <p:spPr>
          <a:xfrm flipH="1" flipV="1">
            <a:off x="6553200" y="2667000"/>
            <a:ext cx="571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V="1">
            <a:off x="7124700" y="2667000"/>
            <a:ext cx="14097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Arc 43"/>
          <p:cNvSpPr/>
          <p:nvPr/>
        </p:nvSpPr>
        <p:spPr>
          <a:xfrm rot="10800000">
            <a:off x="3657600" y="6096000"/>
            <a:ext cx="3429000"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10800000">
            <a:off x="4267198" y="6096000"/>
            <a:ext cx="28194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10800000">
            <a:off x="4952999" y="6096000"/>
            <a:ext cx="21336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609600" y="5421868"/>
            <a:ext cx="5029200" cy="369332"/>
          </a:xfrm>
          <a:prstGeom prst="rect">
            <a:avLst/>
          </a:prstGeom>
          <a:noFill/>
        </p:spPr>
        <p:txBody>
          <a:bodyPr wrap="square" rtlCol="0">
            <a:spAutoFit/>
          </a:bodyPr>
          <a:lstStyle/>
          <a:p>
            <a:pPr algn="ctr"/>
            <a:r>
              <a:rPr lang="en-US" b="1" dirty="0" smtClean="0"/>
              <a:t>  Best            Model Ranking            Worst </a:t>
            </a:r>
            <a:endParaRPr lang="en-US" b="1" dirty="0"/>
          </a:p>
        </p:txBody>
      </p:sp>
      <p:cxnSp>
        <p:nvCxnSpPr>
          <p:cNvPr id="56" name="Straight Arrow Connector 55"/>
          <p:cNvCxnSpPr/>
          <p:nvPr/>
        </p:nvCxnSpPr>
        <p:spPr>
          <a:xfrm>
            <a:off x="3886200" y="5638800"/>
            <a:ext cx="533400" cy="0"/>
          </a:xfrm>
          <a:prstGeom prst="straightConnector1">
            <a:avLst/>
          </a:prstGeom>
          <a:ln w="3175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828800" y="5638800"/>
            <a:ext cx="457200" cy="0"/>
          </a:xfrm>
          <a:prstGeom prst="straightConnector1">
            <a:avLst/>
          </a:prstGeom>
          <a:ln w="317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2250133" y="3434835"/>
            <a:ext cx="4953000" cy="369332"/>
          </a:xfrm>
          <a:prstGeom prst="rect">
            <a:avLst/>
          </a:prstGeom>
          <a:noFill/>
        </p:spPr>
        <p:txBody>
          <a:bodyPr wrap="square" rtlCol="0">
            <a:spAutoFit/>
          </a:bodyPr>
          <a:lstStyle/>
          <a:p>
            <a:pPr algn="ctr"/>
            <a:r>
              <a:rPr lang="en-US" b="1" dirty="0" smtClean="0"/>
              <a:t> 8 Populations = 40 cohorts x 2</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6"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Horizontal)">
                                      <p:cBhvr>
                                        <p:cTn id="15" dur="500"/>
                                        <p:tgtEl>
                                          <p:spTgt spid="31"/>
                                        </p:tgtEl>
                                      </p:cBhvr>
                                    </p:animEffect>
                                  </p:childTnLst>
                                </p:cTn>
                              </p:par>
                              <p:par>
                                <p:cTn id="16" presetID="2" presetClass="entr" presetSubtype="3"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0-#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1000" fill="hold"/>
                                        <p:tgtEl>
                                          <p:spTgt spid="14"/>
                                        </p:tgtEl>
                                        <p:attrNameLst>
                                          <p:attrName>ppt_x</p:attrName>
                                        </p:attrNameLst>
                                      </p:cBhvr>
                                      <p:tavLst>
                                        <p:tav tm="0">
                                          <p:val>
                                            <p:strVal val="1+#ppt_w/2"/>
                                          </p:val>
                                        </p:tav>
                                        <p:tav tm="100000">
                                          <p:val>
                                            <p:strVal val="#ppt_x"/>
                                          </p:val>
                                        </p:tav>
                                      </p:tavLst>
                                    </p:anim>
                                    <p:anim calcmode="lin" valueType="num">
                                      <p:cBhvr additive="base">
                                        <p:cTn id="37" dur="10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6" presetClass="entr" presetSubtype="2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arn(inHorizontal)">
                                      <p:cBhvr>
                                        <p:cTn id="41" dur="500"/>
                                        <p:tgtEl>
                                          <p:spTgt spid="37"/>
                                        </p:tgtEl>
                                      </p:cBhvr>
                                    </p:animEffect>
                                  </p:childTnLst>
                                </p:cTn>
                              </p:par>
                            </p:childTnLst>
                          </p:cTn>
                        </p:par>
                        <p:par>
                          <p:cTn id="42" fill="hold">
                            <p:stCondLst>
                              <p:cond delay="1500"/>
                            </p:stCondLst>
                            <p:childTnLst>
                              <p:par>
                                <p:cTn id="43" presetID="2" presetClass="entr" presetSubtype="3"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0"/>
                            </p:stCondLst>
                            <p:childTnLst>
                              <p:par>
                                <p:cTn id="56" presetID="0" presetClass="path" presetSubtype="0" accel="50000" decel="50000" fill="hold" nodeType="afterEffect">
                                  <p:stCondLst>
                                    <p:cond delay="0"/>
                                  </p:stCondLst>
                                  <p:childTnLst>
                                    <p:animMotion origin="layout" path="M 5.55112E-17 -0.53334 L 5.55112E-17 2.22222E-6 " pathEditMode="relative" rAng="0" ptsTypes="AA">
                                      <p:cBhvr>
                                        <p:cTn id="57" dur="2000" fill="hold"/>
                                        <p:tgtEl>
                                          <p:spTgt spid="19"/>
                                        </p:tgtEl>
                                        <p:attrNameLst>
                                          <p:attrName>ppt_x</p:attrName>
                                          <p:attrName>ppt_y</p:attrName>
                                        </p:attrNameLst>
                                      </p:cBhvr>
                                      <p:rCtr x="0" y="267"/>
                                    </p:animMotion>
                                  </p:childTnLst>
                                </p:cTn>
                              </p:par>
                            </p:childTnLst>
                          </p:cTn>
                        </p:par>
                        <p:par>
                          <p:cTn id="58" fill="hold">
                            <p:stCondLst>
                              <p:cond delay="2000"/>
                            </p:stCondLst>
                            <p:childTnLst>
                              <p:par>
                                <p:cTn id="59" presetID="16" presetClass="entr" presetSubtype="37"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arn(outVertical)">
                                      <p:cBhvr>
                                        <p:cTn id="61" dur="500"/>
                                        <p:tgtEl>
                                          <p:spTgt spid="54"/>
                                        </p:tgtEl>
                                      </p:cBhvr>
                                    </p:animEffect>
                                  </p:childTnLst>
                                </p:cTn>
                              </p:par>
                              <p:par>
                                <p:cTn id="62" presetID="22" presetClass="entr" presetSubtype="8"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par>
                                <p:cTn id="65" presetID="22" presetClass="entr" presetSubtype="2"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righ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80">
                                          <p:stCondLst>
                                            <p:cond delay="0"/>
                                          </p:stCondLst>
                                        </p:cTn>
                                        <p:tgtEl>
                                          <p:spTgt spid="20"/>
                                        </p:tgtEl>
                                      </p:cBhvr>
                                    </p:animEffect>
                                    <p:anim calcmode="lin" valueType="num">
                                      <p:cBhvr>
                                        <p:cTn id="7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8" dur="26">
                                          <p:stCondLst>
                                            <p:cond delay="650"/>
                                          </p:stCondLst>
                                        </p:cTn>
                                        <p:tgtEl>
                                          <p:spTgt spid="20"/>
                                        </p:tgtEl>
                                      </p:cBhvr>
                                      <p:to x="100000" y="60000"/>
                                    </p:animScale>
                                    <p:animScale>
                                      <p:cBhvr>
                                        <p:cTn id="79" dur="166" decel="50000">
                                          <p:stCondLst>
                                            <p:cond delay="676"/>
                                          </p:stCondLst>
                                        </p:cTn>
                                        <p:tgtEl>
                                          <p:spTgt spid="20"/>
                                        </p:tgtEl>
                                      </p:cBhvr>
                                      <p:to x="100000" y="100000"/>
                                    </p:animScale>
                                    <p:animScale>
                                      <p:cBhvr>
                                        <p:cTn id="80" dur="26">
                                          <p:stCondLst>
                                            <p:cond delay="1312"/>
                                          </p:stCondLst>
                                        </p:cTn>
                                        <p:tgtEl>
                                          <p:spTgt spid="20"/>
                                        </p:tgtEl>
                                      </p:cBhvr>
                                      <p:to x="100000" y="80000"/>
                                    </p:animScale>
                                    <p:animScale>
                                      <p:cBhvr>
                                        <p:cTn id="81" dur="166" decel="50000">
                                          <p:stCondLst>
                                            <p:cond delay="1338"/>
                                          </p:stCondLst>
                                        </p:cTn>
                                        <p:tgtEl>
                                          <p:spTgt spid="20"/>
                                        </p:tgtEl>
                                      </p:cBhvr>
                                      <p:to x="100000" y="100000"/>
                                    </p:animScale>
                                    <p:animScale>
                                      <p:cBhvr>
                                        <p:cTn id="82" dur="26">
                                          <p:stCondLst>
                                            <p:cond delay="1642"/>
                                          </p:stCondLst>
                                        </p:cTn>
                                        <p:tgtEl>
                                          <p:spTgt spid="20"/>
                                        </p:tgtEl>
                                      </p:cBhvr>
                                      <p:to x="100000" y="90000"/>
                                    </p:animScale>
                                    <p:animScale>
                                      <p:cBhvr>
                                        <p:cTn id="83" dur="166" decel="50000">
                                          <p:stCondLst>
                                            <p:cond delay="1668"/>
                                          </p:stCondLst>
                                        </p:cTn>
                                        <p:tgtEl>
                                          <p:spTgt spid="20"/>
                                        </p:tgtEl>
                                      </p:cBhvr>
                                      <p:to x="100000" y="100000"/>
                                    </p:animScale>
                                    <p:animScale>
                                      <p:cBhvr>
                                        <p:cTn id="84" dur="26">
                                          <p:stCondLst>
                                            <p:cond delay="1808"/>
                                          </p:stCondLst>
                                        </p:cTn>
                                        <p:tgtEl>
                                          <p:spTgt spid="20"/>
                                        </p:tgtEl>
                                      </p:cBhvr>
                                      <p:to x="100000" y="95000"/>
                                    </p:animScale>
                                    <p:animScale>
                                      <p:cBhvr>
                                        <p:cTn id="85" dur="166" decel="50000">
                                          <p:stCondLst>
                                            <p:cond delay="1834"/>
                                          </p:stCondLst>
                                        </p:cTn>
                                        <p:tgtEl>
                                          <p:spTgt spid="20"/>
                                        </p:tgtEl>
                                      </p:cBhvr>
                                      <p:to x="100000" y="100000"/>
                                    </p:animScale>
                                  </p:childTnLst>
                                </p:cTn>
                              </p:par>
                            </p:childTnLst>
                          </p:cTn>
                        </p:par>
                        <p:par>
                          <p:cTn id="86" fill="hold">
                            <p:stCondLst>
                              <p:cond delay="2000"/>
                            </p:stCondLst>
                            <p:childTnLst>
                              <p:par>
                                <p:cTn id="87" presetID="22" presetClass="entr" presetSubtype="4"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par>
                                <p:cTn id="90" presetID="22" presetClass="entr" presetSubtype="4"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down)">
                                      <p:cBhvr>
                                        <p:cTn id="92" dur="500"/>
                                        <p:tgtEl>
                                          <p:spTgt spid="32"/>
                                        </p:tgtEl>
                                      </p:cBhvr>
                                    </p:animEffect>
                                  </p:childTnLst>
                                </p:cTn>
                              </p:par>
                              <p:par>
                                <p:cTn id="93" presetID="22" presetClass="entr" presetSubtype="4"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par>
                          <p:cTn id="96" fill="hold">
                            <p:stCondLst>
                              <p:cond delay="2500"/>
                            </p:stCondLst>
                            <p:childTnLst>
                              <p:par>
                                <p:cTn id="97" presetID="22" presetClass="entr" presetSubtype="2"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right)">
                                      <p:cBhvr>
                                        <p:cTn id="99" dur="500"/>
                                        <p:tgtEl>
                                          <p:spTgt spid="47"/>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wipe(right)">
                                      <p:cBhvr>
                                        <p:cTn id="102" dur="500"/>
                                        <p:tgtEl>
                                          <p:spTgt spid="4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right)">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38" presetClass="entr" presetSubtype="0" accel="50000" fill="hold" grpId="0" nodeType="clickEffect">
                                  <p:stCondLst>
                                    <p:cond delay="0"/>
                                  </p:stCondLst>
                                  <p:iterate type="lt">
                                    <p:tmPct val="50000"/>
                                  </p:iterate>
                                  <p:childTnLst>
                                    <p:set>
                                      <p:cBhvr>
                                        <p:cTn id="109" dur="1" fill="hold">
                                          <p:stCondLst>
                                            <p:cond delay="0"/>
                                          </p:stCondLst>
                                        </p:cTn>
                                        <p:tgtEl>
                                          <p:spTgt spid="39"/>
                                        </p:tgtEl>
                                        <p:attrNameLst>
                                          <p:attrName>style.visibility</p:attrName>
                                        </p:attrNameLst>
                                      </p:cBhvr>
                                      <p:to>
                                        <p:strVal val="visible"/>
                                      </p:to>
                                    </p:set>
                                    <p:set>
                                      <p:cBhvr>
                                        <p:cTn id="110" dur="228" fill="hold">
                                          <p:stCondLst>
                                            <p:cond delay="0"/>
                                          </p:stCondLst>
                                        </p:cTn>
                                        <p:tgtEl>
                                          <p:spTgt spid="39"/>
                                        </p:tgtEl>
                                        <p:attrNameLst>
                                          <p:attrName>style.rotation</p:attrName>
                                        </p:attrNameLst>
                                      </p:cBhvr>
                                      <p:to>
                                        <p:strVal val="-45.0"/>
                                      </p:to>
                                    </p:set>
                                    <p:anim calcmode="lin" valueType="num">
                                      <p:cBhvr>
                                        <p:cTn id="111" dur="228" fill="hold">
                                          <p:stCondLst>
                                            <p:cond delay="228"/>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112" dur="228"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113" dur="78" decel="50000" autoRev="1" fill="hold">
                                          <p:stCondLst>
                                            <p:cond delay="228"/>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114" dur="68" fill="hold">
                                          <p:stCondLst>
                                            <p:cond delay="432"/>
                                          </p:stCondLst>
                                        </p:cTn>
                                        <p:tgtEl>
                                          <p:spTgt spid="39"/>
                                        </p:tgtEl>
                                        <p:attrNameLst>
                                          <p:attrName>ppt_y</p:attrName>
                                        </p:attrNameLst>
                                      </p:cBhvr>
                                      <p:tavLst>
                                        <p:tav tm="0">
                                          <p:val>
                                            <p:strVal val="#ppt_y-(0.354*#ppt_w-0.172*#ppt_h)"/>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8" presetClass="entr" presetSubtype="0" accel="50000" fill="hold" grpId="0" nodeType="clickEffect">
                                  <p:stCondLst>
                                    <p:cond delay="0"/>
                                  </p:stCondLst>
                                  <p:iterate type="lt">
                                    <p:tmPct val="50000"/>
                                  </p:iterate>
                                  <p:childTnLst>
                                    <p:set>
                                      <p:cBhvr>
                                        <p:cTn id="118" dur="1" fill="hold">
                                          <p:stCondLst>
                                            <p:cond delay="0"/>
                                          </p:stCondLst>
                                        </p:cTn>
                                        <p:tgtEl>
                                          <p:spTgt spid="38"/>
                                        </p:tgtEl>
                                        <p:attrNameLst>
                                          <p:attrName>style.visibility</p:attrName>
                                        </p:attrNameLst>
                                      </p:cBhvr>
                                      <p:to>
                                        <p:strVal val="visible"/>
                                      </p:to>
                                    </p:set>
                                    <p:set>
                                      <p:cBhvr>
                                        <p:cTn id="119" dur="228" fill="hold">
                                          <p:stCondLst>
                                            <p:cond delay="0"/>
                                          </p:stCondLst>
                                        </p:cTn>
                                        <p:tgtEl>
                                          <p:spTgt spid="38"/>
                                        </p:tgtEl>
                                        <p:attrNameLst>
                                          <p:attrName>style.rotation</p:attrName>
                                        </p:attrNameLst>
                                      </p:cBhvr>
                                      <p:to>
                                        <p:strVal val="-45.0"/>
                                      </p:to>
                                    </p:set>
                                    <p:anim calcmode="lin" valueType="num">
                                      <p:cBhvr>
                                        <p:cTn id="120"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121"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122"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123"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5" grpId="0"/>
      <p:bldP spid="17" grpId="0"/>
      <p:bldP spid="39" grpId="0"/>
      <p:bldP spid="38" grpId="0"/>
      <p:bldP spid="29" grpId="0"/>
      <p:bldP spid="30" grpId="0"/>
      <p:bldP spid="20" grpId="0"/>
      <p:bldP spid="44" grpId="0" animBg="1"/>
      <p:bldP spid="46" grpId="0" animBg="1"/>
      <p:bldP spid="47" grpId="0" animBg="1"/>
      <p:bldP spid="54"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MIST Uses Computing Power</a:t>
            </a:r>
            <a:br>
              <a:rPr lang="en-US" dirty="0" smtClean="0"/>
            </a:br>
            <a:r>
              <a:rPr lang="en-US" dirty="0" smtClean="0"/>
              <a:t>Here is Proof!</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p:txBody>
      </p:sp>
      <p:pic>
        <p:nvPicPr>
          <p:cNvPr id="1026" name="Picture 2" descr="C:\Users\Work\Desktop\IMG_2744.JPG"/>
          <p:cNvPicPr>
            <a:picLocks noChangeAspect="1" noChangeArrowheads="1"/>
          </p:cNvPicPr>
          <p:nvPr/>
        </p:nvPicPr>
        <p:blipFill>
          <a:blip r:embed="rId2" cstate="print"/>
          <a:srcRect/>
          <a:stretch>
            <a:fillRect/>
          </a:stretch>
        </p:blipFill>
        <p:spPr bwMode="auto">
          <a:xfrm>
            <a:off x="1295400" y="1600200"/>
            <a:ext cx="6502400" cy="4876800"/>
          </a:xfrm>
          <a:prstGeom prst="rect">
            <a:avLst/>
          </a:prstGeom>
          <a:noFill/>
        </p:spPr>
      </p:pic>
      <p:sp>
        <p:nvSpPr>
          <p:cNvPr id="9" name="Oval Callout 8"/>
          <p:cNvSpPr/>
          <p:nvPr/>
        </p:nvSpPr>
        <p:spPr>
          <a:xfrm>
            <a:off x="1219200" y="5791200"/>
            <a:ext cx="3886200" cy="762000"/>
          </a:xfrm>
          <a:prstGeom prst="wedgeEllipseCallout">
            <a:avLst>
              <a:gd name="adj1" fmla="val 59719"/>
              <a:gd name="adj2" fmla="val -2506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Fried after two year of extensive use</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Disease Progression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Simple - Low Resolution</a:t>
            </a:r>
          </a:p>
          <a:p>
            <a:endParaRPr lang="en-US" dirty="0" smtClean="0"/>
          </a:p>
          <a:p>
            <a:r>
              <a:rPr lang="en-US" dirty="0" smtClean="0"/>
              <a:t>Based on secondary data:</a:t>
            </a:r>
          </a:p>
          <a:p>
            <a:pPr lvl="1"/>
            <a:r>
              <a:rPr lang="en-US" dirty="0" smtClean="0"/>
              <a:t>Published </a:t>
            </a:r>
            <a:r>
              <a:rPr lang="en-US" dirty="0" smtClean="0">
                <a:solidFill>
                  <a:srgbClr val="7030A0"/>
                </a:solidFill>
              </a:rPr>
              <a:t>Risk Equations</a:t>
            </a:r>
          </a:p>
          <a:p>
            <a:pPr lvl="1"/>
            <a:r>
              <a:rPr lang="en-US" dirty="0" smtClean="0"/>
              <a:t>Published </a:t>
            </a:r>
            <a:r>
              <a:rPr lang="en-US" dirty="0" smtClean="0">
                <a:solidFill>
                  <a:srgbClr val="7030A0"/>
                </a:solidFill>
              </a:rPr>
              <a:t>Clinical Trials</a:t>
            </a:r>
            <a:r>
              <a:rPr lang="en-US" dirty="0" smtClean="0"/>
              <a:t>, i.e. no real individual data</a:t>
            </a:r>
          </a:p>
          <a:p>
            <a:pPr lvl="1"/>
            <a:r>
              <a:rPr lang="en-US" dirty="0" smtClean="0"/>
              <a:t>Other publications</a:t>
            </a:r>
          </a:p>
          <a:p>
            <a:endParaRPr lang="en-US" dirty="0" smtClean="0"/>
          </a:p>
          <a:p>
            <a:r>
              <a:rPr lang="en-US" dirty="0" smtClean="0"/>
              <a:t>Relies on computing power/techniques</a:t>
            </a:r>
          </a:p>
          <a:p>
            <a:pPr lvl="1">
              <a:buClr>
                <a:schemeClr val="tx1"/>
              </a:buClr>
            </a:pPr>
            <a:r>
              <a:rPr lang="en-US" dirty="0" smtClean="0"/>
              <a:t>Parallel processing / High Performance Computing</a:t>
            </a:r>
          </a:p>
          <a:p>
            <a:pPr lvl="1">
              <a:buClr>
                <a:schemeClr val="tx1"/>
              </a:buClr>
            </a:pPr>
            <a:r>
              <a:rPr lang="en-US" dirty="0" smtClean="0">
                <a:solidFill>
                  <a:srgbClr val="7030A0"/>
                </a:solidFill>
              </a:rPr>
              <a:t>Competition</a:t>
            </a:r>
            <a:r>
              <a:rPr lang="en-US" dirty="0" smtClean="0"/>
              <a:t> among alternative equation/hypothesis combinations</a:t>
            </a:r>
          </a:p>
          <a:p>
            <a:pPr lvl="1">
              <a:buClr>
                <a:schemeClr val="tx1"/>
              </a:buClr>
            </a:pPr>
            <a:r>
              <a:rPr lang="en-US" dirty="0" smtClean="0"/>
              <a:t>Cross validation - </a:t>
            </a:r>
            <a:r>
              <a:rPr lang="en-US" dirty="0" smtClean="0">
                <a:solidFill>
                  <a:srgbClr val="7030A0"/>
                </a:solidFill>
              </a:rPr>
              <a:t>One click validation</a:t>
            </a:r>
          </a:p>
          <a:p>
            <a:pPr lvl="1">
              <a:buClr>
                <a:schemeClr val="tx1"/>
              </a:buClr>
            </a:pPr>
            <a:r>
              <a:rPr lang="en-US" dirty="0" smtClean="0">
                <a:solidFill>
                  <a:srgbClr val="7030A0"/>
                </a:solidFill>
              </a:rPr>
              <a:t>Ranks</a:t>
            </a:r>
            <a:r>
              <a:rPr lang="en-US" dirty="0" smtClean="0"/>
              <a:t> results according to fitness - </a:t>
            </a:r>
            <a:r>
              <a:rPr lang="en-US" dirty="0" smtClean="0">
                <a:solidFill>
                  <a:srgbClr val="7030A0"/>
                </a:solidFill>
              </a:rPr>
              <a:t>Fitness Engine</a:t>
            </a:r>
          </a:p>
          <a:p>
            <a:pPr lvl="1">
              <a:buClr>
                <a:schemeClr val="tx1"/>
              </a:buClr>
            </a:pPr>
            <a:r>
              <a:rPr lang="en-US" dirty="0" smtClean="0">
                <a:solidFill>
                  <a:srgbClr val="7030A0"/>
                </a:solidFill>
              </a:rPr>
              <a:t>Accumulates knowledge</a:t>
            </a:r>
          </a:p>
          <a:p>
            <a:pPr lvl="1">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INSPYRED elements provided by MIST:</a:t>
            </a:r>
          </a:p>
          <a:p>
            <a:pPr lvl="1"/>
            <a:r>
              <a:rPr lang="en-US" b="1" dirty="0" smtClean="0"/>
              <a:t>Evaluator:</a:t>
            </a:r>
            <a:r>
              <a:rPr lang="en-US" dirty="0" smtClean="0"/>
              <a:t> Score a specific sub-population = Fitness function</a:t>
            </a:r>
          </a:p>
          <a:p>
            <a:pPr lvl="1"/>
            <a:r>
              <a:rPr lang="en-US" b="1" dirty="0" smtClean="0"/>
              <a:t>Generator: </a:t>
            </a:r>
            <a:r>
              <a:rPr lang="en-US" dirty="0" smtClean="0"/>
              <a:t>Generates a sub-population from candidate population</a:t>
            </a:r>
          </a:p>
          <a:p>
            <a:pPr lvl="1"/>
            <a:r>
              <a:rPr lang="en-US" b="1" dirty="0" smtClean="0"/>
              <a:t>Random generator: </a:t>
            </a:r>
            <a:r>
              <a:rPr lang="en-US" dirty="0" smtClean="0"/>
              <a:t>Control random numbers: Allows Reproducibility</a:t>
            </a:r>
          </a:p>
          <a:p>
            <a:pPr lvl="1"/>
            <a:r>
              <a:rPr lang="en-US" b="1" dirty="0" err="1" smtClean="0"/>
              <a:t>Variators</a:t>
            </a:r>
            <a:r>
              <a:rPr lang="en-US" b="1" dirty="0" smtClean="0"/>
              <a:t>:</a:t>
            </a:r>
          </a:p>
          <a:p>
            <a:pPr lvl="2"/>
            <a:r>
              <a:rPr lang="en-US" dirty="0" smtClean="0"/>
              <a:t>Cross Over: method to create a sub populations from two others</a:t>
            </a:r>
          </a:p>
          <a:p>
            <a:pPr lvl="2"/>
            <a:r>
              <a:rPr lang="en-US" dirty="0" smtClean="0"/>
              <a:t>Mutation: Method to change a sub-population</a:t>
            </a:r>
          </a:p>
          <a:p>
            <a:pPr lvl="1"/>
            <a:r>
              <a:rPr lang="en-US" b="1" dirty="0" smtClean="0"/>
              <a:t>Terminators:</a:t>
            </a:r>
          </a:p>
          <a:p>
            <a:pPr lvl="2"/>
            <a:r>
              <a:rPr lang="en-US" dirty="0" smtClean="0"/>
              <a:t>Max </a:t>
            </a:r>
            <a:r>
              <a:rPr lang="en-US" dirty="0" err="1" smtClean="0"/>
              <a:t>Eval</a:t>
            </a:r>
            <a:r>
              <a:rPr lang="en-US" dirty="0" smtClean="0"/>
              <a:t>: stop when computation is too long</a:t>
            </a:r>
          </a:p>
          <a:p>
            <a:pPr lvl="2"/>
            <a:r>
              <a:rPr lang="en-US" dirty="0" smtClean="0"/>
              <a:t>Max Stable: Stop when result Is stable </a:t>
            </a:r>
          </a:p>
          <a:p>
            <a:pPr lvl="1"/>
            <a:endParaRPr lang="en-US" dirty="0" smtClean="0"/>
          </a:p>
          <a:p>
            <a:pPr lvl="1"/>
            <a:r>
              <a:rPr lang="en-US" b="1" dirty="0" smtClean="0"/>
              <a:t>Additional parameters: </a:t>
            </a:r>
            <a:r>
              <a:rPr lang="en-US" dirty="0" smtClean="0"/>
              <a:t>Population Size, Sub-population Size, etc. </a:t>
            </a:r>
          </a:p>
          <a:p>
            <a:pPr lvl="1"/>
            <a:r>
              <a:rPr lang="en-US" b="1" dirty="0" smtClean="0"/>
              <a:t>Selector: </a:t>
            </a:r>
            <a:r>
              <a:rPr lang="en-US" dirty="0" smtClean="0"/>
              <a:t>Standard INSPYRED Tournament</a:t>
            </a:r>
          </a:p>
          <a:p>
            <a:pPr lvl="1"/>
            <a:r>
              <a:rPr lang="en-US" b="1" dirty="0" smtClean="0"/>
              <a:t>Observer: </a:t>
            </a:r>
            <a:r>
              <a:rPr lang="en-US" dirty="0" smtClean="0"/>
              <a:t>Standard INSPYRED statistic observer</a:t>
            </a:r>
          </a:p>
          <a:p>
            <a:endParaRPr lang="en-US" dirty="0" smtClean="0"/>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p:txBody>
      </p:sp>
      <p:sp>
        <p:nvSpPr>
          <p:cNvPr id="6" name="Cloud Callout 5"/>
          <p:cNvSpPr/>
          <p:nvPr/>
        </p:nvSpPr>
        <p:spPr>
          <a:xfrm>
            <a:off x="4724400" y="3733800"/>
            <a:ext cx="41910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196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8674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4876800" y="4267200"/>
            <a:ext cx="17526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Population</a:t>
            </a:r>
            <a:endParaRPr lang="en-US" dirty="0">
              <a:solidFill>
                <a:schemeClr val="tx1"/>
              </a:solidFill>
            </a:endParaRPr>
          </a:p>
        </p:txBody>
      </p:sp>
      <p:sp>
        <p:nvSpPr>
          <p:cNvPr id="13" name="Right Arrow 12"/>
          <p:cNvSpPr/>
          <p:nvPr/>
        </p:nvSpPr>
        <p:spPr>
          <a:xfrm rot="4273438">
            <a:off x="7551208" y="50943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  Run</a:t>
            </a:r>
            <a:endParaRPr lang="en-US" sz="1600" dirty="0">
              <a:solidFill>
                <a:srgbClr val="00B050"/>
              </a:solidFill>
            </a:endParaRPr>
          </a:p>
        </p:txBody>
      </p:sp>
      <p:sp>
        <p:nvSpPr>
          <p:cNvPr id="7" name="Vertical Scroll 6"/>
          <p:cNvSpPr/>
          <p:nvPr/>
        </p:nvSpPr>
        <p:spPr>
          <a:xfrm>
            <a:off x="7162800" y="42672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Clinical Data Modeling</a:t>
            </a:r>
            <a:endParaRPr lang="en-US" dirty="0"/>
          </a:p>
        </p:txBody>
      </p:sp>
      <p:sp>
        <p:nvSpPr>
          <p:cNvPr id="17" name="Content Placeholder 16"/>
          <p:cNvSpPr>
            <a:spLocks noGrp="1"/>
          </p:cNvSpPr>
          <p:nvPr>
            <p:ph idx="1"/>
          </p:nvPr>
        </p:nvSpPr>
        <p:spPr/>
        <p:txBody>
          <a:bodyPr/>
          <a:lstStyle/>
          <a:p>
            <a:pPr marL="514350" indent="-514350" algn="ctr">
              <a:buFont typeface="+mj-lt"/>
              <a:buAutoNum type="arabicPeriod"/>
            </a:pPr>
            <a:endParaRPr lang="en-US" dirty="0" smtClean="0"/>
          </a:p>
          <a:p>
            <a:pPr marL="514350" indent="-514350">
              <a:buFont typeface="+mj-lt"/>
              <a:buAutoNum type="arabicPeriod"/>
            </a:pPr>
            <a:r>
              <a:rPr lang="en-US" dirty="0" smtClean="0"/>
              <a:t>Population Generation</a:t>
            </a:r>
            <a:r>
              <a:rPr lang="en-US" dirty="0" smtClean="0">
                <a:solidFill>
                  <a:srgbClr val="00B0F0"/>
                </a:solidFill>
              </a:rPr>
              <a:t/>
            </a:r>
            <a:br>
              <a:rPr lang="en-US" dirty="0" smtClean="0">
                <a:solidFill>
                  <a:srgbClr val="00B0F0"/>
                </a:solidFill>
              </a:rPr>
            </a:br>
            <a:endParaRPr lang="en-US" dirty="0" smtClean="0">
              <a:solidFill>
                <a:srgbClr val="00B0F0"/>
              </a:solidFill>
            </a:endParaRPr>
          </a:p>
          <a:p>
            <a:pPr marL="514350" indent="-514350">
              <a:buFont typeface="+mj-lt"/>
              <a:buAutoNum type="arabicPeriod"/>
            </a:pPr>
            <a:r>
              <a:rPr lang="en-US" dirty="0" smtClean="0">
                <a:solidFill>
                  <a:srgbClr val="00B0F0"/>
                </a:solidFill>
              </a:rPr>
              <a:t>Markov Model Parameter Estimation</a:t>
            </a:r>
          </a:p>
          <a:p>
            <a:pPr marL="514350" indent="-514350">
              <a:buFont typeface="+mj-lt"/>
              <a:buAutoNum type="arabicPeriod"/>
            </a:pPr>
            <a:endParaRPr lang="en-US" dirty="0" smtClean="0">
              <a:solidFill>
                <a:srgbClr val="00B0F0"/>
              </a:solidFill>
            </a:endParaRPr>
          </a:p>
          <a:p>
            <a:pPr marL="514350" indent="-514350">
              <a:buFont typeface="+mj-lt"/>
              <a:buAutoNum type="arabicPeriod"/>
            </a:pPr>
            <a:r>
              <a:rPr lang="en-US" dirty="0" smtClean="0">
                <a:solidFill>
                  <a:srgbClr val="00B0F0"/>
                </a:solidFill>
              </a:rPr>
              <a:t>The Reference Model for Disease Progression</a:t>
            </a:r>
          </a:p>
          <a:p>
            <a:pPr algn="ctr">
              <a:buNone/>
            </a:pPr>
            <a:endParaRPr lang="en-US"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7">
                                            <p:txEl>
                                              <p:pRg st="1" end="1"/>
                                            </p:txEl>
                                          </p:spTgt>
                                        </p:tgtEl>
                                      </p:cBhvr>
                                    </p:animEffect>
                                    <p:animScale>
                                      <p:cBhvr>
                                        <p:cTn id="7" dur="250" autoRev="1" fill="hold"/>
                                        <p:tgtEl>
                                          <p:spTgt spid="17">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a:t>
            </a:r>
          </a:p>
          <a:p>
            <a:pPr lvl="1"/>
            <a:r>
              <a:rPr lang="en-US" dirty="0" smtClean="0"/>
              <a:t>Evolutionary Computation towards user defined objectives</a:t>
            </a:r>
          </a:p>
          <a:p>
            <a:endParaRPr lang="en-US" dirty="0" smtClean="0"/>
          </a:p>
          <a:p>
            <a:r>
              <a:rPr lang="en-US" dirty="0" smtClean="0"/>
              <a:t>Example with no objectives:</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endParaRPr lang="en-US" b="1"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571999" y="304800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191000" y="362331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endParaRPr lang="en-US" dirty="0" smtClean="0"/>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Clinical Trial Populations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lgn="ctr">
              <a:buNone/>
            </a:pPr>
            <a:r>
              <a:rPr lang="en-US" dirty="0" smtClean="0"/>
              <a:t>Example: Excerpt from Table 1 in UKPDS 33</a:t>
            </a:r>
            <a:endParaRPr lang="en-US"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buNone/>
            </a:pPr>
            <a:endParaRPr lang="en-US" dirty="0" smtClean="0"/>
          </a:p>
          <a:p>
            <a:endParaRPr lang="en-US" dirty="0" smtClean="0"/>
          </a:p>
          <a:p>
            <a:pPr lvl="1"/>
            <a:endParaRPr lang="en-US" dirty="0" smtClean="0"/>
          </a:p>
          <a:p>
            <a:pPr lvl="1"/>
            <a:r>
              <a:rPr lang="en-US" dirty="0" smtClean="0"/>
              <a:t> </a:t>
            </a:r>
          </a:p>
          <a:p>
            <a:pPr lvl="1"/>
            <a:r>
              <a:rPr lang="en-US" dirty="0" smtClean="0"/>
              <a:t> </a:t>
            </a:r>
            <a:endParaRPr lang="en-US" dirty="0"/>
          </a:p>
        </p:txBody>
      </p:sp>
      <p:graphicFrame>
        <p:nvGraphicFramePr>
          <p:cNvPr id="6" name="Table 5"/>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14</a:t>
                      </a:r>
                      <a:endParaRPr lang="en-US" dirty="0"/>
                    </a:p>
                  </a:txBody>
                  <a:tcPr/>
                </a:tc>
                <a:tc>
                  <a:txBody>
                    <a:bodyPr/>
                    <a:lstStyle/>
                    <a:p>
                      <a:pPr algn="ctr"/>
                      <a:r>
                        <a:rPr lang="en-US" dirty="0" smtClean="0"/>
                        <a:t>125</a:t>
                      </a:r>
                      <a:endParaRPr lang="en-US" dirty="0"/>
                    </a:p>
                  </a:txBody>
                  <a:tcPr/>
                </a:tc>
                <a:tc>
                  <a:txBody>
                    <a:bodyPr/>
                    <a:lstStyle/>
                    <a:p>
                      <a:pPr algn="ctr"/>
                      <a:r>
                        <a:rPr lang="en-US" dirty="0" smtClean="0"/>
                        <a:t>…</a:t>
                      </a:r>
                      <a:endParaRPr lang="en-US" dirty="0"/>
                    </a:p>
                  </a:txBody>
                  <a:tcPr/>
                </a:tc>
              </a:tr>
            </a:tbl>
          </a:graphicData>
        </a:graphic>
      </p:graphicFrame>
      <p:sp>
        <p:nvSpPr>
          <p:cNvPr id="8" name="Right Arrow 7"/>
          <p:cNvSpPr/>
          <p:nvPr/>
        </p:nvSpPr>
        <p:spPr>
          <a:xfrm>
            <a:off x="2819400" y="4648200"/>
            <a:ext cx="990600" cy="6858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276600"/>
            <a:ext cx="3733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14</a:t>
                      </a:r>
                      <a:endParaRPr lang="en-US" dirty="0">
                        <a:solidFill>
                          <a:srgbClr val="FF0000"/>
                        </a:solidFill>
                      </a:endParaRPr>
                    </a:p>
                  </a:txBody>
                  <a:tcPr/>
                </a:tc>
                <a:tc>
                  <a:txBody>
                    <a:bodyPr/>
                    <a:lstStyle/>
                    <a:p>
                      <a:pPr algn="ctr"/>
                      <a:r>
                        <a:rPr lang="en-US" dirty="0" smtClean="0">
                          <a:solidFill>
                            <a:srgbClr val="FF0000"/>
                          </a:solidFill>
                        </a:rPr>
                        <a:t>125</a:t>
                      </a:r>
                      <a:endParaRPr lang="en-US" dirty="0">
                        <a:solidFill>
                          <a:srgbClr val="FF0000"/>
                        </a:solidFill>
                      </a:endParaRPr>
                    </a:p>
                  </a:txBody>
                  <a:tcPr/>
                </a:tc>
                <a:tc>
                  <a:txBody>
                    <a:bodyPr/>
                    <a:lstStyle/>
                    <a:p>
                      <a:pPr algn="ctr"/>
                      <a:r>
                        <a:rPr lang="en-US" dirty="0" smtClean="0">
                          <a:solidFill>
                            <a:srgbClr val="FF0000"/>
                          </a:solidFill>
                        </a:rPr>
                        <a:t>…</a:t>
                      </a:r>
                      <a:endParaRPr lang="en-US" dirty="0">
                        <a:solidFill>
                          <a:srgbClr val="FF0000"/>
                        </a:solidFill>
                      </a:endParaRPr>
                    </a:p>
                  </a:txBody>
                  <a:tcPr/>
                </a:tc>
              </a:tr>
            </a:tbl>
          </a:graphicData>
        </a:graphic>
      </p:graphicFrame>
      <p:sp>
        <p:nvSpPr>
          <p:cNvPr id="16" name="Rectangle 15"/>
          <p:cNvSpPr/>
          <p:nvPr/>
        </p:nvSpPr>
        <p:spPr>
          <a:xfrm>
            <a:off x="2514600" y="5334000"/>
            <a:ext cx="1371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4343400"/>
            <a:ext cx="1981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5" name="Oval Callout 14"/>
          <p:cNvSpPr/>
          <p:nvPr/>
        </p:nvSpPr>
        <p:spPr>
          <a:xfrm>
            <a:off x="2895600" y="5715000"/>
            <a:ext cx="1447800" cy="762000"/>
          </a:xfrm>
          <a:prstGeom prst="wedgeEllipseCallout">
            <a:avLst>
              <a:gd name="adj1" fmla="val 172715"/>
              <a:gd name="adj2" fmla="val -7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
        <p:nvSpPr>
          <p:cNvPr id="18" name="Right Brace 17"/>
          <p:cNvSpPr/>
          <p:nvPr/>
        </p:nvSpPr>
        <p:spPr>
          <a:xfrm rot="16200000">
            <a:off x="6629400" y="2514600"/>
            <a:ext cx="38100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324600" y="274320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715000" y="1524000"/>
            <a:ext cx="2590800" cy="60960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5496739">
            <a:off x="7714097" y="2412971"/>
            <a:ext cx="2013684" cy="430174"/>
          </a:xfrm>
          <a:prstGeom prst="curvedUpArrow">
            <a:avLst>
              <a:gd name="adj1" fmla="val 34583"/>
              <a:gd name="adj2" fmla="val 106337"/>
              <a:gd name="adj3" fmla="val 555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5" grpId="0" animBg="1"/>
      <p:bldP spid="15" grpId="1" animBg="1"/>
      <p:bldP spid="18" grpId="0" animBg="1"/>
      <p:bldP spid="19" grpId="0"/>
      <p:bldP spid="23"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Generation Expressions: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    MIST  = </a:t>
            </a:r>
            <a:r>
              <a:rPr lang="en-US" b="1" dirty="0" err="1" smtClean="0">
                <a:solidFill>
                  <a:schemeClr val="tx1"/>
                </a:solidFill>
              </a:rPr>
              <a:t>MIcro</a:t>
            </a:r>
            <a:r>
              <a:rPr lang="en-US" b="1" dirty="0" smtClean="0">
                <a:solidFill>
                  <a:schemeClr val="tx1"/>
                </a:solidFill>
              </a:rPr>
              <a:t> Simulation Tool </a:t>
            </a:r>
          </a:p>
          <a:p>
            <a:r>
              <a:rPr lang="en-US" b="1" dirty="0" smtClean="0">
                <a:solidFill>
                  <a:schemeClr val="tx1"/>
                </a:solidFill>
              </a:rPr>
              <a:t>                        </a:t>
            </a:r>
            <a:r>
              <a:rPr lang="en-US" dirty="0" smtClean="0">
                <a:solidFill>
                  <a:schemeClr val="tx1"/>
                </a:solidFill>
              </a:rPr>
              <a:t>by Jacob </a:t>
            </a:r>
            <a:r>
              <a:rPr lang="en-US" dirty="0" err="1" smtClean="0">
                <a:solidFill>
                  <a:schemeClr val="tx1"/>
                </a:solidFill>
              </a:rPr>
              <a:t>Barhak</a:t>
            </a:r>
            <a:r>
              <a:rPr lang="en-US" dirty="0" smtClean="0">
                <a:solidFill>
                  <a:schemeClr val="tx1"/>
                </a:solidFill>
              </a:rPr>
              <a:t>                   </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800600" y="2057400"/>
            <a:ext cx="4191000" cy="30480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 </a:t>
            </a:r>
          </a:p>
          <a:p>
            <a:pPr algn="ctr"/>
            <a:r>
              <a:rPr lang="en-US" b="1" dirty="0" smtClean="0">
                <a:solidFill>
                  <a:schemeClr val="tx1"/>
                </a:solidFill>
              </a:rPr>
              <a:t>Bio Inspired Computation</a:t>
            </a:r>
          </a:p>
          <a:p>
            <a:pPr algn="ctr"/>
            <a:r>
              <a:rPr lang="en-US" dirty="0" smtClean="0">
                <a:solidFill>
                  <a:schemeClr val="tx1"/>
                </a:solidFill>
              </a:rPr>
              <a:t>by Aaron Garrett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fontScale="90000"/>
          </a:bodyPr>
          <a:lstStyle/>
          <a:p>
            <a:r>
              <a:rPr lang="en-US" dirty="0" smtClean="0"/>
              <a:t>Population Generation Methodology</a:t>
            </a:r>
            <a:endParaRPr lang="en-US" dirty="0"/>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098341" flipV="1">
            <a:off x="4174843" y="4351498"/>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6934200" y="5105400"/>
            <a:ext cx="1981200" cy="1066800"/>
          </a:xfrm>
          <a:prstGeom prst="wedgeRoundRectCallout">
            <a:avLst>
              <a:gd name="adj1" fmla="val 36113"/>
              <a:gd name="adj2" fmla="val -11803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9"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0"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3"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34"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37"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38"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9"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1"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42"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3"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4"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5"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6"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30"/>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31"/>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32"/>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33"/>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42"/>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43"/>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43"/>
                                        </p:tgtEl>
                                      </p:cBhvr>
                                    </p:animEffect>
                                    <p:set>
                                      <p:cBhvr>
                                        <p:cTn id="77" dur="1" fill="hold">
                                          <p:stCondLst>
                                            <p:cond delay="499"/>
                                          </p:stCondLst>
                                        </p:cTn>
                                        <p:tgtEl>
                                          <p:spTgt spid="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44"/>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45"/>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44"/>
                                        </p:tgtEl>
                                      </p:cBhvr>
                                    </p:animEffect>
                                    <p:set>
                                      <p:cBhvr>
                                        <p:cTn id="116" dur="1" fill="hold">
                                          <p:stCondLst>
                                            <p:cond delay="499"/>
                                          </p:stCondLst>
                                        </p:cTn>
                                        <p:tgtEl>
                                          <p:spTgt spid="4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46"/>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500"/>
                                        <p:tgtEl>
                                          <p:spTgt spid="37"/>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3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1"/>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38"/>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39"/>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40"/>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41"/>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Clinical Trial Outcomes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Clinical Trial papers typically report Outcomes in several categories, e.g.:</a:t>
            </a:r>
          </a:p>
          <a:p>
            <a:pPr lvl="1"/>
            <a:r>
              <a:rPr lang="en-US" dirty="0" smtClean="0"/>
              <a:t>Stroke</a:t>
            </a:r>
          </a:p>
          <a:p>
            <a:pPr lvl="1"/>
            <a:r>
              <a:rPr lang="en-US" dirty="0" smtClean="0"/>
              <a:t>Myocardial Infarction (MI)</a:t>
            </a:r>
          </a:p>
          <a:p>
            <a:pPr lvl="1"/>
            <a:r>
              <a:rPr lang="en-US" dirty="0" smtClean="0"/>
              <a:t>Stroke Death</a:t>
            </a:r>
          </a:p>
          <a:p>
            <a:endParaRPr lang="en-US" dirty="0" smtClean="0"/>
          </a:p>
          <a:p>
            <a:r>
              <a:rPr lang="en-US" dirty="0" smtClean="0"/>
              <a:t>Many times Information is provided on aggregate state, e.g.:</a:t>
            </a:r>
          </a:p>
          <a:p>
            <a:pPr lvl="1"/>
            <a:r>
              <a:rPr lang="en-US" dirty="0" smtClean="0"/>
              <a:t>Cardiovascular disease = MI + Stroke</a:t>
            </a:r>
          </a:p>
          <a:p>
            <a:pPr lvl="1"/>
            <a:r>
              <a:rPr lang="en-US" dirty="0" smtClean="0"/>
              <a:t>Death from any cause = Stroke Death + MI Death + Other Death</a:t>
            </a:r>
          </a:p>
          <a:p>
            <a:endParaRPr lang="en-US" dirty="0" smtClean="0"/>
          </a:p>
          <a:p>
            <a:r>
              <a:rPr lang="en-US" dirty="0" smtClean="0"/>
              <a:t>Recently International Classification of Diseases are used in some clinical trial reports, e.g.:</a:t>
            </a:r>
          </a:p>
          <a:p>
            <a:pPr lvl="1"/>
            <a:r>
              <a:rPr lang="en-US" dirty="0" smtClean="0"/>
              <a:t>ICD-9 </a:t>
            </a:r>
          </a:p>
          <a:p>
            <a:pPr lvl="1"/>
            <a:r>
              <a:rPr lang="en-US" dirty="0" smtClean="0"/>
              <a:t>ICD-10</a:t>
            </a:r>
          </a:p>
          <a:p>
            <a:pPr>
              <a:buNone/>
            </a:pP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Describe phenomenon observed in past studies</a:t>
            </a:r>
          </a:p>
          <a:p>
            <a:endParaRPr lang="en-US" dirty="0" smtClean="0"/>
          </a:p>
          <a:p>
            <a:r>
              <a:rPr lang="en-US" dirty="0" smtClean="0"/>
              <a:t>Attempt to predict future disease progression</a:t>
            </a:r>
          </a:p>
          <a:p>
            <a:endParaRPr lang="en-US" dirty="0" smtClean="0"/>
          </a:p>
          <a:p>
            <a:r>
              <a:rPr lang="en-US" dirty="0" smtClean="0"/>
              <a:t>Used to predict Costs / Quality of Life</a:t>
            </a:r>
          </a:p>
          <a:p>
            <a:endParaRPr lang="en-US" dirty="0" smtClean="0"/>
          </a:p>
          <a:p>
            <a:r>
              <a:rPr lang="en-US" dirty="0" smtClean="0"/>
              <a:t>Disease models </a:t>
            </a:r>
            <a:r>
              <a:rPr lang="en-US" dirty="0" smtClean="0">
                <a:solidFill>
                  <a:srgbClr val="660033"/>
                </a:solidFill>
              </a:rPr>
              <a:t>apply a function </a:t>
            </a:r>
            <a:r>
              <a:rPr lang="en-US" dirty="0" smtClean="0"/>
              <a:t>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pPr lvl="1"/>
            <a:endParaRPr lang="en-US" dirty="0" smtClean="0"/>
          </a:p>
          <a:p>
            <a:r>
              <a:rPr lang="en-US" dirty="0" smtClean="0"/>
              <a:t>Simulation can be at:</a:t>
            </a:r>
          </a:p>
          <a:p>
            <a:pPr lvl="1"/>
            <a:r>
              <a:rPr lang="en-US" dirty="0" smtClean="0"/>
              <a:t>The cohort level</a:t>
            </a:r>
          </a:p>
          <a:p>
            <a:pPr lvl="1"/>
            <a:r>
              <a:rPr lang="en-US" dirty="0" smtClean="0"/>
              <a:t>Individual level = </a:t>
            </a:r>
            <a:r>
              <a:rPr lang="en-US" dirty="0" err="1" smtClean="0"/>
              <a:t>microsimulation</a:t>
            </a:r>
            <a:endParaRPr lang="en-US" dirty="0" smtClean="0"/>
          </a:p>
        </p:txBody>
      </p:sp>
      <p:graphicFrame>
        <p:nvGraphicFramePr>
          <p:cNvPr id="4" name="Object 68"/>
          <p:cNvGraphicFramePr>
            <a:graphicFrameLocks noChangeAspect="1"/>
          </p:cNvGraphicFramePr>
          <p:nvPr/>
        </p:nvGraphicFramePr>
        <p:xfrm>
          <a:off x="4343400" y="3505200"/>
          <a:ext cx="361723" cy="393178"/>
        </p:xfrm>
        <a:graphic>
          <a:graphicData uri="http://schemas.openxmlformats.org/presentationml/2006/ole">
            <p:oleObj spid="_x0000_s4097"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5943600" y="3505200"/>
          <a:ext cx="361723" cy="377450"/>
        </p:xfrm>
        <a:graphic>
          <a:graphicData uri="http://schemas.openxmlformats.org/presentationml/2006/ole">
            <p:oleObj spid="_x0000_s4098" name="משוואה" r:id="rId4" imgW="215619" imgH="215619" progId="Equation.3">
              <p:embed/>
            </p:oleObj>
          </a:graphicData>
        </a:graphic>
      </p:graphicFrame>
      <p:grpSp>
        <p:nvGrpSpPr>
          <p:cNvPr id="6" name="Group 62"/>
          <p:cNvGrpSpPr>
            <a:grpSpLocks noChangeAspect="1"/>
          </p:cNvGrpSpPr>
          <p:nvPr/>
        </p:nvGrpSpPr>
        <p:grpSpPr bwMode="auto">
          <a:xfrm>
            <a:off x="3124200" y="3429000"/>
            <a:ext cx="4772213" cy="83820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Normal</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1" name="Text Box 67"/>
            <p:cNvSpPr txBox="1">
              <a:spLocks noChangeArrowheads="1"/>
            </p:cNvSpPr>
            <p:nvPr/>
          </p:nvSpPr>
          <p:spPr bwMode="auto">
            <a:xfrm>
              <a:off x="2936" y="2939"/>
              <a:ext cx="629" cy="64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4" name="Text Box 63"/>
            <p:cNvSpPr txBox="1">
              <a:spLocks noChangeArrowheads="1"/>
            </p:cNvSpPr>
            <p:nvPr/>
          </p:nvSpPr>
          <p:spPr bwMode="auto">
            <a:xfrm>
              <a:off x="4548" y="2938"/>
              <a:ext cx="629" cy="623"/>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grpSp>
      <p:graphicFrame>
        <p:nvGraphicFramePr>
          <p:cNvPr id="4099" name="Object 3"/>
          <p:cNvGraphicFramePr>
            <a:graphicFrameLocks noChangeAspect="1"/>
          </p:cNvGraphicFramePr>
          <p:nvPr/>
        </p:nvGraphicFramePr>
        <p:xfrm>
          <a:off x="3249613" y="4679950"/>
          <a:ext cx="4151312" cy="349250"/>
        </p:xfrm>
        <a:graphic>
          <a:graphicData uri="http://schemas.openxmlformats.org/presentationml/2006/ole">
            <p:oleObj spid="_x0000_s4099" name="משוואה" r:id="rId5" imgW="2476440" imgH="203040" progId="Equation.3">
              <p:embed/>
            </p:oleObj>
          </a:graphicData>
        </a:graphic>
      </p:graphicFrame>
      <p:graphicFrame>
        <p:nvGraphicFramePr>
          <p:cNvPr id="4100" name="Object 4"/>
          <p:cNvGraphicFramePr>
            <a:graphicFrameLocks noChangeAspect="1"/>
          </p:cNvGraphicFramePr>
          <p:nvPr/>
        </p:nvGraphicFramePr>
        <p:xfrm>
          <a:off x="3276600" y="4191000"/>
          <a:ext cx="2914650" cy="347663"/>
        </p:xfrm>
        <a:graphic>
          <a:graphicData uri="http://schemas.openxmlformats.org/presentationml/2006/ole">
            <p:oleObj spid="_x0000_s4100" name="משוואה" r:id="rId6" imgW="1739880" imgH="20304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7889</TotalTime>
  <Words>5315</Words>
  <Application>Microsoft Office PowerPoint</Application>
  <PresentationFormat>On-screen Show (4:3)</PresentationFormat>
  <Paragraphs>3777</Paragraphs>
  <Slides>32</Slides>
  <Notes>1</Notes>
  <HiddenSlides>13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משוואה</vt:lpstr>
      <vt:lpstr>Modeling Clinical Data from Publications</vt:lpstr>
      <vt:lpstr>Sources of Clinical Data</vt:lpstr>
      <vt:lpstr>Public Clinical Data Modeling</vt:lpstr>
      <vt:lpstr>Clinical Trial Populations</vt:lpstr>
      <vt:lpstr>Population Generation Goal</vt:lpstr>
      <vt:lpstr>Population Generation Methodology</vt:lpstr>
      <vt:lpstr>INSPYRED Evolutionary Computation</vt:lpstr>
      <vt:lpstr>Clinical Trial Outcomes</vt:lpstr>
      <vt:lpstr>Disease Models at a Glance</vt:lpstr>
      <vt:lpstr>Public Clinical Data Modeling</vt:lpstr>
      <vt:lpstr>Handling Data from Multiple Sources Markov Model Estimation</vt:lpstr>
      <vt:lpstr>Public Clinical Data Modeling</vt:lpstr>
      <vt:lpstr>The Reference Model for  Disease Progression</vt:lpstr>
      <vt:lpstr>The Reference Model Fitness Matrix</vt:lpstr>
      <vt:lpstr>Towards Big Data</vt:lpstr>
      <vt:lpstr>Summary – Existing Technology</vt:lpstr>
      <vt:lpstr>Foreseeable Future Trends</vt:lpstr>
      <vt:lpstr>Acknowledgments</vt:lpstr>
      <vt:lpstr>Questions?</vt:lpstr>
      <vt:lpstr>Advantages of Object Oriented Population Generation</vt:lpstr>
      <vt:lpstr>Population Generation Using INSPYRED MIST</vt:lpstr>
      <vt:lpstr>Population Generation Motivation</vt:lpstr>
      <vt:lpstr>MIST Runs Over the Cloud!</vt:lpstr>
      <vt:lpstr>The Reference Model  Fitness Matrix – Selected Models</vt:lpstr>
      <vt:lpstr>MIST Uses Computing Power Here is Proof!</vt:lpstr>
      <vt:lpstr>How Does it Work?</vt:lpstr>
      <vt:lpstr>The Reference Model for Disease Progression</vt:lpstr>
      <vt:lpstr>INSPYRED Evolutionary Computation</vt:lpstr>
      <vt:lpstr>Simulation Language / Compiler</vt:lpstr>
      <vt:lpstr>Monte Carlo Initialization:  Distribution to Population Generation </vt:lpstr>
      <vt:lpstr>Population Generation Example Skewed by Inclusion/Exclusion</vt:lpstr>
      <vt:lpstr>Population Generation Example With Objectives &amp; INSPYRED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996</cp:revision>
  <dcterms:created xsi:type="dcterms:W3CDTF">2012-03-14T20:44:16Z</dcterms:created>
  <dcterms:modified xsi:type="dcterms:W3CDTF">2015-04-13T01:04:42Z</dcterms:modified>
</cp:coreProperties>
</file>