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95" r:id="rId4"/>
    <p:sldId id="259" r:id="rId5"/>
    <p:sldId id="263" r:id="rId6"/>
    <p:sldId id="302" r:id="rId7"/>
    <p:sldId id="289" r:id="rId8"/>
    <p:sldId id="281" r:id="rId9"/>
    <p:sldId id="297" r:id="rId10"/>
    <p:sldId id="290" r:id="rId11"/>
    <p:sldId id="298" r:id="rId12"/>
    <p:sldId id="299" r:id="rId13"/>
    <p:sldId id="301" r:id="rId14"/>
    <p:sldId id="283" r:id="rId15"/>
    <p:sldId id="291" r:id="rId16"/>
    <p:sldId id="296" r:id="rId17"/>
    <p:sldId id="293" r:id="rId18"/>
    <p:sldId id="288"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51" autoAdjust="0"/>
  </p:normalViewPr>
  <p:slideViewPr>
    <p:cSldViewPr>
      <p:cViewPr>
        <p:scale>
          <a:sx n="80" d="100"/>
          <a:sy n="80" d="100"/>
        </p:scale>
        <p:origin x="-960" y="-10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8.3516344547840835E-2"/>
          <c:y val="0.16047662401574803"/>
          <c:w val="0.89981698878549277"/>
          <c:h val="0.37986220472441007"/>
        </c:manualLayout>
      </c:layout>
      <c:barChart>
        <c:barDir val="col"/>
        <c:grouping val="clustered"/>
        <c:ser>
          <c:idx val="0"/>
          <c:order val="0"/>
          <c:tx>
            <c:strRef>
              <c:f>Sheet1!$B$1</c:f>
              <c:strCache>
                <c:ptCount val="1"/>
                <c:pt idx="0">
                  <c:v>Temporal + Bio-Marker</c:v>
                </c:pt>
              </c:strCache>
            </c:strRef>
          </c:tx>
          <c:spPr>
            <a:solidFill>
              <a:srgbClr val="FF0000"/>
            </a:solidFill>
          </c:spPr>
          <c:cat>
            <c:strRef>
              <c:f>Sheet1!$A$2:$A$42</c:f>
              <c:strCache>
                <c:ptCount val="41"/>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pt idx="38">
                  <c:v>Prevention Coefficient</c:v>
                </c:pt>
                <c:pt idx="39">
                  <c:v>CVD 6 Yr Coefficient</c:v>
                </c:pt>
                <c:pt idx="40">
                  <c:v>Yearly CVD Coefficient</c:v>
                </c:pt>
              </c:strCache>
            </c:strRef>
          </c:cat>
          <c:val>
            <c:numRef>
              <c:f>Sheet1!$B$2:$B$42</c:f>
              <c:numCache>
                <c:formatCode>General</c:formatCode>
                <c:ptCount val="41"/>
                <c:pt idx="0">
                  <c:v>0.16765537243600023</c:v>
                </c:pt>
                <c:pt idx="2" formatCode="0.00">
                  <c:v>0.32113056151066743</c:v>
                </c:pt>
                <c:pt idx="3" formatCode="0.00">
                  <c:v>0</c:v>
                </c:pt>
                <c:pt idx="4" formatCode="0.00">
                  <c:v>2.2553577127898537E-2</c:v>
                </c:pt>
                <c:pt idx="5" formatCode="0.00">
                  <c:v>0.39628318678852298</c:v>
                </c:pt>
                <c:pt idx="6" formatCode="0.00">
                  <c:v>0</c:v>
                </c:pt>
                <c:pt idx="7" formatCode="0.00">
                  <c:v>8.605391828963263E-2</c:v>
                </c:pt>
                <c:pt idx="8" formatCode="0.00">
                  <c:v>0</c:v>
                </c:pt>
                <c:pt idx="9" formatCode="0.00">
                  <c:v>0.173978756283277</c:v>
                </c:pt>
                <c:pt idx="10" formatCode="0.00">
                  <c:v>0</c:v>
                </c:pt>
                <c:pt idx="11" formatCode="0.00">
                  <c:v>0</c:v>
                </c:pt>
                <c:pt idx="12" formatCode="0.00">
                  <c:v>0</c:v>
                </c:pt>
                <c:pt idx="14" formatCode="0.00">
                  <c:v>0.3975782936675597</c:v>
                </c:pt>
                <c:pt idx="15" formatCode="0.00">
                  <c:v>0.25506276705306941</c:v>
                </c:pt>
                <c:pt idx="16" formatCode="0.00">
                  <c:v>0</c:v>
                </c:pt>
                <c:pt idx="17" formatCode="0.00">
                  <c:v>9.0848044351278748E-3</c:v>
                </c:pt>
                <c:pt idx="18" formatCode="0.00">
                  <c:v>0</c:v>
                </c:pt>
                <c:pt idx="19" formatCode="0.00">
                  <c:v>0</c:v>
                </c:pt>
                <c:pt idx="20" formatCode="0.00">
                  <c:v>0.29422246115511741</c:v>
                </c:pt>
                <c:pt idx="21" formatCode="0.00">
                  <c:v>4.4051673689125354E-2</c:v>
                </c:pt>
                <c:pt idx="22" formatCode="0.00">
                  <c:v>0</c:v>
                </c:pt>
                <c:pt idx="23" formatCode="0.00">
                  <c:v>0</c:v>
                </c:pt>
                <c:pt idx="24" formatCode="0.00">
                  <c:v>0</c:v>
                </c:pt>
                <c:pt idx="25" formatCode="0.00">
                  <c:v>0</c:v>
                </c:pt>
                <c:pt idx="27" formatCode="0.00">
                  <c:v>0.26285543993340726</c:v>
                </c:pt>
                <c:pt idx="28" formatCode="0.00">
                  <c:v>0.35353227843031876</c:v>
                </c:pt>
                <c:pt idx="29" formatCode="0.00">
                  <c:v>0.38361228163627342</c:v>
                </c:pt>
                <c:pt idx="31" formatCode="0.00">
                  <c:v>0.44823017923396541</c:v>
                </c:pt>
                <c:pt idx="32" formatCode="0.00">
                  <c:v>0.55176982076603398</c:v>
                </c:pt>
                <c:pt idx="34" formatCode="0.00">
                  <c:v>0.52554495288859082</c:v>
                </c:pt>
                <c:pt idx="35" formatCode="0.00">
                  <c:v>0.47445504711140901</c:v>
                </c:pt>
                <c:pt idx="38" formatCode="0.00">
                  <c:v>0.43085646677644662</c:v>
                </c:pt>
                <c:pt idx="39" formatCode="0.00">
                  <c:v>0.41236658943750043</c:v>
                </c:pt>
                <c:pt idx="40" formatCode="0.00">
                  <c:v>0.87481626494260056</c:v>
                </c:pt>
              </c:numCache>
            </c:numRef>
          </c:val>
        </c:ser>
        <c:ser>
          <c:idx val="1"/>
          <c:order val="1"/>
          <c:tx>
            <c:strRef>
              <c:f>Sheet1!$C$1</c:f>
              <c:strCache>
                <c:ptCount val="1"/>
                <c:pt idx="0">
                  <c:v>Temporal</c:v>
                </c:pt>
              </c:strCache>
            </c:strRef>
          </c:tx>
          <c:cat>
            <c:strRef>
              <c:f>Sheet1!$A$2:$A$42</c:f>
              <c:strCache>
                <c:ptCount val="41"/>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pt idx="38">
                  <c:v>Prevention Coefficient</c:v>
                </c:pt>
                <c:pt idx="39">
                  <c:v>CVD 6 Yr Coefficient</c:v>
                </c:pt>
                <c:pt idx="40">
                  <c:v>Yearly CVD Coefficient</c:v>
                </c:pt>
              </c:strCache>
            </c:strRef>
          </c:cat>
          <c:val>
            <c:numRef>
              <c:f>Sheet1!$C$2:$C$42</c:f>
              <c:numCache>
                <c:formatCode>General</c:formatCode>
                <c:ptCount val="41"/>
                <c:pt idx="0">
                  <c:v>0.16922157944100014</c:v>
                </c:pt>
                <c:pt idx="2" formatCode="0.00">
                  <c:v>0.32527526689027941</c:v>
                </c:pt>
                <c:pt idx="3" formatCode="0.00">
                  <c:v>4.7592163867510855E-2</c:v>
                </c:pt>
                <c:pt idx="4" formatCode="0.00">
                  <c:v>7.1157084456498279E-2</c:v>
                </c:pt>
                <c:pt idx="5" formatCode="0.00">
                  <c:v>0.31173912464812858</c:v>
                </c:pt>
                <c:pt idx="6" formatCode="0.00">
                  <c:v>9.4501699700197242E-2</c:v>
                </c:pt>
                <c:pt idx="7" formatCode="0.00">
                  <c:v>9.6584585227475678E-2</c:v>
                </c:pt>
                <c:pt idx="8" formatCode="0.00">
                  <c:v>8.8196039039338038E-4</c:v>
                </c:pt>
                <c:pt idx="9" formatCode="0.00">
                  <c:v>0</c:v>
                </c:pt>
                <c:pt idx="10" formatCode="0.00">
                  <c:v>3.3944976271402E-2</c:v>
                </c:pt>
                <c:pt idx="11" formatCode="0.00">
                  <c:v>1.8323138548113536E-2</c:v>
                </c:pt>
                <c:pt idx="12" formatCode="0.00">
                  <c:v>0</c:v>
                </c:pt>
                <c:pt idx="14" formatCode="0.00">
                  <c:v>0.26364362342300479</c:v>
                </c:pt>
                <c:pt idx="15" formatCode="0.00">
                  <c:v>0.124508951399181</c:v>
                </c:pt>
                <c:pt idx="16" formatCode="0.00">
                  <c:v>9.5899633061999764E-2</c:v>
                </c:pt>
                <c:pt idx="17" formatCode="0.00">
                  <c:v>9.4395464603561047E-2</c:v>
                </c:pt>
                <c:pt idx="18" formatCode="0.00">
                  <c:v>0</c:v>
                </c:pt>
                <c:pt idx="19" formatCode="0.00">
                  <c:v>3.573134013020754E-2</c:v>
                </c:pt>
                <c:pt idx="20" formatCode="0.00">
                  <c:v>1.0559310887469199E-2</c:v>
                </c:pt>
                <c:pt idx="21" formatCode="0.00">
                  <c:v>1.9557124428136809E-2</c:v>
                </c:pt>
                <c:pt idx="22" formatCode="0.00">
                  <c:v>6.2799608541416418E-2</c:v>
                </c:pt>
                <c:pt idx="23" formatCode="0.00">
                  <c:v>3.7791794723597234E-2</c:v>
                </c:pt>
                <c:pt idx="24" formatCode="0.00">
                  <c:v>8.1178351692706305E-2</c:v>
                </c:pt>
                <c:pt idx="25" formatCode="0.00">
                  <c:v>0.17393479710871801</c:v>
                </c:pt>
                <c:pt idx="27" formatCode="0.00">
                  <c:v>0.40737585140090898</c:v>
                </c:pt>
                <c:pt idx="28" formatCode="0.00">
                  <c:v>0.25077036890853099</c:v>
                </c:pt>
                <c:pt idx="29" formatCode="0.00">
                  <c:v>0.34185377969055963</c:v>
                </c:pt>
                <c:pt idx="31" formatCode="0.00">
                  <c:v>0.51268284685628951</c:v>
                </c:pt>
                <c:pt idx="32" formatCode="0.00">
                  <c:v>0.48731715314370927</c:v>
                </c:pt>
                <c:pt idx="34" formatCode="0.00">
                  <c:v>0.47061807823591134</c:v>
                </c:pt>
                <c:pt idx="35" formatCode="0.00">
                  <c:v>0.52938192176408749</c:v>
                </c:pt>
                <c:pt idx="38" formatCode="0.00">
                  <c:v>0.52585749959918082</c:v>
                </c:pt>
                <c:pt idx="39" formatCode="0.00">
                  <c:v>0.44321252142911627</c:v>
                </c:pt>
                <c:pt idx="40" formatCode="0.00">
                  <c:v>0.89462589466952136</c:v>
                </c:pt>
              </c:numCache>
            </c:numRef>
          </c:val>
        </c:ser>
        <c:ser>
          <c:idx val="2"/>
          <c:order val="2"/>
          <c:tx>
            <c:strRef>
              <c:f>Sheet1!$D$1</c:f>
              <c:strCache>
                <c:ptCount val="1"/>
                <c:pt idx="0">
                  <c:v>Control Bio-Marker</c:v>
                </c:pt>
              </c:strCache>
            </c:strRef>
          </c:tx>
          <c:spPr>
            <a:solidFill>
              <a:srgbClr val="00B0F0"/>
            </a:solidFill>
          </c:spPr>
          <c:cat>
            <c:strRef>
              <c:f>Sheet1!$A$2:$A$42</c:f>
              <c:strCache>
                <c:ptCount val="41"/>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pt idx="38">
                  <c:v>Prevention Coefficient</c:v>
                </c:pt>
                <c:pt idx="39">
                  <c:v>CVD 6 Yr Coefficient</c:v>
                </c:pt>
                <c:pt idx="40">
                  <c:v>Yearly CVD Coefficient</c:v>
                </c:pt>
              </c:strCache>
            </c:strRef>
          </c:cat>
          <c:val>
            <c:numRef>
              <c:f>Sheet1!$D$2:$D$42</c:f>
              <c:numCache>
                <c:formatCode>General</c:formatCode>
                <c:ptCount val="41"/>
                <c:pt idx="0">
                  <c:v>0.44460565442899974</c:v>
                </c:pt>
                <c:pt idx="2" formatCode="0.00">
                  <c:v>7.0327366151722887E-2</c:v>
                </c:pt>
                <c:pt idx="3" formatCode="0.00">
                  <c:v>2.347147278054925E-2</c:v>
                </c:pt>
                <c:pt idx="4" formatCode="0.00">
                  <c:v>2.1847410713038341E-2</c:v>
                </c:pt>
                <c:pt idx="5" formatCode="0.00">
                  <c:v>8.9830465175490606E-2</c:v>
                </c:pt>
                <c:pt idx="6" formatCode="0.00">
                  <c:v>0.21305205158033624</c:v>
                </c:pt>
                <c:pt idx="7" formatCode="0.00">
                  <c:v>0.15608084092748417</c:v>
                </c:pt>
                <c:pt idx="8" formatCode="0.00">
                  <c:v>6.7958642863746171E-2</c:v>
                </c:pt>
                <c:pt idx="9" formatCode="0.00">
                  <c:v>0.27909872101146327</c:v>
                </c:pt>
                <c:pt idx="10" formatCode="0.00">
                  <c:v>1.5691874997365931E-2</c:v>
                </c:pt>
                <c:pt idx="11" formatCode="0.00">
                  <c:v>6.2641153798803001E-2</c:v>
                </c:pt>
                <c:pt idx="12" formatCode="0.00">
                  <c:v>0</c:v>
                </c:pt>
                <c:pt idx="14" formatCode="0.00">
                  <c:v>0.12034556705557302</c:v>
                </c:pt>
                <c:pt idx="15" formatCode="0.00">
                  <c:v>6.7781921746375318E-2</c:v>
                </c:pt>
                <c:pt idx="16" formatCode="0.00">
                  <c:v>6.5675038397051702E-2</c:v>
                </c:pt>
                <c:pt idx="17" formatCode="0.00">
                  <c:v>0.124374488679105</c:v>
                </c:pt>
                <c:pt idx="18" formatCode="0.00">
                  <c:v>0.11702356220319314</c:v>
                </c:pt>
                <c:pt idx="19" formatCode="0.00">
                  <c:v>3.7787231840053156E-2</c:v>
                </c:pt>
                <c:pt idx="20" formatCode="0.00">
                  <c:v>3.8084163166792299E-2</c:v>
                </c:pt>
                <c:pt idx="21" formatCode="0.00">
                  <c:v>5.8704199379455001E-2</c:v>
                </c:pt>
                <c:pt idx="22" formatCode="0.00">
                  <c:v>0.107570966696552</c:v>
                </c:pt>
                <c:pt idx="23" formatCode="0.00">
                  <c:v>0.14076545174558613</c:v>
                </c:pt>
                <c:pt idx="24" formatCode="0.00">
                  <c:v>1.7197164895466029E-2</c:v>
                </c:pt>
                <c:pt idx="25" formatCode="0.00">
                  <c:v>0.104690244194795</c:v>
                </c:pt>
                <c:pt idx="27" formatCode="0.00">
                  <c:v>0.32533712409457127</c:v>
                </c:pt>
                <c:pt idx="28" formatCode="0.00">
                  <c:v>0.39482842130854684</c:v>
                </c:pt>
                <c:pt idx="29" formatCode="0.00">
                  <c:v>0.279834454596882</c:v>
                </c:pt>
                <c:pt idx="31" formatCode="0.00">
                  <c:v>0.49324058102831708</c:v>
                </c:pt>
                <c:pt idx="32" formatCode="0.00">
                  <c:v>0.50675941897168353</c:v>
                </c:pt>
                <c:pt idx="34" formatCode="0.00">
                  <c:v>0.56523835396667899</c:v>
                </c:pt>
                <c:pt idx="35" formatCode="0.00">
                  <c:v>0.43476164603331979</c:v>
                </c:pt>
                <c:pt idx="38" formatCode="0.00">
                  <c:v>0</c:v>
                </c:pt>
                <c:pt idx="39" formatCode="0.00">
                  <c:v>0</c:v>
                </c:pt>
                <c:pt idx="40" formatCode="0.00">
                  <c:v>0</c:v>
                </c:pt>
              </c:numCache>
            </c:numRef>
          </c:val>
        </c:ser>
        <c:ser>
          <c:idx val="3"/>
          <c:order val="3"/>
          <c:tx>
            <c:strRef>
              <c:f>Sheet1!$E$1</c:f>
              <c:strCache>
                <c:ptCount val="1"/>
                <c:pt idx="0">
                  <c:v>Control</c:v>
                </c:pt>
              </c:strCache>
            </c:strRef>
          </c:tx>
          <c:cat>
            <c:strRef>
              <c:f>Sheet1!$A$2:$A$42</c:f>
              <c:strCache>
                <c:ptCount val="41"/>
                <c:pt idx="0">
                  <c:v>Fitness / 100</c:v>
                </c:pt>
                <c:pt idx="2">
                  <c:v>MI Eq. 1</c:v>
                </c:pt>
                <c:pt idx="3">
                  <c:v>MI Eq. 2</c:v>
                </c:pt>
                <c:pt idx="4">
                  <c:v>MI Eq. 3</c:v>
                </c:pt>
                <c:pt idx="5">
                  <c:v>MI Eq. 4</c:v>
                </c:pt>
                <c:pt idx="6">
                  <c:v>MI Eq. 5</c:v>
                </c:pt>
                <c:pt idx="7">
                  <c:v>MI Eq. 6</c:v>
                </c:pt>
                <c:pt idx="8">
                  <c:v>MI Eq. 7</c:v>
                </c:pt>
                <c:pt idx="9">
                  <c:v>MI Eq. 8</c:v>
                </c:pt>
                <c:pt idx="10">
                  <c:v>MI Eq. 9</c:v>
                </c:pt>
                <c:pt idx="11">
                  <c:v>MI Eq. 10</c:v>
                </c:pt>
                <c:pt idx="12">
                  <c:v>MI Eq. 11</c:v>
                </c:pt>
                <c:pt idx="14">
                  <c:v>Stroke Eq. 1</c:v>
                </c:pt>
                <c:pt idx="15">
                  <c:v>Stroke Eq. 2</c:v>
                </c:pt>
                <c:pt idx="16">
                  <c:v>Stroke Eq. 3</c:v>
                </c:pt>
                <c:pt idx="17">
                  <c:v>Stroke Eq. 4</c:v>
                </c:pt>
                <c:pt idx="18">
                  <c:v>Stroke Eq. 5</c:v>
                </c:pt>
                <c:pt idx="19">
                  <c:v>Stroke Eq. 6</c:v>
                </c:pt>
                <c:pt idx="20">
                  <c:v>Stroke Eq. 7</c:v>
                </c:pt>
                <c:pt idx="21">
                  <c:v>Stroke Eq. 8</c:v>
                </c:pt>
                <c:pt idx="22">
                  <c:v>Stroke Eq. 9</c:v>
                </c:pt>
                <c:pt idx="23">
                  <c:v>Stroke Eq. 10</c:v>
                </c:pt>
                <c:pt idx="24">
                  <c:v>Stroke Eq. 11</c:v>
                </c:pt>
                <c:pt idx="25">
                  <c:v>Stroke Eq. 12</c:v>
                </c:pt>
                <c:pt idx="27">
                  <c:v>Death MI Eq. 1</c:v>
                </c:pt>
                <c:pt idx="28">
                  <c:v>Death MI Eq. 2</c:v>
                </c:pt>
                <c:pt idx="29">
                  <c:v>Death MI Eq. 3</c:v>
                </c:pt>
                <c:pt idx="31">
                  <c:v>Death Stroke Eq. 1</c:v>
                </c:pt>
                <c:pt idx="32">
                  <c:v>Death Stroke Eq. 2</c:v>
                </c:pt>
                <c:pt idx="34">
                  <c:v>Death Eq. 1</c:v>
                </c:pt>
                <c:pt idx="35">
                  <c:v>Death Eq. 2</c:v>
                </c:pt>
                <c:pt idx="38">
                  <c:v>Prevention Coefficient</c:v>
                </c:pt>
                <c:pt idx="39">
                  <c:v>CVD 6 Yr Coefficient</c:v>
                </c:pt>
                <c:pt idx="40">
                  <c:v>Yearly CVD Coefficient</c:v>
                </c:pt>
              </c:strCache>
            </c:strRef>
          </c:cat>
          <c:val>
            <c:numRef>
              <c:f>Sheet1!$E$2:$E$42</c:f>
              <c:numCache>
                <c:formatCode>General</c:formatCode>
                <c:ptCount val="41"/>
                <c:pt idx="0">
                  <c:v>0.38392962009900061</c:v>
                </c:pt>
                <c:pt idx="2" formatCode="0.00">
                  <c:v>4.7854116272019312E-2</c:v>
                </c:pt>
                <c:pt idx="3" formatCode="0.00">
                  <c:v>0.10000157054461807</c:v>
                </c:pt>
                <c:pt idx="4" formatCode="0.00">
                  <c:v>6.5918806497258495E-2</c:v>
                </c:pt>
                <c:pt idx="5" formatCode="0.00">
                  <c:v>0</c:v>
                </c:pt>
                <c:pt idx="6" formatCode="0.00">
                  <c:v>0.15057444264827799</c:v>
                </c:pt>
                <c:pt idx="7" formatCode="0.00">
                  <c:v>0.32474934393868898</c:v>
                </c:pt>
                <c:pt idx="8" formatCode="0.00">
                  <c:v>9.3936786096132416E-2</c:v>
                </c:pt>
                <c:pt idx="9" formatCode="0.00">
                  <c:v>5.5072924766500532E-2</c:v>
                </c:pt>
                <c:pt idx="10" formatCode="0.00">
                  <c:v>2.1844403040390602E-2</c:v>
                </c:pt>
                <c:pt idx="11" formatCode="0.00">
                  <c:v>0.14004760619611117</c:v>
                </c:pt>
                <c:pt idx="12" formatCode="0.00">
                  <c:v>0</c:v>
                </c:pt>
                <c:pt idx="14" formatCode="0.00">
                  <c:v>0.12821199874359199</c:v>
                </c:pt>
                <c:pt idx="15" formatCode="0.00">
                  <c:v>0.24665448219363018</c:v>
                </c:pt>
                <c:pt idx="16" formatCode="0.00">
                  <c:v>0.16824391824718324</c:v>
                </c:pt>
                <c:pt idx="17" formatCode="0.00">
                  <c:v>0.21883251420532099</c:v>
                </c:pt>
                <c:pt idx="18" formatCode="0.00">
                  <c:v>2.9351136334287087E-2</c:v>
                </c:pt>
                <c:pt idx="19" formatCode="0.00">
                  <c:v>0</c:v>
                </c:pt>
                <c:pt idx="20" formatCode="0.00">
                  <c:v>5.6045595319798899E-2</c:v>
                </c:pt>
                <c:pt idx="21" formatCode="0.00">
                  <c:v>6.2563651555892594E-2</c:v>
                </c:pt>
                <c:pt idx="22" formatCode="0.00">
                  <c:v>1.1067371237913131E-2</c:v>
                </c:pt>
                <c:pt idx="23" formatCode="0.00">
                  <c:v>3.7141708968958638E-2</c:v>
                </c:pt>
                <c:pt idx="24" formatCode="0.00">
                  <c:v>4.1887623193421313E-2</c:v>
                </c:pt>
                <c:pt idx="25" formatCode="0.00">
                  <c:v>0</c:v>
                </c:pt>
                <c:pt idx="27" formatCode="0.00">
                  <c:v>0.25688881377601247</c:v>
                </c:pt>
                <c:pt idx="28" formatCode="0.00">
                  <c:v>0.37192297278519443</c:v>
                </c:pt>
                <c:pt idx="29" formatCode="0.00">
                  <c:v>0.37118821343879227</c:v>
                </c:pt>
                <c:pt idx="31" formatCode="0.00">
                  <c:v>0.43291077000020062</c:v>
                </c:pt>
                <c:pt idx="32" formatCode="0.00">
                  <c:v>0.56708922999979905</c:v>
                </c:pt>
                <c:pt idx="34" formatCode="0.00">
                  <c:v>0.56733411351042251</c:v>
                </c:pt>
                <c:pt idx="35" formatCode="0.00">
                  <c:v>0.43266588648957727</c:v>
                </c:pt>
                <c:pt idx="38" formatCode="0.00">
                  <c:v>0</c:v>
                </c:pt>
                <c:pt idx="39" formatCode="0.00">
                  <c:v>0</c:v>
                </c:pt>
                <c:pt idx="40" formatCode="0.00">
                  <c:v>0</c:v>
                </c:pt>
              </c:numCache>
            </c:numRef>
          </c:val>
        </c:ser>
        <c:gapWidth val="75"/>
        <c:overlap val="-25"/>
        <c:axId val="88676608"/>
        <c:axId val="88684416"/>
      </c:barChart>
      <c:catAx>
        <c:axId val="88676608"/>
        <c:scaling>
          <c:orientation val="minMax"/>
        </c:scaling>
        <c:axPos val="b"/>
        <c:majorTickMark val="none"/>
        <c:tickLblPos val="nextTo"/>
        <c:txPr>
          <a:bodyPr rot="5400000" vert="horz"/>
          <a:lstStyle/>
          <a:p>
            <a:pPr>
              <a:defRPr sz="1000" baseline="0"/>
            </a:pPr>
            <a:endParaRPr lang="en-US"/>
          </a:p>
        </c:txPr>
        <c:crossAx val="88684416"/>
        <c:crosses val="autoZero"/>
        <c:auto val="1"/>
        <c:lblAlgn val="ctr"/>
        <c:lblOffset val="100"/>
      </c:catAx>
      <c:valAx>
        <c:axId val="88684416"/>
        <c:scaling>
          <c:orientation val="minMax"/>
        </c:scaling>
        <c:axPos val="l"/>
        <c:numFmt formatCode="General" sourceLinked="1"/>
        <c:majorTickMark val="none"/>
        <c:tickLblPos val="nextTo"/>
        <c:spPr>
          <a:ln w="9525">
            <a:noFill/>
          </a:ln>
        </c:spPr>
        <c:txPr>
          <a:bodyPr/>
          <a:lstStyle/>
          <a:p>
            <a:pPr>
              <a:defRPr sz="1400" baseline="0"/>
            </a:pPr>
            <a:endParaRPr lang="en-US"/>
          </a:p>
        </c:txPr>
        <c:crossAx val="88676608"/>
        <c:crosses val="autoZero"/>
        <c:crossBetween val="between"/>
      </c:valAx>
    </c:plotArea>
    <c:legend>
      <c:legendPos val="t"/>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6"/>
  <c:clrMapOvr bg1="lt1" tx1="dk1" bg2="lt2" tx2="dk2" accent1="accent1" accent2="accent2" accent3="accent3" accent4="accent4" accent5="accent5" accent6="accent6" hlink="hlink" folHlink="folHlink"/>
  <c:chart>
    <c:title>
      <c:tx>
        <c:rich>
          <a:bodyPr/>
          <a:lstStyle/>
          <a:p>
            <a:pPr>
              <a:defRPr/>
            </a:pPr>
            <a:r>
              <a:rPr lang="en-US"/>
              <a:t>The Reference Model Growth</a:t>
            </a:r>
          </a:p>
        </c:rich>
      </c:tx>
      <c:layout/>
    </c:title>
    <c:plotArea>
      <c:layout/>
      <c:barChart>
        <c:barDir val="bar"/>
        <c:grouping val="clustered"/>
        <c:ser>
          <c:idx val="0"/>
          <c:order val="0"/>
          <c:tx>
            <c:strRef>
              <c:f>Sheet1!$B$1</c:f>
              <c:strCache>
                <c:ptCount val="1"/>
                <c:pt idx="0">
                  <c:v>2015</c:v>
                </c:pt>
              </c:strCache>
            </c:strRef>
          </c:tx>
          <c:cat>
            <c:strRef>
              <c:f>Sheet1!$A$2:$A$4</c:f>
              <c:strCache>
                <c:ptCount val="3"/>
                <c:pt idx="0">
                  <c:v>Models (#)</c:v>
                </c:pt>
                <c:pt idx="1">
                  <c:v>Cohorts (#)</c:v>
                </c:pt>
                <c:pt idx="2">
                  <c:v>Populations (#)</c:v>
                </c:pt>
              </c:strCache>
            </c:strRef>
          </c:cat>
          <c:val>
            <c:numRef>
              <c:f>Sheet1!$B$2:$B$4</c:f>
              <c:numCache>
                <c:formatCode>General</c:formatCode>
                <c:ptCount val="3"/>
                <c:pt idx="0">
                  <c:v>1028</c:v>
                </c:pt>
                <c:pt idx="1">
                  <c:v>47</c:v>
                </c:pt>
                <c:pt idx="2">
                  <c:v>9</c:v>
                </c:pt>
              </c:numCache>
            </c:numRef>
          </c:val>
        </c:ser>
        <c:ser>
          <c:idx val="1"/>
          <c:order val="1"/>
          <c:tx>
            <c:strRef>
              <c:f>Sheet1!$C$1</c:f>
              <c:strCache>
                <c:ptCount val="1"/>
                <c:pt idx="0">
                  <c:v>2014</c:v>
                </c:pt>
              </c:strCache>
            </c:strRef>
          </c:tx>
          <c:cat>
            <c:strRef>
              <c:f>Sheet1!$A$2:$A$4</c:f>
              <c:strCache>
                <c:ptCount val="3"/>
                <c:pt idx="0">
                  <c:v>Models (#)</c:v>
                </c:pt>
                <c:pt idx="1">
                  <c:v>Cohorts (#)</c:v>
                </c:pt>
                <c:pt idx="2">
                  <c:v>Populations (#)</c:v>
                </c:pt>
              </c:strCache>
            </c:strRef>
          </c:cat>
          <c:val>
            <c:numRef>
              <c:f>Sheet1!$C$2:$C$4</c:f>
              <c:numCache>
                <c:formatCode>General</c:formatCode>
                <c:ptCount val="3"/>
                <c:pt idx="0">
                  <c:v>400</c:v>
                </c:pt>
                <c:pt idx="1">
                  <c:v>40</c:v>
                </c:pt>
                <c:pt idx="2">
                  <c:v>8</c:v>
                </c:pt>
              </c:numCache>
            </c:numRef>
          </c:val>
        </c:ser>
        <c:ser>
          <c:idx val="2"/>
          <c:order val="2"/>
          <c:tx>
            <c:strRef>
              <c:f>Sheet1!$D$1</c:f>
              <c:strCache>
                <c:ptCount val="1"/>
                <c:pt idx="0">
                  <c:v>2013</c:v>
                </c:pt>
              </c:strCache>
            </c:strRef>
          </c:tx>
          <c:cat>
            <c:strRef>
              <c:f>Sheet1!$A$2:$A$4</c:f>
              <c:strCache>
                <c:ptCount val="3"/>
                <c:pt idx="0">
                  <c:v>Models (#)</c:v>
                </c:pt>
                <c:pt idx="1">
                  <c:v>Cohorts (#)</c:v>
                </c:pt>
                <c:pt idx="2">
                  <c:v>Populations (#)</c:v>
                </c:pt>
              </c:strCache>
            </c:strRef>
          </c:cat>
          <c:val>
            <c:numRef>
              <c:f>Sheet1!$D$2:$D$4</c:f>
              <c:numCache>
                <c:formatCode>General</c:formatCode>
                <c:ptCount val="3"/>
                <c:pt idx="0">
                  <c:v>64</c:v>
                </c:pt>
                <c:pt idx="1">
                  <c:v>34</c:v>
                </c:pt>
                <c:pt idx="2">
                  <c:v>6</c:v>
                </c:pt>
              </c:numCache>
            </c:numRef>
          </c:val>
        </c:ser>
        <c:ser>
          <c:idx val="3"/>
          <c:order val="3"/>
          <c:tx>
            <c:strRef>
              <c:f>Sheet1!$E$1</c:f>
              <c:strCache>
                <c:ptCount val="1"/>
                <c:pt idx="0">
                  <c:v>2012</c:v>
                </c:pt>
              </c:strCache>
            </c:strRef>
          </c:tx>
          <c:cat>
            <c:strRef>
              <c:f>Sheet1!$A$2:$A$4</c:f>
              <c:strCache>
                <c:ptCount val="3"/>
                <c:pt idx="0">
                  <c:v>Models (#)</c:v>
                </c:pt>
                <c:pt idx="1">
                  <c:v>Cohorts (#)</c:v>
                </c:pt>
                <c:pt idx="2">
                  <c:v>Populations (#)</c:v>
                </c:pt>
              </c:strCache>
            </c:strRef>
          </c:cat>
          <c:val>
            <c:numRef>
              <c:f>Sheet1!$E$2:$E$4</c:f>
              <c:numCache>
                <c:formatCode>General</c:formatCode>
                <c:ptCount val="3"/>
                <c:pt idx="0">
                  <c:v>64</c:v>
                </c:pt>
                <c:pt idx="1">
                  <c:v>22</c:v>
                </c:pt>
                <c:pt idx="2">
                  <c:v>4</c:v>
                </c:pt>
              </c:numCache>
            </c:numRef>
          </c:val>
        </c:ser>
        <c:axId val="130587648"/>
        <c:axId val="130597632"/>
      </c:barChart>
      <c:catAx>
        <c:axId val="130587648"/>
        <c:scaling>
          <c:orientation val="minMax"/>
        </c:scaling>
        <c:axPos val="l"/>
        <c:majorTickMark val="none"/>
        <c:tickLblPos val="nextTo"/>
        <c:crossAx val="130597632"/>
        <c:crosses val="autoZero"/>
        <c:auto val="1"/>
        <c:lblAlgn val="ctr"/>
        <c:lblOffset val="100"/>
      </c:catAx>
      <c:valAx>
        <c:axId val="130597632"/>
        <c:scaling>
          <c:orientation val="minMax"/>
        </c:scaling>
        <c:axPos val="b"/>
        <c:majorGridlines>
          <c:spPr>
            <a:ln>
              <a:solidFill>
                <a:schemeClr val="bg1"/>
              </a:solidFill>
            </a:ln>
          </c:spPr>
        </c:majorGridlines>
        <c:numFmt formatCode="General" sourceLinked="1"/>
        <c:majorTickMark val="none"/>
        <c:tickLblPos val="nextTo"/>
        <c:crossAx val="130587648"/>
        <c:crosses val="autoZero"/>
        <c:crossBetween val="between"/>
      </c:valAx>
      <c:dTable>
        <c:showHorzBorder val="1"/>
        <c:showVertBorder val="1"/>
        <c:showOutline val="1"/>
        <c:showKeys val="1"/>
      </c:dTable>
      <c:spPr>
        <a:noFill/>
        <a:ln w="25400">
          <a:noFill/>
        </a:ln>
      </c:spPr>
    </c:plotArea>
    <c:plotVisOnly val="1"/>
  </c:chart>
  <c:txPr>
    <a:bodyPr/>
    <a:lstStyle/>
    <a:p>
      <a:pPr>
        <a:defRPr sz="1400" baseline="0"/>
      </a:pPr>
      <a:endParaRPr lang="en-US"/>
    </a:p>
  </c:txPr>
  <c:externalData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AD08A-F1E7-401F-8C3E-4846D9F11E7A}" type="datetimeFigureOut">
              <a:rPr lang="en-US" smtClean="0"/>
              <a:pPr/>
              <a:t>4/25/2017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896BDB-319E-487D-96E6-C409F857AD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
        <p:nvSpPr>
          <p:cNvPr id="7" name="TextBox 6"/>
          <p:cNvSpPr txBox="1"/>
          <p:nvPr userDrawn="1"/>
        </p:nvSpPr>
        <p:spPr>
          <a:xfrm>
            <a:off x="7696200" y="4781550"/>
            <a:ext cx="1447800" cy="369332"/>
          </a:xfrm>
          <a:prstGeom prst="rect">
            <a:avLst/>
          </a:prstGeom>
          <a:noFill/>
        </p:spPr>
        <p:txBody>
          <a:bodyPr wrap="square" rtlCol="0">
            <a:spAutoFit/>
          </a:bodyPr>
          <a:lstStyle/>
          <a:p>
            <a:r>
              <a:rPr lang="en-US" dirty="0" smtClean="0"/>
              <a:t>Jacob </a:t>
            </a:r>
            <a:r>
              <a:rPr lang="en-US" dirty="0" err="1" smtClean="0"/>
              <a:t>Barhak</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A0885-3518-4CF9-8A7A-65201DCB0DBE}" type="datetimeFigureOut">
              <a:rPr lang="en-US" smtClean="0"/>
              <a:pPr/>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A0885-3518-4CF9-8A7A-65201DCB0DBE}"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A0885-3518-4CF9-8A7A-65201DCB0DBE}" type="datetimeFigureOut">
              <a:rPr lang="en-US" smtClean="0"/>
              <a:pPr/>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A0885-3518-4CF9-8A7A-65201DCB0DBE}" type="datetimeFigureOut">
              <a:rPr lang="en-US" smtClean="0"/>
              <a:pPr/>
              <a:t>4/25/2017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A0885-3518-4CF9-8A7A-65201DCB0DBE}" type="datetimeFigureOut">
              <a:rPr lang="en-US" smtClean="0"/>
              <a:pPr/>
              <a:t>4/25/2017</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900E06-BCC8-4F6D-A927-17C9F882D6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6A0885-3518-4CF9-8A7A-65201DCB0DBE}" type="datetimeFigureOut">
              <a:rPr lang="en-US" smtClean="0"/>
              <a:pPr/>
              <a:t>4/25/2017</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900E06-BCC8-4F6D-A927-17C9F882D6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b="1"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acob-Barhak/MIST" TargetMode="External"/><Relationship Id="rId2" Type="http://schemas.openxmlformats.org/officeDocument/2006/relationships/hyperlink" Target="https://simtk.org/projects/mist"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38152"/>
            <a:ext cx="7772400" cy="2262189"/>
          </a:xfrm>
        </p:spPr>
        <p:txBody>
          <a:bodyPr>
            <a:noAutofit/>
          </a:bodyPr>
          <a:lstStyle/>
          <a:p>
            <a:r>
              <a:rPr lang="en-US" sz="4000" dirty="0" smtClean="0"/>
              <a:t>The Reference Model Estimates Medical Practice Improvement In Diabetic Populations</a:t>
            </a:r>
            <a:br>
              <a:rPr lang="en-US" sz="4000" dirty="0" smtClean="0"/>
            </a:br>
            <a:endParaRPr lang="en-US" sz="4000" dirty="0"/>
          </a:p>
        </p:txBody>
      </p:sp>
      <p:sp>
        <p:nvSpPr>
          <p:cNvPr id="3" name="Subtitle 2"/>
          <p:cNvSpPr>
            <a:spLocks noGrp="1"/>
          </p:cNvSpPr>
          <p:nvPr>
            <p:ph type="subTitle" idx="1"/>
          </p:nvPr>
        </p:nvSpPr>
        <p:spPr>
          <a:xfrm>
            <a:off x="1371600" y="2495550"/>
            <a:ext cx="6400800" cy="2057400"/>
          </a:xfrm>
        </p:spPr>
        <p:txBody>
          <a:bodyPr>
            <a:normAutofit fontScale="77500" lnSpcReduction="20000"/>
          </a:bodyPr>
          <a:lstStyle/>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 Austin, Texas</a:t>
            </a:r>
          </a:p>
          <a:p>
            <a:endParaRPr lang="en-US" dirty="0" smtClean="0">
              <a:solidFill>
                <a:schemeClr val="tx1"/>
              </a:solidFill>
            </a:endParaRPr>
          </a:p>
          <a:p>
            <a:r>
              <a:rPr lang="en-US" dirty="0" err="1" smtClean="0"/>
              <a:t>SpringSim</a:t>
            </a:r>
            <a:r>
              <a:rPr lang="en-US" dirty="0" smtClean="0"/>
              <a:t> 2017</a:t>
            </a:r>
          </a:p>
          <a:p>
            <a:r>
              <a:rPr lang="en-US" dirty="0" smtClean="0"/>
              <a:t>April 23 –26, 2017  Virginia Beach, Virginia, USA</a:t>
            </a:r>
          </a:p>
          <a:p>
            <a:endParaRPr lang="en-US"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p:cNvGraphicFramePr/>
          <p:nvPr/>
        </p:nvGraphicFramePr>
        <p:xfrm>
          <a:off x="152400" y="539750"/>
          <a:ext cx="8763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normAutofit fontScale="90000"/>
          </a:bodyPr>
          <a:lstStyle/>
          <a:p>
            <a:r>
              <a:rPr lang="en-US" dirty="0" smtClean="0"/>
              <a:t>The Assumption Engine Results</a:t>
            </a:r>
            <a:br>
              <a:rPr lang="en-US" dirty="0" smtClean="0"/>
            </a:br>
            <a:endParaRPr lang="en-US" dirty="0"/>
          </a:p>
        </p:txBody>
      </p:sp>
      <p:sp>
        <p:nvSpPr>
          <p:cNvPr id="3" name="Content Placeholder 2"/>
          <p:cNvSpPr>
            <a:spLocks noGrp="1"/>
          </p:cNvSpPr>
          <p:nvPr>
            <p:ph idx="1"/>
          </p:nvPr>
        </p:nvSpPr>
        <p:spPr>
          <a:xfrm>
            <a:off x="457200" y="1091454"/>
            <a:ext cx="8229600" cy="3394472"/>
          </a:xfrm>
        </p:spPr>
        <p:txBody>
          <a:bodyPr>
            <a:normAutofit/>
          </a:bodyPr>
          <a:lstStyle/>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
        <p:nvSpPr>
          <p:cNvPr id="5" name="Right Brace 4"/>
          <p:cNvSpPr/>
          <p:nvPr/>
        </p:nvSpPr>
        <p:spPr>
          <a:xfrm rot="5400000">
            <a:off x="2165512" y="2692238"/>
            <a:ext cx="285750" cy="2178374"/>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6" name="Right Brace 5"/>
          <p:cNvSpPr/>
          <p:nvPr/>
        </p:nvSpPr>
        <p:spPr>
          <a:xfrm rot="5400000">
            <a:off x="4568067" y="2607109"/>
            <a:ext cx="267891" cy="2330775"/>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7" name="Right Brace 6"/>
          <p:cNvSpPr/>
          <p:nvPr/>
        </p:nvSpPr>
        <p:spPr>
          <a:xfrm rot="5400000">
            <a:off x="6276975" y="3609975"/>
            <a:ext cx="171450" cy="5334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8" name="Right Brace 7"/>
          <p:cNvSpPr/>
          <p:nvPr/>
        </p:nvSpPr>
        <p:spPr>
          <a:xfrm rot="5400000">
            <a:off x="6969449" y="3876675"/>
            <a:ext cx="17145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9" name="Right Brace 8"/>
          <p:cNvSpPr/>
          <p:nvPr/>
        </p:nvSpPr>
        <p:spPr>
          <a:xfrm rot="5400000">
            <a:off x="7540949" y="3533775"/>
            <a:ext cx="171450" cy="3810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10" name="TextBox 9"/>
          <p:cNvSpPr txBox="1"/>
          <p:nvPr/>
        </p:nvSpPr>
        <p:spPr>
          <a:xfrm>
            <a:off x="2133600" y="3943350"/>
            <a:ext cx="343678" cy="284691"/>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MI</a:t>
            </a:r>
            <a:endParaRPr lang="en-US" sz="1400" b="1" dirty="0">
              <a:solidFill>
                <a:prstClr val="black"/>
              </a:solidFill>
              <a:latin typeface="Calibri"/>
            </a:endParaRPr>
          </a:p>
        </p:txBody>
      </p:sp>
      <p:sp>
        <p:nvSpPr>
          <p:cNvPr id="11" name="TextBox 10"/>
          <p:cNvSpPr txBox="1"/>
          <p:nvPr/>
        </p:nvSpPr>
        <p:spPr>
          <a:xfrm>
            <a:off x="4419600" y="3943350"/>
            <a:ext cx="615483" cy="284691"/>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Stroke</a:t>
            </a:r>
            <a:endParaRPr lang="en-US" sz="1400" b="1" dirty="0">
              <a:solidFill>
                <a:prstClr val="black"/>
              </a:solidFill>
              <a:latin typeface="Calibri"/>
            </a:endParaRPr>
          </a:p>
        </p:txBody>
      </p:sp>
      <p:sp>
        <p:nvSpPr>
          <p:cNvPr id="12" name="TextBox 11"/>
          <p:cNvSpPr txBox="1"/>
          <p:nvPr/>
        </p:nvSpPr>
        <p:spPr>
          <a:xfrm>
            <a:off x="6750374" y="4248150"/>
            <a:ext cx="655558" cy="500135"/>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Stroke </a:t>
            </a:r>
          </a:p>
          <a:p>
            <a:pP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3" name="TextBox 12"/>
          <p:cNvSpPr txBox="1"/>
          <p:nvPr/>
        </p:nvSpPr>
        <p:spPr>
          <a:xfrm>
            <a:off x="6096000" y="4019550"/>
            <a:ext cx="587271"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MI</a:t>
            </a:r>
          </a:p>
          <a:p>
            <a:pPr algn="ct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4" name="TextBox 13"/>
          <p:cNvSpPr txBox="1"/>
          <p:nvPr/>
        </p:nvSpPr>
        <p:spPr>
          <a:xfrm>
            <a:off x="7359974" y="3867150"/>
            <a:ext cx="587271"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Other</a:t>
            </a:r>
          </a:p>
          <a:p>
            <a:pPr algn="ct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5" name="Oval Callout 14"/>
          <p:cNvSpPr/>
          <p:nvPr/>
        </p:nvSpPr>
        <p:spPr>
          <a:xfrm>
            <a:off x="1306283" y="1197430"/>
            <a:ext cx="1676400" cy="459486"/>
          </a:xfrm>
          <a:prstGeom prst="wedgeEllipseCallout">
            <a:avLst>
              <a:gd name="adj1" fmla="val -46594"/>
              <a:gd name="adj2" fmla="val 149776"/>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6" name="Oval Callout 15"/>
          <p:cNvSpPr/>
          <p:nvPr/>
        </p:nvSpPr>
        <p:spPr>
          <a:xfrm>
            <a:off x="1317170" y="1197430"/>
            <a:ext cx="1676400" cy="459486"/>
          </a:xfrm>
          <a:prstGeom prst="wedgeEllipseCallout">
            <a:avLst>
              <a:gd name="adj1" fmla="val 9685"/>
              <a:gd name="adj2" fmla="val 157322"/>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7" name="Oval Callout 16"/>
          <p:cNvSpPr/>
          <p:nvPr/>
        </p:nvSpPr>
        <p:spPr>
          <a:xfrm>
            <a:off x="1306283" y="1197430"/>
            <a:ext cx="1676400" cy="459486"/>
          </a:xfrm>
          <a:prstGeom prst="wedgeEllipseCallout">
            <a:avLst>
              <a:gd name="adj1" fmla="val -13996"/>
              <a:gd name="adj2" fmla="val 145152"/>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8" name="Oval Callout 17"/>
          <p:cNvSpPr/>
          <p:nvPr/>
        </p:nvSpPr>
        <p:spPr>
          <a:xfrm>
            <a:off x="3048000" y="1123950"/>
            <a:ext cx="1219200" cy="628650"/>
          </a:xfrm>
          <a:prstGeom prst="wedgeEllipseCallout">
            <a:avLst>
              <a:gd name="adj1" fmla="val -33388"/>
              <a:gd name="adj2" fmla="val 200548"/>
            </a:avLst>
          </a:prstGeom>
          <a:solidFill>
            <a:srgbClr val="FF000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Rejected equation</a:t>
            </a:r>
          </a:p>
        </p:txBody>
      </p:sp>
      <p:sp>
        <p:nvSpPr>
          <p:cNvPr id="19" name="Oval Callout 18"/>
          <p:cNvSpPr/>
          <p:nvPr/>
        </p:nvSpPr>
        <p:spPr>
          <a:xfrm>
            <a:off x="5334000" y="1200150"/>
            <a:ext cx="1600200" cy="628650"/>
          </a:xfrm>
          <a:prstGeom prst="wedgeEllipseCallout">
            <a:avLst>
              <a:gd name="adj1" fmla="val 10371"/>
              <a:gd name="adj2" fmla="val 81949"/>
            </a:avLst>
          </a:prstGeom>
          <a:solidFill>
            <a:schemeClr val="tx2">
              <a:lumMod val="60000"/>
              <a:lumOff val="40000"/>
            </a:schemeClr>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Minor</a:t>
            </a:r>
          </a:p>
          <a:p>
            <a:pPr algn="ctr" eaLnBrk="1" fontAlgn="auto" hangingPunct="1">
              <a:spcBef>
                <a:spcPts val="0"/>
              </a:spcBef>
              <a:spcAft>
                <a:spcPts val="0"/>
              </a:spcAft>
            </a:pPr>
            <a:r>
              <a:rPr lang="en-US" sz="1400" dirty="0" smtClean="0">
                <a:solidFill>
                  <a:prstClr val="white"/>
                </a:solidFill>
              </a:rPr>
              <a:t>difference</a:t>
            </a:r>
          </a:p>
        </p:txBody>
      </p:sp>
      <p:sp>
        <p:nvSpPr>
          <p:cNvPr id="20" name="Rectangle 19"/>
          <p:cNvSpPr/>
          <p:nvPr/>
        </p:nvSpPr>
        <p:spPr>
          <a:xfrm>
            <a:off x="3276600" y="4476750"/>
            <a:ext cx="2743200" cy="346247"/>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r>
              <a:rPr lang="en-US" sz="600" dirty="0" smtClean="0">
                <a:solidFill>
                  <a:srgbClr val="00B050"/>
                </a:solidFill>
              </a:rPr>
              <a:t>MIST_RefModel_2016_10_26_OPTIMIZE.zip </a:t>
            </a:r>
            <a:r>
              <a:rPr lang="en-US" sz="600" dirty="0" smtClean="0">
                <a:solidFill>
                  <a:srgbClr val="00B050"/>
                </a:solidFill>
                <a:latin typeface="Calibri"/>
              </a:rPr>
              <a:t>using model version 44</a:t>
            </a:r>
          </a:p>
          <a:p>
            <a:r>
              <a:rPr lang="en-US" sz="600" dirty="0" smtClean="0">
                <a:solidFill>
                  <a:srgbClr val="00B050"/>
                </a:solidFill>
              </a:rPr>
              <a:t>MIST_RefModel_2016_12_17_OPTIMIZE.zip using </a:t>
            </a:r>
            <a:r>
              <a:rPr lang="en-US" sz="600" dirty="0" smtClean="0">
                <a:solidFill>
                  <a:srgbClr val="00B050"/>
                </a:solidFill>
                <a:latin typeface="Calibri"/>
              </a:rPr>
              <a:t>model version 45</a:t>
            </a:r>
          </a:p>
        </p:txBody>
      </p:sp>
      <p:sp>
        <p:nvSpPr>
          <p:cNvPr id="27" name="Right Brace 26"/>
          <p:cNvSpPr/>
          <p:nvPr/>
        </p:nvSpPr>
        <p:spPr>
          <a:xfrm rot="5400000">
            <a:off x="8417249" y="3952875"/>
            <a:ext cx="17145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28" name="TextBox 27"/>
          <p:cNvSpPr txBox="1"/>
          <p:nvPr/>
        </p:nvSpPr>
        <p:spPr>
          <a:xfrm>
            <a:off x="7915823" y="4324350"/>
            <a:ext cx="1151977"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Temporal</a:t>
            </a:r>
          </a:p>
          <a:p>
            <a:pPr algn="ctr" eaLnBrk="1" fontAlgn="auto" hangingPunct="1">
              <a:spcBef>
                <a:spcPts val="0"/>
              </a:spcBef>
              <a:spcAft>
                <a:spcPts val="0"/>
              </a:spcAft>
            </a:pPr>
            <a:r>
              <a:rPr lang="en-US" sz="1400" b="1" dirty="0" smtClean="0">
                <a:solidFill>
                  <a:prstClr val="black"/>
                </a:solidFill>
                <a:latin typeface="Calibri"/>
              </a:rPr>
              <a:t>Improvement</a:t>
            </a:r>
            <a:endParaRPr lang="en-US" sz="1400" b="1" dirty="0">
              <a:solidFill>
                <a:prstClr val="black"/>
              </a:solidFill>
              <a:latin typeface="Calibri"/>
            </a:endParaRPr>
          </a:p>
        </p:txBody>
      </p:sp>
      <p:sp>
        <p:nvSpPr>
          <p:cNvPr id="29" name="Oval Callout 28"/>
          <p:cNvSpPr/>
          <p:nvPr/>
        </p:nvSpPr>
        <p:spPr>
          <a:xfrm>
            <a:off x="1295400" y="1197864"/>
            <a:ext cx="1676400" cy="459486"/>
          </a:xfrm>
          <a:prstGeom prst="wedgeEllipseCallout">
            <a:avLst>
              <a:gd name="adj1" fmla="val 34868"/>
              <a:gd name="adj2" fmla="val 167955"/>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31" name="Oval Callout 30"/>
          <p:cNvSpPr/>
          <p:nvPr/>
        </p:nvSpPr>
        <p:spPr>
          <a:xfrm>
            <a:off x="228600" y="4171950"/>
            <a:ext cx="2133600" cy="762000"/>
          </a:xfrm>
          <a:prstGeom prst="wedgeEllipseCallout">
            <a:avLst>
              <a:gd name="adj1" fmla="val -12820"/>
              <a:gd name="adj2" fmla="val -126033"/>
            </a:avLst>
          </a:prstGeom>
          <a:solidFill>
            <a:schemeClr val="tx2">
              <a:lumMod val="60000"/>
              <a:lumOff val="40000"/>
            </a:schemeClr>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Temporal Correction Better Fits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down)">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up)">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500"/>
                                        <p:tgtEl>
                                          <p:spTgt spid="15"/>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up)">
                                      <p:cBhvr>
                                        <p:cTn id="67" dur="500"/>
                                        <p:tgtEl>
                                          <p:spTgt spid="17"/>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up)">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up)">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up)">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p:bldP spid="15" grpId="0" animBg="1"/>
      <p:bldP spid="16" grpId="0" animBg="1"/>
      <p:bldP spid="17" grpId="0" animBg="1"/>
      <p:bldP spid="18" grpId="0" animBg="1"/>
      <p:bldP spid="19" grpId="0" animBg="1"/>
      <p:bldP spid="27" grpId="0" animBg="1"/>
      <p:bldP spid="28" grpId="0"/>
      <p:bldP spid="29"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Yearly Temporal Correction CVD Coefficient </a:t>
            </a:r>
            <a:r>
              <a:rPr lang="en-US" dirty="0" smtClean="0">
                <a:sym typeface="Symbol"/>
              </a:rPr>
              <a:t>=0.86/0.87 </a:t>
            </a:r>
            <a:r>
              <a:rPr lang="en-US" dirty="0" smtClean="0"/>
              <a:t>from 1978.5 to 2007.05</a:t>
            </a:r>
            <a:r>
              <a:rPr lang="en-US" dirty="0" smtClean="0">
                <a:sym typeface="Symbol"/>
              </a:rPr>
              <a:t> </a:t>
            </a:r>
          </a:p>
          <a:p>
            <a:pPr>
              <a:buNone/>
            </a:pPr>
            <a:endParaRPr lang="en-US" dirty="0" smtClean="0">
              <a:sym typeface="Symbol"/>
            </a:endParaRPr>
          </a:p>
          <a:p>
            <a:pPr lvl="1"/>
            <a:r>
              <a:rPr lang="en-US" dirty="0" smtClean="0">
                <a:sym typeface="Symbol"/>
              </a:rPr>
              <a:t>Transformed For 6 years = 0.41/0.44 </a:t>
            </a:r>
          </a:p>
          <a:p>
            <a:pPr lvl="1"/>
            <a:r>
              <a:rPr lang="en-US" dirty="0" smtClean="0">
                <a:sym typeface="Symbol"/>
              </a:rPr>
              <a:t>Gregg et. al. reports 0.6 (0.46 - 0.77)                                                             for 2003–2004 vs. 1997–1998</a:t>
            </a:r>
          </a:p>
          <a:p>
            <a:pPr lvl="1"/>
            <a:endParaRPr lang="en-US" dirty="0" smtClean="0">
              <a:sym typeface="Symbol"/>
            </a:endParaRPr>
          </a:p>
          <a:p>
            <a:pPr lvl="1"/>
            <a:endParaRPr lang="en-US" dirty="0" smtClean="0">
              <a:sym typeface="Symbol"/>
            </a:endParaRPr>
          </a:p>
          <a:p>
            <a:pPr lvl="1"/>
            <a:endParaRPr lang="en-US" dirty="0" smtClean="0">
              <a:sym typeface="Symbol"/>
            </a:endParaRPr>
          </a:p>
          <a:p>
            <a:r>
              <a:rPr lang="en-US" dirty="0" smtClean="0">
                <a:sym typeface="Symbol"/>
              </a:rPr>
              <a:t>The Prevention coefficient =0.43/0.53</a:t>
            </a:r>
          </a:p>
          <a:p>
            <a:endParaRPr lang="en-US" dirty="0"/>
          </a:p>
        </p:txBody>
      </p:sp>
      <p:sp>
        <p:nvSpPr>
          <p:cNvPr id="4" name="Oval Callout 3"/>
          <p:cNvSpPr/>
          <p:nvPr/>
        </p:nvSpPr>
        <p:spPr>
          <a:xfrm>
            <a:off x="5562600" y="1581150"/>
            <a:ext cx="3124200" cy="838200"/>
          </a:xfrm>
          <a:prstGeom prst="wedgeEllipseCallout">
            <a:avLst>
              <a:gd name="adj1" fmla="val -63854"/>
              <a:gd name="adj2" fmla="val 3830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Slightly better than Gregg et. al.</a:t>
            </a:r>
            <a:endParaRPr lang="en-US" dirty="0"/>
          </a:p>
        </p:txBody>
      </p:sp>
      <p:sp>
        <p:nvSpPr>
          <p:cNvPr id="5" name="Oval Callout 4"/>
          <p:cNvSpPr/>
          <p:nvPr/>
        </p:nvSpPr>
        <p:spPr>
          <a:xfrm>
            <a:off x="6019800" y="2724150"/>
            <a:ext cx="2209800" cy="838200"/>
          </a:xfrm>
          <a:prstGeom prst="wedgeEllipseCallout">
            <a:avLst>
              <a:gd name="adj1" fmla="val 227"/>
              <a:gd name="adj2" fmla="val -8495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Still within similar range</a:t>
            </a:r>
            <a:endParaRPr lang="en-US" dirty="0"/>
          </a:p>
        </p:txBody>
      </p:sp>
      <p:sp>
        <p:nvSpPr>
          <p:cNvPr id="6" name="Oval Callout 5"/>
          <p:cNvSpPr/>
          <p:nvPr/>
        </p:nvSpPr>
        <p:spPr>
          <a:xfrm>
            <a:off x="5638800" y="3714750"/>
            <a:ext cx="3352800" cy="990600"/>
          </a:xfrm>
          <a:prstGeom prst="wedgeEllipseCallout">
            <a:avLst>
              <a:gd name="adj1" fmla="val -57214"/>
              <a:gd name="adj2" fmla="val -1771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Similar improvement of prevention and post event treatment</a:t>
            </a:r>
            <a:endParaRPr lang="en-US" dirty="0"/>
          </a:p>
        </p:txBody>
      </p:sp>
      <p:sp>
        <p:nvSpPr>
          <p:cNvPr id="7" name="Oval Callout 6"/>
          <p:cNvSpPr/>
          <p:nvPr/>
        </p:nvSpPr>
        <p:spPr>
          <a:xfrm>
            <a:off x="1143000" y="3028950"/>
            <a:ext cx="3810000" cy="838200"/>
          </a:xfrm>
          <a:prstGeom prst="wedgeEllipseCallout">
            <a:avLst>
              <a:gd name="adj1" fmla="val 93756"/>
              <a:gd name="adj2" fmla="val -12462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Is medical improvement rate slowing down?</a:t>
            </a:r>
            <a:endParaRPr lang="en-US" dirty="0"/>
          </a:p>
        </p:txBody>
      </p:sp>
      <p:sp>
        <p:nvSpPr>
          <p:cNvPr id="8" name="Oval Callout 7"/>
          <p:cNvSpPr/>
          <p:nvPr/>
        </p:nvSpPr>
        <p:spPr>
          <a:xfrm>
            <a:off x="7162800" y="285750"/>
            <a:ext cx="1981200" cy="838200"/>
          </a:xfrm>
          <a:prstGeom prst="wedgeEllipseCallout">
            <a:avLst>
              <a:gd name="adj1" fmla="val -63255"/>
              <a:gd name="adj2" fmla="val 6239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Halved every 5 years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Symbol"/>
              </a:rPr>
              <a:t>How Reliable Are These Results?</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sym typeface="Symbol"/>
              </a:rPr>
              <a:t>Noise</a:t>
            </a:r>
          </a:p>
          <a:p>
            <a:pPr lvl="1"/>
            <a:r>
              <a:rPr lang="en-US" dirty="0" smtClean="0">
                <a:sym typeface="Symbol"/>
              </a:rPr>
              <a:t>Data</a:t>
            </a:r>
          </a:p>
          <a:p>
            <a:pPr lvl="1"/>
            <a:r>
              <a:rPr lang="en-US" dirty="0" smtClean="0">
                <a:sym typeface="Symbol"/>
              </a:rPr>
              <a:t>Monte Carlo</a:t>
            </a:r>
          </a:p>
          <a:p>
            <a:r>
              <a:rPr lang="en-US" dirty="0" smtClean="0">
                <a:sym typeface="Symbol"/>
              </a:rPr>
              <a:t>Data</a:t>
            </a:r>
          </a:p>
          <a:p>
            <a:pPr lvl="1"/>
            <a:r>
              <a:rPr lang="en-US" dirty="0" smtClean="0">
                <a:sym typeface="Symbol"/>
              </a:rPr>
              <a:t>9 populations</a:t>
            </a:r>
          </a:p>
          <a:p>
            <a:pPr lvl="1"/>
            <a:r>
              <a:rPr lang="en-US" dirty="0" smtClean="0">
                <a:sym typeface="Symbol"/>
              </a:rPr>
              <a:t>Are models representative?</a:t>
            </a:r>
          </a:p>
          <a:p>
            <a:pPr lvl="1"/>
            <a:r>
              <a:rPr lang="en-US" dirty="0" smtClean="0">
                <a:sym typeface="Symbol"/>
              </a:rPr>
              <a:t>Missing data – estimated dates</a:t>
            </a:r>
          </a:p>
          <a:p>
            <a:r>
              <a:rPr lang="en-US" dirty="0" smtClean="0">
                <a:sym typeface="Symbol"/>
              </a:rPr>
              <a:t>Human Error</a:t>
            </a:r>
          </a:p>
          <a:p>
            <a:pPr lvl="1"/>
            <a:r>
              <a:rPr lang="en-US" dirty="0" smtClean="0">
                <a:sym typeface="Symbol"/>
              </a:rPr>
              <a:t>These results do contain human entry error</a:t>
            </a:r>
          </a:p>
          <a:p>
            <a:pPr lvl="1"/>
            <a:endParaRPr lang="en-US" dirty="0" smtClean="0">
              <a:sym typeface="Symbol"/>
            </a:endParaRPr>
          </a:p>
          <a:p>
            <a:r>
              <a:rPr lang="en-US" dirty="0" smtClean="0">
                <a:sym typeface="Symbol"/>
              </a:rPr>
              <a:t>Model Assumptions</a:t>
            </a:r>
          </a:p>
          <a:p>
            <a:pPr lvl="1"/>
            <a:r>
              <a:rPr lang="en-US" dirty="0" smtClean="0">
                <a:sym typeface="Symbol"/>
              </a:rPr>
              <a:t>Improvement rate Formulation </a:t>
            </a:r>
          </a:p>
          <a:p>
            <a:pPr lvl="1"/>
            <a:r>
              <a:rPr lang="en-US" dirty="0" smtClean="0">
                <a:sym typeface="Symbol"/>
              </a:rPr>
              <a:t>Ensemble model formulation</a:t>
            </a:r>
          </a:p>
          <a:p>
            <a:r>
              <a:rPr lang="en-US" dirty="0" smtClean="0">
                <a:sym typeface="Symbol"/>
              </a:rPr>
              <a:t>Optimization</a:t>
            </a:r>
          </a:p>
          <a:p>
            <a:pPr lvl="1"/>
            <a:r>
              <a:rPr lang="en-US" dirty="0" smtClean="0">
                <a:sym typeface="Symbol"/>
              </a:rPr>
              <a:t>Multiple possible solutions</a:t>
            </a:r>
          </a:p>
          <a:p>
            <a:pPr lvl="1"/>
            <a:r>
              <a:rPr lang="en-US" dirty="0" smtClean="0">
                <a:sym typeface="Symbol"/>
              </a:rPr>
              <a:t>Arbitrary stopping criteria</a:t>
            </a:r>
            <a:endParaRPr lang="en-US" dirty="0"/>
          </a:p>
        </p:txBody>
      </p:sp>
      <p:sp>
        <p:nvSpPr>
          <p:cNvPr id="8" name="Oval Callout 7"/>
          <p:cNvSpPr/>
          <p:nvPr/>
        </p:nvSpPr>
        <p:spPr>
          <a:xfrm>
            <a:off x="5715000" y="1047750"/>
            <a:ext cx="3276600" cy="1600200"/>
          </a:xfrm>
          <a:prstGeom prst="wedgeEllipseCallout">
            <a:avLst>
              <a:gd name="adj1" fmla="val -68945"/>
              <a:gd name="adj2" fmla="val 2088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Probably stable enough - enough data was accumulated</a:t>
            </a:r>
            <a:endParaRPr lang="en-US" dirty="0"/>
          </a:p>
        </p:txBody>
      </p:sp>
      <p:sp>
        <p:nvSpPr>
          <p:cNvPr id="9" name="Oval Callout 8"/>
          <p:cNvSpPr/>
          <p:nvPr/>
        </p:nvSpPr>
        <p:spPr>
          <a:xfrm>
            <a:off x="5791200" y="3028950"/>
            <a:ext cx="3200400" cy="1676400"/>
          </a:xfrm>
          <a:prstGeom prst="wedgeEllipseCallout">
            <a:avLst>
              <a:gd name="adj1" fmla="val -70783"/>
              <a:gd name="adj2" fmla="val 483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Similar results reported in the past so probably not far from the truth</a:t>
            </a:r>
            <a:endParaRPr lang="en-US" dirty="0"/>
          </a:p>
        </p:txBody>
      </p:sp>
      <p:sp>
        <p:nvSpPr>
          <p:cNvPr id="11" name="Right Brace 10"/>
          <p:cNvSpPr/>
          <p:nvPr/>
        </p:nvSpPr>
        <p:spPr>
          <a:xfrm>
            <a:off x="3581400" y="1200150"/>
            <a:ext cx="1524000" cy="1981200"/>
          </a:xfrm>
          <a:prstGeom prst="righ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3581400" y="3333750"/>
            <a:ext cx="1524000" cy="1219200"/>
          </a:xfrm>
          <a:prstGeom prst="rightBrace">
            <a:avLst/>
          </a:pr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Symbol"/>
              </a:rPr>
              <a:t>Conclusions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ym typeface="Symbol"/>
              </a:rPr>
              <a:t>Medical practice is improving fast!</a:t>
            </a:r>
          </a:p>
          <a:p>
            <a:endParaRPr lang="en-US" dirty="0" smtClean="0">
              <a:sym typeface="Symbol"/>
            </a:endParaRPr>
          </a:p>
          <a:p>
            <a:r>
              <a:rPr lang="en-US" dirty="0" smtClean="0">
                <a:sym typeface="Symbol"/>
              </a:rPr>
              <a:t>New disease models should include temporal correction for medicine improving</a:t>
            </a:r>
          </a:p>
          <a:p>
            <a:pPr lvl="1"/>
            <a:r>
              <a:rPr lang="en-US" dirty="0" smtClean="0">
                <a:sym typeface="Symbol"/>
              </a:rPr>
              <a:t>Especially when estimating long term phenomena such as life expectancy</a:t>
            </a:r>
          </a:p>
          <a:p>
            <a:pPr lvl="1"/>
            <a:endParaRPr lang="en-US" dirty="0" smtClean="0">
              <a:sym typeface="Symbol"/>
            </a:endParaRPr>
          </a:p>
          <a:p>
            <a:r>
              <a:rPr lang="en-US" dirty="0" smtClean="0">
                <a:sym typeface="Symbol"/>
              </a:rPr>
              <a:t>The Reference Model accumulates knowledge towards a wider view</a:t>
            </a:r>
          </a:p>
          <a:p>
            <a:pPr lvl="1"/>
            <a:r>
              <a:rPr lang="en-US" dirty="0" smtClean="0">
                <a:sym typeface="Symbol"/>
              </a:rPr>
              <a:t>It can now extract such data from </a:t>
            </a:r>
            <a:r>
              <a:rPr lang="en-US" dirty="0" err="1" smtClean="0">
                <a:sym typeface="Symbol"/>
              </a:rPr>
              <a:t>ClinicalTrials.Gov</a:t>
            </a:r>
            <a:endParaRPr lang="en-US" dirty="0" smtClean="0">
              <a:sym typeface="Symbol"/>
            </a:endParaRPr>
          </a:p>
          <a:p>
            <a:pPr lvl="1"/>
            <a:endParaRPr lang="en-US" dirty="0" smtClean="0">
              <a:sym typeface="Symbol"/>
            </a:endParaRPr>
          </a:p>
          <a:p>
            <a:pPr lvl="1"/>
            <a:endParaRPr lang="en-US" dirty="0" smtClean="0">
              <a:sym typeface="Symbol"/>
            </a:endParaRPr>
          </a:p>
          <a:p>
            <a:pPr lvl="1"/>
            <a:endParaRPr lang="en-US" dirty="0" smtClean="0">
              <a:sym typeface="Symbol"/>
            </a:endParaRPr>
          </a:p>
          <a:p>
            <a:pPr lvl="1"/>
            <a:endParaRPr lang="en-US" dirty="0" smtClean="0">
              <a:sym typeface="Symbol"/>
            </a:endParaRPr>
          </a:p>
          <a:p>
            <a:endParaRPr lang="en-US" dirty="0"/>
          </a:p>
        </p:txBody>
      </p:sp>
      <p:sp>
        <p:nvSpPr>
          <p:cNvPr id="7" name="Oval Callout 6"/>
          <p:cNvSpPr/>
          <p:nvPr/>
        </p:nvSpPr>
        <p:spPr>
          <a:xfrm>
            <a:off x="5562600" y="971550"/>
            <a:ext cx="2667000" cy="838200"/>
          </a:xfrm>
          <a:prstGeom prst="wedgeEllipseCallout">
            <a:avLst>
              <a:gd name="adj1" fmla="val -75914"/>
              <a:gd name="adj2" fmla="val -319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 can calculate how fast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Deanna J.M. </a:t>
            </a:r>
            <a:r>
              <a:rPr lang="en-US" dirty="0" err="1" smtClean="0"/>
              <a:t>Isaman</a:t>
            </a:r>
            <a:r>
              <a:rPr lang="en-US" dirty="0" smtClean="0"/>
              <a:t> - who is the spirit behind the great ideas. She taught me my first steps in disease modeling</a:t>
            </a:r>
          </a:p>
          <a:p>
            <a:endParaRPr lang="en-US" dirty="0" smtClean="0"/>
          </a:p>
          <a:p>
            <a:r>
              <a:rPr lang="en-US" dirty="0" smtClean="0"/>
              <a:t>Morton Brown &amp; William H. Herman – for  guidance, critical feedback, and growth environment</a:t>
            </a:r>
          </a:p>
          <a:p>
            <a:endParaRPr lang="en-US" dirty="0" smtClean="0"/>
          </a:p>
          <a:p>
            <a:r>
              <a:rPr lang="en-US" dirty="0" err="1" smtClean="0"/>
              <a:t>Nicke</a:t>
            </a:r>
            <a:r>
              <a:rPr lang="en-US" dirty="0" smtClean="0"/>
              <a:t> </a:t>
            </a:r>
            <a:r>
              <a:rPr lang="en-US" dirty="0" err="1" smtClean="0"/>
              <a:t>Ide</a:t>
            </a:r>
            <a:r>
              <a:rPr lang="en-US" dirty="0" smtClean="0"/>
              <a:t> and the NIH program officers that connected me to him to allow creating the interface with </a:t>
            </a:r>
            <a:r>
              <a:rPr lang="en-US" dirty="0" err="1" smtClean="0"/>
              <a:t>ClinicalTrials.Gov</a:t>
            </a:r>
            <a:endParaRPr lang="en-US" dirty="0" smtClean="0"/>
          </a:p>
          <a:p>
            <a:endParaRPr lang="en-US" dirty="0" smtClean="0"/>
          </a:p>
          <a:p>
            <a:r>
              <a:rPr lang="en-US" dirty="0" smtClean="0"/>
              <a:t>Continuum Analytics and specifically:</a:t>
            </a:r>
          </a:p>
          <a:p>
            <a:pPr lvl="1"/>
            <a:r>
              <a:rPr lang="en-US" dirty="0" smtClean="0"/>
              <a:t>Benjamin </a:t>
            </a:r>
            <a:r>
              <a:rPr lang="en-US" dirty="0" err="1" smtClean="0"/>
              <a:t>Zeitler</a:t>
            </a:r>
            <a:r>
              <a:rPr lang="en-US" dirty="0" smtClean="0"/>
              <a:t> for creating the cloud AMI</a:t>
            </a:r>
          </a:p>
          <a:p>
            <a:pPr lvl="1"/>
            <a:r>
              <a:rPr lang="en-US" dirty="0" err="1" smtClean="0"/>
              <a:t>Ilan</a:t>
            </a:r>
            <a:r>
              <a:rPr lang="en-US" dirty="0" smtClean="0"/>
              <a:t> Schnell 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dirty="0" smtClean="0"/>
          </a:p>
          <a:p>
            <a:r>
              <a:rPr lang="en-US" dirty="0" smtClean="0"/>
              <a:t>The Reference Model and MIST were developed independently without financial support</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pic>
        <p:nvPicPr>
          <p:cNvPr id="4" name="Picture 2" descr="C:\Users\Work\Desktop\JacobBarhak_QR_Code.png"/>
          <p:cNvPicPr>
            <a:picLocks noChangeAspect="1" noChangeArrowheads="1"/>
          </p:cNvPicPr>
          <p:nvPr/>
        </p:nvPicPr>
        <p:blipFill>
          <a:blip r:embed="rId2" cstate="print"/>
          <a:srcRect/>
          <a:stretch>
            <a:fillRect/>
          </a:stretch>
        </p:blipFill>
        <p:spPr bwMode="auto">
          <a:xfrm>
            <a:off x="2936367" y="1743094"/>
            <a:ext cx="3271266" cy="3271266"/>
          </a:xfrm>
          <a:prstGeom prst="rect">
            <a:avLst/>
          </a:prstGeom>
          <a:noFill/>
        </p:spPr>
      </p:pic>
      <p:sp>
        <p:nvSpPr>
          <p:cNvPr id="5" name="TextBox 4"/>
          <p:cNvSpPr txBox="1"/>
          <p:nvPr/>
        </p:nvSpPr>
        <p:spPr>
          <a:xfrm>
            <a:off x="504505" y="1657352"/>
            <a:ext cx="8135007" cy="346247"/>
          </a:xfrm>
          <a:prstGeom prst="rect">
            <a:avLst/>
          </a:prstGeom>
          <a:noFill/>
        </p:spPr>
        <p:txBody>
          <a:bodyPr wrap="square" lIns="68577" tIns="34289" rIns="68577" bIns="34289" rtlCol="0">
            <a:spAutoFit/>
          </a:bodyPr>
          <a:lstStyle/>
          <a:p>
            <a:pPr marL="0" lvl="1" algn="ctr"/>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Temporal Medical Improvement Hypothesis</a:t>
            </a:r>
            <a:endParaRPr lang="en-US" dirty="0"/>
          </a:p>
        </p:txBody>
      </p:sp>
      <p:sp>
        <p:nvSpPr>
          <p:cNvPr id="3" name="Content Placeholder 2"/>
          <p:cNvSpPr>
            <a:spLocks noGrp="1"/>
          </p:cNvSpPr>
          <p:nvPr>
            <p:ph idx="1"/>
          </p:nvPr>
        </p:nvSpPr>
        <p:spPr/>
        <p:txBody>
          <a:bodyPr>
            <a:noAutofit/>
          </a:bodyPr>
          <a:lstStyle/>
          <a:p>
            <a:pPr marL="514350" indent="-514350"/>
            <a:r>
              <a:rPr lang="en-US" sz="1400" dirty="0" smtClean="0"/>
              <a:t>The 0.6 HRR was translated to yearly probability decrease for: MI , Stroke, MI Death, Stroke Death</a:t>
            </a:r>
          </a:p>
          <a:p>
            <a:pPr marL="514350" indent="-514350"/>
            <a:endParaRPr lang="en-US" sz="1400" dirty="0" smtClean="0"/>
          </a:p>
          <a:p>
            <a:pPr marL="514350" indent="-514350"/>
            <a:r>
              <a:rPr lang="en-US" sz="1400" dirty="0" smtClean="0"/>
              <a:t>This probability was adjusted for time passed between:</a:t>
            </a:r>
          </a:p>
          <a:p>
            <a:pPr marL="914400" lvl="1" indent="-514350"/>
            <a:r>
              <a:rPr lang="en-US" sz="1400" dirty="0" smtClean="0"/>
              <a:t>Model year = average of Model Data Time Interval</a:t>
            </a:r>
          </a:p>
          <a:p>
            <a:pPr marL="914400" lvl="1" indent="-514350"/>
            <a:r>
              <a:rPr lang="en-US" sz="1400" dirty="0" smtClean="0"/>
              <a:t>Simulated Time Stamp = simulated study year/s</a:t>
            </a:r>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514350" indent="-514350"/>
            <a:r>
              <a:rPr lang="en-US" sz="1400" dirty="0" smtClean="0"/>
              <a:t>This correction term accounts for model outdate</a:t>
            </a:r>
          </a:p>
          <a:p>
            <a:pPr marL="514350" indent="-514350">
              <a:buNone/>
            </a:pPr>
            <a:endParaRPr lang="en-US" sz="1400" dirty="0"/>
          </a:p>
        </p:txBody>
      </p:sp>
      <p:sp>
        <p:nvSpPr>
          <p:cNvPr id="7" name="TextBox 6"/>
          <p:cNvSpPr txBox="1"/>
          <p:nvPr/>
        </p:nvSpPr>
        <p:spPr>
          <a:xfrm>
            <a:off x="6781800" y="3105150"/>
            <a:ext cx="1676400" cy="369332"/>
          </a:xfrm>
          <a:prstGeom prst="rect">
            <a:avLst/>
          </a:prstGeom>
          <a:noFill/>
        </p:spPr>
        <p:txBody>
          <a:bodyPr wrap="square" rtlCol="0">
            <a:spAutoFit/>
          </a:bodyPr>
          <a:lstStyle/>
          <a:p>
            <a:r>
              <a:rPr lang="en-US" dirty="0" smtClean="0">
                <a:solidFill>
                  <a:srgbClr val="00B050"/>
                </a:solidFill>
              </a:rPr>
              <a:t>Time</a:t>
            </a:r>
          </a:p>
        </p:txBody>
      </p:sp>
      <p:sp>
        <p:nvSpPr>
          <p:cNvPr id="11" name="Rectangle 10"/>
          <p:cNvSpPr/>
          <p:nvPr/>
        </p:nvSpPr>
        <p:spPr>
          <a:xfrm>
            <a:off x="1524000" y="2647950"/>
            <a:ext cx="1828800" cy="63156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Model Data Time Interval</a:t>
            </a:r>
            <a:endParaRPr lang="en-US" dirty="0">
              <a:solidFill>
                <a:srgbClr val="00B050"/>
              </a:solidFill>
            </a:endParaRPr>
          </a:p>
        </p:txBody>
      </p:sp>
      <p:cxnSp>
        <p:nvCxnSpPr>
          <p:cNvPr id="10" name="Straight Connector 9"/>
          <p:cNvCxnSpPr/>
          <p:nvPr/>
        </p:nvCxnSpPr>
        <p:spPr>
          <a:xfrm>
            <a:off x="2362200" y="32223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0600" y="32223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4800" y="2647950"/>
            <a:ext cx="1299137" cy="646331"/>
          </a:xfrm>
          <a:prstGeom prst="rect">
            <a:avLst/>
          </a:prstGeom>
          <a:noFill/>
        </p:spPr>
        <p:txBody>
          <a:bodyPr wrap="square" rtlCol="0">
            <a:spAutoFit/>
          </a:bodyPr>
          <a:lstStyle/>
          <a:p>
            <a:pPr algn="ctr"/>
            <a:r>
              <a:rPr lang="en-US" dirty="0" smtClean="0">
                <a:solidFill>
                  <a:srgbClr val="00B050"/>
                </a:solidFill>
              </a:rPr>
              <a:t>Simulated </a:t>
            </a:r>
          </a:p>
          <a:p>
            <a:pPr algn="ctr"/>
            <a:r>
              <a:rPr lang="en-US" dirty="0" smtClean="0">
                <a:solidFill>
                  <a:srgbClr val="00B050"/>
                </a:solidFill>
              </a:rPr>
              <a:t>Time Stamp</a:t>
            </a:r>
          </a:p>
        </p:txBody>
      </p:sp>
      <p:cxnSp>
        <p:nvCxnSpPr>
          <p:cNvPr id="18" name="Straight Connector 17"/>
          <p:cNvCxnSpPr/>
          <p:nvPr/>
        </p:nvCxnSpPr>
        <p:spPr>
          <a:xfrm>
            <a:off x="2362200" y="3565267"/>
            <a:ext cx="2438400" cy="0"/>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3574018"/>
            <a:ext cx="2209800" cy="369332"/>
          </a:xfrm>
          <a:prstGeom prst="rect">
            <a:avLst/>
          </a:prstGeom>
          <a:noFill/>
        </p:spPr>
        <p:txBody>
          <a:bodyPr wrap="square" rtlCol="0">
            <a:spAutoFit/>
          </a:bodyPr>
          <a:lstStyle/>
          <a:p>
            <a:pPr algn="ctr"/>
            <a:r>
              <a:rPr lang="en-US" dirty="0" smtClean="0">
                <a:solidFill>
                  <a:srgbClr val="00B050"/>
                </a:solidFill>
              </a:rPr>
              <a:t>Adjustment Time</a:t>
            </a:r>
          </a:p>
        </p:txBody>
      </p:sp>
      <p:cxnSp>
        <p:nvCxnSpPr>
          <p:cNvPr id="5" name="Straight Arrow Connector 4"/>
          <p:cNvCxnSpPr/>
          <p:nvPr/>
        </p:nvCxnSpPr>
        <p:spPr>
          <a:xfrm>
            <a:off x="838200" y="3279517"/>
            <a:ext cx="6019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is Powered by MIST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MIST = </a:t>
            </a:r>
            <a:r>
              <a:rPr lang="en-US" dirty="0" err="1" smtClean="0"/>
              <a:t>MIcro</a:t>
            </a:r>
            <a:r>
              <a:rPr lang="en-US" dirty="0" smtClean="0"/>
              <a:t> Simulation Tool</a:t>
            </a:r>
          </a:p>
          <a:p>
            <a:r>
              <a:rPr lang="en-US" dirty="0" smtClean="0"/>
              <a:t>Free Software:</a:t>
            </a:r>
          </a:p>
          <a:p>
            <a:pPr lvl="1"/>
            <a:r>
              <a:rPr lang="en-US" dirty="0" smtClean="0">
                <a:hlinkClick r:id="rId2"/>
              </a:rPr>
              <a:t>https://simtk.org/projects/mist</a:t>
            </a:r>
            <a:endParaRPr lang="en-US" dirty="0" smtClean="0"/>
          </a:p>
          <a:p>
            <a:pPr lvl="1"/>
            <a:r>
              <a:rPr lang="en-US" dirty="0" smtClean="0">
                <a:hlinkClick r:id="rId3"/>
              </a:rPr>
              <a:t>https://github.com/Jacob-Barhak/MIST</a:t>
            </a:r>
            <a:endParaRPr lang="en-US" dirty="0" smtClean="0"/>
          </a:p>
          <a:p>
            <a:r>
              <a:rPr lang="en-US" dirty="0" smtClean="0"/>
              <a:t>Uses High Performance Computing</a:t>
            </a:r>
          </a:p>
          <a:p>
            <a:endParaRPr lang="en-US" dirty="0" smtClean="0"/>
          </a:p>
          <a:p>
            <a:endParaRPr lang="en-US" dirty="0" smtClean="0"/>
          </a:p>
          <a:p>
            <a:endParaRPr lang="en-US" dirty="0" smtClean="0"/>
          </a:p>
          <a:p>
            <a:endParaRPr lang="en-US" dirty="0" smtClean="0"/>
          </a:p>
          <a:p>
            <a:r>
              <a:rPr lang="en-US" dirty="0" smtClean="0"/>
              <a:t>MIST Runs over the Cloud !!! </a:t>
            </a:r>
          </a:p>
          <a:p>
            <a:endParaRPr lang="en-US" dirty="0" smtClean="0"/>
          </a:p>
          <a:p>
            <a:endParaRPr lang="en-US" dirty="0" smtClean="0"/>
          </a:p>
          <a:p>
            <a:endParaRPr lang="en-US" dirty="0" smtClean="0"/>
          </a:p>
          <a:p>
            <a:endParaRPr lang="en-US" dirty="0"/>
          </a:p>
        </p:txBody>
      </p:sp>
      <p:pic>
        <p:nvPicPr>
          <p:cNvPr id="4" name="Picture 3" descr="C:\Users\Work\Desktop\20150216_010424.jpg"/>
          <p:cNvPicPr>
            <a:picLocks noChangeAspect="1" noChangeArrowheads="1"/>
          </p:cNvPicPr>
          <p:nvPr/>
        </p:nvPicPr>
        <p:blipFill>
          <a:blip r:embed="rId4" cstate="print"/>
          <a:srcRect/>
          <a:stretch>
            <a:fillRect/>
          </a:stretch>
        </p:blipFill>
        <p:spPr bwMode="auto">
          <a:xfrm>
            <a:off x="6070599" y="1200150"/>
            <a:ext cx="2844800" cy="1600200"/>
          </a:xfrm>
          <a:prstGeom prst="rect">
            <a:avLst/>
          </a:prstGeom>
          <a:noFill/>
        </p:spPr>
      </p:pic>
      <p:sp>
        <p:nvSpPr>
          <p:cNvPr id="5" name="Cloud Callout 4"/>
          <p:cNvSpPr/>
          <p:nvPr/>
        </p:nvSpPr>
        <p:spPr>
          <a:xfrm>
            <a:off x="533400" y="287655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6" name="Cloud Callout 5"/>
          <p:cNvSpPr/>
          <p:nvPr/>
        </p:nvSpPr>
        <p:spPr>
          <a:xfrm>
            <a:off x="9144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8956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181600" y="325755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6"/>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5"/>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Historical Evolution</a:t>
            </a:r>
            <a:br>
              <a:rPr lang="en-US" dirty="0" smtClean="0"/>
            </a:br>
            <a:endParaRPr lang="en-US" dirty="0"/>
          </a:p>
        </p:txBody>
      </p:sp>
      <p:sp>
        <p:nvSpPr>
          <p:cNvPr id="6" name="Content Placeholder 5"/>
          <p:cNvSpPr>
            <a:spLocks noGrp="1"/>
          </p:cNvSpPr>
          <p:nvPr>
            <p:ph idx="1"/>
          </p:nvPr>
        </p:nvSpPr>
        <p:spPr/>
        <p:txBody>
          <a:bodyPr/>
          <a:lstStyle/>
          <a:p>
            <a:endParaRPr lang="en-US"/>
          </a:p>
        </p:txBody>
      </p:sp>
      <p:graphicFrame>
        <p:nvGraphicFramePr>
          <p:cNvPr id="7" name="Content Placeholder 3"/>
          <p:cNvGraphicFramePr>
            <a:graphicFrameLocks/>
          </p:cNvGraphicFramePr>
          <p:nvPr/>
        </p:nvGraphicFramePr>
        <p:xfrm>
          <a:off x="381000" y="590550"/>
          <a:ext cx="64008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117650" y="999142"/>
            <a:ext cx="1026557"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2012 – Start</a:t>
            </a:r>
            <a:endParaRPr lang="en-US" sz="1400" kern="0" dirty="0">
              <a:solidFill>
                <a:sysClr val="windowText" lastClr="000000"/>
              </a:solidFill>
            </a:endParaRPr>
          </a:p>
        </p:txBody>
      </p:sp>
      <p:sp>
        <p:nvSpPr>
          <p:cNvPr id="9" name="TextBox 8"/>
          <p:cNvSpPr txBox="1"/>
          <p:nvPr/>
        </p:nvSpPr>
        <p:spPr>
          <a:xfrm>
            <a:off x="3403393" y="1200153"/>
            <a:ext cx="4460189"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2013 – High Performance Computing and Cloud Computing</a:t>
            </a:r>
            <a:endParaRPr lang="en-US" sz="1400" kern="0" dirty="0">
              <a:solidFill>
                <a:sysClr val="windowText" lastClr="000000"/>
              </a:solidFill>
            </a:endParaRPr>
          </a:p>
        </p:txBody>
      </p:sp>
      <p:sp>
        <p:nvSpPr>
          <p:cNvPr id="10" name="TextBox 9"/>
          <p:cNvSpPr txBox="1"/>
          <p:nvPr/>
        </p:nvSpPr>
        <p:spPr>
          <a:xfrm>
            <a:off x="3661592" y="1428753"/>
            <a:ext cx="4596445"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2014 – Evolutionary Computation for Population Generation </a:t>
            </a:r>
            <a:endParaRPr lang="en-US" sz="1400" kern="0" dirty="0">
              <a:solidFill>
                <a:sysClr val="windowText" lastClr="000000"/>
              </a:solidFill>
            </a:endParaRPr>
          </a:p>
        </p:txBody>
      </p:sp>
      <p:sp>
        <p:nvSpPr>
          <p:cNvPr id="11" name="TextBox 10"/>
          <p:cNvSpPr txBox="1"/>
          <p:nvPr/>
        </p:nvSpPr>
        <p:spPr>
          <a:xfrm>
            <a:off x="4617150" y="1657353"/>
            <a:ext cx="3554493"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2015 – Object Oriented Population Generation</a:t>
            </a:r>
            <a:endParaRPr lang="en-US" sz="1400" kern="0" dirty="0">
              <a:solidFill>
                <a:sysClr val="windowText" lastClr="000000"/>
              </a:solidFill>
            </a:endParaRPr>
          </a:p>
        </p:txBody>
      </p:sp>
      <p:cxnSp>
        <p:nvCxnSpPr>
          <p:cNvPr id="12" name="Straight Arrow Connector 11"/>
          <p:cNvCxnSpPr/>
          <p:nvPr/>
        </p:nvCxnSpPr>
        <p:spPr>
          <a:xfrm flipH="1">
            <a:off x="5791200" y="1962150"/>
            <a:ext cx="114300" cy="2286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3" name="Straight Arrow Connector 12"/>
          <p:cNvCxnSpPr/>
          <p:nvPr/>
        </p:nvCxnSpPr>
        <p:spPr>
          <a:xfrm flipH="1">
            <a:off x="3352807" y="1657350"/>
            <a:ext cx="380999" cy="4572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4" name="Straight Arrow Connector 13"/>
          <p:cNvCxnSpPr/>
          <p:nvPr/>
        </p:nvCxnSpPr>
        <p:spPr>
          <a:xfrm flipH="1">
            <a:off x="2057407" y="1428750"/>
            <a:ext cx="1295399" cy="6858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5" name="Straight Arrow Connector 14"/>
          <p:cNvCxnSpPr/>
          <p:nvPr/>
        </p:nvCxnSpPr>
        <p:spPr>
          <a:xfrm flipH="1">
            <a:off x="1981200" y="1276350"/>
            <a:ext cx="1066800" cy="762000"/>
          </a:xfrm>
          <a:prstGeom prst="straightConnector1">
            <a:avLst/>
          </a:prstGeom>
          <a:noFill/>
          <a:ln w="9525" cap="flat" cmpd="sng" algn="ctr">
            <a:solidFill>
              <a:srgbClr val="4F81BD">
                <a:shade val="95000"/>
                <a:satMod val="105000"/>
              </a:srgbClr>
            </a:solidFill>
            <a:prstDash val="solid"/>
            <a:tailEnd type="triangle" w="lg" len="lg"/>
          </a:ln>
          <a:effectLst/>
        </p:spPr>
      </p:cxnSp>
      <p:sp>
        <p:nvSpPr>
          <p:cNvPr id="16" name="Explosion 2 15"/>
          <p:cNvSpPr/>
          <p:nvPr/>
        </p:nvSpPr>
        <p:spPr>
          <a:xfrm>
            <a:off x="1460286" y="4032034"/>
            <a:ext cx="6515100" cy="825719"/>
          </a:xfrm>
          <a:prstGeom prst="irregularSeal2">
            <a:avLst/>
          </a:prstGeom>
          <a:gradFill rotWithShape="1">
            <a:gsLst>
              <a:gs pos="0">
                <a:srgbClr val="FFC000"/>
              </a:gs>
              <a:gs pos="35000">
                <a:srgbClr val="FFFF99"/>
              </a:gs>
              <a:gs pos="100000">
                <a:srgbClr val="F8696B"/>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lIns="0" tIns="34289" rIns="0" bIns="34289" rtlCol="0" anchor="ctr"/>
          <a:lstStyle/>
          <a:p>
            <a:pPr algn="ctr" defTabSz="685772" eaLnBrk="1" fontAlgn="auto" hangingPunct="1">
              <a:spcBef>
                <a:spcPts val="0"/>
              </a:spcBef>
              <a:spcAft>
                <a:spcPts val="0"/>
              </a:spcAft>
              <a:defRPr/>
            </a:pPr>
            <a:r>
              <a:rPr lang="en-US" sz="1600" b="1" kern="0" dirty="0" smtClean="0">
                <a:solidFill>
                  <a:sysClr val="windowText" lastClr="000000"/>
                </a:solidFill>
                <a:latin typeface="Calibri"/>
              </a:rPr>
              <a:t>2016: Computational Wall Reached</a:t>
            </a:r>
            <a:endParaRPr lang="en-US" sz="1600" b="1" kern="0" dirty="0">
              <a:solidFill>
                <a:sysClr val="windowText" lastClr="000000"/>
              </a:solidFill>
              <a:latin typeface="Calibri"/>
            </a:endParaRPr>
          </a:p>
        </p:txBody>
      </p:sp>
      <p:sp>
        <p:nvSpPr>
          <p:cNvPr id="17" name="Rounded Rectangular Callout 16"/>
          <p:cNvSpPr/>
          <p:nvPr/>
        </p:nvSpPr>
        <p:spPr bwMode="auto">
          <a:xfrm>
            <a:off x="6792689" y="2917372"/>
            <a:ext cx="2002971" cy="884241"/>
          </a:xfrm>
          <a:prstGeom prst="wedgeRoundRectCallout">
            <a:avLst>
              <a:gd name="adj1" fmla="val -45157"/>
              <a:gd name="adj2" fmla="val 10070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t" anchorCtr="0" compatLnSpc="1">
            <a:prstTxWarp prst="textNoShape">
              <a:avLst/>
            </a:prstTxWarp>
          </a:bodyPr>
          <a:lstStyle/>
          <a:p>
            <a:pPr defTabSz="685772" eaLnBrk="1" hangingPunct="1"/>
            <a:r>
              <a:rPr lang="en-US" sz="1600" dirty="0" smtClean="0">
                <a:solidFill>
                  <a:schemeClr val="tx1"/>
                </a:solidFill>
                <a:latin typeface="Tahoma" charset="0"/>
              </a:rPr>
              <a:t>Estimated 3 month computation using 16 CPU cores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fltVal val="0"/>
                                          </p:val>
                                        </p:tav>
                                        <p:tav tm="100000">
                                          <p:val>
                                            <p:strVal val="#ppt_w"/>
                                          </p:val>
                                        </p:tav>
                                      </p:tavLst>
                                    </p:anim>
                                    <p:anim calcmode="lin" valueType="num">
                                      <p:cBhvr>
                                        <p:cTn id="41" dur="1000" fill="hold"/>
                                        <p:tgtEl>
                                          <p:spTgt spid="16"/>
                                        </p:tgtEl>
                                        <p:attrNameLst>
                                          <p:attrName>ppt_h</p:attrName>
                                        </p:attrNameLst>
                                      </p:cBhvr>
                                      <p:tavLst>
                                        <p:tav tm="0">
                                          <p:val>
                                            <p:fltVal val="0"/>
                                          </p:val>
                                        </p:tav>
                                        <p:tav tm="100000">
                                          <p:val>
                                            <p:strVal val="#ppt_h"/>
                                          </p:val>
                                        </p:tav>
                                      </p:tavLst>
                                    </p:anim>
                                    <p:anim calcmode="lin" valueType="num">
                                      <p:cBhvr>
                                        <p:cTn id="42"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Models at a Glance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Describe clinical phenomenon observed in past studies</a:t>
            </a:r>
          </a:p>
          <a:p>
            <a:pPr lvl="1"/>
            <a:r>
              <a:rPr lang="en-US" dirty="0" smtClean="0"/>
              <a:t>e.g. heart attacks, strokes, mortality, transplants</a:t>
            </a:r>
          </a:p>
          <a:p>
            <a:r>
              <a:rPr lang="en-US" dirty="0" smtClean="0"/>
              <a:t>Attempt to predict future disease progression</a:t>
            </a:r>
          </a:p>
          <a:p>
            <a:r>
              <a:rPr lang="en-US" dirty="0" smtClean="0"/>
              <a:t>Disease models apply a function to an initial cohort</a:t>
            </a:r>
          </a:p>
          <a:p>
            <a:pPr lvl="1"/>
            <a:endParaRPr lang="en-US" dirty="0" smtClean="0"/>
          </a:p>
          <a:p>
            <a:pPr lvl="1"/>
            <a:r>
              <a:rPr lang="en-US" dirty="0" smtClean="0"/>
              <a:t>Markov model</a:t>
            </a:r>
          </a:p>
          <a:p>
            <a:pPr lvl="1"/>
            <a:endParaRPr lang="en-US" dirty="0" smtClean="0"/>
          </a:p>
          <a:p>
            <a:pPr lvl="1"/>
            <a:r>
              <a:rPr lang="en-US" dirty="0" smtClean="0"/>
              <a:t>Differential equation</a:t>
            </a:r>
          </a:p>
          <a:p>
            <a:pPr lvl="1"/>
            <a:endParaRPr lang="en-US" dirty="0" smtClean="0"/>
          </a:p>
          <a:p>
            <a:pPr lvl="1"/>
            <a:r>
              <a:rPr lang="en-US" dirty="0" smtClean="0"/>
              <a:t>Hybrid functions</a:t>
            </a:r>
          </a:p>
          <a:p>
            <a:pPr lvl="1"/>
            <a:endParaRPr lang="en-US" dirty="0" smtClean="0"/>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dirty="0"/>
          </a:p>
        </p:txBody>
      </p:sp>
      <p:graphicFrame>
        <p:nvGraphicFramePr>
          <p:cNvPr id="4" name="Object 68"/>
          <p:cNvGraphicFramePr>
            <a:graphicFrameLocks noChangeAspect="1"/>
          </p:cNvGraphicFramePr>
          <p:nvPr/>
        </p:nvGraphicFramePr>
        <p:xfrm>
          <a:off x="4495798" y="2686051"/>
          <a:ext cx="271292" cy="294884"/>
        </p:xfrm>
        <a:graphic>
          <a:graphicData uri="http://schemas.openxmlformats.org/presentationml/2006/ole">
            <p:oleObj spid="_x0000_s3074" name="משוואה" r:id="rId3" imgW="215806" imgH="228501" progId="Equation.3">
              <p:embed/>
            </p:oleObj>
          </a:graphicData>
        </a:graphic>
      </p:graphicFrame>
      <p:graphicFrame>
        <p:nvGraphicFramePr>
          <p:cNvPr id="5" name="Object 64"/>
          <p:cNvGraphicFramePr>
            <a:graphicFrameLocks noChangeAspect="1"/>
          </p:cNvGraphicFramePr>
          <p:nvPr/>
        </p:nvGraphicFramePr>
        <p:xfrm>
          <a:off x="5695947" y="2686051"/>
          <a:ext cx="271292" cy="283088"/>
        </p:xfrm>
        <a:graphic>
          <a:graphicData uri="http://schemas.openxmlformats.org/presentationml/2006/ole">
            <p:oleObj spid="_x0000_s3075" name="משוואה" r:id="rId4" imgW="215619" imgH="215619" progId="Equation.3">
              <p:embed/>
            </p:oleObj>
          </a:graphicData>
        </a:graphic>
      </p:graphicFrame>
      <p:grpSp>
        <p:nvGrpSpPr>
          <p:cNvPr id="6" name="Group 62"/>
          <p:cNvGrpSpPr>
            <a:grpSpLocks noChangeAspect="1"/>
          </p:cNvGrpSpPr>
          <p:nvPr/>
        </p:nvGrpSpPr>
        <p:grpSpPr bwMode="auto">
          <a:xfrm>
            <a:off x="3581400" y="2628900"/>
            <a:ext cx="3579160" cy="628650"/>
            <a:chOff x="1800" y="2820"/>
            <a:chExt cx="4967" cy="872"/>
          </a:xfrm>
        </p:grpSpPr>
        <p:sp>
          <p:nvSpPr>
            <p:cNvPr id="7"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8"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685772" eaLnBrk="1" hangingPunct="1">
                <a:defRPr/>
              </a:pPr>
              <a:r>
                <a:rPr lang="en-US" sz="1200" b="1" kern="0" dirty="0" smtClean="0">
                  <a:solidFill>
                    <a:sysClr val="windowText" lastClr="000000"/>
                  </a:solidFill>
                  <a:latin typeface="Arial" pitchFamily="34" charset="0"/>
                  <a:ea typeface="Times New Roman" pitchFamily="18" charset="0"/>
                  <a:cs typeface="Arial" pitchFamily="34" charset="0"/>
                </a:rPr>
                <a:t>Normal</a:t>
              </a:r>
              <a:endParaRPr lang="en-US" sz="1200" b="1" kern="0" dirty="0" smtClean="0">
                <a:solidFill>
                  <a:sysClr val="windowText" lastClr="000000"/>
                </a:solidFill>
                <a:latin typeface="Arial" pitchFamily="34" charset="0"/>
                <a:cs typeface="Arial" pitchFamily="34" charset="0"/>
              </a:endParaRPr>
            </a:p>
          </p:txBody>
        </p:sp>
        <p:sp>
          <p:nvSpPr>
            <p:cNvPr id="9"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685772" eaLnBrk="1" hangingPunct="1">
                <a:defRPr/>
              </a:pPr>
              <a:r>
                <a:rPr lang="en-US" sz="1200" b="1" kern="0" dirty="0" smtClean="0">
                  <a:solidFill>
                    <a:sysClr val="windowText" lastClr="000000"/>
                  </a:solidFill>
                  <a:latin typeface="Arial" pitchFamily="34" charset="0"/>
                  <a:ea typeface="Times New Roman" pitchFamily="18" charset="0"/>
                  <a:cs typeface="Arial" pitchFamily="34" charset="0"/>
                </a:rPr>
                <a:t>Sick</a:t>
              </a:r>
              <a:endParaRPr lang="en-US" sz="1200" b="1" kern="0" dirty="0" smtClean="0">
                <a:solidFill>
                  <a:sysClr val="windowText" lastClr="000000"/>
                </a:solidFill>
                <a:latin typeface="Arial" pitchFamily="34" charset="0"/>
                <a:cs typeface="Arial" pitchFamily="34" charset="0"/>
              </a:endParaRPr>
            </a:p>
          </p:txBody>
        </p:sp>
        <p:sp>
          <p:nvSpPr>
            <p:cNvPr id="10"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11" name="Text Box 67"/>
            <p:cNvSpPr txBox="1">
              <a:spLocks noChangeArrowheads="1"/>
            </p:cNvSpPr>
            <p:nvPr/>
          </p:nvSpPr>
          <p:spPr bwMode="auto">
            <a:xfrm>
              <a:off x="2936" y="2939"/>
              <a:ext cx="256" cy="427"/>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12"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685772" eaLnBrk="1" hangingPunct="1">
                <a:defRPr/>
              </a:pPr>
              <a:r>
                <a:rPr lang="en-US" sz="1200" b="1" kern="0" dirty="0" smtClean="0">
                  <a:solidFill>
                    <a:sysClr val="windowText" lastClr="000000"/>
                  </a:solidFill>
                  <a:latin typeface="Arial" pitchFamily="34" charset="0"/>
                  <a:ea typeface="Times New Roman" pitchFamily="18" charset="0"/>
                  <a:cs typeface="Arial" pitchFamily="34" charset="0"/>
                </a:rPr>
                <a:t>Dead</a:t>
              </a:r>
              <a:endParaRPr lang="en-US" sz="1200" b="1" kern="0" dirty="0" smtClean="0">
                <a:solidFill>
                  <a:sysClr val="windowText" lastClr="000000"/>
                </a:solidFill>
                <a:latin typeface="Arial" pitchFamily="34" charset="0"/>
                <a:cs typeface="Arial" pitchFamily="34" charset="0"/>
              </a:endParaRPr>
            </a:p>
          </p:txBody>
        </p:sp>
        <p:sp>
          <p:nvSpPr>
            <p:cNvPr id="13"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14" name="Text Box 63"/>
            <p:cNvSpPr txBox="1">
              <a:spLocks noChangeArrowheads="1"/>
            </p:cNvSpPr>
            <p:nvPr/>
          </p:nvSpPr>
          <p:spPr bwMode="auto">
            <a:xfrm>
              <a:off x="4548" y="2938"/>
              <a:ext cx="256" cy="427"/>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defTabSz="685772" eaLnBrk="1" fontAlgn="auto" hangingPunct="1">
                <a:spcBef>
                  <a:spcPts val="0"/>
                </a:spcBef>
                <a:spcAft>
                  <a:spcPts val="0"/>
                </a:spcAft>
                <a:defRPr/>
              </a:pPr>
              <a:endParaRPr lang="en-US" sz="1400" kern="0" dirty="0">
                <a:solidFill>
                  <a:sysClr val="windowText" lastClr="000000"/>
                </a:solidFill>
              </a:endParaRPr>
            </a:p>
          </p:txBody>
        </p:sp>
      </p:grpSp>
      <p:graphicFrame>
        <p:nvGraphicFramePr>
          <p:cNvPr id="15" name="Object 3"/>
          <p:cNvGraphicFramePr>
            <a:graphicFrameLocks noChangeAspect="1"/>
          </p:cNvGraphicFramePr>
          <p:nvPr/>
        </p:nvGraphicFramePr>
        <p:xfrm>
          <a:off x="3653684" y="4086907"/>
          <a:ext cx="3113484" cy="261938"/>
        </p:xfrm>
        <a:graphic>
          <a:graphicData uri="http://schemas.openxmlformats.org/presentationml/2006/ole">
            <p:oleObj spid="_x0000_s3076" name="משוואה" r:id="rId5" imgW="2476440" imgH="203040" progId="Equation.3">
              <p:embed/>
            </p:oleObj>
          </a:graphicData>
        </a:graphic>
      </p:graphicFrame>
      <p:graphicFrame>
        <p:nvGraphicFramePr>
          <p:cNvPr id="16" name="Object 4"/>
          <p:cNvGraphicFramePr>
            <a:graphicFrameLocks noChangeAspect="1"/>
          </p:cNvGraphicFramePr>
          <p:nvPr/>
        </p:nvGraphicFramePr>
        <p:xfrm>
          <a:off x="3673927" y="3469837"/>
          <a:ext cx="2185988" cy="260747"/>
        </p:xfrm>
        <a:graphic>
          <a:graphicData uri="http://schemas.openxmlformats.org/presentationml/2006/ole">
            <p:oleObj spid="_x0000_s3077" name="משוואה" r:id="rId6" imgW="1739880" imgH="203040" progId="Equation.3">
              <p:embed/>
            </p:oleObj>
          </a:graphicData>
        </a:graphic>
      </p:graphicFrame>
      <p:sp>
        <p:nvSpPr>
          <p:cNvPr id="18" name="6-Point Star 17"/>
          <p:cNvSpPr/>
          <p:nvPr/>
        </p:nvSpPr>
        <p:spPr>
          <a:xfrm>
            <a:off x="7162800" y="742950"/>
            <a:ext cx="1447800" cy="12954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Which behave better?</a:t>
            </a:r>
            <a:endParaRPr lang="en-US" sz="1400" b="1" dirty="0"/>
          </a:p>
        </p:txBody>
      </p:sp>
      <p:sp>
        <p:nvSpPr>
          <p:cNvPr id="19" name="6-Point Star 18"/>
          <p:cNvSpPr/>
          <p:nvPr/>
        </p:nvSpPr>
        <p:spPr>
          <a:xfrm>
            <a:off x="7315200" y="1962150"/>
            <a:ext cx="1676400" cy="15240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How to merge this knowledge?</a:t>
            </a:r>
            <a:endParaRPr lang="en-US" sz="1400" b="1" dirty="0"/>
          </a:p>
        </p:txBody>
      </p:sp>
      <p:sp>
        <p:nvSpPr>
          <p:cNvPr id="20" name="6-Point Star 19"/>
          <p:cNvSpPr/>
          <p:nvPr/>
        </p:nvSpPr>
        <p:spPr>
          <a:xfrm>
            <a:off x="7162800" y="3409950"/>
            <a:ext cx="1524000" cy="14478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smtClean="0"/>
              <a:t>Are models up to date?</a:t>
            </a:r>
            <a:endParaRPr 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 calcmode="lin" valueType="num">
                                      <p:cBhvr>
                                        <p:cTn id="17" dur="500" fill="hold"/>
                                        <p:tgtEl>
                                          <p:spTgt spid="19"/>
                                        </p:tgtEl>
                                        <p:attrNameLst>
                                          <p:attrName>style.rotation</p:attrName>
                                        </p:attrNameLst>
                                      </p:cBhvr>
                                      <p:tavLst>
                                        <p:tav tm="0">
                                          <p:val>
                                            <p:fltVal val="360"/>
                                          </p:val>
                                        </p:tav>
                                        <p:tav tm="100000">
                                          <p:val>
                                            <p:fltVal val="0"/>
                                          </p:val>
                                        </p:tav>
                                      </p:tavLst>
                                    </p:anim>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 calcmode="lin" valueType="num">
                                      <p:cBhvr>
                                        <p:cTn id="25" dur="500" fill="hold"/>
                                        <p:tgtEl>
                                          <p:spTgt spid="20"/>
                                        </p:tgtEl>
                                        <p:attrNameLst>
                                          <p:attrName>style.rotation</p:attrName>
                                        </p:attrNameLst>
                                      </p:cBhvr>
                                      <p:tavLst>
                                        <p:tav tm="0">
                                          <p:val>
                                            <p:fltVal val="360"/>
                                          </p:val>
                                        </p:tav>
                                        <p:tav tm="100000">
                                          <p:val>
                                            <p:fltVal val="0"/>
                                          </p:val>
                                        </p:tav>
                                      </p:tavLst>
                                    </p:anim>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Medical Improvement</a:t>
            </a:r>
            <a:endParaRPr lang="en-US" dirty="0"/>
          </a:p>
        </p:txBody>
      </p:sp>
      <p:sp>
        <p:nvSpPr>
          <p:cNvPr id="3" name="Content Placeholder 2"/>
          <p:cNvSpPr>
            <a:spLocks noGrp="1"/>
          </p:cNvSpPr>
          <p:nvPr>
            <p:ph idx="1"/>
          </p:nvPr>
        </p:nvSpPr>
        <p:spPr/>
        <p:txBody>
          <a:bodyPr>
            <a:noAutofit/>
          </a:bodyPr>
          <a:lstStyle/>
          <a:p>
            <a:pPr marL="514350" indent="-514350"/>
            <a:r>
              <a:rPr lang="en-US" sz="1400" dirty="0" smtClean="0"/>
              <a:t>Healthcare quality improved through the years. </a:t>
            </a:r>
          </a:p>
          <a:p>
            <a:pPr marL="914400" lvl="1" indent="-514350">
              <a:buFont typeface="+mj-lt"/>
              <a:buAutoNum type="arabicPeriod"/>
            </a:pPr>
            <a:r>
              <a:rPr lang="en-US" sz="1400" dirty="0" smtClean="0"/>
              <a:t>M.L. </a:t>
            </a:r>
            <a:r>
              <a:rPr lang="en-US" sz="1400" dirty="0" err="1" smtClean="0"/>
              <a:t>Weisfeldt</a:t>
            </a:r>
            <a:r>
              <a:rPr lang="en-US" sz="1400" dirty="0" smtClean="0"/>
              <a:t>, S.J. </a:t>
            </a:r>
            <a:r>
              <a:rPr lang="en-US" sz="1400" dirty="0" err="1" smtClean="0"/>
              <a:t>Zieman</a:t>
            </a:r>
            <a:r>
              <a:rPr lang="en-US" sz="1400" dirty="0" smtClean="0"/>
              <a:t>. Advances In The Prevention And Treatment Of Cardiovascular Disease. Health Affairs, 26, no.1 (2007):25-37. DOI: 10.1377/hlthaff.26.1.25</a:t>
            </a:r>
          </a:p>
          <a:p>
            <a:pPr marL="1314450" lvl="2" indent="-514350"/>
            <a:r>
              <a:rPr lang="en-US" sz="1400" dirty="0" smtClean="0"/>
              <a:t>Shows improvement trend</a:t>
            </a:r>
          </a:p>
          <a:p>
            <a:pPr marL="1314450" lvl="2" indent="-514350"/>
            <a:r>
              <a:rPr lang="en-US" sz="1400" dirty="0" smtClean="0"/>
              <a:t>Lists procedures and drugs on a timeline since 1970</a:t>
            </a:r>
          </a:p>
          <a:p>
            <a:pPr marL="914400" lvl="1" indent="-514350">
              <a:buFont typeface="+mj-lt"/>
              <a:buAutoNum type="arabicPeriod"/>
            </a:pPr>
            <a:r>
              <a:rPr lang="en-US" sz="1400" dirty="0" smtClean="0"/>
              <a:t>E.W. Gregg , Y.J. Cheng , S. </a:t>
            </a:r>
            <a:r>
              <a:rPr lang="en-US" sz="1400" dirty="0" err="1" smtClean="0"/>
              <a:t>Saydah</a:t>
            </a:r>
            <a:r>
              <a:rPr lang="en-US" sz="1400" dirty="0" smtClean="0"/>
              <a:t> , C. </a:t>
            </a:r>
            <a:r>
              <a:rPr lang="en-US" sz="1400" dirty="0" err="1" smtClean="0"/>
              <a:t>Cowie</a:t>
            </a:r>
            <a:r>
              <a:rPr lang="en-US" sz="1400" dirty="0" smtClean="0"/>
              <a:t> , S. Garfield , L. </a:t>
            </a:r>
            <a:r>
              <a:rPr lang="en-US" sz="1400" dirty="0" err="1" smtClean="0"/>
              <a:t>Geiss</a:t>
            </a:r>
            <a:r>
              <a:rPr lang="en-US" sz="1400" dirty="0" smtClean="0"/>
              <a:t> , L. Barker,  Trends in death rates among U.S. adults with and without diabetes between 1997 and 2006: findings from the National Health Interview Survey. Diabetes Care. 2012 Jun;35(6):1252-7. DOI: 10.2337/dc11-1162</a:t>
            </a:r>
          </a:p>
          <a:p>
            <a:pPr marL="1314450" lvl="2" indent="-514350"/>
            <a:r>
              <a:rPr lang="en-US" sz="1400" dirty="0" smtClean="0"/>
              <a:t>Quantifies improvement between NHANES cohorts</a:t>
            </a:r>
          </a:p>
          <a:p>
            <a:pPr marL="1314450" lvl="2" indent="-514350"/>
            <a:r>
              <a:rPr lang="en-US" sz="1400" dirty="0" smtClean="0"/>
              <a:t>Diabetic CVD death 2003–2004 vs. 1997–1998, Hazard Rate Ratio: </a:t>
            </a:r>
            <a:r>
              <a:rPr lang="en-US" sz="1400" b="1" dirty="0" smtClean="0"/>
              <a:t>0.60</a:t>
            </a:r>
          </a:p>
          <a:p>
            <a:pPr marL="1314450" lvl="2" indent="-514350">
              <a:buNone/>
            </a:pPr>
            <a:endParaRPr lang="en-US" sz="1400" dirty="0" smtClean="0"/>
          </a:p>
        </p:txBody>
      </p:sp>
      <p:sp>
        <p:nvSpPr>
          <p:cNvPr id="4" name="Oval Callout 3"/>
          <p:cNvSpPr/>
          <p:nvPr/>
        </p:nvSpPr>
        <p:spPr>
          <a:xfrm>
            <a:off x="6248400" y="3867150"/>
            <a:ext cx="2590800" cy="990600"/>
          </a:xfrm>
          <a:prstGeom prst="wedgeEllipseCallout">
            <a:avLst>
              <a:gd name="adj1" fmla="val -25909"/>
              <a:gd name="adj2" fmla="val -69083"/>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This 6 year coefficient was initially used</a:t>
            </a:r>
            <a:endParaRPr lang="en-US" dirty="0"/>
          </a:p>
        </p:txBody>
      </p:sp>
      <p:sp>
        <p:nvSpPr>
          <p:cNvPr id="5" name="Oval Callout 4"/>
          <p:cNvSpPr/>
          <p:nvPr/>
        </p:nvSpPr>
        <p:spPr>
          <a:xfrm>
            <a:off x="381000" y="3810000"/>
            <a:ext cx="4876800" cy="895350"/>
          </a:xfrm>
          <a:prstGeom prst="wedgeEllipseCallout">
            <a:avLst>
              <a:gd name="adj1" fmla="val 70859"/>
              <a:gd name="adj2" fmla="val 869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This work recalculates it using multiple models and data sources over several decades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Disease Progression</a:t>
            </a:r>
            <a:br>
              <a:rPr lang="en-US" dirty="0" smtClean="0"/>
            </a:br>
            <a:endParaRPr lang="en-US" dirty="0"/>
          </a:p>
        </p:txBody>
      </p:sp>
      <p:sp>
        <p:nvSpPr>
          <p:cNvPr id="3" name="Content Placeholder 2"/>
          <p:cNvSpPr>
            <a:spLocks noGrp="1"/>
          </p:cNvSpPr>
          <p:nvPr>
            <p:ph idx="1"/>
          </p:nvPr>
        </p:nvSpPr>
        <p:spPr/>
        <p:txBody>
          <a:bodyPr>
            <a:normAutofit fontScale="4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Built from literature references and hence the name: The Reference Model</a:t>
            </a:r>
          </a:p>
          <a:p>
            <a:r>
              <a:rPr lang="en-US" dirty="0" smtClean="0"/>
              <a:t>Compares equation performance on multiple clinical studies using High Performance Computing</a:t>
            </a:r>
          </a:p>
          <a:p>
            <a:r>
              <a:rPr lang="en-US" dirty="0" smtClean="0"/>
              <a:t>Consumers report emulation for disease models</a:t>
            </a:r>
          </a:p>
          <a:p>
            <a:r>
              <a:rPr lang="en-US" dirty="0" smtClean="0"/>
              <a:t>Current version deals with diabetic populations</a:t>
            </a:r>
            <a:endParaRPr lang="en-US" dirty="0"/>
          </a:p>
        </p:txBody>
      </p:sp>
      <p:sp>
        <p:nvSpPr>
          <p:cNvPr id="4" name="Rounded Rectangle 3"/>
          <p:cNvSpPr/>
          <p:nvPr/>
        </p:nvSpPr>
        <p:spPr>
          <a:xfrm>
            <a:off x="1676400" y="1284513"/>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 name="Flowchart: Decision 4"/>
          <p:cNvSpPr/>
          <p:nvPr/>
        </p:nvSpPr>
        <p:spPr>
          <a:xfrm>
            <a:off x="2590800" y="157026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pitchFamily="34" charset="0"/>
              </a:rPr>
              <a:t>MI</a:t>
            </a:r>
            <a:endParaRPr lang="en-US" sz="800" kern="0" dirty="0">
              <a:solidFill>
                <a:sysClr val="windowText" lastClr="000000"/>
              </a:solidFill>
              <a:latin typeface="Calibri" pitchFamily="34" charset="0"/>
            </a:endParaRPr>
          </a:p>
        </p:txBody>
      </p:sp>
      <p:cxnSp>
        <p:nvCxnSpPr>
          <p:cNvPr id="6" name="Straight Arrow Connector 5"/>
          <p:cNvCxnSpPr/>
          <p:nvPr/>
        </p:nvCxnSpPr>
        <p:spPr>
          <a:xfrm>
            <a:off x="2362200" y="1741713"/>
            <a:ext cx="228600" cy="0"/>
          </a:xfrm>
          <a:prstGeom prst="straightConnector1">
            <a:avLst/>
          </a:prstGeom>
          <a:noFill/>
          <a:ln w="25400" cap="flat" cmpd="sng" algn="ctr">
            <a:solidFill>
              <a:sysClr val="windowText" lastClr="000000"/>
            </a:solidFill>
            <a:prstDash val="solid"/>
            <a:tailEnd type="triangle" w="lg" len="med"/>
          </a:ln>
          <a:effectLst/>
        </p:spPr>
      </p:cxnSp>
      <p:sp>
        <p:nvSpPr>
          <p:cNvPr id="7" name="Rectangle 6"/>
          <p:cNvSpPr/>
          <p:nvPr/>
        </p:nvSpPr>
        <p:spPr>
          <a:xfrm>
            <a:off x="1790700" y="157026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pitchFamily="34" charset="0"/>
              </a:rPr>
              <a:t>No CHD</a:t>
            </a:r>
            <a:endParaRPr lang="en-US" sz="800" kern="0" dirty="0">
              <a:solidFill>
                <a:sysClr val="windowText" lastClr="000000"/>
              </a:solidFill>
              <a:latin typeface="Calibri" pitchFamily="34" charset="0"/>
            </a:endParaRPr>
          </a:p>
        </p:txBody>
      </p:sp>
      <p:cxnSp>
        <p:nvCxnSpPr>
          <p:cNvPr id="8" name="Straight Arrow Connector 7"/>
          <p:cNvCxnSpPr/>
          <p:nvPr/>
        </p:nvCxnSpPr>
        <p:spPr>
          <a:xfrm>
            <a:off x="3162300" y="1741713"/>
            <a:ext cx="228600" cy="0"/>
          </a:xfrm>
          <a:prstGeom prst="straightConnector1">
            <a:avLst/>
          </a:prstGeom>
          <a:noFill/>
          <a:ln w="25400" cap="flat" cmpd="sng" algn="ctr">
            <a:solidFill>
              <a:sysClr val="windowText" lastClr="000000"/>
            </a:solidFill>
            <a:prstDash val="solid"/>
            <a:tailEnd type="triangle" w="lg" len="med"/>
          </a:ln>
          <a:effectLst/>
        </p:spPr>
      </p:cxnSp>
      <p:sp>
        <p:nvSpPr>
          <p:cNvPr id="9" name="Rectangle 8"/>
          <p:cNvSpPr/>
          <p:nvPr/>
        </p:nvSpPr>
        <p:spPr>
          <a:xfrm>
            <a:off x="3390900" y="157026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MI</a:t>
            </a:r>
            <a:endParaRPr lang="en-US" sz="800" kern="0" dirty="0">
              <a:solidFill>
                <a:sysClr val="windowText" lastClr="000000"/>
              </a:solidFill>
              <a:latin typeface="Calibri"/>
            </a:endParaRPr>
          </a:p>
        </p:txBody>
      </p:sp>
      <p:sp>
        <p:nvSpPr>
          <p:cNvPr id="10" name="Flowchart: Decision 9"/>
          <p:cNvSpPr/>
          <p:nvPr/>
        </p:nvSpPr>
        <p:spPr>
          <a:xfrm>
            <a:off x="4133850" y="157026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CHD Death</a:t>
            </a:r>
            <a:endParaRPr lang="en-US" sz="800" kern="0" dirty="0">
              <a:solidFill>
                <a:sysClr val="windowText" lastClr="000000"/>
              </a:solidFill>
              <a:latin typeface="Calibri"/>
            </a:endParaRPr>
          </a:p>
        </p:txBody>
      </p:sp>
      <p:cxnSp>
        <p:nvCxnSpPr>
          <p:cNvPr id="11" name="Straight Arrow Connector 10"/>
          <p:cNvCxnSpPr/>
          <p:nvPr/>
        </p:nvCxnSpPr>
        <p:spPr>
          <a:xfrm>
            <a:off x="2876550" y="1398813"/>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2" name="Straight Arrow Connector 11"/>
          <p:cNvCxnSpPr/>
          <p:nvPr/>
        </p:nvCxnSpPr>
        <p:spPr>
          <a:xfrm flipV="1">
            <a:off x="2876550" y="1398813"/>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3" name="Straight Arrow Connector 12"/>
          <p:cNvCxnSpPr/>
          <p:nvPr/>
        </p:nvCxnSpPr>
        <p:spPr>
          <a:xfrm>
            <a:off x="4419600" y="1398813"/>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14" name="Straight Arrow Connector 13"/>
          <p:cNvCxnSpPr/>
          <p:nvPr/>
        </p:nvCxnSpPr>
        <p:spPr>
          <a:xfrm flipH="1">
            <a:off x="3048000" y="1798863"/>
            <a:ext cx="342900" cy="0"/>
          </a:xfrm>
          <a:prstGeom prst="straightConnector1">
            <a:avLst/>
          </a:prstGeom>
          <a:noFill/>
          <a:ln w="25400" cap="flat" cmpd="sng" algn="ctr">
            <a:solidFill>
              <a:sysClr val="windowText" lastClr="000000"/>
            </a:solidFill>
            <a:prstDash val="solid"/>
            <a:tailEnd type="triangle" w="lg" len="med"/>
          </a:ln>
          <a:effectLst/>
        </p:spPr>
      </p:cxnSp>
      <p:sp>
        <p:nvSpPr>
          <p:cNvPr id="15" name="Rounded Rectangle 14"/>
          <p:cNvSpPr/>
          <p:nvPr/>
        </p:nvSpPr>
        <p:spPr>
          <a:xfrm>
            <a:off x="1676400" y="2141763"/>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16" name="Flowchart: Decision 15"/>
          <p:cNvSpPr/>
          <p:nvPr/>
        </p:nvSpPr>
        <p:spPr>
          <a:xfrm>
            <a:off x="2590800" y="242751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pitchFamily="34" charset="0"/>
              </a:rPr>
              <a:t>Stroke</a:t>
            </a:r>
            <a:endParaRPr lang="en-US" sz="800" kern="0" dirty="0">
              <a:solidFill>
                <a:sysClr val="windowText" lastClr="000000"/>
              </a:solidFill>
              <a:latin typeface="Calibri" pitchFamily="34" charset="0"/>
            </a:endParaRPr>
          </a:p>
        </p:txBody>
      </p:sp>
      <p:cxnSp>
        <p:nvCxnSpPr>
          <p:cNvPr id="17" name="Straight Arrow Connector 16"/>
          <p:cNvCxnSpPr/>
          <p:nvPr/>
        </p:nvCxnSpPr>
        <p:spPr>
          <a:xfrm>
            <a:off x="2362200" y="2598963"/>
            <a:ext cx="228600" cy="0"/>
          </a:xfrm>
          <a:prstGeom prst="straightConnector1">
            <a:avLst/>
          </a:prstGeom>
          <a:noFill/>
          <a:ln w="25400" cap="flat" cmpd="sng" algn="ctr">
            <a:solidFill>
              <a:sysClr val="windowText" lastClr="000000"/>
            </a:solidFill>
            <a:prstDash val="solid"/>
            <a:tailEnd type="triangle" w="lg" len="med"/>
          </a:ln>
          <a:effectLst/>
        </p:spPr>
      </p:cxnSp>
      <p:sp>
        <p:nvSpPr>
          <p:cNvPr id="18" name="Rectangle 17"/>
          <p:cNvSpPr/>
          <p:nvPr/>
        </p:nvSpPr>
        <p:spPr>
          <a:xfrm>
            <a:off x="1790700" y="242751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pitchFamily="34" charset="0"/>
              </a:rPr>
              <a:t>No Stroke</a:t>
            </a:r>
            <a:endParaRPr lang="en-US" sz="800" kern="0" dirty="0">
              <a:solidFill>
                <a:sysClr val="windowText" lastClr="000000"/>
              </a:solidFill>
              <a:latin typeface="Calibri" pitchFamily="34" charset="0"/>
            </a:endParaRPr>
          </a:p>
        </p:txBody>
      </p:sp>
      <p:cxnSp>
        <p:nvCxnSpPr>
          <p:cNvPr id="19" name="Straight Arrow Connector 18"/>
          <p:cNvCxnSpPr/>
          <p:nvPr/>
        </p:nvCxnSpPr>
        <p:spPr>
          <a:xfrm>
            <a:off x="3162300" y="2598963"/>
            <a:ext cx="228600" cy="0"/>
          </a:xfrm>
          <a:prstGeom prst="straightConnector1">
            <a:avLst/>
          </a:prstGeom>
          <a:noFill/>
          <a:ln w="25400" cap="flat" cmpd="sng" algn="ctr">
            <a:solidFill>
              <a:sysClr val="windowText" lastClr="000000"/>
            </a:solidFill>
            <a:prstDash val="solid"/>
            <a:tailEnd type="triangle" w="lg" len="med"/>
          </a:ln>
          <a:effectLst/>
        </p:spPr>
      </p:cxnSp>
      <p:sp>
        <p:nvSpPr>
          <p:cNvPr id="20" name="Rectangle 19"/>
          <p:cNvSpPr/>
          <p:nvPr/>
        </p:nvSpPr>
        <p:spPr>
          <a:xfrm>
            <a:off x="3390900" y="242751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Stroke</a:t>
            </a:r>
            <a:endParaRPr lang="en-US" sz="800" kern="0" dirty="0">
              <a:solidFill>
                <a:sysClr val="windowText" lastClr="000000"/>
              </a:solidFill>
              <a:latin typeface="Calibri"/>
            </a:endParaRPr>
          </a:p>
        </p:txBody>
      </p:sp>
      <p:sp>
        <p:nvSpPr>
          <p:cNvPr id="21" name="Flowchart: Decision 20"/>
          <p:cNvSpPr/>
          <p:nvPr/>
        </p:nvSpPr>
        <p:spPr>
          <a:xfrm>
            <a:off x="4133850" y="242751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 Death</a:t>
            </a:r>
            <a:endParaRPr lang="en-US" sz="800" kern="0" dirty="0">
              <a:solidFill>
                <a:sysClr val="windowText" lastClr="000000"/>
              </a:solidFill>
              <a:latin typeface="Calibri"/>
            </a:endParaRPr>
          </a:p>
        </p:txBody>
      </p:sp>
      <p:cxnSp>
        <p:nvCxnSpPr>
          <p:cNvPr id="22" name="Straight Arrow Connector 21"/>
          <p:cNvCxnSpPr/>
          <p:nvPr/>
        </p:nvCxnSpPr>
        <p:spPr>
          <a:xfrm>
            <a:off x="2876550" y="2256063"/>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23" name="Straight Arrow Connector 22"/>
          <p:cNvCxnSpPr/>
          <p:nvPr/>
        </p:nvCxnSpPr>
        <p:spPr>
          <a:xfrm flipV="1">
            <a:off x="2876550" y="2256063"/>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24" name="Straight Arrow Connector 23"/>
          <p:cNvCxnSpPr/>
          <p:nvPr/>
        </p:nvCxnSpPr>
        <p:spPr>
          <a:xfrm>
            <a:off x="4419600" y="2256063"/>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25" name="Straight Arrow Connector 24"/>
          <p:cNvCxnSpPr/>
          <p:nvPr/>
        </p:nvCxnSpPr>
        <p:spPr>
          <a:xfrm flipH="1">
            <a:off x="3048000" y="2656113"/>
            <a:ext cx="342900" cy="0"/>
          </a:xfrm>
          <a:prstGeom prst="straightConnector1">
            <a:avLst/>
          </a:prstGeom>
          <a:noFill/>
          <a:ln w="25400" cap="flat" cmpd="sng" algn="ctr">
            <a:solidFill>
              <a:sysClr val="windowText" lastClr="000000"/>
            </a:solidFill>
            <a:prstDash val="solid"/>
            <a:tailEnd type="triangle" w="lg" len="med"/>
          </a:ln>
          <a:effectLst/>
        </p:spPr>
      </p:cxnSp>
      <p:sp>
        <p:nvSpPr>
          <p:cNvPr id="26" name="Rounded Rectangle 25"/>
          <p:cNvSpPr/>
          <p:nvPr/>
        </p:nvSpPr>
        <p:spPr>
          <a:xfrm>
            <a:off x="1676400" y="2999013"/>
            <a:ext cx="2628900" cy="57150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cxnSp>
        <p:nvCxnSpPr>
          <p:cNvPr id="27" name="Straight Arrow Connector 26"/>
          <p:cNvCxnSpPr/>
          <p:nvPr/>
        </p:nvCxnSpPr>
        <p:spPr>
          <a:xfrm>
            <a:off x="2362200" y="3284763"/>
            <a:ext cx="228600" cy="0"/>
          </a:xfrm>
          <a:prstGeom prst="straightConnector1">
            <a:avLst/>
          </a:prstGeom>
          <a:noFill/>
          <a:ln w="25400" cap="flat" cmpd="sng" algn="ctr">
            <a:solidFill>
              <a:sysClr val="windowText" lastClr="000000"/>
            </a:solidFill>
            <a:prstDash val="solid"/>
            <a:tailEnd type="triangle" w="lg" len="med"/>
          </a:ln>
          <a:effectLst/>
        </p:spPr>
      </p:cxnSp>
      <p:sp>
        <p:nvSpPr>
          <p:cNvPr id="28" name="Rectangle 27"/>
          <p:cNvSpPr/>
          <p:nvPr/>
        </p:nvSpPr>
        <p:spPr>
          <a:xfrm>
            <a:off x="1790700" y="311331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Alive</a:t>
            </a:r>
            <a:endParaRPr lang="en-US" sz="800" kern="0" dirty="0">
              <a:solidFill>
                <a:sysClr val="windowText" lastClr="000000"/>
              </a:solidFill>
              <a:latin typeface="Calibri"/>
            </a:endParaRPr>
          </a:p>
        </p:txBody>
      </p:sp>
      <p:sp>
        <p:nvSpPr>
          <p:cNvPr id="29" name="Flowchart: Decision 28"/>
          <p:cNvSpPr/>
          <p:nvPr/>
        </p:nvSpPr>
        <p:spPr>
          <a:xfrm>
            <a:off x="2590800" y="311331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Other Death</a:t>
            </a:r>
            <a:endParaRPr lang="en-US" sz="800" kern="0" dirty="0">
              <a:solidFill>
                <a:sysClr val="windowText" lastClr="000000"/>
              </a:solidFill>
              <a:latin typeface="Calibri"/>
            </a:endParaRPr>
          </a:p>
        </p:txBody>
      </p:sp>
      <p:cxnSp>
        <p:nvCxnSpPr>
          <p:cNvPr id="30" name="Straight Arrow Connector 29"/>
          <p:cNvCxnSpPr/>
          <p:nvPr/>
        </p:nvCxnSpPr>
        <p:spPr>
          <a:xfrm>
            <a:off x="1562100" y="328476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1" name="Straight Arrow Connector 30"/>
          <p:cNvCxnSpPr/>
          <p:nvPr/>
        </p:nvCxnSpPr>
        <p:spPr>
          <a:xfrm>
            <a:off x="1562100" y="259896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2" name="Straight Arrow Connector 31"/>
          <p:cNvCxnSpPr/>
          <p:nvPr/>
        </p:nvCxnSpPr>
        <p:spPr>
          <a:xfrm>
            <a:off x="1562100" y="174171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3" name="Straight Arrow Connector 32"/>
          <p:cNvCxnSpPr/>
          <p:nvPr/>
        </p:nvCxnSpPr>
        <p:spPr>
          <a:xfrm>
            <a:off x="1562100" y="1741713"/>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4" name="Straight Arrow Connector 33"/>
          <p:cNvCxnSpPr/>
          <p:nvPr/>
        </p:nvCxnSpPr>
        <p:spPr>
          <a:xfrm>
            <a:off x="5448300" y="231321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5" name="Straight Arrow Connector 34"/>
          <p:cNvCxnSpPr/>
          <p:nvPr/>
        </p:nvCxnSpPr>
        <p:spPr>
          <a:xfrm>
            <a:off x="5448300" y="1741713"/>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6" name="Straight Arrow Connector 35"/>
          <p:cNvCxnSpPr/>
          <p:nvPr/>
        </p:nvCxnSpPr>
        <p:spPr>
          <a:xfrm>
            <a:off x="4705350" y="1741713"/>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7" name="Straight Arrow Connector 36"/>
          <p:cNvCxnSpPr/>
          <p:nvPr/>
        </p:nvCxnSpPr>
        <p:spPr>
          <a:xfrm>
            <a:off x="4705350" y="2598963"/>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8" name="Straight Arrow Connector 37"/>
          <p:cNvCxnSpPr>
            <a:stCxn id="29" idx="3"/>
          </p:cNvCxnSpPr>
          <p:nvPr/>
        </p:nvCxnSpPr>
        <p:spPr>
          <a:xfrm>
            <a:off x="3162300" y="3284763"/>
            <a:ext cx="2286000" cy="0"/>
          </a:xfrm>
          <a:prstGeom prst="straightConnector1">
            <a:avLst/>
          </a:prstGeom>
          <a:noFill/>
          <a:ln w="25400" cap="flat" cmpd="sng" algn="ctr">
            <a:solidFill>
              <a:sysClr val="windowText" lastClr="000000"/>
            </a:solidFill>
            <a:prstDash val="solid"/>
            <a:tailEnd type="triangle" w="lg" len="med"/>
          </a:ln>
          <a:effectLst/>
        </p:spPr>
      </p:cxnSp>
      <p:sp>
        <p:nvSpPr>
          <p:cNvPr id="39" name="Oval 38"/>
          <p:cNvSpPr/>
          <p:nvPr/>
        </p:nvSpPr>
        <p:spPr>
          <a:xfrm>
            <a:off x="5676900" y="2198913"/>
            <a:ext cx="571500" cy="342900"/>
          </a:xfrm>
          <a:prstGeom prst="ellipse">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Death</a:t>
            </a:r>
            <a:endParaRPr lang="en-US" sz="800" kern="0" dirty="0">
              <a:solidFill>
                <a:sysClr val="windowText" lastClr="000000"/>
              </a:solidFill>
              <a:latin typeface="Calibri"/>
            </a:endParaRPr>
          </a:p>
        </p:txBody>
      </p:sp>
      <p:sp>
        <p:nvSpPr>
          <p:cNvPr id="40" name="Rectangle 39"/>
          <p:cNvSpPr/>
          <p:nvPr/>
        </p:nvSpPr>
        <p:spPr>
          <a:xfrm>
            <a:off x="4648200" y="1284513"/>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CHD</a:t>
            </a:r>
            <a:endParaRPr lang="en-US" sz="800" kern="0" dirty="0">
              <a:solidFill>
                <a:srgbClr val="22458A"/>
              </a:solidFill>
              <a:latin typeface="Calibri"/>
            </a:endParaRPr>
          </a:p>
        </p:txBody>
      </p:sp>
      <p:sp>
        <p:nvSpPr>
          <p:cNvPr id="41" name="Rectangle 40"/>
          <p:cNvSpPr/>
          <p:nvPr/>
        </p:nvSpPr>
        <p:spPr>
          <a:xfrm>
            <a:off x="4648200" y="2141763"/>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Stroke</a:t>
            </a:r>
            <a:endParaRPr lang="en-US" sz="800" kern="0" dirty="0">
              <a:solidFill>
                <a:srgbClr val="22458A"/>
              </a:solidFill>
              <a:latin typeface="Calibri"/>
            </a:endParaRPr>
          </a:p>
        </p:txBody>
      </p:sp>
      <p:sp>
        <p:nvSpPr>
          <p:cNvPr id="42" name="Rectangle 41"/>
          <p:cNvSpPr/>
          <p:nvPr/>
        </p:nvSpPr>
        <p:spPr>
          <a:xfrm>
            <a:off x="3048000" y="2999013"/>
            <a:ext cx="12573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Competing Mortality</a:t>
            </a:r>
            <a:endParaRPr lang="en-US" sz="800" kern="0" dirty="0">
              <a:solidFill>
                <a:srgbClr val="22458A"/>
              </a:solidFill>
              <a:latin typeface="Calibri"/>
            </a:endParaRPr>
          </a:p>
        </p:txBody>
      </p:sp>
      <p:sp>
        <p:nvSpPr>
          <p:cNvPr id="43" name="TextBox 42"/>
          <p:cNvSpPr txBox="1"/>
          <p:nvPr/>
        </p:nvSpPr>
        <p:spPr>
          <a:xfrm>
            <a:off x="2305070" y="1227365"/>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A</a:t>
            </a:r>
          </a:p>
        </p:txBody>
      </p:sp>
      <p:sp>
        <p:nvSpPr>
          <p:cNvPr id="44" name="TextBox 43"/>
          <p:cNvSpPr txBox="1"/>
          <p:nvPr/>
        </p:nvSpPr>
        <p:spPr>
          <a:xfrm>
            <a:off x="2590820" y="1227365"/>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B</a:t>
            </a:r>
          </a:p>
        </p:txBody>
      </p:sp>
      <p:sp>
        <p:nvSpPr>
          <p:cNvPr id="45" name="TextBox 44"/>
          <p:cNvSpPr txBox="1"/>
          <p:nvPr/>
        </p:nvSpPr>
        <p:spPr>
          <a:xfrm>
            <a:off x="2590820" y="1487801"/>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C</a:t>
            </a:r>
          </a:p>
        </p:txBody>
      </p:sp>
      <p:sp>
        <p:nvSpPr>
          <p:cNvPr id="46" name="TextBox 45"/>
          <p:cNvSpPr txBox="1"/>
          <p:nvPr/>
        </p:nvSpPr>
        <p:spPr>
          <a:xfrm>
            <a:off x="2305070" y="1487801"/>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D</a:t>
            </a:r>
          </a:p>
        </p:txBody>
      </p:sp>
      <p:sp>
        <p:nvSpPr>
          <p:cNvPr id="47" name="Arc 46"/>
          <p:cNvSpPr/>
          <p:nvPr/>
        </p:nvSpPr>
        <p:spPr>
          <a:xfrm>
            <a:off x="2419350" y="134166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48" name="Arc 47"/>
          <p:cNvSpPr/>
          <p:nvPr/>
        </p:nvSpPr>
        <p:spPr>
          <a:xfrm rot="5400000">
            <a:off x="2419350" y="134166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49" name="Arc 48"/>
          <p:cNvSpPr/>
          <p:nvPr/>
        </p:nvSpPr>
        <p:spPr>
          <a:xfrm rot="10800000">
            <a:off x="2419350" y="134166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50" name="Arc 49"/>
          <p:cNvSpPr/>
          <p:nvPr/>
        </p:nvSpPr>
        <p:spPr>
          <a:xfrm rot="16200000">
            <a:off x="2419350" y="134166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cxnSp>
        <p:nvCxnSpPr>
          <p:cNvPr id="51" name="Straight Arrow Connector 50"/>
          <p:cNvCxnSpPr/>
          <p:nvPr/>
        </p:nvCxnSpPr>
        <p:spPr>
          <a:xfrm flipV="1">
            <a:off x="2876550" y="2256063"/>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52" name="Straight Arrow Connector 51"/>
          <p:cNvCxnSpPr/>
          <p:nvPr/>
        </p:nvCxnSpPr>
        <p:spPr>
          <a:xfrm>
            <a:off x="2362200" y="2598963"/>
            <a:ext cx="228600" cy="0"/>
          </a:xfrm>
          <a:prstGeom prst="straightConnector1">
            <a:avLst/>
          </a:prstGeom>
          <a:noFill/>
          <a:ln w="25400" cap="flat" cmpd="sng" algn="ctr">
            <a:solidFill>
              <a:sysClr val="windowText" lastClr="000000"/>
            </a:solidFill>
            <a:prstDash val="solid"/>
            <a:tailEnd type="triangle" w="lg" len="med"/>
          </a:ln>
          <a:effectLst/>
        </p:spPr>
      </p:cxnSp>
      <p:sp>
        <p:nvSpPr>
          <p:cNvPr id="53" name="TextBox 52"/>
          <p:cNvSpPr txBox="1"/>
          <p:nvPr/>
        </p:nvSpPr>
        <p:spPr>
          <a:xfrm>
            <a:off x="2305070" y="2084615"/>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E</a:t>
            </a:r>
          </a:p>
        </p:txBody>
      </p:sp>
      <p:sp>
        <p:nvSpPr>
          <p:cNvPr id="54" name="TextBox 53"/>
          <p:cNvSpPr txBox="1"/>
          <p:nvPr/>
        </p:nvSpPr>
        <p:spPr>
          <a:xfrm>
            <a:off x="2590820" y="2084615"/>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F</a:t>
            </a:r>
          </a:p>
        </p:txBody>
      </p:sp>
      <p:sp>
        <p:nvSpPr>
          <p:cNvPr id="55" name="TextBox 54"/>
          <p:cNvSpPr txBox="1"/>
          <p:nvPr/>
        </p:nvSpPr>
        <p:spPr>
          <a:xfrm>
            <a:off x="2590820" y="2345051"/>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G</a:t>
            </a:r>
          </a:p>
        </p:txBody>
      </p:sp>
      <p:sp>
        <p:nvSpPr>
          <p:cNvPr id="56" name="TextBox 55"/>
          <p:cNvSpPr txBox="1"/>
          <p:nvPr/>
        </p:nvSpPr>
        <p:spPr>
          <a:xfrm>
            <a:off x="2305070" y="2345051"/>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H</a:t>
            </a:r>
          </a:p>
        </p:txBody>
      </p:sp>
      <p:sp>
        <p:nvSpPr>
          <p:cNvPr id="57" name="Arc 56"/>
          <p:cNvSpPr/>
          <p:nvPr/>
        </p:nvSpPr>
        <p:spPr>
          <a:xfrm>
            <a:off x="2419350" y="219891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58" name="Arc 57"/>
          <p:cNvSpPr/>
          <p:nvPr/>
        </p:nvSpPr>
        <p:spPr>
          <a:xfrm rot="5400000">
            <a:off x="2419350" y="219891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59" name="Arc 58"/>
          <p:cNvSpPr/>
          <p:nvPr/>
        </p:nvSpPr>
        <p:spPr>
          <a:xfrm rot="10800000">
            <a:off x="2419350" y="219891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60" name="Arc 59"/>
          <p:cNvSpPr/>
          <p:nvPr/>
        </p:nvSpPr>
        <p:spPr>
          <a:xfrm rot="16200000">
            <a:off x="2419350" y="219891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grpSp>
        <p:nvGrpSpPr>
          <p:cNvPr id="61" name="Group 133"/>
          <p:cNvGrpSpPr/>
          <p:nvPr/>
        </p:nvGrpSpPr>
        <p:grpSpPr>
          <a:xfrm>
            <a:off x="533400" y="1455963"/>
            <a:ext cx="742950" cy="800100"/>
            <a:chOff x="152400" y="2819400"/>
            <a:chExt cx="990600" cy="1066800"/>
          </a:xfrm>
        </p:grpSpPr>
        <p:sp>
          <p:nvSpPr>
            <p:cNvPr id="62" name="Oval 61"/>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3</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63" name="Smiley Face 62"/>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4" name="Smiley Face 63"/>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5" name="Smiley Face 64"/>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6" name="Smiley Face 65"/>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cxnSp>
        <p:nvCxnSpPr>
          <p:cNvPr id="67" name="Straight Arrow Connector 66"/>
          <p:cNvCxnSpPr/>
          <p:nvPr/>
        </p:nvCxnSpPr>
        <p:spPr>
          <a:xfrm>
            <a:off x="1333500" y="237036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grpSp>
        <p:nvGrpSpPr>
          <p:cNvPr id="68" name="Group 127"/>
          <p:cNvGrpSpPr/>
          <p:nvPr/>
        </p:nvGrpSpPr>
        <p:grpSpPr>
          <a:xfrm>
            <a:off x="533400" y="1741713"/>
            <a:ext cx="742950" cy="800100"/>
            <a:chOff x="152400" y="2819400"/>
            <a:chExt cx="990600" cy="1066800"/>
          </a:xfrm>
        </p:grpSpPr>
        <p:sp>
          <p:nvSpPr>
            <p:cNvPr id="69" name="Oval 68"/>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2</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70" name="Smiley Face 69"/>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1" name="Smiley Face 70"/>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2" name="Smiley Face 71"/>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3" name="Smiley Face 72"/>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pSp>
        <p:nvGrpSpPr>
          <p:cNvPr id="74" name="Group 126"/>
          <p:cNvGrpSpPr/>
          <p:nvPr/>
        </p:nvGrpSpPr>
        <p:grpSpPr>
          <a:xfrm>
            <a:off x="533400" y="2027463"/>
            <a:ext cx="742950" cy="800100"/>
            <a:chOff x="152400" y="2819400"/>
            <a:chExt cx="990600" cy="1066800"/>
          </a:xfrm>
        </p:grpSpPr>
        <p:sp>
          <p:nvSpPr>
            <p:cNvPr id="75" name="Oval 74"/>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1</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76" name="Smiley Face 75"/>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7" name="Smiley Face 76"/>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8" name="Smiley Face 77"/>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9" name="Smiley Face 78"/>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aphicFrame>
        <p:nvGraphicFramePr>
          <p:cNvPr id="80" name="Table 79"/>
          <p:cNvGraphicFramePr>
            <a:graphicFrameLocks noGrp="1"/>
          </p:cNvGraphicFramePr>
          <p:nvPr/>
        </p:nvGraphicFramePr>
        <p:xfrm>
          <a:off x="6400799" y="1657350"/>
          <a:ext cx="2285998" cy="1160028"/>
        </p:xfrm>
        <a:graphic>
          <a:graphicData uri="http://schemas.openxmlformats.org/drawingml/2006/table">
            <a:tbl>
              <a:tblPr/>
              <a:tblGrid>
                <a:gridCol w="416608"/>
                <a:gridCol w="373878"/>
                <a:gridCol w="373878"/>
                <a:gridCol w="373878"/>
                <a:gridCol w="373878"/>
                <a:gridCol w="373878"/>
              </a:tblGrid>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err="1">
                          <a:solidFill>
                            <a:srgbClr val="000000"/>
                          </a:solidFill>
                          <a:latin typeface="Calibri"/>
                        </a:rPr>
                        <a:t>Eq</a:t>
                      </a:r>
                      <a:r>
                        <a:rPr lang="en-US" sz="800" b="1" i="0" u="none" strike="noStrike" dirty="0">
                          <a:solidFill>
                            <a:srgbClr val="000000"/>
                          </a:solidFill>
                          <a:latin typeface="Calibri"/>
                        </a:rPr>
                        <a:t> </a:t>
                      </a:r>
                      <a:r>
                        <a:rPr lang="en-US" sz="800" b="1" i="0" u="none" strike="noStrike" dirty="0" smtClean="0">
                          <a:solidFill>
                            <a:srgbClr val="000000"/>
                          </a:solidFill>
                          <a:latin typeface="Calibri"/>
                        </a:rPr>
                        <a:t>EH</a:t>
                      </a:r>
                      <a:endParaRPr lang="en-US" sz="800" b="1" i="0" u="none" strike="noStrike" dirty="0">
                        <a:solidFill>
                          <a:srgbClr val="000000"/>
                        </a:solidFill>
                        <a:latin typeface="Calibri"/>
                      </a:endParaRP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E</a:t>
                      </a:r>
                      <a:endParaRPr lang="en-US" sz="800" b="1" i="0" u="none" strike="noStrike" dirty="0">
                        <a:solidFill>
                          <a:srgbClr val="000000"/>
                        </a:solidFill>
                        <a:latin typeface="Calibri"/>
                      </a:endParaRPr>
                    </a:p>
                  </a:txBody>
                  <a:tcPr marL="7144" marR="7144" marT="714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E</a:t>
                      </a:r>
                      <a:endParaRPr lang="en-US" sz="800" b="1" i="0" u="none" strike="noStrike" dirty="0">
                        <a:solidFill>
                          <a:srgbClr val="000000"/>
                        </a:solidFill>
                        <a:latin typeface="Calibri"/>
                      </a:endParaRP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E</a:t>
                      </a:r>
                      <a:endParaRPr lang="en-US" sz="800" b="1" i="0" u="none" strike="noStrike" dirty="0">
                        <a:solidFill>
                          <a:srgbClr val="000000"/>
                        </a:solidFill>
                        <a:latin typeface="Calibri"/>
                      </a:endParaRP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E</a:t>
                      </a:r>
                      <a:endParaRPr lang="en-US" sz="800" b="1" i="0" u="none" strike="noStrike" dirty="0">
                        <a:solidFill>
                          <a:srgbClr val="000000"/>
                        </a:solidFill>
                        <a:latin typeface="Calibri"/>
                      </a:endParaRP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err="1">
                          <a:solidFill>
                            <a:srgbClr val="000000"/>
                          </a:solidFill>
                          <a:latin typeface="Calibri"/>
                        </a:rPr>
                        <a:t>Eq</a:t>
                      </a:r>
                      <a:r>
                        <a:rPr lang="en-US" sz="800" b="1" i="0" u="none" strike="noStrike" dirty="0">
                          <a:solidFill>
                            <a:srgbClr val="000000"/>
                          </a:solidFill>
                          <a:latin typeface="Calibri"/>
                        </a:rPr>
                        <a:t> </a:t>
                      </a:r>
                      <a:r>
                        <a:rPr lang="en-US" sz="800" b="1" i="0" u="none" strike="noStrike" dirty="0" smtClean="0">
                          <a:solidFill>
                            <a:srgbClr val="000000"/>
                          </a:solidFill>
                          <a:latin typeface="Calibri"/>
                        </a:rPr>
                        <a:t>AD</a:t>
                      </a:r>
                      <a:endParaRPr lang="en-US" sz="800" b="1" i="0" u="none" strike="noStrike" dirty="0">
                        <a:solidFill>
                          <a:srgbClr val="000000"/>
                        </a:solidFill>
                        <a:latin typeface="Calibri"/>
                      </a:endParaRP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A</a:t>
                      </a:r>
                      <a:endParaRPr lang="en-US" sz="800" b="1" i="0" u="none" strike="noStrike" dirty="0">
                        <a:solidFill>
                          <a:srgbClr val="000000"/>
                        </a:solidFill>
                        <a:latin typeface="Calibri"/>
                      </a:endParaRPr>
                    </a:p>
                  </a:txBody>
                  <a:tcPr marL="7144" marR="7144" marT="714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a:solidFill>
                            <a:srgbClr val="000000"/>
                          </a:solidFill>
                          <a:latin typeface="Calibri"/>
                        </a:rPr>
                        <a:t>B</a:t>
                      </a:r>
                    </a:p>
                  </a:txBody>
                  <a:tcPr marL="7144" marR="7144" marT="714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DC07C"/>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a:solidFill>
                            <a:srgbClr val="000000"/>
                          </a:solidFill>
                          <a:latin typeface="Calibri"/>
                        </a:rPr>
                        <a:t>C</a:t>
                      </a:r>
                    </a:p>
                  </a:txBody>
                  <a:tcPr marL="7144" marR="7144" marT="714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B9574"/>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D</a:t>
                      </a:r>
                      <a:endParaRPr lang="en-US" sz="800" b="1" i="0" u="none" strike="noStrike" dirty="0">
                        <a:solidFill>
                          <a:srgbClr val="000000"/>
                        </a:solidFill>
                        <a:latin typeface="Calibri"/>
                      </a:endParaRPr>
                    </a:p>
                  </a:txBody>
                  <a:tcPr marL="7144" marR="7144" marT="714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a:solidFill>
                            <a:srgbClr val="000000"/>
                          </a:solidFill>
                          <a:latin typeface="Calibri"/>
                        </a:rPr>
                        <a:t>Pop 1</a:t>
                      </a: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dirty="0">
                          <a:solidFill>
                            <a:srgbClr val="000000"/>
                          </a:solidFill>
                          <a:latin typeface="Calibri"/>
                        </a:rPr>
                        <a:t>4</a:t>
                      </a:r>
                    </a:p>
                  </a:txBody>
                  <a:tcPr marL="7144" marR="7144" marT="714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6</a:t>
                      </a:r>
                    </a:p>
                  </a:txBody>
                  <a:tcPr marL="7144" marR="7144" marT="714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2</a:t>
                      </a:r>
                    </a:p>
                  </a:txBody>
                  <a:tcPr marL="7144" marR="7144" marT="714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1</a:t>
                      </a:r>
                    </a:p>
                  </a:txBody>
                  <a:tcPr marL="7144" marR="7144" marT="714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a:solidFill>
                            <a:srgbClr val="000000"/>
                          </a:solidFill>
                          <a:latin typeface="Calibri"/>
                        </a:rPr>
                        <a:t>Pop 2</a:t>
                      </a: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2</a:t>
                      </a:r>
                    </a:p>
                  </a:txBody>
                  <a:tcPr marL="7144" marR="7144" marT="7145"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4</a:t>
                      </a:r>
                    </a:p>
                  </a:txBody>
                  <a:tcPr marL="7144" marR="7144" marT="7145" marB="0">
                    <a:lnL>
                      <a:noFill/>
                    </a:lnL>
                    <a:lnR>
                      <a:noFill/>
                    </a:lnR>
                    <a:lnT>
                      <a:noFill/>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6</a:t>
                      </a:r>
                    </a:p>
                  </a:txBody>
                  <a:tcPr marL="7144" marR="7144" marT="7145" marB="0">
                    <a:lnL>
                      <a:noFill/>
                    </a:lnL>
                    <a:lnR>
                      <a:noFill/>
                    </a:lnR>
                    <a:lnT>
                      <a:noFill/>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1</a:t>
                      </a:r>
                    </a:p>
                  </a:txBody>
                  <a:tcPr marL="7144" marR="7144" marT="7145" marB="0">
                    <a:lnL>
                      <a:noFill/>
                    </a:lnL>
                    <a:lnR>
                      <a:noFill/>
                    </a:lnR>
                    <a:lnT>
                      <a:noFill/>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r>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a:solidFill>
                            <a:srgbClr val="000000"/>
                          </a:solidFill>
                          <a:latin typeface="Calibri"/>
                        </a:rPr>
                        <a:t>Pop 3</a:t>
                      </a: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2</a:t>
                      </a:r>
                    </a:p>
                  </a:txBody>
                  <a:tcPr marL="7144" marR="7144" marT="7145"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3</a:t>
                      </a:r>
                    </a:p>
                  </a:txBody>
                  <a:tcPr marL="7144" marR="7144" marT="7145" marB="0">
                    <a:lnL>
                      <a:noFill/>
                    </a:lnL>
                    <a:lnR>
                      <a:noFill/>
                    </a:lnR>
                    <a:lnT>
                      <a:noFill/>
                    </a:lnT>
                    <a:lnB>
                      <a:noFill/>
                    </a:lnB>
                    <a:lnTlToBr w="12700" cmpd="sng">
                      <a:noFill/>
                      <a:prstDash val="solid"/>
                    </a:lnTlToBr>
                    <a:lnBlToTr w="12700" cmpd="sng">
                      <a:noFill/>
                      <a:prstDash val="solid"/>
                    </a:lnBlToTr>
                    <a:solidFill>
                      <a:srgbClr val="FFE283"/>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9</a:t>
                      </a:r>
                    </a:p>
                  </a:txBody>
                  <a:tcPr marL="7144" marR="7144" marT="7145" marB="0">
                    <a:lnL>
                      <a:noFill/>
                    </a:lnL>
                    <a:lnR>
                      <a:noFill/>
                    </a:lnR>
                    <a:lnT>
                      <a:noFill/>
                    </a:lnT>
                    <a:lnB>
                      <a:noFill/>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2</a:t>
                      </a:r>
                    </a:p>
                  </a:txBody>
                  <a:tcPr marL="7144" marR="7144" marT="7145" marB="0">
                    <a:lnL>
                      <a:noFill/>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r>
              <a:tr h="149393">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81" name="Rectangle 80"/>
          <p:cNvSpPr/>
          <p:nvPr/>
        </p:nvSpPr>
        <p:spPr>
          <a:xfrm>
            <a:off x="7162800" y="2724150"/>
            <a:ext cx="1828800" cy="1042308"/>
          </a:xfrm>
          <a:prstGeom prst="rect">
            <a:avLst/>
          </a:prstGeom>
          <a:solidFill>
            <a:sysClr val="window" lastClr="FFFFFF"/>
          </a:solidFill>
          <a:ln w="25400" cap="flat" cmpd="sng" algn="ctr">
            <a:solidFill>
              <a:sysClr val="window" lastClr="FFFFFF"/>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82" name="Rectangle 81"/>
          <p:cNvSpPr/>
          <p:nvPr/>
        </p:nvSpPr>
        <p:spPr>
          <a:xfrm>
            <a:off x="6357262" y="2824842"/>
            <a:ext cx="2405743" cy="737508"/>
          </a:xfrm>
          <a:prstGeom prst="rect">
            <a:avLst/>
          </a:prstGeom>
          <a:solidFill>
            <a:sysClr val="window" lastClr="FFFFFF"/>
          </a:solidFill>
          <a:ln w="25400" cap="flat" cmpd="sng" algn="ctr">
            <a:solidFill>
              <a:sysClr val="window" lastClr="FFFFFF"/>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400" kern="0" dirty="0" smtClean="0">
                <a:solidFill>
                  <a:sysClr val="window" lastClr="FFFFFF"/>
                </a:solidFill>
                <a:latin typeface="Calibri"/>
              </a:rPr>
              <a:t>`</a:t>
            </a:r>
            <a:endParaRPr lang="en-US" sz="1400" kern="0" dirty="0">
              <a:solidFill>
                <a:sysClr val="window" lastClr="FFFFFF"/>
              </a:solidFill>
              <a:latin typeface="Calibri"/>
            </a:endParaRPr>
          </a:p>
        </p:txBody>
      </p:sp>
      <p:sp>
        <p:nvSpPr>
          <p:cNvPr id="83" name="Oval Callout 82"/>
          <p:cNvSpPr/>
          <p:nvPr/>
        </p:nvSpPr>
        <p:spPr>
          <a:xfrm>
            <a:off x="6814457" y="2786740"/>
            <a:ext cx="1028700" cy="571500"/>
          </a:xfrm>
          <a:prstGeom prst="wedgeEllipseCallout">
            <a:avLst>
              <a:gd name="adj1" fmla="val -18452"/>
              <a:gd name="adj2" fmla="val -78846"/>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400" b="1" kern="0" dirty="0" smtClean="0">
                <a:solidFill>
                  <a:srgbClr val="7030A0"/>
                </a:solidFill>
                <a:latin typeface="Calibri"/>
              </a:rPr>
              <a:t>Fitness Matrix</a:t>
            </a:r>
            <a:endParaRPr lang="en-US" sz="1400" b="1" kern="0" dirty="0">
              <a:solidFill>
                <a:srgbClr val="7030A0"/>
              </a:solidFill>
              <a:latin typeface="Calibri"/>
            </a:endParaRPr>
          </a:p>
        </p:txBody>
      </p:sp>
      <p:sp>
        <p:nvSpPr>
          <p:cNvPr id="84" name="Oval Callout 83"/>
          <p:cNvSpPr/>
          <p:nvPr/>
        </p:nvSpPr>
        <p:spPr bwMode="auto">
          <a:xfrm>
            <a:off x="2955454" y="895352"/>
            <a:ext cx="1719944" cy="283029"/>
          </a:xfrm>
          <a:prstGeom prst="wedgeEllipseCallout">
            <a:avLst>
              <a:gd name="adj1" fmla="val -48932"/>
              <a:gd name="adj2" fmla="val 224038"/>
            </a:avLst>
          </a:prstGeom>
          <a:noFill/>
          <a:ln>
            <a:solidFill>
              <a:srgbClr val="22458A"/>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68577" tIns="34289" rIns="68577" bIns="34289" numCol="1" rtlCol="0" anchor="t" anchorCtr="0" compatLnSpc="1">
            <a:prstTxWarp prst="textNoShape">
              <a:avLst/>
            </a:prstTxWarp>
          </a:bodyPr>
          <a:lstStyle/>
          <a:p>
            <a:pPr algn="ctr" eaLnBrk="1" hangingPunct="1"/>
            <a:r>
              <a:rPr lang="en-US" sz="900" dirty="0" smtClean="0">
                <a:solidFill>
                  <a:schemeClr val="tx1"/>
                </a:solidFill>
                <a:latin typeface="Arial" pitchFamily="34" charset="0"/>
                <a:cs typeface="Arial" pitchFamily="34" charset="0"/>
              </a:rPr>
              <a:t>MI = Myocardial Infarction</a:t>
            </a:r>
          </a:p>
        </p:txBody>
      </p:sp>
      <p:sp>
        <p:nvSpPr>
          <p:cNvPr id="85" name="Oval Callout 84"/>
          <p:cNvSpPr/>
          <p:nvPr/>
        </p:nvSpPr>
        <p:spPr bwMode="auto">
          <a:xfrm>
            <a:off x="892609" y="900791"/>
            <a:ext cx="1719944" cy="283029"/>
          </a:xfrm>
          <a:prstGeom prst="wedgeEllipseCallout">
            <a:avLst>
              <a:gd name="adj1" fmla="val 21321"/>
              <a:gd name="adj2" fmla="val 216346"/>
            </a:avLst>
          </a:prstGeom>
          <a:noFill/>
          <a:ln>
            <a:solidFill>
              <a:srgbClr val="22458A"/>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68577" tIns="34289" rIns="68577" bIns="34289" numCol="1" rtlCol="0" anchor="t" anchorCtr="0" compatLnSpc="1">
            <a:prstTxWarp prst="textNoShape">
              <a:avLst/>
            </a:prstTxWarp>
          </a:bodyPr>
          <a:lstStyle/>
          <a:p>
            <a:pPr algn="ctr" eaLnBrk="1" hangingPunct="1"/>
            <a:r>
              <a:rPr lang="en-US" sz="900" dirty="0" smtClean="0">
                <a:solidFill>
                  <a:schemeClr val="tx1"/>
                </a:solidFill>
                <a:latin typeface="Arial" pitchFamily="34" charset="0"/>
                <a:cs typeface="Arial" pitchFamily="34" charset="0"/>
              </a:rPr>
              <a:t>CHD = Coronary Heart Disease</a:t>
            </a:r>
          </a:p>
          <a:p>
            <a:pPr algn="ctr" eaLnBrk="1" hangingPunct="1"/>
            <a:endParaRPr lang="en-US" sz="900" dirty="0" smtClean="0">
              <a:solidFill>
                <a:schemeClr val="tx1"/>
              </a:solidFill>
              <a:latin typeface="Arial" pitchFamily="34" charset="0"/>
              <a:cs typeface="Arial" pitchFamily="34" charset="0"/>
            </a:endParaRPr>
          </a:p>
        </p:txBody>
      </p:sp>
      <p:sp>
        <p:nvSpPr>
          <p:cNvPr id="86" name="Oval Callout 85"/>
          <p:cNvSpPr/>
          <p:nvPr/>
        </p:nvSpPr>
        <p:spPr bwMode="auto">
          <a:xfrm>
            <a:off x="6096006" y="819153"/>
            <a:ext cx="2753193" cy="559547"/>
          </a:xfrm>
          <a:prstGeom prst="wedgeEllipseCallout">
            <a:avLst>
              <a:gd name="adj1" fmla="val -15668"/>
              <a:gd name="adj2" fmla="val 102890"/>
            </a:avLst>
          </a:prstGeom>
          <a:noFill/>
          <a:ln>
            <a:solidFill>
              <a:srgbClr val="22458A"/>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68577" tIns="34289" rIns="68577" bIns="34289" numCol="1" rtlCol="0" anchor="t" anchorCtr="0" compatLnSpc="1">
            <a:prstTxWarp prst="textNoShape">
              <a:avLst/>
            </a:prstTxWarp>
          </a:bodyPr>
          <a:lstStyle/>
          <a:p>
            <a:pPr algn="ctr" eaLnBrk="1" hangingPunct="1"/>
            <a:r>
              <a:rPr lang="en-US" sz="900" b="1" dirty="0" smtClean="0">
                <a:solidFill>
                  <a:schemeClr val="tx1"/>
                </a:solidFill>
                <a:latin typeface="Arial" pitchFamily="34" charset="0"/>
                <a:cs typeface="Arial" pitchFamily="34" charset="0"/>
              </a:rPr>
              <a:t>Contains Validation Errors</a:t>
            </a:r>
          </a:p>
          <a:p>
            <a:pPr algn="ctr" eaLnBrk="1" hangingPunct="1"/>
            <a:r>
              <a:rPr lang="en-US" sz="900" b="1" dirty="0" smtClean="0">
                <a:solidFill>
                  <a:schemeClr val="tx1"/>
                </a:solidFill>
                <a:latin typeface="Arial" pitchFamily="34" charset="0"/>
                <a:cs typeface="Arial" pitchFamily="34" charset="0"/>
              </a:rPr>
              <a:t>Model Results – Clinical Trial Results</a:t>
            </a:r>
          </a:p>
          <a:p>
            <a:pPr algn="ctr" eaLnBrk="1" hangingPunct="1"/>
            <a:endParaRPr lang="en-US" sz="900" dirty="0" smtClean="0">
              <a:solidFill>
                <a:schemeClr val="tx1"/>
              </a:solidFill>
              <a:latin typeface="Arial" pitchFamily="34" charset="0"/>
              <a:cs typeface="Arial" pitchFamily="34" charset="0"/>
            </a:endParaRPr>
          </a:p>
        </p:txBody>
      </p:sp>
      <p:sp>
        <p:nvSpPr>
          <p:cNvPr id="87" name="Smiley Face 86"/>
          <p:cNvSpPr/>
          <p:nvPr/>
        </p:nvSpPr>
        <p:spPr>
          <a:xfrm>
            <a:off x="878174" y="2486538"/>
            <a:ext cx="228600" cy="228600"/>
          </a:xfrm>
          <a:prstGeom prst="smileyFace">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88" name="Smiley Face 87"/>
          <p:cNvSpPr/>
          <p:nvPr/>
        </p:nvSpPr>
        <p:spPr>
          <a:xfrm>
            <a:off x="882346" y="2485899"/>
            <a:ext cx="228600" cy="228600"/>
          </a:xfrm>
          <a:prstGeom prst="smileyFace">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89" name="Smiley Face 88"/>
          <p:cNvSpPr/>
          <p:nvPr/>
        </p:nvSpPr>
        <p:spPr>
          <a:xfrm>
            <a:off x="879989" y="2487078"/>
            <a:ext cx="228600" cy="228600"/>
          </a:xfrm>
          <a:prstGeom prst="smileyFace">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2" nodeType="clickEffect">
                                  <p:stCondLst>
                                    <p:cond delay="0"/>
                                  </p:stCondLst>
                                  <p:childTnLst>
                                    <p:animMotion origin="layout" path="M 0.00451 -0.01236 L 0.00451 -0.2941 " pathEditMode="relative" rAng="0" ptsTypes="AA">
                                      <p:cBhvr>
                                        <p:cTn id="6" dur="500" fill="hold"/>
                                        <p:tgtEl>
                                          <p:spTgt spid="81"/>
                                        </p:tgtEl>
                                        <p:attrNameLst>
                                          <p:attrName>ppt_x</p:attrName>
                                          <p:attrName>ppt_y</p:attrName>
                                        </p:attrNameLst>
                                      </p:cBhvr>
                                      <p:rCtr x="0" y="-141"/>
                                    </p:animMotion>
                                  </p:childTnLst>
                                </p:cTn>
                              </p:par>
                              <p:par>
                                <p:cTn id="7" presetID="64" presetClass="path" presetSubtype="0" accel="50000" decel="50000" fill="hold" grpId="0" nodeType="withEffect">
                                  <p:stCondLst>
                                    <p:cond delay="0"/>
                                  </p:stCondLst>
                                  <p:childTnLst>
                                    <p:animMotion origin="layout" path="M 0 -6.79222E-8 L 0 -0.10559 " pathEditMode="relative" rAng="0" ptsTypes="AA">
                                      <p:cBhvr>
                                        <p:cTn id="8" dur="500" fill="hold"/>
                                        <p:tgtEl>
                                          <p:spTgt spid="82"/>
                                        </p:tgtEl>
                                        <p:attrNameLst>
                                          <p:attrName>ppt_x</p:attrName>
                                          <p:attrName>ppt_y</p:attrName>
                                        </p:attrNameLst>
                                      </p:cBhvr>
                                      <p:rCtr x="0" y="-5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2000"/>
                                        <p:tgtEl>
                                          <p:spTgt spid="8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2000"/>
                                        <p:tgtEl>
                                          <p:spTgt spid="8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8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8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par>
                          <p:cTn id="29" fill="hold">
                            <p:stCondLst>
                              <p:cond delay="0"/>
                            </p:stCondLst>
                            <p:childTnLst>
                              <p:par>
                                <p:cTn id="30" presetID="63" presetClass="path" presetSubtype="0" accel="50000" decel="50000" fill="hold" grpId="0" nodeType="afterEffect">
                                  <p:stCondLst>
                                    <p:cond delay="0"/>
                                  </p:stCondLst>
                                  <p:childTnLst>
                                    <p:animMotion origin="layout" path="M 3.54167E-6 -4.9838E-6 L 0.06132 -4.9838E-6 " pathEditMode="relative" rAng="0" ptsTypes="AA">
                                      <p:cBhvr>
                                        <p:cTn id="31" dur="1000" fill="hold"/>
                                        <p:tgtEl>
                                          <p:spTgt spid="87"/>
                                        </p:tgtEl>
                                        <p:attrNameLst>
                                          <p:attrName>ppt_x</p:attrName>
                                          <p:attrName>ppt_y</p:attrName>
                                        </p:attrNameLst>
                                      </p:cBhvr>
                                      <p:rCtr x="31" y="0"/>
                                    </p:animMotion>
                                  </p:childTnLst>
                                </p:cTn>
                              </p:par>
                              <p:par>
                                <p:cTn id="32" presetID="63" presetClass="path" presetSubtype="0" accel="50000" decel="50000" fill="hold" grpId="1" nodeType="withEffect">
                                  <p:stCondLst>
                                    <p:cond delay="0"/>
                                  </p:stCondLst>
                                  <p:childTnLst>
                                    <p:animMotion origin="layout" path="M -2.86551E-6 1.85185E-6 L 0.06132 0.1368 " pathEditMode="relative" rAng="0" ptsTypes="AA">
                                      <p:cBhvr>
                                        <p:cTn id="33" dur="1000" fill="hold"/>
                                        <p:tgtEl>
                                          <p:spTgt spid="88"/>
                                        </p:tgtEl>
                                        <p:attrNameLst>
                                          <p:attrName>ppt_x</p:attrName>
                                          <p:attrName>ppt_y</p:attrName>
                                        </p:attrNameLst>
                                      </p:cBhvr>
                                      <p:rCtr x="31" y="68"/>
                                    </p:animMotion>
                                  </p:childTnLst>
                                </p:cTn>
                              </p:par>
                              <p:par>
                                <p:cTn id="34" presetID="63" presetClass="path" presetSubtype="0" accel="50000" decel="50000" fill="hold" grpId="1" nodeType="withEffect">
                                  <p:stCondLst>
                                    <p:cond delay="0"/>
                                  </p:stCondLst>
                                  <p:childTnLst>
                                    <p:animMotion origin="layout" path="M -2.48275E-6 3.7037E-7 L 0.06093 -0.16829 " pathEditMode="relative" rAng="0" ptsTypes="AA">
                                      <p:cBhvr>
                                        <p:cTn id="35" dur="1000" fill="hold"/>
                                        <p:tgtEl>
                                          <p:spTgt spid="89"/>
                                        </p:tgtEl>
                                        <p:attrNameLst>
                                          <p:attrName>ppt_x</p:attrName>
                                          <p:attrName>ppt_y</p:attrName>
                                        </p:attrNameLst>
                                      </p:cBhvr>
                                      <p:rCtr x="30" y="-84"/>
                                    </p:animMotion>
                                  </p:childTnLst>
                                </p:cTn>
                              </p:par>
                            </p:childTnLst>
                          </p:cTn>
                        </p:par>
                        <p:par>
                          <p:cTn id="36" fill="hold">
                            <p:stCondLst>
                              <p:cond delay="1000"/>
                            </p:stCondLst>
                            <p:childTnLst>
                              <p:par>
                                <p:cTn id="37" presetID="63" presetClass="path" presetSubtype="0" accel="50000" decel="50000" fill="hold" grpId="1" nodeType="afterEffect">
                                  <p:stCondLst>
                                    <p:cond delay="0"/>
                                  </p:stCondLst>
                                  <p:childTnLst>
                                    <p:animMotion origin="layout" path="M 0.06131 1.5244E-6 L 0.48724 1.5244E-6 " pathEditMode="relative" rAng="0" ptsTypes="AA">
                                      <p:cBhvr>
                                        <p:cTn id="38" dur="1000" fill="hold"/>
                                        <p:tgtEl>
                                          <p:spTgt spid="87"/>
                                        </p:tgtEl>
                                        <p:attrNameLst>
                                          <p:attrName>ppt_x</p:attrName>
                                          <p:attrName>ppt_y</p:attrName>
                                        </p:attrNameLst>
                                      </p:cBhvr>
                                      <p:rCtr x="213" y="0"/>
                                    </p:animMotion>
                                  </p:childTnLst>
                                </p:cTn>
                              </p:par>
                              <p:par>
                                <p:cTn id="39" presetID="63" presetClass="path" presetSubtype="0" accel="50000" decel="50000" fill="hold" grpId="2" nodeType="withEffect">
                                  <p:stCondLst>
                                    <p:cond delay="0"/>
                                  </p:stCondLst>
                                  <p:childTnLst>
                                    <p:animMotion origin="layout" path="M 0.06135 0.13664 L 0.48613 0.13664 " pathEditMode="relative" rAng="0" ptsTypes="AA">
                                      <p:cBhvr>
                                        <p:cTn id="40" dur="1000" fill="hold"/>
                                        <p:tgtEl>
                                          <p:spTgt spid="88"/>
                                        </p:tgtEl>
                                        <p:attrNameLst>
                                          <p:attrName>ppt_x</p:attrName>
                                          <p:attrName>ppt_y</p:attrName>
                                        </p:attrNameLst>
                                      </p:cBhvr>
                                      <p:rCtr x="212" y="0"/>
                                    </p:animMotion>
                                  </p:childTnLst>
                                </p:cTn>
                              </p:par>
                              <p:par>
                                <p:cTn id="41" presetID="63" presetClass="path" presetSubtype="0" accel="50000" decel="50000" fill="hold" grpId="2" nodeType="withEffect">
                                  <p:stCondLst>
                                    <p:cond delay="0"/>
                                  </p:stCondLst>
                                  <p:childTnLst>
                                    <p:animMotion origin="layout" path="M 0.06096 -0.1681 L 0.48456 -0.1681 " pathEditMode="relative" rAng="0" ptsTypes="AA">
                                      <p:cBhvr>
                                        <p:cTn id="42" dur="1000" fill="hold"/>
                                        <p:tgtEl>
                                          <p:spTgt spid="89"/>
                                        </p:tgtEl>
                                        <p:attrNameLst>
                                          <p:attrName>ppt_x</p:attrName>
                                          <p:attrName>ppt_y</p:attrName>
                                        </p:attrNameLst>
                                      </p:cBhvr>
                                      <p:rCtr x="212" y="0"/>
                                    </p:animMotion>
                                  </p:childTnLst>
                                </p:cTn>
                              </p:par>
                            </p:childTnLst>
                          </p:cTn>
                        </p:par>
                        <p:par>
                          <p:cTn id="43" fill="hold">
                            <p:stCondLst>
                              <p:cond delay="2000"/>
                            </p:stCondLst>
                            <p:childTnLst>
                              <p:par>
                                <p:cTn id="44" presetID="63" presetClass="path" presetSubtype="0" accel="50000" decel="50000" fill="hold" grpId="3" nodeType="afterEffect">
                                  <p:stCondLst>
                                    <p:cond delay="0"/>
                                  </p:stCondLst>
                                  <p:childTnLst>
                                    <p:animMotion origin="layout" path="M 0.48732 -4.09639E-6 L 0.54149 -0.03521 " pathEditMode="relative" rAng="0" ptsTypes="AA">
                                      <p:cBhvr>
                                        <p:cTn id="45" dur="1000" fill="hold"/>
                                        <p:tgtEl>
                                          <p:spTgt spid="87"/>
                                        </p:tgtEl>
                                        <p:attrNameLst>
                                          <p:attrName>ppt_x</p:attrName>
                                          <p:attrName>ppt_y</p:attrName>
                                        </p:attrNameLst>
                                      </p:cBhvr>
                                      <p:rCtr x="27" y="-18"/>
                                    </p:animMotion>
                                  </p:childTnLst>
                                </p:cTn>
                              </p:par>
                              <p:par>
                                <p:cTn id="46" presetID="63" presetClass="path" presetSubtype="0" accel="50000" decel="50000" fill="hold" grpId="4" nodeType="withEffect">
                                  <p:stCondLst>
                                    <p:cond delay="0"/>
                                  </p:stCondLst>
                                  <p:childTnLst>
                                    <p:animMotion origin="layout" path="M 0.48611 0.13655 L 0.54132 -0.02069 " pathEditMode="relative" rAng="0" ptsTypes="AA">
                                      <p:cBhvr>
                                        <p:cTn id="47" dur="1000" fill="hold"/>
                                        <p:tgtEl>
                                          <p:spTgt spid="88"/>
                                        </p:tgtEl>
                                        <p:attrNameLst>
                                          <p:attrName>ppt_x</p:attrName>
                                          <p:attrName>ppt_y</p:attrName>
                                        </p:attrNameLst>
                                      </p:cBhvr>
                                      <p:rCtr x="28" y="-79"/>
                                    </p:animMotion>
                                  </p:childTnLst>
                                </p:cTn>
                              </p:par>
                              <p:par>
                                <p:cTn id="48" presetID="63" presetClass="path" presetSubtype="0" accel="50000" decel="50000" fill="hold" grpId="4" nodeType="withEffect">
                                  <p:stCondLst>
                                    <p:cond delay="0"/>
                                  </p:stCondLst>
                                  <p:childTnLst>
                                    <p:animMotion origin="layout" path="M 0.48455 -0.16805 L 0.54132 -0.03552 " pathEditMode="relative" rAng="0" ptsTypes="AA">
                                      <p:cBhvr>
                                        <p:cTn id="49" dur="1000" fill="hold"/>
                                        <p:tgtEl>
                                          <p:spTgt spid="89"/>
                                        </p:tgtEl>
                                        <p:attrNameLst>
                                          <p:attrName>ppt_x</p:attrName>
                                          <p:attrName>ppt_y</p:attrName>
                                        </p:attrNameLst>
                                      </p:cBhvr>
                                      <p:rCtr x="28" y="66"/>
                                    </p:animMotion>
                                  </p:childTnLst>
                                </p:cTn>
                              </p:par>
                            </p:childTnLst>
                          </p:cTn>
                        </p:par>
                        <p:par>
                          <p:cTn id="50" fill="hold">
                            <p:stCondLst>
                              <p:cond delay="3000"/>
                            </p:stCondLst>
                            <p:childTnLst>
                              <p:par>
                                <p:cTn id="51" presetID="10" presetClass="exit" presetSubtype="0" fill="hold" grpId="2" nodeType="afterEffect">
                                  <p:stCondLst>
                                    <p:cond delay="0"/>
                                  </p:stCondLst>
                                  <p:childTnLst>
                                    <p:animEffect transition="out" filter="fade">
                                      <p:cBhvr>
                                        <p:cTn id="52" dur="500"/>
                                        <p:tgtEl>
                                          <p:spTgt spid="87"/>
                                        </p:tgtEl>
                                      </p:cBhvr>
                                    </p:animEffect>
                                    <p:set>
                                      <p:cBhvr>
                                        <p:cTn id="53" dur="1" fill="hold">
                                          <p:stCondLst>
                                            <p:cond delay="499"/>
                                          </p:stCondLst>
                                        </p:cTn>
                                        <p:tgtEl>
                                          <p:spTgt spid="87"/>
                                        </p:tgtEl>
                                        <p:attrNameLst>
                                          <p:attrName>style.visibility</p:attrName>
                                        </p:attrNameLst>
                                      </p:cBhvr>
                                      <p:to>
                                        <p:strVal val="hidden"/>
                                      </p:to>
                                    </p:set>
                                  </p:childTnLst>
                                </p:cTn>
                              </p:par>
                              <p:par>
                                <p:cTn id="54" presetID="10" presetClass="exit" presetSubtype="0" fill="hold" grpId="3" nodeType="withEffect">
                                  <p:stCondLst>
                                    <p:cond delay="0"/>
                                  </p:stCondLst>
                                  <p:childTnLst>
                                    <p:animEffect transition="out" filter="fade">
                                      <p:cBhvr>
                                        <p:cTn id="55" dur="500"/>
                                        <p:tgtEl>
                                          <p:spTgt spid="88"/>
                                        </p:tgtEl>
                                      </p:cBhvr>
                                    </p:animEffect>
                                    <p:set>
                                      <p:cBhvr>
                                        <p:cTn id="56" dur="1" fill="hold">
                                          <p:stCondLst>
                                            <p:cond delay="499"/>
                                          </p:stCondLst>
                                        </p:cTn>
                                        <p:tgtEl>
                                          <p:spTgt spid="88"/>
                                        </p:tgtEl>
                                        <p:attrNameLst>
                                          <p:attrName>style.visibility</p:attrName>
                                        </p:attrNameLst>
                                      </p:cBhvr>
                                      <p:to>
                                        <p:strVal val="hidden"/>
                                      </p:to>
                                    </p:set>
                                  </p:childTnLst>
                                </p:cTn>
                              </p:par>
                              <p:par>
                                <p:cTn id="57" presetID="10" presetClass="exit" presetSubtype="0" fill="hold" grpId="3" nodeType="withEffect">
                                  <p:stCondLst>
                                    <p:cond delay="0"/>
                                  </p:stCondLst>
                                  <p:childTnLst>
                                    <p:animEffect transition="out" filter="fade">
                                      <p:cBhvr>
                                        <p:cTn id="58" dur="500"/>
                                        <p:tgtEl>
                                          <p:spTgt spid="89"/>
                                        </p:tgtEl>
                                      </p:cBhvr>
                                    </p:animEffect>
                                    <p:set>
                                      <p:cBhvr>
                                        <p:cTn id="59" dur="1" fill="hold">
                                          <p:stCondLst>
                                            <p:cond delay="499"/>
                                          </p:stCondLst>
                                        </p:cTn>
                                        <p:tgtEl>
                                          <p:spTgt spid="89"/>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2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6"/>
                                        </p:tgtEl>
                                        <p:attrNameLst>
                                          <p:attrName>style.visibility</p:attrName>
                                        </p:attrNameLst>
                                      </p:cBhvr>
                                      <p:to>
                                        <p:strVal val="hidden"/>
                                      </p:to>
                                    </p:set>
                                  </p:childTnLst>
                                </p:cTn>
                              </p:par>
                            </p:childTnLst>
                          </p:cTn>
                        </p:par>
                        <p:par>
                          <p:cTn id="67" fill="hold">
                            <p:stCondLst>
                              <p:cond delay="0"/>
                            </p:stCondLst>
                            <p:childTnLst>
                              <p:par>
                                <p:cTn id="68" presetID="22" presetClass="entr" presetSubtype="8" fill="hold" grpId="1" nodeType="after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left)">
                                      <p:cBhvr>
                                        <p:cTn id="70" dur="500"/>
                                        <p:tgtEl>
                                          <p:spTgt spid="47"/>
                                        </p:tgtEl>
                                      </p:cBhvr>
                                    </p:animEffect>
                                  </p:childTnLst>
                                </p:cTn>
                              </p:par>
                              <p:par>
                                <p:cTn id="71" presetID="63" presetClass="path" presetSubtype="0" accel="50000" decel="50000" fill="hold" grpId="0" nodeType="withEffect">
                                  <p:stCondLst>
                                    <p:cond delay="0"/>
                                  </p:stCondLst>
                                  <p:childTnLst>
                                    <p:animMotion origin="layout" path="M 0.00452 -0.29392 L 0.04809 -0.29207 " pathEditMode="relative" rAng="0" ptsTypes="AA">
                                      <p:cBhvr>
                                        <p:cTn id="72" dur="2000" fill="hold"/>
                                        <p:tgtEl>
                                          <p:spTgt spid="81"/>
                                        </p:tgtEl>
                                        <p:attrNameLst>
                                          <p:attrName>ppt_x</p:attrName>
                                          <p:attrName>ppt_y</p:attrName>
                                        </p:attrNameLst>
                                      </p:cBhvr>
                                      <p:rCtr x="22" y="1"/>
                                    </p:animMotion>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hidden"/>
                                      </p:to>
                                    </p:set>
                                  </p:childTnLst>
                                </p:cTn>
                              </p:par>
                              <p:par>
                                <p:cTn id="77" presetID="22" presetClass="entr" presetSubtype="1" fill="hold" grpId="1"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500"/>
                                        <p:tgtEl>
                                          <p:spTgt spid="48"/>
                                        </p:tgtEl>
                                      </p:cBhvr>
                                    </p:animEffect>
                                  </p:childTnLst>
                                </p:cTn>
                              </p:par>
                              <p:par>
                                <p:cTn id="80" presetID="63" presetClass="path" presetSubtype="0" accel="50000" decel="50000" fill="hold" grpId="1" nodeType="withEffect">
                                  <p:stCondLst>
                                    <p:cond delay="0"/>
                                  </p:stCondLst>
                                  <p:childTnLst>
                                    <p:animMotion origin="layout" path="M 0.04809 -0.29207 L 0.08212 -0.29299 " pathEditMode="relative" rAng="0" ptsTypes="AA">
                                      <p:cBhvr>
                                        <p:cTn id="81" dur="2000" fill="hold"/>
                                        <p:tgtEl>
                                          <p:spTgt spid="81"/>
                                        </p:tgtEl>
                                        <p:attrNameLst>
                                          <p:attrName>ppt_x</p:attrName>
                                          <p:attrName>ppt_y</p:attrName>
                                        </p:attrNameLst>
                                      </p:cBhvr>
                                      <p:rCtr x="17" y="-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0" nodeType="clickEffect">
                                  <p:stCondLst>
                                    <p:cond delay="0"/>
                                  </p:stCondLst>
                                  <p:childTnLst>
                                    <p:set>
                                      <p:cBhvr>
                                        <p:cTn id="85" dur="1" fill="hold">
                                          <p:stCondLst>
                                            <p:cond delay="0"/>
                                          </p:stCondLst>
                                        </p:cTn>
                                        <p:tgtEl>
                                          <p:spTgt spid="48"/>
                                        </p:tgtEl>
                                        <p:attrNameLst>
                                          <p:attrName>style.visibility</p:attrName>
                                        </p:attrNameLst>
                                      </p:cBhvr>
                                      <p:to>
                                        <p:strVal val="hidden"/>
                                      </p:to>
                                    </p:set>
                                  </p:childTnLst>
                                </p:cTn>
                              </p:par>
                              <p:par>
                                <p:cTn id="86" presetID="22" presetClass="entr" presetSubtype="2" fill="hold" grpId="1"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 presetClass="exit" presetSubtype="2" fill="hold" nodeType="withEffect">
                                  <p:stCondLst>
                                    <p:cond delay="0"/>
                                  </p:stCondLst>
                                  <p:childTnLst>
                                    <p:anim calcmode="lin" valueType="num">
                                      <p:cBhvr additive="base">
                                        <p:cTn id="90" dur="500"/>
                                        <p:tgtEl>
                                          <p:spTgt spid="81"/>
                                        </p:tgtEl>
                                        <p:attrNameLst>
                                          <p:attrName>ppt_x</p:attrName>
                                        </p:attrNameLst>
                                      </p:cBhvr>
                                      <p:tavLst>
                                        <p:tav tm="0">
                                          <p:val>
                                            <p:strVal val="ppt_x"/>
                                          </p:val>
                                        </p:tav>
                                        <p:tav tm="100000">
                                          <p:val>
                                            <p:strVal val="1+ppt_w/2"/>
                                          </p:val>
                                        </p:tav>
                                      </p:tavLst>
                                    </p:anim>
                                    <p:anim calcmode="lin" valueType="num">
                                      <p:cBhvr additive="base">
                                        <p:cTn id="91" dur="500"/>
                                        <p:tgtEl>
                                          <p:spTgt spid="81"/>
                                        </p:tgtEl>
                                        <p:attrNameLst>
                                          <p:attrName>ppt_y</p:attrName>
                                        </p:attrNameLst>
                                      </p:cBhvr>
                                      <p:tavLst>
                                        <p:tav tm="0">
                                          <p:val>
                                            <p:strVal val="ppt_y"/>
                                          </p:val>
                                        </p:tav>
                                        <p:tav tm="100000">
                                          <p:val>
                                            <p:strVal val="ppt_y"/>
                                          </p:val>
                                        </p:tav>
                                      </p:tavLst>
                                    </p:anim>
                                    <p:set>
                                      <p:cBhvr>
                                        <p:cTn id="92" dur="1" fill="hold">
                                          <p:stCondLst>
                                            <p:cond delay="499"/>
                                          </p:stCondLst>
                                        </p:cTn>
                                        <p:tgtEl>
                                          <p:spTgt spid="81"/>
                                        </p:tgtEl>
                                        <p:attrNameLst>
                                          <p:attrName>style.visibility</p:attrName>
                                        </p:attrNameLst>
                                      </p:cBhvr>
                                      <p:to>
                                        <p:strVal val="hidden"/>
                                      </p:to>
                                    </p:set>
                                  </p:childTnLst>
                                </p:cTn>
                              </p:par>
                            </p:childTnLst>
                          </p:cTn>
                        </p:par>
                        <p:par>
                          <p:cTn id="93" fill="hold">
                            <p:stCondLst>
                              <p:cond delay="500"/>
                            </p:stCondLst>
                            <p:childTnLst>
                              <p:par>
                                <p:cTn id="94" presetID="1" presetClass="exit" presetSubtype="0" fill="hold" grpId="0" nodeType="afterEffect">
                                  <p:stCondLst>
                                    <p:cond delay="0"/>
                                  </p:stCondLst>
                                  <p:childTnLst>
                                    <p:set>
                                      <p:cBhvr>
                                        <p:cTn id="95" dur="1" fill="hold">
                                          <p:stCondLst>
                                            <p:cond delay="0"/>
                                          </p:stCondLst>
                                        </p:cTn>
                                        <p:tgtEl>
                                          <p:spTgt spid="49"/>
                                        </p:tgtEl>
                                        <p:attrNameLst>
                                          <p:attrName>style.visibility</p:attrName>
                                        </p:attrNameLst>
                                      </p:cBhvr>
                                      <p:to>
                                        <p:strVal val="hidden"/>
                                      </p:to>
                                    </p:set>
                                  </p:childTnLst>
                                </p:cTn>
                              </p:par>
                              <p:par>
                                <p:cTn id="96" presetID="22" presetClass="entr" presetSubtype="4" fill="hold" grpId="1" nodeType="with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wipe(down)">
                                      <p:cBhvr>
                                        <p:cTn id="98" dur="500"/>
                                        <p:tgtEl>
                                          <p:spTgt spid="50"/>
                                        </p:tgtEl>
                                      </p:cBhvr>
                                    </p:animEffect>
                                  </p:childTnLst>
                                </p:cTn>
                              </p:par>
                            </p:childTnLst>
                          </p:cTn>
                        </p:par>
                        <p:par>
                          <p:cTn id="99" fill="hold">
                            <p:stCondLst>
                              <p:cond delay="1000"/>
                            </p:stCondLst>
                            <p:childTnLst>
                              <p:par>
                                <p:cTn id="100" presetID="1" presetClass="exit" presetSubtype="0" fill="hold" grpId="0" nodeType="afterEffect">
                                  <p:stCondLst>
                                    <p:cond delay="0"/>
                                  </p:stCondLst>
                                  <p:childTnLst>
                                    <p:set>
                                      <p:cBhvr>
                                        <p:cTn id="101" dur="1" fill="hold">
                                          <p:stCondLst>
                                            <p:cond delay="0"/>
                                          </p:stCondLst>
                                        </p:cTn>
                                        <p:tgtEl>
                                          <p:spTgt spid="50"/>
                                        </p:tgtEl>
                                        <p:attrNameLst>
                                          <p:attrName>style.visibility</p:attrName>
                                        </p:attrNameLst>
                                      </p:cBhvr>
                                      <p:to>
                                        <p:strVal val="hidden"/>
                                      </p:to>
                                    </p:set>
                                  </p:childTnLst>
                                </p:cTn>
                              </p:par>
                            </p:childTnLst>
                          </p:cTn>
                        </p:par>
                        <p:par>
                          <p:cTn id="102" fill="hold">
                            <p:stCondLst>
                              <p:cond delay="1000"/>
                            </p:stCondLst>
                            <p:childTnLst>
                              <p:par>
                                <p:cTn id="103" presetID="1" presetClass="entr" presetSubtype="0" fill="hold" grpId="2" nodeType="after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grpId="2" nodeType="with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par>
                                <p:cTn id="107" presetID="1" presetClass="entr" presetSubtype="0" fill="hold" grpId="2" nodeType="with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50"/>
                                        </p:tgtEl>
                                        <p:attrNameLst>
                                          <p:attrName>style.visibility</p:attrName>
                                        </p:attrNameLst>
                                      </p:cBhvr>
                                      <p:to>
                                        <p:strVal val="visible"/>
                                      </p:to>
                                    </p:set>
                                  </p:childTnLst>
                                </p:cTn>
                              </p:par>
                            </p:childTnLst>
                          </p:cTn>
                        </p:par>
                        <p:par>
                          <p:cTn id="111" fill="hold">
                            <p:stCondLst>
                              <p:cond delay="1000"/>
                            </p:stCondLst>
                            <p:childTnLst>
                              <p:par>
                                <p:cTn id="112" presetID="22" presetClass="entr" presetSubtype="8" fill="hold" grpId="1" nodeType="after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wipe(left)">
                                      <p:cBhvr>
                                        <p:cTn id="114" dur="500"/>
                                        <p:tgtEl>
                                          <p:spTgt spid="57"/>
                                        </p:tgtEl>
                                      </p:cBhvr>
                                    </p:animEffect>
                                  </p:childTnLst>
                                </p:cTn>
                              </p:par>
                            </p:childTnLst>
                          </p:cTn>
                        </p:par>
                        <p:par>
                          <p:cTn id="115" fill="hold">
                            <p:stCondLst>
                              <p:cond delay="1500"/>
                            </p:stCondLst>
                            <p:childTnLst>
                              <p:par>
                                <p:cTn id="116" presetID="1" presetClass="exit" presetSubtype="0" fill="hold" grpId="0" nodeType="afterEffect">
                                  <p:stCondLst>
                                    <p:cond delay="0"/>
                                  </p:stCondLst>
                                  <p:childTnLst>
                                    <p:set>
                                      <p:cBhvr>
                                        <p:cTn id="117" dur="1" fill="hold">
                                          <p:stCondLst>
                                            <p:cond delay="0"/>
                                          </p:stCondLst>
                                        </p:cTn>
                                        <p:tgtEl>
                                          <p:spTgt spid="57"/>
                                        </p:tgtEl>
                                        <p:attrNameLst>
                                          <p:attrName>style.visibility</p:attrName>
                                        </p:attrNameLst>
                                      </p:cBhvr>
                                      <p:to>
                                        <p:strVal val="hidden"/>
                                      </p:to>
                                    </p:set>
                                  </p:childTnLst>
                                </p:cTn>
                              </p:par>
                              <p:par>
                                <p:cTn id="118" presetID="22" presetClass="entr" presetSubtype="1" fill="hold" grpId="1" nodeType="with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wipe(up)">
                                      <p:cBhvr>
                                        <p:cTn id="120" dur="500"/>
                                        <p:tgtEl>
                                          <p:spTgt spid="58"/>
                                        </p:tgtEl>
                                      </p:cBhvr>
                                    </p:animEffect>
                                  </p:childTnLst>
                                </p:cTn>
                              </p:par>
                            </p:childTnLst>
                          </p:cTn>
                        </p:par>
                        <p:par>
                          <p:cTn id="121" fill="hold">
                            <p:stCondLst>
                              <p:cond delay="2000"/>
                            </p:stCondLst>
                            <p:childTnLst>
                              <p:par>
                                <p:cTn id="122" presetID="1" presetClass="exit" presetSubtype="0" fill="hold" grpId="0" nodeType="afterEffect">
                                  <p:stCondLst>
                                    <p:cond delay="0"/>
                                  </p:stCondLst>
                                  <p:childTnLst>
                                    <p:set>
                                      <p:cBhvr>
                                        <p:cTn id="123" dur="1" fill="hold">
                                          <p:stCondLst>
                                            <p:cond delay="0"/>
                                          </p:stCondLst>
                                        </p:cTn>
                                        <p:tgtEl>
                                          <p:spTgt spid="58"/>
                                        </p:tgtEl>
                                        <p:attrNameLst>
                                          <p:attrName>style.visibility</p:attrName>
                                        </p:attrNameLst>
                                      </p:cBhvr>
                                      <p:to>
                                        <p:strVal val="hidden"/>
                                      </p:to>
                                    </p:set>
                                  </p:childTnLst>
                                </p:cTn>
                              </p:par>
                              <p:par>
                                <p:cTn id="124" presetID="22" presetClass="entr" presetSubtype="2" fill="hold" grpId="1"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wipe(right)">
                                      <p:cBhvr>
                                        <p:cTn id="126" dur="500"/>
                                        <p:tgtEl>
                                          <p:spTgt spid="59"/>
                                        </p:tgtEl>
                                      </p:cBhvr>
                                    </p:animEffect>
                                  </p:childTnLst>
                                </p:cTn>
                              </p:par>
                            </p:childTnLst>
                          </p:cTn>
                        </p:par>
                        <p:par>
                          <p:cTn id="127" fill="hold">
                            <p:stCondLst>
                              <p:cond delay="2500"/>
                            </p:stCondLst>
                            <p:childTnLst>
                              <p:par>
                                <p:cTn id="128" presetID="1" presetClass="exit" presetSubtype="0" fill="hold" grpId="0" nodeType="after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22" presetClass="entr" presetSubtype="4" fill="hold" grpId="1"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down)">
                                      <p:cBhvr>
                                        <p:cTn id="132" dur="500"/>
                                        <p:tgtEl>
                                          <p:spTgt spid="60"/>
                                        </p:tgtEl>
                                      </p:cBhvr>
                                    </p:animEffect>
                                  </p:childTnLst>
                                </p:cTn>
                              </p:par>
                            </p:childTnLst>
                          </p:cTn>
                        </p:par>
                        <p:par>
                          <p:cTn id="133" fill="hold">
                            <p:stCondLst>
                              <p:cond delay="3000"/>
                            </p:stCondLst>
                            <p:childTnLst>
                              <p:par>
                                <p:cTn id="134" presetID="1" presetClass="exit" presetSubtype="0" fill="hold" grpId="0" nodeType="afterEffect">
                                  <p:stCondLst>
                                    <p:cond delay="0"/>
                                  </p:stCondLst>
                                  <p:childTnLst>
                                    <p:set>
                                      <p:cBhvr>
                                        <p:cTn id="135" dur="1" fill="hold">
                                          <p:stCondLst>
                                            <p:cond delay="0"/>
                                          </p:stCondLst>
                                        </p:cTn>
                                        <p:tgtEl>
                                          <p:spTgt spid="60"/>
                                        </p:tgtEl>
                                        <p:attrNameLst>
                                          <p:attrName>style.visibility</p:attrName>
                                        </p:attrNameLst>
                                      </p:cBhvr>
                                      <p:to>
                                        <p:strVal val="hidden"/>
                                      </p:to>
                                    </p:set>
                                  </p:childTnLst>
                                </p:cTn>
                              </p:par>
                            </p:childTnLst>
                          </p:cTn>
                        </p:par>
                        <p:par>
                          <p:cTn id="136" fill="hold">
                            <p:stCondLst>
                              <p:cond delay="3000"/>
                            </p:stCondLst>
                            <p:childTnLst>
                              <p:par>
                                <p:cTn id="137" presetID="1" presetClass="entr" presetSubtype="0" fill="hold" grpId="2" nodeType="afterEffect">
                                  <p:stCondLst>
                                    <p:cond delay="0"/>
                                  </p:stCondLst>
                                  <p:childTnLst>
                                    <p:set>
                                      <p:cBhvr>
                                        <p:cTn id="138" dur="1" fill="hold">
                                          <p:stCondLst>
                                            <p:cond delay="0"/>
                                          </p:stCondLst>
                                        </p:cTn>
                                        <p:tgtEl>
                                          <p:spTgt spid="57"/>
                                        </p:tgtEl>
                                        <p:attrNameLst>
                                          <p:attrName>style.visibility</p:attrName>
                                        </p:attrNameLst>
                                      </p:cBhvr>
                                      <p:to>
                                        <p:strVal val="visible"/>
                                      </p:to>
                                    </p:set>
                                  </p:childTnLst>
                                </p:cTn>
                              </p:par>
                              <p:par>
                                <p:cTn id="139" presetID="1" presetClass="entr" presetSubtype="0" fill="hold" grpId="2" nodeType="withEffect">
                                  <p:stCondLst>
                                    <p:cond delay="0"/>
                                  </p:stCondLst>
                                  <p:childTnLst>
                                    <p:set>
                                      <p:cBhvr>
                                        <p:cTn id="140" dur="1" fill="hold">
                                          <p:stCondLst>
                                            <p:cond delay="0"/>
                                          </p:stCondLst>
                                        </p:cTn>
                                        <p:tgtEl>
                                          <p:spTgt spid="58"/>
                                        </p:tgtEl>
                                        <p:attrNameLst>
                                          <p:attrName>style.visibility</p:attrName>
                                        </p:attrNameLst>
                                      </p:cBhvr>
                                      <p:to>
                                        <p:strVal val="visible"/>
                                      </p:to>
                                    </p:set>
                                  </p:childTnLst>
                                </p:cTn>
                              </p:par>
                              <p:par>
                                <p:cTn id="141" presetID="1" presetClass="entr" presetSubtype="0" fill="hold" grpId="2" nodeType="withEffect">
                                  <p:stCondLst>
                                    <p:cond delay="0"/>
                                  </p:stCondLst>
                                  <p:childTnLst>
                                    <p:set>
                                      <p:cBhvr>
                                        <p:cTn id="142" dur="1" fill="hold">
                                          <p:stCondLst>
                                            <p:cond delay="0"/>
                                          </p:stCondLst>
                                        </p:cTn>
                                        <p:tgtEl>
                                          <p:spTgt spid="59"/>
                                        </p:tgtEl>
                                        <p:attrNameLst>
                                          <p:attrName>style.visibility</p:attrName>
                                        </p:attrNameLst>
                                      </p:cBhvr>
                                      <p:to>
                                        <p:strVal val="visible"/>
                                      </p:to>
                                    </p:set>
                                  </p:childTnLst>
                                </p:cTn>
                              </p:par>
                              <p:par>
                                <p:cTn id="143" presetID="1" presetClass="entr" presetSubtype="0" fill="hold" grpId="2" nodeType="withEffect">
                                  <p:stCondLst>
                                    <p:cond delay="0"/>
                                  </p:stCondLst>
                                  <p:childTnLst>
                                    <p:set>
                                      <p:cBhvr>
                                        <p:cTn id="144" dur="1" fill="hold">
                                          <p:stCondLst>
                                            <p:cond delay="0"/>
                                          </p:stCondLst>
                                        </p:cTn>
                                        <p:tgtEl>
                                          <p:spTgt spid="60"/>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nodeType="clickEffect">
                                  <p:stCondLst>
                                    <p:cond delay="0"/>
                                  </p:stCondLst>
                                  <p:childTnLst>
                                    <p:set>
                                      <p:cBhvr>
                                        <p:cTn id="148" dur="1" fill="hold">
                                          <p:stCondLst>
                                            <p:cond delay="0"/>
                                          </p:stCondLst>
                                        </p:cTn>
                                        <p:tgtEl>
                                          <p:spTgt spid="68"/>
                                        </p:tgtEl>
                                        <p:attrNameLst>
                                          <p:attrName>style.visibility</p:attrName>
                                        </p:attrNameLst>
                                      </p:cBhvr>
                                      <p:to>
                                        <p:strVal val="visible"/>
                                      </p:to>
                                    </p:set>
                                    <p:anim calcmode="lin" valueType="num">
                                      <p:cBhvr additive="base">
                                        <p:cTn id="149" dur="500" fill="hold"/>
                                        <p:tgtEl>
                                          <p:spTgt spid="68"/>
                                        </p:tgtEl>
                                        <p:attrNameLst>
                                          <p:attrName>ppt_x</p:attrName>
                                        </p:attrNameLst>
                                      </p:cBhvr>
                                      <p:tavLst>
                                        <p:tav tm="0">
                                          <p:val>
                                            <p:strVal val="0-#ppt_w/2"/>
                                          </p:val>
                                        </p:tav>
                                        <p:tav tm="100000">
                                          <p:val>
                                            <p:strVal val="#ppt_x"/>
                                          </p:val>
                                        </p:tav>
                                      </p:tavLst>
                                    </p:anim>
                                    <p:anim calcmode="lin" valueType="num">
                                      <p:cBhvr additive="base">
                                        <p:cTn id="150" dur="500" fill="hold"/>
                                        <p:tgtEl>
                                          <p:spTgt spid="68"/>
                                        </p:tgtEl>
                                        <p:attrNameLst>
                                          <p:attrName>ppt_y</p:attrName>
                                        </p:attrNameLst>
                                      </p:cBhvr>
                                      <p:tavLst>
                                        <p:tav tm="0">
                                          <p:val>
                                            <p:strVal val="#ppt_y"/>
                                          </p:val>
                                        </p:tav>
                                        <p:tav tm="100000">
                                          <p:val>
                                            <p:strVal val="#ppt_y"/>
                                          </p:val>
                                        </p:tav>
                                      </p:tavLst>
                                    </p:anim>
                                  </p:childTnLst>
                                </p:cTn>
                              </p:par>
                              <p:par>
                                <p:cTn id="151" presetID="2" presetClass="exit" presetSubtype="8" fill="hold" nodeType="withEffect">
                                  <p:stCondLst>
                                    <p:cond delay="0"/>
                                  </p:stCondLst>
                                  <p:childTnLst>
                                    <p:anim calcmode="lin" valueType="num">
                                      <p:cBhvr additive="base">
                                        <p:cTn id="152" dur="500"/>
                                        <p:tgtEl>
                                          <p:spTgt spid="74"/>
                                        </p:tgtEl>
                                        <p:attrNameLst>
                                          <p:attrName>ppt_x</p:attrName>
                                        </p:attrNameLst>
                                      </p:cBhvr>
                                      <p:tavLst>
                                        <p:tav tm="0">
                                          <p:val>
                                            <p:strVal val="ppt_x"/>
                                          </p:val>
                                        </p:tav>
                                        <p:tav tm="100000">
                                          <p:val>
                                            <p:strVal val="0-ppt_w/2"/>
                                          </p:val>
                                        </p:tav>
                                      </p:tavLst>
                                    </p:anim>
                                    <p:anim calcmode="lin" valueType="num">
                                      <p:cBhvr additive="base">
                                        <p:cTn id="153" dur="500"/>
                                        <p:tgtEl>
                                          <p:spTgt spid="74"/>
                                        </p:tgtEl>
                                        <p:attrNameLst>
                                          <p:attrName>ppt_y</p:attrName>
                                        </p:attrNameLst>
                                      </p:cBhvr>
                                      <p:tavLst>
                                        <p:tav tm="0">
                                          <p:val>
                                            <p:strVal val="ppt_y"/>
                                          </p:val>
                                        </p:tav>
                                        <p:tav tm="100000">
                                          <p:val>
                                            <p:strVal val="ppt_y"/>
                                          </p:val>
                                        </p:tav>
                                      </p:tavLst>
                                    </p:anim>
                                    <p:set>
                                      <p:cBhvr>
                                        <p:cTn id="154" dur="1" fill="hold">
                                          <p:stCondLst>
                                            <p:cond delay="499"/>
                                          </p:stCondLst>
                                        </p:cTn>
                                        <p:tgtEl>
                                          <p:spTgt spid="74"/>
                                        </p:tgtEl>
                                        <p:attrNameLst>
                                          <p:attrName>style.visibility</p:attrName>
                                        </p:attrNameLst>
                                      </p:cBhvr>
                                      <p:to>
                                        <p:strVal val="hidden"/>
                                      </p:to>
                                    </p:set>
                                  </p:childTnLst>
                                </p:cTn>
                              </p:par>
                            </p:childTnLst>
                          </p:cTn>
                        </p:par>
                        <p:par>
                          <p:cTn id="155" fill="hold">
                            <p:stCondLst>
                              <p:cond delay="500"/>
                            </p:stCondLst>
                            <p:childTnLst>
                              <p:par>
                                <p:cTn id="156" presetID="42" presetClass="path" presetSubtype="0" accel="50000" decel="50000" fill="hold" grpId="1" nodeType="afterEffect">
                                  <p:stCondLst>
                                    <p:cond delay="0"/>
                                  </p:stCondLst>
                                  <p:childTnLst>
                                    <p:animMotion origin="layout" path="M 3.88889E-6 -0.10559 L -0.00174 -0.06422 " pathEditMode="relative" rAng="0" ptsTypes="AA">
                                      <p:cBhvr>
                                        <p:cTn id="157" dur="1000" fill="hold"/>
                                        <p:tgtEl>
                                          <p:spTgt spid="82"/>
                                        </p:tgtEl>
                                        <p:attrNameLst>
                                          <p:attrName>ppt_x</p:attrName>
                                          <p:attrName>ppt_y</p:attrName>
                                        </p:attrNameLst>
                                      </p:cBhvr>
                                      <p:rCtr x="-1" y="21"/>
                                    </p:animMotion>
                                  </p:childTnLst>
                                </p:cTn>
                              </p:par>
                            </p:childTnLst>
                          </p:cTn>
                        </p:par>
                      </p:childTnLst>
                    </p:cTn>
                  </p:par>
                  <p:par>
                    <p:cTn id="158" fill="hold">
                      <p:stCondLst>
                        <p:cond delay="indefinite"/>
                      </p:stCondLst>
                      <p:childTnLst>
                        <p:par>
                          <p:cTn id="159" fill="hold">
                            <p:stCondLst>
                              <p:cond delay="0"/>
                            </p:stCondLst>
                            <p:childTnLst>
                              <p:par>
                                <p:cTn id="160" presetID="2" presetClass="entr" presetSubtype="8" fill="hold" nodeType="clickEffect">
                                  <p:stCondLst>
                                    <p:cond delay="0"/>
                                  </p:stCondLst>
                                  <p:childTnLst>
                                    <p:set>
                                      <p:cBhvr>
                                        <p:cTn id="161" dur="1" fill="hold">
                                          <p:stCondLst>
                                            <p:cond delay="0"/>
                                          </p:stCondLst>
                                        </p:cTn>
                                        <p:tgtEl>
                                          <p:spTgt spid="61"/>
                                        </p:tgtEl>
                                        <p:attrNameLst>
                                          <p:attrName>style.visibility</p:attrName>
                                        </p:attrNameLst>
                                      </p:cBhvr>
                                      <p:to>
                                        <p:strVal val="visible"/>
                                      </p:to>
                                    </p:set>
                                    <p:anim calcmode="lin" valueType="num">
                                      <p:cBhvr additive="base">
                                        <p:cTn id="162" dur="500" fill="hold"/>
                                        <p:tgtEl>
                                          <p:spTgt spid="61"/>
                                        </p:tgtEl>
                                        <p:attrNameLst>
                                          <p:attrName>ppt_x</p:attrName>
                                        </p:attrNameLst>
                                      </p:cBhvr>
                                      <p:tavLst>
                                        <p:tav tm="0">
                                          <p:val>
                                            <p:strVal val="0-#ppt_w/2"/>
                                          </p:val>
                                        </p:tav>
                                        <p:tav tm="100000">
                                          <p:val>
                                            <p:strVal val="#ppt_x"/>
                                          </p:val>
                                        </p:tav>
                                      </p:tavLst>
                                    </p:anim>
                                    <p:anim calcmode="lin" valueType="num">
                                      <p:cBhvr additive="base">
                                        <p:cTn id="163" dur="500" fill="hold"/>
                                        <p:tgtEl>
                                          <p:spTgt spid="61"/>
                                        </p:tgtEl>
                                        <p:attrNameLst>
                                          <p:attrName>ppt_y</p:attrName>
                                        </p:attrNameLst>
                                      </p:cBhvr>
                                      <p:tavLst>
                                        <p:tav tm="0">
                                          <p:val>
                                            <p:strVal val="#ppt_y"/>
                                          </p:val>
                                        </p:tav>
                                        <p:tav tm="100000">
                                          <p:val>
                                            <p:strVal val="#ppt_y"/>
                                          </p:val>
                                        </p:tav>
                                      </p:tavLst>
                                    </p:anim>
                                  </p:childTnLst>
                                </p:cTn>
                              </p:par>
                              <p:par>
                                <p:cTn id="164" presetID="2" presetClass="exit" presetSubtype="8" fill="hold" nodeType="withEffect">
                                  <p:stCondLst>
                                    <p:cond delay="0"/>
                                  </p:stCondLst>
                                  <p:childTnLst>
                                    <p:anim calcmode="lin" valueType="num">
                                      <p:cBhvr additive="base">
                                        <p:cTn id="165" dur="500"/>
                                        <p:tgtEl>
                                          <p:spTgt spid="68"/>
                                        </p:tgtEl>
                                        <p:attrNameLst>
                                          <p:attrName>ppt_x</p:attrName>
                                        </p:attrNameLst>
                                      </p:cBhvr>
                                      <p:tavLst>
                                        <p:tav tm="0">
                                          <p:val>
                                            <p:strVal val="ppt_x"/>
                                          </p:val>
                                        </p:tav>
                                        <p:tav tm="100000">
                                          <p:val>
                                            <p:strVal val="0-ppt_w/2"/>
                                          </p:val>
                                        </p:tav>
                                      </p:tavLst>
                                    </p:anim>
                                    <p:anim calcmode="lin" valueType="num">
                                      <p:cBhvr additive="base">
                                        <p:cTn id="166" dur="500"/>
                                        <p:tgtEl>
                                          <p:spTgt spid="68"/>
                                        </p:tgtEl>
                                        <p:attrNameLst>
                                          <p:attrName>ppt_y</p:attrName>
                                        </p:attrNameLst>
                                      </p:cBhvr>
                                      <p:tavLst>
                                        <p:tav tm="0">
                                          <p:val>
                                            <p:strVal val="ppt_y"/>
                                          </p:val>
                                        </p:tav>
                                        <p:tav tm="100000">
                                          <p:val>
                                            <p:strVal val="ppt_y"/>
                                          </p:val>
                                        </p:tav>
                                      </p:tavLst>
                                    </p:anim>
                                    <p:set>
                                      <p:cBhvr>
                                        <p:cTn id="167" dur="1" fill="hold">
                                          <p:stCondLst>
                                            <p:cond delay="499"/>
                                          </p:stCondLst>
                                        </p:cTn>
                                        <p:tgtEl>
                                          <p:spTgt spid="68"/>
                                        </p:tgtEl>
                                        <p:attrNameLst>
                                          <p:attrName>style.visibility</p:attrName>
                                        </p:attrNameLst>
                                      </p:cBhvr>
                                      <p:to>
                                        <p:strVal val="hidden"/>
                                      </p:to>
                                    </p:set>
                                  </p:childTnLst>
                                </p:cTn>
                              </p:par>
                            </p:childTnLst>
                          </p:cTn>
                        </p:par>
                        <p:par>
                          <p:cTn id="168" fill="hold">
                            <p:stCondLst>
                              <p:cond delay="500"/>
                            </p:stCondLst>
                            <p:childTnLst>
                              <p:par>
                                <p:cTn id="169" presetID="2" presetClass="exit" presetSubtype="2" fill="hold" grpId="2" nodeType="afterEffect">
                                  <p:stCondLst>
                                    <p:cond delay="0"/>
                                  </p:stCondLst>
                                  <p:childTnLst>
                                    <p:anim calcmode="lin" valueType="num">
                                      <p:cBhvr additive="base">
                                        <p:cTn id="170" dur="500"/>
                                        <p:tgtEl>
                                          <p:spTgt spid="82"/>
                                        </p:tgtEl>
                                        <p:attrNameLst>
                                          <p:attrName>ppt_x</p:attrName>
                                        </p:attrNameLst>
                                      </p:cBhvr>
                                      <p:tavLst>
                                        <p:tav tm="0">
                                          <p:val>
                                            <p:strVal val="ppt_x"/>
                                          </p:val>
                                        </p:tav>
                                        <p:tav tm="100000">
                                          <p:val>
                                            <p:strVal val="1+ppt_w/2"/>
                                          </p:val>
                                        </p:tav>
                                      </p:tavLst>
                                    </p:anim>
                                    <p:anim calcmode="lin" valueType="num">
                                      <p:cBhvr additive="base">
                                        <p:cTn id="171" dur="500"/>
                                        <p:tgtEl>
                                          <p:spTgt spid="82"/>
                                        </p:tgtEl>
                                        <p:attrNameLst>
                                          <p:attrName>ppt_y</p:attrName>
                                        </p:attrNameLst>
                                      </p:cBhvr>
                                      <p:tavLst>
                                        <p:tav tm="0">
                                          <p:val>
                                            <p:strVal val="ppt_y"/>
                                          </p:val>
                                        </p:tav>
                                        <p:tav tm="100000">
                                          <p:val>
                                            <p:strVal val="ppt_y"/>
                                          </p:val>
                                        </p:tav>
                                      </p:tavLst>
                                    </p:anim>
                                    <p:set>
                                      <p:cBhvr>
                                        <p:cTn id="172" dur="1" fill="hold">
                                          <p:stCondLst>
                                            <p:cond delay="499"/>
                                          </p:stCondLst>
                                        </p:cTn>
                                        <p:tgtEl>
                                          <p:spTgt spid="8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48" grpId="2" animBg="1"/>
      <p:bldP spid="49" grpId="0" animBg="1"/>
      <p:bldP spid="49" grpId="1" animBg="1"/>
      <p:bldP spid="49" grpId="2" animBg="1"/>
      <p:bldP spid="50" grpId="0" animBg="1"/>
      <p:bldP spid="50" grpId="1" animBg="1"/>
      <p:bldP spid="50" grpId="2" animBg="1"/>
      <p:bldP spid="57" grpId="0" animBg="1"/>
      <p:bldP spid="57" grpId="1" animBg="1"/>
      <p:bldP spid="57" grpId="2" animBg="1"/>
      <p:bldP spid="58" grpId="0" animBg="1"/>
      <p:bldP spid="58" grpId="1" animBg="1"/>
      <p:bldP spid="58" grpId="2" animBg="1"/>
      <p:bldP spid="59" grpId="0" animBg="1"/>
      <p:bldP spid="59" grpId="1" animBg="1"/>
      <p:bldP spid="59" grpId="2" animBg="1"/>
      <p:bldP spid="60" grpId="0" animBg="1"/>
      <p:bldP spid="60" grpId="1" animBg="1"/>
      <p:bldP spid="60" grpId="2" animBg="1"/>
      <p:bldP spid="81" grpId="0" animBg="1"/>
      <p:bldP spid="81" grpId="1" animBg="1"/>
      <p:bldP spid="81" grpId="2" animBg="1"/>
      <p:bldP spid="82" grpId="0" animBg="1"/>
      <p:bldP spid="82" grpId="1" animBg="1"/>
      <p:bldP spid="82" grpId="2" animBg="1"/>
      <p:bldP spid="83" grpId="0" animBg="1"/>
      <p:bldP spid="84" grpId="0" animBg="1"/>
      <p:bldP spid="84" grpId="1" animBg="1"/>
      <p:bldP spid="85" grpId="0" animBg="1"/>
      <p:bldP spid="85" grpId="1" animBg="1"/>
      <p:bldP spid="86" grpId="0" animBg="1"/>
      <p:bldP spid="86" grpId="1" animBg="1"/>
      <p:bldP spid="87" grpId="0" animBg="1"/>
      <p:bldP spid="87" grpId="1" animBg="1"/>
      <p:bldP spid="87" grpId="2" animBg="1"/>
      <p:bldP spid="87" grpId="3" animBg="1"/>
      <p:bldP spid="88" grpId="0" animBg="1"/>
      <p:bldP spid="88" grpId="1" animBg="1"/>
      <p:bldP spid="88" grpId="2" animBg="1"/>
      <p:bldP spid="88" grpId="3" animBg="1"/>
      <p:bldP spid="88" grpId="4" animBg="1"/>
      <p:bldP spid="89" grpId="0" animBg="1"/>
      <p:bldP spid="89" grpId="1" animBg="1"/>
      <p:bldP spid="89" grpId="2" animBg="1"/>
      <p:bldP spid="89" grpId="3" animBg="1"/>
      <p:bldP spid="89" grpId="4"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2014</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4" y="971551"/>
            <a:ext cx="7991475" cy="3729038"/>
          </a:xfrm>
          <a:prstGeom prst="rect">
            <a:avLst/>
          </a:prstGeom>
          <a:noFill/>
          <a:ln w="9525">
            <a:noFill/>
            <a:miter lim="800000"/>
            <a:headEnd/>
            <a:tailEnd/>
          </a:ln>
        </p:spPr>
      </p:pic>
      <p:sp>
        <p:nvSpPr>
          <p:cNvPr id="5" name="TextBox 4"/>
          <p:cNvSpPr txBox="1"/>
          <p:nvPr/>
        </p:nvSpPr>
        <p:spPr>
          <a:xfrm>
            <a:off x="838200" y="4400550"/>
            <a:ext cx="3962400" cy="400110"/>
          </a:xfrm>
          <a:prstGeom prst="rect">
            <a:avLst/>
          </a:prstGeom>
          <a:noFill/>
        </p:spPr>
        <p:txBody>
          <a:bodyPr wrap="square" rtlCol="0">
            <a:spAutoFit/>
          </a:bodyPr>
          <a:lstStyle/>
          <a:p>
            <a:pPr algn="ctr"/>
            <a:r>
              <a:rPr lang="en-US" sz="2000" b="1" dirty="0" smtClean="0"/>
              <a:t>Date Correction</a:t>
            </a:r>
            <a:endParaRPr lang="en-US" sz="2000" b="1" dirty="0"/>
          </a:p>
        </p:txBody>
      </p:sp>
      <p:sp>
        <p:nvSpPr>
          <p:cNvPr id="6" name="TextBox 5"/>
          <p:cNvSpPr txBox="1"/>
          <p:nvPr/>
        </p:nvSpPr>
        <p:spPr>
          <a:xfrm>
            <a:off x="990600" y="876240"/>
            <a:ext cx="3505200" cy="400110"/>
          </a:xfrm>
          <a:prstGeom prst="rect">
            <a:avLst/>
          </a:prstGeom>
          <a:noFill/>
        </p:spPr>
        <p:txBody>
          <a:bodyPr wrap="square" rtlCol="0">
            <a:spAutoFit/>
          </a:bodyPr>
          <a:lstStyle/>
          <a:p>
            <a:pPr algn="ctr"/>
            <a:r>
              <a:rPr lang="en-US" sz="2000" b="1" dirty="0" smtClean="0"/>
              <a:t>Raw Models</a:t>
            </a:r>
            <a:endParaRPr lang="en-US" sz="2000" b="1" dirty="0"/>
          </a:p>
        </p:txBody>
      </p:sp>
      <p:sp>
        <p:nvSpPr>
          <p:cNvPr id="7" name="TextBox 6"/>
          <p:cNvSpPr txBox="1"/>
          <p:nvPr/>
        </p:nvSpPr>
        <p:spPr>
          <a:xfrm>
            <a:off x="4572000" y="876240"/>
            <a:ext cx="3886200" cy="400110"/>
          </a:xfrm>
          <a:prstGeom prst="rect">
            <a:avLst/>
          </a:prstGeom>
          <a:noFill/>
        </p:spPr>
        <p:txBody>
          <a:bodyPr wrap="square" rtlCol="0">
            <a:spAutoFit/>
          </a:bodyPr>
          <a:lstStyle/>
          <a:p>
            <a:pPr algn="ctr"/>
            <a:r>
              <a:rPr lang="en-US" sz="2000" b="1" dirty="0" err="1" smtClean="0"/>
              <a:t>BioMarker</a:t>
            </a:r>
            <a:r>
              <a:rPr lang="en-US" sz="2000" b="1" dirty="0" smtClean="0"/>
              <a:t> Correction</a:t>
            </a:r>
            <a:endParaRPr lang="en-US" sz="2000" b="1" dirty="0"/>
          </a:p>
        </p:txBody>
      </p:sp>
      <p:sp>
        <p:nvSpPr>
          <p:cNvPr id="8" name="TextBox 7"/>
          <p:cNvSpPr txBox="1"/>
          <p:nvPr/>
        </p:nvSpPr>
        <p:spPr>
          <a:xfrm>
            <a:off x="4419600" y="4400550"/>
            <a:ext cx="4343400" cy="400110"/>
          </a:xfrm>
          <a:prstGeom prst="rect">
            <a:avLst/>
          </a:prstGeom>
          <a:noFill/>
        </p:spPr>
        <p:txBody>
          <a:bodyPr wrap="square" rtlCol="0">
            <a:spAutoFit/>
          </a:bodyPr>
          <a:lstStyle/>
          <a:p>
            <a:pPr algn="ctr"/>
            <a:r>
              <a:rPr lang="en-US" sz="2000" b="1" dirty="0" err="1" smtClean="0"/>
              <a:t>Date+BioMarker</a:t>
            </a:r>
            <a:r>
              <a:rPr lang="en-US" sz="2000" b="1" dirty="0" smtClean="0"/>
              <a:t> Correction</a:t>
            </a:r>
            <a:endParaRPr lang="en-US" sz="2000" b="1" dirty="0"/>
          </a:p>
        </p:txBody>
      </p:sp>
      <p:sp>
        <p:nvSpPr>
          <p:cNvPr id="10" name="TextBox 9"/>
          <p:cNvSpPr txBox="1"/>
          <p:nvPr/>
        </p:nvSpPr>
        <p:spPr>
          <a:xfrm rot="16200000">
            <a:off x="-106264" y="1356185"/>
            <a:ext cx="971550" cy="430887"/>
          </a:xfrm>
          <a:prstGeom prst="rect">
            <a:avLst/>
          </a:prstGeom>
          <a:noFill/>
        </p:spPr>
        <p:txBody>
          <a:bodyPr wrap="square" rtlCol="0">
            <a:spAutoFit/>
          </a:bodyPr>
          <a:lstStyle/>
          <a:p>
            <a:pPr algn="ctr"/>
            <a:r>
              <a:rPr lang="en-US" sz="1100" b="1" dirty="0" smtClean="0"/>
              <a:t>Biomarkers Independent</a:t>
            </a:r>
            <a:endParaRPr lang="en-US" sz="1100" b="1" dirty="0"/>
          </a:p>
        </p:txBody>
      </p:sp>
      <p:sp>
        <p:nvSpPr>
          <p:cNvPr id="11" name="TextBox 10"/>
          <p:cNvSpPr txBox="1"/>
          <p:nvPr/>
        </p:nvSpPr>
        <p:spPr>
          <a:xfrm rot="16200000">
            <a:off x="-35927" y="2242008"/>
            <a:ext cx="800100" cy="430887"/>
          </a:xfrm>
          <a:prstGeom prst="rect">
            <a:avLst/>
          </a:prstGeom>
          <a:noFill/>
        </p:spPr>
        <p:txBody>
          <a:bodyPr wrap="square" rtlCol="0">
            <a:spAutoFit/>
          </a:bodyPr>
          <a:lstStyle/>
          <a:p>
            <a:pPr algn="ctr"/>
            <a:r>
              <a:rPr lang="en-US" sz="1100" b="1" dirty="0" smtClean="0"/>
              <a:t>Fully Correlated</a:t>
            </a:r>
            <a:endParaRPr lang="en-US" sz="1100" b="1" dirty="0"/>
          </a:p>
        </p:txBody>
      </p:sp>
      <p:sp>
        <p:nvSpPr>
          <p:cNvPr id="14" name="TextBox 13"/>
          <p:cNvSpPr txBox="1"/>
          <p:nvPr/>
        </p:nvSpPr>
        <p:spPr>
          <a:xfrm rot="16200000">
            <a:off x="6903392" y="2686020"/>
            <a:ext cx="3714750" cy="400110"/>
          </a:xfrm>
          <a:prstGeom prst="rect">
            <a:avLst/>
          </a:prstGeom>
          <a:noFill/>
        </p:spPr>
        <p:txBody>
          <a:bodyPr wrap="square" rtlCol="0">
            <a:spAutoFit/>
          </a:bodyPr>
          <a:lstStyle/>
          <a:p>
            <a:pPr algn="ctr"/>
            <a:r>
              <a:rPr lang="en-US" sz="2000" b="1" dirty="0" smtClean="0"/>
              <a:t> 8 Populations = 40 cohorts x 2</a:t>
            </a:r>
            <a:endParaRPr lang="en-US" sz="2000" b="1" dirty="0"/>
          </a:p>
        </p:txBody>
      </p:sp>
      <p:sp>
        <p:nvSpPr>
          <p:cNvPr id="15" name="TextBox 14"/>
          <p:cNvSpPr txBox="1"/>
          <p:nvPr/>
        </p:nvSpPr>
        <p:spPr>
          <a:xfrm>
            <a:off x="2362200" y="4629150"/>
            <a:ext cx="4343400" cy="400110"/>
          </a:xfrm>
          <a:prstGeom prst="rect">
            <a:avLst/>
          </a:prstGeom>
          <a:noFill/>
        </p:spPr>
        <p:txBody>
          <a:bodyPr wrap="square" rtlCol="0">
            <a:spAutoFit/>
          </a:bodyPr>
          <a:lstStyle/>
          <a:p>
            <a:pPr algn="ctr"/>
            <a:r>
              <a:rPr lang="en-US" sz="2000" b="1" dirty="0" smtClean="0"/>
              <a:t>50 Models x 4 Assumptions</a:t>
            </a:r>
            <a:endParaRPr lang="en-US" sz="2000" b="1" dirty="0"/>
          </a:p>
        </p:txBody>
      </p:sp>
      <p:sp>
        <p:nvSpPr>
          <p:cNvPr id="16" name="TextBox 15"/>
          <p:cNvSpPr txBox="1"/>
          <p:nvPr/>
        </p:nvSpPr>
        <p:spPr>
          <a:xfrm rot="16200000">
            <a:off x="-132577" y="3070685"/>
            <a:ext cx="971550" cy="430887"/>
          </a:xfrm>
          <a:prstGeom prst="rect">
            <a:avLst/>
          </a:prstGeom>
          <a:noFill/>
        </p:spPr>
        <p:txBody>
          <a:bodyPr wrap="square" rtlCol="0">
            <a:spAutoFit/>
          </a:bodyPr>
          <a:lstStyle/>
          <a:p>
            <a:pPr algn="ctr"/>
            <a:r>
              <a:rPr lang="en-US" sz="1100" b="1" dirty="0" smtClean="0"/>
              <a:t>Biomarkers Independent</a:t>
            </a:r>
            <a:endParaRPr lang="en-US" sz="1100" b="1" dirty="0"/>
          </a:p>
        </p:txBody>
      </p:sp>
      <p:sp>
        <p:nvSpPr>
          <p:cNvPr id="17" name="TextBox 16"/>
          <p:cNvSpPr txBox="1"/>
          <p:nvPr/>
        </p:nvSpPr>
        <p:spPr>
          <a:xfrm rot="16200000">
            <a:off x="-62240" y="3956508"/>
            <a:ext cx="800100" cy="430887"/>
          </a:xfrm>
          <a:prstGeom prst="rect">
            <a:avLst/>
          </a:prstGeom>
          <a:noFill/>
        </p:spPr>
        <p:txBody>
          <a:bodyPr wrap="square" rtlCol="0">
            <a:spAutoFit/>
          </a:bodyPr>
          <a:lstStyle/>
          <a:p>
            <a:pPr algn="ctr"/>
            <a:r>
              <a:rPr lang="en-US" sz="1100" b="1" dirty="0" smtClean="0"/>
              <a:t>Fully Correlated</a:t>
            </a:r>
            <a:endParaRPr lang="en-US" sz="1100" b="1" dirty="0"/>
          </a:p>
        </p:txBody>
      </p:sp>
      <p:cxnSp>
        <p:nvCxnSpPr>
          <p:cNvPr id="19" name="Straight Connector 18"/>
          <p:cNvCxnSpPr/>
          <p:nvPr/>
        </p:nvCxnSpPr>
        <p:spPr>
          <a:xfrm>
            <a:off x="0" y="200025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3664131"/>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985133"/>
            <a:ext cx="0" cy="37147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2835197"/>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234315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641991" y="3444359"/>
            <a:ext cx="165735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4935754"/>
            <a:ext cx="7086600" cy="276999"/>
          </a:xfrm>
          <a:prstGeom prst="rect">
            <a:avLst/>
          </a:prstGeom>
          <a:noFill/>
        </p:spPr>
        <p:txBody>
          <a:bodyPr wrap="square" rtlCol="0">
            <a:spAutoFit/>
          </a:bodyPr>
          <a:lstStyle/>
          <a:p>
            <a:r>
              <a:rPr lang="en-US" sz="1200" dirty="0" smtClean="0"/>
              <a:t>Version 22 -  MIST_RefModel_2014_04_29_MATRIX_TraceBack.zip</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2"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right)">
                                      <p:cBhvr>
                                        <p:cTn id="41" dur="500"/>
                                        <p:tgtEl>
                                          <p:spTgt spid="19"/>
                                        </p:tgtEl>
                                      </p:cBhvr>
                                    </p:animEffect>
                                  </p:childTnLst>
                                </p:cTn>
                              </p:par>
                              <p:par>
                                <p:cTn id="42" presetID="22" presetClass="entr" presetSubtype="2"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2500"/>
                            </p:stCondLst>
                            <p:childTnLst>
                              <p:par>
                                <p:cTn id="46" presetID="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0-#ppt_w/2"/>
                                          </p:val>
                                        </p:tav>
                                        <p:tav tm="100000">
                                          <p:val>
                                            <p:strVal val="#ppt_x"/>
                                          </p:val>
                                        </p:tav>
                                      </p:tavLst>
                                    </p:anim>
                                    <p:anim calcmode="lin" valueType="num">
                                      <p:cBhvr additive="base">
                                        <p:cTn id="53" dur="500" fill="hold"/>
                                        <p:tgtEl>
                                          <p:spTgt spid="1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0-#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7"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ppt_x</p:attrName>
                                        </p:attrNameLst>
                                      </p:cBhvr>
                                      <p:tavLst>
                                        <p:tav tm="0">
                                          <p:val>
                                            <p:strVal val="#ppt_x"/>
                                          </p:val>
                                        </p:tav>
                                        <p:tav tm="100000">
                                          <p:val>
                                            <p:strVal val="#ppt_x"/>
                                          </p:val>
                                        </p:tav>
                                      </p:tavLst>
                                    </p:anim>
                                    <p:anim calcmode="lin" valueType="num">
                                      <p:cBhvr>
                                        <p:cTn id="69" dur="450" decel="100000" fill="hold"/>
                                        <p:tgtEl>
                                          <p:spTgt spid="39"/>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8" presetClass="entr" presetSubtype="0" accel="50000" fill="hold" grpId="0" nodeType="clickEffect">
                                  <p:stCondLst>
                                    <p:cond delay="0"/>
                                  </p:stCondLst>
                                  <p:iterate type="lt">
                                    <p:tmPct val="50000"/>
                                  </p:iterate>
                                  <p:childTnLst>
                                    <p:set>
                                      <p:cBhvr>
                                        <p:cTn id="74" dur="1" fill="hold">
                                          <p:stCondLst>
                                            <p:cond delay="0"/>
                                          </p:stCondLst>
                                        </p:cTn>
                                        <p:tgtEl>
                                          <p:spTgt spid="38"/>
                                        </p:tgtEl>
                                        <p:attrNameLst>
                                          <p:attrName>style.visibility</p:attrName>
                                        </p:attrNameLst>
                                      </p:cBhvr>
                                      <p:to>
                                        <p:strVal val="visible"/>
                                      </p:to>
                                    </p:set>
                                    <p:set>
                                      <p:cBhvr>
                                        <p:cTn id="75" dur="228" fill="hold">
                                          <p:stCondLst>
                                            <p:cond delay="0"/>
                                          </p:stCondLst>
                                        </p:cTn>
                                        <p:tgtEl>
                                          <p:spTgt spid="38"/>
                                        </p:tgtEl>
                                        <p:attrNameLst>
                                          <p:attrName>style.rotation</p:attrName>
                                        </p:attrNameLst>
                                      </p:cBhvr>
                                      <p:to>
                                        <p:strVal val="-45.0"/>
                                      </p:to>
                                    </p:set>
                                    <p:anim calcmode="lin" valueType="num">
                                      <p:cBhvr>
                                        <p:cTn id="76"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77"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78"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79"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Temporal Medical Improvement Hypothesis</a:t>
            </a:r>
            <a:endParaRPr lang="en-US" dirty="0"/>
          </a:p>
        </p:txBody>
      </p:sp>
      <p:sp>
        <p:nvSpPr>
          <p:cNvPr id="3" name="Content Placeholder 2"/>
          <p:cNvSpPr>
            <a:spLocks noGrp="1"/>
          </p:cNvSpPr>
          <p:nvPr>
            <p:ph idx="1"/>
          </p:nvPr>
        </p:nvSpPr>
        <p:spPr/>
        <p:txBody>
          <a:bodyPr>
            <a:noAutofit/>
          </a:bodyPr>
          <a:lstStyle/>
          <a:p>
            <a:pPr marL="514350" indent="-514350"/>
            <a:r>
              <a:rPr lang="en-US" sz="1400" dirty="0" smtClean="0"/>
              <a:t>The 0.6 HRR was translated to yearly probability decrease for: MI , Stroke, MI Death, Stroke Death</a:t>
            </a:r>
          </a:p>
          <a:p>
            <a:pPr marL="514350" indent="-514350"/>
            <a:endParaRPr lang="en-US" sz="1400" dirty="0" smtClean="0"/>
          </a:p>
          <a:p>
            <a:pPr marL="514350" indent="-514350"/>
            <a:r>
              <a:rPr lang="en-US" sz="1400" dirty="0" smtClean="0"/>
              <a:t>This probability was adjusted for time passed between:</a:t>
            </a:r>
          </a:p>
          <a:p>
            <a:pPr marL="914400" lvl="1" indent="-514350"/>
            <a:r>
              <a:rPr lang="en-US" sz="1400" dirty="0" smtClean="0"/>
              <a:t>Model year = average of Model Data Time Interval</a:t>
            </a:r>
          </a:p>
          <a:p>
            <a:pPr marL="914400" lvl="1" indent="-514350"/>
            <a:r>
              <a:rPr lang="en-US" sz="1400" dirty="0" smtClean="0"/>
              <a:t>Simulated Time Stamp = simulated study year/s</a:t>
            </a:r>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514350" indent="-514350"/>
            <a:r>
              <a:rPr lang="en-US" sz="1400" dirty="0" smtClean="0"/>
              <a:t>This correction term accounts for model outdate</a:t>
            </a:r>
          </a:p>
          <a:p>
            <a:pPr marL="514350" indent="-514350">
              <a:buNone/>
            </a:pPr>
            <a:endParaRPr lang="en-US" sz="1400" dirty="0"/>
          </a:p>
        </p:txBody>
      </p:sp>
      <p:sp>
        <p:nvSpPr>
          <p:cNvPr id="7" name="TextBox 6"/>
          <p:cNvSpPr txBox="1"/>
          <p:nvPr/>
        </p:nvSpPr>
        <p:spPr>
          <a:xfrm>
            <a:off x="6781800" y="3105150"/>
            <a:ext cx="1676400" cy="369332"/>
          </a:xfrm>
          <a:prstGeom prst="rect">
            <a:avLst/>
          </a:prstGeom>
          <a:noFill/>
        </p:spPr>
        <p:txBody>
          <a:bodyPr wrap="square" rtlCol="0">
            <a:spAutoFit/>
          </a:bodyPr>
          <a:lstStyle/>
          <a:p>
            <a:r>
              <a:rPr lang="en-US" dirty="0" smtClean="0">
                <a:solidFill>
                  <a:srgbClr val="00B050"/>
                </a:solidFill>
              </a:rPr>
              <a:t>Time</a:t>
            </a:r>
          </a:p>
        </p:txBody>
      </p:sp>
      <p:sp>
        <p:nvSpPr>
          <p:cNvPr id="11" name="Rectangle 10"/>
          <p:cNvSpPr/>
          <p:nvPr/>
        </p:nvSpPr>
        <p:spPr>
          <a:xfrm>
            <a:off x="1524000" y="2647950"/>
            <a:ext cx="1828800" cy="63156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Model Data Time Interval</a:t>
            </a:r>
            <a:endParaRPr lang="en-US" dirty="0">
              <a:solidFill>
                <a:srgbClr val="00B050"/>
              </a:solidFill>
            </a:endParaRPr>
          </a:p>
        </p:txBody>
      </p:sp>
      <p:cxnSp>
        <p:nvCxnSpPr>
          <p:cNvPr id="10" name="Straight Connector 9"/>
          <p:cNvCxnSpPr/>
          <p:nvPr/>
        </p:nvCxnSpPr>
        <p:spPr>
          <a:xfrm>
            <a:off x="2362200" y="32223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0600" y="32223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4800" y="2647950"/>
            <a:ext cx="1299137" cy="646331"/>
          </a:xfrm>
          <a:prstGeom prst="rect">
            <a:avLst/>
          </a:prstGeom>
          <a:noFill/>
        </p:spPr>
        <p:txBody>
          <a:bodyPr wrap="square" rtlCol="0">
            <a:spAutoFit/>
          </a:bodyPr>
          <a:lstStyle/>
          <a:p>
            <a:pPr algn="ctr"/>
            <a:r>
              <a:rPr lang="en-US" dirty="0" smtClean="0">
                <a:solidFill>
                  <a:srgbClr val="00B050"/>
                </a:solidFill>
              </a:rPr>
              <a:t>Simulated </a:t>
            </a:r>
          </a:p>
          <a:p>
            <a:pPr algn="ctr"/>
            <a:r>
              <a:rPr lang="en-US" dirty="0" smtClean="0">
                <a:solidFill>
                  <a:srgbClr val="00B050"/>
                </a:solidFill>
              </a:rPr>
              <a:t>Time Stamp</a:t>
            </a:r>
          </a:p>
        </p:txBody>
      </p:sp>
      <p:cxnSp>
        <p:nvCxnSpPr>
          <p:cNvPr id="18" name="Straight Connector 17"/>
          <p:cNvCxnSpPr/>
          <p:nvPr/>
        </p:nvCxnSpPr>
        <p:spPr>
          <a:xfrm>
            <a:off x="2362200" y="3565267"/>
            <a:ext cx="2438400" cy="0"/>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3574018"/>
            <a:ext cx="2209800" cy="369332"/>
          </a:xfrm>
          <a:prstGeom prst="rect">
            <a:avLst/>
          </a:prstGeom>
          <a:noFill/>
        </p:spPr>
        <p:txBody>
          <a:bodyPr wrap="square" rtlCol="0">
            <a:spAutoFit/>
          </a:bodyPr>
          <a:lstStyle/>
          <a:p>
            <a:pPr algn="ctr"/>
            <a:r>
              <a:rPr lang="en-US" dirty="0" smtClean="0">
                <a:solidFill>
                  <a:srgbClr val="00B050"/>
                </a:solidFill>
              </a:rPr>
              <a:t>Adjustment Time</a:t>
            </a:r>
          </a:p>
        </p:txBody>
      </p:sp>
      <p:cxnSp>
        <p:nvCxnSpPr>
          <p:cNvPr id="5" name="Straight Arrow Connector 4"/>
          <p:cNvCxnSpPr/>
          <p:nvPr/>
        </p:nvCxnSpPr>
        <p:spPr>
          <a:xfrm>
            <a:off x="838200" y="3279517"/>
            <a:ext cx="6019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Competition to Cooperation</a:t>
            </a:r>
            <a:br>
              <a:rPr lang="en-US" dirty="0" smtClean="0"/>
            </a:br>
            <a:endParaRPr lang="en-US" dirty="0"/>
          </a:p>
        </p:txBody>
      </p:sp>
      <p:sp>
        <p:nvSpPr>
          <p:cNvPr id="3" name="Content Placeholder 2"/>
          <p:cNvSpPr>
            <a:spLocks noGrp="1"/>
          </p:cNvSpPr>
          <p:nvPr>
            <p:ph idx="1"/>
          </p:nvPr>
        </p:nvSpPr>
        <p:spPr/>
        <p:txBody>
          <a:bodyPr>
            <a:normAutofit fontScale="40000" lnSpcReduction="20000"/>
          </a:bodyPr>
          <a:lstStyle/>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r>
              <a:rPr lang="en-US" dirty="0" smtClean="0">
                <a:solidFill>
                  <a:sysClr val="windowText" lastClr="000000"/>
                </a:solidFill>
              </a:rPr>
              <a:t>Linear combination rather than one risk equations</a:t>
            </a:r>
          </a:p>
          <a:p>
            <a:pPr marL="257165" indent="-257165">
              <a:defRPr/>
            </a:pPr>
            <a:r>
              <a:rPr lang="en-US" dirty="0" smtClean="0">
                <a:solidFill>
                  <a:sysClr val="windowText" lastClr="000000"/>
                </a:solidFill>
              </a:rPr>
              <a:t>Ensemble model where models cooperate</a:t>
            </a:r>
          </a:p>
          <a:p>
            <a:pPr marL="257165" indent="-257165">
              <a:defRPr/>
            </a:pPr>
            <a:r>
              <a:rPr lang="en-US" dirty="0" smtClean="0">
                <a:solidFill>
                  <a:sysClr val="windowText" lastClr="000000"/>
                </a:solidFill>
              </a:rPr>
              <a:t>Fitness in continuous space rather than discrete space</a:t>
            </a:r>
          </a:p>
          <a:p>
            <a:pPr marL="257165" indent="-257165">
              <a:defRPr/>
            </a:pPr>
            <a:r>
              <a:rPr lang="en-US" dirty="0" smtClean="0">
                <a:solidFill>
                  <a:sysClr val="windowText" lastClr="000000"/>
                </a:solidFill>
              </a:rPr>
              <a:t>Reduce computation time for best fitting model</a:t>
            </a:r>
          </a:p>
          <a:p>
            <a:pPr marL="257165" indent="-257165">
              <a:defRPr/>
            </a:pPr>
            <a:r>
              <a:rPr lang="en-US" dirty="0" smtClean="0">
                <a:solidFill>
                  <a:sysClr val="windowText" lastClr="000000"/>
                </a:solidFill>
              </a:rPr>
              <a:t>Best model more accurate </a:t>
            </a:r>
          </a:p>
          <a:p>
            <a:pPr lvl="1"/>
            <a:endParaRPr lang="en-US" dirty="0" smtClean="0"/>
          </a:p>
        </p:txBody>
      </p:sp>
      <p:sp>
        <p:nvSpPr>
          <p:cNvPr id="6" name="Rounded Rectangle 5"/>
          <p:cNvSpPr/>
          <p:nvPr/>
        </p:nvSpPr>
        <p:spPr>
          <a:xfrm>
            <a:off x="1659322" y="1007024"/>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 name="Flowchart: Decision 6"/>
          <p:cNvSpPr/>
          <p:nvPr/>
        </p:nvSpPr>
        <p:spPr>
          <a:xfrm>
            <a:off x="2573722" y="129277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MI</a:t>
            </a:r>
            <a:endParaRPr lang="en-US" sz="800" kern="0" dirty="0">
              <a:solidFill>
                <a:sysClr val="windowText" lastClr="000000"/>
              </a:solidFill>
              <a:latin typeface="Calibri"/>
            </a:endParaRPr>
          </a:p>
        </p:txBody>
      </p:sp>
      <p:cxnSp>
        <p:nvCxnSpPr>
          <p:cNvPr id="8" name="Straight Arrow Connector 7"/>
          <p:cNvCxnSpPr/>
          <p:nvPr/>
        </p:nvCxnSpPr>
        <p:spPr>
          <a:xfrm>
            <a:off x="2345122" y="1464224"/>
            <a:ext cx="228600" cy="0"/>
          </a:xfrm>
          <a:prstGeom prst="straightConnector1">
            <a:avLst/>
          </a:prstGeom>
          <a:noFill/>
          <a:ln w="25400" cap="flat" cmpd="sng" algn="ctr">
            <a:solidFill>
              <a:sysClr val="windowText" lastClr="000000"/>
            </a:solidFill>
            <a:prstDash val="solid"/>
            <a:tailEnd type="triangle" w="lg" len="med"/>
          </a:ln>
          <a:effectLst/>
        </p:spPr>
      </p:cxnSp>
      <p:sp>
        <p:nvSpPr>
          <p:cNvPr id="9" name="Rectangle 8"/>
          <p:cNvSpPr/>
          <p:nvPr/>
        </p:nvSpPr>
        <p:spPr>
          <a:xfrm>
            <a:off x="1773622" y="129277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CHD</a:t>
            </a:r>
            <a:endParaRPr lang="en-US" sz="800" kern="0" dirty="0">
              <a:solidFill>
                <a:sysClr val="windowText" lastClr="000000"/>
              </a:solidFill>
              <a:latin typeface="Calibri"/>
            </a:endParaRPr>
          </a:p>
        </p:txBody>
      </p:sp>
      <p:cxnSp>
        <p:nvCxnSpPr>
          <p:cNvPr id="10" name="Straight Arrow Connector 9"/>
          <p:cNvCxnSpPr/>
          <p:nvPr/>
        </p:nvCxnSpPr>
        <p:spPr>
          <a:xfrm>
            <a:off x="3145222" y="1464224"/>
            <a:ext cx="228600" cy="0"/>
          </a:xfrm>
          <a:prstGeom prst="straightConnector1">
            <a:avLst/>
          </a:prstGeom>
          <a:noFill/>
          <a:ln w="25400" cap="flat" cmpd="sng" algn="ctr">
            <a:solidFill>
              <a:sysClr val="windowText" lastClr="000000"/>
            </a:solidFill>
            <a:prstDash val="solid"/>
            <a:tailEnd type="triangle" w="lg" len="med"/>
          </a:ln>
          <a:effectLst/>
        </p:spPr>
      </p:cxnSp>
      <p:sp>
        <p:nvSpPr>
          <p:cNvPr id="11" name="Rectangle 10"/>
          <p:cNvSpPr/>
          <p:nvPr/>
        </p:nvSpPr>
        <p:spPr>
          <a:xfrm>
            <a:off x="3373822" y="129277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MI</a:t>
            </a:r>
            <a:endParaRPr lang="en-US" sz="800" kern="0" dirty="0">
              <a:solidFill>
                <a:sysClr val="windowText" lastClr="000000"/>
              </a:solidFill>
              <a:latin typeface="Calibri"/>
            </a:endParaRPr>
          </a:p>
        </p:txBody>
      </p:sp>
      <p:sp>
        <p:nvSpPr>
          <p:cNvPr id="12" name="Flowchart: Decision 11"/>
          <p:cNvSpPr/>
          <p:nvPr/>
        </p:nvSpPr>
        <p:spPr>
          <a:xfrm>
            <a:off x="4116772" y="129277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CHD Death</a:t>
            </a:r>
            <a:endParaRPr lang="en-US" sz="800" kern="0" dirty="0">
              <a:solidFill>
                <a:sysClr val="windowText" lastClr="000000"/>
              </a:solidFill>
              <a:latin typeface="Calibri"/>
            </a:endParaRPr>
          </a:p>
        </p:txBody>
      </p:sp>
      <p:cxnSp>
        <p:nvCxnSpPr>
          <p:cNvPr id="13" name="Straight Arrow Connector 12"/>
          <p:cNvCxnSpPr/>
          <p:nvPr/>
        </p:nvCxnSpPr>
        <p:spPr>
          <a:xfrm>
            <a:off x="2859472" y="1121324"/>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4" name="Straight Arrow Connector 13"/>
          <p:cNvCxnSpPr/>
          <p:nvPr/>
        </p:nvCxnSpPr>
        <p:spPr>
          <a:xfrm flipV="1">
            <a:off x="2859472" y="1121324"/>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5" name="Straight Arrow Connector 14"/>
          <p:cNvCxnSpPr/>
          <p:nvPr/>
        </p:nvCxnSpPr>
        <p:spPr>
          <a:xfrm>
            <a:off x="4402522" y="1121324"/>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16" name="Straight Arrow Connector 15"/>
          <p:cNvCxnSpPr/>
          <p:nvPr/>
        </p:nvCxnSpPr>
        <p:spPr>
          <a:xfrm flipH="1">
            <a:off x="3030922" y="1521374"/>
            <a:ext cx="342900" cy="0"/>
          </a:xfrm>
          <a:prstGeom prst="straightConnector1">
            <a:avLst/>
          </a:prstGeom>
          <a:noFill/>
          <a:ln w="25400" cap="flat" cmpd="sng" algn="ctr">
            <a:solidFill>
              <a:sysClr val="windowText" lastClr="000000"/>
            </a:solidFill>
            <a:prstDash val="solid"/>
            <a:tailEnd type="triangle" w="lg" len="med"/>
          </a:ln>
          <a:effectLst/>
        </p:spPr>
      </p:cxnSp>
      <p:sp>
        <p:nvSpPr>
          <p:cNvPr id="17" name="Rounded Rectangle 16"/>
          <p:cNvSpPr/>
          <p:nvPr/>
        </p:nvSpPr>
        <p:spPr>
          <a:xfrm>
            <a:off x="1659322" y="1864274"/>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18" name="Flowchart: Decision 17"/>
          <p:cNvSpPr/>
          <p:nvPr/>
        </p:nvSpPr>
        <p:spPr>
          <a:xfrm>
            <a:off x="2573722" y="215002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a:t>
            </a:r>
            <a:endParaRPr lang="en-US" sz="800" kern="0" dirty="0">
              <a:solidFill>
                <a:sysClr val="windowText" lastClr="000000"/>
              </a:solidFill>
              <a:latin typeface="Calibri"/>
            </a:endParaRPr>
          </a:p>
        </p:txBody>
      </p:sp>
      <p:sp>
        <p:nvSpPr>
          <p:cNvPr id="19" name="Rectangle 18"/>
          <p:cNvSpPr/>
          <p:nvPr/>
        </p:nvSpPr>
        <p:spPr>
          <a:xfrm>
            <a:off x="1773622" y="215002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Stroke</a:t>
            </a:r>
            <a:endParaRPr lang="en-US" sz="800" kern="0" dirty="0">
              <a:solidFill>
                <a:sysClr val="windowText" lastClr="000000"/>
              </a:solidFill>
              <a:latin typeface="Calibri"/>
            </a:endParaRPr>
          </a:p>
        </p:txBody>
      </p:sp>
      <p:cxnSp>
        <p:nvCxnSpPr>
          <p:cNvPr id="20" name="Straight Arrow Connector 19"/>
          <p:cNvCxnSpPr/>
          <p:nvPr/>
        </p:nvCxnSpPr>
        <p:spPr>
          <a:xfrm>
            <a:off x="3145222" y="2321474"/>
            <a:ext cx="228600" cy="0"/>
          </a:xfrm>
          <a:prstGeom prst="straightConnector1">
            <a:avLst/>
          </a:prstGeom>
          <a:noFill/>
          <a:ln w="25400" cap="flat" cmpd="sng" algn="ctr">
            <a:solidFill>
              <a:sysClr val="windowText" lastClr="000000"/>
            </a:solidFill>
            <a:prstDash val="solid"/>
            <a:tailEnd type="triangle" w="lg" len="med"/>
          </a:ln>
          <a:effectLst/>
        </p:spPr>
      </p:cxnSp>
      <p:sp>
        <p:nvSpPr>
          <p:cNvPr id="21" name="Rectangle 20"/>
          <p:cNvSpPr/>
          <p:nvPr/>
        </p:nvSpPr>
        <p:spPr>
          <a:xfrm>
            <a:off x="3373822" y="215002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Stroke</a:t>
            </a:r>
            <a:endParaRPr lang="en-US" sz="800" kern="0" dirty="0">
              <a:solidFill>
                <a:sysClr val="windowText" lastClr="000000"/>
              </a:solidFill>
              <a:latin typeface="Calibri"/>
            </a:endParaRPr>
          </a:p>
        </p:txBody>
      </p:sp>
      <p:sp>
        <p:nvSpPr>
          <p:cNvPr id="22" name="Flowchart: Decision 21"/>
          <p:cNvSpPr/>
          <p:nvPr/>
        </p:nvSpPr>
        <p:spPr>
          <a:xfrm>
            <a:off x="4116772" y="215002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 Death</a:t>
            </a:r>
            <a:endParaRPr lang="en-US" sz="800" kern="0" dirty="0">
              <a:solidFill>
                <a:sysClr val="windowText" lastClr="000000"/>
              </a:solidFill>
              <a:latin typeface="Calibri"/>
            </a:endParaRPr>
          </a:p>
        </p:txBody>
      </p:sp>
      <p:cxnSp>
        <p:nvCxnSpPr>
          <p:cNvPr id="23" name="Straight Arrow Connector 22"/>
          <p:cNvCxnSpPr/>
          <p:nvPr/>
        </p:nvCxnSpPr>
        <p:spPr>
          <a:xfrm>
            <a:off x="2859472" y="1978574"/>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24" name="Straight Arrow Connector 23"/>
          <p:cNvCxnSpPr/>
          <p:nvPr/>
        </p:nvCxnSpPr>
        <p:spPr>
          <a:xfrm>
            <a:off x="4402522" y="1978574"/>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25" name="Straight Arrow Connector 24"/>
          <p:cNvCxnSpPr/>
          <p:nvPr/>
        </p:nvCxnSpPr>
        <p:spPr>
          <a:xfrm flipH="1">
            <a:off x="3030922" y="2378624"/>
            <a:ext cx="342900" cy="0"/>
          </a:xfrm>
          <a:prstGeom prst="straightConnector1">
            <a:avLst/>
          </a:prstGeom>
          <a:noFill/>
          <a:ln w="25400" cap="flat" cmpd="sng" algn="ctr">
            <a:solidFill>
              <a:sysClr val="windowText" lastClr="000000"/>
            </a:solidFill>
            <a:prstDash val="solid"/>
            <a:tailEnd type="triangle" w="lg" len="med"/>
          </a:ln>
          <a:effectLst/>
        </p:spPr>
      </p:cxnSp>
      <p:sp>
        <p:nvSpPr>
          <p:cNvPr id="26" name="Rounded Rectangle 25"/>
          <p:cNvSpPr/>
          <p:nvPr/>
        </p:nvSpPr>
        <p:spPr>
          <a:xfrm>
            <a:off x="1659322" y="2721524"/>
            <a:ext cx="2628900" cy="57150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cxnSp>
        <p:nvCxnSpPr>
          <p:cNvPr id="27" name="Straight Arrow Connector 26"/>
          <p:cNvCxnSpPr/>
          <p:nvPr/>
        </p:nvCxnSpPr>
        <p:spPr>
          <a:xfrm>
            <a:off x="2345122" y="3007274"/>
            <a:ext cx="228600" cy="0"/>
          </a:xfrm>
          <a:prstGeom prst="straightConnector1">
            <a:avLst/>
          </a:prstGeom>
          <a:noFill/>
          <a:ln w="25400" cap="flat" cmpd="sng" algn="ctr">
            <a:solidFill>
              <a:sysClr val="windowText" lastClr="000000"/>
            </a:solidFill>
            <a:prstDash val="solid"/>
            <a:tailEnd type="triangle" w="lg" len="med"/>
          </a:ln>
          <a:effectLst/>
        </p:spPr>
      </p:cxnSp>
      <p:sp>
        <p:nvSpPr>
          <p:cNvPr id="28" name="Rectangle 27"/>
          <p:cNvSpPr/>
          <p:nvPr/>
        </p:nvSpPr>
        <p:spPr>
          <a:xfrm>
            <a:off x="1773622" y="283582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Alive</a:t>
            </a:r>
            <a:endParaRPr lang="en-US" sz="800" kern="0" dirty="0">
              <a:solidFill>
                <a:sysClr val="windowText" lastClr="000000"/>
              </a:solidFill>
              <a:latin typeface="Calibri"/>
            </a:endParaRPr>
          </a:p>
        </p:txBody>
      </p:sp>
      <p:sp>
        <p:nvSpPr>
          <p:cNvPr id="29" name="Flowchart: Decision 28"/>
          <p:cNvSpPr/>
          <p:nvPr/>
        </p:nvSpPr>
        <p:spPr>
          <a:xfrm>
            <a:off x="2573722" y="283582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Other Death</a:t>
            </a:r>
            <a:endParaRPr lang="en-US" sz="800" kern="0" dirty="0">
              <a:solidFill>
                <a:sysClr val="windowText" lastClr="000000"/>
              </a:solidFill>
              <a:latin typeface="Calibri"/>
            </a:endParaRPr>
          </a:p>
        </p:txBody>
      </p:sp>
      <p:cxnSp>
        <p:nvCxnSpPr>
          <p:cNvPr id="30" name="Straight Arrow Connector 29"/>
          <p:cNvCxnSpPr/>
          <p:nvPr/>
        </p:nvCxnSpPr>
        <p:spPr>
          <a:xfrm>
            <a:off x="1545022" y="300727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1" name="Straight Arrow Connector 30"/>
          <p:cNvCxnSpPr/>
          <p:nvPr/>
        </p:nvCxnSpPr>
        <p:spPr>
          <a:xfrm>
            <a:off x="1545022" y="232147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2" name="Straight Arrow Connector 31"/>
          <p:cNvCxnSpPr/>
          <p:nvPr/>
        </p:nvCxnSpPr>
        <p:spPr>
          <a:xfrm>
            <a:off x="1545022" y="146422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3" name="Straight Arrow Connector 32"/>
          <p:cNvCxnSpPr/>
          <p:nvPr/>
        </p:nvCxnSpPr>
        <p:spPr>
          <a:xfrm>
            <a:off x="1545022" y="1464224"/>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4" name="Straight Arrow Connector 33"/>
          <p:cNvCxnSpPr/>
          <p:nvPr/>
        </p:nvCxnSpPr>
        <p:spPr>
          <a:xfrm>
            <a:off x="5431222" y="203572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5" name="Straight Arrow Connector 34"/>
          <p:cNvCxnSpPr/>
          <p:nvPr/>
        </p:nvCxnSpPr>
        <p:spPr>
          <a:xfrm>
            <a:off x="5431222" y="1464224"/>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6" name="Straight Arrow Connector 35"/>
          <p:cNvCxnSpPr/>
          <p:nvPr/>
        </p:nvCxnSpPr>
        <p:spPr>
          <a:xfrm>
            <a:off x="4688272" y="1464224"/>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7" name="Straight Arrow Connector 36"/>
          <p:cNvCxnSpPr/>
          <p:nvPr/>
        </p:nvCxnSpPr>
        <p:spPr>
          <a:xfrm>
            <a:off x="4688272" y="2321474"/>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8" name="Straight Arrow Connector 37"/>
          <p:cNvCxnSpPr>
            <a:stCxn id="29" idx="3"/>
          </p:cNvCxnSpPr>
          <p:nvPr/>
        </p:nvCxnSpPr>
        <p:spPr>
          <a:xfrm>
            <a:off x="3145222" y="3007274"/>
            <a:ext cx="2286000" cy="0"/>
          </a:xfrm>
          <a:prstGeom prst="straightConnector1">
            <a:avLst/>
          </a:prstGeom>
          <a:noFill/>
          <a:ln w="25400" cap="flat" cmpd="sng" algn="ctr">
            <a:solidFill>
              <a:sysClr val="windowText" lastClr="000000"/>
            </a:solidFill>
            <a:prstDash val="solid"/>
            <a:tailEnd type="triangle" w="lg" len="med"/>
          </a:ln>
          <a:effectLst/>
        </p:spPr>
      </p:cxnSp>
      <p:sp>
        <p:nvSpPr>
          <p:cNvPr id="39" name="Oval 38"/>
          <p:cNvSpPr/>
          <p:nvPr/>
        </p:nvSpPr>
        <p:spPr>
          <a:xfrm>
            <a:off x="5659822" y="1921424"/>
            <a:ext cx="571500" cy="342900"/>
          </a:xfrm>
          <a:prstGeom prst="ellipse">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Death</a:t>
            </a:r>
            <a:endParaRPr lang="en-US" sz="800" kern="0" dirty="0">
              <a:solidFill>
                <a:sysClr val="windowText" lastClr="000000"/>
              </a:solidFill>
              <a:latin typeface="Calibri"/>
            </a:endParaRPr>
          </a:p>
        </p:txBody>
      </p:sp>
      <p:sp>
        <p:nvSpPr>
          <p:cNvPr id="40" name="Rectangle 39"/>
          <p:cNvSpPr/>
          <p:nvPr/>
        </p:nvSpPr>
        <p:spPr>
          <a:xfrm>
            <a:off x="4631122" y="1007024"/>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CHD</a:t>
            </a:r>
            <a:endParaRPr lang="en-US" sz="800" kern="0" dirty="0">
              <a:solidFill>
                <a:srgbClr val="22458A"/>
              </a:solidFill>
              <a:latin typeface="Calibri"/>
            </a:endParaRPr>
          </a:p>
        </p:txBody>
      </p:sp>
      <p:sp>
        <p:nvSpPr>
          <p:cNvPr id="41" name="Rectangle 40"/>
          <p:cNvSpPr/>
          <p:nvPr/>
        </p:nvSpPr>
        <p:spPr>
          <a:xfrm>
            <a:off x="4631122" y="1864274"/>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Stroke</a:t>
            </a:r>
            <a:endParaRPr lang="en-US" sz="800" kern="0" dirty="0">
              <a:solidFill>
                <a:srgbClr val="22458A"/>
              </a:solidFill>
              <a:latin typeface="Calibri"/>
            </a:endParaRPr>
          </a:p>
        </p:txBody>
      </p:sp>
      <p:sp>
        <p:nvSpPr>
          <p:cNvPr id="42" name="Rectangle 41"/>
          <p:cNvSpPr/>
          <p:nvPr/>
        </p:nvSpPr>
        <p:spPr>
          <a:xfrm>
            <a:off x="3030922" y="2721524"/>
            <a:ext cx="12573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Competing Mortality</a:t>
            </a:r>
            <a:endParaRPr lang="en-US" sz="800" kern="0" dirty="0">
              <a:solidFill>
                <a:srgbClr val="22458A"/>
              </a:solidFill>
              <a:latin typeface="Calibri"/>
            </a:endParaRPr>
          </a:p>
        </p:txBody>
      </p:sp>
      <p:sp>
        <p:nvSpPr>
          <p:cNvPr id="43" name="TextBox 42"/>
          <p:cNvSpPr txBox="1"/>
          <p:nvPr/>
        </p:nvSpPr>
        <p:spPr>
          <a:xfrm>
            <a:off x="2287980" y="949877"/>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A</a:t>
            </a:r>
          </a:p>
        </p:txBody>
      </p:sp>
      <p:sp>
        <p:nvSpPr>
          <p:cNvPr id="44" name="TextBox 43"/>
          <p:cNvSpPr txBox="1"/>
          <p:nvPr/>
        </p:nvSpPr>
        <p:spPr>
          <a:xfrm>
            <a:off x="2573730" y="949877"/>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B</a:t>
            </a:r>
          </a:p>
        </p:txBody>
      </p:sp>
      <p:sp>
        <p:nvSpPr>
          <p:cNvPr id="45" name="TextBox 44"/>
          <p:cNvSpPr txBox="1"/>
          <p:nvPr/>
        </p:nvSpPr>
        <p:spPr>
          <a:xfrm>
            <a:off x="2573730" y="1210312"/>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C</a:t>
            </a:r>
          </a:p>
        </p:txBody>
      </p:sp>
      <p:sp>
        <p:nvSpPr>
          <p:cNvPr id="46" name="TextBox 45"/>
          <p:cNvSpPr txBox="1"/>
          <p:nvPr/>
        </p:nvSpPr>
        <p:spPr>
          <a:xfrm>
            <a:off x="2287980" y="1210312"/>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D</a:t>
            </a:r>
          </a:p>
        </p:txBody>
      </p:sp>
      <p:cxnSp>
        <p:nvCxnSpPr>
          <p:cNvPr id="47" name="Straight Arrow Connector 46"/>
          <p:cNvCxnSpPr/>
          <p:nvPr/>
        </p:nvCxnSpPr>
        <p:spPr>
          <a:xfrm flipV="1">
            <a:off x="2859472" y="1978574"/>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48" name="Straight Arrow Connector 47"/>
          <p:cNvCxnSpPr/>
          <p:nvPr/>
        </p:nvCxnSpPr>
        <p:spPr>
          <a:xfrm>
            <a:off x="2345122" y="2321474"/>
            <a:ext cx="228600" cy="0"/>
          </a:xfrm>
          <a:prstGeom prst="straightConnector1">
            <a:avLst/>
          </a:prstGeom>
          <a:noFill/>
          <a:ln w="25400" cap="flat" cmpd="sng" algn="ctr">
            <a:solidFill>
              <a:sysClr val="windowText" lastClr="000000"/>
            </a:solidFill>
            <a:prstDash val="solid"/>
            <a:tailEnd type="triangle" w="lg" len="med"/>
          </a:ln>
          <a:effectLst/>
        </p:spPr>
      </p:cxnSp>
      <p:grpSp>
        <p:nvGrpSpPr>
          <p:cNvPr id="49" name="Group 133"/>
          <p:cNvGrpSpPr/>
          <p:nvPr/>
        </p:nvGrpSpPr>
        <p:grpSpPr>
          <a:xfrm>
            <a:off x="516322" y="1178474"/>
            <a:ext cx="742950" cy="800100"/>
            <a:chOff x="152400" y="2819400"/>
            <a:chExt cx="990600" cy="1066800"/>
          </a:xfrm>
        </p:grpSpPr>
        <p:sp>
          <p:nvSpPr>
            <p:cNvPr id="50" name="Oval 49"/>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3</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1" name="Smiley Face 50"/>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2" name="Smiley Face 51"/>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3" name="Smiley Face 52"/>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4" name="Smiley Face 53"/>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cxnSp>
        <p:nvCxnSpPr>
          <p:cNvPr id="55" name="Straight Arrow Connector 54"/>
          <p:cNvCxnSpPr/>
          <p:nvPr/>
        </p:nvCxnSpPr>
        <p:spPr>
          <a:xfrm>
            <a:off x="1316422" y="209287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grpSp>
        <p:nvGrpSpPr>
          <p:cNvPr id="56" name="Group 127"/>
          <p:cNvGrpSpPr/>
          <p:nvPr/>
        </p:nvGrpSpPr>
        <p:grpSpPr>
          <a:xfrm>
            <a:off x="516322" y="1464224"/>
            <a:ext cx="742950" cy="800100"/>
            <a:chOff x="152400" y="2819400"/>
            <a:chExt cx="990600" cy="1066800"/>
          </a:xfrm>
        </p:grpSpPr>
        <p:sp>
          <p:nvSpPr>
            <p:cNvPr id="57" name="Oval 56"/>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2</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8" name="Smiley Face 57"/>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9" name="Smiley Face 58"/>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0" name="Smiley Face 59"/>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1" name="Smiley Face 60"/>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pSp>
        <p:nvGrpSpPr>
          <p:cNvPr id="62" name="Group 126"/>
          <p:cNvGrpSpPr/>
          <p:nvPr/>
        </p:nvGrpSpPr>
        <p:grpSpPr>
          <a:xfrm>
            <a:off x="516322" y="1749974"/>
            <a:ext cx="742950" cy="800100"/>
            <a:chOff x="152400" y="2819400"/>
            <a:chExt cx="990600" cy="1066800"/>
          </a:xfrm>
        </p:grpSpPr>
        <p:sp>
          <p:nvSpPr>
            <p:cNvPr id="63" name="Oval 62"/>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1</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64" name="Smiley Face 63"/>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5" name="Smiley Face 64"/>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6" name="Smiley Face 65"/>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7" name="Smiley Face 66"/>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aphicFrame>
        <p:nvGraphicFramePr>
          <p:cNvPr id="68" name="Table 67"/>
          <p:cNvGraphicFramePr>
            <a:graphicFrameLocks noGrp="1"/>
          </p:cNvGraphicFramePr>
          <p:nvPr/>
        </p:nvGraphicFramePr>
        <p:xfrm>
          <a:off x="6278643" y="778426"/>
          <a:ext cx="1874763" cy="1107524"/>
        </p:xfrm>
        <a:graphic>
          <a:graphicData uri="http://schemas.openxmlformats.org/drawingml/2006/table">
            <a:tbl>
              <a:tblPr/>
              <a:tblGrid>
                <a:gridCol w="341663"/>
                <a:gridCol w="306620"/>
                <a:gridCol w="306620"/>
                <a:gridCol w="306620"/>
                <a:gridCol w="306620"/>
                <a:gridCol w="306620"/>
              </a:tblGrid>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EH</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AD</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A</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B</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DC07C"/>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C</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B9574"/>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D</a:t>
                      </a:r>
                      <a:endParaRPr lang="en-US" sz="700" b="1" i="0" u="none" strike="noStrike" dirty="0">
                        <a:solidFill>
                          <a:srgbClr val="000000"/>
                        </a:solidFill>
                        <a:latin typeface="Calibri"/>
                      </a:endParaRP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1</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dirty="0">
                          <a:solidFill>
                            <a:srgbClr val="000000"/>
                          </a:solidFill>
                          <a:latin typeface="Calibri"/>
                        </a:rPr>
                        <a:t>4</a:t>
                      </a:r>
                    </a:p>
                  </a:txBody>
                  <a:tcPr marL="6439" marR="6439" marT="644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2</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4</a:t>
                      </a:r>
                    </a:p>
                  </a:txBody>
                  <a:tcPr marL="6439" marR="6439" marT="6440" marB="0">
                    <a:lnL>
                      <a:noFill/>
                    </a:lnL>
                    <a:lnR>
                      <a:noFill/>
                    </a:lnR>
                    <a:lnT>
                      <a:noFill/>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a:noFill/>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a:noFill/>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3</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3</a:t>
                      </a:r>
                    </a:p>
                  </a:txBody>
                  <a:tcPr marL="6439" marR="6439" marT="6440" marB="0">
                    <a:lnL>
                      <a:noFill/>
                    </a:lnL>
                    <a:lnR>
                      <a:noFill/>
                    </a:lnR>
                    <a:lnT>
                      <a:noFill/>
                    </a:lnT>
                    <a:lnB>
                      <a:noFill/>
                    </a:lnB>
                    <a:lnTlToBr w="12700" cmpd="sng">
                      <a:noFill/>
                      <a:prstDash val="solid"/>
                    </a:lnTlToBr>
                    <a:lnBlToTr w="12700" cmpd="sng">
                      <a:noFill/>
                      <a:prstDash val="solid"/>
                    </a:lnBlToTr>
                    <a:solidFill>
                      <a:srgbClr val="FFE283"/>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9</a:t>
                      </a:r>
                    </a:p>
                  </a:txBody>
                  <a:tcPr marL="6439" marR="6439" marT="6440" marB="0">
                    <a:lnL>
                      <a:noFill/>
                    </a:lnL>
                    <a:lnR>
                      <a:noFill/>
                    </a:lnR>
                    <a:lnT>
                      <a:noFill/>
                    </a:lnT>
                    <a:lnB>
                      <a:noFill/>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2595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69" name="Oval Callout 68"/>
          <p:cNvSpPr/>
          <p:nvPr/>
        </p:nvSpPr>
        <p:spPr>
          <a:xfrm>
            <a:off x="7162800" y="1885950"/>
            <a:ext cx="971550" cy="742950"/>
          </a:xfrm>
          <a:prstGeom prst="wedgeEllipseCallout">
            <a:avLst>
              <a:gd name="adj1" fmla="val -46687"/>
              <a:gd name="adj2" fmla="val -48301"/>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Discrete Fitness Matrix</a:t>
            </a:r>
            <a:endParaRPr lang="en-US" sz="1100" b="1" kern="0" dirty="0">
              <a:solidFill>
                <a:srgbClr val="7030A0"/>
              </a:solidFill>
              <a:latin typeface="Calibri"/>
            </a:endParaRPr>
          </a:p>
        </p:txBody>
      </p:sp>
      <p:sp>
        <p:nvSpPr>
          <p:cNvPr id="70" name="TextBox 69"/>
          <p:cNvSpPr txBox="1"/>
          <p:nvPr/>
        </p:nvSpPr>
        <p:spPr>
          <a:xfrm>
            <a:off x="1847850" y="1047753"/>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a</a:t>
            </a:r>
            <a:r>
              <a:rPr lang="en-US" sz="1100" b="1" kern="0" dirty="0" err="1" smtClean="0">
                <a:solidFill>
                  <a:srgbClr val="7030A0"/>
                </a:solidFill>
              </a:rPr>
              <a:t>A+</a:t>
            </a:r>
            <a:r>
              <a:rPr lang="en-US" sz="1100" b="1" kern="0" dirty="0" err="1" smtClean="0">
                <a:solidFill>
                  <a:srgbClr val="FF0000"/>
                </a:solidFill>
              </a:rPr>
              <a:t>b</a:t>
            </a:r>
            <a:r>
              <a:rPr lang="en-US" sz="1100" b="1" kern="0" dirty="0" err="1" smtClean="0">
                <a:solidFill>
                  <a:srgbClr val="7030A0"/>
                </a:solidFill>
              </a:rPr>
              <a:t>B+</a:t>
            </a:r>
            <a:r>
              <a:rPr lang="en-US" sz="1100" b="1" kern="0" dirty="0" err="1" smtClean="0">
                <a:solidFill>
                  <a:srgbClr val="FF0000"/>
                </a:solidFill>
              </a:rPr>
              <a:t>c</a:t>
            </a:r>
            <a:r>
              <a:rPr lang="en-US" sz="1100" b="1" kern="0" dirty="0" err="1" smtClean="0">
                <a:solidFill>
                  <a:srgbClr val="7030A0"/>
                </a:solidFill>
              </a:rPr>
              <a:t>C+</a:t>
            </a:r>
            <a:r>
              <a:rPr lang="en-US" sz="1100" b="1" kern="0" dirty="0" err="1" smtClean="0">
                <a:solidFill>
                  <a:srgbClr val="FF0000"/>
                </a:solidFill>
              </a:rPr>
              <a:t>d</a:t>
            </a:r>
            <a:r>
              <a:rPr lang="en-US" sz="1100" b="1" kern="0" dirty="0" err="1" smtClean="0">
                <a:solidFill>
                  <a:srgbClr val="7030A0"/>
                </a:solidFill>
              </a:rPr>
              <a:t>D</a:t>
            </a:r>
            <a:endParaRPr lang="en-US" sz="1100" b="1" kern="0" dirty="0" smtClean="0">
              <a:solidFill>
                <a:srgbClr val="7030A0"/>
              </a:solidFill>
            </a:endParaRPr>
          </a:p>
        </p:txBody>
      </p:sp>
      <p:sp>
        <p:nvSpPr>
          <p:cNvPr id="71" name="TextBox 70"/>
          <p:cNvSpPr txBox="1"/>
          <p:nvPr/>
        </p:nvSpPr>
        <p:spPr>
          <a:xfrm>
            <a:off x="2287980" y="1807127"/>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E</a:t>
            </a:r>
          </a:p>
        </p:txBody>
      </p:sp>
      <p:sp>
        <p:nvSpPr>
          <p:cNvPr id="72" name="TextBox 71"/>
          <p:cNvSpPr txBox="1"/>
          <p:nvPr/>
        </p:nvSpPr>
        <p:spPr>
          <a:xfrm>
            <a:off x="2573730" y="1807127"/>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F</a:t>
            </a:r>
          </a:p>
        </p:txBody>
      </p:sp>
      <p:sp>
        <p:nvSpPr>
          <p:cNvPr id="73" name="TextBox 72"/>
          <p:cNvSpPr txBox="1"/>
          <p:nvPr/>
        </p:nvSpPr>
        <p:spPr>
          <a:xfrm>
            <a:off x="2573730" y="206756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G</a:t>
            </a:r>
          </a:p>
        </p:txBody>
      </p:sp>
      <p:sp>
        <p:nvSpPr>
          <p:cNvPr id="74" name="TextBox 73"/>
          <p:cNvSpPr txBox="1"/>
          <p:nvPr/>
        </p:nvSpPr>
        <p:spPr>
          <a:xfrm>
            <a:off x="2287980" y="2067563"/>
            <a:ext cx="207029"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H</a:t>
            </a:r>
          </a:p>
        </p:txBody>
      </p:sp>
      <p:sp>
        <p:nvSpPr>
          <p:cNvPr id="75" name="TextBox 74"/>
          <p:cNvSpPr txBox="1"/>
          <p:nvPr/>
        </p:nvSpPr>
        <p:spPr>
          <a:xfrm>
            <a:off x="1847850" y="1885953"/>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e</a:t>
            </a:r>
            <a:r>
              <a:rPr lang="en-US" sz="1100" b="1" kern="0" dirty="0" err="1" smtClean="0">
                <a:solidFill>
                  <a:srgbClr val="7030A0"/>
                </a:solidFill>
              </a:rPr>
              <a:t>E+</a:t>
            </a:r>
            <a:r>
              <a:rPr lang="en-US" sz="1100" b="1" kern="0" dirty="0" err="1" smtClean="0">
                <a:solidFill>
                  <a:srgbClr val="FF0000"/>
                </a:solidFill>
              </a:rPr>
              <a:t>f</a:t>
            </a:r>
            <a:r>
              <a:rPr lang="en-US" sz="1100" b="1" kern="0" dirty="0" err="1" smtClean="0">
                <a:solidFill>
                  <a:srgbClr val="7030A0"/>
                </a:solidFill>
              </a:rPr>
              <a:t>F+</a:t>
            </a:r>
            <a:r>
              <a:rPr lang="en-US" sz="1100" b="1" kern="0" dirty="0" err="1" smtClean="0">
                <a:solidFill>
                  <a:srgbClr val="FF0000"/>
                </a:solidFill>
              </a:rPr>
              <a:t>g</a:t>
            </a:r>
            <a:r>
              <a:rPr lang="en-US" sz="1100" b="1" kern="0" dirty="0" err="1" smtClean="0">
                <a:solidFill>
                  <a:srgbClr val="7030A0"/>
                </a:solidFill>
              </a:rPr>
              <a:t>G+</a:t>
            </a:r>
            <a:r>
              <a:rPr lang="en-US" sz="1100" b="1" kern="0" dirty="0" err="1" smtClean="0">
                <a:solidFill>
                  <a:srgbClr val="FF0000"/>
                </a:solidFill>
              </a:rPr>
              <a:t>h</a:t>
            </a:r>
            <a:r>
              <a:rPr lang="en-US" sz="1100" b="1" kern="0" dirty="0" err="1" smtClean="0">
                <a:solidFill>
                  <a:srgbClr val="7030A0"/>
                </a:solidFill>
              </a:rPr>
              <a:t>H</a:t>
            </a:r>
            <a:endParaRPr lang="en-US" sz="1100" b="1" kern="0" dirty="0" smtClean="0">
              <a:solidFill>
                <a:srgbClr val="7030A0"/>
              </a:solidFill>
            </a:endParaRPr>
          </a:p>
        </p:txBody>
      </p:sp>
      <p:pic>
        <p:nvPicPr>
          <p:cNvPr id="76" name="Picture 3" descr="C:\Users\Work\Desktop\figure_1.png"/>
          <p:cNvPicPr>
            <a:picLocks noChangeAspect="1" noChangeArrowheads="1"/>
          </p:cNvPicPr>
          <p:nvPr/>
        </p:nvPicPr>
        <p:blipFill>
          <a:blip r:embed="rId2" cstate="print"/>
          <a:srcRect l="12500" t="10049" r="12500" b="6205"/>
          <a:stretch>
            <a:fillRect/>
          </a:stretch>
        </p:blipFill>
        <p:spPr bwMode="auto">
          <a:xfrm>
            <a:off x="6530577" y="2876550"/>
            <a:ext cx="1714500" cy="1428750"/>
          </a:xfrm>
          <a:prstGeom prst="rect">
            <a:avLst/>
          </a:prstGeom>
          <a:noFill/>
        </p:spPr>
      </p:pic>
      <p:sp>
        <p:nvSpPr>
          <p:cNvPr id="77" name="Oval Callout 76"/>
          <p:cNvSpPr/>
          <p:nvPr/>
        </p:nvSpPr>
        <p:spPr>
          <a:xfrm>
            <a:off x="5920977" y="4324350"/>
            <a:ext cx="1543050" cy="571500"/>
          </a:xfrm>
          <a:prstGeom prst="wedgeEllipseCallout">
            <a:avLst>
              <a:gd name="adj1" fmla="val 15013"/>
              <a:gd name="adj2" fmla="val -72301"/>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Continuous Fitness Space</a:t>
            </a:r>
            <a:endParaRPr lang="en-US" sz="1100" b="1" kern="0" dirty="0">
              <a:solidFill>
                <a:srgbClr val="7030A0"/>
              </a:solidFill>
              <a:latin typeface="Calibri"/>
            </a:endParaRPr>
          </a:p>
        </p:txBody>
      </p:sp>
      <p:sp>
        <p:nvSpPr>
          <p:cNvPr id="78" name="Down Arrow 77"/>
          <p:cNvSpPr/>
          <p:nvPr/>
        </p:nvSpPr>
        <p:spPr>
          <a:xfrm>
            <a:off x="7162800" y="2667000"/>
            <a:ext cx="342900" cy="285750"/>
          </a:xfrm>
          <a:prstGeom prst="downArrow">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up)">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1.08367E-6 L -0.03993 0.01914 " pathEditMode="relative" rAng="0" ptsTypes="AA">
                                      <p:cBhvr>
                                        <p:cTn id="11" dur="2000" fill="hold"/>
                                        <p:tgtEl>
                                          <p:spTgt spid="43"/>
                                        </p:tgtEl>
                                        <p:attrNameLst>
                                          <p:attrName>ppt_x</p:attrName>
                                          <p:attrName>ppt_y</p:attrName>
                                        </p:attrNameLst>
                                      </p:cBhvr>
                                      <p:rCtr x="-20" y="10"/>
                                    </p:animMotion>
                                  </p:childTnLst>
                                </p:cTn>
                              </p:par>
                              <p:par>
                                <p:cTn id="12" presetID="0" presetClass="path" presetSubtype="0" accel="50000" decel="50000" fill="hold" grpId="0" nodeType="withEffect">
                                  <p:stCondLst>
                                    <p:cond delay="0"/>
                                  </p:stCondLst>
                                  <p:childTnLst>
                                    <p:animMotion origin="layout" path="M 1.66667E-6 1.08367E-6 L -0.04757 0.01791 " pathEditMode="relative" rAng="0" ptsTypes="AA">
                                      <p:cBhvr>
                                        <p:cTn id="13" dur="2000" fill="hold"/>
                                        <p:tgtEl>
                                          <p:spTgt spid="44"/>
                                        </p:tgtEl>
                                        <p:attrNameLst>
                                          <p:attrName>ppt_x</p:attrName>
                                          <p:attrName>ppt_y</p:attrName>
                                        </p:attrNameLst>
                                      </p:cBhvr>
                                      <p:rCtr x="-24" y="9"/>
                                    </p:animMotion>
                                  </p:childTnLst>
                                </p:cTn>
                              </p:par>
                              <p:par>
                                <p:cTn id="14" presetID="0" presetClass="path" presetSubtype="0" accel="50000" decel="50000" fill="hold" grpId="0" nodeType="withEffect">
                                  <p:stCondLst>
                                    <p:cond delay="0"/>
                                  </p:stCondLst>
                                  <p:childTnLst>
                                    <p:animMotion origin="layout" path="M 1.66667E-6 -4.25131E-6 L -0.02379 -0.03149 " pathEditMode="relative" rAng="0" ptsTypes="AA">
                                      <p:cBhvr>
                                        <p:cTn id="15" dur="2000" fill="hold"/>
                                        <p:tgtEl>
                                          <p:spTgt spid="45"/>
                                        </p:tgtEl>
                                        <p:attrNameLst>
                                          <p:attrName>ppt_x</p:attrName>
                                          <p:attrName>ppt_y</p:attrName>
                                        </p:attrNameLst>
                                      </p:cBhvr>
                                      <p:rCtr x="-12" y="-16"/>
                                    </p:animMotion>
                                  </p:childTnLst>
                                </p:cTn>
                              </p:par>
                              <p:par>
                                <p:cTn id="16" presetID="0" presetClass="path" presetSubtype="0" accel="50000" decel="50000" fill="hold" grpId="0" nodeType="withEffect">
                                  <p:stCondLst>
                                    <p:cond delay="0"/>
                                  </p:stCondLst>
                                  <p:childTnLst>
                                    <p:animMotion origin="layout" path="M 3.33333E-6 2.81568E-6 L 0.03125 -0.03149 " pathEditMode="relative" rAng="0" ptsTypes="AA">
                                      <p:cBhvr>
                                        <p:cTn id="17" dur="2000" fill="hold"/>
                                        <p:tgtEl>
                                          <p:spTgt spid="46"/>
                                        </p:tgtEl>
                                        <p:attrNameLst>
                                          <p:attrName>ppt_x</p:attrName>
                                          <p:attrName>ppt_y</p:attrName>
                                        </p:attrNameLst>
                                      </p:cBhvr>
                                      <p:rCtr x="16" y="-16"/>
                                    </p:animMotion>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2000"/>
                                        <p:tgtEl>
                                          <p:spTgt spid="70"/>
                                        </p:tgtEl>
                                      </p:cBhvr>
                                    </p:animEffect>
                                  </p:childTnLst>
                                </p:cTn>
                              </p:par>
                            </p:childTnLst>
                          </p:cTn>
                        </p:par>
                        <p:par>
                          <p:cTn id="22" fill="hold">
                            <p:stCondLst>
                              <p:cond delay="4000"/>
                            </p:stCondLst>
                            <p:childTnLst>
                              <p:par>
                                <p:cTn id="23" presetID="10" presetClass="exit" presetSubtype="0" fill="hold" grpId="1" nodeType="afterEffect">
                                  <p:stCondLst>
                                    <p:cond delay="0"/>
                                  </p:stCondLst>
                                  <p:childTnLst>
                                    <p:animEffect transition="out" filter="fade">
                                      <p:cBhvr>
                                        <p:cTn id="24" dur="2000"/>
                                        <p:tgtEl>
                                          <p:spTgt spid="43"/>
                                        </p:tgtEl>
                                      </p:cBhvr>
                                    </p:animEffect>
                                    <p:set>
                                      <p:cBhvr>
                                        <p:cTn id="25" dur="1" fill="hold">
                                          <p:stCondLst>
                                            <p:cond delay="1999"/>
                                          </p:stCondLst>
                                        </p:cTn>
                                        <p:tgtEl>
                                          <p:spTgt spid="4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000"/>
                                        <p:tgtEl>
                                          <p:spTgt spid="44"/>
                                        </p:tgtEl>
                                      </p:cBhvr>
                                    </p:animEffect>
                                    <p:set>
                                      <p:cBhvr>
                                        <p:cTn id="28" dur="1" fill="hold">
                                          <p:stCondLst>
                                            <p:cond delay="1999"/>
                                          </p:stCondLst>
                                        </p:cTn>
                                        <p:tgtEl>
                                          <p:spTgt spid="4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2000"/>
                                        <p:tgtEl>
                                          <p:spTgt spid="45"/>
                                        </p:tgtEl>
                                      </p:cBhvr>
                                    </p:animEffect>
                                    <p:set>
                                      <p:cBhvr>
                                        <p:cTn id="31" dur="1" fill="hold">
                                          <p:stCondLst>
                                            <p:cond delay="19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6"/>
                                        </p:tgtEl>
                                      </p:cBhvr>
                                    </p:animEffect>
                                    <p:set>
                                      <p:cBhvr>
                                        <p:cTn id="34" dur="1" fill="hold">
                                          <p:stCondLst>
                                            <p:cond delay="1999"/>
                                          </p:stCondLst>
                                        </p:cTn>
                                        <p:tgtEl>
                                          <p:spTgt spid="4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44444E-6 -3.251E-6 L -0.04028 0.01421 " pathEditMode="relative" rAng="0" ptsTypes="AA">
                                      <p:cBhvr>
                                        <p:cTn id="38" dur="2000" fill="hold"/>
                                        <p:tgtEl>
                                          <p:spTgt spid="71"/>
                                        </p:tgtEl>
                                        <p:attrNameLst>
                                          <p:attrName>ppt_x</p:attrName>
                                          <p:attrName>ppt_y</p:attrName>
                                        </p:attrNameLst>
                                      </p:cBhvr>
                                      <p:rCtr x="-20" y="7"/>
                                    </p:animMotion>
                                  </p:childTnLst>
                                </p:cTn>
                              </p:par>
                              <p:par>
                                <p:cTn id="39" presetID="0" presetClass="path" presetSubtype="0" accel="50000" decel="50000" fill="hold" grpId="0" nodeType="withEffect">
                                  <p:stCondLst>
                                    <p:cond delay="0"/>
                                  </p:stCondLst>
                                  <p:childTnLst>
                                    <p:animMotion origin="layout" path="M -1.38889E-6 4.3532E-7 L -0.05226 0.01482 " pathEditMode="relative" rAng="0" ptsTypes="AA">
                                      <p:cBhvr>
                                        <p:cTn id="40" dur="2000" fill="hold"/>
                                        <p:tgtEl>
                                          <p:spTgt spid="72"/>
                                        </p:tgtEl>
                                        <p:attrNameLst>
                                          <p:attrName>ppt_x</p:attrName>
                                          <p:attrName>ppt_y</p:attrName>
                                        </p:attrNameLst>
                                      </p:cBhvr>
                                      <p:rCtr x="-26" y="7"/>
                                    </p:animMotion>
                                  </p:childTnLst>
                                </p:cTn>
                              </p:par>
                              <p:par>
                                <p:cTn id="41" presetID="0" presetClass="path" presetSubtype="0" accel="50000" decel="50000" fill="hold" grpId="0" nodeType="withEffect">
                                  <p:stCondLst>
                                    <p:cond delay="0"/>
                                  </p:stCondLst>
                                  <p:childTnLst>
                                    <p:animMotion origin="layout" path="M 1.38889E-6 -1.21334E-6 L -0.0283 -0.03427 " pathEditMode="relative" rAng="0" ptsTypes="AA">
                                      <p:cBhvr>
                                        <p:cTn id="42" dur="2000" fill="hold"/>
                                        <p:tgtEl>
                                          <p:spTgt spid="73"/>
                                        </p:tgtEl>
                                        <p:attrNameLst>
                                          <p:attrName>ppt_x</p:attrName>
                                          <p:attrName>ppt_y</p:attrName>
                                        </p:attrNameLst>
                                      </p:cBhvr>
                                      <p:rCtr x="-14" y="-17"/>
                                    </p:animMotion>
                                  </p:childTnLst>
                                </p:cTn>
                              </p:par>
                              <p:par>
                                <p:cTn id="43" presetID="0" presetClass="path" presetSubtype="0" accel="50000" decel="50000" fill="hold" grpId="0" nodeType="withEffect">
                                  <p:stCondLst>
                                    <p:cond delay="0"/>
                                  </p:stCondLst>
                                  <p:childTnLst>
                                    <p:animMotion origin="layout" path="M 3.33333E-6 -2.56252E-7 L 0.0283 -0.03643 " pathEditMode="relative" rAng="0" ptsTypes="AA">
                                      <p:cBhvr>
                                        <p:cTn id="44" dur="2000" fill="hold"/>
                                        <p:tgtEl>
                                          <p:spTgt spid="74"/>
                                        </p:tgtEl>
                                        <p:attrNameLst>
                                          <p:attrName>ppt_x</p:attrName>
                                          <p:attrName>ppt_y</p:attrName>
                                        </p:attrNameLst>
                                      </p:cBhvr>
                                      <p:rCtr x="14" y="-18"/>
                                    </p:animMotion>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2000"/>
                                        <p:tgtEl>
                                          <p:spTgt spid="75"/>
                                        </p:tgtEl>
                                      </p:cBhvr>
                                    </p:animEffect>
                                  </p:childTnLst>
                                </p:cTn>
                              </p:par>
                            </p:childTnLst>
                          </p:cTn>
                        </p:par>
                        <p:par>
                          <p:cTn id="49" fill="hold">
                            <p:stCondLst>
                              <p:cond delay="4000"/>
                            </p:stCondLst>
                            <p:childTnLst>
                              <p:par>
                                <p:cTn id="50" presetID="10" presetClass="exit" presetSubtype="0" fill="hold" grpId="1" nodeType="afterEffect">
                                  <p:stCondLst>
                                    <p:cond delay="0"/>
                                  </p:stCondLst>
                                  <p:childTnLst>
                                    <p:animEffect transition="out" filter="fade">
                                      <p:cBhvr>
                                        <p:cTn id="51" dur="2000"/>
                                        <p:tgtEl>
                                          <p:spTgt spid="71"/>
                                        </p:tgtEl>
                                      </p:cBhvr>
                                    </p:animEffect>
                                    <p:set>
                                      <p:cBhvr>
                                        <p:cTn id="52" dur="1" fill="hold">
                                          <p:stCondLst>
                                            <p:cond delay="1999"/>
                                          </p:stCondLst>
                                        </p:cTn>
                                        <p:tgtEl>
                                          <p:spTgt spid="71"/>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2000"/>
                                        <p:tgtEl>
                                          <p:spTgt spid="72"/>
                                        </p:tgtEl>
                                      </p:cBhvr>
                                    </p:animEffect>
                                    <p:set>
                                      <p:cBhvr>
                                        <p:cTn id="55" dur="1" fill="hold">
                                          <p:stCondLst>
                                            <p:cond delay="1999"/>
                                          </p:stCondLst>
                                        </p:cTn>
                                        <p:tgtEl>
                                          <p:spTgt spid="7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2000"/>
                                        <p:tgtEl>
                                          <p:spTgt spid="73"/>
                                        </p:tgtEl>
                                      </p:cBhvr>
                                    </p:animEffect>
                                    <p:set>
                                      <p:cBhvr>
                                        <p:cTn id="58" dur="1" fill="hold">
                                          <p:stCondLst>
                                            <p:cond delay="1999"/>
                                          </p:stCondLst>
                                        </p:cTn>
                                        <p:tgtEl>
                                          <p:spTgt spid="73"/>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2000"/>
                                        <p:tgtEl>
                                          <p:spTgt spid="74"/>
                                        </p:tgtEl>
                                      </p:cBhvr>
                                    </p:animEffect>
                                    <p:set>
                                      <p:cBhvr>
                                        <p:cTn id="61" dur="1" fill="hold">
                                          <p:stCondLst>
                                            <p:cond delay="1999"/>
                                          </p:stCondLst>
                                        </p:cTn>
                                        <p:tgtEl>
                                          <p:spTgt spid="7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up)">
                                      <p:cBhvr>
                                        <p:cTn id="66" dur="500"/>
                                        <p:tgtEl>
                                          <p:spTgt spid="78"/>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up)">
                                      <p:cBhvr>
                                        <p:cTn id="7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5" grpId="0"/>
      <p:bldP spid="45" grpId="1"/>
      <p:bldP spid="46" grpId="0"/>
      <p:bldP spid="46" grpId="1"/>
      <p:bldP spid="69" grpId="0" animBg="1"/>
      <p:bldP spid="70" grpId="0"/>
      <p:bldP spid="71" grpId="0"/>
      <p:bldP spid="71" grpId="1"/>
      <p:bldP spid="72" grpId="0"/>
      <p:bldP spid="72" grpId="1"/>
      <p:bldP spid="73" grpId="0"/>
      <p:bldP spid="73" grpId="1"/>
      <p:bldP spid="74" grpId="0"/>
      <p:bldP spid="74" grpId="1"/>
      <p:bldP spid="75" grpId="0"/>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Assumption Engine</a:t>
            </a:r>
            <a:endParaRPr lang="en-US" dirty="0"/>
          </a:p>
        </p:txBody>
      </p:sp>
      <p:sp>
        <p:nvSpPr>
          <p:cNvPr id="3" name="Content Placeholder 2"/>
          <p:cNvSpPr>
            <a:spLocks noGrp="1"/>
          </p:cNvSpPr>
          <p:nvPr>
            <p:ph idx="1"/>
          </p:nvPr>
        </p:nvSpPr>
        <p:spPr>
          <a:xfrm>
            <a:off x="457200" y="1200151"/>
            <a:ext cx="4191000" cy="3394472"/>
          </a:xfrm>
        </p:spPr>
        <p:txBody>
          <a:bodyPr>
            <a:normAutofit fontScale="70000" lnSpcReduction="20000"/>
          </a:bodyPr>
          <a:lstStyle/>
          <a:p>
            <a:r>
              <a:rPr lang="en-US" b="1" dirty="0" smtClean="0"/>
              <a:t>The Assumption Engine allows us to “throw” assumptions at it</a:t>
            </a:r>
          </a:p>
          <a:p>
            <a:pPr lvl="1"/>
            <a:r>
              <a:rPr lang="en-US" b="1" dirty="0" smtClean="0"/>
              <a:t>A model is an assumption!</a:t>
            </a:r>
          </a:p>
          <a:p>
            <a:pPr>
              <a:buNone/>
            </a:pPr>
            <a:endParaRPr lang="en-US" b="1" dirty="0" smtClean="0"/>
          </a:p>
          <a:p>
            <a:r>
              <a:rPr lang="en-US" b="1" dirty="0" smtClean="0"/>
              <a:t>It figures out which assumptions work well together to fit observed data</a:t>
            </a:r>
          </a:p>
          <a:p>
            <a:pPr lvl="1"/>
            <a:r>
              <a:rPr lang="en-US" b="1" dirty="0" smtClean="0"/>
              <a:t>Points to significant models</a:t>
            </a:r>
          </a:p>
          <a:p>
            <a:pPr lvl="1"/>
            <a:r>
              <a:rPr lang="en-US" b="1" dirty="0" smtClean="0"/>
              <a:t>Rejects incompatible models</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pic>
        <p:nvPicPr>
          <p:cNvPr id="4" name="Picture 1" descr="C:\Users\Work\Desktop\figure_2.png"/>
          <p:cNvPicPr>
            <a:picLocks noChangeAspect="1" noChangeArrowheads="1"/>
          </p:cNvPicPr>
          <p:nvPr/>
        </p:nvPicPr>
        <p:blipFill>
          <a:blip r:embed="rId3" cstate="print"/>
          <a:srcRect l="11407" t="10912" r="12568" b="5342"/>
          <a:stretch>
            <a:fillRect/>
          </a:stretch>
        </p:blipFill>
        <p:spPr bwMode="auto">
          <a:xfrm>
            <a:off x="4648200" y="971550"/>
            <a:ext cx="4362138" cy="3586125"/>
          </a:xfrm>
          <a:prstGeom prst="rect">
            <a:avLst/>
          </a:prstGeom>
          <a:noFill/>
        </p:spPr>
      </p:pic>
      <p:cxnSp>
        <p:nvCxnSpPr>
          <p:cNvPr id="5" name="Straight Arrow Connector 4"/>
          <p:cNvCxnSpPr/>
          <p:nvPr/>
        </p:nvCxnSpPr>
        <p:spPr>
          <a:xfrm>
            <a:off x="6862957" y="1962019"/>
            <a:ext cx="2857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 name="Straight Arrow Connector 5"/>
          <p:cNvCxnSpPr/>
          <p:nvPr/>
        </p:nvCxnSpPr>
        <p:spPr>
          <a:xfrm>
            <a:off x="7148707" y="2133469"/>
            <a:ext cx="11430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7" name="Straight Arrow Connector 6"/>
          <p:cNvCxnSpPr/>
          <p:nvPr/>
        </p:nvCxnSpPr>
        <p:spPr>
          <a:xfrm>
            <a:off x="7263007" y="2419219"/>
            <a:ext cx="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8" name="Straight Arrow Connector 7"/>
          <p:cNvCxnSpPr/>
          <p:nvPr/>
        </p:nvCxnSpPr>
        <p:spPr>
          <a:xfrm>
            <a:off x="7263007" y="2704969"/>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9" name="Straight Arrow Connector 8"/>
          <p:cNvCxnSpPr/>
          <p:nvPr/>
        </p:nvCxnSpPr>
        <p:spPr>
          <a:xfrm>
            <a:off x="7320157" y="2990719"/>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0" name="Straight Arrow Connector 9"/>
          <p:cNvCxnSpPr/>
          <p:nvPr/>
        </p:nvCxnSpPr>
        <p:spPr>
          <a:xfrm>
            <a:off x="7377307" y="3276469"/>
            <a:ext cx="57150" cy="2286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1" name="Straight Arrow Connector 10"/>
          <p:cNvCxnSpPr/>
          <p:nvPr/>
        </p:nvCxnSpPr>
        <p:spPr>
          <a:xfrm flipH="1">
            <a:off x="6120007" y="2076319"/>
            <a:ext cx="11430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2" name="Straight Arrow Connector 11"/>
          <p:cNvCxnSpPr/>
          <p:nvPr/>
        </p:nvCxnSpPr>
        <p:spPr>
          <a:xfrm flipH="1">
            <a:off x="6062857" y="2247769"/>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3" name="Straight Arrow Connector 12"/>
          <p:cNvCxnSpPr/>
          <p:nvPr/>
        </p:nvCxnSpPr>
        <p:spPr>
          <a:xfrm flipH="1">
            <a:off x="6005707" y="2419219"/>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4" name="Straight Arrow Connector 13"/>
          <p:cNvCxnSpPr/>
          <p:nvPr/>
        </p:nvCxnSpPr>
        <p:spPr>
          <a:xfrm flipH="1">
            <a:off x="5948557" y="2590669"/>
            <a:ext cx="57150" cy="1143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5" name="Straight Arrow Connector 14"/>
          <p:cNvCxnSpPr/>
          <p:nvPr/>
        </p:nvCxnSpPr>
        <p:spPr>
          <a:xfrm flipH="1">
            <a:off x="5834257" y="2704969"/>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6" name="Straight Arrow Connector 15"/>
          <p:cNvCxnSpPr/>
          <p:nvPr/>
        </p:nvCxnSpPr>
        <p:spPr>
          <a:xfrm flipH="1">
            <a:off x="5719957" y="2762119"/>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sp>
        <p:nvSpPr>
          <p:cNvPr id="17" name="TextBox 16"/>
          <p:cNvSpPr txBox="1"/>
          <p:nvPr/>
        </p:nvSpPr>
        <p:spPr>
          <a:xfrm rot="16000368">
            <a:off x="4249204" y="2304386"/>
            <a:ext cx="867860"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Fitness (s)</a:t>
            </a:r>
            <a:endParaRPr lang="en-US" sz="1400" kern="0" dirty="0">
              <a:solidFill>
                <a:sysClr val="windowText" lastClr="000000"/>
              </a:solidFill>
            </a:endParaRPr>
          </a:p>
        </p:txBody>
      </p:sp>
      <p:graphicFrame>
        <p:nvGraphicFramePr>
          <p:cNvPr id="18" name="Object 17"/>
          <p:cNvGraphicFramePr>
            <a:graphicFrameLocks noChangeAspect="1"/>
          </p:cNvGraphicFramePr>
          <p:nvPr/>
        </p:nvGraphicFramePr>
        <p:xfrm>
          <a:off x="5791410" y="2395408"/>
          <a:ext cx="85725" cy="161925"/>
        </p:xfrm>
        <a:graphic>
          <a:graphicData uri="http://schemas.openxmlformats.org/presentationml/2006/ole">
            <p:oleObj spid="_x0000_s30722" name="משוואה" r:id="rId4" imgW="114120" imgH="215640" progId="Equation.3">
              <p:embed/>
            </p:oleObj>
          </a:graphicData>
        </a:graphic>
      </p:graphicFrame>
      <p:sp>
        <p:nvSpPr>
          <p:cNvPr id="19" name="TextBox 18"/>
          <p:cNvSpPr txBox="1"/>
          <p:nvPr/>
        </p:nvSpPr>
        <p:spPr>
          <a:xfrm rot="20135604">
            <a:off x="6919544" y="4037634"/>
            <a:ext cx="2074921"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1</a:t>
            </a:r>
            <a:r>
              <a:rPr lang="en-US" sz="1400" kern="0" dirty="0" smtClean="0">
                <a:solidFill>
                  <a:sysClr val="windowText" lastClr="000000"/>
                </a:solidFill>
              </a:rPr>
              <a:t>=</a:t>
            </a:r>
            <a:r>
              <a:rPr lang="en-US" sz="1400" kern="0" dirty="0" smtClean="0">
                <a:solidFill>
                  <a:srgbClr val="FF0000"/>
                </a:solidFill>
              </a:rPr>
              <a:t>a</a:t>
            </a:r>
            <a:r>
              <a:rPr lang="en-US" sz="1400" kern="0" dirty="0" smtClean="0">
                <a:solidFill>
                  <a:sysClr val="windowText" lastClr="000000"/>
                </a:solidFill>
              </a:rPr>
              <a:t>)</a:t>
            </a:r>
            <a:endParaRPr lang="en-US" sz="1400" kern="0" baseline="-25000" dirty="0">
              <a:solidFill>
                <a:sysClr val="windowText" lastClr="000000"/>
              </a:solidFill>
            </a:endParaRPr>
          </a:p>
        </p:txBody>
      </p:sp>
      <p:sp>
        <p:nvSpPr>
          <p:cNvPr id="20" name="TextBox 19"/>
          <p:cNvSpPr txBox="1"/>
          <p:nvPr/>
        </p:nvSpPr>
        <p:spPr>
          <a:xfrm rot="1800000">
            <a:off x="4535630" y="3907319"/>
            <a:ext cx="2082936"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2</a:t>
            </a:r>
            <a:r>
              <a:rPr lang="en-US" sz="1400" kern="0" dirty="0" smtClean="0">
                <a:solidFill>
                  <a:sysClr val="windowText" lastClr="000000"/>
                </a:solidFill>
              </a:rPr>
              <a:t>=</a:t>
            </a:r>
            <a:r>
              <a:rPr lang="en-US" sz="1400" kern="0" dirty="0" smtClean="0">
                <a:solidFill>
                  <a:srgbClr val="FF0000"/>
                </a:solidFill>
              </a:rPr>
              <a:t>b</a:t>
            </a:r>
            <a:r>
              <a:rPr lang="en-US" sz="1400" kern="0" dirty="0" smtClean="0">
                <a:solidFill>
                  <a:sysClr val="windowText" lastClr="000000"/>
                </a:solidFill>
              </a:rPr>
              <a:t>)</a:t>
            </a:r>
            <a:endParaRPr lang="en-US" sz="1400" kern="0" baseline="-2500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par>
                                <p:cTn id="29" presetID="22" presetClass="entr" presetSubtype="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par>
                                <p:cTn id="43" presetID="22" presetClass="entr" presetSubtype="1"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par>
                                <p:cTn id="46" presetID="1" presetClass="exit" presetSubtype="0" fill="hold" nodeType="withEffect">
                                  <p:stCondLst>
                                    <p:cond delay="0"/>
                                  </p:stCondLst>
                                  <p:childTnLst>
                                    <p:set>
                                      <p:cBhvr>
                                        <p:cTn id="47" dur="1" fill="hold">
                                          <p:stCondLst>
                                            <p:cond delay="0"/>
                                          </p:stCondLst>
                                        </p:cTn>
                                        <p:tgtEl>
                                          <p:spTgt spid="11"/>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3"/>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5"/>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6"/>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Temporal Medical Improvement Calculated</a:t>
            </a:r>
            <a:endParaRPr lang="en-US" dirty="0"/>
          </a:p>
        </p:txBody>
      </p:sp>
      <p:sp>
        <p:nvSpPr>
          <p:cNvPr id="3" name="Content Placeholder 2"/>
          <p:cNvSpPr>
            <a:spLocks noGrp="1"/>
          </p:cNvSpPr>
          <p:nvPr>
            <p:ph idx="1"/>
          </p:nvPr>
        </p:nvSpPr>
        <p:spPr/>
        <p:txBody>
          <a:bodyPr>
            <a:noAutofit/>
          </a:bodyPr>
          <a:lstStyle/>
          <a:p>
            <a:pPr marL="514350" indent="-514350"/>
            <a:r>
              <a:rPr lang="en-US" sz="1400" dirty="0" smtClean="0"/>
              <a:t>Multiple models were used with model stamps ranging from 1978.5 to 2007.05</a:t>
            </a:r>
          </a:p>
          <a:p>
            <a:pPr marL="514350" indent="-514350"/>
            <a:r>
              <a:rPr lang="en-US" sz="1400" dirty="0" smtClean="0"/>
              <a:t>Validated against 9 populations included in the period ranging from 1977 to 2010</a:t>
            </a:r>
          </a:p>
          <a:p>
            <a:pPr marL="514350" indent="-514350"/>
            <a:endParaRPr lang="en-US" sz="1400" dirty="0" smtClean="0"/>
          </a:p>
          <a:p>
            <a:pPr marL="514350" indent="-514350"/>
            <a:r>
              <a:rPr lang="en-US" sz="1400" dirty="0" smtClean="0"/>
              <a:t>The assumption engine was asked to calculate the best fit:</a:t>
            </a:r>
          </a:p>
          <a:p>
            <a:pPr marL="914400" lvl="1" indent="-514350"/>
            <a:r>
              <a:rPr lang="en-US" sz="1000" dirty="0" smtClean="0"/>
              <a:t>Significance of each model used</a:t>
            </a:r>
          </a:p>
          <a:p>
            <a:pPr marL="914400" lvl="1" indent="-514350"/>
            <a:r>
              <a:rPr lang="en-US" sz="1000" dirty="0" smtClean="0"/>
              <a:t>The yearly improvement coefficient</a:t>
            </a:r>
          </a:p>
          <a:p>
            <a:pPr marL="914400" lvl="1" indent="-514350"/>
            <a:r>
              <a:rPr lang="en-US" sz="1000" dirty="0" smtClean="0"/>
              <a:t>The prevention  coefficient = indicating if improvement is pre event or post event</a:t>
            </a:r>
          </a:p>
          <a:p>
            <a:pPr marL="514350" indent="-514350"/>
            <a:endParaRPr lang="en-US" sz="1400" dirty="0" smtClean="0"/>
          </a:p>
          <a:p>
            <a:pPr marL="514350" indent="-514350">
              <a:buNone/>
            </a:pPr>
            <a:endParaRPr lang="en-US" sz="1400" dirty="0" smtClean="0"/>
          </a:p>
          <a:p>
            <a:pPr marL="514350"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914400" lvl="1" indent="-514350"/>
            <a:endParaRPr lang="en-US" sz="1400" dirty="0" smtClean="0"/>
          </a:p>
          <a:p>
            <a:pPr marL="514350" indent="-514350"/>
            <a:r>
              <a:rPr lang="en-US" sz="1400" dirty="0" smtClean="0"/>
              <a:t>This correction term accounts for model outdate</a:t>
            </a:r>
          </a:p>
          <a:p>
            <a:pPr marL="514350" indent="-514350">
              <a:buNone/>
            </a:pPr>
            <a:endParaRPr lang="en-US" sz="1400" dirty="0"/>
          </a:p>
        </p:txBody>
      </p:sp>
      <p:sp>
        <p:nvSpPr>
          <p:cNvPr id="7" name="TextBox 6"/>
          <p:cNvSpPr txBox="1"/>
          <p:nvPr/>
        </p:nvSpPr>
        <p:spPr>
          <a:xfrm>
            <a:off x="6781800" y="4019550"/>
            <a:ext cx="1676400" cy="369332"/>
          </a:xfrm>
          <a:prstGeom prst="rect">
            <a:avLst/>
          </a:prstGeom>
          <a:noFill/>
        </p:spPr>
        <p:txBody>
          <a:bodyPr wrap="square" rtlCol="0">
            <a:spAutoFit/>
          </a:bodyPr>
          <a:lstStyle/>
          <a:p>
            <a:r>
              <a:rPr lang="en-US" dirty="0" smtClean="0">
                <a:solidFill>
                  <a:srgbClr val="00B050"/>
                </a:solidFill>
              </a:rPr>
              <a:t>Time</a:t>
            </a:r>
          </a:p>
        </p:txBody>
      </p:sp>
      <p:sp>
        <p:nvSpPr>
          <p:cNvPr id="11" name="Rectangle 10"/>
          <p:cNvSpPr/>
          <p:nvPr/>
        </p:nvSpPr>
        <p:spPr>
          <a:xfrm>
            <a:off x="1524000" y="3562350"/>
            <a:ext cx="1828800" cy="631568"/>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Model Data Time Interval</a:t>
            </a:r>
            <a:endParaRPr lang="en-US" dirty="0">
              <a:solidFill>
                <a:srgbClr val="00B050"/>
              </a:solidFill>
            </a:endParaRPr>
          </a:p>
        </p:txBody>
      </p:sp>
      <p:cxnSp>
        <p:nvCxnSpPr>
          <p:cNvPr id="10" name="Straight Connector 9"/>
          <p:cNvCxnSpPr/>
          <p:nvPr/>
        </p:nvCxnSpPr>
        <p:spPr>
          <a:xfrm>
            <a:off x="2362200" y="41367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0600" y="4136767"/>
            <a:ext cx="0" cy="4000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14800" y="3562350"/>
            <a:ext cx="1299137" cy="646331"/>
          </a:xfrm>
          <a:prstGeom prst="rect">
            <a:avLst/>
          </a:prstGeom>
          <a:noFill/>
        </p:spPr>
        <p:txBody>
          <a:bodyPr wrap="square" rtlCol="0">
            <a:spAutoFit/>
          </a:bodyPr>
          <a:lstStyle/>
          <a:p>
            <a:pPr algn="ctr"/>
            <a:r>
              <a:rPr lang="en-US" dirty="0" smtClean="0">
                <a:solidFill>
                  <a:srgbClr val="00B050"/>
                </a:solidFill>
              </a:rPr>
              <a:t>Simulated </a:t>
            </a:r>
          </a:p>
          <a:p>
            <a:pPr algn="ctr"/>
            <a:r>
              <a:rPr lang="en-US" dirty="0" smtClean="0">
                <a:solidFill>
                  <a:srgbClr val="00B050"/>
                </a:solidFill>
              </a:rPr>
              <a:t>Time Stamp</a:t>
            </a:r>
          </a:p>
        </p:txBody>
      </p:sp>
      <p:cxnSp>
        <p:nvCxnSpPr>
          <p:cNvPr id="18" name="Straight Connector 17"/>
          <p:cNvCxnSpPr/>
          <p:nvPr/>
        </p:nvCxnSpPr>
        <p:spPr>
          <a:xfrm>
            <a:off x="2362200" y="4479667"/>
            <a:ext cx="2438400" cy="0"/>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4488418"/>
            <a:ext cx="2209800" cy="369332"/>
          </a:xfrm>
          <a:prstGeom prst="rect">
            <a:avLst/>
          </a:prstGeom>
          <a:noFill/>
        </p:spPr>
        <p:txBody>
          <a:bodyPr wrap="square" rtlCol="0">
            <a:spAutoFit/>
          </a:bodyPr>
          <a:lstStyle/>
          <a:p>
            <a:pPr algn="ctr"/>
            <a:r>
              <a:rPr lang="en-US" dirty="0" smtClean="0">
                <a:solidFill>
                  <a:srgbClr val="00B050"/>
                </a:solidFill>
              </a:rPr>
              <a:t>Adjustment Time</a:t>
            </a:r>
          </a:p>
        </p:txBody>
      </p:sp>
      <p:cxnSp>
        <p:nvCxnSpPr>
          <p:cNvPr id="5" name="Straight Arrow Connector 4"/>
          <p:cNvCxnSpPr/>
          <p:nvPr/>
        </p:nvCxnSpPr>
        <p:spPr>
          <a:xfrm>
            <a:off x="838200" y="4193917"/>
            <a:ext cx="6019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Oval Callout 13"/>
          <p:cNvSpPr/>
          <p:nvPr/>
        </p:nvSpPr>
        <p:spPr>
          <a:xfrm>
            <a:off x="7162800" y="971550"/>
            <a:ext cx="1828800" cy="1219200"/>
          </a:xfrm>
          <a:prstGeom prst="wedgeEllipseCallout">
            <a:avLst>
              <a:gd name="adj1" fmla="val -64714"/>
              <a:gd name="adj2" fmla="val -1185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Data and model from 3 decades</a:t>
            </a:r>
            <a:endParaRPr lang="en-US" dirty="0"/>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2" name="Picture 6"/>
          <p:cNvPicPr>
            <a:picLocks noChangeAspect="1" noChangeArrowheads="1"/>
          </p:cNvPicPr>
          <p:nvPr/>
        </p:nvPicPr>
        <p:blipFill>
          <a:blip r:embed="rId2" cstate="print"/>
          <a:srcRect l="37173" t="-1058" r="39097" b="12170"/>
          <a:stretch>
            <a:fillRect/>
          </a:stretch>
        </p:blipFill>
        <p:spPr bwMode="auto">
          <a:xfrm>
            <a:off x="1981200" y="2952750"/>
            <a:ext cx="2819400" cy="533400"/>
          </a:xfrm>
          <a:prstGeom prst="rect">
            <a:avLst/>
          </a:prstGeom>
          <a:noFill/>
          <a:ln w="9525">
            <a:noFill/>
            <a:miter lim="800000"/>
            <a:headEnd/>
            <a:tailEnd/>
          </a:ln>
          <a:effectLst/>
        </p:spPr>
      </p:pic>
      <p:cxnSp>
        <p:nvCxnSpPr>
          <p:cNvPr id="26" name="Straight Arrow Connector 25"/>
          <p:cNvCxnSpPr/>
          <p:nvPr/>
        </p:nvCxnSpPr>
        <p:spPr>
          <a:xfrm>
            <a:off x="2438400" y="280035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1195754" y="2485292"/>
            <a:ext cx="2708031" cy="922216"/>
          </a:xfrm>
          <a:custGeom>
            <a:avLst/>
            <a:gdLst>
              <a:gd name="connsiteX0" fmla="*/ 187569 w 2708031"/>
              <a:gd name="connsiteY0" fmla="*/ 0 h 922216"/>
              <a:gd name="connsiteX1" fmla="*/ 11723 w 2708031"/>
              <a:gd name="connsiteY1" fmla="*/ 398585 h 922216"/>
              <a:gd name="connsiteX2" fmla="*/ 257908 w 2708031"/>
              <a:gd name="connsiteY2" fmla="*/ 668216 h 922216"/>
              <a:gd name="connsiteX3" fmla="*/ 785446 w 2708031"/>
              <a:gd name="connsiteY3" fmla="*/ 820616 h 922216"/>
              <a:gd name="connsiteX4" fmla="*/ 1453661 w 2708031"/>
              <a:gd name="connsiteY4" fmla="*/ 914400 h 922216"/>
              <a:gd name="connsiteX5" fmla="*/ 2708031 w 2708031"/>
              <a:gd name="connsiteY5" fmla="*/ 773723 h 922216"/>
              <a:gd name="connsiteX0" fmla="*/ 187569 w 2708031"/>
              <a:gd name="connsiteY0" fmla="*/ 0 h 922216"/>
              <a:gd name="connsiteX1" fmla="*/ 11723 w 2708031"/>
              <a:gd name="connsiteY1" fmla="*/ 398585 h 922216"/>
              <a:gd name="connsiteX2" fmla="*/ 257908 w 2708031"/>
              <a:gd name="connsiteY2" fmla="*/ 668216 h 922216"/>
              <a:gd name="connsiteX3" fmla="*/ 785446 w 2708031"/>
              <a:gd name="connsiteY3" fmla="*/ 820616 h 922216"/>
              <a:gd name="connsiteX4" fmla="*/ 1453661 w 2708031"/>
              <a:gd name="connsiteY4" fmla="*/ 914400 h 922216"/>
              <a:gd name="connsiteX5" fmla="*/ 2708031 w 2708031"/>
              <a:gd name="connsiteY5" fmla="*/ 773723 h 922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8031" h="922216">
                <a:moveTo>
                  <a:pt x="187569" y="0"/>
                </a:moveTo>
                <a:cubicBezTo>
                  <a:pt x="17584" y="16120"/>
                  <a:pt x="0" y="287216"/>
                  <a:pt x="11723" y="398585"/>
                </a:cubicBezTo>
                <a:cubicBezTo>
                  <a:pt x="23446" y="509954"/>
                  <a:pt x="128954" y="597878"/>
                  <a:pt x="257908" y="668216"/>
                </a:cubicBezTo>
                <a:cubicBezTo>
                  <a:pt x="386862" y="738554"/>
                  <a:pt x="586154" y="779585"/>
                  <a:pt x="785446" y="820616"/>
                </a:cubicBezTo>
                <a:cubicBezTo>
                  <a:pt x="984738" y="861647"/>
                  <a:pt x="1133230" y="922216"/>
                  <a:pt x="1453661" y="914400"/>
                </a:cubicBezTo>
                <a:cubicBezTo>
                  <a:pt x="1774092" y="906585"/>
                  <a:pt x="2600569" y="803031"/>
                  <a:pt x="2708031" y="773723"/>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rot="10800000">
            <a:off x="4419600" y="2940050"/>
            <a:ext cx="3733799" cy="1782884"/>
          </a:xfrm>
          <a:custGeom>
            <a:avLst/>
            <a:gdLst>
              <a:gd name="connsiteX0" fmla="*/ 187569 w 2708031"/>
              <a:gd name="connsiteY0" fmla="*/ 0 h 922216"/>
              <a:gd name="connsiteX1" fmla="*/ 11723 w 2708031"/>
              <a:gd name="connsiteY1" fmla="*/ 398585 h 922216"/>
              <a:gd name="connsiteX2" fmla="*/ 257908 w 2708031"/>
              <a:gd name="connsiteY2" fmla="*/ 668216 h 922216"/>
              <a:gd name="connsiteX3" fmla="*/ 785446 w 2708031"/>
              <a:gd name="connsiteY3" fmla="*/ 820616 h 922216"/>
              <a:gd name="connsiteX4" fmla="*/ 1453661 w 2708031"/>
              <a:gd name="connsiteY4" fmla="*/ 914400 h 922216"/>
              <a:gd name="connsiteX5" fmla="*/ 2708031 w 2708031"/>
              <a:gd name="connsiteY5" fmla="*/ 773723 h 922216"/>
              <a:gd name="connsiteX0" fmla="*/ 526562 w 2736362"/>
              <a:gd name="connsiteY0" fmla="*/ 0 h 1524000"/>
              <a:gd name="connsiteX1" fmla="*/ 40054 w 2736362"/>
              <a:gd name="connsiteY1" fmla="*/ 1000369 h 1524000"/>
              <a:gd name="connsiteX2" fmla="*/ 286239 w 2736362"/>
              <a:gd name="connsiteY2" fmla="*/ 1270000 h 1524000"/>
              <a:gd name="connsiteX3" fmla="*/ 813777 w 2736362"/>
              <a:gd name="connsiteY3" fmla="*/ 1422400 h 1524000"/>
              <a:gd name="connsiteX4" fmla="*/ 1481992 w 2736362"/>
              <a:gd name="connsiteY4" fmla="*/ 1516184 h 1524000"/>
              <a:gd name="connsiteX5" fmla="*/ 2736362 w 2736362"/>
              <a:gd name="connsiteY5" fmla="*/ 1375507 h 1524000"/>
              <a:gd name="connsiteX0" fmla="*/ 3015763 w 3091962"/>
              <a:gd name="connsiteY0" fmla="*/ 0 h 1905000"/>
              <a:gd name="connsiteX1" fmla="*/ 395654 w 3091962"/>
              <a:gd name="connsiteY1" fmla="*/ 1381369 h 1905000"/>
              <a:gd name="connsiteX2" fmla="*/ 641839 w 3091962"/>
              <a:gd name="connsiteY2" fmla="*/ 1651000 h 1905000"/>
              <a:gd name="connsiteX3" fmla="*/ 1169377 w 3091962"/>
              <a:gd name="connsiteY3" fmla="*/ 1803400 h 1905000"/>
              <a:gd name="connsiteX4" fmla="*/ 1837592 w 3091962"/>
              <a:gd name="connsiteY4" fmla="*/ 1897184 h 1905000"/>
              <a:gd name="connsiteX5" fmla="*/ 3091962 w 3091962"/>
              <a:gd name="connsiteY5" fmla="*/ 1756507 h 1905000"/>
              <a:gd name="connsiteX0" fmla="*/ 3519854 w 3596053"/>
              <a:gd name="connsiteY0" fmla="*/ 0 h 1905000"/>
              <a:gd name="connsiteX1" fmla="*/ 395654 w 3596053"/>
              <a:gd name="connsiteY1" fmla="*/ 381000 h 1905000"/>
              <a:gd name="connsiteX2" fmla="*/ 1145930 w 3596053"/>
              <a:gd name="connsiteY2" fmla="*/ 1651000 h 1905000"/>
              <a:gd name="connsiteX3" fmla="*/ 1673468 w 3596053"/>
              <a:gd name="connsiteY3" fmla="*/ 1803400 h 1905000"/>
              <a:gd name="connsiteX4" fmla="*/ 2341683 w 3596053"/>
              <a:gd name="connsiteY4" fmla="*/ 1897184 h 1905000"/>
              <a:gd name="connsiteX5" fmla="*/ 3596053 w 3596053"/>
              <a:gd name="connsiteY5" fmla="*/ 1756507 h 1905000"/>
              <a:gd name="connsiteX0" fmla="*/ 3619500 w 3695699"/>
              <a:gd name="connsiteY0" fmla="*/ 0 h 1905000"/>
              <a:gd name="connsiteX1" fmla="*/ 495300 w 3695699"/>
              <a:gd name="connsiteY1" fmla="*/ 381000 h 1905000"/>
              <a:gd name="connsiteX2" fmla="*/ 647699 w 3695699"/>
              <a:gd name="connsiteY2" fmla="*/ 1371600 h 1905000"/>
              <a:gd name="connsiteX3" fmla="*/ 1773114 w 3695699"/>
              <a:gd name="connsiteY3" fmla="*/ 1803400 h 1905000"/>
              <a:gd name="connsiteX4" fmla="*/ 2441329 w 3695699"/>
              <a:gd name="connsiteY4" fmla="*/ 1897184 h 1905000"/>
              <a:gd name="connsiteX5" fmla="*/ 3695699 w 3695699"/>
              <a:gd name="connsiteY5" fmla="*/ 1756507 h 1905000"/>
              <a:gd name="connsiteX0" fmla="*/ 3619500 w 3695699"/>
              <a:gd name="connsiteY0" fmla="*/ 0 h 1897835"/>
              <a:gd name="connsiteX1" fmla="*/ 495300 w 3695699"/>
              <a:gd name="connsiteY1" fmla="*/ 381000 h 1897835"/>
              <a:gd name="connsiteX2" fmla="*/ 647699 w 3695699"/>
              <a:gd name="connsiteY2" fmla="*/ 1371600 h 1897835"/>
              <a:gd name="connsiteX3" fmla="*/ 1409699 w 3695699"/>
              <a:gd name="connsiteY3" fmla="*/ 1752600 h 1897835"/>
              <a:gd name="connsiteX4" fmla="*/ 2441329 w 3695699"/>
              <a:gd name="connsiteY4" fmla="*/ 1897184 h 1897835"/>
              <a:gd name="connsiteX5" fmla="*/ 3695699 w 3695699"/>
              <a:gd name="connsiteY5" fmla="*/ 1756507 h 1897835"/>
              <a:gd name="connsiteX0" fmla="*/ 3619500 w 3695699"/>
              <a:gd name="connsiteY0" fmla="*/ 0 h 1829451"/>
              <a:gd name="connsiteX1" fmla="*/ 495300 w 3695699"/>
              <a:gd name="connsiteY1" fmla="*/ 381000 h 1829451"/>
              <a:gd name="connsiteX2" fmla="*/ 647699 w 3695699"/>
              <a:gd name="connsiteY2" fmla="*/ 1371600 h 1829451"/>
              <a:gd name="connsiteX3" fmla="*/ 1409699 w 3695699"/>
              <a:gd name="connsiteY3" fmla="*/ 1752600 h 1829451"/>
              <a:gd name="connsiteX4" fmla="*/ 2476499 w 3695699"/>
              <a:gd name="connsiteY4" fmla="*/ 1828800 h 1829451"/>
              <a:gd name="connsiteX5" fmla="*/ 3695699 w 3695699"/>
              <a:gd name="connsiteY5" fmla="*/ 1756507 h 1829451"/>
              <a:gd name="connsiteX0" fmla="*/ 3657600 w 3733799"/>
              <a:gd name="connsiteY0" fmla="*/ 0 h 1841500"/>
              <a:gd name="connsiteX1" fmla="*/ 533400 w 3733799"/>
              <a:gd name="connsiteY1" fmla="*/ 381000 h 1841500"/>
              <a:gd name="connsiteX2" fmla="*/ 457199 w 3733799"/>
              <a:gd name="connsiteY2" fmla="*/ 1295400 h 1841500"/>
              <a:gd name="connsiteX3" fmla="*/ 1447799 w 3733799"/>
              <a:gd name="connsiteY3" fmla="*/ 1752600 h 1841500"/>
              <a:gd name="connsiteX4" fmla="*/ 2514599 w 3733799"/>
              <a:gd name="connsiteY4" fmla="*/ 1828800 h 1841500"/>
              <a:gd name="connsiteX5" fmla="*/ 3733799 w 3733799"/>
              <a:gd name="connsiteY5" fmla="*/ 1756507 h 1841500"/>
              <a:gd name="connsiteX0" fmla="*/ 3657599 w 3733799"/>
              <a:gd name="connsiteY0" fmla="*/ 0 h 1841500"/>
              <a:gd name="connsiteX1" fmla="*/ 533400 w 3733799"/>
              <a:gd name="connsiteY1" fmla="*/ 381000 h 1841500"/>
              <a:gd name="connsiteX2" fmla="*/ 457199 w 3733799"/>
              <a:gd name="connsiteY2" fmla="*/ 1295400 h 1841500"/>
              <a:gd name="connsiteX3" fmla="*/ 1447799 w 3733799"/>
              <a:gd name="connsiteY3" fmla="*/ 1752600 h 1841500"/>
              <a:gd name="connsiteX4" fmla="*/ 2514599 w 3733799"/>
              <a:gd name="connsiteY4" fmla="*/ 1828800 h 1841500"/>
              <a:gd name="connsiteX5" fmla="*/ 3733799 w 3733799"/>
              <a:gd name="connsiteY5" fmla="*/ 1756507 h 1841500"/>
              <a:gd name="connsiteX0" fmla="*/ 3657599 w 3733799"/>
              <a:gd name="connsiteY0" fmla="*/ 0 h 1841500"/>
              <a:gd name="connsiteX1" fmla="*/ 533400 w 3733799"/>
              <a:gd name="connsiteY1" fmla="*/ 381000 h 1841500"/>
              <a:gd name="connsiteX2" fmla="*/ 457199 w 3733799"/>
              <a:gd name="connsiteY2" fmla="*/ 1295400 h 1841500"/>
              <a:gd name="connsiteX3" fmla="*/ 1447799 w 3733799"/>
              <a:gd name="connsiteY3" fmla="*/ 1752600 h 1841500"/>
              <a:gd name="connsiteX4" fmla="*/ 2514599 w 3733799"/>
              <a:gd name="connsiteY4" fmla="*/ 1828800 h 1841500"/>
              <a:gd name="connsiteX5" fmla="*/ 3733799 w 3733799"/>
              <a:gd name="connsiteY5" fmla="*/ 1756507 h 1841500"/>
              <a:gd name="connsiteX0" fmla="*/ 3657599 w 3733799"/>
              <a:gd name="connsiteY0" fmla="*/ 17584 h 1859084"/>
              <a:gd name="connsiteX1" fmla="*/ 533400 w 3733799"/>
              <a:gd name="connsiteY1" fmla="*/ 398584 h 1859084"/>
              <a:gd name="connsiteX2" fmla="*/ 457199 w 3733799"/>
              <a:gd name="connsiteY2" fmla="*/ 1312984 h 1859084"/>
              <a:gd name="connsiteX3" fmla="*/ 1447799 w 3733799"/>
              <a:gd name="connsiteY3" fmla="*/ 1770184 h 1859084"/>
              <a:gd name="connsiteX4" fmla="*/ 2514599 w 3733799"/>
              <a:gd name="connsiteY4" fmla="*/ 1846384 h 1859084"/>
              <a:gd name="connsiteX5" fmla="*/ 3733799 w 3733799"/>
              <a:gd name="connsiteY5" fmla="*/ 1774091 h 1859084"/>
              <a:gd name="connsiteX0" fmla="*/ 3657599 w 3733799"/>
              <a:gd name="connsiteY0" fmla="*/ 17584 h 1859084"/>
              <a:gd name="connsiteX1" fmla="*/ 533400 w 3733799"/>
              <a:gd name="connsiteY1" fmla="*/ 398584 h 1859084"/>
              <a:gd name="connsiteX2" fmla="*/ 457199 w 3733799"/>
              <a:gd name="connsiteY2" fmla="*/ 1312984 h 1859084"/>
              <a:gd name="connsiteX3" fmla="*/ 1447799 w 3733799"/>
              <a:gd name="connsiteY3" fmla="*/ 1770184 h 1859084"/>
              <a:gd name="connsiteX4" fmla="*/ 2514599 w 3733799"/>
              <a:gd name="connsiteY4" fmla="*/ 1846384 h 1859084"/>
              <a:gd name="connsiteX5" fmla="*/ 3733799 w 3733799"/>
              <a:gd name="connsiteY5" fmla="*/ 1774091 h 1859084"/>
              <a:gd name="connsiteX0" fmla="*/ 3657599 w 3733799"/>
              <a:gd name="connsiteY0" fmla="*/ 17584 h 1782884"/>
              <a:gd name="connsiteX1" fmla="*/ 533400 w 3733799"/>
              <a:gd name="connsiteY1" fmla="*/ 322384 h 1782884"/>
              <a:gd name="connsiteX2" fmla="*/ 457199 w 3733799"/>
              <a:gd name="connsiteY2" fmla="*/ 1236784 h 1782884"/>
              <a:gd name="connsiteX3" fmla="*/ 1447799 w 3733799"/>
              <a:gd name="connsiteY3" fmla="*/ 1693984 h 1782884"/>
              <a:gd name="connsiteX4" fmla="*/ 2514599 w 3733799"/>
              <a:gd name="connsiteY4" fmla="*/ 1770184 h 1782884"/>
              <a:gd name="connsiteX5" fmla="*/ 3733799 w 3733799"/>
              <a:gd name="connsiteY5" fmla="*/ 1697891 h 178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3799" h="1782884">
                <a:moveTo>
                  <a:pt x="3657599" y="17584"/>
                </a:moveTo>
                <a:cubicBezTo>
                  <a:pt x="3317629" y="0"/>
                  <a:pt x="1066800" y="119184"/>
                  <a:pt x="533400" y="322384"/>
                </a:cubicBezTo>
                <a:cubicBezTo>
                  <a:pt x="0" y="525584"/>
                  <a:pt x="304799" y="1008184"/>
                  <a:pt x="457199" y="1236784"/>
                </a:cubicBezTo>
                <a:cubicBezTo>
                  <a:pt x="609599" y="1465384"/>
                  <a:pt x="1104899" y="1605084"/>
                  <a:pt x="1447799" y="1693984"/>
                </a:cubicBezTo>
                <a:cubicBezTo>
                  <a:pt x="1790699" y="1782884"/>
                  <a:pt x="2133599" y="1769533"/>
                  <a:pt x="2514599" y="1770184"/>
                </a:cubicBezTo>
                <a:cubicBezTo>
                  <a:pt x="2895599" y="1770835"/>
                  <a:pt x="3626337" y="1727199"/>
                  <a:pt x="3733799" y="1697891"/>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par>
                                <p:cTn id="27" presetID="22" presetClass="entr" presetSubtype="8"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942"/>
                                        </p:tgtEl>
                                        <p:attrNameLst>
                                          <p:attrName>style.visibility</p:attrName>
                                        </p:attrNameLst>
                                      </p:cBhvr>
                                      <p:to>
                                        <p:strVal val="visible"/>
                                      </p:to>
                                    </p:set>
                                    <p:animEffect transition="in" filter="wipe(left)">
                                      <p:cBhvr>
                                        <p:cTn id="37" dur="500"/>
                                        <p:tgtEl>
                                          <p:spTgt spid="399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up)">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3" grpId="0"/>
      <p:bldP spid="19" grpId="0"/>
      <p:bldP spid="27" grpId="0" animBg="1"/>
      <p:bldP spid="2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1142</TotalTime>
  <Words>1346</Words>
  <Application>Microsoft Office PowerPoint</Application>
  <PresentationFormat>On-screen Show (16:9)</PresentationFormat>
  <Paragraphs>435</Paragraphs>
  <Slides>18</Slides>
  <Notes>0</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משוואה</vt:lpstr>
      <vt:lpstr>The Reference Model Estimates Medical Practice Improvement In Diabetic Populations </vt:lpstr>
      <vt:lpstr>Disease Models at a Glance</vt:lpstr>
      <vt:lpstr>Temporal Medical Improvement</vt:lpstr>
      <vt:lpstr>The Reference Model for Disease Progression </vt:lpstr>
      <vt:lpstr>Results 2014</vt:lpstr>
      <vt:lpstr>Temporal Medical Improvement Hypothesis</vt:lpstr>
      <vt:lpstr>From Competition to Cooperation </vt:lpstr>
      <vt:lpstr>The Assumption Engine</vt:lpstr>
      <vt:lpstr>Temporal Medical Improvement Calculated</vt:lpstr>
      <vt:lpstr>The Assumption Engine Results </vt:lpstr>
      <vt:lpstr>Results Summary</vt:lpstr>
      <vt:lpstr>How Reliable Are These Results?</vt:lpstr>
      <vt:lpstr>Conclusions</vt:lpstr>
      <vt:lpstr>Acknowledgments</vt:lpstr>
      <vt:lpstr>Questions?</vt:lpstr>
      <vt:lpstr>Temporal Medical Improvement Hypothesis</vt:lpstr>
      <vt:lpstr>The Reference Model is Powered by MIST</vt:lpstr>
      <vt:lpstr>Historical Evolution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Work</dc:creator>
  <cp:lastModifiedBy>Work</cp:lastModifiedBy>
  <cp:revision>159</cp:revision>
  <dcterms:created xsi:type="dcterms:W3CDTF">2017-01-18T20:20:08Z</dcterms:created>
  <dcterms:modified xsi:type="dcterms:W3CDTF">2017-04-25T17:47:02Z</dcterms:modified>
</cp:coreProperties>
</file>