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19" r:id="rId2"/>
    <p:sldId id="356" r:id="rId3"/>
    <p:sldId id="359" r:id="rId4"/>
    <p:sldId id="366" r:id="rId5"/>
    <p:sldId id="364" r:id="rId6"/>
    <p:sldId id="362" r:id="rId7"/>
    <p:sldId id="368" r:id="rId8"/>
    <p:sldId id="349" r:id="rId9"/>
    <p:sldId id="352" r:id="rId10"/>
    <p:sldId id="365" r:id="rId11"/>
    <p:sldId id="293" r:id="rId12"/>
    <p:sldId id="351" r:id="rId13"/>
    <p:sldId id="343" r:id="rId14"/>
    <p:sldId id="345" r:id="rId15"/>
    <p:sldId id="313" r:id="rId16"/>
    <p:sldId id="358" r:id="rId17"/>
    <p:sldId id="322" r:id="rId18"/>
    <p:sldId id="348" r:id="rId19"/>
    <p:sldId id="339" r:id="rId20"/>
    <p:sldId id="341" r:id="rId21"/>
    <p:sldId id="346" r:id="rId22"/>
    <p:sldId id="347" r:id="rId23"/>
    <p:sldId id="340" r:id="rId24"/>
    <p:sldId id="360" r:id="rId25"/>
    <p:sldId id="342" r:id="rId26"/>
    <p:sldId id="3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8" autoAdjust="0"/>
    <p:restoredTop sz="98330" autoAdjust="0"/>
  </p:normalViewPr>
  <p:slideViewPr>
    <p:cSldViewPr>
      <p:cViewPr varScale="1">
        <p:scale>
          <a:sx n="65" d="100"/>
          <a:sy n="65" d="100"/>
        </p:scale>
        <p:origin x="-1314" y="-114"/>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43" d="100"/>
        <a:sy n="4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03945-51BC-458B-9147-9225F8BB185F}" type="datetimeFigureOut">
              <a:rPr lang="en-US" smtClean="0"/>
              <a:pPr/>
              <a:t>7/6/2014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858D3-2877-4FEC-BFAA-31537F1269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5ED0619-A713-412B-8D74-01DEC5E4791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7858D3-2877-4FEC-BFAA-31537F12698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7/6/2014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7/6/2014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7/6/2014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7/6/2014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7/6/2014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7/6/2014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7/6/2014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7/6/2014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tes.google.com/site/jacobbarhak/"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1470025"/>
          </a:xfrm>
        </p:spPr>
        <p:txBody>
          <a:bodyPr>
            <a:normAutofit fontScale="90000"/>
          </a:bodyPr>
          <a:lstStyle/>
          <a:p>
            <a:r>
              <a:rPr lang="en-US" dirty="0" smtClean="0"/>
              <a:t>The Reference Model for Disease Progression – Data Quality Control</a:t>
            </a:r>
            <a:endParaRPr lang="en-US" dirty="0"/>
          </a:p>
        </p:txBody>
      </p:sp>
      <p:sp>
        <p:nvSpPr>
          <p:cNvPr id="5" name="Subtitle 4"/>
          <p:cNvSpPr>
            <a:spLocks noGrp="1"/>
          </p:cNvSpPr>
          <p:nvPr>
            <p:ph type="subTitle" idx="1"/>
          </p:nvPr>
        </p:nvSpPr>
        <p:spPr>
          <a:xfrm>
            <a:off x="762000" y="3657600"/>
            <a:ext cx="4876800" cy="2743200"/>
          </a:xfrm>
        </p:spPr>
        <p:txBody>
          <a:bodyPr>
            <a:normAutofit fontScale="62500" lnSpcReduction="20000"/>
          </a:bodyPr>
          <a:lstStyle/>
          <a:p>
            <a:endParaRPr lang="en-US" dirty="0" smtClean="0">
              <a:solidFill>
                <a:schemeClr val="tx1"/>
              </a:solidFill>
            </a:endParaRPr>
          </a:p>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Austin, Texas</a:t>
            </a:r>
          </a:p>
          <a:p>
            <a:r>
              <a:rPr lang="en-US" b="1" dirty="0" smtClean="0">
                <a:solidFill>
                  <a:schemeClr val="tx1"/>
                </a:solidFill>
                <a:hlinkClick r:id="rId2"/>
              </a:rPr>
              <a:t>http://sites.google.com/site/jacobbarhak/</a:t>
            </a:r>
            <a:r>
              <a:rPr lang="en-US" b="1" dirty="0" smtClean="0">
                <a:solidFill>
                  <a:schemeClr val="tx1"/>
                </a:solidFill>
              </a:rPr>
              <a:t> </a:t>
            </a:r>
          </a:p>
          <a:p>
            <a:endParaRPr lang="en-US" dirty="0" smtClean="0">
              <a:solidFill>
                <a:schemeClr val="tx1"/>
              </a:solidFill>
            </a:endParaRPr>
          </a:p>
          <a:p>
            <a:r>
              <a:rPr lang="en-US" b="1" dirty="0" smtClean="0">
                <a:solidFill>
                  <a:schemeClr val="tx1"/>
                </a:solidFill>
              </a:rPr>
              <a:t>2014 Summer Simulation Multi-Conference </a:t>
            </a:r>
            <a:r>
              <a:rPr lang="en-US" sz="3100" b="1" dirty="0" smtClean="0">
                <a:solidFill>
                  <a:schemeClr val="tx1"/>
                </a:solidFill>
              </a:rPr>
              <a:t>Monterey, CA</a:t>
            </a:r>
          </a:p>
          <a:p>
            <a:r>
              <a:rPr lang="en-US" sz="2600" b="1" dirty="0" smtClean="0">
                <a:solidFill>
                  <a:schemeClr val="tx1"/>
                </a:solidFill>
              </a:rPr>
              <a:t>07 July 2014</a:t>
            </a:r>
          </a:p>
        </p:txBody>
      </p:sp>
      <p:pic>
        <p:nvPicPr>
          <p:cNvPr id="1026" name="Picture 2" descr="C:\Users\Work\Desktop\JacobBarhak_QR_Code.png"/>
          <p:cNvPicPr>
            <a:picLocks noChangeAspect="1" noChangeArrowheads="1"/>
          </p:cNvPicPr>
          <p:nvPr/>
        </p:nvPicPr>
        <p:blipFill>
          <a:blip r:embed="rId3" cstate="print"/>
          <a:srcRect/>
          <a:stretch>
            <a:fillRect/>
          </a:stretch>
        </p:blipFill>
        <p:spPr bwMode="auto">
          <a:xfrm>
            <a:off x="5486400" y="3200400"/>
            <a:ext cx="3581400" cy="3581400"/>
          </a:xfrm>
          <a:prstGeom prst="rect">
            <a:avLst/>
          </a:prstGeom>
          <a:noFill/>
        </p:spPr>
      </p:pic>
      <p:pic>
        <p:nvPicPr>
          <p:cNvPr id="11" name="Picture 3" descr="C:\Users\Work\Desktop\PictureOfMeCropped.jpg"/>
          <p:cNvPicPr>
            <a:picLocks noChangeAspect="1" noChangeArrowheads="1"/>
          </p:cNvPicPr>
          <p:nvPr/>
        </p:nvPicPr>
        <p:blipFill>
          <a:blip r:embed="rId4" cstate="print"/>
          <a:srcRect/>
          <a:stretch>
            <a:fillRect/>
          </a:stretch>
        </p:blipFill>
        <p:spPr bwMode="auto">
          <a:xfrm>
            <a:off x="990600" y="3423908"/>
            <a:ext cx="990600" cy="114809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Error Reduction Approach</a:t>
            </a:r>
            <a:br>
              <a:rPr lang="en-US" dirty="0" smtClean="0"/>
            </a:br>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Multiple quality assurance measures</a:t>
            </a:r>
          </a:p>
          <a:p>
            <a:endParaRPr lang="en-US" dirty="0" smtClean="0"/>
          </a:p>
          <a:p>
            <a:r>
              <a:rPr lang="en-US" dirty="0" smtClean="0"/>
              <a:t>Competition and cross reference of information</a:t>
            </a:r>
          </a:p>
          <a:p>
            <a:endParaRPr lang="en-US" dirty="0" smtClean="0"/>
          </a:p>
          <a:p>
            <a:r>
              <a:rPr lang="en-US" dirty="0" smtClean="0"/>
              <a:t>Accumulation of data</a:t>
            </a:r>
          </a:p>
          <a:p>
            <a:endParaRPr lang="en-US" dirty="0" smtClean="0"/>
          </a:p>
          <a:p>
            <a:r>
              <a:rPr lang="en-US" dirty="0" smtClean="0"/>
              <a:t>Versioning and documentation</a:t>
            </a:r>
          </a:p>
          <a:p>
            <a:endParaRPr lang="en-US" dirty="0" smtClean="0"/>
          </a:p>
          <a:p>
            <a:r>
              <a:rPr lang="en-US" dirty="0" smtClean="0"/>
              <a:t>Traceability and reproducibility</a:t>
            </a:r>
          </a:p>
          <a:p>
            <a:endParaRPr lang="en-US" dirty="0" smtClean="0"/>
          </a:p>
          <a:p>
            <a:r>
              <a:rPr lang="en-US" dirty="0" smtClean="0"/>
              <a:t>Model and  </a:t>
            </a:r>
            <a:r>
              <a:rPr lang="en-US" smtClean="0"/>
              <a:t>MIST maintenance</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endParaRPr lang="en-US" dirty="0" smtClean="0"/>
          </a:p>
          <a:p>
            <a:r>
              <a:rPr lang="en-US" b="1" dirty="0" smtClean="0"/>
              <a:t>Aaron Garrett </a:t>
            </a:r>
            <a:r>
              <a:rPr lang="en-US" dirty="0" smtClean="0"/>
              <a:t>– for his responsiveness and help with starting with </a:t>
            </a:r>
            <a:r>
              <a:rPr lang="en-US" dirty="0" err="1" smtClean="0"/>
              <a:t>Inspyred</a:t>
            </a:r>
            <a:r>
              <a:rPr lang="en-US" dirty="0" smtClean="0"/>
              <a:t> – he saved me at least a months work if not two by sending me solution code within one day.</a:t>
            </a:r>
          </a:p>
          <a:p>
            <a:endParaRPr lang="en-US" b="1" dirty="0" smtClean="0"/>
          </a:p>
          <a:p>
            <a:r>
              <a:rPr lang="en-US" b="1" dirty="0" smtClean="0"/>
              <a:t>Continuum Analytics </a:t>
            </a:r>
            <a:r>
              <a:rPr lang="en-US" dirty="0" smtClean="0"/>
              <a:t>and specifically:</a:t>
            </a:r>
          </a:p>
          <a:p>
            <a:pPr lvl="1"/>
            <a:r>
              <a:rPr lang="en-US" b="1" dirty="0" smtClean="0"/>
              <a:t>Benjamin </a:t>
            </a:r>
            <a:r>
              <a:rPr lang="en-US" b="1" dirty="0" err="1" smtClean="0"/>
              <a:t>Zeitler</a:t>
            </a:r>
            <a:r>
              <a:rPr lang="en-US" b="1" dirty="0" smtClean="0"/>
              <a:t> </a:t>
            </a:r>
            <a:r>
              <a:rPr lang="en-US" dirty="0" smtClean="0"/>
              <a:t>for creating the cloud AMI</a:t>
            </a:r>
          </a:p>
          <a:p>
            <a:pPr lvl="1"/>
            <a:r>
              <a:rPr lang="en-US" b="1" dirty="0" err="1" smtClean="0"/>
              <a:t>Ilan</a:t>
            </a:r>
            <a:r>
              <a:rPr lang="en-US" b="1" dirty="0" smtClean="0"/>
              <a:t> Schnell </a:t>
            </a:r>
            <a:r>
              <a:rPr lang="en-US" dirty="0" smtClean="0"/>
              <a:t>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pPr>
              <a:buNone/>
            </a:pPr>
            <a:endParaRPr lang="en-US" b="1" dirty="0" smtClean="0"/>
          </a:p>
        </p:txBody>
      </p:sp>
      <p:pic>
        <p:nvPicPr>
          <p:cNvPr id="10" name="Picture 2" descr="C:\Users\Work\Desktop\JacobBarhak_QR_Code.png"/>
          <p:cNvPicPr>
            <a:picLocks noChangeAspect="1" noChangeArrowheads="1"/>
          </p:cNvPicPr>
          <p:nvPr/>
        </p:nvPicPr>
        <p:blipFill>
          <a:blip r:embed="rId2" cstate="print"/>
          <a:srcRect/>
          <a:stretch>
            <a:fillRect/>
          </a:stretch>
        </p:blipFill>
        <p:spPr bwMode="auto">
          <a:xfrm>
            <a:off x="2362200" y="2210562"/>
            <a:ext cx="4361688" cy="4361688"/>
          </a:xfrm>
          <a:prstGeom prst="rect">
            <a:avLst/>
          </a:prstGeom>
          <a:noFill/>
        </p:spPr>
      </p:pic>
      <p:sp>
        <p:nvSpPr>
          <p:cNvPr id="8" name="TextBox 7"/>
          <p:cNvSpPr txBox="1"/>
          <p:nvPr/>
        </p:nvSpPr>
        <p:spPr>
          <a:xfrm>
            <a:off x="2532888" y="2057400"/>
            <a:ext cx="4191000" cy="369332"/>
          </a:xfrm>
          <a:prstGeom prst="rect">
            <a:avLst/>
          </a:prstGeom>
          <a:noFill/>
        </p:spPr>
        <p:txBody>
          <a:bodyPr wrap="square" rtlCol="0">
            <a:spAutoFit/>
          </a:bodyPr>
          <a:lstStyle/>
          <a:p>
            <a:pPr marL="0" lvl="1"/>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Populations: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lgn="ctr">
              <a:buNone/>
            </a:pPr>
            <a:r>
              <a:rPr lang="en-US" dirty="0" smtClean="0"/>
              <a:t>Example: Excerpt from Table 1 in UKPDS 33</a:t>
            </a:r>
            <a:endParaRPr lang="en-US"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648200" y="2362200"/>
            <a:ext cx="3429000" cy="27432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 </a:t>
            </a:r>
            <a:br>
              <a:rPr lang="en-US" dirty="0" smtClean="0"/>
            </a:br>
            <a:r>
              <a:rPr lang="en-US" dirty="0" smtClean="0"/>
              <a:t>Population Generation &amp; Objectives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Generation Expressions: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098341" flipV="1">
            <a:off x="4174843" y="4351498"/>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6934200" y="5105400"/>
            <a:ext cx="1981200" cy="1066800"/>
          </a:xfrm>
          <a:prstGeom prst="wedgeRoundRectCallout">
            <a:avLst>
              <a:gd name="adj1" fmla="val 36113"/>
              <a:gd name="adj2" fmla="val -11803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MIST Uses Computing Power</a:t>
            </a:r>
            <a:br>
              <a:rPr lang="en-US" dirty="0" smtClean="0"/>
            </a:br>
            <a:r>
              <a:rPr lang="en-US" dirty="0" smtClean="0"/>
              <a:t>Here is Proof!</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p:txBody>
      </p:sp>
      <p:pic>
        <p:nvPicPr>
          <p:cNvPr id="1026" name="Picture 2" descr="C:\Users\Work\Desktop\IMG_2744.JPG"/>
          <p:cNvPicPr>
            <a:picLocks noChangeAspect="1" noChangeArrowheads="1"/>
          </p:cNvPicPr>
          <p:nvPr/>
        </p:nvPicPr>
        <p:blipFill>
          <a:blip r:embed="rId2" cstate="print"/>
          <a:srcRect/>
          <a:stretch>
            <a:fillRect/>
          </a:stretch>
        </p:blipFill>
        <p:spPr bwMode="auto">
          <a:xfrm>
            <a:off x="1295400" y="1600200"/>
            <a:ext cx="6502400" cy="4876800"/>
          </a:xfrm>
          <a:prstGeom prst="rect">
            <a:avLst/>
          </a:prstGeom>
          <a:noFill/>
        </p:spPr>
      </p:pic>
      <p:sp>
        <p:nvSpPr>
          <p:cNvPr id="9" name="Oval Callout 8"/>
          <p:cNvSpPr/>
          <p:nvPr/>
        </p:nvSpPr>
        <p:spPr>
          <a:xfrm>
            <a:off x="1219200" y="5791200"/>
            <a:ext cx="3886200" cy="762000"/>
          </a:xfrm>
          <a:prstGeom prst="wedgeEllipseCallout">
            <a:avLst>
              <a:gd name="adj1" fmla="val 59719"/>
              <a:gd name="adj2" fmla="val -2506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Fried after two year of extensive use</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Risk Equations from the Literature Blinded</a:t>
            </a:r>
            <a:endParaRPr lang="en-US" dirty="0"/>
          </a:p>
        </p:txBody>
      </p:sp>
      <p:graphicFrame>
        <p:nvGraphicFramePr>
          <p:cNvPr id="5" name="Content Placeholder 4"/>
          <p:cNvGraphicFramePr>
            <a:graphicFrameLocks noGrp="1"/>
          </p:cNvGraphicFramePr>
          <p:nvPr>
            <p:ph idx="1"/>
          </p:nvPr>
        </p:nvGraphicFramePr>
        <p:xfrm>
          <a:off x="1219200" y="2362200"/>
          <a:ext cx="7315200" cy="3886200"/>
        </p:xfrm>
        <a:graphic>
          <a:graphicData uri="http://schemas.openxmlformats.org/drawingml/2006/table">
            <a:tbl>
              <a:tblPr/>
              <a:tblGrid>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gridCol w="292608"/>
              </a:tblGrid>
              <a:tr h="388620">
                <a:tc>
                  <a:txBody>
                    <a:bodyPr/>
                    <a:lstStyle/>
                    <a:p>
                      <a:pPr algn="ctr" fontAlgn="b"/>
                      <a:endParaRPr lang="en-US" sz="1100" b="1"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14</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15</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16</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17</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18</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19</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20</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21</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22</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23</a:t>
                      </a:r>
                    </a:p>
                  </a:txBody>
                  <a:tcPr marL="9525" marR="9525" marT="9525" marB="0" anchor="ctr">
                    <a:lnL>
                      <a:noFill/>
                    </a:lnL>
                    <a:lnR>
                      <a:noFill/>
                    </a:lnR>
                    <a:lnT>
                      <a:noFill/>
                    </a:lnT>
                    <a:lnB>
                      <a:noFill/>
                    </a:lnB>
                  </a:tcPr>
                </a:tc>
                <a:tc>
                  <a:txBody>
                    <a:bodyPr/>
                    <a:lstStyle/>
                    <a:p>
                      <a:pPr algn="ctr" fontAlgn="b"/>
                      <a:r>
                        <a:rPr lang="en-US" sz="1100" b="1" i="0" u="none" strike="noStrike" dirty="0">
                          <a:solidFill>
                            <a:srgbClr val="000000"/>
                          </a:solidFill>
                          <a:latin typeface="Calibri"/>
                        </a:rPr>
                        <a:t>24</a:t>
                      </a:r>
                    </a:p>
                  </a:txBody>
                  <a:tcPr marL="9525" marR="9525" marT="9525" marB="0" anchor="ctr">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2</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3</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4</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solidFill>
                      <a:schemeClr val="bg1"/>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r>
              <a:tr h="388620">
                <a:tc>
                  <a:txBody>
                    <a:bodyPr/>
                    <a:lstStyle/>
                    <a:p>
                      <a:pPr algn="ctr" fontAlgn="b"/>
                      <a:r>
                        <a:rPr lang="en-US" sz="1100" b="1" i="0" u="none" strike="noStrike" dirty="0">
                          <a:solidFill>
                            <a:srgbClr val="000000"/>
                          </a:solidFill>
                          <a:latin typeface="Calibri"/>
                        </a:rPr>
                        <a:t>5</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6</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7</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8</a:t>
                      </a:r>
                    </a:p>
                  </a:txBody>
                  <a:tcPr marL="9525" marR="9525" marT="9525" marB="0" anchor="ctr">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88620">
                <a:tc>
                  <a:txBody>
                    <a:bodyPr/>
                    <a:lstStyle/>
                    <a:p>
                      <a:pPr algn="ctr" fontAlgn="b"/>
                      <a:r>
                        <a:rPr lang="en-US" sz="1100" b="1" i="0" u="none" strike="noStrike" dirty="0">
                          <a:solidFill>
                            <a:srgbClr val="000000"/>
                          </a:solidFill>
                          <a:latin typeface="Calibri"/>
                        </a:rPr>
                        <a:t>9</a:t>
                      </a:r>
                    </a:p>
                  </a:txBody>
                  <a:tcPr marL="9525" marR="9525" marT="9525" marB="0" anchor="ctr">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solidFill>
                      <a:srgbClr val="FFFF00"/>
                    </a:solidFill>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
        <p:nvSpPr>
          <p:cNvPr id="6" name="TextBox 5"/>
          <p:cNvSpPr txBox="1"/>
          <p:nvPr/>
        </p:nvSpPr>
        <p:spPr>
          <a:xfrm>
            <a:off x="152400" y="3581400"/>
            <a:ext cx="1219200" cy="646331"/>
          </a:xfrm>
          <a:prstGeom prst="rect">
            <a:avLst/>
          </a:prstGeom>
          <a:noFill/>
        </p:spPr>
        <p:txBody>
          <a:bodyPr wrap="square" rtlCol="0">
            <a:spAutoFit/>
          </a:bodyPr>
          <a:lstStyle/>
          <a:p>
            <a:pPr algn="ctr"/>
            <a:r>
              <a:rPr lang="en-US" dirty="0" smtClean="0"/>
              <a:t>Risk Equations</a:t>
            </a:r>
            <a:endParaRPr lang="en-US" dirty="0"/>
          </a:p>
        </p:txBody>
      </p:sp>
      <p:sp>
        <p:nvSpPr>
          <p:cNvPr id="7" name="TextBox 6"/>
          <p:cNvSpPr txBox="1"/>
          <p:nvPr/>
        </p:nvSpPr>
        <p:spPr>
          <a:xfrm>
            <a:off x="2895600" y="2057400"/>
            <a:ext cx="2895600" cy="369332"/>
          </a:xfrm>
          <a:prstGeom prst="rect">
            <a:avLst/>
          </a:prstGeom>
          <a:noFill/>
        </p:spPr>
        <p:txBody>
          <a:bodyPr wrap="square" rtlCol="0">
            <a:spAutoFit/>
          </a:bodyPr>
          <a:lstStyle/>
          <a:p>
            <a:pPr algn="ctr"/>
            <a:r>
              <a:rPr lang="en-US" dirty="0" smtClean="0"/>
              <a:t>Bio-Markers / Parameters</a:t>
            </a:r>
            <a:endParaRPr lang="en-US" dirty="0"/>
          </a:p>
        </p:txBody>
      </p:sp>
      <p:grpSp>
        <p:nvGrpSpPr>
          <p:cNvPr id="3" name="Group 9"/>
          <p:cNvGrpSpPr/>
          <p:nvPr/>
        </p:nvGrpSpPr>
        <p:grpSpPr>
          <a:xfrm>
            <a:off x="3429000" y="2438400"/>
            <a:ext cx="2286000" cy="4343400"/>
            <a:chOff x="3429000" y="1905000"/>
            <a:chExt cx="2286000" cy="4495800"/>
          </a:xfrm>
        </p:grpSpPr>
        <p:sp>
          <p:nvSpPr>
            <p:cNvPr id="8" name="Rectangle 7"/>
            <p:cNvSpPr/>
            <p:nvPr/>
          </p:nvSpPr>
          <p:spPr>
            <a:xfrm>
              <a:off x="4419600" y="1905000"/>
              <a:ext cx="304800" cy="3962400"/>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429000" y="6019800"/>
              <a:ext cx="2286000" cy="381000"/>
            </a:xfrm>
            <a:prstGeom prst="rect">
              <a:avLst/>
            </a:prstGeom>
            <a:noFill/>
          </p:spPr>
          <p:txBody>
            <a:bodyPr wrap="square" rtlCol="0">
              <a:spAutoFit/>
            </a:bodyPr>
            <a:lstStyle/>
            <a:p>
              <a:pPr algn="ctr"/>
              <a:r>
                <a:rPr lang="en-US" dirty="0" smtClean="0">
                  <a:solidFill>
                    <a:srgbClr val="FF0000"/>
                  </a:solidFill>
                </a:rPr>
                <a:t>Smoke</a:t>
              </a:r>
              <a:endParaRPr lang="en-US" dirty="0">
                <a:solidFill>
                  <a:srgbClr val="FF0000"/>
                </a:solidFill>
              </a:endParaRPr>
            </a:p>
          </p:txBody>
        </p:sp>
      </p:grpSp>
      <p:sp>
        <p:nvSpPr>
          <p:cNvPr id="13" name="Rounded Rectangular Callout 12"/>
          <p:cNvSpPr/>
          <p:nvPr/>
        </p:nvSpPr>
        <p:spPr>
          <a:xfrm>
            <a:off x="381000" y="1600200"/>
            <a:ext cx="8610600" cy="457200"/>
          </a:xfrm>
          <a:prstGeom prst="wedgeRoundRectCallout">
            <a:avLst>
              <a:gd name="adj1" fmla="val 17165"/>
              <a:gd name="adj2" fmla="val 111719"/>
              <a:gd name="adj3" fmla="val 16667"/>
            </a:avLst>
          </a:prstGeom>
          <a:noFill/>
          <a:ln>
            <a:solidFill>
              <a:srgbClr val="660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solidFill>
                  <a:srgbClr val="660033"/>
                </a:solidFill>
              </a:rPr>
              <a:t>A1c, ACR, AF, Age, </a:t>
            </a:r>
            <a:r>
              <a:rPr lang="en-US" sz="1200" dirty="0" err="1" smtClean="0">
                <a:solidFill>
                  <a:srgbClr val="660033"/>
                </a:solidFill>
              </a:rPr>
              <a:t>AgeAtDiagnosisOfDiabetes</a:t>
            </a:r>
            <a:r>
              <a:rPr lang="en-US" sz="1200" dirty="0" smtClean="0">
                <a:solidFill>
                  <a:srgbClr val="660033"/>
                </a:solidFill>
              </a:rPr>
              <a:t>, BMI, DBP, DiabetesType2, </a:t>
            </a:r>
            <a:r>
              <a:rPr lang="en-US" sz="1200" dirty="0" err="1" smtClean="0">
                <a:solidFill>
                  <a:srgbClr val="660033"/>
                </a:solidFill>
              </a:rPr>
              <a:t>FamilyHistoryCHD</a:t>
            </a:r>
            <a:r>
              <a:rPr lang="en-US" sz="1200" dirty="0" smtClean="0">
                <a:solidFill>
                  <a:srgbClr val="660033"/>
                </a:solidFill>
              </a:rPr>
              <a:t>, HDL, LDL, </a:t>
            </a:r>
            <a:r>
              <a:rPr lang="en-US" sz="1200" dirty="0" err="1" smtClean="0">
                <a:solidFill>
                  <a:srgbClr val="660033"/>
                </a:solidFill>
              </a:rPr>
              <a:t>LipidRatio</a:t>
            </a:r>
            <a:r>
              <a:rPr lang="en-US" sz="1200" dirty="0" smtClean="0">
                <a:solidFill>
                  <a:srgbClr val="660033"/>
                </a:solidFill>
              </a:rPr>
              <a:t>, </a:t>
            </a:r>
            <a:r>
              <a:rPr lang="en-US" sz="1200" dirty="0" err="1" smtClean="0">
                <a:solidFill>
                  <a:srgbClr val="660033"/>
                </a:solidFill>
              </a:rPr>
              <a:t>MacroAlbuminuria</a:t>
            </a:r>
            <a:r>
              <a:rPr lang="en-US" sz="1200" dirty="0" smtClean="0">
                <a:solidFill>
                  <a:srgbClr val="660033"/>
                </a:solidFill>
              </a:rPr>
              <a:t>, Male, </a:t>
            </a:r>
            <a:r>
              <a:rPr lang="en-US" sz="1200" dirty="0" err="1" smtClean="0">
                <a:solidFill>
                  <a:srgbClr val="660033"/>
                </a:solidFill>
              </a:rPr>
              <a:t>MicroAlbuminuria</a:t>
            </a:r>
            <a:r>
              <a:rPr lang="en-US" sz="1200" dirty="0" smtClean="0">
                <a:solidFill>
                  <a:srgbClr val="660033"/>
                </a:solidFill>
              </a:rPr>
              <a:t>, Race, </a:t>
            </a:r>
            <a:r>
              <a:rPr lang="en-US" sz="1200" dirty="0" err="1" smtClean="0">
                <a:solidFill>
                  <a:srgbClr val="660033"/>
                </a:solidFill>
              </a:rPr>
              <a:t>RheumatoidArthritis</a:t>
            </a:r>
            <a:r>
              <a:rPr lang="en-US" sz="1200" dirty="0" smtClean="0">
                <a:solidFill>
                  <a:srgbClr val="660033"/>
                </a:solidFill>
              </a:rPr>
              <a:t> , SBP, Smoke, </a:t>
            </a:r>
            <a:r>
              <a:rPr lang="en-US" sz="1200" dirty="0" err="1" smtClean="0">
                <a:solidFill>
                  <a:srgbClr val="660033"/>
                </a:solidFill>
              </a:rPr>
              <a:t>Survive_MI</a:t>
            </a:r>
            <a:r>
              <a:rPr lang="en-US" sz="1200" dirty="0" smtClean="0">
                <a:solidFill>
                  <a:srgbClr val="660033"/>
                </a:solidFill>
              </a:rPr>
              <a:t>, </a:t>
            </a:r>
            <a:r>
              <a:rPr lang="en-US" sz="1200" dirty="0" err="1" smtClean="0">
                <a:solidFill>
                  <a:srgbClr val="660033"/>
                </a:solidFill>
              </a:rPr>
              <a:t>Survive_Stroke</a:t>
            </a:r>
            <a:r>
              <a:rPr lang="en-US" sz="1200" dirty="0" smtClean="0">
                <a:solidFill>
                  <a:srgbClr val="660033"/>
                </a:solidFill>
              </a:rPr>
              <a:t>, TC, Townsend, </a:t>
            </a:r>
            <a:r>
              <a:rPr lang="en-US" sz="1200" dirty="0" err="1" smtClean="0">
                <a:solidFill>
                  <a:srgbClr val="660033"/>
                </a:solidFill>
              </a:rPr>
              <a:t>TreatedHypertension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Disease Progression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Simple - Low Resolution</a:t>
            </a:r>
          </a:p>
          <a:p>
            <a:endParaRPr lang="en-US" dirty="0" smtClean="0"/>
          </a:p>
          <a:p>
            <a:r>
              <a:rPr lang="en-US" dirty="0" smtClean="0"/>
              <a:t>Based on secondary data:</a:t>
            </a:r>
          </a:p>
          <a:p>
            <a:pPr lvl="1"/>
            <a:r>
              <a:rPr lang="en-US" dirty="0" smtClean="0"/>
              <a:t>Published </a:t>
            </a:r>
            <a:r>
              <a:rPr lang="en-US" dirty="0" smtClean="0">
                <a:solidFill>
                  <a:srgbClr val="7030A0"/>
                </a:solidFill>
              </a:rPr>
              <a:t>Risk Equations</a:t>
            </a:r>
          </a:p>
          <a:p>
            <a:pPr lvl="1"/>
            <a:r>
              <a:rPr lang="en-US" dirty="0" smtClean="0"/>
              <a:t>Published </a:t>
            </a:r>
            <a:r>
              <a:rPr lang="en-US" dirty="0" smtClean="0">
                <a:solidFill>
                  <a:srgbClr val="7030A0"/>
                </a:solidFill>
              </a:rPr>
              <a:t>Clinical Trials</a:t>
            </a:r>
            <a:r>
              <a:rPr lang="en-US" dirty="0" smtClean="0"/>
              <a:t>, i.e. no real individual data</a:t>
            </a:r>
          </a:p>
          <a:p>
            <a:pPr lvl="1"/>
            <a:r>
              <a:rPr lang="en-US" dirty="0" smtClean="0"/>
              <a:t>Other publications</a:t>
            </a:r>
          </a:p>
          <a:p>
            <a:endParaRPr lang="en-US" dirty="0" smtClean="0"/>
          </a:p>
          <a:p>
            <a:r>
              <a:rPr lang="en-US" dirty="0" smtClean="0"/>
              <a:t>Relies on computing power/techniques</a:t>
            </a:r>
          </a:p>
          <a:p>
            <a:pPr lvl="1">
              <a:buClr>
                <a:schemeClr val="tx1"/>
              </a:buClr>
            </a:pPr>
            <a:r>
              <a:rPr lang="en-US" dirty="0" smtClean="0"/>
              <a:t>Parallel processing / High Performance Computing</a:t>
            </a:r>
          </a:p>
          <a:p>
            <a:pPr lvl="1">
              <a:buClr>
                <a:schemeClr val="tx1"/>
              </a:buClr>
            </a:pPr>
            <a:r>
              <a:rPr lang="en-US" dirty="0" smtClean="0">
                <a:solidFill>
                  <a:srgbClr val="7030A0"/>
                </a:solidFill>
              </a:rPr>
              <a:t>Competition</a:t>
            </a:r>
            <a:r>
              <a:rPr lang="en-US" dirty="0" smtClean="0"/>
              <a:t> among alternative equation/hypothesis combinations</a:t>
            </a:r>
          </a:p>
          <a:p>
            <a:pPr lvl="1">
              <a:buClr>
                <a:schemeClr val="tx1"/>
              </a:buClr>
            </a:pPr>
            <a:r>
              <a:rPr lang="en-US" dirty="0" smtClean="0"/>
              <a:t>Cross validation - </a:t>
            </a:r>
            <a:r>
              <a:rPr lang="en-US" dirty="0" smtClean="0">
                <a:solidFill>
                  <a:srgbClr val="7030A0"/>
                </a:solidFill>
              </a:rPr>
              <a:t>One click validation</a:t>
            </a:r>
          </a:p>
          <a:p>
            <a:pPr lvl="1">
              <a:buClr>
                <a:schemeClr val="tx1"/>
              </a:buClr>
            </a:pPr>
            <a:r>
              <a:rPr lang="en-US" dirty="0" smtClean="0">
                <a:solidFill>
                  <a:srgbClr val="7030A0"/>
                </a:solidFill>
              </a:rPr>
              <a:t>Ranks</a:t>
            </a:r>
            <a:r>
              <a:rPr lang="en-US" dirty="0" smtClean="0"/>
              <a:t> results according to fitness - </a:t>
            </a:r>
            <a:r>
              <a:rPr lang="en-US" dirty="0" smtClean="0">
                <a:solidFill>
                  <a:srgbClr val="7030A0"/>
                </a:solidFill>
              </a:rPr>
              <a:t>Fitness Engine</a:t>
            </a:r>
          </a:p>
          <a:p>
            <a:pPr lvl="1">
              <a:buClr>
                <a:schemeClr val="tx1"/>
              </a:buClr>
            </a:pPr>
            <a:r>
              <a:rPr lang="en-US" dirty="0" smtClean="0">
                <a:solidFill>
                  <a:srgbClr val="7030A0"/>
                </a:solidFill>
              </a:rPr>
              <a:t>Accumulates knowledge</a:t>
            </a:r>
          </a:p>
          <a:p>
            <a:pPr lvl="1">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INSPYRED elements provided by MIST:</a:t>
            </a:r>
          </a:p>
          <a:p>
            <a:pPr lvl="1"/>
            <a:r>
              <a:rPr lang="en-US" b="1" dirty="0" smtClean="0"/>
              <a:t>Evaluator:</a:t>
            </a:r>
            <a:r>
              <a:rPr lang="en-US" dirty="0" smtClean="0"/>
              <a:t> Score a specific sub-population = Fitness function</a:t>
            </a:r>
          </a:p>
          <a:p>
            <a:pPr lvl="1"/>
            <a:r>
              <a:rPr lang="en-US" b="1" dirty="0" smtClean="0"/>
              <a:t>Generator: </a:t>
            </a:r>
            <a:r>
              <a:rPr lang="en-US" dirty="0" smtClean="0"/>
              <a:t>Generates a sub-population from candidate population</a:t>
            </a:r>
          </a:p>
          <a:p>
            <a:pPr lvl="1"/>
            <a:r>
              <a:rPr lang="en-US" b="1" dirty="0" smtClean="0"/>
              <a:t>Random generator: </a:t>
            </a:r>
            <a:r>
              <a:rPr lang="en-US" dirty="0" smtClean="0"/>
              <a:t>Control random numbers: Allows Reproducibility</a:t>
            </a:r>
          </a:p>
          <a:p>
            <a:pPr lvl="1"/>
            <a:r>
              <a:rPr lang="en-US" b="1" dirty="0" err="1" smtClean="0"/>
              <a:t>Variators</a:t>
            </a:r>
            <a:r>
              <a:rPr lang="en-US" b="1" dirty="0" smtClean="0"/>
              <a:t>:</a:t>
            </a:r>
          </a:p>
          <a:p>
            <a:pPr lvl="2"/>
            <a:r>
              <a:rPr lang="en-US" dirty="0" smtClean="0"/>
              <a:t>Cross Over: method to create a sub populations from two others</a:t>
            </a:r>
          </a:p>
          <a:p>
            <a:pPr lvl="2"/>
            <a:r>
              <a:rPr lang="en-US" dirty="0" smtClean="0"/>
              <a:t>Mutation: Method to change a sub-population</a:t>
            </a:r>
          </a:p>
          <a:p>
            <a:pPr lvl="1"/>
            <a:r>
              <a:rPr lang="en-US" b="1" dirty="0" smtClean="0"/>
              <a:t>Terminators:</a:t>
            </a:r>
          </a:p>
          <a:p>
            <a:pPr lvl="2"/>
            <a:r>
              <a:rPr lang="en-US" dirty="0" smtClean="0"/>
              <a:t>Max </a:t>
            </a:r>
            <a:r>
              <a:rPr lang="en-US" dirty="0" err="1" smtClean="0"/>
              <a:t>Eval</a:t>
            </a:r>
            <a:r>
              <a:rPr lang="en-US" dirty="0" smtClean="0"/>
              <a:t>: stop when computation is too long</a:t>
            </a:r>
          </a:p>
          <a:p>
            <a:pPr lvl="2"/>
            <a:r>
              <a:rPr lang="en-US" dirty="0" smtClean="0"/>
              <a:t>Max Stable: Stop when result Is stable </a:t>
            </a:r>
          </a:p>
          <a:p>
            <a:pPr lvl="1"/>
            <a:endParaRPr lang="en-US" dirty="0" smtClean="0"/>
          </a:p>
          <a:p>
            <a:pPr lvl="1"/>
            <a:r>
              <a:rPr lang="en-US" b="1" dirty="0" smtClean="0"/>
              <a:t>Additional parameters: </a:t>
            </a:r>
            <a:r>
              <a:rPr lang="en-US" dirty="0" smtClean="0"/>
              <a:t>Population Size, Sub-population Size, etc. </a:t>
            </a:r>
          </a:p>
          <a:p>
            <a:pPr lvl="1"/>
            <a:r>
              <a:rPr lang="en-US" b="1" dirty="0" smtClean="0"/>
              <a:t>Selector: </a:t>
            </a:r>
            <a:r>
              <a:rPr lang="en-US" dirty="0" smtClean="0"/>
              <a:t>Standard INSPYRED Tournament</a:t>
            </a:r>
          </a:p>
          <a:p>
            <a:pPr lvl="1"/>
            <a:r>
              <a:rPr lang="en-US" b="1" dirty="0" smtClean="0"/>
              <a:t>Observer: </a:t>
            </a:r>
            <a:r>
              <a:rPr lang="en-US" dirty="0" smtClean="0"/>
              <a:t>Standard INSPYRED statistic observer</a:t>
            </a:r>
          </a:p>
          <a:p>
            <a:endParaRPr lang="en-US" dirty="0" smtClean="0"/>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p:txBody>
      </p:sp>
      <p:sp>
        <p:nvSpPr>
          <p:cNvPr id="6" name="Cloud Callout 5"/>
          <p:cNvSpPr/>
          <p:nvPr/>
        </p:nvSpPr>
        <p:spPr>
          <a:xfrm>
            <a:off x="4724400" y="3733800"/>
            <a:ext cx="41910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196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8674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4876800" y="4267200"/>
            <a:ext cx="17526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Population</a:t>
            </a:r>
            <a:endParaRPr lang="en-US" dirty="0">
              <a:solidFill>
                <a:schemeClr val="tx1"/>
              </a:solidFill>
            </a:endParaRPr>
          </a:p>
        </p:txBody>
      </p:sp>
      <p:sp>
        <p:nvSpPr>
          <p:cNvPr id="13" name="Right Arrow 12"/>
          <p:cNvSpPr/>
          <p:nvPr/>
        </p:nvSpPr>
        <p:spPr>
          <a:xfrm rot="4273438">
            <a:off x="7551208" y="50943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  Run</a:t>
            </a:r>
            <a:endParaRPr lang="en-US" sz="1600" dirty="0">
              <a:solidFill>
                <a:srgbClr val="00B050"/>
              </a:solidFill>
            </a:endParaRPr>
          </a:p>
        </p:txBody>
      </p:sp>
      <p:sp>
        <p:nvSpPr>
          <p:cNvPr id="7" name="Vertical Scroll 6"/>
          <p:cNvSpPr/>
          <p:nvPr/>
        </p:nvSpPr>
        <p:spPr>
          <a:xfrm>
            <a:off x="7162800" y="42672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Built from literature references and hence the name: The Reference Model</a:t>
            </a:r>
          </a:p>
          <a:p>
            <a:r>
              <a:rPr lang="en-US" dirty="0" smtClean="0"/>
              <a:t>Designed to serve as a reference for new equations and populations</a:t>
            </a:r>
          </a:p>
          <a:p>
            <a:r>
              <a:rPr lang="en-US" dirty="0" smtClean="0"/>
              <a:t>A League / Consumers Report for disease models</a:t>
            </a:r>
          </a:p>
          <a:p>
            <a:r>
              <a:rPr lang="en-US" dirty="0" smtClean="0"/>
              <a:t>Current version deals with diabetic populations</a:t>
            </a:r>
          </a:p>
          <a:p>
            <a:pPr>
              <a:buNone/>
            </a:pPr>
            <a:endParaRPr lang="en-US" dirty="0" smtClean="0"/>
          </a:p>
        </p:txBody>
      </p:sp>
      <p:sp>
        <p:nvSpPr>
          <p:cNvPr id="4" name="Rounded Rectangle 3"/>
          <p:cNvSpPr/>
          <p:nvPr/>
        </p:nvSpPr>
        <p:spPr>
          <a:xfrm>
            <a:off x="838200" y="1676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2057400" y="2057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1752600" y="2286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0600" y="2057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2819400" y="2286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24200" y="2057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114800" y="2057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2438400" y="1828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38400" y="1828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1828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667000" y="2362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38200" y="28194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057400" y="3200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1752600" y="3429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0600" y="3200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2819400" y="3429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124200" y="3200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114800" y="3200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2438400" y="29718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438400" y="29718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95800" y="29718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67000" y="35052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838200" y="39624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1752600" y="43434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90600" y="41148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057400" y="41148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685800" y="4343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85800" y="3429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5800" y="2286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5800" y="2286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010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010400" y="22860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76800" y="22860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76800" y="3429000"/>
            <a:ext cx="2133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2819400" y="4343400"/>
            <a:ext cx="419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15200" y="30480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4800600" y="1676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4800600" y="28194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2667000" y="39624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a:t>
            </a:r>
          </a:p>
          <a:p>
            <a:pPr lvl="1"/>
            <a:r>
              <a:rPr lang="en-US" dirty="0" smtClean="0"/>
              <a:t>Evolutionary Computation towards user defined objectives</a:t>
            </a:r>
          </a:p>
          <a:p>
            <a:endParaRPr lang="en-US" dirty="0" smtClean="0"/>
          </a:p>
          <a:p>
            <a:r>
              <a:rPr lang="en-US" dirty="0" smtClean="0"/>
              <a:t>Example with no objectives:</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endParaRPr lang="en-US" b="1"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571999" y="304800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191000" y="362331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&amp; INSPYRED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r>
              <a:rPr lang="en-US" b="1" dirty="0" smtClean="0"/>
              <a:t>Table 1 can now be planned ahead!</a:t>
            </a:r>
            <a:endParaRPr lang="en-US" dirty="0" smtClean="0"/>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Simulation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3" name="U-Turn Arrow 52"/>
          <p:cNvSpPr/>
          <p:nvPr/>
        </p:nvSpPr>
        <p:spPr>
          <a:xfrm flipH="1" flipV="1">
            <a:off x="609600" y="5410200"/>
            <a:ext cx="7848600" cy="1066800"/>
          </a:xfrm>
          <a:prstGeom prst="uturnArrow">
            <a:avLst>
              <a:gd name="adj1" fmla="val 15625"/>
              <a:gd name="adj2" fmla="val 19643"/>
              <a:gd name="adj3" fmla="val 28295"/>
              <a:gd name="adj4" fmla="val 29018"/>
              <a:gd name="adj5" fmla="val 100000"/>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nvGrpSpPr>
          <p:cNvPr id="44" name="Group 126"/>
          <p:cNvGrpSpPr/>
          <p:nvPr/>
        </p:nvGrpSpPr>
        <p:grpSpPr>
          <a:xfrm>
            <a:off x="228600" y="914400"/>
            <a:ext cx="1219200" cy="1066800"/>
            <a:chOff x="152400" y="2971800"/>
            <a:chExt cx="990600" cy="914400"/>
          </a:xfrm>
        </p:grpSpPr>
        <p:sp>
          <p:nvSpPr>
            <p:cNvPr id="73" name="Oval 72"/>
            <p:cNvSpPr/>
            <p:nvPr/>
          </p:nvSpPr>
          <p:spPr>
            <a:xfrm>
              <a:off x="152400" y="2971800"/>
              <a:ext cx="990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74" name="Smiley Face 73"/>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miley Face 76"/>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102"/>
          <p:cNvGrpSpPr/>
          <p:nvPr/>
        </p:nvGrpSpPr>
        <p:grpSpPr>
          <a:xfrm>
            <a:off x="1676400" y="2286000"/>
            <a:ext cx="5943600" cy="3657600"/>
            <a:chOff x="1676400" y="2286000"/>
            <a:chExt cx="5943600" cy="3657600"/>
          </a:xfrm>
        </p:grpSpPr>
        <p:sp>
          <p:nvSpPr>
            <p:cNvPr id="87" name="Rounded Rectangle 86"/>
            <p:cNvSpPr/>
            <p:nvPr/>
          </p:nvSpPr>
          <p:spPr>
            <a:xfrm>
              <a:off x="1676400" y="2286000"/>
              <a:ext cx="5943600" cy="3657600"/>
            </a:xfrm>
            <a:prstGeom prst="roundRect">
              <a:avLst>
                <a:gd name="adj" fmla="val 28386"/>
              </a:avLst>
            </a:prstGeom>
            <a:solidFill>
              <a:srgbClr val="C9F1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ounded Rectangle 3"/>
            <p:cNvSpPr/>
            <p:nvPr/>
          </p:nvSpPr>
          <p:spPr>
            <a:xfrm>
              <a:off x="2209800" y="2667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4290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31242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22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41910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958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54864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810000" y="2819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10000" y="2819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67400" y="2819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38600" y="3352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09800" y="3810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34290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31242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622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41910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95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54864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810000" y="3962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810000" y="3962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962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38600" y="4495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209800" y="49530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124200" y="5334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62200" y="5105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3429000" y="5105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2057400" y="5334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8288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57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29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48400" y="3276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248400" y="4419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4191000" y="5334000"/>
              <a:ext cx="2438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038600"/>
              <a:ext cx="6096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791200" y="2667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CHD</a:t>
              </a:r>
              <a:endParaRPr lang="en-US" sz="1000" dirty="0">
                <a:solidFill>
                  <a:srgbClr val="00B050"/>
                </a:solidFill>
              </a:endParaRPr>
            </a:p>
          </p:txBody>
        </p:sp>
        <p:sp>
          <p:nvSpPr>
            <p:cNvPr id="42" name="Rectangle 41"/>
            <p:cNvSpPr/>
            <p:nvPr/>
          </p:nvSpPr>
          <p:spPr>
            <a:xfrm>
              <a:off x="5791200" y="3810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Stroke</a:t>
              </a:r>
              <a:endParaRPr lang="en-US" sz="1000" dirty="0">
                <a:solidFill>
                  <a:srgbClr val="00B050"/>
                </a:solidFill>
              </a:endParaRPr>
            </a:p>
          </p:txBody>
        </p:sp>
        <p:sp>
          <p:nvSpPr>
            <p:cNvPr id="43" name="Rectangle 42"/>
            <p:cNvSpPr/>
            <p:nvPr/>
          </p:nvSpPr>
          <p:spPr>
            <a:xfrm>
              <a:off x="3886200" y="49530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Competing Mortality</a:t>
              </a:r>
              <a:endParaRPr lang="en-US" sz="1000" dirty="0">
                <a:solidFill>
                  <a:srgbClr val="00B050"/>
                </a:solidFill>
              </a:endParaRPr>
            </a:p>
          </p:txBody>
        </p:sp>
        <p:sp>
          <p:nvSpPr>
            <p:cNvPr id="88" name="TextBox 87"/>
            <p:cNvSpPr txBox="1"/>
            <p:nvPr/>
          </p:nvSpPr>
          <p:spPr>
            <a:xfrm>
              <a:off x="2438400" y="2297668"/>
              <a:ext cx="4038600" cy="369332"/>
            </a:xfrm>
            <a:prstGeom prst="rect">
              <a:avLst/>
            </a:prstGeom>
            <a:noFill/>
          </p:spPr>
          <p:txBody>
            <a:bodyPr wrap="square" rtlCol="0">
              <a:spAutoFit/>
            </a:bodyPr>
            <a:lstStyle/>
            <a:p>
              <a:pPr algn="ctr"/>
              <a:r>
                <a:rPr lang="en-US" b="1" dirty="0" err="1" smtClean="0"/>
                <a:t>Mutli</a:t>
              </a:r>
              <a:r>
                <a:rPr lang="en-US" b="1" dirty="0" smtClean="0"/>
                <a:t>-Process State Transitions</a:t>
              </a:r>
              <a:endParaRPr lang="en-US" b="1" dirty="0"/>
            </a:p>
          </p:txBody>
        </p:sp>
      </p:grpSp>
      <p:sp>
        <p:nvSpPr>
          <p:cNvPr id="89" name="Right Arrow 88"/>
          <p:cNvSpPr/>
          <p:nvPr/>
        </p:nvSpPr>
        <p:spPr>
          <a:xfrm rot="5400000">
            <a:off x="647700" y="2019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Right Arrow 89"/>
          <p:cNvSpPr/>
          <p:nvPr/>
        </p:nvSpPr>
        <p:spPr>
          <a:xfrm rot="5400000">
            <a:off x="647700" y="3543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438400" y="5943600"/>
            <a:ext cx="4038600" cy="369332"/>
          </a:xfrm>
          <a:prstGeom prst="rect">
            <a:avLst/>
          </a:prstGeom>
          <a:noFill/>
        </p:spPr>
        <p:txBody>
          <a:bodyPr wrap="square" rtlCol="0">
            <a:spAutoFit/>
          </a:bodyPr>
          <a:lstStyle/>
          <a:p>
            <a:pPr algn="ctr"/>
            <a:r>
              <a:rPr lang="en-US" dirty="0" smtClean="0"/>
              <a:t>Repeat Simulation Step</a:t>
            </a:r>
            <a:endParaRPr lang="en-US" dirty="0"/>
          </a:p>
        </p:txBody>
      </p:sp>
      <p:sp>
        <p:nvSpPr>
          <p:cNvPr id="95" name="Rectangular Callout 94"/>
          <p:cNvSpPr/>
          <p:nvPr/>
        </p:nvSpPr>
        <p:spPr>
          <a:xfrm>
            <a:off x="4343400" y="1066800"/>
            <a:ext cx="4724400" cy="838200"/>
          </a:xfrm>
          <a:prstGeom prst="wedgeRectCallout">
            <a:avLst>
              <a:gd name="adj1" fmla="val 39053"/>
              <a:gd name="adj2" fmla="val 2864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
        <p:nvSpPr>
          <p:cNvPr id="98" name="Vertical Scroll 97"/>
          <p:cNvSpPr/>
          <p:nvPr/>
        </p:nvSpPr>
        <p:spPr>
          <a:xfrm>
            <a:off x="152400" y="2362200"/>
            <a:ext cx="1371600" cy="1143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Init</a:t>
            </a:r>
          </a:p>
          <a:p>
            <a:pPr algn="ctr"/>
            <a:r>
              <a:rPr lang="en-US" sz="1600" b="1" dirty="0" smtClean="0">
                <a:solidFill>
                  <a:schemeClr val="tx1"/>
                </a:solidFill>
              </a:rPr>
              <a:t>Rules</a:t>
            </a:r>
            <a:endParaRPr lang="en-US" sz="1600" b="1" dirty="0">
              <a:solidFill>
                <a:schemeClr val="tx1"/>
              </a:solidFill>
            </a:endParaRPr>
          </a:p>
        </p:txBody>
      </p:sp>
      <p:sp>
        <p:nvSpPr>
          <p:cNvPr id="101" name="Oval Callout 100"/>
          <p:cNvSpPr/>
          <p:nvPr/>
        </p:nvSpPr>
        <p:spPr>
          <a:xfrm>
            <a:off x="7315200" y="5638800"/>
            <a:ext cx="838200" cy="609600"/>
          </a:xfrm>
          <a:prstGeom prst="wedgeEllipseCallout">
            <a:avLst>
              <a:gd name="adj1" fmla="val 30303"/>
              <a:gd name="adj2" fmla="val -83593"/>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 </a:t>
            </a:r>
            <a:r>
              <a:rPr lang="en-US" dirty="0" err="1" smtClean="0">
                <a:solidFill>
                  <a:schemeClr val="tx1"/>
                </a:solidFill>
              </a:rPr>
              <a:t>QoL</a:t>
            </a:r>
            <a:endParaRPr lang="en-US" dirty="0">
              <a:solidFill>
                <a:schemeClr val="tx1"/>
              </a:solidFill>
            </a:endParaRPr>
          </a:p>
        </p:txBody>
      </p:sp>
      <p:sp>
        <p:nvSpPr>
          <p:cNvPr id="102" name="Oval Callout 101"/>
          <p:cNvSpPr/>
          <p:nvPr/>
        </p:nvSpPr>
        <p:spPr>
          <a:xfrm>
            <a:off x="990600" y="5943600"/>
            <a:ext cx="1752600" cy="304800"/>
          </a:xfrm>
          <a:prstGeom prst="wedgeEllipseCallout">
            <a:avLst>
              <a:gd name="adj1" fmla="val -30209"/>
              <a:gd name="adj2" fmla="val -226562"/>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Biomarkers</a:t>
            </a:r>
            <a:endParaRPr lang="en-US" dirty="0">
              <a:solidFill>
                <a:schemeClr val="tx1"/>
              </a:solidFill>
            </a:endParaRPr>
          </a:p>
        </p:txBody>
      </p:sp>
      <p:sp>
        <p:nvSpPr>
          <p:cNvPr id="85" name="Right Arrow 84"/>
          <p:cNvSpPr/>
          <p:nvPr/>
        </p:nvSpPr>
        <p:spPr>
          <a:xfrm>
            <a:off x="7467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ight Arrow 50"/>
          <p:cNvSpPr/>
          <p:nvPr/>
        </p:nvSpPr>
        <p:spPr>
          <a:xfrm>
            <a:off x="1371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Vertical Scroll 96"/>
          <p:cNvSpPr/>
          <p:nvPr/>
        </p:nvSpPr>
        <p:spPr>
          <a:xfrm>
            <a:off x="1524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Pre</a:t>
            </a:r>
          </a:p>
          <a:p>
            <a:pPr algn="ctr"/>
            <a:r>
              <a:rPr lang="en-US" sz="1600" b="1" dirty="0" smtClean="0">
                <a:solidFill>
                  <a:schemeClr val="tx1"/>
                </a:solidFill>
              </a:rPr>
              <a:t>State Transition Rules</a:t>
            </a:r>
            <a:endParaRPr lang="en-US" sz="1600" b="1" dirty="0">
              <a:solidFill>
                <a:schemeClr val="tx1"/>
              </a:solidFill>
            </a:endParaRPr>
          </a:p>
        </p:txBody>
      </p:sp>
      <p:sp>
        <p:nvSpPr>
          <p:cNvPr id="46" name="Vertical Scroll 45"/>
          <p:cNvSpPr/>
          <p:nvPr/>
        </p:nvSpPr>
        <p:spPr>
          <a:xfrm>
            <a:off x="76962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Post</a:t>
            </a:r>
          </a:p>
          <a:p>
            <a:pPr algn="ctr"/>
            <a:r>
              <a:rPr lang="en-US" sz="1600" b="1" dirty="0" smtClean="0">
                <a:solidFill>
                  <a:schemeClr val="tx1"/>
                </a:solidFill>
              </a:rPr>
              <a:t>State Transition Rules</a:t>
            </a:r>
            <a:endParaRPr lang="en-US" sz="1600" b="1" dirty="0">
              <a:solidFill>
                <a:schemeClr val="tx1"/>
              </a:solidFill>
            </a:endParaRPr>
          </a:p>
        </p:txBody>
      </p:sp>
      <p:sp>
        <p:nvSpPr>
          <p:cNvPr id="104" name="Rectangular Callout 103"/>
          <p:cNvSpPr/>
          <p:nvPr/>
        </p:nvSpPr>
        <p:spPr>
          <a:xfrm>
            <a:off x="4343400" y="1066800"/>
            <a:ext cx="4724400" cy="838200"/>
          </a:xfrm>
          <a:prstGeom prst="wedgeRectCallout">
            <a:avLst>
              <a:gd name="adj1" fmla="val -107016"/>
              <a:gd name="adj2" fmla="val 1057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up)">
                                      <p:cBhvr>
                                        <p:cTn id="11" dur="500"/>
                                        <p:tgtEl>
                                          <p:spTgt spid="8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up)">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up)">
                                      <p:cBhvr>
                                        <p:cTn id="19" dur="500"/>
                                        <p:tgtEl>
                                          <p:spTgt spid="9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up)">
                                      <p:cBhvr>
                                        <p:cTn id="23" dur="500"/>
                                        <p:tgtEl>
                                          <p:spTgt spid="9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wipe(left)">
                                      <p:cBhvr>
                                        <p:cTn id="31" dur="500"/>
                                        <p:tgtEl>
                                          <p:spTgt spid="8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right)">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9" grpId="0" animBg="1"/>
      <p:bldP spid="90" grpId="0" animBg="1"/>
      <p:bldP spid="91" grpId="0"/>
      <p:bldP spid="95" grpId="0" animBg="1"/>
      <p:bldP spid="98" grpId="0" animBg="1"/>
      <p:bldP spid="101" grpId="0" animBg="1"/>
      <p:bldP spid="102" grpId="0" animBg="1"/>
      <p:bldP spid="85" grpId="0" animBg="1"/>
      <p:bldP spid="51" grpId="0" animBg="1"/>
      <p:bldP spid="97" grpId="0" animBg="1"/>
      <p:bldP spid="46" grpId="0" animBg="1"/>
      <p:bldP spid="10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Fitness Matrix</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0" y="1295400"/>
            <a:ext cx="7991475" cy="4972050"/>
          </a:xfrm>
          <a:prstGeom prst="rect">
            <a:avLst/>
          </a:prstGeom>
          <a:noFill/>
          <a:ln w="9525">
            <a:noFill/>
            <a:miter lim="800000"/>
            <a:headEnd/>
            <a:tailEnd/>
          </a:ln>
        </p:spPr>
      </p:pic>
      <p:sp>
        <p:nvSpPr>
          <p:cNvPr id="5" name="TextBox 4"/>
          <p:cNvSpPr txBox="1"/>
          <p:nvPr/>
        </p:nvSpPr>
        <p:spPr>
          <a:xfrm>
            <a:off x="838200" y="5867400"/>
            <a:ext cx="3962400" cy="461665"/>
          </a:xfrm>
          <a:prstGeom prst="rect">
            <a:avLst/>
          </a:prstGeom>
          <a:noFill/>
        </p:spPr>
        <p:txBody>
          <a:bodyPr wrap="square" rtlCol="0">
            <a:spAutoFit/>
          </a:bodyPr>
          <a:lstStyle/>
          <a:p>
            <a:pPr algn="ctr"/>
            <a:r>
              <a:rPr lang="en-US" sz="2400" b="1" dirty="0" smtClean="0"/>
              <a:t>Date Correction</a:t>
            </a:r>
            <a:endParaRPr lang="en-US" sz="2400" b="1" dirty="0"/>
          </a:p>
        </p:txBody>
      </p:sp>
      <p:sp>
        <p:nvSpPr>
          <p:cNvPr id="6" name="TextBox 5"/>
          <p:cNvSpPr txBox="1"/>
          <p:nvPr/>
        </p:nvSpPr>
        <p:spPr>
          <a:xfrm>
            <a:off x="990600" y="1214735"/>
            <a:ext cx="3505200" cy="461665"/>
          </a:xfrm>
          <a:prstGeom prst="rect">
            <a:avLst/>
          </a:prstGeom>
          <a:noFill/>
        </p:spPr>
        <p:txBody>
          <a:bodyPr wrap="square" rtlCol="0">
            <a:spAutoFit/>
          </a:bodyPr>
          <a:lstStyle/>
          <a:p>
            <a:pPr algn="ctr"/>
            <a:r>
              <a:rPr lang="en-US" sz="2400" b="1" dirty="0" smtClean="0"/>
              <a:t>Raw Models</a:t>
            </a:r>
            <a:endParaRPr lang="en-US" sz="2400" b="1" dirty="0"/>
          </a:p>
        </p:txBody>
      </p:sp>
      <p:sp>
        <p:nvSpPr>
          <p:cNvPr id="7" name="TextBox 6"/>
          <p:cNvSpPr txBox="1"/>
          <p:nvPr/>
        </p:nvSpPr>
        <p:spPr>
          <a:xfrm>
            <a:off x="4572000" y="1214735"/>
            <a:ext cx="3886200" cy="461665"/>
          </a:xfrm>
          <a:prstGeom prst="rect">
            <a:avLst/>
          </a:prstGeom>
          <a:noFill/>
        </p:spPr>
        <p:txBody>
          <a:bodyPr wrap="square" rtlCol="0">
            <a:spAutoFit/>
          </a:bodyPr>
          <a:lstStyle/>
          <a:p>
            <a:pPr algn="ctr"/>
            <a:r>
              <a:rPr lang="en-US" sz="2400" b="1" dirty="0" err="1" smtClean="0"/>
              <a:t>BioMarker</a:t>
            </a:r>
            <a:r>
              <a:rPr lang="en-US" sz="2400" b="1" dirty="0" smtClean="0"/>
              <a:t> Correction</a:t>
            </a:r>
            <a:endParaRPr lang="en-US" sz="2400" b="1" dirty="0"/>
          </a:p>
        </p:txBody>
      </p:sp>
      <p:sp>
        <p:nvSpPr>
          <p:cNvPr id="8" name="TextBox 7"/>
          <p:cNvSpPr txBox="1"/>
          <p:nvPr/>
        </p:nvSpPr>
        <p:spPr>
          <a:xfrm>
            <a:off x="4419600" y="5867400"/>
            <a:ext cx="4343400" cy="461665"/>
          </a:xfrm>
          <a:prstGeom prst="rect">
            <a:avLst/>
          </a:prstGeom>
          <a:noFill/>
        </p:spPr>
        <p:txBody>
          <a:bodyPr wrap="square" rtlCol="0">
            <a:spAutoFit/>
          </a:bodyPr>
          <a:lstStyle/>
          <a:p>
            <a:pPr algn="ctr"/>
            <a:r>
              <a:rPr lang="en-US" sz="2400" b="1" dirty="0" err="1" smtClean="0"/>
              <a:t>Date+BioMarker</a:t>
            </a:r>
            <a:r>
              <a:rPr lang="en-US" sz="2400" b="1" dirty="0" smtClean="0"/>
              <a:t> Correction</a:t>
            </a:r>
            <a:endParaRPr lang="en-US" sz="2400" b="1" dirty="0"/>
          </a:p>
        </p:txBody>
      </p:sp>
      <p:sp>
        <p:nvSpPr>
          <p:cNvPr id="10" name="TextBox 9"/>
          <p:cNvSpPr txBox="1"/>
          <p:nvPr/>
        </p:nvSpPr>
        <p:spPr>
          <a:xfrm rot="16200000">
            <a:off x="-268189" y="1833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1" name="TextBox 10"/>
          <p:cNvSpPr txBox="1"/>
          <p:nvPr/>
        </p:nvSpPr>
        <p:spPr>
          <a:xfrm rot="16200000">
            <a:off x="-169277" y="3014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sp>
        <p:nvSpPr>
          <p:cNvPr id="14" name="TextBox 13"/>
          <p:cNvSpPr txBox="1"/>
          <p:nvPr/>
        </p:nvSpPr>
        <p:spPr>
          <a:xfrm rot="16200000">
            <a:off x="6284267" y="3617267"/>
            <a:ext cx="4953000" cy="461665"/>
          </a:xfrm>
          <a:prstGeom prst="rect">
            <a:avLst/>
          </a:prstGeom>
          <a:noFill/>
        </p:spPr>
        <p:txBody>
          <a:bodyPr wrap="square" rtlCol="0">
            <a:spAutoFit/>
          </a:bodyPr>
          <a:lstStyle/>
          <a:p>
            <a:pPr algn="ctr"/>
            <a:r>
              <a:rPr lang="en-US" sz="2400" b="1" dirty="0" smtClean="0"/>
              <a:t> 8 Populations = 40 cohorts x 2</a:t>
            </a:r>
            <a:endParaRPr lang="en-US" sz="2400" b="1" dirty="0"/>
          </a:p>
        </p:txBody>
      </p:sp>
      <p:sp>
        <p:nvSpPr>
          <p:cNvPr id="15" name="TextBox 14"/>
          <p:cNvSpPr txBox="1"/>
          <p:nvPr/>
        </p:nvSpPr>
        <p:spPr>
          <a:xfrm>
            <a:off x="2362200" y="6172200"/>
            <a:ext cx="4343400" cy="461665"/>
          </a:xfrm>
          <a:prstGeom prst="rect">
            <a:avLst/>
          </a:prstGeom>
          <a:noFill/>
        </p:spPr>
        <p:txBody>
          <a:bodyPr wrap="square" rtlCol="0">
            <a:spAutoFit/>
          </a:bodyPr>
          <a:lstStyle/>
          <a:p>
            <a:pPr algn="ctr"/>
            <a:r>
              <a:rPr lang="en-US" sz="2400" b="1" dirty="0" smtClean="0"/>
              <a:t>50 Models x 4 Assumptions</a:t>
            </a:r>
            <a:endParaRPr lang="en-US" sz="2400" b="1" dirty="0"/>
          </a:p>
        </p:txBody>
      </p:sp>
      <p:sp>
        <p:nvSpPr>
          <p:cNvPr id="16" name="TextBox 15"/>
          <p:cNvSpPr txBox="1"/>
          <p:nvPr/>
        </p:nvSpPr>
        <p:spPr>
          <a:xfrm rot="16200000">
            <a:off x="-294502" y="4119890"/>
            <a:ext cx="1295400" cy="523220"/>
          </a:xfrm>
          <a:prstGeom prst="rect">
            <a:avLst/>
          </a:prstGeom>
          <a:noFill/>
        </p:spPr>
        <p:txBody>
          <a:bodyPr wrap="square" rtlCol="0">
            <a:spAutoFit/>
          </a:bodyPr>
          <a:lstStyle/>
          <a:p>
            <a:pPr algn="ctr"/>
            <a:r>
              <a:rPr lang="en-US" sz="1400" b="1" dirty="0" smtClean="0"/>
              <a:t>Biomarkers Independent</a:t>
            </a:r>
            <a:endParaRPr lang="en-US" sz="1400" b="1" dirty="0"/>
          </a:p>
        </p:txBody>
      </p:sp>
      <p:sp>
        <p:nvSpPr>
          <p:cNvPr id="17" name="TextBox 16"/>
          <p:cNvSpPr txBox="1"/>
          <p:nvPr/>
        </p:nvSpPr>
        <p:spPr>
          <a:xfrm rot="16200000">
            <a:off x="-195590" y="5300989"/>
            <a:ext cx="1066800" cy="523220"/>
          </a:xfrm>
          <a:prstGeom prst="rect">
            <a:avLst/>
          </a:prstGeom>
          <a:noFill/>
        </p:spPr>
        <p:txBody>
          <a:bodyPr wrap="square" rtlCol="0">
            <a:spAutoFit/>
          </a:bodyPr>
          <a:lstStyle/>
          <a:p>
            <a:pPr algn="ctr"/>
            <a:r>
              <a:rPr lang="en-US" sz="1400" b="1" dirty="0" smtClean="0"/>
              <a:t>Fully Correlated</a:t>
            </a:r>
            <a:endParaRPr lang="en-US" sz="1400" b="1" dirty="0"/>
          </a:p>
        </p:txBody>
      </p:sp>
      <p:cxnSp>
        <p:nvCxnSpPr>
          <p:cNvPr id="19" name="Straight Connector 18"/>
          <p:cNvCxnSpPr/>
          <p:nvPr/>
        </p:nvCxnSpPr>
        <p:spPr>
          <a:xfrm>
            <a:off x="0" y="266700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4885508"/>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1313510"/>
            <a:ext cx="0" cy="495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3780263"/>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312420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365766" y="4654034"/>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6581001"/>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par>
                                <p:cTn id="44" presetID="22" presetClass="entr" presetSubtype="2"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8"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0-#ppt_w/2"/>
                                          </p:val>
                                        </p:tav>
                                        <p:tav tm="100000">
                                          <p:val>
                                            <p:strVal val="#ppt_x"/>
                                          </p:val>
                                        </p:tav>
                                      </p:tavLst>
                                    </p:anim>
                                    <p:anim calcmode="lin" valueType="num">
                                      <p:cBhvr additive="base">
                                        <p:cTn id="60" dur="500" fill="hold"/>
                                        <p:tgtEl>
                                          <p:spTgt spid="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0-#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anim calcmode="lin" valueType="num">
                                      <p:cBhvr>
                                        <p:cTn id="70" dur="500" fill="hold"/>
                                        <p:tgtEl>
                                          <p:spTgt spid="39"/>
                                        </p:tgtEl>
                                        <p:attrNameLst>
                                          <p:attrName>ppt_x</p:attrName>
                                        </p:attrNameLst>
                                      </p:cBhvr>
                                      <p:tavLst>
                                        <p:tav tm="0">
                                          <p:val>
                                            <p:strVal val="#ppt_x"/>
                                          </p:val>
                                        </p:tav>
                                        <p:tav tm="100000">
                                          <p:val>
                                            <p:strVal val="#ppt_x"/>
                                          </p:val>
                                        </p:tav>
                                      </p:tavLst>
                                    </p:anim>
                                    <p:anim calcmode="lin" valueType="num">
                                      <p:cBhvr>
                                        <p:cTn id="71" dur="450" decel="100000" fill="hold"/>
                                        <p:tgtEl>
                                          <p:spTgt spid="39"/>
                                        </p:tgtEl>
                                        <p:attrNameLst>
                                          <p:attrName>ppt_y</p:attrName>
                                        </p:attrNameLst>
                                      </p:cBhvr>
                                      <p:tavLst>
                                        <p:tav tm="0">
                                          <p:val>
                                            <p:strVal val="#ppt_y+1"/>
                                          </p:val>
                                        </p:tav>
                                        <p:tav tm="100000">
                                          <p:val>
                                            <p:strVal val="#ppt_y-.03"/>
                                          </p:val>
                                        </p:tav>
                                      </p:tavLst>
                                    </p:anim>
                                    <p:anim calcmode="lin" valueType="num">
                                      <p:cBhvr>
                                        <p:cTn id="72"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8" presetClass="entr" presetSubtype="0" accel="50000" fill="hold" grpId="0" nodeType="clickEffect">
                                  <p:stCondLst>
                                    <p:cond delay="0"/>
                                  </p:stCondLst>
                                  <p:iterate type="lt">
                                    <p:tmPct val="50000"/>
                                  </p:iterate>
                                  <p:childTnLst>
                                    <p:set>
                                      <p:cBhvr>
                                        <p:cTn id="76" dur="1" fill="hold">
                                          <p:stCondLst>
                                            <p:cond delay="0"/>
                                          </p:stCondLst>
                                        </p:cTn>
                                        <p:tgtEl>
                                          <p:spTgt spid="38"/>
                                        </p:tgtEl>
                                        <p:attrNameLst>
                                          <p:attrName>style.visibility</p:attrName>
                                        </p:attrNameLst>
                                      </p:cBhvr>
                                      <p:to>
                                        <p:strVal val="visible"/>
                                      </p:to>
                                    </p:set>
                                    <p:set>
                                      <p:cBhvr>
                                        <p:cTn id="77" dur="228" fill="hold">
                                          <p:stCondLst>
                                            <p:cond delay="0"/>
                                          </p:stCondLst>
                                        </p:cTn>
                                        <p:tgtEl>
                                          <p:spTgt spid="38"/>
                                        </p:tgtEl>
                                        <p:attrNameLst>
                                          <p:attrName>style.rotation</p:attrName>
                                        </p:attrNameLst>
                                      </p:cBhvr>
                                      <p:to>
                                        <p:strVal val="-45.0"/>
                                      </p:to>
                                    </p:set>
                                    <p:anim calcmode="lin" valueType="num">
                                      <p:cBhvr>
                                        <p:cTn id="78"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9"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80"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81"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Reproducibility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stores random state of each simulation</a:t>
            </a:r>
          </a:p>
          <a:p>
            <a:endParaRPr lang="en-US" dirty="0" smtClean="0"/>
          </a:p>
          <a:p>
            <a:r>
              <a:rPr lang="en-US" dirty="0" smtClean="0"/>
              <a:t>MIST can recreate a simulation from Trace Back upon request </a:t>
            </a:r>
          </a:p>
          <a:p>
            <a:endParaRPr lang="en-US" dirty="0" smtClean="0"/>
          </a:p>
          <a:p>
            <a:r>
              <a:rPr lang="en-US" dirty="0" smtClean="0"/>
              <a:t>MIST records additional traceability information in compiled simulation files to help debugging</a:t>
            </a:r>
          </a:p>
          <a:p>
            <a:endParaRPr lang="en-US" dirty="0" smtClean="0"/>
          </a:p>
          <a:p>
            <a:r>
              <a:rPr lang="en-US" b="1" dirty="0" smtClean="0"/>
              <a:t>Good For:</a:t>
            </a:r>
          </a:p>
          <a:p>
            <a:pPr lvl="1"/>
            <a:r>
              <a:rPr lang="en-US" dirty="0" smtClean="0"/>
              <a:t>Saving storage space</a:t>
            </a:r>
          </a:p>
          <a:p>
            <a:pPr lvl="1"/>
            <a:r>
              <a:rPr lang="en-US" dirty="0" smtClean="0"/>
              <a:t>Debugging</a:t>
            </a:r>
          </a:p>
          <a:p>
            <a:pPr lvl="1"/>
            <a:r>
              <a:rPr lang="en-US" dirty="0" smtClean="0"/>
              <a:t>Distributing results &amp; publication</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a:t>
            </a:r>
            <a:br>
              <a:rPr lang="en-US" dirty="0" smtClean="0"/>
            </a:br>
            <a:r>
              <a:rPr lang="en-US" dirty="0" smtClean="0"/>
              <a:t>Advances Since Last Mount Hood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Fixes / incorporation of previous MH results – knowledge accumulation</a:t>
            </a:r>
          </a:p>
          <a:p>
            <a:endParaRPr lang="en-US" dirty="0" smtClean="0"/>
          </a:p>
          <a:p>
            <a:r>
              <a:rPr lang="en-US" dirty="0" smtClean="0"/>
              <a:t>New models/assumptions added</a:t>
            </a:r>
          </a:p>
          <a:p>
            <a:pPr lvl="1"/>
            <a:r>
              <a:rPr lang="en-US" dirty="0" smtClean="0"/>
              <a:t>Now 544 equation variations compared to 48 in MH2012</a:t>
            </a:r>
          </a:p>
          <a:p>
            <a:pPr lvl="1"/>
            <a:r>
              <a:rPr lang="en-US" dirty="0" smtClean="0"/>
              <a:t>Improvement due to treatment/prevention - Date correction</a:t>
            </a:r>
          </a:p>
          <a:p>
            <a:pPr lvl="1"/>
            <a:r>
              <a:rPr lang="en-US" dirty="0" smtClean="0"/>
              <a:t>Population correlation assumption added</a:t>
            </a:r>
          </a:p>
          <a:p>
            <a:endParaRPr lang="en-US" dirty="0" smtClean="0"/>
          </a:p>
          <a:p>
            <a:r>
              <a:rPr lang="en-US" dirty="0" smtClean="0"/>
              <a:t>New populations added - 40 cohorts:</a:t>
            </a:r>
          </a:p>
          <a:p>
            <a:pPr lvl="1"/>
            <a:r>
              <a:rPr lang="en-US" dirty="0" smtClean="0"/>
              <a:t>UKPDS, ASPEN, ADVACNE, ACCORD, NDR, KP, AHEAD, ADDITION</a:t>
            </a:r>
          </a:p>
          <a:p>
            <a:endParaRPr lang="en-US" dirty="0" smtClean="0"/>
          </a:p>
          <a:p>
            <a:r>
              <a:rPr lang="en-US" dirty="0" smtClean="0"/>
              <a:t>Moved to MIST – </a:t>
            </a:r>
            <a:r>
              <a:rPr lang="en-US" dirty="0" err="1" smtClean="0"/>
              <a:t>MIcro</a:t>
            </a:r>
            <a:r>
              <a:rPr lang="en-US" dirty="0" smtClean="0"/>
              <a:t> Simulation Tool</a:t>
            </a:r>
          </a:p>
          <a:p>
            <a:pPr lvl="1"/>
            <a:r>
              <a:rPr lang="en-US" dirty="0" smtClean="0"/>
              <a:t>MIST runs over the cloud!</a:t>
            </a:r>
          </a:p>
          <a:p>
            <a:pPr lvl="1"/>
            <a:r>
              <a:rPr lang="en-US" dirty="0" smtClean="0"/>
              <a:t>Population Generation by INSPYRED Evolutionary Computation</a:t>
            </a:r>
          </a:p>
          <a:p>
            <a:pPr lvl="1"/>
            <a:r>
              <a:rPr lang="en-US" dirty="0" smtClean="0"/>
              <a:t>Faster</a:t>
            </a:r>
          </a:p>
          <a:p>
            <a:pPr lvl="1"/>
            <a:r>
              <a:rPr lang="en-US" dirty="0" smtClean="0"/>
              <a:t>Reproducible</a:t>
            </a:r>
          </a:p>
          <a:p>
            <a:pPr lvl="1"/>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Loop through Risk Equation/Hypothesis combinations</a:t>
            </a:r>
          </a:p>
          <a:p>
            <a:r>
              <a:rPr lang="en-US" dirty="0" smtClean="0"/>
              <a:t>Loop through populations</a:t>
            </a:r>
          </a:p>
          <a:p>
            <a:r>
              <a:rPr lang="en-US" dirty="0" smtClean="0"/>
              <a:t>Calculate fitness of simulation outcomes to observed phenomena</a:t>
            </a:r>
          </a:p>
        </p:txBody>
      </p:sp>
      <p:sp>
        <p:nvSpPr>
          <p:cNvPr id="4" name="Rounded Rectangle 3"/>
          <p:cNvSpPr/>
          <p:nvPr/>
        </p:nvSpPr>
        <p:spPr>
          <a:xfrm>
            <a:off x="1676400" y="1752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ecision 4"/>
          <p:cNvSpPr/>
          <p:nvPr/>
        </p:nvSpPr>
        <p:spPr>
          <a:xfrm>
            <a:off x="28956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25908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288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3657600" y="2362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62400" y="2133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4953000" y="2133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276600" y="1905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1905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1905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05200" y="2438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76400" y="2895600"/>
            <a:ext cx="48006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28956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288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36576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62400" y="32766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4953000" y="32766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276600" y="30480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34000" y="30480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505200" y="35814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676400" y="40386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25908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28956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15240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24000" y="3505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24000" y="2362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240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1242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05600" y="23622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715000" y="2362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15000" y="3505200"/>
            <a:ext cx="990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3657600" y="4419600"/>
            <a:ext cx="3048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010400" y="2971800"/>
            <a:ext cx="7620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638800" y="1752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CHD</a:t>
            </a:r>
            <a:endParaRPr lang="en-US" sz="1000" dirty="0">
              <a:solidFill>
                <a:srgbClr val="00B050"/>
              </a:solidFill>
            </a:endParaRPr>
          </a:p>
        </p:txBody>
      </p:sp>
      <p:sp>
        <p:nvSpPr>
          <p:cNvPr id="42" name="Rectangle 41"/>
          <p:cNvSpPr/>
          <p:nvPr/>
        </p:nvSpPr>
        <p:spPr>
          <a:xfrm>
            <a:off x="5638800" y="28956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Stroke</a:t>
            </a:r>
            <a:endParaRPr lang="en-US" sz="1000" dirty="0">
              <a:solidFill>
                <a:srgbClr val="00B050"/>
              </a:solidFill>
            </a:endParaRPr>
          </a:p>
        </p:txBody>
      </p:sp>
      <p:sp>
        <p:nvSpPr>
          <p:cNvPr id="43" name="Rectangle 42"/>
          <p:cNvSpPr/>
          <p:nvPr/>
        </p:nvSpPr>
        <p:spPr>
          <a:xfrm>
            <a:off x="3505200" y="40386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Competing Mortality</a:t>
            </a:r>
            <a:endParaRPr lang="en-US" sz="1000" dirty="0">
              <a:solidFill>
                <a:srgbClr val="00B050"/>
              </a:solidFill>
            </a:endParaRPr>
          </a:p>
        </p:txBody>
      </p:sp>
      <p:sp>
        <p:nvSpPr>
          <p:cNvPr id="44" name="TextBox 43"/>
          <p:cNvSpPr txBox="1"/>
          <p:nvPr/>
        </p:nvSpPr>
        <p:spPr>
          <a:xfrm>
            <a:off x="2514600" y="1676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45" name="TextBox 44"/>
          <p:cNvSpPr txBox="1"/>
          <p:nvPr/>
        </p:nvSpPr>
        <p:spPr>
          <a:xfrm>
            <a:off x="2895600" y="1676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47" name="TextBox 46"/>
          <p:cNvSpPr txBox="1"/>
          <p:nvPr/>
        </p:nvSpPr>
        <p:spPr>
          <a:xfrm>
            <a:off x="2895600" y="2023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48" name="TextBox 47"/>
          <p:cNvSpPr txBox="1"/>
          <p:nvPr/>
        </p:nvSpPr>
        <p:spPr>
          <a:xfrm>
            <a:off x="2514600" y="2023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53" name="Arc 52"/>
          <p:cNvSpPr/>
          <p:nvPr/>
        </p:nvSpPr>
        <p:spPr>
          <a:xfrm>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4" name="Arc 53"/>
          <p:cNvSpPr/>
          <p:nvPr/>
        </p:nvSpPr>
        <p:spPr>
          <a:xfrm rot="54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5" name="Arc 54"/>
          <p:cNvSpPr/>
          <p:nvPr/>
        </p:nvSpPr>
        <p:spPr>
          <a:xfrm rot="108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56" name="Arc 55"/>
          <p:cNvSpPr/>
          <p:nvPr/>
        </p:nvSpPr>
        <p:spPr>
          <a:xfrm rot="16200000">
            <a:off x="2667000" y="1828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cxnSp>
        <p:nvCxnSpPr>
          <p:cNvPr id="66" name="Straight Arrow Connector 65"/>
          <p:cNvCxnSpPr/>
          <p:nvPr/>
        </p:nvCxnSpPr>
        <p:spPr>
          <a:xfrm flipV="1">
            <a:off x="3276600" y="30480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590800" y="35052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514600" y="2819400"/>
            <a:ext cx="276038" cy="338554"/>
          </a:xfrm>
          <a:prstGeom prst="rect">
            <a:avLst/>
          </a:prstGeom>
          <a:noFill/>
        </p:spPr>
        <p:txBody>
          <a:bodyPr wrap="square" rtlCol="0">
            <a:spAutoFit/>
          </a:bodyPr>
          <a:lstStyle/>
          <a:p>
            <a:r>
              <a:rPr lang="en-US" sz="1600" b="1" dirty="0" smtClean="0">
                <a:solidFill>
                  <a:srgbClr val="7030A0"/>
                </a:solidFill>
              </a:rPr>
              <a:t>1</a:t>
            </a:r>
          </a:p>
        </p:txBody>
      </p:sp>
      <p:sp>
        <p:nvSpPr>
          <p:cNvPr id="100" name="TextBox 99"/>
          <p:cNvSpPr txBox="1"/>
          <p:nvPr/>
        </p:nvSpPr>
        <p:spPr>
          <a:xfrm>
            <a:off x="2895600" y="2819400"/>
            <a:ext cx="276038" cy="338554"/>
          </a:xfrm>
          <a:prstGeom prst="rect">
            <a:avLst/>
          </a:prstGeom>
          <a:noFill/>
        </p:spPr>
        <p:txBody>
          <a:bodyPr wrap="square" rtlCol="0">
            <a:spAutoFit/>
          </a:bodyPr>
          <a:lstStyle/>
          <a:p>
            <a:r>
              <a:rPr lang="en-US" sz="1600" b="1" dirty="0" smtClean="0">
                <a:solidFill>
                  <a:srgbClr val="7030A0"/>
                </a:solidFill>
              </a:rPr>
              <a:t>2</a:t>
            </a:r>
          </a:p>
        </p:txBody>
      </p:sp>
      <p:sp>
        <p:nvSpPr>
          <p:cNvPr id="101" name="TextBox 100"/>
          <p:cNvSpPr txBox="1"/>
          <p:nvPr/>
        </p:nvSpPr>
        <p:spPr>
          <a:xfrm>
            <a:off x="2895600" y="3166646"/>
            <a:ext cx="276038" cy="338554"/>
          </a:xfrm>
          <a:prstGeom prst="rect">
            <a:avLst/>
          </a:prstGeom>
          <a:noFill/>
        </p:spPr>
        <p:txBody>
          <a:bodyPr wrap="square" rtlCol="0">
            <a:spAutoFit/>
          </a:bodyPr>
          <a:lstStyle/>
          <a:p>
            <a:r>
              <a:rPr lang="en-US" sz="1600" b="1" dirty="0" smtClean="0">
                <a:solidFill>
                  <a:srgbClr val="7030A0"/>
                </a:solidFill>
              </a:rPr>
              <a:t>3</a:t>
            </a:r>
          </a:p>
        </p:txBody>
      </p:sp>
      <p:sp>
        <p:nvSpPr>
          <p:cNvPr id="102" name="TextBox 101"/>
          <p:cNvSpPr txBox="1"/>
          <p:nvPr/>
        </p:nvSpPr>
        <p:spPr>
          <a:xfrm>
            <a:off x="2514600" y="3166646"/>
            <a:ext cx="276038" cy="338554"/>
          </a:xfrm>
          <a:prstGeom prst="rect">
            <a:avLst/>
          </a:prstGeom>
          <a:noFill/>
        </p:spPr>
        <p:txBody>
          <a:bodyPr wrap="square" rtlCol="0">
            <a:spAutoFit/>
          </a:bodyPr>
          <a:lstStyle/>
          <a:p>
            <a:r>
              <a:rPr lang="en-US" sz="1600" b="1" dirty="0" smtClean="0">
                <a:solidFill>
                  <a:srgbClr val="7030A0"/>
                </a:solidFill>
              </a:rPr>
              <a:t>4</a:t>
            </a:r>
          </a:p>
        </p:txBody>
      </p:sp>
      <p:sp>
        <p:nvSpPr>
          <p:cNvPr id="103" name="Arc 102"/>
          <p:cNvSpPr/>
          <p:nvPr/>
        </p:nvSpPr>
        <p:spPr>
          <a:xfrm>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4" name="Arc 103"/>
          <p:cNvSpPr/>
          <p:nvPr/>
        </p:nvSpPr>
        <p:spPr>
          <a:xfrm rot="54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5" name="Arc 104"/>
          <p:cNvSpPr/>
          <p:nvPr/>
        </p:nvSpPr>
        <p:spPr>
          <a:xfrm rot="108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06" name="Arc 105"/>
          <p:cNvSpPr/>
          <p:nvPr/>
        </p:nvSpPr>
        <p:spPr>
          <a:xfrm rot="16200000">
            <a:off x="2667000" y="2971800"/>
            <a:ext cx="381000" cy="381000"/>
          </a:xfrm>
          <a:prstGeom prst="arc">
            <a:avLst>
              <a:gd name="adj1" fmla="val 15093376"/>
              <a:gd name="adj2" fmla="val 17602486"/>
            </a:avLst>
          </a:prstGeom>
          <a:noFill/>
          <a:ln>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grpSp>
        <p:nvGrpSpPr>
          <p:cNvPr id="46" name="Group 133"/>
          <p:cNvGrpSpPr/>
          <p:nvPr/>
        </p:nvGrpSpPr>
        <p:grpSpPr>
          <a:xfrm>
            <a:off x="152400" y="1981200"/>
            <a:ext cx="990600" cy="1066800"/>
            <a:chOff x="152400" y="2819400"/>
            <a:chExt cx="990600" cy="1066800"/>
          </a:xfrm>
        </p:grpSpPr>
        <p:sp>
          <p:nvSpPr>
            <p:cNvPr id="135" name="Oval 13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3</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6" name="Smiley Face 135"/>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Smiley Face 136"/>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miley Face 137"/>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miley Face 138"/>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1219200" y="32004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grpSp>
        <p:nvGrpSpPr>
          <p:cNvPr id="49" name="Group 127"/>
          <p:cNvGrpSpPr/>
          <p:nvPr/>
        </p:nvGrpSpPr>
        <p:grpSpPr>
          <a:xfrm>
            <a:off x="152400" y="2362200"/>
            <a:ext cx="990600" cy="1066800"/>
            <a:chOff x="152400" y="2819400"/>
            <a:chExt cx="990600" cy="1066800"/>
          </a:xfrm>
        </p:grpSpPr>
        <p:sp>
          <p:nvSpPr>
            <p:cNvPr id="129" name="Oval 128"/>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2</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30" name="Smiley Face 129"/>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Smiley Face 13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miley Face 13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miley Face 132"/>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126"/>
          <p:cNvGrpSpPr/>
          <p:nvPr/>
        </p:nvGrpSpPr>
        <p:grpSpPr>
          <a:xfrm>
            <a:off x="152400" y="2743200"/>
            <a:ext cx="990600" cy="1066800"/>
            <a:chOff x="152400" y="2819400"/>
            <a:chExt cx="990600" cy="1066800"/>
          </a:xfrm>
        </p:grpSpPr>
        <p:sp>
          <p:nvSpPr>
            <p:cNvPr id="125" name="Oval 124"/>
            <p:cNvSpPr/>
            <p:nvPr/>
          </p:nvSpPr>
          <p:spPr>
            <a:xfrm>
              <a:off x="152400" y="2819400"/>
              <a:ext cx="990600" cy="1066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107" name="Smiley Face 106"/>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miley Face 110"/>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miley Face 111"/>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miley Face 125"/>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9" name="Table 148"/>
          <p:cNvGraphicFramePr>
            <a:graphicFrameLocks noGrp="1"/>
          </p:cNvGraphicFramePr>
          <p:nvPr/>
        </p:nvGraphicFramePr>
        <p:xfrm>
          <a:off x="6857999" y="3505200"/>
          <a:ext cx="2209801" cy="1371600"/>
        </p:xfrm>
        <a:graphic>
          <a:graphicData uri="http://schemas.openxmlformats.org/drawingml/2006/table">
            <a:tbl>
              <a:tblPr/>
              <a:tblGrid>
                <a:gridCol w="402721"/>
                <a:gridCol w="361416"/>
                <a:gridCol w="361416"/>
                <a:gridCol w="361416"/>
                <a:gridCol w="361416"/>
                <a:gridCol w="361416"/>
              </a:tblGrid>
              <a:tr h="221226">
                <a:tc>
                  <a:txBody>
                    <a:bodyPr/>
                    <a:lstStyle/>
                    <a:p>
                      <a:pPr algn="ctr" fontAlgn="b"/>
                      <a:r>
                        <a:rPr lang="en-US" sz="1100" b="1" i="0" u="none" strike="noStrike" dirty="0" err="1">
                          <a:solidFill>
                            <a:srgbClr val="000000"/>
                          </a:solidFill>
                          <a:latin typeface="Calibri"/>
                        </a:rPr>
                        <a:t>Eq</a:t>
                      </a:r>
                      <a:r>
                        <a:rPr lang="en-US" sz="1100" b="1" i="0" u="none" strike="noStrike" dirty="0">
                          <a:solidFill>
                            <a:srgbClr val="000000"/>
                          </a:solidFill>
                          <a:latin typeface="Calibri"/>
                        </a:rPr>
                        <a:t>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1" i="0" u="none" strike="noStrike" dirty="0">
                          <a:solidFill>
                            <a:srgbClr val="000000"/>
                          </a:solidFill>
                          <a:latin typeface="Calibri"/>
                        </a:rPr>
                        <a:t>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Eq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A1C7"/>
                    </a:solidFill>
                  </a:tcPr>
                </a:tc>
                <a:tc>
                  <a:txBody>
                    <a:bodyPr/>
                    <a:lstStyle/>
                    <a:p>
                      <a:pPr algn="ctr" fontAlgn="b"/>
                      <a:r>
                        <a:rPr lang="en-US" sz="1100" b="1" i="0" u="none" strike="noStrike">
                          <a:solidFill>
                            <a:srgbClr val="000000"/>
                          </a:solidFill>
                          <a:latin typeface="Calibri"/>
                        </a:rPr>
                        <a:t>1</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ctr" fontAlgn="b"/>
                      <a:r>
                        <a:rPr lang="en-US" sz="1100" b="1" i="0" u="none" strike="noStrike">
                          <a:solidFill>
                            <a:srgbClr val="000000"/>
                          </a:solidFill>
                          <a:latin typeface="Calibri"/>
                        </a:rPr>
                        <a:t>2</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DC07C"/>
                    </a:solidFill>
                  </a:tcPr>
                </a:tc>
                <a:tc>
                  <a:txBody>
                    <a:bodyPr/>
                    <a:lstStyle/>
                    <a:p>
                      <a:pPr algn="ctr" fontAlgn="b"/>
                      <a:r>
                        <a:rPr lang="en-US" sz="1100" b="1" i="0" u="none" strike="noStrike">
                          <a:solidFill>
                            <a:srgbClr val="000000"/>
                          </a:solidFill>
                          <a:latin typeface="Calibri"/>
                        </a:rPr>
                        <a:t>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B9574"/>
                    </a:solidFill>
                  </a:tcPr>
                </a:tc>
                <a:tc>
                  <a:txBody>
                    <a:bodyPr/>
                    <a:lstStyle/>
                    <a:p>
                      <a:pPr algn="ctr" fontAlgn="b"/>
                      <a:r>
                        <a:rPr lang="en-US" sz="1100" b="1" i="0" u="none" strike="noStrike">
                          <a:solidFill>
                            <a:srgbClr val="000000"/>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32287">
                <a:tc>
                  <a:txBody>
                    <a:bodyPr/>
                    <a:lstStyle/>
                    <a:p>
                      <a:pPr algn="ctr" fontAlgn="b"/>
                      <a:r>
                        <a:rPr lang="en-US" sz="1100" b="1" i="0" u="none" strike="noStrike">
                          <a:solidFill>
                            <a:srgbClr val="000000"/>
                          </a:solidFill>
                          <a:latin typeface="Calibri"/>
                        </a:rPr>
                        <a:t>Pop 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A1C7"/>
                    </a:solidFill>
                  </a:tcPr>
                </a:tc>
                <a:tc>
                  <a:txBody>
                    <a:bodyPr/>
                    <a:lstStyle/>
                    <a:p>
                      <a:pPr algn="ctr" rtl="0" fontAlgn="t"/>
                      <a:r>
                        <a:rPr lang="en-US" sz="1200" b="0" i="0" u="none" strike="noStrike" dirty="0">
                          <a:solidFill>
                            <a:srgbClr val="000000"/>
                          </a:solidFill>
                          <a:latin typeface="Calibri"/>
                        </a:rPr>
                        <a:t>4</a:t>
                      </a:r>
                    </a:p>
                  </a:txBody>
                  <a:tcPr marL="9525" marR="9525" marT="952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FCA677"/>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r>
              <a:tr h="232287">
                <a:tc>
                  <a:txBody>
                    <a:bodyPr/>
                    <a:lstStyle/>
                    <a:p>
                      <a:pPr algn="ctr" fontAlgn="b"/>
                      <a:r>
                        <a:rPr lang="en-US" sz="1100" b="1" i="0" u="none" strike="noStrike">
                          <a:solidFill>
                            <a:srgbClr val="000000"/>
                          </a:solidFill>
                          <a:latin typeface="Calibri"/>
                        </a:rPr>
                        <a:t>Pop 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4</a:t>
                      </a:r>
                    </a:p>
                  </a:txBody>
                  <a:tcPr marL="9525" marR="9525" marT="9525" marB="0">
                    <a:lnL>
                      <a:noFill/>
                    </a:lnL>
                    <a:lnR>
                      <a:noFill/>
                    </a:lnR>
                    <a:lnT>
                      <a:noFill/>
                    </a:lnT>
                    <a:lnB>
                      <a:noFill/>
                    </a:lnB>
                    <a:solidFill>
                      <a:srgbClr val="FECD7F"/>
                    </a:solidFill>
                  </a:tcPr>
                </a:tc>
                <a:tc>
                  <a:txBody>
                    <a:bodyPr/>
                    <a:lstStyle/>
                    <a:p>
                      <a:pPr algn="ctr" rtl="0" fontAlgn="t"/>
                      <a:r>
                        <a:rPr lang="en-US" sz="1200" b="0" i="0" u="none" strike="noStrike">
                          <a:solidFill>
                            <a:srgbClr val="000000"/>
                          </a:solidFill>
                          <a:latin typeface="Calibri"/>
                        </a:rPr>
                        <a:t>6</a:t>
                      </a:r>
                    </a:p>
                  </a:txBody>
                  <a:tcPr marL="9525" marR="9525" marT="9525" marB="0">
                    <a:lnL>
                      <a:noFill/>
                    </a:lnL>
                    <a:lnR>
                      <a:noFill/>
                    </a:lnR>
                    <a:lnT>
                      <a:noFill/>
                    </a:lnT>
                    <a:lnB>
                      <a:noFill/>
                    </a:lnB>
                    <a:solidFill>
                      <a:srgbClr val="FCA677"/>
                    </a:solidFill>
                  </a:tcPr>
                </a:tc>
                <a:tc>
                  <a:txBody>
                    <a:bodyPr/>
                    <a:lstStyle/>
                    <a:p>
                      <a:pPr algn="ctr" rtl="0" fontAlgn="t"/>
                      <a:r>
                        <a:rPr lang="en-US" sz="1200" b="0" i="0" u="none" strike="noStrike">
                          <a:solidFill>
                            <a:srgbClr val="000000"/>
                          </a:solidFill>
                          <a:latin typeface="Calibri"/>
                        </a:rPr>
                        <a:t>1</a:t>
                      </a:r>
                    </a:p>
                  </a:txBody>
                  <a:tcPr marL="9525" marR="9525" marT="9525" marB="0">
                    <a:lnL>
                      <a:noFill/>
                    </a:lnL>
                    <a:lnR>
                      <a:noFill/>
                    </a:lnR>
                    <a:lnT>
                      <a:noFill/>
                    </a:lnT>
                    <a:lnB>
                      <a:noFill/>
                    </a:lnB>
                    <a:solidFill>
                      <a:srgbClr val="63BE7B"/>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32287">
                <a:tc>
                  <a:txBody>
                    <a:bodyPr/>
                    <a:lstStyle/>
                    <a:p>
                      <a:pPr algn="ctr" fontAlgn="b"/>
                      <a:r>
                        <a:rPr lang="en-US" sz="1100" b="1" i="0" u="none" strike="noStrike">
                          <a:solidFill>
                            <a:srgbClr val="000000"/>
                          </a:solidFill>
                          <a:latin typeface="Calibri"/>
                        </a:rPr>
                        <a:t>Pop 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A1C7"/>
                    </a:solidFill>
                  </a:tcPr>
                </a:tc>
                <a:tc>
                  <a:txBody>
                    <a:bodyPr/>
                    <a:lstStyle/>
                    <a:p>
                      <a:pPr algn="ctr" rtl="0" fontAlgn="t"/>
                      <a:r>
                        <a:rPr lang="en-US" sz="1200" b="0" i="0" u="none" strike="noStrike">
                          <a:solidFill>
                            <a:srgbClr val="000000"/>
                          </a:solidFill>
                          <a:latin typeface="Calibri"/>
                        </a:rPr>
                        <a:t>2</a:t>
                      </a:r>
                    </a:p>
                  </a:txBody>
                  <a:tcPr marL="9525" marR="9525" marT="9525" marB="0">
                    <a:lnL w="12700" cap="flat" cmpd="sng" algn="ctr">
                      <a:solidFill>
                        <a:srgbClr val="000000"/>
                      </a:solidFill>
                      <a:prstDash val="solid"/>
                      <a:round/>
                      <a:headEnd type="none" w="med" len="med"/>
                      <a:tailEnd type="none" w="med" len="med"/>
                    </a:lnL>
                    <a:lnR>
                      <a:noFill/>
                    </a:lnR>
                    <a:lnT>
                      <a:noFill/>
                    </a:lnT>
                    <a:lnB>
                      <a:noFill/>
                    </a:lnB>
                    <a:solidFill>
                      <a:srgbClr val="CBDC81"/>
                    </a:solidFill>
                  </a:tcPr>
                </a:tc>
                <a:tc>
                  <a:txBody>
                    <a:bodyPr/>
                    <a:lstStyle/>
                    <a:p>
                      <a:pPr algn="ctr" rtl="0" fontAlgn="t"/>
                      <a:r>
                        <a:rPr lang="en-US" sz="1200" b="0" i="0" u="none" strike="noStrike">
                          <a:solidFill>
                            <a:srgbClr val="000000"/>
                          </a:solidFill>
                          <a:latin typeface="Calibri"/>
                        </a:rPr>
                        <a:t>3</a:t>
                      </a:r>
                    </a:p>
                  </a:txBody>
                  <a:tcPr marL="9525" marR="9525" marT="9525" marB="0">
                    <a:lnL>
                      <a:noFill/>
                    </a:lnL>
                    <a:lnR>
                      <a:noFill/>
                    </a:lnR>
                    <a:lnT>
                      <a:noFill/>
                    </a:lnT>
                    <a:lnB>
                      <a:noFill/>
                    </a:lnB>
                    <a:solidFill>
                      <a:srgbClr val="FFE283"/>
                    </a:solidFill>
                  </a:tcPr>
                </a:tc>
                <a:tc>
                  <a:txBody>
                    <a:bodyPr/>
                    <a:lstStyle/>
                    <a:p>
                      <a:pPr algn="ctr" rtl="0" fontAlgn="t"/>
                      <a:r>
                        <a:rPr lang="en-US" sz="1200" b="0" i="0" u="none" strike="noStrike">
                          <a:solidFill>
                            <a:srgbClr val="000000"/>
                          </a:solidFill>
                          <a:latin typeface="Calibri"/>
                        </a:rPr>
                        <a:t>9</a:t>
                      </a:r>
                    </a:p>
                  </a:txBody>
                  <a:tcPr marL="9525" marR="9525" marT="9525" marB="0">
                    <a:lnL>
                      <a:noFill/>
                    </a:lnL>
                    <a:lnR>
                      <a:noFill/>
                    </a:lnR>
                    <a:lnT>
                      <a:noFill/>
                    </a:lnT>
                    <a:lnB>
                      <a:noFill/>
                    </a:lnB>
                    <a:solidFill>
                      <a:srgbClr val="F8696B"/>
                    </a:solidFill>
                  </a:tcPr>
                </a:tc>
                <a:tc>
                  <a:txBody>
                    <a:bodyPr/>
                    <a:lstStyle/>
                    <a:p>
                      <a:pPr algn="ctr" rtl="0" fontAlgn="t"/>
                      <a:r>
                        <a:rPr lang="en-US" sz="1200" b="0" i="0" u="none" strike="noStrike">
                          <a:solidFill>
                            <a:srgbClr val="000000"/>
                          </a:solidFill>
                          <a:latin typeface="Calibri"/>
                        </a:rPr>
                        <a:t>2</a:t>
                      </a:r>
                    </a:p>
                  </a:txBody>
                  <a:tcPr marL="9525" marR="9525" marT="9525" marB="0">
                    <a:lnL>
                      <a:noFill/>
                    </a:lnL>
                    <a:lnR>
                      <a:noFill/>
                    </a:lnR>
                    <a:lnT>
                      <a:noFill/>
                    </a:lnT>
                    <a:lnB>
                      <a:noFill/>
                    </a:lnB>
                    <a:solidFill>
                      <a:srgbClr val="CBDC81"/>
                    </a:solidFill>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r h="221226">
                <a:tc>
                  <a:txBody>
                    <a:bodyPr/>
                    <a:lstStyle/>
                    <a:p>
                      <a:pPr algn="ctr" fontAlgn="b"/>
                      <a:r>
                        <a:rPr lang="en-US" sz="1100" b="0" i="0" u="none" strike="noStrike">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latin typeface="Calibri"/>
                        </a:rPr>
                        <a:t>…</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latin typeface="Calibri"/>
                        </a:rPr>
                        <a:t>…</a:t>
                      </a:r>
                    </a:p>
                  </a:txBody>
                  <a:tcPr marL="9525" marR="9525" marT="9525" marB="0" anchor="b">
                    <a:lnL>
                      <a:noFill/>
                    </a:lnL>
                    <a:lnR>
                      <a:noFill/>
                    </a:lnR>
                    <a:lnT>
                      <a:noFill/>
                    </a:lnT>
                    <a:lnB>
                      <a:noFill/>
                    </a:lnB>
                  </a:tcPr>
                </a:tc>
              </a:tr>
            </a:tbl>
          </a:graphicData>
        </a:graphic>
      </p:graphicFrame>
      <p:sp>
        <p:nvSpPr>
          <p:cNvPr id="150" name="Rectangle 149"/>
          <p:cNvSpPr/>
          <p:nvPr/>
        </p:nvSpPr>
        <p:spPr>
          <a:xfrm>
            <a:off x="7619999" y="4648200"/>
            <a:ext cx="14478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6857999" y="4953000"/>
            <a:ext cx="2057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Callout 151"/>
          <p:cNvSpPr/>
          <p:nvPr/>
        </p:nvSpPr>
        <p:spPr>
          <a:xfrm>
            <a:off x="7467600" y="4800600"/>
            <a:ext cx="1371600" cy="762000"/>
          </a:xfrm>
          <a:prstGeom prst="wedgeEllipseCallout">
            <a:avLst>
              <a:gd name="adj1" fmla="val -18452"/>
              <a:gd name="adj2" fmla="val -7884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Fitness Matrix</a:t>
            </a:r>
            <a:endParaRPr lang="en-US"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2" nodeType="withEffect">
                                  <p:stCondLst>
                                    <p:cond delay="0"/>
                                  </p:stCondLst>
                                  <p:childTnLst>
                                    <p:animMotion origin="layout" path="M 3.33333E-6 2.22222E-6 L 3.33333E-6 -0.17222 " pathEditMode="relative" rAng="0" ptsTypes="AA">
                                      <p:cBhvr>
                                        <p:cTn id="6" dur="500" fill="hold"/>
                                        <p:tgtEl>
                                          <p:spTgt spid="150"/>
                                        </p:tgtEl>
                                        <p:attrNameLst>
                                          <p:attrName>ppt_x</p:attrName>
                                          <p:attrName>ppt_y</p:attrName>
                                        </p:attrNameLst>
                                      </p:cBhvr>
                                      <p:rCtr x="0" y="-86"/>
                                    </p:animMotion>
                                  </p:childTnLst>
                                </p:cTn>
                              </p:par>
                              <p:par>
                                <p:cTn id="7" presetID="64" presetClass="path" presetSubtype="0" accel="50000" decel="50000" fill="hold" grpId="0" nodeType="withEffect">
                                  <p:stCondLst>
                                    <p:cond delay="0"/>
                                  </p:stCondLst>
                                  <p:childTnLst>
                                    <p:animMotion origin="layout" path="M 1.11022E-16 1.11022E-16 L 1.11022E-16 -0.10556 " pathEditMode="relative" rAng="0" ptsTypes="AA">
                                      <p:cBhvr>
                                        <p:cTn id="8" dur="500" fill="hold"/>
                                        <p:tgtEl>
                                          <p:spTgt spid="151"/>
                                        </p:tgtEl>
                                        <p:attrNameLst>
                                          <p:attrName>ppt_x</p:attrName>
                                          <p:attrName>ppt_y</p:attrName>
                                        </p:attrNameLst>
                                      </p:cBhvr>
                                      <p:rCtr x="0" y="-53"/>
                                    </p:animMotion>
                                  </p:childTnLst>
                                </p:cTn>
                              </p:par>
                              <p:par>
                                <p:cTn id="9" presetID="2" presetClass="entr" presetSubtype="8"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par>
                                <p:cTn id="18" presetID="63" presetClass="path" presetSubtype="0" accel="50000" decel="50000" fill="hold" grpId="0" nodeType="withEffect">
                                  <p:stCondLst>
                                    <p:cond delay="0"/>
                                  </p:stCondLst>
                                  <p:childTnLst>
                                    <p:animMotion origin="layout" path="M -3.33333E-6 -0.17222 L 0.0375 -0.17222 " pathEditMode="relative" rAng="0" ptsTypes="AA">
                                      <p:cBhvr>
                                        <p:cTn id="19" dur="2000" fill="hold"/>
                                        <p:tgtEl>
                                          <p:spTgt spid="150"/>
                                        </p:tgtEl>
                                        <p:attrNameLst>
                                          <p:attrName>ppt_x</p:attrName>
                                          <p:attrName>ppt_y</p:attrName>
                                        </p:attrNameLst>
                                      </p:cBhvr>
                                      <p:rCtr x="19" y="0"/>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hidden"/>
                                      </p:to>
                                    </p:set>
                                  </p:childTnLst>
                                </p:cTn>
                              </p:par>
                              <p:par>
                                <p:cTn id="24" presetID="22" presetClass="entr" presetSubtype="1" fill="hold" grpId="1"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up)">
                                      <p:cBhvr>
                                        <p:cTn id="26" dur="500"/>
                                        <p:tgtEl>
                                          <p:spTgt spid="54"/>
                                        </p:tgtEl>
                                      </p:cBhvr>
                                    </p:animEffect>
                                  </p:childTnLst>
                                </p:cTn>
                              </p:par>
                              <p:par>
                                <p:cTn id="27" presetID="63" presetClass="path" presetSubtype="0" accel="50000" decel="50000" fill="hold" grpId="1" nodeType="withEffect">
                                  <p:stCondLst>
                                    <p:cond delay="0"/>
                                  </p:stCondLst>
                                  <p:childTnLst>
                                    <p:animMotion origin="layout" path="M 0.0375 -0.17222 L 0.07917 -0.17222 " pathEditMode="relative" rAng="0" ptsTypes="AA">
                                      <p:cBhvr>
                                        <p:cTn id="28" dur="2000" fill="hold"/>
                                        <p:tgtEl>
                                          <p:spTgt spid="150"/>
                                        </p:tgtEl>
                                        <p:attrNameLst>
                                          <p:attrName>ppt_x</p:attrName>
                                          <p:attrName>ppt_y</p:attrName>
                                        </p:attrNameLst>
                                      </p:cBhvr>
                                      <p:rCtr x="21"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par>
                                <p:cTn id="33" presetID="22" presetClass="entr" presetSubtype="2" fill="hold" grpId="1"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par>
                                <p:cTn id="36" presetID="2" presetClass="exit" presetSubtype="2" fill="hold" nodeType="withEffect">
                                  <p:stCondLst>
                                    <p:cond delay="0"/>
                                  </p:stCondLst>
                                  <p:childTnLst>
                                    <p:anim calcmode="lin" valueType="num">
                                      <p:cBhvr additive="base">
                                        <p:cTn id="37" dur="500"/>
                                        <p:tgtEl>
                                          <p:spTgt spid="150"/>
                                        </p:tgtEl>
                                        <p:attrNameLst>
                                          <p:attrName>ppt_x</p:attrName>
                                        </p:attrNameLst>
                                      </p:cBhvr>
                                      <p:tavLst>
                                        <p:tav tm="0">
                                          <p:val>
                                            <p:strVal val="ppt_x"/>
                                          </p:val>
                                        </p:tav>
                                        <p:tav tm="100000">
                                          <p:val>
                                            <p:strVal val="1+ppt_w/2"/>
                                          </p:val>
                                        </p:tav>
                                      </p:tavLst>
                                    </p:anim>
                                    <p:anim calcmode="lin" valueType="num">
                                      <p:cBhvr additive="base">
                                        <p:cTn id="38" dur="500"/>
                                        <p:tgtEl>
                                          <p:spTgt spid="150"/>
                                        </p:tgtEl>
                                        <p:attrNameLst>
                                          <p:attrName>ppt_y</p:attrName>
                                        </p:attrNameLst>
                                      </p:cBhvr>
                                      <p:tavLst>
                                        <p:tav tm="0">
                                          <p:val>
                                            <p:strVal val="ppt_y"/>
                                          </p:val>
                                        </p:tav>
                                        <p:tav tm="100000">
                                          <p:val>
                                            <p:strVal val="ppt_y"/>
                                          </p:val>
                                        </p:tav>
                                      </p:tavLst>
                                    </p:anim>
                                    <p:set>
                                      <p:cBhvr>
                                        <p:cTn id="39" dur="1" fill="hold">
                                          <p:stCondLst>
                                            <p:cond delay="499"/>
                                          </p:stCondLst>
                                        </p:cTn>
                                        <p:tgtEl>
                                          <p:spTgt spid="15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0" nodeType="afterEffect">
                                  <p:stCondLst>
                                    <p:cond delay="0"/>
                                  </p:stCondLst>
                                  <p:childTnLst>
                                    <p:set>
                                      <p:cBhvr>
                                        <p:cTn id="42" dur="1" fill="hold">
                                          <p:stCondLst>
                                            <p:cond delay="0"/>
                                          </p:stCondLst>
                                        </p:cTn>
                                        <p:tgtEl>
                                          <p:spTgt spid="55"/>
                                        </p:tgtEl>
                                        <p:attrNameLst>
                                          <p:attrName>style.visibility</p:attrName>
                                        </p:attrNameLst>
                                      </p:cBhvr>
                                      <p:to>
                                        <p:strVal val="hidden"/>
                                      </p:to>
                                    </p:set>
                                  </p:childTnLst>
                                </p:cTn>
                              </p:par>
                              <p:par>
                                <p:cTn id="43" presetID="22" presetClass="entr" presetSubtype="4" fill="hold" grpId="1"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hidden"/>
                                      </p:to>
                                    </p:set>
                                  </p:childTnLst>
                                </p:cTn>
                              </p:par>
                            </p:childTnLst>
                          </p:cTn>
                        </p:par>
                        <p:par>
                          <p:cTn id="49" fill="hold">
                            <p:stCondLst>
                              <p:cond delay="1000"/>
                            </p:stCondLst>
                            <p:childTnLst>
                              <p:par>
                                <p:cTn id="50" presetID="1" presetClass="entr" presetSubtype="0" fill="hold" grpId="2"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par>
                                <p:cTn id="52" presetID="1" presetClass="entr" presetSubtype="0" fill="hold" grpId="2" nodeType="withEffect">
                                  <p:stCondLst>
                                    <p:cond delay="0"/>
                                  </p:stCondLst>
                                  <p:childTnLst>
                                    <p:set>
                                      <p:cBhvr>
                                        <p:cTn id="53" dur="1" fill="hold">
                                          <p:stCondLst>
                                            <p:cond delay="0"/>
                                          </p:stCondLst>
                                        </p:cTn>
                                        <p:tgtEl>
                                          <p:spTgt spid="54"/>
                                        </p:tgtEl>
                                        <p:attrNameLst>
                                          <p:attrName>style.visibility</p:attrName>
                                        </p:attrNameLst>
                                      </p:cBhvr>
                                      <p:to>
                                        <p:strVal val="visible"/>
                                      </p:to>
                                    </p:set>
                                  </p:childTnLst>
                                </p:cTn>
                              </p:par>
                              <p:par>
                                <p:cTn id="54" presetID="1" presetClass="entr" presetSubtype="0" fill="hold" grpId="2"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1" nodeType="after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par>
                          <p:cTn id="62" fill="hold">
                            <p:stCondLst>
                              <p:cond delay="1500"/>
                            </p:stCondLst>
                            <p:childTnLst>
                              <p:par>
                                <p:cTn id="63" presetID="1" presetClass="exit" presetSubtype="0" fill="hold" grpId="0" nodeType="afterEffect">
                                  <p:stCondLst>
                                    <p:cond delay="0"/>
                                  </p:stCondLst>
                                  <p:childTnLst>
                                    <p:set>
                                      <p:cBhvr>
                                        <p:cTn id="64" dur="1" fill="hold">
                                          <p:stCondLst>
                                            <p:cond delay="0"/>
                                          </p:stCondLst>
                                        </p:cTn>
                                        <p:tgtEl>
                                          <p:spTgt spid="103"/>
                                        </p:tgtEl>
                                        <p:attrNameLst>
                                          <p:attrName>style.visibility</p:attrName>
                                        </p:attrNameLst>
                                      </p:cBhvr>
                                      <p:to>
                                        <p:strVal val="hidden"/>
                                      </p:to>
                                    </p:set>
                                  </p:childTnLst>
                                </p:cTn>
                              </p:par>
                              <p:par>
                                <p:cTn id="65" presetID="22" presetClass="entr" presetSubtype="1" fill="hold" grpId="1" nodeType="with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up)">
                                      <p:cBhvr>
                                        <p:cTn id="67" dur="500"/>
                                        <p:tgtEl>
                                          <p:spTgt spid="104"/>
                                        </p:tgtEl>
                                      </p:cBhvr>
                                    </p:animEffect>
                                  </p:childTnLst>
                                </p:cTn>
                              </p:par>
                            </p:childTnLst>
                          </p:cTn>
                        </p:par>
                        <p:par>
                          <p:cTn id="68" fill="hold">
                            <p:stCondLst>
                              <p:cond delay="2000"/>
                            </p:stCondLst>
                            <p:childTnLst>
                              <p:par>
                                <p:cTn id="69" presetID="1" presetClass="exit" presetSubtype="0" fill="hold" grpId="0" nodeType="afterEffect">
                                  <p:stCondLst>
                                    <p:cond delay="0"/>
                                  </p:stCondLst>
                                  <p:childTnLst>
                                    <p:set>
                                      <p:cBhvr>
                                        <p:cTn id="70" dur="1" fill="hold">
                                          <p:stCondLst>
                                            <p:cond delay="0"/>
                                          </p:stCondLst>
                                        </p:cTn>
                                        <p:tgtEl>
                                          <p:spTgt spid="104"/>
                                        </p:tgtEl>
                                        <p:attrNameLst>
                                          <p:attrName>style.visibility</p:attrName>
                                        </p:attrNameLst>
                                      </p:cBhvr>
                                      <p:to>
                                        <p:strVal val="hidden"/>
                                      </p:to>
                                    </p:set>
                                  </p:childTnLst>
                                </p:cTn>
                              </p:par>
                              <p:par>
                                <p:cTn id="71" presetID="22" presetClass="entr" presetSubtype="2" fill="hold" grpId="1" nodeType="with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right)">
                                      <p:cBhvr>
                                        <p:cTn id="73" dur="500"/>
                                        <p:tgtEl>
                                          <p:spTgt spid="105"/>
                                        </p:tgtEl>
                                      </p:cBhvr>
                                    </p:animEffect>
                                  </p:childTnLst>
                                </p:cTn>
                              </p:par>
                            </p:childTnLst>
                          </p:cTn>
                        </p:par>
                        <p:par>
                          <p:cTn id="74" fill="hold">
                            <p:stCondLst>
                              <p:cond delay="2500"/>
                            </p:stCondLst>
                            <p:childTnLst>
                              <p:par>
                                <p:cTn id="75" presetID="1" presetClass="exit"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hidden"/>
                                      </p:to>
                                    </p:set>
                                  </p:childTnLst>
                                </p:cTn>
                              </p:par>
                              <p:par>
                                <p:cTn id="77" presetID="22" presetClass="entr" presetSubtype="4" fill="hold" grpId="1" nodeType="with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wipe(down)">
                                      <p:cBhvr>
                                        <p:cTn id="79" dur="500"/>
                                        <p:tgtEl>
                                          <p:spTgt spid="106"/>
                                        </p:tgtEl>
                                      </p:cBhvr>
                                    </p:animEffect>
                                  </p:childTnLst>
                                </p:cTn>
                              </p:par>
                            </p:childTnLst>
                          </p:cTn>
                        </p:par>
                        <p:par>
                          <p:cTn id="80" fill="hold">
                            <p:stCondLst>
                              <p:cond delay="3000"/>
                            </p:stCondLst>
                            <p:childTnLst>
                              <p:par>
                                <p:cTn id="81" presetID="1" presetClass="exit" presetSubtype="0" fill="hold" grpId="0" nodeType="afterEffect">
                                  <p:stCondLst>
                                    <p:cond delay="0"/>
                                  </p:stCondLst>
                                  <p:childTnLst>
                                    <p:set>
                                      <p:cBhvr>
                                        <p:cTn id="82" dur="1" fill="hold">
                                          <p:stCondLst>
                                            <p:cond delay="0"/>
                                          </p:stCondLst>
                                        </p:cTn>
                                        <p:tgtEl>
                                          <p:spTgt spid="106"/>
                                        </p:tgtEl>
                                        <p:attrNameLst>
                                          <p:attrName>style.visibility</p:attrName>
                                        </p:attrNameLst>
                                      </p:cBhvr>
                                      <p:to>
                                        <p:strVal val="hidden"/>
                                      </p:to>
                                    </p:set>
                                  </p:childTnLst>
                                </p:cTn>
                              </p:par>
                            </p:childTnLst>
                          </p:cTn>
                        </p:par>
                        <p:par>
                          <p:cTn id="83" fill="hold">
                            <p:stCondLst>
                              <p:cond delay="3000"/>
                            </p:stCondLst>
                            <p:childTnLst>
                              <p:par>
                                <p:cTn id="84" presetID="1" presetClass="entr" presetSubtype="0" fill="hold" grpId="2" nodeType="afterEffect">
                                  <p:stCondLst>
                                    <p:cond delay="0"/>
                                  </p:stCondLst>
                                  <p:childTnLst>
                                    <p:set>
                                      <p:cBhvr>
                                        <p:cTn id="85" dur="1" fill="hold">
                                          <p:stCondLst>
                                            <p:cond delay="0"/>
                                          </p:stCondLst>
                                        </p:cTn>
                                        <p:tgtEl>
                                          <p:spTgt spid="10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10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10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0-#ppt_w/2"/>
                                          </p:val>
                                        </p:tav>
                                        <p:tav tm="100000">
                                          <p:val>
                                            <p:strVal val="#ppt_x"/>
                                          </p:val>
                                        </p:tav>
                                      </p:tavLst>
                                    </p:anim>
                                    <p:anim calcmode="lin" valueType="num">
                                      <p:cBhvr additive="base">
                                        <p:cTn id="97" dur="500" fill="hold"/>
                                        <p:tgtEl>
                                          <p:spTgt spid="49"/>
                                        </p:tgtEl>
                                        <p:attrNameLst>
                                          <p:attrName>ppt_y</p:attrName>
                                        </p:attrNameLst>
                                      </p:cBhvr>
                                      <p:tavLst>
                                        <p:tav tm="0">
                                          <p:val>
                                            <p:strVal val="#ppt_y"/>
                                          </p:val>
                                        </p:tav>
                                        <p:tav tm="100000">
                                          <p:val>
                                            <p:strVal val="#ppt_y"/>
                                          </p:val>
                                        </p:tav>
                                      </p:tavLst>
                                    </p:anim>
                                  </p:childTnLst>
                                </p:cTn>
                              </p:par>
                              <p:par>
                                <p:cTn id="98" presetID="2" presetClass="exit" presetSubtype="8" fill="hold" nodeType="withEffect">
                                  <p:stCondLst>
                                    <p:cond delay="0"/>
                                  </p:stCondLst>
                                  <p:childTnLst>
                                    <p:anim calcmode="lin" valueType="num">
                                      <p:cBhvr additive="base">
                                        <p:cTn id="99" dur="500"/>
                                        <p:tgtEl>
                                          <p:spTgt spid="50"/>
                                        </p:tgtEl>
                                        <p:attrNameLst>
                                          <p:attrName>ppt_x</p:attrName>
                                        </p:attrNameLst>
                                      </p:cBhvr>
                                      <p:tavLst>
                                        <p:tav tm="0">
                                          <p:val>
                                            <p:strVal val="ppt_x"/>
                                          </p:val>
                                        </p:tav>
                                        <p:tav tm="100000">
                                          <p:val>
                                            <p:strVal val="0-ppt_w/2"/>
                                          </p:val>
                                        </p:tav>
                                      </p:tavLst>
                                    </p:anim>
                                    <p:anim calcmode="lin" valueType="num">
                                      <p:cBhvr additive="base">
                                        <p:cTn id="100" dur="500"/>
                                        <p:tgtEl>
                                          <p:spTgt spid="50"/>
                                        </p:tgtEl>
                                        <p:attrNameLst>
                                          <p:attrName>ppt_y</p:attrName>
                                        </p:attrNameLst>
                                      </p:cBhvr>
                                      <p:tavLst>
                                        <p:tav tm="0">
                                          <p:val>
                                            <p:strVal val="ppt_y"/>
                                          </p:val>
                                        </p:tav>
                                        <p:tav tm="100000">
                                          <p:val>
                                            <p:strVal val="ppt_y"/>
                                          </p:val>
                                        </p:tav>
                                      </p:tavLst>
                                    </p:anim>
                                    <p:set>
                                      <p:cBhvr>
                                        <p:cTn id="101" dur="1" fill="hold">
                                          <p:stCondLst>
                                            <p:cond delay="499"/>
                                          </p:stCondLst>
                                        </p:cTn>
                                        <p:tgtEl>
                                          <p:spTgt spid="50"/>
                                        </p:tgtEl>
                                        <p:attrNameLst>
                                          <p:attrName>style.visibility</p:attrName>
                                        </p:attrNameLst>
                                      </p:cBhvr>
                                      <p:to>
                                        <p:strVal val="hidden"/>
                                      </p:to>
                                    </p:set>
                                  </p:childTnLst>
                                </p:cTn>
                              </p:par>
                            </p:childTnLst>
                          </p:cTn>
                        </p:par>
                        <p:par>
                          <p:cTn id="102" fill="hold">
                            <p:stCondLst>
                              <p:cond delay="500"/>
                            </p:stCondLst>
                            <p:childTnLst>
                              <p:par>
                                <p:cTn id="103" presetID="42" presetClass="path" presetSubtype="0" accel="50000" decel="50000" fill="hold" grpId="1" nodeType="afterEffect">
                                  <p:stCondLst>
                                    <p:cond delay="0"/>
                                  </p:stCondLst>
                                  <p:childTnLst>
                                    <p:animMotion origin="layout" path="M -1.11022E-16 -0.10556 L -1.11022E-16 -0.07223 " pathEditMode="relative" rAng="0" ptsTypes="AA">
                                      <p:cBhvr>
                                        <p:cTn id="104" dur="2000" fill="hold"/>
                                        <p:tgtEl>
                                          <p:spTgt spid="151"/>
                                        </p:tgtEl>
                                        <p:attrNameLst>
                                          <p:attrName>ppt_x</p:attrName>
                                          <p:attrName>ppt_y</p:attrName>
                                        </p:attrNameLst>
                                      </p:cBhvr>
                                      <p:rCtr x="0" y="17"/>
                                    </p:animMotion>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additive="base">
                                        <p:cTn id="109" dur="500" fill="hold"/>
                                        <p:tgtEl>
                                          <p:spTgt spid="46"/>
                                        </p:tgtEl>
                                        <p:attrNameLst>
                                          <p:attrName>ppt_x</p:attrName>
                                        </p:attrNameLst>
                                      </p:cBhvr>
                                      <p:tavLst>
                                        <p:tav tm="0">
                                          <p:val>
                                            <p:strVal val="0-#ppt_w/2"/>
                                          </p:val>
                                        </p:tav>
                                        <p:tav tm="100000">
                                          <p:val>
                                            <p:strVal val="#ppt_x"/>
                                          </p:val>
                                        </p:tav>
                                      </p:tavLst>
                                    </p:anim>
                                    <p:anim calcmode="lin" valueType="num">
                                      <p:cBhvr additive="base">
                                        <p:cTn id="110" dur="500" fill="hold"/>
                                        <p:tgtEl>
                                          <p:spTgt spid="46"/>
                                        </p:tgtEl>
                                        <p:attrNameLst>
                                          <p:attrName>ppt_y</p:attrName>
                                        </p:attrNameLst>
                                      </p:cBhvr>
                                      <p:tavLst>
                                        <p:tav tm="0">
                                          <p:val>
                                            <p:strVal val="#ppt_y"/>
                                          </p:val>
                                        </p:tav>
                                        <p:tav tm="100000">
                                          <p:val>
                                            <p:strVal val="#ppt_y"/>
                                          </p:val>
                                        </p:tav>
                                      </p:tavLst>
                                    </p:anim>
                                  </p:childTnLst>
                                </p:cTn>
                              </p:par>
                              <p:par>
                                <p:cTn id="111" presetID="2" presetClass="exit" presetSubtype="8" fill="hold" nodeType="withEffect">
                                  <p:stCondLst>
                                    <p:cond delay="0"/>
                                  </p:stCondLst>
                                  <p:childTnLst>
                                    <p:anim calcmode="lin" valueType="num">
                                      <p:cBhvr additive="base">
                                        <p:cTn id="112" dur="500"/>
                                        <p:tgtEl>
                                          <p:spTgt spid="49"/>
                                        </p:tgtEl>
                                        <p:attrNameLst>
                                          <p:attrName>ppt_x</p:attrName>
                                        </p:attrNameLst>
                                      </p:cBhvr>
                                      <p:tavLst>
                                        <p:tav tm="0">
                                          <p:val>
                                            <p:strVal val="ppt_x"/>
                                          </p:val>
                                        </p:tav>
                                        <p:tav tm="100000">
                                          <p:val>
                                            <p:strVal val="0-ppt_w/2"/>
                                          </p:val>
                                        </p:tav>
                                      </p:tavLst>
                                    </p:anim>
                                    <p:anim calcmode="lin" valueType="num">
                                      <p:cBhvr additive="base">
                                        <p:cTn id="113" dur="500"/>
                                        <p:tgtEl>
                                          <p:spTgt spid="49"/>
                                        </p:tgtEl>
                                        <p:attrNameLst>
                                          <p:attrName>ppt_y</p:attrName>
                                        </p:attrNameLst>
                                      </p:cBhvr>
                                      <p:tavLst>
                                        <p:tav tm="0">
                                          <p:val>
                                            <p:strVal val="ppt_y"/>
                                          </p:val>
                                        </p:tav>
                                        <p:tav tm="100000">
                                          <p:val>
                                            <p:strVal val="ppt_y"/>
                                          </p:val>
                                        </p:tav>
                                      </p:tavLst>
                                    </p:anim>
                                    <p:set>
                                      <p:cBhvr>
                                        <p:cTn id="114" dur="1" fill="hold">
                                          <p:stCondLst>
                                            <p:cond delay="499"/>
                                          </p:stCondLst>
                                        </p:cTn>
                                        <p:tgtEl>
                                          <p:spTgt spid="49"/>
                                        </p:tgtEl>
                                        <p:attrNameLst>
                                          <p:attrName>style.visibility</p:attrName>
                                        </p:attrNameLst>
                                      </p:cBhvr>
                                      <p:to>
                                        <p:strVal val="hidden"/>
                                      </p:to>
                                    </p:set>
                                  </p:childTnLst>
                                </p:cTn>
                              </p:par>
                            </p:childTnLst>
                          </p:cTn>
                        </p:par>
                        <p:par>
                          <p:cTn id="115" fill="hold">
                            <p:stCondLst>
                              <p:cond delay="500"/>
                            </p:stCondLst>
                            <p:childTnLst>
                              <p:par>
                                <p:cTn id="116" presetID="2" presetClass="exit" presetSubtype="4" fill="hold" grpId="2" nodeType="afterEffect">
                                  <p:stCondLst>
                                    <p:cond delay="0"/>
                                  </p:stCondLst>
                                  <p:childTnLst>
                                    <p:anim calcmode="lin" valueType="num">
                                      <p:cBhvr additive="base">
                                        <p:cTn id="117" dur="500"/>
                                        <p:tgtEl>
                                          <p:spTgt spid="151"/>
                                        </p:tgtEl>
                                        <p:attrNameLst>
                                          <p:attrName>ppt_x</p:attrName>
                                        </p:attrNameLst>
                                      </p:cBhvr>
                                      <p:tavLst>
                                        <p:tav tm="0">
                                          <p:val>
                                            <p:strVal val="ppt_x"/>
                                          </p:val>
                                        </p:tav>
                                        <p:tav tm="100000">
                                          <p:val>
                                            <p:strVal val="ppt_x"/>
                                          </p:val>
                                        </p:tav>
                                      </p:tavLst>
                                    </p:anim>
                                    <p:anim calcmode="lin" valueType="num">
                                      <p:cBhvr additive="base">
                                        <p:cTn id="118" dur="500"/>
                                        <p:tgtEl>
                                          <p:spTgt spid="151"/>
                                        </p:tgtEl>
                                        <p:attrNameLst>
                                          <p:attrName>ppt_y</p:attrName>
                                        </p:attrNameLst>
                                      </p:cBhvr>
                                      <p:tavLst>
                                        <p:tav tm="0">
                                          <p:val>
                                            <p:strVal val="ppt_y"/>
                                          </p:val>
                                        </p:tav>
                                        <p:tav tm="100000">
                                          <p:val>
                                            <p:strVal val="1+ppt_h/2"/>
                                          </p:val>
                                        </p:tav>
                                      </p:tavLst>
                                    </p:anim>
                                    <p:set>
                                      <p:cBhvr>
                                        <p:cTn id="119" dur="1" fill="hold">
                                          <p:stCondLst>
                                            <p:cond delay="499"/>
                                          </p:stCondLst>
                                        </p:cTn>
                                        <p:tgtEl>
                                          <p:spTgt spid="15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103" grpId="0" animBg="1"/>
      <p:bldP spid="103" grpId="1" animBg="1"/>
      <p:bldP spid="103" grpId="2" animBg="1"/>
      <p:bldP spid="104" grpId="0" animBg="1"/>
      <p:bldP spid="104" grpId="1" animBg="1"/>
      <p:bldP spid="104" grpId="2" animBg="1"/>
      <p:bldP spid="105" grpId="0" animBg="1"/>
      <p:bldP spid="105" grpId="1" animBg="1"/>
      <p:bldP spid="105" grpId="2" animBg="1"/>
      <p:bldP spid="106" grpId="0" animBg="1"/>
      <p:bldP spid="106" grpId="1" animBg="1"/>
      <p:bldP spid="106" grpId="2" animBg="1"/>
      <p:bldP spid="150" grpId="0" animBg="1"/>
      <p:bldP spid="150" grpId="1" animBg="1"/>
      <p:bldP spid="150" grpId="2" animBg="1"/>
      <p:bldP spid="151" grpId="0" animBg="1"/>
      <p:bldP spid="151" grpId="1" animBg="1"/>
      <p:bldP spid="151" grpId="2" animBg="1"/>
      <p:bldP spid="1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a:t>
            </a:r>
            <a:br>
              <a:rPr lang="en-US" dirty="0" smtClean="0"/>
            </a:br>
            <a:r>
              <a:rPr lang="en-US" dirty="0" smtClean="0"/>
              <a:t>Fitness Matrix – Selected Models</a:t>
            </a:r>
            <a:endParaRPr lang="en-US" dirty="0"/>
          </a:p>
        </p:txBody>
      </p:sp>
      <p:sp>
        <p:nvSpPr>
          <p:cNvPr id="3" name="Content Placeholder 2"/>
          <p:cNvSpPr>
            <a:spLocks noGrp="1"/>
          </p:cNvSpPr>
          <p:nvPr>
            <p:ph idx="1"/>
          </p:nvPr>
        </p:nvSpPr>
        <p:spPr>
          <a:xfrm>
            <a:off x="685800" y="1570038"/>
            <a:ext cx="8229600" cy="4525963"/>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TextBox 5"/>
          <p:cNvSpPr txBox="1"/>
          <p:nvPr/>
        </p:nvSpPr>
        <p:spPr>
          <a:xfrm>
            <a:off x="11131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7" name="TextBox 6"/>
          <p:cNvSpPr txBox="1"/>
          <p:nvPr/>
        </p:nvSpPr>
        <p:spPr>
          <a:xfrm>
            <a:off x="2514600" y="1871247"/>
            <a:ext cx="2667000"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sp>
        <p:nvSpPr>
          <p:cNvPr id="10" name="TextBox 9"/>
          <p:cNvSpPr txBox="1"/>
          <p:nvPr/>
        </p:nvSpPr>
        <p:spPr>
          <a:xfrm>
            <a:off x="1447800" y="1504891"/>
            <a:ext cx="3505200" cy="400110"/>
          </a:xfrm>
          <a:prstGeom prst="rect">
            <a:avLst/>
          </a:prstGeom>
          <a:noFill/>
        </p:spPr>
        <p:txBody>
          <a:bodyPr wrap="square" rtlCol="0">
            <a:spAutoFit/>
          </a:bodyPr>
          <a:lstStyle/>
          <a:p>
            <a:pPr algn="ctr"/>
            <a:r>
              <a:rPr lang="en-US" sz="2000" b="1" dirty="0" smtClean="0"/>
              <a:t>No Correlation - Independent</a:t>
            </a:r>
            <a:endParaRPr lang="en-US" sz="2000" b="1" dirty="0"/>
          </a:p>
        </p:txBody>
      </p:sp>
      <p:sp>
        <p:nvSpPr>
          <p:cNvPr id="15" name="TextBox 14"/>
          <p:cNvSpPr txBox="1"/>
          <p:nvPr/>
        </p:nvSpPr>
        <p:spPr>
          <a:xfrm>
            <a:off x="609600" y="4953001"/>
            <a:ext cx="5029200" cy="369332"/>
          </a:xfrm>
          <a:prstGeom prst="rect">
            <a:avLst/>
          </a:prstGeom>
          <a:noFill/>
        </p:spPr>
        <p:txBody>
          <a:bodyPr wrap="square" rtlCol="0">
            <a:spAutoFit/>
          </a:bodyPr>
          <a:lstStyle/>
          <a:p>
            <a:pPr algn="ctr"/>
            <a:r>
              <a:rPr lang="en-US" b="1" dirty="0" smtClean="0"/>
              <a:t>26 Best Representative Models selected from 544</a:t>
            </a:r>
            <a:endParaRPr lang="en-US" b="1" dirty="0"/>
          </a:p>
        </p:txBody>
      </p:sp>
      <p:sp>
        <p:nvSpPr>
          <p:cNvPr id="17" name="TextBox 16"/>
          <p:cNvSpPr txBox="1"/>
          <p:nvPr/>
        </p:nvSpPr>
        <p:spPr>
          <a:xfrm>
            <a:off x="5824210" y="1504891"/>
            <a:ext cx="2481590" cy="400110"/>
          </a:xfrm>
          <a:prstGeom prst="rect">
            <a:avLst/>
          </a:prstGeom>
          <a:noFill/>
        </p:spPr>
        <p:txBody>
          <a:bodyPr wrap="square" rtlCol="0">
            <a:spAutoFit/>
          </a:bodyPr>
          <a:lstStyle/>
          <a:p>
            <a:pPr algn="ctr"/>
            <a:r>
              <a:rPr lang="en-US" sz="2000" b="1" dirty="0" smtClean="0"/>
              <a:t>Fully Correlated</a:t>
            </a:r>
            <a:endParaRPr lang="en-US" sz="2000" b="1" dirty="0"/>
          </a:p>
        </p:txBody>
      </p:sp>
      <p:sp>
        <p:nvSpPr>
          <p:cNvPr id="21" name="TextBox 20"/>
          <p:cNvSpPr txBox="1"/>
          <p:nvPr/>
        </p:nvSpPr>
        <p:spPr>
          <a:xfrm>
            <a:off x="76200" y="6504801"/>
            <a:ext cx="7086600" cy="276999"/>
          </a:xfrm>
          <a:prstGeom prst="rect">
            <a:avLst/>
          </a:prstGeom>
          <a:noFill/>
        </p:spPr>
        <p:txBody>
          <a:bodyPr wrap="square" rtlCol="0">
            <a:spAutoFit/>
          </a:bodyPr>
          <a:lstStyle/>
          <a:p>
            <a:r>
              <a:rPr lang="en-US" sz="1200" dirty="0" smtClean="0"/>
              <a:t>Version 24 -  MIST_RefModel_2014_05_23_BEST_REPEAT_TraceBack.zip</a:t>
            </a:r>
            <a:endParaRPr lang="en-US" sz="1200" dirty="0"/>
          </a:p>
        </p:txBody>
      </p:sp>
      <p:graphicFrame>
        <p:nvGraphicFramePr>
          <p:cNvPr id="24" name="Table 23"/>
          <p:cNvGraphicFramePr>
            <a:graphicFrameLocks noGrp="1"/>
          </p:cNvGraphicFramePr>
          <p:nvPr/>
        </p:nvGraphicFramePr>
        <p:xfrm>
          <a:off x="427362" y="2087544"/>
          <a:ext cx="8511246" cy="2895620"/>
        </p:xfrm>
        <a:graphic>
          <a:graphicData uri="http://schemas.openxmlformats.org/drawingml/2006/table">
            <a:tbl>
              <a:tblPr/>
              <a:tblGrid>
                <a:gridCol w="890951"/>
                <a:gridCol w="144779"/>
                <a:gridCol w="118283"/>
                <a:gridCol w="144779"/>
                <a:gridCol w="118283"/>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gridCol w="144779"/>
              </a:tblGrid>
              <a:tr h="55685">
                <a:tc>
                  <a:txBody>
                    <a:bodyPr/>
                    <a:lstStyle/>
                    <a:p>
                      <a:pPr algn="l" fontAlgn="b"/>
                      <a:r>
                        <a:rPr lang="en-US" sz="300" b="1" i="0" u="none" strike="noStrike" dirty="0">
                          <a:solidFill>
                            <a:srgbClr val="000000"/>
                          </a:solidFill>
                          <a:latin typeface="Calibri"/>
                        </a:rPr>
                        <a:t>MODELS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Method_A1c</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Method_BP</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Method_Lipids</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Method_Smoke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Method_MI</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769BBB"/>
                    </a:solidFill>
                  </a:tcPr>
                </a:tc>
              </a:tr>
              <a:tr h="55685">
                <a:tc>
                  <a:txBody>
                    <a:bodyPr/>
                    <a:lstStyle/>
                    <a:p>
                      <a:pPr algn="l" fontAlgn="b"/>
                      <a:r>
                        <a:rPr lang="en-US" sz="300" b="0" i="0" u="none" strike="noStrike">
                          <a:solidFill>
                            <a:srgbClr val="000000"/>
                          </a:solidFill>
                          <a:latin typeface="Calibri"/>
                        </a:rPr>
                        <a:t>Method_Stroke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7</a:t>
                      </a:r>
                    </a:p>
                  </a:txBody>
                  <a:tcPr marL="2785" marR="2785" marT="2785"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8</a:t>
                      </a:r>
                    </a:p>
                  </a:txBody>
                  <a:tcPr marL="2785" marR="2785" marT="2785"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9</a:t>
                      </a:r>
                    </a:p>
                  </a:txBody>
                  <a:tcPr marL="2785" marR="2785" marT="2785"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3</a:t>
                      </a:r>
                    </a:p>
                  </a:txBody>
                  <a:tcPr marL="2785" marR="2785" marT="2785"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4</a:t>
                      </a:r>
                    </a:p>
                  </a:txBody>
                  <a:tcPr marL="2785" marR="2785" marT="2785"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5</a:t>
                      </a:r>
                    </a:p>
                  </a:txBody>
                  <a:tcPr marL="2785" marR="2785" marT="2785"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6</a:t>
                      </a:r>
                    </a:p>
                  </a:txBody>
                  <a:tcPr marL="2785" marR="2785" marT="2785"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Method_DeathCHD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Method_DeathStroke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0" i="0" u="none" strike="noStrike">
                          <a:solidFill>
                            <a:srgbClr val="000000"/>
                          </a:solidFill>
                          <a:latin typeface="Calibri"/>
                        </a:rPr>
                        <a:t>Method_TimeImprove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785" marR="2785" marT="2785"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785" marR="2785" marT="2785" marB="0" anchor="b">
                    <a:lnL>
                      <a:noFill/>
                    </a:lnL>
                    <a:lnR>
                      <a:noFill/>
                    </a:lnR>
                    <a:lnT>
                      <a:noFill/>
                    </a:lnT>
                    <a:lnB>
                      <a:noFill/>
                    </a:lnB>
                    <a:solidFill>
                      <a:srgbClr val="5A8AC6"/>
                    </a:solidFill>
                  </a:tcPr>
                </a:tc>
              </a:tr>
              <a:tr h="55685">
                <a:tc>
                  <a:txBody>
                    <a:bodyPr/>
                    <a:lstStyle/>
                    <a:p>
                      <a:pPr algn="l" fontAlgn="b"/>
                      <a:r>
                        <a:rPr lang="en-US" sz="300" b="1" i="0" u="none" strike="noStrike">
                          <a:solidFill>
                            <a:srgbClr val="000000"/>
                          </a:solidFill>
                          <a:latin typeface="Calibri"/>
                        </a:rPr>
                        <a:t>FITNESS: LOW SCORE = GOOD FITNESS</a:t>
                      </a: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r>
              <a:tr h="55685">
                <a:tc>
                  <a:txBody>
                    <a:bodyPr/>
                    <a:lstStyle/>
                    <a:p>
                      <a:pPr algn="l" fontAlgn="b"/>
                      <a:r>
                        <a:rPr lang="en-US" sz="300" b="0" i="0" u="none" strike="noStrike">
                          <a:solidFill>
                            <a:srgbClr val="000000"/>
                          </a:solidFill>
                          <a:latin typeface="Calibri"/>
                        </a:rPr>
                        <a:t>UKPDS33 Conventional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8.709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11.552</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19.512</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22.592</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36.034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58.595</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45.394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14.933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23.171</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35.828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17.239</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11.181</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13.446</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69.142</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30.162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31.542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22.369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48.073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39.68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16.107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10.97</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42.592</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42.617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16.032</a:t>
                      </a:r>
                    </a:p>
                  </a:txBody>
                  <a:tcPr marL="2785" marR="2785" marT="2785" marB="0" anchor="b">
                    <a:lnL>
                      <a:noFill/>
                    </a:lnL>
                    <a:lnR>
                      <a:noFill/>
                    </a:lnR>
                    <a:lnT>
                      <a:noFill/>
                    </a:lnT>
                    <a:lnB>
                      <a:noFill/>
                    </a:lnB>
                    <a:solidFill>
                      <a:srgbClr val="C5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31.711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38.402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30.31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44.604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77.157</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61.35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49.787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38.279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14.453</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48.377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54.692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32.284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18.606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84.552</a:t>
                      </a:r>
                    </a:p>
                  </a:txBody>
                  <a:tcPr marL="2785" marR="2785" marT="2785" marB="0" anchor="b">
                    <a:lnL>
                      <a:noFill/>
                    </a:lnL>
                    <a:lnR>
                      <a:noFill/>
                    </a:lnR>
                    <a:lnT>
                      <a:noFill/>
                    </a:lnT>
                    <a:lnB>
                      <a:noFill/>
                    </a:lnB>
                    <a:solidFill>
                      <a:srgbClr val="FDBA7B"/>
                    </a:solidFill>
                  </a:tcPr>
                </a:tc>
                <a:tc>
                  <a:txBody>
                    <a:bodyPr/>
                    <a:lstStyle/>
                    <a:p>
                      <a:pPr algn="r" fontAlgn="b"/>
                      <a:r>
                        <a:rPr lang="en-US" sz="300" b="0" i="0" u="none" strike="noStrike">
                          <a:solidFill>
                            <a:srgbClr val="000000"/>
                          </a:solidFill>
                          <a:latin typeface="Calibri"/>
                        </a:rPr>
                        <a:t>46.742</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41.819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38.772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32.916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67.319</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59.013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29.361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27.968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34.257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67.302</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19.067</a:t>
                      </a:r>
                    </a:p>
                  </a:txBody>
                  <a:tcPr marL="2785" marR="2785" marT="2785" marB="0" anchor="b">
                    <a:lnL>
                      <a:noFill/>
                    </a:lnL>
                    <a:lnR>
                      <a:noFill/>
                    </a:lnR>
                    <a:lnT>
                      <a:noFill/>
                    </a:lnT>
                    <a:lnB>
                      <a:noFill/>
                    </a:lnB>
                    <a:solidFill>
                      <a:srgbClr val="DBE081"/>
                    </a:solidFill>
                  </a:tcPr>
                </a:tc>
              </a:tr>
              <a:tr h="55685">
                <a:tc>
                  <a:txBody>
                    <a:bodyPr/>
                    <a:lstStyle/>
                    <a:p>
                      <a:pPr algn="l" fontAlgn="b"/>
                      <a:r>
                        <a:rPr lang="en-US" sz="300" b="0" i="0" u="none" strike="noStrike">
                          <a:solidFill>
                            <a:srgbClr val="000000"/>
                          </a:solidFill>
                          <a:latin typeface="Calibri"/>
                        </a:rPr>
                        <a:t>UKPDS33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13.985</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17.059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24.066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22.307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33.458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53.53</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41.977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11.801</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19.673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38.449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29.589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13.722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14.266</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63.46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29.793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30.876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22.521</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20.53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43.537</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38.526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25.38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16.473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35.6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57.108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16.73</a:t>
                      </a:r>
                    </a:p>
                  </a:txBody>
                  <a:tcPr marL="2785" marR="2785" marT="2785" marB="0" anchor="b">
                    <a:lnL>
                      <a:noFill/>
                    </a:lnL>
                    <a:lnR>
                      <a:noFill/>
                    </a:lnR>
                    <a:lnT>
                      <a:noFill/>
                    </a:lnT>
                    <a:lnB>
                      <a:noFill/>
                    </a:lnB>
                    <a:solidFill>
                      <a:srgbClr val="CADB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35.434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29.999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40.111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35.191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52.447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77.77</a:t>
                      </a:r>
                    </a:p>
                  </a:txBody>
                  <a:tcPr marL="2785" marR="2785" marT="2785" marB="0" anchor="b">
                    <a:lnL>
                      <a:noFill/>
                    </a:lnL>
                    <a:lnR>
                      <a:noFill/>
                    </a:lnR>
                    <a:lnT>
                      <a:noFill/>
                    </a:lnT>
                    <a:lnB>
                      <a:noFill/>
                    </a:lnB>
                    <a:solidFill>
                      <a:srgbClr val="FDBF7C"/>
                    </a:solidFill>
                  </a:tcPr>
                </a:tc>
                <a:tc>
                  <a:txBody>
                    <a:bodyPr/>
                    <a:lstStyle/>
                    <a:p>
                      <a:pPr algn="r" fontAlgn="b"/>
                      <a:r>
                        <a:rPr lang="en-US" sz="300" b="0" i="0" u="none" strike="noStrike">
                          <a:solidFill>
                            <a:srgbClr val="000000"/>
                          </a:solidFill>
                          <a:latin typeface="Calibri"/>
                        </a:rPr>
                        <a:t>62.743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59.411</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48.736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16.019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61.467</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60.919</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36.226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30.046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87.562</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51.099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45.985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43.722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66.444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59.855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41.727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39.683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23.106</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76.038</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27.807</a:t>
                      </a:r>
                    </a:p>
                  </a:txBody>
                  <a:tcPr marL="2785" marR="2785" marT="2785" marB="0" anchor="b">
                    <a:lnL>
                      <a:noFill/>
                    </a:lnL>
                    <a:lnR>
                      <a:noFill/>
                    </a:lnR>
                    <a:lnT>
                      <a:noFill/>
                    </a:lnT>
                    <a:lnB>
                      <a:noFill/>
                    </a:lnB>
                    <a:solidFill>
                      <a:srgbClr val="FFE884"/>
                    </a:solidFill>
                  </a:tcPr>
                </a:tc>
              </a:tr>
              <a:tr h="55685">
                <a:tc>
                  <a:txBody>
                    <a:bodyPr/>
                    <a:lstStyle/>
                    <a:p>
                      <a:pPr algn="l" fontAlgn="b"/>
                      <a:r>
                        <a:rPr lang="en-US" sz="300" b="0" i="0" u="none" strike="noStrike">
                          <a:solidFill>
                            <a:srgbClr val="000000"/>
                          </a:solidFill>
                          <a:latin typeface="Calibri"/>
                        </a:rPr>
                        <a:t>UKPDS33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15.576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21.834</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22.782</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33.737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54.903</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41.172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32.252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11.115</a:t>
                      </a:r>
                    </a:p>
                  </a:txBody>
                  <a:tcPr marL="2785" marR="2785" marT="2785" marB="0" anchor="b">
                    <a:lnL>
                      <a:noFill/>
                    </a:lnL>
                    <a:lnR>
                      <a:noFill/>
                    </a:lnR>
                    <a:lnT>
                      <a:noFill/>
                    </a:lnT>
                    <a:lnB>
                      <a:noFill/>
                    </a:lnB>
                    <a:solidFill>
                      <a:srgbClr val="A1CF7E"/>
                    </a:solidFill>
                  </a:tcPr>
                </a:tc>
                <a:tc>
                  <a:txBody>
                    <a:bodyPr/>
                    <a:lstStyle/>
                    <a:p>
                      <a:pPr algn="r" fontAlgn="b"/>
                      <a:r>
                        <a:rPr lang="en-US" sz="300" b="0" i="0" u="none" strike="noStrike">
                          <a:solidFill>
                            <a:srgbClr val="000000"/>
                          </a:solidFill>
                          <a:latin typeface="Calibri"/>
                        </a:rPr>
                        <a:t>23.303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39.549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12.013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13.977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64.716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29.506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27.828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21.553</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19.729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46.961</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39.293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23.766</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15.499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50.959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13.555</a:t>
                      </a:r>
                    </a:p>
                  </a:txBody>
                  <a:tcPr marL="2785" marR="2785" marT="2785" marB="0" anchor="b">
                    <a:lnL>
                      <a:noFill/>
                    </a:lnL>
                    <a:lnR>
                      <a:noFill/>
                    </a:lnR>
                    <a:lnT>
                      <a:noFill/>
                    </a:lnT>
                    <a:lnB>
                      <a:noFill/>
                    </a:lnB>
                    <a:solidFill>
                      <a:srgbClr val="B3D5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38.812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26.915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41.772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34.795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53.022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79.948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64.356</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59.876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46.447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13.046</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60.085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56.836</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37.279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26.249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88.29</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49.69</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48.342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44.694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43.335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68.719</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61.278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37.717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38.953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28.035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74.075</a:t>
                      </a:r>
                    </a:p>
                  </a:txBody>
                  <a:tcPr marL="2785" marR="2785" marT="2785" marB="0" anchor="b">
                    <a:lnL>
                      <a:noFill/>
                    </a:lnL>
                    <a:lnR>
                      <a:noFill/>
                    </a:lnR>
                    <a:lnT>
                      <a:noFill/>
                    </a:lnT>
                    <a:lnB>
                      <a:noFill/>
                    </a:lnB>
                    <a:solidFill>
                      <a:srgbClr val="FDC27D"/>
                    </a:solidFill>
                  </a:tcPr>
                </a:tc>
                <a:tc>
                  <a:txBody>
                    <a:bodyPr/>
                    <a:lstStyle/>
                    <a:p>
                      <a:pPr algn="r" fontAlgn="b"/>
                      <a:r>
                        <a:rPr lang="en-US" sz="300" b="0" i="0" u="none" strike="noStrike">
                          <a:solidFill>
                            <a:srgbClr val="000000"/>
                          </a:solidFill>
                          <a:latin typeface="Calibri"/>
                        </a:rPr>
                        <a:t>24.669</a:t>
                      </a:r>
                    </a:p>
                  </a:txBody>
                  <a:tcPr marL="2785" marR="2785" marT="2785" marB="0" anchor="b">
                    <a:lnL>
                      <a:noFill/>
                    </a:lnL>
                    <a:lnR>
                      <a:noFill/>
                    </a:lnR>
                    <a:lnT>
                      <a:noFill/>
                    </a:lnT>
                    <a:lnB>
                      <a:noFill/>
                    </a:lnB>
                    <a:solidFill>
                      <a:srgbClr val="FFEB84"/>
                    </a:solidFill>
                  </a:tcPr>
                </a:tc>
              </a:tr>
              <a:tr h="55685">
                <a:tc>
                  <a:txBody>
                    <a:bodyPr/>
                    <a:lstStyle/>
                    <a:p>
                      <a:pPr algn="l" fontAlgn="b"/>
                      <a:r>
                        <a:rPr lang="en-US" sz="300" b="0" i="0" u="none" strike="noStrike">
                          <a:solidFill>
                            <a:srgbClr val="000000"/>
                          </a:solidFill>
                          <a:latin typeface="Calibri"/>
                        </a:rPr>
                        <a:t>ASPEN All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10.37</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13.946</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11.301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13.218</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24.831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15.785</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17.367</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10.156</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10.711</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22.187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20.533</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10.518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13.541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24.3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12.406</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14.915</a:t>
                      </a:r>
                    </a:p>
                  </a:txBody>
                  <a:tcPr marL="2785" marR="2785" marT="2785" marB="0" anchor="b">
                    <a:lnL>
                      <a:noFill/>
                    </a:lnL>
                    <a:lnR>
                      <a:noFill/>
                    </a:lnR>
                    <a:lnT>
                      <a:noFill/>
                    </a:lnT>
                    <a:lnB>
                      <a:noFill/>
                    </a:lnB>
                    <a:solidFill>
                      <a:srgbClr val="BDD780"/>
                    </a:solidFill>
                  </a:tcPr>
                </a:tc>
                <a:tc>
                  <a:txBody>
                    <a:bodyPr/>
                    <a:lstStyle/>
                    <a:p>
                      <a:pPr algn="r" fontAlgn="b"/>
                      <a:r>
                        <a:rPr lang="en-US" sz="300" b="0" i="0" u="none" strike="noStrike">
                          <a:solidFill>
                            <a:srgbClr val="000000"/>
                          </a:solidFill>
                          <a:latin typeface="Calibri"/>
                        </a:rPr>
                        <a:t>14.635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11.635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18.693</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18.12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11.523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12.919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6.6134</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25.412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6.9486</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9.7912</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11.218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15.638</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27.156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18.8</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26.024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18.942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17.015</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28.079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35.165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10.235</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10.229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33.484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12.417</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13.95</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15.021</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12.185</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24.307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19.62</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20.524</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36.898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31.227</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All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9.911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11.324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11.206</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12.288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14.955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20.047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14.042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22.545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10.397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11.864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24.09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23.572</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10.477</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24.257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11.826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13.216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13.098</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18.436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17.178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15.375</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9.866</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29.271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19.733</a:t>
                      </a:r>
                    </a:p>
                  </a:txBody>
                  <a:tcPr marL="2785" marR="2785" marT="2785" marB="0" anchor="b">
                    <a:lnL>
                      <a:noFill/>
                    </a:lnL>
                    <a:lnR>
                      <a:noFill/>
                    </a:lnR>
                    <a:lnT>
                      <a:noFill/>
                    </a:lnT>
                    <a:lnB>
                      <a:noFill/>
                    </a:lnB>
                    <a:solidFill>
                      <a:srgbClr val="E0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11.814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12.937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14.106</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19.858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30.467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31.861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18.185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20.173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32.761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37.68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9.7037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12.248</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30.655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13.482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14.445</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15.797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10.983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20.487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24.295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21.099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27.625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14.264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32.918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30.473</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Primary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10.111</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9.3667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9.8931</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10.588</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11.583</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19.07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12.869</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23.358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10.585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18.221</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27.669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22.854</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9.9821</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9.9598</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22.942</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9.5978</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12.11</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9.8709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8.2846</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18.404</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17.397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16.224</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11.025</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35.198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14.069</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14.187</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14.183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14.297</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16.831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28.74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21.887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32.498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28.758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27.008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35.777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38.745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14.879</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13.526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34.873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18.168</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17.538</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13.778</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14.696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23.247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23.177</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25.749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24.623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13.702</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36.921</a:t>
                      </a:r>
                    </a:p>
                  </a:txBody>
                  <a:tcPr marL="2785" marR="2785" marT="2785" marB="0" anchor="b">
                    <a:lnL>
                      <a:noFill/>
                    </a:lnL>
                    <a:lnR>
                      <a:noFill/>
                    </a:lnR>
                    <a:lnT>
                      <a:noFill/>
                    </a:lnT>
                    <a:lnB>
                      <a:noFill/>
                    </a:lnB>
                    <a:solidFill>
                      <a:srgbClr val="FFE182"/>
                    </a:solidFill>
                  </a:tcPr>
                </a:tc>
              </a:tr>
              <a:tr h="55685">
                <a:tc>
                  <a:txBody>
                    <a:bodyPr/>
                    <a:lstStyle/>
                    <a:p>
                      <a:pPr algn="l" fontAlgn="b"/>
                      <a:r>
                        <a:rPr lang="en-US" sz="300" b="0" i="0" u="none" strike="noStrike">
                          <a:solidFill>
                            <a:srgbClr val="000000"/>
                          </a:solidFill>
                          <a:latin typeface="Calibri"/>
                        </a:rPr>
                        <a:t>ASPEN Primary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12.828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13.89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10.838</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11.125</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15.467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20.288</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15.624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27.134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11.304</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17.584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27.328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24.274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13.232</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19.901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11.345</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13.899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13.273</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12.69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16.508</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15.589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16.757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12.664</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34.085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19.671</a:t>
                      </a:r>
                    </a:p>
                  </a:txBody>
                  <a:tcPr marL="2785" marR="2785" marT="2785" marB="0" anchor="b">
                    <a:lnL>
                      <a:noFill/>
                    </a:lnL>
                    <a:lnR>
                      <a:noFill/>
                    </a:lnR>
                    <a:lnT>
                      <a:noFill/>
                    </a:lnT>
                    <a:lnB>
                      <a:noFill/>
                    </a:lnB>
                    <a:solidFill>
                      <a:srgbClr val="DFE1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17.931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15.923</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15.55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15.67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18.909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32.081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23.424</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34.975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23.007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23.298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34.912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35.339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13.771</a:t>
                      </a:r>
                    </a:p>
                  </a:txBody>
                  <a:tcPr marL="2785" marR="2785" marT="2785" marB="0" anchor="b">
                    <a:lnL>
                      <a:noFill/>
                    </a:lnL>
                    <a:lnR>
                      <a:noFill/>
                    </a:lnR>
                    <a:lnT>
                      <a:noFill/>
                    </a:lnT>
                    <a:lnB>
                      <a:noFill/>
                    </a:lnB>
                    <a:solidFill>
                      <a:srgbClr val="B4D57F"/>
                    </a:solidFill>
                  </a:tcPr>
                </a:tc>
                <a:tc>
                  <a:txBody>
                    <a:bodyPr/>
                    <a:lstStyle/>
                    <a:p>
                      <a:pPr algn="r" fontAlgn="b"/>
                      <a:r>
                        <a:rPr lang="en-US" sz="300" b="0" i="0" u="none" strike="noStrike">
                          <a:solidFill>
                            <a:srgbClr val="000000"/>
                          </a:solidFill>
                          <a:latin typeface="Calibri"/>
                        </a:rPr>
                        <a:t>13.973</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29.246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14.745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16.145</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15.144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14.249</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21.495</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25.185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23.669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16.121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36.233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30.582</a:t>
                      </a:r>
                    </a:p>
                  </a:txBody>
                  <a:tcPr marL="2785" marR="2785" marT="2785" marB="0" anchor="b">
                    <a:lnL>
                      <a:noFill/>
                    </a:lnL>
                    <a:lnR>
                      <a:noFill/>
                    </a:lnR>
                    <a:lnT>
                      <a:noFill/>
                    </a:lnT>
                    <a:lnB>
                      <a:noFill/>
                    </a:lnB>
                    <a:solidFill>
                      <a:srgbClr val="FFE683"/>
                    </a:solidFill>
                  </a:tcPr>
                </a:tc>
              </a:tr>
              <a:tr h="55685">
                <a:tc>
                  <a:txBody>
                    <a:bodyPr/>
                    <a:lstStyle/>
                    <a:p>
                      <a:pPr algn="l" fontAlgn="b"/>
                      <a:r>
                        <a:rPr lang="en-US" sz="300" b="0" i="0" u="none" strike="noStrike">
                          <a:solidFill>
                            <a:srgbClr val="000000"/>
                          </a:solidFill>
                          <a:latin typeface="Calibri"/>
                        </a:rPr>
                        <a:t>ASPEN Secondary Placebo</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42.624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45.077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46.115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46.628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49.429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51.228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46.136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32.024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31.212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19.137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22.564</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46.377</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47.314</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52.569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44.796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49.391</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51.997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47.918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50.571</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58.83</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26.042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7.6405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21.259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14.037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20.079</a:t>
                      </a:r>
                    </a:p>
                  </a:txBody>
                  <a:tcPr marL="2785" marR="2785" marT="2785" marB="0" anchor="b">
                    <a:lnL>
                      <a:noFill/>
                    </a:lnL>
                    <a:lnR>
                      <a:noFill/>
                    </a:lnR>
                    <a:lnT>
                      <a:noFill/>
                    </a:lnT>
                    <a:lnB>
                      <a:noFill/>
                    </a:lnB>
                    <a:solidFill>
                      <a:srgbClr val="E2E2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38.089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41.79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38.317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42.277</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41.71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46.784</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40.812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14.386</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16.516</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26.743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15.754</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39.281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40.455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52.605</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42.106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43.023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47.519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38.364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45.789</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61.405</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23.068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18.553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15.114</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18.492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21.333</a:t>
                      </a:r>
                    </a:p>
                  </a:txBody>
                  <a:tcPr marL="2785" marR="2785" marT="2785" marB="0" anchor="b">
                    <a:lnL>
                      <a:noFill/>
                    </a:lnL>
                    <a:lnR>
                      <a:noFill/>
                    </a:lnR>
                    <a:lnT>
                      <a:noFill/>
                    </a:lnT>
                    <a:lnB>
                      <a:noFill/>
                    </a:lnB>
                    <a:solidFill>
                      <a:srgbClr val="EBE582"/>
                    </a:solidFill>
                  </a:tcPr>
                </a:tc>
              </a:tr>
              <a:tr h="55685">
                <a:tc>
                  <a:txBody>
                    <a:bodyPr/>
                    <a:lstStyle/>
                    <a:p>
                      <a:pPr algn="l" fontAlgn="b"/>
                      <a:r>
                        <a:rPr lang="en-US" sz="300" b="0" i="0" u="none" strike="noStrike">
                          <a:solidFill>
                            <a:srgbClr val="000000"/>
                          </a:solidFill>
                          <a:latin typeface="Calibri"/>
                        </a:rPr>
                        <a:t>ASPEN Secondary Atorvastatin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25.375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28.928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35.599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26.96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10.23</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20.715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16.063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15.516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37.002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27.26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29.286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41.201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36.474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35.066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46.034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14.095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7.0509</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20.388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12.236</a:t>
                      </a:r>
                    </a:p>
                  </a:txBody>
                  <a:tcPr marL="2785" marR="2785" marT="2785" marB="0" anchor="b">
                    <a:lnL>
                      <a:noFill/>
                    </a:lnL>
                    <a:lnR>
                      <a:noFill/>
                    </a:lnR>
                    <a:lnT>
                      <a:noFill/>
                    </a:lnT>
                    <a:lnB>
                      <a:noFill/>
                    </a:lnB>
                    <a:solidFill>
                      <a:srgbClr val="A9D2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17.654</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22.412</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19.827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24.865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26.813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39.468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29.341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22.539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10.154</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18.735</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21.184</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54.785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21.005</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26.632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40.955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22.498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25.724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35.716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25.936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33.612</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52.796</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16</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34.928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12.77</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24.149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22.796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ASPEN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14.056</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18.441</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14.209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17.048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23.28</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16.836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9.2007</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11.136</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7.112</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16.74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21.594</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15.509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24.776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15.623</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18.269</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16.709</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14.76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22.45</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23.413</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10.139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9.1958</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9.8755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23.905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11.77</a:t>
                      </a:r>
                    </a:p>
                  </a:txBody>
                  <a:tcPr marL="2785" marR="2785" marT="2785" marB="0" anchor="b">
                    <a:lnL>
                      <a:noFill/>
                    </a:lnL>
                    <a:lnR>
                      <a:noFill/>
                    </a:lnR>
                    <a:lnT>
                      <a:noFill/>
                    </a:lnT>
                    <a:lnB>
                      <a:noFill/>
                    </a:lnB>
                    <a:solidFill>
                      <a:srgbClr val="A6D1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8.0719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11.735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9.2729</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12.286</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17.208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26.849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18.757</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18.616</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10.954</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15.374</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25.017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32.716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8.6289</a:t>
                      </a:r>
                    </a:p>
                  </a:txBody>
                  <a:tcPr marL="2785" marR="2785" marT="2785" marB="0" anchor="b">
                    <a:lnL>
                      <a:noFill/>
                    </a:lnL>
                    <a:lnR>
                      <a:noFill/>
                    </a:lnR>
                    <a:lnT>
                      <a:noFill/>
                    </a:lnT>
                    <a:lnB>
                      <a:noFill/>
                    </a:lnB>
                    <a:solidFill>
                      <a:srgbClr val="8FCA7D"/>
                    </a:solidFill>
                  </a:tcPr>
                </a:tc>
                <a:tc>
                  <a:txBody>
                    <a:bodyPr/>
                    <a:lstStyle/>
                    <a:p>
                      <a:pPr algn="r" fontAlgn="b"/>
                      <a:r>
                        <a:rPr lang="en-US" sz="300" b="0" i="0" u="none" strike="noStrike">
                          <a:solidFill>
                            <a:srgbClr val="000000"/>
                          </a:solidFill>
                          <a:latin typeface="Calibri"/>
                        </a:rPr>
                        <a:t>13.451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31.14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13.256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15.647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16.027</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10.159</a:t>
                      </a:r>
                    </a:p>
                  </a:txBody>
                  <a:tcPr marL="2785" marR="2785" marT="2785" marB="0" anchor="b">
                    <a:lnL>
                      <a:noFill/>
                    </a:lnL>
                    <a:lnR>
                      <a:noFill/>
                    </a:lnR>
                    <a:lnT>
                      <a:noFill/>
                    </a:lnT>
                    <a:lnB>
                      <a:noFill/>
                    </a:lnB>
                    <a:solidFill>
                      <a:srgbClr val="9ACD7E"/>
                    </a:solidFill>
                  </a:tcPr>
                </a:tc>
                <a:tc>
                  <a:txBody>
                    <a:bodyPr/>
                    <a:lstStyle/>
                    <a:p>
                      <a:pPr algn="r" fontAlgn="b"/>
                      <a:r>
                        <a:rPr lang="en-US" sz="300" b="0" i="0" u="none" strike="noStrike">
                          <a:solidFill>
                            <a:srgbClr val="000000"/>
                          </a:solidFill>
                          <a:latin typeface="Calibri"/>
                        </a:rPr>
                        <a:t>24.578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14.524</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19.506</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9.8395</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29.119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25.195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19.604</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12.667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16.856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17.296</a:t>
                      </a:r>
                    </a:p>
                  </a:txBody>
                  <a:tcPr marL="2785" marR="2785" marT="2785" marB="0" anchor="b">
                    <a:lnL>
                      <a:noFill/>
                    </a:lnL>
                    <a:lnR>
                      <a:noFill/>
                    </a:lnR>
                    <a:lnT>
                      <a:noFill/>
                    </a:lnT>
                    <a:lnB>
                      <a:noFill/>
                    </a:lnB>
                    <a:solidFill>
                      <a:srgbClr val="CEDC81"/>
                    </a:solidFill>
                  </a:tcPr>
                </a:tc>
                <a:tc>
                  <a:txBody>
                    <a:bodyPr/>
                    <a:lstStyle/>
                    <a:p>
                      <a:pPr algn="r" fontAlgn="b"/>
                      <a:r>
                        <a:rPr lang="en-US" sz="300" b="0" i="0" u="none" strike="noStrike">
                          <a:solidFill>
                            <a:srgbClr val="000000"/>
                          </a:solidFill>
                          <a:latin typeface="Calibri"/>
                        </a:rPr>
                        <a:t>23.027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12.08</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17.181</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17.713</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16.711</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29.798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18.367</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21.11</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28.38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13.075</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17.642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18.635</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13.506</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19.958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22.793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20.107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16.226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34.522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31.791</a:t>
                      </a:r>
                    </a:p>
                  </a:txBody>
                  <a:tcPr marL="2785" marR="2785" marT="2785" marB="0" anchor="b">
                    <a:lnL>
                      <a:noFill/>
                    </a:lnL>
                    <a:lnR>
                      <a:noFill/>
                    </a:lnR>
                    <a:lnT>
                      <a:noFill/>
                    </a:lnT>
                    <a:lnB>
                      <a:noFill/>
                    </a:lnB>
                    <a:solidFill>
                      <a:srgbClr val="FFE5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9.015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17.635</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11.726</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18.012</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24.627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11.953</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16.28</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11.764</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20.267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31.807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33.549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14.735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20.229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28.07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12.076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16.565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12.38</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26.913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18.192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12.243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32.066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34.145</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ADVANCE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11.921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16.031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9.347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14.871</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14.169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24.718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12.441</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19.931</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13.648</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16.853</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30.214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29.576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16.49</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21.467</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26.014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12.516</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14.481</a:t>
                      </a:r>
                    </a:p>
                  </a:txBody>
                  <a:tcPr marL="2785" marR="2785" marT="2785" marB="0" anchor="b">
                    <a:lnL>
                      <a:noFill/>
                    </a:lnL>
                    <a:lnR>
                      <a:noFill/>
                    </a:lnR>
                    <a:lnT>
                      <a:noFill/>
                    </a:lnT>
                    <a:lnB>
                      <a:noFill/>
                    </a:lnB>
                    <a:solidFill>
                      <a:srgbClr val="B9D780"/>
                    </a:solidFill>
                  </a:tcPr>
                </a:tc>
                <a:tc>
                  <a:txBody>
                    <a:bodyPr/>
                    <a:lstStyle/>
                    <a:p>
                      <a:pPr algn="r" fontAlgn="b"/>
                      <a:r>
                        <a:rPr lang="en-US" sz="300" b="0" i="0" u="none" strike="noStrike">
                          <a:solidFill>
                            <a:srgbClr val="000000"/>
                          </a:solidFill>
                          <a:latin typeface="Calibri"/>
                        </a:rPr>
                        <a:t>14.863</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11.182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18.805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19.963</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19.152</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15.326</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10.842</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36.936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35.321</a:t>
                      </a:r>
                    </a:p>
                  </a:txBody>
                  <a:tcPr marL="2785" marR="2785" marT="2785" marB="0" anchor="b">
                    <a:lnL>
                      <a:noFill/>
                    </a:lnL>
                    <a:lnR>
                      <a:noFill/>
                    </a:lnR>
                    <a:lnT>
                      <a:noFill/>
                    </a:lnT>
                    <a:lnB>
                      <a:noFill/>
                    </a:lnB>
                    <a:solidFill>
                      <a:srgbClr val="FFE2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7.4382</a:t>
                      </a:r>
                    </a:p>
                  </a:txBody>
                  <a:tcPr marL="2785" marR="2785" marT="2785" marB="0" anchor="b">
                    <a:lnL>
                      <a:noFill/>
                    </a:lnL>
                    <a:lnR>
                      <a:noFill/>
                    </a:lnR>
                    <a:lnT>
                      <a:noFill/>
                    </a:lnT>
                    <a:lnB>
                      <a:noFill/>
                    </a:lnB>
                    <a:solidFill>
                      <a:srgbClr val="86C87D"/>
                    </a:solidFill>
                  </a:tcPr>
                </a:tc>
                <a:tc>
                  <a:txBody>
                    <a:bodyPr/>
                    <a:lstStyle/>
                    <a:p>
                      <a:pPr algn="r" fontAlgn="b"/>
                      <a:r>
                        <a:rPr lang="en-US" sz="300" b="0" i="0" u="none" strike="noStrike">
                          <a:solidFill>
                            <a:srgbClr val="000000"/>
                          </a:solidFill>
                          <a:latin typeface="Calibri"/>
                        </a:rPr>
                        <a:t>12.251</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10.265</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13.281</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16.579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26.802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13.101</a:t>
                      </a:r>
                    </a:p>
                  </a:txBody>
                  <a:tcPr marL="2785" marR="2785" marT="2785" marB="0" anchor="b">
                    <a:lnL>
                      <a:noFill/>
                    </a:lnL>
                    <a:lnR>
                      <a:noFill/>
                    </a:lnR>
                    <a:lnT>
                      <a:noFill/>
                    </a:lnT>
                    <a:lnB>
                      <a:noFill/>
                    </a:lnB>
                    <a:solidFill>
                      <a:srgbClr val="AFD47F"/>
                    </a:solidFill>
                  </a:tcPr>
                </a:tc>
                <a:tc>
                  <a:txBody>
                    <a:bodyPr/>
                    <a:lstStyle/>
                    <a:p>
                      <a:pPr algn="r" fontAlgn="b"/>
                      <a:r>
                        <a:rPr lang="en-US" sz="300" b="0" i="0" u="none" strike="noStrike">
                          <a:solidFill>
                            <a:srgbClr val="000000"/>
                          </a:solidFill>
                          <a:latin typeface="Calibri"/>
                        </a:rPr>
                        <a:t>19.772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8.1237</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21.674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30.028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31.467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11.643</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16.437</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26.703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14.675</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13.984</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11.368</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25.537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17.116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11.162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35.572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42.367</a:t>
                      </a:r>
                    </a:p>
                  </a:txBody>
                  <a:tcPr marL="2785" marR="2785" marT="2785" marB="0" anchor="b">
                    <a:lnL>
                      <a:noFill/>
                    </a:lnL>
                    <a:lnR>
                      <a:noFill/>
                    </a:lnR>
                    <a:lnT>
                      <a:noFill/>
                    </a:lnT>
                    <a:lnB>
                      <a:noFill/>
                    </a:lnB>
                    <a:solidFill>
                      <a:srgbClr val="FFDC82"/>
                    </a:solidFill>
                  </a:tcPr>
                </a:tc>
              </a:tr>
              <a:tr h="55685">
                <a:tc>
                  <a:txBody>
                    <a:bodyPr/>
                    <a:lstStyle/>
                    <a:p>
                      <a:pPr algn="l" fontAlgn="b"/>
                      <a:r>
                        <a:rPr lang="en-US" sz="300" b="0" i="0" u="none" strike="noStrike">
                          <a:solidFill>
                            <a:srgbClr val="000000"/>
                          </a:solidFill>
                          <a:latin typeface="Calibri"/>
                        </a:rPr>
                        <a:t>ADVANCE Asia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24.377</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30.772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13.913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17.72</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25.18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12.97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18.479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23.502</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24.782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15.013</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28.453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31.915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28.826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33.089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14.254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24.223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26.355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23.159</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18.243</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17.811</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18.155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28.489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25.101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19.364</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29.327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20.361</a:t>
                      </a:r>
                    </a:p>
                  </a:txBody>
                  <a:tcPr marL="2785" marR="2785" marT="2785" marB="0" anchor="b">
                    <a:lnL>
                      <a:noFill/>
                    </a:lnL>
                    <a:lnR>
                      <a:noFill/>
                    </a:lnR>
                    <a:lnT>
                      <a:noFill/>
                    </a:lnT>
                    <a:lnB>
                      <a:noFill/>
                    </a:lnB>
                    <a:solidFill>
                      <a:srgbClr val="E4E3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18.057</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24.464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14.7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19.997</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23.234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11.707</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15.389</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19.038</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22.057</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11.855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26.115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36.298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24.065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26.009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11.44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24.425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20.628</a:t>
                      </a:r>
                    </a:p>
                  </a:txBody>
                  <a:tcPr marL="2785" marR="2785" marT="2785" marB="0" anchor="b">
                    <a:lnL>
                      <a:noFill/>
                    </a:lnL>
                    <a:lnR>
                      <a:noFill/>
                    </a:lnR>
                    <a:lnT>
                      <a:noFill/>
                    </a:lnT>
                    <a:lnB>
                      <a:noFill/>
                    </a:lnB>
                    <a:solidFill>
                      <a:srgbClr val="E6E482"/>
                    </a:solidFill>
                  </a:tcPr>
                </a:tc>
                <a:tc>
                  <a:txBody>
                    <a:bodyPr/>
                    <a:lstStyle/>
                    <a:p>
                      <a:pPr algn="r" fontAlgn="b"/>
                      <a:r>
                        <a:rPr lang="en-US" sz="300" b="0" i="0" u="none" strike="noStrike">
                          <a:solidFill>
                            <a:srgbClr val="000000"/>
                          </a:solidFill>
                          <a:latin typeface="Calibri"/>
                        </a:rPr>
                        <a:t>15.803</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14.099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20.357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24.59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22.555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26.999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22.786</a:t>
                      </a:r>
                    </a:p>
                  </a:txBody>
                  <a:tcPr marL="2785" marR="2785" marT="2785" marB="0" anchor="b">
                    <a:lnL>
                      <a:noFill/>
                    </a:lnL>
                    <a:lnR>
                      <a:noFill/>
                    </a:lnR>
                    <a:lnT>
                      <a:noFill/>
                    </a:lnT>
                    <a:lnB>
                      <a:noFill/>
                    </a:lnB>
                    <a:solidFill>
                      <a:srgbClr val="F6E883"/>
                    </a:solidFill>
                  </a:tcPr>
                </a:tc>
              </a:tr>
              <a:tr h="55685">
                <a:tc>
                  <a:txBody>
                    <a:bodyPr/>
                    <a:lstStyle/>
                    <a:p>
                      <a:pPr algn="l" fontAlgn="b"/>
                      <a:r>
                        <a:rPr lang="en-US" sz="300" b="0" i="0" u="none" strike="noStrike">
                          <a:solidFill>
                            <a:srgbClr val="000000"/>
                          </a:solidFill>
                          <a:latin typeface="Calibri"/>
                        </a:rPr>
                        <a:t>ADVANCE Asia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19.577</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24.111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11.442</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14.082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9.8749</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11.688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19.675</a:t>
                      </a:r>
                    </a:p>
                  </a:txBody>
                  <a:tcPr marL="2785" marR="2785" marT="2785" marB="0" anchor="b">
                    <a:lnL>
                      <a:noFill/>
                    </a:lnL>
                    <a:lnR>
                      <a:noFill/>
                    </a:lnR>
                    <a:lnT>
                      <a:noFill/>
                    </a:lnT>
                    <a:lnB>
                      <a:noFill/>
                    </a:lnB>
                    <a:solidFill>
                      <a:srgbClr val="DFE282"/>
                    </a:solidFill>
                  </a:tcPr>
                </a:tc>
                <a:tc>
                  <a:txBody>
                    <a:bodyPr/>
                    <a:lstStyle/>
                    <a:p>
                      <a:pPr algn="r" fontAlgn="b"/>
                      <a:r>
                        <a:rPr lang="en-US" sz="300" b="0" i="0" u="none" strike="noStrike">
                          <a:solidFill>
                            <a:srgbClr val="000000"/>
                          </a:solidFill>
                          <a:latin typeface="Calibri"/>
                        </a:rPr>
                        <a:t>22.381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13.017</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23.885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30.071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21.898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26.482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17.395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21.972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15.758</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13.883</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10.873</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12.344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24.608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22.072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16.675</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24.806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24.189</a:t>
                      </a:r>
                    </a:p>
                  </a:txBody>
                  <a:tcPr marL="2785" marR="2785" marT="2785" marB="0" anchor="b">
                    <a:lnL>
                      <a:noFill/>
                    </a:lnL>
                    <a:lnR>
                      <a:noFill/>
                    </a:lnR>
                    <a:lnT>
                      <a:noFill/>
                    </a:lnT>
                    <a:lnB>
                      <a:noFill/>
                    </a:lnB>
                    <a:solidFill>
                      <a:srgbClr val="FFEB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12.738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19.361</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10.89</a:t>
                      </a:r>
                    </a:p>
                  </a:txBody>
                  <a:tcPr marL="2785" marR="2785" marT="2785" marB="0" anchor="b">
                    <a:lnL>
                      <a:noFill/>
                    </a:lnL>
                    <a:lnR>
                      <a:noFill/>
                    </a:lnR>
                    <a:lnT>
                      <a:noFill/>
                    </a:lnT>
                    <a:lnB>
                      <a:noFill/>
                    </a:lnB>
                    <a:solidFill>
                      <a:srgbClr val="9FCF7E"/>
                    </a:solidFill>
                  </a:tcPr>
                </a:tc>
                <a:tc>
                  <a:txBody>
                    <a:bodyPr/>
                    <a:lstStyle/>
                    <a:p>
                      <a:pPr algn="r" fontAlgn="b"/>
                      <a:r>
                        <a:rPr lang="en-US" sz="300" b="0" i="0" u="none" strike="noStrike">
                          <a:solidFill>
                            <a:srgbClr val="000000"/>
                          </a:solidFill>
                          <a:latin typeface="Calibri"/>
                        </a:rPr>
                        <a:t>14.392</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18.219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9.7794</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9.8068</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14.929</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18.842</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12.547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22.77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37.067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17.601</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9.9829</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15.929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20.665</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15.664</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9.3387</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10.605</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15.083</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22.204</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21.063</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23.411</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25.757</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ADVANCE EME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12.57</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17.039</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18.596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18.237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24.151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41.666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23.635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26.287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11.12</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30.439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31.294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20.275</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17.126</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41.225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18.892</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21.078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21.542</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17.597</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30.256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29.628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15.022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23.134</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53.565</a:t>
                      </a:r>
                    </a:p>
                  </a:txBody>
                  <a:tcPr marL="2785" marR="2785" marT="2785" marB="0" anchor="b">
                    <a:lnL>
                      <a:noFill/>
                    </a:lnL>
                    <a:lnR>
                      <a:noFill/>
                    </a:lnR>
                    <a:lnT>
                      <a:noFill/>
                    </a:lnT>
                    <a:lnB>
                      <a:noFill/>
                    </a:lnB>
                    <a:solidFill>
                      <a:srgbClr val="FED3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11.699</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16.453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15.489</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20.664</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22.364</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43.749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21.924</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24.568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7.9355</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34.922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34.876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15.497</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37.58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19.702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20.749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22.733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18.325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30.52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15.671</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18.558</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20.589</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38.246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50.844</a:t>
                      </a:r>
                    </a:p>
                  </a:txBody>
                  <a:tcPr marL="2785" marR="2785" marT="2785" marB="0" anchor="b">
                    <a:lnL>
                      <a:noFill/>
                    </a:lnL>
                    <a:lnR>
                      <a:noFill/>
                    </a:lnR>
                    <a:lnT>
                      <a:noFill/>
                    </a:lnT>
                    <a:lnB>
                      <a:noFill/>
                    </a:lnB>
                    <a:solidFill>
                      <a:srgbClr val="FED580"/>
                    </a:solidFill>
                  </a:tcPr>
                </a:tc>
              </a:tr>
              <a:tr h="55685">
                <a:tc>
                  <a:txBody>
                    <a:bodyPr/>
                    <a:lstStyle/>
                    <a:p>
                      <a:pPr algn="l" fontAlgn="b"/>
                      <a:r>
                        <a:rPr lang="en-US" sz="300" b="0" i="0" u="none" strike="noStrike">
                          <a:solidFill>
                            <a:srgbClr val="000000"/>
                          </a:solidFill>
                          <a:latin typeface="Calibri"/>
                        </a:rPr>
                        <a:t>ADVANCE EME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11.123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12.254</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17.846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18.228</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22.03</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26.535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33.729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12.314</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36.854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32.382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25.43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15.566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17.215</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18.145</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17.162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16.838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16.783</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29.947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27.647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18.008</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16.186</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20.934</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45.114</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52.521</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10.621</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12.796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14.222</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16.633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19.945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42.285</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22.193</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36.403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10.339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37.22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34.575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14.027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16.208</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37.963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17.512</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17.809</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14.925</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28.729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28.812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17.853</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21.247</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47.372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54.661</a:t>
                      </a:r>
                    </a:p>
                  </a:txBody>
                  <a:tcPr marL="2785" marR="2785" marT="2785" marB="0" anchor="b">
                    <a:lnL>
                      <a:noFill/>
                    </a:lnL>
                    <a:lnR>
                      <a:noFill/>
                    </a:lnR>
                    <a:lnT>
                      <a:noFill/>
                    </a:lnT>
                    <a:lnB>
                      <a:noFill/>
                    </a:lnB>
                    <a:solidFill>
                      <a:srgbClr val="FED280"/>
                    </a:solidFill>
                  </a:tcPr>
                </a:tc>
              </a:tr>
              <a:tr h="55685">
                <a:tc>
                  <a:txBody>
                    <a:bodyPr/>
                    <a:lstStyle/>
                    <a:p>
                      <a:pPr algn="l" fontAlgn="b"/>
                      <a:r>
                        <a:rPr lang="en-US" sz="300" b="0" i="0" u="none" strike="noStrike">
                          <a:solidFill>
                            <a:srgbClr val="000000"/>
                          </a:solidFill>
                          <a:latin typeface="Calibri"/>
                        </a:rPr>
                        <a:t>ADVANCE Eastern Europe Standard</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29.481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29.847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29.529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34.936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22.758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25.023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24.294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19.752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36.838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27.727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31.594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38.952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33.979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25.154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28.785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32.59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27.622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29.313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32.857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28.222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20.277</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16.745</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38.189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39.872</a:t>
                      </a:r>
                    </a:p>
                  </a:txBody>
                  <a:tcPr marL="2785" marR="2785" marT="2785" marB="0" anchor="b">
                    <a:lnL>
                      <a:noFill/>
                    </a:lnL>
                    <a:lnR>
                      <a:noFill/>
                    </a:lnR>
                    <a:lnT>
                      <a:noFill/>
                    </a:lnT>
                    <a:lnB>
                      <a:noFill/>
                    </a:lnB>
                    <a:solidFill>
                      <a:srgbClr val="FFDE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21.187</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22.21</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29.612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30.266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32.007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24.895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23.943</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15.617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26.923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35.894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32.236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27.872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34.595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37.124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24.856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30.889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30.184</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26.465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31.498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35.049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27.289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18.739</a:t>
                      </a:r>
                    </a:p>
                  </a:txBody>
                  <a:tcPr marL="2785" marR="2785" marT="2785" marB="0" anchor="b">
                    <a:lnL>
                      <a:noFill/>
                    </a:lnL>
                    <a:lnR>
                      <a:noFill/>
                    </a:lnR>
                    <a:lnT>
                      <a:noFill/>
                    </a:lnT>
                    <a:lnB>
                      <a:noFill/>
                    </a:lnB>
                    <a:solidFill>
                      <a:srgbClr val="D8E081"/>
                    </a:solidFill>
                  </a:tcPr>
                </a:tc>
                <a:tc>
                  <a:txBody>
                    <a:bodyPr/>
                    <a:lstStyle/>
                    <a:p>
                      <a:pPr algn="r" fontAlgn="b"/>
                      <a:r>
                        <a:rPr lang="en-US" sz="300" b="0" i="0" u="none" strike="noStrike">
                          <a:solidFill>
                            <a:srgbClr val="000000"/>
                          </a:solidFill>
                          <a:latin typeface="Calibri"/>
                        </a:rPr>
                        <a:t>17.736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42.38</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44.359</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a:solidFill>
                            <a:srgbClr val="000000"/>
                          </a:solidFill>
                          <a:latin typeface="Calibri"/>
                        </a:rPr>
                        <a:t>ADVANCE Eastern Europe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20.736</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29.926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21.442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24.79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27.447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34.625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22.361</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24.476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23.876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21.622</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35.067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24.366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28.401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33.071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36.055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23.33</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26.937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27.714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24.748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28.722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30.131</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25.651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16.921</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12.982</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41.559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18.209</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26.823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19.578</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25.954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26.493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37.027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27.696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23.077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11.782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30.337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37.798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28.744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25.21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27.895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22.415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27.963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27.373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23.946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28.682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33.938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24.81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17.22</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13.991</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37.433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46.454</a:t>
                      </a:r>
                    </a:p>
                  </a:txBody>
                  <a:tcPr marL="2785" marR="2785" marT="2785" marB="0" anchor="b">
                    <a:lnL>
                      <a:noFill/>
                    </a:lnL>
                    <a:lnR>
                      <a:noFill/>
                    </a:lnR>
                    <a:lnT>
                      <a:noFill/>
                    </a:lnT>
                    <a:lnB>
                      <a:noFill/>
                    </a:lnB>
                    <a:solidFill>
                      <a:srgbClr val="FFD981"/>
                    </a:solidFill>
                  </a:tcPr>
                </a:tc>
              </a:tr>
              <a:tr h="55685">
                <a:tc>
                  <a:txBody>
                    <a:bodyPr/>
                    <a:lstStyle/>
                    <a:p>
                      <a:pPr algn="l" fontAlgn="b"/>
                      <a:r>
                        <a:rPr lang="en-US" sz="300" b="0" i="0" u="none" strike="noStrike">
                          <a:solidFill>
                            <a:srgbClr val="000000"/>
                          </a:solidFill>
                          <a:latin typeface="Calibri"/>
                        </a:rPr>
                        <a:t>ADVANCE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14.379</a:t>
                      </a:r>
                    </a:p>
                  </a:txBody>
                  <a:tcPr marL="2785" marR="2785" marT="2785" marB="0" anchor="b">
                    <a:lnL>
                      <a:noFill/>
                    </a:lnL>
                    <a:lnR>
                      <a:noFill/>
                    </a:lnR>
                    <a:lnT>
                      <a:noFill/>
                    </a:lnT>
                    <a:lnB>
                      <a:noFill/>
                    </a:lnB>
                    <a:solidFill>
                      <a:srgbClr val="B9D67F"/>
                    </a:solidFill>
                  </a:tcPr>
                </a:tc>
                <a:tc>
                  <a:txBody>
                    <a:bodyPr/>
                    <a:lstStyle/>
                    <a:p>
                      <a:pPr algn="r" fontAlgn="b"/>
                      <a:r>
                        <a:rPr lang="en-US" sz="300" b="0" i="0" u="none" strike="noStrike">
                          <a:solidFill>
                            <a:srgbClr val="000000"/>
                          </a:solidFill>
                          <a:latin typeface="Calibri"/>
                        </a:rPr>
                        <a:t>18.419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11.36</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17.128</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16.802</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33.206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17.747</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29.805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13.296</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26.714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38.984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37.961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18.573</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22.406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33.813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12.432</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17.366</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16.253</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11.059</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23.439</a:t>
                      </a:r>
                    </a:p>
                  </a:txBody>
                  <a:tcPr marL="2785" marR="2785" marT="2785" marB="0" anchor="b">
                    <a:lnL>
                      <a:noFill/>
                    </a:lnL>
                    <a:lnR>
                      <a:noFill/>
                    </a:lnR>
                    <a:lnT>
                      <a:noFill/>
                    </a:lnT>
                    <a:lnB>
                      <a:noFill/>
                    </a:lnB>
                    <a:solidFill>
                      <a:srgbClr val="FBE983"/>
                    </a:solidFill>
                  </a:tcPr>
                </a:tc>
                <a:tc>
                  <a:txBody>
                    <a:bodyPr/>
                    <a:lstStyle/>
                    <a:p>
                      <a:pPr algn="r" fontAlgn="b"/>
                      <a:r>
                        <a:rPr lang="en-US" sz="300" b="0" i="0" u="none" strike="noStrike">
                          <a:solidFill>
                            <a:srgbClr val="000000"/>
                          </a:solidFill>
                          <a:latin typeface="Calibri"/>
                        </a:rPr>
                        <a:t>25.688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26.888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22.346</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19.011</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43.075</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43.138</a:t>
                      </a:r>
                    </a:p>
                  </a:txBody>
                  <a:tcPr marL="2785" marR="2785" marT="2785" marB="0" anchor="b">
                    <a:lnL>
                      <a:noFill/>
                    </a:lnL>
                    <a:lnR>
                      <a:noFill/>
                    </a:lnR>
                    <a:lnT>
                      <a:noFill/>
                    </a:lnT>
                    <a:lnB>
                      <a:noFill/>
                    </a:lnB>
                    <a:solidFill>
                      <a:srgbClr val="FFDC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5.7747</a:t>
                      </a:r>
                    </a:p>
                  </a:txBody>
                  <a:tcPr marL="2785" marR="2785" marT="2785"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15.338</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12.515</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16.345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21.835</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37.445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20.369</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36.496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19.907</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41.796</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47.23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52.193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7.8963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14.102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41.639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10.552</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16.344</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18.116</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9.7147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28.771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38.154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29.551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31.729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28.422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51.072</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56.501</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ACCORD BP Standard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30.663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30.435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31.619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30.098</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38.003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30.999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17.425</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25.84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23.117</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14.129</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27.944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31.689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31.776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42.391</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33.528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31.877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32.293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32.687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35.664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42.476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17.394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17.721</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27.012</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16.558</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32.462</a:t>
                      </a:r>
                    </a:p>
                  </a:txBody>
                  <a:tcPr marL="2785" marR="2785" marT="2785" marB="0" anchor="b">
                    <a:lnL>
                      <a:noFill/>
                    </a:lnL>
                    <a:lnR>
                      <a:noFill/>
                    </a:lnR>
                    <a:lnT>
                      <a:noFill/>
                    </a:lnT>
                    <a:lnB>
                      <a:noFill/>
                    </a:lnB>
                    <a:solidFill>
                      <a:srgbClr val="FFE4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29.006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26.164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26.084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29.244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39.392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31.641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20.408</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22.122</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27.855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19.779</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34.773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29.438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28.316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45.944</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28.296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31.162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28.851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39.743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49.682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16.814</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23.689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30.611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25.656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40.463</a:t>
                      </a:r>
                    </a:p>
                  </a:txBody>
                  <a:tcPr marL="2785" marR="2785" marT="2785" marB="0" anchor="b">
                    <a:lnL>
                      <a:noFill/>
                    </a:lnL>
                    <a:lnR>
                      <a:noFill/>
                    </a:lnR>
                    <a:lnT>
                      <a:noFill/>
                    </a:lnT>
                    <a:lnB>
                      <a:noFill/>
                    </a:lnB>
                    <a:solidFill>
                      <a:srgbClr val="FFDE82"/>
                    </a:solidFill>
                  </a:tcPr>
                </a:tc>
              </a:tr>
              <a:tr h="55685">
                <a:tc>
                  <a:txBody>
                    <a:bodyPr/>
                    <a:lstStyle/>
                    <a:p>
                      <a:pPr algn="l" fontAlgn="b"/>
                      <a:r>
                        <a:rPr lang="en-US" sz="300" b="0" i="0" u="none" strike="noStrike">
                          <a:solidFill>
                            <a:srgbClr val="000000"/>
                          </a:solidFill>
                          <a:latin typeface="Calibri"/>
                        </a:rPr>
                        <a:t>ACCORD BP Intensive Therapy</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30.062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28.762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29.627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27.54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29.163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38.778</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33.534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13.551</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25.647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18.835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11.31</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15.669</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34.415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41.324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35.137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34.827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34.828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38.179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42.504</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18.465</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12.033</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22.575</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22.562</a:t>
                      </a:r>
                    </a:p>
                  </a:txBody>
                  <a:tcPr marL="2785" marR="2785" marT="2785" marB="0" anchor="b">
                    <a:lnL>
                      <a:noFill/>
                    </a:lnL>
                    <a:lnR>
                      <a:noFill/>
                    </a:lnR>
                    <a:lnT>
                      <a:noFill/>
                    </a:lnT>
                    <a:lnB>
                      <a:noFill/>
                    </a:lnB>
                    <a:solidFill>
                      <a:srgbClr val="F4E8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24.221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25.27</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26.006</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29.111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39.155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31.273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17.999</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19.127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28.243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15.337</a:t>
                      </a:r>
                    </a:p>
                  </a:txBody>
                  <a:tcPr marL="2785" marR="2785" marT="2785" marB="0" anchor="b">
                    <a:lnL>
                      <a:noFill/>
                    </a:lnL>
                    <a:lnR>
                      <a:noFill/>
                    </a:lnR>
                    <a:lnT>
                      <a:noFill/>
                    </a:lnT>
                    <a:lnB>
                      <a:noFill/>
                    </a:lnB>
                    <a:solidFill>
                      <a:srgbClr val="C0D880"/>
                    </a:solidFill>
                  </a:tcPr>
                </a:tc>
                <a:tc>
                  <a:txBody>
                    <a:bodyPr/>
                    <a:lstStyle/>
                    <a:p>
                      <a:pPr algn="r" fontAlgn="b"/>
                      <a:r>
                        <a:rPr lang="en-US" sz="300" b="0" i="0" u="none" strike="noStrike">
                          <a:solidFill>
                            <a:srgbClr val="000000"/>
                          </a:solidFill>
                          <a:latin typeface="Calibri"/>
                        </a:rPr>
                        <a:t>25.645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31.108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32.114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46.146</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30.622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31.664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36.764</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32.006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40.701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49.62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14.707</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13.969</a:t>
                      </a:r>
                    </a:p>
                  </a:txBody>
                  <a:tcPr marL="2785" marR="2785" marT="2785" marB="0" anchor="b">
                    <a:lnL>
                      <a:noFill/>
                    </a:lnL>
                    <a:lnR>
                      <a:noFill/>
                    </a:lnR>
                    <a:lnT>
                      <a:noFill/>
                    </a:lnT>
                    <a:lnB>
                      <a:noFill/>
                    </a:lnB>
                    <a:solidFill>
                      <a:srgbClr val="B6D57F"/>
                    </a:solidFill>
                  </a:tcPr>
                </a:tc>
                <a:tc>
                  <a:txBody>
                    <a:bodyPr/>
                    <a:lstStyle/>
                    <a:p>
                      <a:pPr algn="r" fontAlgn="b"/>
                      <a:r>
                        <a:rPr lang="en-US" sz="300" b="0" i="0" u="none" strike="noStrike">
                          <a:solidFill>
                            <a:srgbClr val="000000"/>
                          </a:solidFill>
                          <a:latin typeface="Calibri"/>
                        </a:rPr>
                        <a:t>28.997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18.409</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36.505</a:t>
                      </a:r>
                    </a:p>
                  </a:txBody>
                  <a:tcPr marL="2785" marR="2785" marT="2785" marB="0" anchor="b">
                    <a:lnL>
                      <a:noFill/>
                    </a:lnL>
                    <a:lnR>
                      <a:noFill/>
                    </a:lnR>
                    <a:lnT>
                      <a:noFill/>
                    </a:lnT>
                    <a:lnB>
                      <a:noFill/>
                    </a:lnB>
                    <a:solidFill>
                      <a:srgbClr val="FFE183"/>
                    </a:solidFill>
                  </a:tcPr>
                </a:tc>
              </a:tr>
              <a:tr h="55685">
                <a:tc>
                  <a:txBody>
                    <a:bodyPr/>
                    <a:lstStyle/>
                    <a:p>
                      <a:pPr algn="l" fontAlgn="b"/>
                      <a:r>
                        <a:rPr lang="en-US" sz="300" b="0" i="0" u="none" strike="noStrike">
                          <a:solidFill>
                            <a:srgbClr val="000000"/>
                          </a:solidFill>
                          <a:latin typeface="Calibri"/>
                        </a:rPr>
                        <a:t>ACCORD BP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28.95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26.773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28.93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28.263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36.773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30.985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15.792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22.478</a:t>
                      </a:r>
                    </a:p>
                  </a:txBody>
                  <a:tcPr marL="2785" marR="2785" marT="2785" marB="0" anchor="b">
                    <a:lnL>
                      <a:noFill/>
                    </a:lnL>
                    <a:lnR>
                      <a:noFill/>
                    </a:lnR>
                    <a:lnT>
                      <a:noFill/>
                    </a:lnT>
                    <a:lnB>
                      <a:noFill/>
                    </a:lnB>
                    <a:solidFill>
                      <a:srgbClr val="F4E783"/>
                    </a:solidFill>
                  </a:tcPr>
                </a:tc>
                <a:tc>
                  <a:txBody>
                    <a:bodyPr/>
                    <a:lstStyle/>
                    <a:p>
                      <a:pPr algn="r" fontAlgn="b"/>
                      <a:r>
                        <a:rPr lang="en-US" sz="300" b="0" i="0" u="none" strike="noStrike">
                          <a:solidFill>
                            <a:srgbClr val="000000"/>
                          </a:solidFill>
                          <a:latin typeface="Calibri"/>
                        </a:rPr>
                        <a:t>20.997</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11.652</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18.678</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35.52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34.63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33.438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32.808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34.77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32.996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37.926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43.133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18.181</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12.71</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23.945</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13.632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23.808</a:t>
                      </a:r>
                    </a:p>
                  </a:txBody>
                  <a:tcPr marL="2785" marR="2785" marT="2785" marB="0" anchor="b">
                    <a:lnL>
                      <a:noFill/>
                    </a:lnL>
                    <a:lnR>
                      <a:noFill/>
                    </a:lnR>
                    <a:lnT>
                      <a:noFill/>
                    </a:lnT>
                    <a:lnB>
                      <a:noFill/>
                    </a:lnB>
                    <a:solidFill>
                      <a:srgbClr val="FDEA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28.41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25.373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27.94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23.789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28.36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41.298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33.682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19.375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18.438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28.741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17.311</a:t>
                      </a:r>
                    </a:p>
                  </a:txBody>
                  <a:tcPr marL="2785" marR="2785" marT="2785" marB="0" anchor="b">
                    <a:lnL>
                      <a:noFill/>
                    </a:lnL>
                    <a:lnR>
                      <a:noFill/>
                    </a:lnR>
                    <a:lnT>
                      <a:noFill/>
                    </a:lnT>
                    <a:lnB>
                      <a:noFill/>
                    </a:lnB>
                    <a:solidFill>
                      <a:srgbClr val="CEDD81"/>
                    </a:solidFill>
                  </a:tcPr>
                </a:tc>
                <a:tc>
                  <a:txBody>
                    <a:bodyPr/>
                    <a:lstStyle/>
                    <a:p>
                      <a:pPr algn="r" fontAlgn="b"/>
                      <a:r>
                        <a:rPr lang="en-US" sz="300" b="0" i="0" u="none" strike="noStrike">
                          <a:solidFill>
                            <a:srgbClr val="000000"/>
                          </a:solidFill>
                          <a:latin typeface="Calibri"/>
                        </a:rPr>
                        <a:t>36.09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30.512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47.539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34.15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30.102</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37.515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30.753</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40.491</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46.788</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14.105</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18.516</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29.996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20.3</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39.156</a:t>
                      </a:r>
                    </a:p>
                  </a:txBody>
                  <a:tcPr marL="2785" marR="2785" marT="2785" marB="0" anchor="b">
                    <a:lnL>
                      <a:noFill/>
                    </a:lnL>
                    <a:lnR>
                      <a:noFill/>
                    </a:lnR>
                    <a:lnT>
                      <a:noFill/>
                    </a:lnT>
                    <a:lnB>
                      <a:noFill/>
                    </a:lnB>
                    <a:solidFill>
                      <a:srgbClr val="FFDF82"/>
                    </a:solidFill>
                  </a:tcPr>
                </a:tc>
              </a:tr>
              <a:tr h="55685">
                <a:tc>
                  <a:txBody>
                    <a:bodyPr/>
                    <a:lstStyle/>
                    <a:p>
                      <a:pPr algn="l" fontAlgn="b"/>
                      <a:r>
                        <a:rPr lang="en-US" sz="300" b="0" i="0" u="none" strike="noStrike">
                          <a:solidFill>
                            <a:srgbClr val="000000"/>
                          </a:solidFill>
                          <a:latin typeface="Calibri"/>
                        </a:rPr>
                        <a:t>KP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5.4312</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4.833</a:t>
                      </a:r>
                    </a:p>
                  </a:txBody>
                  <a:tcPr marL="2785" marR="2785" marT="2785" marB="0" anchor="b">
                    <a:lnL>
                      <a:noFill/>
                    </a:lnL>
                    <a:lnR>
                      <a:noFill/>
                    </a:lnR>
                    <a:lnT>
                      <a:noFill/>
                    </a:lnT>
                    <a:lnB>
                      <a:noFill/>
                    </a:lnB>
                    <a:solidFill>
                      <a:srgbClr val="73C27B"/>
                    </a:solidFill>
                  </a:tcPr>
                </a:tc>
                <a:tc>
                  <a:txBody>
                    <a:bodyPr/>
                    <a:lstStyle/>
                    <a:p>
                      <a:pPr algn="r" fontAlgn="b"/>
                      <a:r>
                        <a:rPr lang="en-US" sz="300" b="0" i="0" u="none" strike="noStrike">
                          <a:solidFill>
                            <a:srgbClr val="000000"/>
                          </a:solidFill>
                          <a:latin typeface="Calibri"/>
                        </a:rPr>
                        <a:t>6.52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7.1356</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6.5656</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7.9726</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8.4202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9.325</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6.4572</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11.853</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6.6165</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10.667</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5.5756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4.4379</a:t>
                      </a:r>
                    </a:p>
                  </a:txBody>
                  <a:tcPr marL="2785" marR="2785" marT="2785" marB="0" anchor="b">
                    <a:lnL>
                      <a:noFill/>
                    </a:lnL>
                    <a:lnR>
                      <a:noFill/>
                    </a:lnR>
                    <a:lnT>
                      <a:noFill/>
                    </a:lnT>
                    <a:lnB>
                      <a:noFill/>
                    </a:lnB>
                    <a:solidFill>
                      <a:srgbClr val="70C17B"/>
                    </a:solidFill>
                  </a:tcPr>
                </a:tc>
                <a:tc>
                  <a:txBody>
                    <a:bodyPr/>
                    <a:lstStyle/>
                    <a:p>
                      <a:pPr algn="r" fontAlgn="b"/>
                      <a:r>
                        <a:rPr lang="en-US" sz="300" b="0" i="0" u="none" strike="noStrike">
                          <a:solidFill>
                            <a:srgbClr val="000000"/>
                          </a:solidFill>
                          <a:latin typeface="Calibri"/>
                        </a:rPr>
                        <a:t>7.8323</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6.9005</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6.8978</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8.0909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7.7727</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6.6562</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7.1134</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7.9914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12.032</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13.936</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8.7433</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10.768</a:t>
                      </a:r>
                    </a:p>
                  </a:txBody>
                  <a:tcPr marL="2785" marR="2785" marT="2785" marB="0" anchor="b">
                    <a:lnL>
                      <a:noFill/>
                    </a:lnL>
                    <a:lnR>
                      <a:noFill/>
                    </a:lnR>
                    <a:lnT>
                      <a:noFill/>
                    </a:lnT>
                    <a:lnB>
                      <a:noFill/>
                    </a:lnB>
                    <a:solidFill>
                      <a:srgbClr val="9ECF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5.6147</a:t>
                      </a:r>
                    </a:p>
                  </a:txBody>
                  <a:tcPr marL="2785" marR="2785" marT="2785" marB="0" anchor="b">
                    <a:lnL>
                      <a:noFill/>
                    </a:lnL>
                    <a:lnR>
                      <a:noFill/>
                    </a:lnR>
                    <a:lnT>
                      <a:noFill/>
                    </a:lnT>
                    <a:lnB>
                      <a:noFill/>
                    </a:lnB>
                    <a:solidFill>
                      <a:srgbClr val="79C47C"/>
                    </a:solidFill>
                  </a:tcPr>
                </a:tc>
                <a:tc>
                  <a:txBody>
                    <a:bodyPr/>
                    <a:lstStyle/>
                    <a:p>
                      <a:pPr algn="r" fontAlgn="b"/>
                      <a:r>
                        <a:rPr lang="en-US" sz="300" b="0" i="0" u="none" strike="noStrike">
                          <a:solidFill>
                            <a:srgbClr val="000000"/>
                          </a:solidFill>
                          <a:latin typeface="Calibri"/>
                        </a:rPr>
                        <a:t>6.551</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7.1751</a:t>
                      </a:r>
                    </a:p>
                  </a:txBody>
                  <a:tcPr marL="2785" marR="2785" marT="2785" marB="0" anchor="b">
                    <a:lnL>
                      <a:noFill/>
                    </a:lnL>
                    <a:lnR>
                      <a:noFill/>
                    </a:lnR>
                    <a:lnT>
                      <a:noFill/>
                    </a:lnT>
                    <a:lnB>
                      <a:noFill/>
                    </a:lnB>
                    <a:solidFill>
                      <a:srgbClr val="84C77C"/>
                    </a:solidFill>
                  </a:tcPr>
                </a:tc>
                <a:tc>
                  <a:txBody>
                    <a:bodyPr/>
                    <a:lstStyle/>
                    <a:p>
                      <a:pPr algn="r" fontAlgn="b"/>
                      <a:r>
                        <a:rPr lang="en-US" sz="300" b="0" i="0" u="none" strike="noStrike">
                          <a:solidFill>
                            <a:srgbClr val="000000"/>
                          </a:solidFill>
                          <a:latin typeface="Calibri"/>
                        </a:rPr>
                        <a:t>7.9439</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7.9108</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7.7372</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8.9669</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8.9391</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9.2878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13.304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8.4385</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13.488</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5.4243</a:t>
                      </a:r>
                    </a:p>
                  </a:txBody>
                  <a:tcPr marL="2785" marR="2785" marT="2785" marB="0" anchor="b">
                    <a:lnL>
                      <a:noFill/>
                    </a:lnL>
                    <a:lnR>
                      <a:noFill/>
                    </a:lnR>
                    <a:lnT>
                      <a:noFill/>
                    </a:lnT>
                    <a:lnB>
                      <a:noFill/>
                    </a:lnB>
                    <a:solidFill>
                      <a:srgbClr val="77C47C"/>
                    </a:solidFill>
                  </a:tcPr>
                </a:tc>
                <a:tc>
                  <a:txBody>
                    <a:bodyPr/>
                    <a:lstStyle/>
                    <a:p>
                      <a:pPr algn="r" fontAlgn="b"/>
                      <a:r>
                        <a:rPr lang="en-US" sz="300" b="0" i="0" u="none" strike="noStrike">
                          <a:solidFill>
                            <a:srgbClr val="000000"/>
                          </a:solidFill>
                          <a:latin typeface="Calibri"/>
                        </a:rPr>
                        <a:t>5.9487</a:t>
                      </a:r>
                    </a:p>
                  </a:txBody>
                  <a:tcPr marL="2785" marR="2785" marT="2785" marB="0" anchor="b">
                    <a:lnL>
                      <a:noFill/>
                    </a:lnL>
                    <a:lnR>
                      <a:noFill/>
                    </a:lnR>
                    <a:lnT>
                      <a:noFill/>
                    </a:lnT>
                    <a:lnB>
                      <a:noFill/>
                    </a:lnB>
                    <a:solidFill>
                      <a:srgbClr val="7BC57C"/>
                    </a:solidFill>
                  </a:tcPr>
                </a:tc>
                <a:tc>
                  <a:txBody>
                    <a:bodyPr/>
                    <a:lstStyle/>
                    <a:p>
                      <a:pPr algn="r" fontAlgn="b"/>
                      <a:r>
                        <a:rPr lang="en-US" sz="300" b="0" i="0" u="none" strike="noStrike">
                          <a:solidFill>
                            <a:srgbClr val="000000"/>
                          </a:solidFill>
                          <a:latin typeface="Calibri"/>
                        </a:rPr>
                        <a:t>8.265</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7.6565</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8.0745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9.6663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8.0689</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7.7037</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8.5735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8.2964</a:t>
                      </a:r>
                    </a:p>
                  </a:txBody>
                  <a:tcPr marL="2785" marR="2785" marT="2785" marB="0" anchor="b">
                    <a:lnL>
                      <a:noFill/>
                    </a:lnL>
                    <a:lnR>
                      <a:noFill/>
                    </a:lnR>
                    <a:lnT>
                      <a:noFill/>
                    </a:lnT>
                    <a:lnB>
                      <a:noFill/>
                    </a:lnB>
                    <a:solidFill>
                      <a:srgbClr val="8CCA7D"/>
                    </a:solidFill>
                  </a:tcPr>
                </a:tc>
                <a:tc>
                  <a:txBody>
                    <a:bodyPr/>
                    <a:lstStyle/>
                    <a:p>
                      <a:pPr algn="r" fontAlgn="b"/>
                      <a:r>
                        <a:rPr lang="en-US" sz="300" b="0" i="0" u="none" strike="noStrike">
                          <a:solidFill>
                            <a:srgbClr val="000000"/>
                          </a:solidFill>
                          <a:latin typeface="Calibri"/>
                        </a:rPr>
                        <a:t>13.161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17.189</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9.741</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11.947</a:t>
                      </a:r>
                    </a:p>
                  </a:txBody>
                  <a:tcPr marL="2785" marR="2785" marT="2785" marB="0" anchor="b">
                    <a:lnL>
                      <a:noFill/>
                    </a:lnL>
                    <a:lnR>
                      <a:noFill/>
                    </a:lnR>
                    <a:lnT>
                      <a:noFill/>
                    </a:lnT>
                    <a:lnB>
                      <a:noFill/>
                    </a:lnB>
                    <a:solidFill>
                      <a:srgbClr val="A7D17E"/>
                    </a:solidFill>
                  </a:tcPr>
                </a:tc>
              </a:tr>
              <a:tr h="55685">
                <a:tc>
                  <a:txBody>
                    <a:bodyPr/>
                    <a:lstStyle/>
                    <a:p>
                      <a:pPr algn="l" fontAlgn="b"/>
                      <a:r>
                        <a:rPr lang="en-US" sz="300" b="0" i="0" u="none" strike="noStrike">
                          <a:solidFill>
                            <a:srgbClr val="000000"/>
                          </a:solidFill>
                          <a:latin typeface="Calibri"/>
                        </a:rPr>
                        <a:t>KP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8.5425</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7.6613</a:t>
                      </a:r>
                    </a:p>
                  </a:txBody>
                  <a:tcPr marL="2785" marR="2785" marT="2785" marB="0" anchor="b">
                    <a:lnL>
                      <a:noFill/>
                    </a:lnL>
                    <a:lnR>
                      <a:noFill/>
                    </a:lnR>
                    <a:lnT>
                      <a:noFill/>
                    </a:lnT>
                    <a:lnB>
                      <a:noFill/>
                    </a:lnB>
                    <a:solidFill>
                      <a:srgbClr val="88C87D"/>
                    </a:solidFill>
                  </a:tcPr>
                </a:tc>
                <a:tc>
                  <a:txBody>
                    <a:bodyPr/>
                    <a:lstStyle/>
                    <a:p>
                      <a:pPr algn="r" fontAlgn="b"/>
                      <a:r>
                        <a:rPr lang="en-US" sz="300" b="0" i="0" u="none" strike="noStrike">
                          <a:solidFill>
                            <a:srgbClr val="000000"/>
                          </a:solidFill>
                          <a:latin typeface="Calibri"/>
                        </a:rPr>
                        <a:t>11.909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12.05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13.462</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13.001</a:t>
                      </a:r>
                    </a:p>
                  </a:txBody>
                  <a:tcPr marL="2785" marR="2785" marT="2785" marB="0" anchor="b">
                    <a:lnL>
                      <a:noFill/>
                    </a:lnL>
                    <a:lnR>
                      <a:noFill/>
                    </a:lnR>
                    <a:lnT>
                      <a:noFill/>
                    </a:lnT>
                    <a:lnB>
                      <a:noFill/>
                    </a:lnB>
                    <a:solidFill>
                      <a:srgbClr val="AFD37F"/>
                    </a:solidFill>
                  </a:tcPr>
                </a:tc>
                <a:tc>
                  <a:txBody>
                    <a:bodyPr/>
                    <a:lstStyle/>
                    <a:p>
                      <a:pPr algn="r" fontAlgn="b"/>
                      <a:r>
                        <a:rPr lang="en-US" sz="300" b="0" i="0" u="none" strike="noStrike">
                          <a:solidFill>
                            <a:srgbClr val="000000"/>
                          </a:solidFill>
                          <a:latin typeface="Calibri"/>
                        </a:rPr>
                        <a:t>14.2</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19.035</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6.8454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27.468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17.878</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17.977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8.8037</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8.186</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13.507</a:t>
                      </a:r>
                    </a:p>
                  </a:txBody>
                  <a:tcPr marL="2785" marR="2785" marT="2785" marB="0" anchor="b">
                    <a:lnL>
                      <a:noFill/>
                    </a:lnL>
                    <a:lnR>
                      <a:noFill/>
                    </a:lnR>
                    <a:lnT>
                      <a:noFill/>
                    </a:lnT>
                    <a:lnB>
                      <a:noFill/>
                    </a:lnB>
                    <a:solidFill>
                      <a:srgbClr val="B2D57F"/>
                    </a:solidFill>
                  </a:tcPr>
                </a:tc>
                <a:tc>
                  <a:txBody>
                    <a:bodyPr/>
                    <a:lstStyle/>
                    <a:p>
                      <a:pPr algn="r" fontAlgn="b"/>
                      <a:r>
                        <a:rPr lang="en-US" sz="300" b="0" i="0" u="none" strike="noStrike">
                          <a:solidFill>
                            <a:srgbClr val="000000"/>
                          </a:solidFill>
                          <a:latin typeface="Calibri"/>
                        </a:rPr>
                        <a:t>12.065</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10.782</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12.479</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10.436</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12.653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12.109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17.526</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19.787</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24.535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19.762</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26.877</a:t>
                      </a:r>
                    </a:p>
                  </a:txBody>
                  <a:tcPr marL="2785" marR="2785" marT="2785" marB="0" anchor="b">
                    <a:lnL>
                      <a:noFill/>
                    </a:lnL>
                    <a:lnR>
                      <a:noFill/>
                    </a:lnR>
                    <a:lnT>
                      <a:noFill/>
                    </a:lnT>
                    <a:lnB>
                      <a:noFill/>
                    </a:lnB>
                    <a:solidFill>
                      <a:srgbClr val="FFE984"/>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12.613</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12.917</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17.123</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18.42</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22.871</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25.699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22.835</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27.419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18.393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38.436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28.666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12.619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13.294</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26.768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21.508</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19.525</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24.239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18.134</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19.626</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19.814</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26.527</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24.079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33.145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30.427</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33.922</a:t>
                      </a:r>
                    </a:p>
                  </a:txBody>
                  <a:tcPr marL="2785" marR="2785" marT="2785" marB="0" anchor="b">
                    <a:lnL>
                      <a:noFill/>
                    </a:lnL>
                    <a:lnR>
                      <a:noFill/>
                    </a:lnR>
                    <a:lnT>
                      <a:noFill/>
                    </a:lnT>
                    <a:lnB>
                      <a:noFill/>
                    </a:lnB>
                    <a:solidFill>
                      <a:srgbClr val="FFE383"/>
                    </a:solidFill>
                  </a:tcPr>
                </a:tc>
              </a:tr>
              <a:tr h="55685">
                <a:tc>
                  <a:txBody>
                    <a:bodyPr/>
                    <a:lstStyle/>
                    <a:p>
                      <a:pPr algn="l" fontAlgn="b"/>
                      <a:r>
                        <a:rPr lang="en-US" sz="300" b="0" i="0" u="none" strike="noStrike">
                          <a:solidFill>
                            <a:srgbClr val="000000"/>
                          </a:solidFill>
                          <a:latin typeface="Calibri"/>
                        </a:rPr>
                        <a:t>KP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15.697</a:t>
                      </a:r>
                    </a:p>
                  </a:txBody>
                  <a:tcPr marL="2785" marR="2785" marT="2785" marB="0" anchor="b">
                    <a:lnL>
                      <a:noFill/>
                    </a:lnL>
                    <a:lnR>
                      <a:noFill/>
                    </a:lnR>
                    <a:lnT>
                      <a:noFill/>
                    </a:lnT>
                    <a:lnB>
                      <a:noFill/>
                    </a:lnB>
                    <a:solidFill>
                      <a:srgbClr val="C2D980"/>
                    </a:solidFill>
                  </a:tcPr>
                </a:tc>
                <a:tc>
                  <a:txBody>
                    <a:bodyPr/>
                    <a:lstStyle/>
                    <a:p>
                      <a:pPr algn="r" fontAlgn="b"/>
                      <a:r>
                        <a:rPr lang="en-US" sz="300" b="0" i="0" u="none" strike="noStrike">
                          <a:solidFill>
                            <a:srgbClr val="000000"/>
                          </a:solidFill>
                          <a:latin typeface="Calibri"/>
                        </a:rPr>
                        <a:t>16.876</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23.155</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26.586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26.476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33.944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29.342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29.849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15.806</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36.571</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36.718</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38.23</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17.002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18.689</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40.578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24.614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25.965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26.223</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23.783</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30.409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33.221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28.616</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28.55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39.556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38.667</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49.88</a:t>
                      </a:r>
                    </a:p>
                  </a:txBody>
                  <a:tcPr marL="2785" marR="2785" marT="2785" marB="0" anchor="b">
                    <a:lnL>
                      <a:noFill/>
                    </a:lnL>
                    <a:lnR>
                      <a:noFill/>
                    </a:lnR>
                    <a:lnT>
                      <a:noFill/>
                    </a:lnT>
                    <a:lnB>
                      <a:noFill/>
                    </a:lnB>
                    <a:solidFill>
                      <a:srgbClr val="FED6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23.256</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25.975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29.629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31.427</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37.932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49.167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38.794</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41.097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32.265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51.154</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48.77</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54.835</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22.297</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24.383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51.499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33.446</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36.448</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38.721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29.422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45.167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47.773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37.241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36.24</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51.528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52.343</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66.259</a:t>
                      </a:r>
                    </a:p>
                  </a:txBody>
                  <a:tcPr marL="2785" marR="2785" marT="2785" marB="0" anchor="b">
                    <a:lnL>
                      <a:noFill/>
                    </a:lnL>
                    <a:lnR>
                      <a:noFill/>
                    </a:lnR>
                    <a:lnT>
                      <a:noFill/>
                    </a:lnT>
                    <a:lnB>
                      <a:noFill/>
                    </a:lnB>
                    <a:solidFill>
                      <a:srgbClr val="FEC97E"/>
                    </a:solidFill>
                  </a:tcPr>
                </a:tc>
              </a:tr>
              <a:tr h="55685">
                <a:tc>
                  <a:txBody>
                    <a:bodyPr/>
                    <a:lstStyle/>
                    <a:p>
                      <a:pPr algn="l" fontAlgn="b"/>
                      <a:r>
                        <a:rPr lang="en-US" sz="300" b="0" i="0" u="none" strike="noStrike">
                          <a:solidFill>
                            <a:srgbClr val="000000"/>
                          </a:solidFill>
                          <a:latin typeface="Calibri"/>
                        </a:rPr>
                        <a:t>KP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33.585</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38.254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48.432</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50.909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47.506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59.545</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45.892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52.332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38.739</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68.674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68.959</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73.159</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34.497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66.491</a:t>
                      </a:r>
                    </a:p>
                  </a:txBody>
                  <a:tcPr marL="2785" marR="2785" marT="2785"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42.092</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43.323</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44.462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50.598</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56.249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65.835</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51.609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53.691</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68.294</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71.622</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94.997</a:t>
                      </a:r>
                    </a:p>
                  </a:txBody>
                  <a:tcPr marL="2785" marR="2785" marT="2785" marB="0" anchor="b">
                    <a:lnL>
                      <a:noFill/>
                    </a:lnL>
                    <a:lnR>
                      <a:noFill/>
                    </a:lnR>
                    <a:lnT>
                      <a:noFill/>
                    </a:lnT>
                    <a:lnB>
                      <a:noFill/>
                    </a:lnB>
                    <a:solidFill>
                      <a:srgbClr val="FCB179"/>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34.493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39.502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50.749</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52.894</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49.827</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66.392</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52.819</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63.908</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54.412</a:t>
                      </a:r>
                    </a:p>
                  </a:txBody>
                  <a:tcPr marL="2785" marR="2785" marT="2785" marB="0" anchor="b">
                    <a:lnL>
                      <a:noFill/>
                    </a:lnL>
                    <a:lnR>
                      <a:noFill/>
                    </a:lnR>
                    <a:lnT>
                      <a:noFill/>
                    </a:lnT>
                    <a:lnB>
                      <a:noFill/>
                    </a:lnB>
                    <a:solidFill>
                      <a:srgbClr val="FED280"/>
                    </a:solidFill>
                  </a:tcPr>
                </a:tc>
                <a:tc>
                  <a:txBody>
                    <a:bodyPr/>
                    <a:lstStyle/>
                    <a:p>
                      <a:pPr algn="r" fontAlgn="b"/>
                      <a:r>
                        <a:rPr lang="en-US" sz="300" b="0" i="0" u="none" strike="noStrike">
                          <a:solidFill>
                            <a:srgbClr val="000000"/>
                          </a:solidFill>
                          <a:latin typeface="Calibri"/>
                        </a:rPr>
                        <a:t>89.785</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78.63</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89.252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36.203</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40.169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72.902</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47.349</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46.232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50.808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50.891</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60.468</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73.443</a:t>
                      </a:r>
                    </a:p>
                  </a:txBody>
                  <a:tcPr marL="2785" marR="2785" marT="2785" marB="0" anchor="b">
                    <a:lnL>
                      <a:noFill/>
                    </a:lnL>
                    <a:lnR>
                      <a:noFill/>
                    </a:lnR>
                    <a:lnT>
                      <a:noFill/>
                    </a:lnT>
                    <a:lnB>
                      <a:noFill/>
                    </a:lnB>
                    <a:solidFill>
                      <a:srgbClr val="FDC37D"/>
                    </a:solidFill>
                  </a:tcPr>
                </a:tc>
                <a:tc>
                  <a:txBody>
                    <a:bodyPr/>
                    <a:lstStyle/>
                    <a:p>
                      <a:pPr algn="r" fontAlgn="b"/>
                      <a:r>
                        <a:rPr lang="en-US" sz="300" b="0" i="0" u="none" strike="noStrike">
                          <a:solidFill>
                            <a:srgbClr val="000000"/>
                          </a:solidFill>
                          <a:latin typeface="Calibri"/>
                        </a:rPr>
                        <a:t>62.283</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66.151</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78.67</a:t>
                      </a:r>
                    </a:p>
                  </a:txBody>
                  <a:tcPr marL="2785" marR="2785" marT="2785" marB="0" anchor="b">
                    <a:lnL>
                      <a:noFill/>
                    </a:lnL>
                    <a:lnR>
                      <a:noFill/>
                    </a:lnR>
                    <a:lnT>
                      <a:noFill/>
                    </a:lnT>
                    <a:lnB>
                      <a:noFill/>
                    </a:lnB>
                    <a:solidFill>
                      <a:srgbClr val="FDBE7C"/>
                    </a:solidFill>
                  </a:tcPr>
                </a:tc>
                <a:tc>
                  <a:txBody>
                    <a:bodyPr/>
                    <a:lstStyle/>
                    <a:p>
                      <a:pPr algn="r" fontAlgn="b"/>
                      <a:r>
                        <a:rPr lang="en-US" sz="300" b="0" i="0" u="none" strike="noStrike">
                          <a:solidFill>
                            <a:srgbClr val="000000"/>
                          </a:solidFill>
                          <a:latin typeface="Calibri"/>
                        </a:rPr>
                        <a:t>85.226</a:t>
                      </a:r>
                    </a:p>
                  </a:txBody>
                  <a:tcPr marL="2785" marR="2785" marT="2785"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113</a:t>
                      </a:r>
                    </a:p>
                  </a:txBody>
                  <a:tcPr marL="2785" marR="2785" marT="2785" marB="0" anchor="b">
                    <a:lnL>
                      <a:noFill/>
                    </a:lnL>
                    <a:lnR>
                      <a:noFill/>
                    </a:lnR>
                    <a:lnT>
                      <a:noFill/>
                    </a:lnT>
                    <a:lnB>
                      <a:noFill/>
                    </a:lnB>
                    <a:solidFill>
                      <a:srgbClr val="FCA276"/>
                    </a:solidFill>
                  </a:tcPr>
                </a:tc>
              </a:tr>
              <a:tr h="55685">
                <a:tc>
                  <a:txBody>
                    <a:bodyPr/>
                    <a:lstStyle/>
                    <a:p>
                      <a:pPr algn="l" fontAlgn="b"/>
                      <a:r>
                        <a:rPr lang="en-US" sz="300" b="0" i="0" u="none" strike="noStrike">
                          <a:solidFill>
                            <a:srgbClr val="000000"/>
                          </a:solidFill>
                          <a:latin typeface="Calibri"/>
                        </a:rPr>
                        <a:t>KP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97.844</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99.022</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114.6</a:t>
                      </a:r>
                    </a:p>
                  </a:txBody>
                  <a:tcPr marL="2785" marR="2785" marT="2785" marB="0" anchor="b">
                    <a:lnL>
                      <a:noFill/>
                    </a:lnL>
                    <a:lnR>
                      <a:noFill/>
                    </a:lnR>
                    <a:lnT>
                      <a:noFill/>
                    </a:lnT>
                    <a:lnB>
                      <a:noFill/>
                    </a:lnB>
                    <a:solidFill>
                      <a:srgbClr val="FBA176"/>
                    </a:solidFill>
                  </a:tcPr>
                </a:tc>
                <a:tc>
                  <a:txBody>
                    <a:bodyPr/>
                    <a:lstStyle/>
                    <a:p>
                      <a:pPr algn="r" fontAlgn="b"/>
                      <a:r>
                        <a:rPr lang="en-US" sz="300" b="0" i="0" u="none" strike="noStrike">
                          <a:solidFill>
                            <a:srgbClr val="000000"/>
                          </a:solidFill>
                          <a:latin typeface="Calibri"/>
                        </a:rPr>
                        <a:t>119.54</a:t>
                      </a:r>
                    </a:p>
                  </a:txBody>
                  <a:tcPr marL="2785" marR="2785" marT="2785" marB="0" anchor="b">
                    <a:lnL>
                      <a:noFill/>
                    </a:lnL>
                    <a:lnR>
                      <a:noFill/>
                    </a:lnR>
                    <a:lnT>
                      <a:noFill/>
                    </a:lnT>
                    <a:lnB>
                      <a:noFill/>
                    </a:lnB>
                    <a:solidFill>
                      <a:srgbClr val="FB9D75"/>
                    </a:solidFill>
                  </a:tcPr>
                </a:tc>
                <a:tc>
                  <a:txBody>
                    <a:bodyPr/>
                    <a:lstStyle/>
                    <a:p>
                      <a:pPr algn="r" fontAlgn="b"/>
                      <a:r>
                        <a:rPr lang="en-US" sz="300" b="0" i="0" u="none" strike="noStrike">
                          <a:solidFill>
                            <a:srgbClr val="000000"/>
                          </a:solidFill>
                          <a:latin typeface="Calibri"/>
                        </a:rPr>
                        <a:t>98.313</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106.02</a:t>
                      </a:r>
                    </a:p>
                  </a:txBody>
                  <a:tcPr marL="2785" marR="2785" marT="2785" marB="0" anchor="b">
                    <a:lnL>
                      <a:noFill/>
                    </a:lnL>
                    <a:lnR>
                      <a:noFill/>
                    </a:lnR>
                    <a:lnT>
                      <a:noFill/>
                    </a:lnT>
                    <a:lnB>
                      <a:noFill/>
                    </a:lnB>
                    <a:solidFill>
                      <a:srgbClr val="FCA878"/>
                    </a:solidFill>
                  </a:tcPr>
                </a:tc>
                <a:tc>
                  <a:txBody>
                    <a:bodyPr/>
                    <a:lstStyle/>
                    <a:p>
                      <a:pPr algn="r" fontAlgn="b"/>
                      <a:r>
                        <a:rPr lang="en-US" sz="300" b="0" i="0" u="none" strike="noStrike">
                          <a:solidFill>
                            <a:srgbClr val="000000"/>
                          </a:solidFill>
                          <a:latin typeface="Calibri"/>
                        </a:rPr>
                        <a:t>99.556</a:t>
                      </a:r>
                    </a:p>
                  </a:txBody>
                  <a:tcPr marL="2785" marR="2785" marT="2785" marB="0" anchor="b">
                    <a:lnL>
                      <a:noFill/>
                    </a:lnL>
                    <a:lnR>
                      <a:noFill/>
                    </a:lnR>
                    <a:lnT>
                      <a:noFill/>
                    </a:lnT>
                    <a:lnB>
                      <a:noFill/>
                    </a:lnB>
                    <a:solidFill>
                      <a:srgbClr val="FCAD79"/>
                    </a:solidFill>
                  </a:tcPr>
                </a:tc>
                <a:tc>
                  <a:txBody>
                    <a:bodyPr/>
                    <a:lstStyle/>
                    <a:p>
                      <a:pPr algn="r" fontAlgn="b"/>
                      <a:r>
                        <a:rPr lang="en-US" sz="300" b="0" i="0" u="none" strike="noStrike">
                          <a:solidFill>
                            <a:srgbClr val="000000"/>
                          </a:solidFill>
                          <a:latin typeface="Calibri"/>
                        </a:rPr>
                        <a:t>115.72</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98.025</a:t>
                      </a:r>
                    </a:p>
                  </a:txBody>
                  <a:tcPr marL="2785" marR="2785" marT="2785" marB="0" anchor="b">
                    <a:lnL>
                      <a:noFill/>
                    </a:lnL>
                    <a:lnR>
                      <a:noFill/>
                    </a:lnR>
                    <a:lnT>
                      <a:noFill/>
                    </a:lnT>
                    <a:lnB>
                      <a:noFill/>
                    </a:lnB>
                    <a:solidFill>
                      <a:srgbClr val="FCAF79"/>
                    </a:solidFill>
                  </a:tcPr>
                </a:tc>
                <a:tc>
                  <a:txBody>
                    <a:bodyPr/>
                    <a:lstStyle/>
                    <a:p>
                      <a:pPr algn="r" fontAlgn="b"/>
                      <a:r>
                        <a:rPr lang="en-US" sz="300" b="0" i="0" u="none" strike="noStrike">
                          <a:solidFill>
                            <a:srgbClr val="000000"/>
                          </a:solidFill>
                          <a:latin typeface="Calibri"/>
                        </a:rPr>
                        <a:t>143.77</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133.07</a:t>
                      </a:r>
                    </a:p>
                  </a:txBody>
                  <a:tcPr marL="2785" marR="2785" marT="2785" marB="0" anchor="b">
                    <a:lnL>
                      <a:noFill/>
                    </a:lnL>
                    <a:lnR>
                      <a:noFill/>
                    </a:lnR>
                    <a:lnT>
                      <a:noFill/>
                    </a:lnT>
                    <a:lnB>
                      <a:noFill/>
                    </a:lnB>
                    <a:solidFill>
                      <a:srgbClr val="FB9273"/>
                    </a:solidFill>
                  </a:tcPr>
                </a:tc>
                <a:tc>
                  <a:txBody>
                    <a:bodyPr/>
                    <a:lstStyle/>
                    <a:p>
                      <a:pPr algn="r" fontAlgn="b"/>
                      <a:r>
                        <a:rPr lang="en-US" sz="300" b="0" i="0" u="none" strike="noStrike">
                          <a:solidFill>
                            <a:srgbClr val="000000"/>
                          </a:solidFill>
                          <a:latin typeface="Calibri"/>
                        </a:rPr>
                        <a:t>146.09</a:t>
                      </a:r>
                    </a:p>
                  </a:txBody>
                  <a:tcPr marL="2785" marR="2785" marT="2785" marB="0" anchor="b">
                    <a:lnL>
                      <a:noFill/>
                    </a:lnL>
                    <a:lnR>
                      <a:noFill/>
                    </a:lnR>
                    <a:lnT>
                      <a:noFill/>
                    </a:lnT>
                    <a:lnB>
                      <a:noFill/>
                    </a:lnB>
                    <a:solidFill>
                      <a:srgbClr val="FA8771"/>
                    </a:solidFill>
                  </a:tcPr>
                </a:tc>
                <a:tc>
                  <a:txBody>
                    <a:bodyPr/>
                    <a:lstStyle/>
                    <a:p>
                      <a:pPr algn="r" fontAlgn="b"/>
                      <a:r>
                        <a:rPr lang="en-US" sz="300" b="0" i="0" u="none" strike="noStrike">
                          <a:solidFill>
                            <a:srgbClr val="000000"/>
                          </a:solidFill>
                          <a:latin typeface="Calibri"/>
                        </a:rPr>
                        <a:t>92.417</a:t>
                      </a:r>
                    </a:p>
                  </a:txBody>
                  <a:tcPr marL="2785" marR="2785" marT="2785" marB="0" anchor="b">
                    <a:lnL>
                      <a:noFill/>
                    </a:lnL>
                    <a:lnR>
                      <a:noFill/>
                    </a:lnR>
                    <a:lnT>
                      <a:noFill/>
                    </a:lnT>
                    <a:lnB>
                      <a:noFill/>
                    </a:lnB>
                    <a:solidFill>
                      <a:srgbClr val="FCB37A"/>
                    </a:solidFill>
                  </a:tcPr>
                </a:tc>
                <a:tc>
                  <a:txBody>
                    <a:bodyPr/>
                    <a:lstStyle/>
                    <a:p>
                      <a:pPr algn="r" fontAlgn="b"/>
                      <a:r>
                        <a:rPr lang="en-US" sz="300" b="0" i="0" u="none" strike="noStrike">
                          <a:solidFill>
                            <a:srgbClr val="000000"/>
                          </a:solidFill>
                          <a:latin typeface="Calibri"/>
                        </a:rPr>
                        <a:t>95.927</a:t>
                      </a:r>
                    </a:p>
                  </a:txBody>
                  <a:tcPr marL="2785" marR="2785" marT="2785"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117.85</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95.392</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100.04</a:t>
                      </a:r>
                    </a:p>
                  </a:txBody>
                  <a:tcPr marL="2785" marR="2785" marT="2785" marB="0" anchor="b">
                    <a:lnL>
                      <a:noFill/>
                    </a:lnL>
                    <a:lnR>
                      <a:noFill/>
                    </a:lnR>
                    <a:lnT>
                      <a:noFill/>
                    </a:lnT>
                    <a:lnB>
                      <a:noFill/>
                    </a:lnB>
                    <a:solidFill>
                      <a:srgbClr val="FCAD78"/>
                    </a:solidFill>
                  </a:tcPr>
                </a:tc>
                <a:tc>
                  <a:txBody>
                    <a:bodyPr/>
                    <a:lstStyle/>
                    <a:p>
                      <a:pPr algn="r" fontAlgn="b"/>
                      <a:r>
                        <a:rPr lang="en-US" sz="300" b="0" i="0" u="none" strike="noStrike">
                          <a:solidFill>
                            <a:srgbClr val="000000"/>
                          </a:solidFill>
                          <a:latin typeface="Calibri"/>
                        </a:rPr>
                        <a:t>102.45</a:t>
                      </a:r>
                    </a:p>
                  </a:txBody>
                  <a:tcPr marL="2785" marR="2785" marT="2785"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116.04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108.83</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115.74</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118.66</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121.96</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126.21</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143.83</a:t>
                      </a:r>
                    </a:p>
                  </a:txBody>
                  <a:tcPr marL="2785" marR="2785" marT="2785" marB="0" anchor="b">
                    <a:lnL>
                      <a:noFill/>
                    </a:lnL>
                    <a:lnR>
                      <a:noFill/>
                    </a:lnR>
                    <a:lnT>
                      <a:noFill/>
                    </a:lnT>
                    <a:lnB>
                      <a:noFill/>
                    </a:lnB>
                    <a:solidFill>
                      <a:srgbClr val="FA8972"/>
                    </a:solidFill>
                  </a:tcPr>
                </a:tc>
                <a:tc>
                  <a:txBody>
                    <a:bodyPr/>
                    <a:lstStyle/>
                    <a:p>
                      <a:pPr algn="r" fontAlgn="b"/>
                      <a:r>
                        <a:rPr lang="en-US" sz="300" b="0" i="0" u="none" strike="noStrike">
                          <a:solidFill>
                            <a:srgbClr val="000000"/>
                          </a:solidFill>
                          <a:latin typeface="Calibri"/>
                        </a:rPr>
                        <a:t>159.67</a:t>
                      </a:r>
                    </a:p>
                  </a:txBody>
                  <a:tcPr marL="2785" marR="2785" marT="2785" marB="0" anchor="b">
                    <a:lnL>
                      <a:noFill/>
                    </a:lnL>
                    <a:lnR>
                      <a:noFill/>
                    </a:lnR>
                    <a:lnT>
                      <a:noFill/>
                    </a:lnT>
                    <a:lnB>
                      <a:noFill/>
                    </a:lnB>
                    <a:solidFill>
                      <a:srgbClr val="F97C6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91.333</a:t>
                      </a:r>
                    </a:p>
                  </a:txBody>
                  <a:tcPr marL="2785" marR="2785" marT="2785" marB="0" anchor="b">
                    <a:lnL>
                      <a:noFill/>
                    </a:lnL>
                    <a:lnR>
                      <a:noFill/>
                    </a:lnR>
                    <a:lnT>
                      <a:noFill/>
                    </a:lnT>
                    <a:lnB>
                      <a:noFill/>
                    </a:lnB>
                    <a:solidFill>
                      <a:srgbClr val="FDB47A"/>
                    </a:solidFill>
                  </a:tcPr>
                </a:tc>
                <a:tc>
                  <a:txBody>
                    <a:bodyPr/>
                    <a:lstStyle/>
                    <a:p>
                      <a:pPr algn="r" fontAlgn="b"/>
                      <a:r>
                        <a:rPr lang="en-US" sz="300" b="0" i="0" u="none" strike="noStrike">
                          <a:solidFill>
                            <a:srgbClr val="000000"/>
                          </a:solidFill>
                          <a:latin typeface="Calibri"/>
                        </a:rPr>
                        <a:t>95.03</a:t>
                      </a:r>
                    </a:p>
                  </a:txBody>
                  <a:tcPr marL="2785" marR="2785" marT="2785" marB="0" anchor="b">
                    <a:lnL>
                      <a:noFill/>
                    </a:lnL>
                    <a:lnR>
                      <a:noFill/>
                    </a:lnR>
                    <a:lnT>
                      <a:noFill/>
                    </a:lnT>
                    <a:lnB>
                      <a:noFill/>
                    </a:lnB>
                    <a:solidFill>
                      <a:srgbClr val="FCB179"/>
                    </a:solidFill>
                  </a:tcPr>
                </a:tc>
                <a:tc>
                  <a:txBody>
                    <a:bodyPr/>
                    <a:lstStyle/>
                    <a:p>
                      <a:pPr algn="r" fontAlgn="b"/>
                      <a:r>
                        <a:rPr lang="en-US" sz="300" b="0" i="0" u="none" strike="noStrike">
                          <a:solidFill>
                            <a:srgbClr val="000000"/>
                          </a:solidFill>
                          <a:latin typeface="Calibri"/>
                        </a:rPr>
                        <a:t>115.16</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115.47</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104.61</a:t>
                      </a:r>
                    </a:p>
                  </a:txBody>
                  <a:tcPr marL="2785" marR="2785" marT="2785" marB="0" anchor="b">
                    <a:lnL>
                      <a:noFill/>
                    </a:lnL>
                    <a:lnR>
                      <a:noFill/>
                    </a:lnR>
                    <a:lnT>
                      <a:noFill/>
                    </a:lnT>
                    <a:lnB>
                      <a:noFill/>
                    </a:lnB>
                    <a:solidFill>
                      <a:srgbClr val="FCA978"/>
                    </a:solidFill>
                  </a:tcPr>
                </a:tc>
                <a:tc>
                  <a:txBody>
                    <a:bodyPr/>
                    <a:lstStyle/>
                    <a:p>
                      <a:pPr algn="r" fontAlgn="b"/>
                      <a:r>
                        <a:rPr lang="en-US" sz="300" b="0" i="0" u="none" strike="noStrike">
                          <a:solidFill>
                            <a:srgbClr val="000000"/>
                          </a:solidFill>
                          <a:latin typeface="Calibri"/>
                        </a:rPr>
                        <a:t>115.35</a:t>
                      </a:r>
                    </a:p>
                  </a:txBody>
                  <a:tcPr marL="2785" marR="2785" marT="2785" marB="0" anchor="b">
                    <a:lnL>
                      <a:noFill/>
                    </a:lnL>
                    <a:lnR>
                      <a:noFill/>
                    </a:lnR>
                    <a:lnT>
                      <a:noFill/>
                    </a:lnT>
                    <a:lnB>
                      <a:noFill/>
                    </a:lnB>
                    <a:solidFill>
                      <a:srgbClr val="FBA076"/>
                    </a:solidFill>
                  </a:tcPr>
                </a:tc>
                <a:tc>
                  <a:txBody>
                    <a:bodyPr/>
                    <a:lstStyle/>
                    <a:p>
                      <a:pPr algn="r" fontAlgn="b"/>
                      <a:r>
                        <a:rPr lang="en-US" sz="300" b="0" i="0" u="none" strike="noStrike">
                          <a:solidFill>
                            <a:srgbClr val="000000"/>
                          </a:solidFill>
                          <a:latin typeface="Calibri"/>
                        </a:rPr>
                        <a:t>101.48</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118.52</a:t>
                      </a:r>
                    </a:p>
                  </a:txBody>
                  <a:tcPr marL="2785" marR="2785" marT="2785" marB="0" anchor="b">
                    <a:lnL>
                      <a:noFill/>
                    </a:lnL>
                    <a:lnR>
                      <a:noFill/>
                    </a:lnR>
                    <a:lnT>
                      <a:noFill/>
                    </a:lnT>
                    <a:lnB>
                      <a:noFill/>
                    </a:lnB>
                    <a:solidFill>
                      <a:srgbClr val="FB9E76"/>
                    </a:solidFill>
                  </a:tcPr>
                </a:tc>
                <a:tc>
                  <a:txBody>
                    <a:bodyPr/>
                    <a:lstStyle/>
                    <a:p>
                      <a:pPr algn="r" fontAlgn="b"/>
                      <a:r>
                        <a:rPr lang="en-US" sz="300" b="0" i="0" u="none" strike="noStrike">
                          <a:solidFill>
                            <a:srgbClr val="000000"/>
                          </a:solidFill>
                          <a:latin typeface="Calibri"/>
                        </a:rPr>
                        <a:t>106.58</a:t>
                      </a:r>
                    </a:p>
                  </a:txBody>
                  <a:tcPr marL="2785" marR="2785" marT="2785" marB="0" anchor="b">
                    <a:lnL>
                      <a:noFill/>
                    </a:lnL>
                    <a:lnR>
                      <a:noFill/>
                    </a:lnR>
                    <a:lnT>
                      <a:noFill/>
                    </a:lnT>
                    <a:lnB>
                      <a:noFill/>
                    </a:lnB>
                    <a:solidFill>
                      <a:srgbClr val="FCA777"/>
                    </a:solidFill>
                  </a:tcPr>
                </a:tc>
                <a:tc>
                  <a:txBody>
                    <a:bodyPr/>
                    <a:lstStyle/>
                    <a:p>
                      <a:pPr algn="r" fontAlgn="b"/>
                      <a:r>
                        <a:rPr lang="en-US" sz="300" b="0" i="0" u="none" strike="noStrike">
                          <a:solidFill>
                            <a:srgbClr val="000000"/>
                          </a:solidFill>
                          <a:latin typeface="Calibri"/>
                        </a:rPr>
                        <a:t>156.94</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140.26</a:t>
                      </a:r>
                    </a:p>
                  </a:txBody>
                  <a:tcPr marL="2785" marR="2785" marT="2785" marB="0" anchor="b">
                    <a:lnL>
                      <a:noFill/>
                    </a:lnL>
                    <a:lnR>
                      <a:noFill/>
                    </a:lnR>
                    <a:lnT>
                      <a:noFill/>
                    </a:lnT>
                    <a:lnB>
                      <a:noFill/>
                    </a:lnB>
                    <a:solidFill>
                      <a:srgbClr val="FA8C72"/>
                    </a:solidFill>
                  </a:tcPr>
                </a:tc>
                <a:tc>
                  <a:txBody>
                    <a:bodyPr/>
                    <a:lstStyle/>
                    <a:p>
                      <a:pPr algn="r" fontAlgn="b"/>
                      <a:r>
                        <a:rPr lang="en-US" sz="300" b="0" i="0" u="none" strike="noStrike">
                          <a:solidFill>
                            <a:srgbClr val="000000"/>
                          </a:solidFill>
                          <a:latin typeface="Calibri"/>
                        </a:rPr>
                        <a:t>157.17</a:t>
                      </a:r>
                    </a:p>
                  </a:txBody>
                  <a:tcPr marL="2785" marR="2785" marT="2785" marB="0" anchor="b">
                    <a:lnL>
                      <a:noFill/>
                    </a:lnL>
                    <a:lnR>
                      <a:noFill/>
                    </a:lnR>
                    <a:lnT>
                      <a:noFill/>
                    </a:lnT>
                    <a:lnB>
                      <a:noFill/>
                    </a:lnB>
                    <a:solidFill>
                      <a:srgbClr val="FA7E6F"/>
                    </a:solidFill>
                  </a:tcPr>
                </a:tc>
                <a:tc>
                  <a:txBody>
                    <a:bodyPr/>
                    <a:lstStyle/>
                    <a:p>
                      <a:pPr algn="r" fontAlgn="b"/>
                      <a:r>
                        <a:rPr lang="en-US" sz="300" b="0" i="0" u="none" strike="noStrike">
                          <a:solidFill>
                            <a:srgbClr val="000000"/>
                          </a:solidFill>
                          <a:latin typeface="Calibri"/>
                        </a:rPr>
                        <a:t>91.748</a:t>
                      </a:r>
                    </a:p>
                  </a:txBody>
                  <a:tcPr marL="2785" marR="2785" marT="2785" marB="0" anchor="b">
                    <a:lnL>
                      <a:noFill/>
                    </a:lnL>
                    <a:lnR>
                      <a:noFill/>
                    </a:lnR>
                    <a:lnT>
                      <a:noFill/>
                    </a:lnT>
                    <a:lnB>
                      <a:noFill/>
                    </a:lnB>
                    <a:solidFill>
                      <a:srgbClr val="FCB47A"/>
                    </a:solidFill>
                  </a:tcPr>
                </a:tc>
                <a:tc>
                  <a:txBody>
                    <a:bodyPr/>
                    <a:lstStyle/>
                    <a:p>
                      <a:pPr algn="r" fontAlgn="b"/>
                      <a:r>
                        <a:rPr lang="en-US" sz="300" b="0" i="0" u="none" strike="noStrike">
                          <a:solidFill>
                            <a:srgbClr val="000000"/>
                          </a:solidFill>
                          <a:latin typeface="Calibri"/>
                        </a:rPr>
                        <a:t>98.084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121.51</a:t>
                      </a:r>
                    </a:p>
                  </a:txBody>
                  <a:tcPr marL="2785" marR="2785" marT="2785" marB="0" anchor="b">
                    <a:lnL>
                      <a:noFill/>
                    </a:lnL>
                    <a:lnR>
                      <a:noFill/>
                    </a:lnR>
                    <a:lnT>
                      <a:noFill/>
                    </a:lnT>
                    <a:lnB>
                      <a:noFill/>
                    </a:lnB>
                    <a:solidFill>
                      <a:srgbClr val="FB9B75"/>
                    </a:solidFill>
                  </a:tcPr>
                </a:tc>
                <a:tc>
                  <a:txBody>
                    <a:bodyPr/>
                    <a:lstStyle/>
                    <a:p>
                      <a:pPr algn="r" fontAlgn="b"/>
                      <a:r>
                        <a:rPr lang="en-US" sz="300" b="0" i="0" u="none" strike="noStrike">
                          <a:solidFill>
                            <a:srgbClr val="000000"/>
                          </a:solidFill>
                          <a:latin typeface="Calibri"/>
                        </a:rPr>
                        <a:t>89.811</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98.614</a:t>
                      </a:r>
                    </a:p>
                  </a:txBody>
                  <a:tcPr marL="2785" marR="2785" marT="2785" marB="0" anchor="b">
                    <a:lnL>
                      <a:noFill/>
                    </a:lnL>
                    <a:lnR>
                      <a:noFill/>
                    </a:lnR>
                    <a:lnT>
                      <a:noFill/>
                    </a:lnT>
                    <a:lnB>
                      <a:noFill/>
                    </a:lnB>
                    <a:solidFill>
                      <a:srgbClr val="FCAE79"/>
                    </a:solidFill>
                  </a:tcPr>
                </a:tc>
                <a:tc>
                  <a:txBody>
                    <a:bodyPr/>
                    <a:lstStyle/>
                    <a:p>
                      <a:pPr algn="r" fontAlgn="b"/>
                      <a:r>
                        <a:rPr lang="en-US" sz="300" b="0" i="0" u="none" strike="noStrike">
                          <a:solidFill>
                            <a:srgbClr val="000000"/>
                          </a:solidFill>
                          <a:latin typeface="Calibri"/>
                        </a:rPr>
                        <a:t>101.34</a:t>
                      </a:r>
                    </a:p>
                  </a:txBody>
                  <a:tcPr marL="2785" marR="2785" marT="2785" marB="0" anchor="b">
                    <a:lnL>
                      <a:noFill/>
                    </a:lnL>
                    <a:lnR>
                      <a:noFill/>
                    </a:lnR>
                    <a:lnT>
                      <a:noFill/>
                    </a:lnT>
                    <a:lnB>
                      <a:noFill/>
                    </a:lnB>
                    <a:solidFill>
                      <a:srgbClr val="FCAC78"/>
                    </a:solidFill>
                  </a:tcPr>
                </a:tc>
                <a:tc>
                  <a:txBody>
                    <a:bodyPr/>
                    <a:lstStyle/>
                    <a:p>
                      <a:pPr algn="r" fontAlgn="b"/>
                      <a:r>
                        <a:rPr lang="en-US" sz="300" b="0" i="0" u="none" strike="noStrike">
                          <a:solidFill>
                            <a:srgbClr val="000000"/>
                          </a:solidFill>
                          <a:latin typeface="Calibri"/>
                        </a:rPr>
                        <a:t>109.51</a:t>
                      </a:r>
                    </a:p>
                  </a:txBody>
                  <a:tcPr marL="2785" marR="2785" marT="2785" marB="0" anchor="b">
                    <a:lnL>
                      <a:noFill/>
                    </a:lnL>
                    <a:lnR>
                      <a:noFill/>
                    </a:lnR>
                    <a:lnT>
                      <a:noFill/>
                    </a:lnT>
                    <a:lnB>
                      <a:noFill/>
                    </a:lnB>
                    <a:solidFill>
                      <a:srgbClr val="FCA577"/>
                    </a:solidFill>
                  </a:tcPr>
                </a:tc>
                <a:tc>
                  <a:txBody>
                    <a:bodyPr/>
                    <a:lstStyle/>
                    <a:p>
                      <a:pPr algn="r" fontAlgn="b"/>
                      <a:r>
                        <a:rPr lang="en-US" sz="300" b="0" i="0" u="none" strike="noStrike">
                          <a:solidFill>
                            <a:srgbClr val="000000"/>
                          </a:solidFill>
                          <a:latin typeface="Calibri"/>
                        </a:rPr>
                        <a:t>108.27</a:t>
                      </a:r>
                    </a:p>
                  </a:txBody>
                  <a:tcPr marL="2785" marR="2785" marT="2785"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126.66</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126.77</a:t>
                      </a:r>
                    </a:p>
                  </a:txBody>
                  <a:tcPr marL="2785" marR="2785" marT="2785" marB="0" anchor="b">
                    <a:lnL>
                      <a:noFill/>
                    </a:lnL>
                    <a:lnR>
                      <a:noFill/>
                    </a:lnR>
                    <a:lnT>
                      <a:noFill/>
                    </a:lnT>
                    <a:lnB>
                      <a:noFill/>
                    </a:lnB>
                    <a:solidFill>
                      <a:srgbClr val="FB9774"/>
                    </a:solidFill>
                  </a:tcPr>
                </a:tc>
                <a:tc>
                  <a:txBody>
                    <a:bodyPr/>
                    <a:lstStyle/>
                    <a:p>
                      <a:pPr algn="r" fontAlgn="b"/>
                      <a:r>
                        <a:rPr lang="en-US" sz="300" b="0" i="0" u="none" strike="noStrike">
                          <a:solidFill>
                            <a:srgbClr val="000000"/>
                          </a:solidFill>
                          <a:latin typeface="Calibri"/>
                        </a:rPr>
                        <a:t>136.43</a:t>
                      </a:r>
                    </a:p>
                  </a:txBody>
                  <a:tcPr marL="2785" marR="2785" marT="2785" marB="0" anchor="b">
                    <a:lnL>
                      <a:noFill/>
                    </a:lnL>
                    <a:lnR>
                      <a:noFill/>
                    </a:lnR>
                    <a:lnT>
                      <a:noFill/>
                    </a:lnT>
                    <a:lnB>
                      <a:noFill/>
                    </a:lnB>
                    <a:solidFill>
                      <a:srgbClr val="FB8F73"/>
                    </a:solidFill>
                  </a:tcPr>
                </a:tc>
                <a:tc>
                  <a:txBody>
                    <a:bodyPr/>
                    <a:lstStyle/>
                    <a:p>
                      <a:pPr algn="r" fontAlgn="b"/>
                      <a:r>
                        <a:rPr lang="en-US" sz="300" b="0" i="0" u="none" strike="noStrike">
                          <a:solidFill>
                            <a:srgbClr val="000000"/>
                          </a:solidFill>
                          <a:latin typeface="Calibri"/>
                        </a:rPr>
                        <a:t>140.75</a:t>
                      </a:r>
                    </a:p>
                  </a:txBody>
                  <a:tcPr marL="2785" marR="2785" marT="2785" marB="0" anchor="b">
                    <a:lnL>
                      <a:noFill/>
                    </a:lnL>
                    <a:lnR>
                      <a:noFill/>
                    </a:lnR>
                    <a:lnT>
                      <a:noFill/>
                    </a:lnT>
                    <a:lnB>
                      <a:noFill/>
                    </a:lnB>
                    <a:solidFill>
                      <a:srgbClr val="FA8B72"/>
                    </a:solidFill>
                  </a:tcPr>
                </a:tc>
                <a:tc>
                  <a:txBody>
                    <a:bodyPr/>
                    <a:lstStyle/>
                    <a:p>
                      <a:pPr algn="r" fontAlgn="b"/>
                      <a:r>
                        <a:rPr lang="en-US" sz="300" b="0" i="0" u="none" strike="noStrike">
                          <a:solidFill>
                            <a:srgbClr val="000000"/>
                          </a:solidFill>
                          <a:latin typeface="Calibri"/>
                        </a:rPr>
                        <a:t>154.17</a:t>
                      </a:r>
                    </a:p>
                  </a:txBody>
                  <a:tcPr marL="2785" marR="2785" marT="2785" marB="0" anchor="b">
                    <a:lnL>
                      <a:noFill/>
                    </a:lnL>
                    <a:lnR>
                      <a:noFill/>
                    </a:lnR>
                    <a:lnT>
                      <a:noFill/>
                    </a:lnT>
                    <a:lnB>
                      <a:noFill/>
                    </a:lnB>
                    <a:solidFill>
                      <a:srgbClr val="FA8070"/>
                    </a:solidFill>
                  </a:tcPr>
                </a:tc>
                <a:tc>
                  <a:txBody>
                    <a:bodyPr/>
                    <a:lstStyle/>
                    <a:p>
                      <a:pPr algn="r" fontAlgn="b"/>
                      <a:r>
                        <a:rPr lang="en-US" sz="300" b="0" i="0" u="none" strike="noStrike">
                          <a:solidFill>
                            <a:srgbClr val="000000"/>
                          </a:solidFill>
                          <a:latin typeface="Calibri"/>
                        </a:rPr>
                        <a:t>181.86</a:t>
                      </a:r>
                    </a:p>
                  </a:txBody>
                  <a:tcPr marL="2785" marR="2785" marT="2785" marB="0" anchor="b">
                    <a:lnL>
                      <a:noFill/>
                    </a:lnL>
                    <a:lnR>
                      <a:noFill/>
                    </a:lnR>
                    <a:lnT>
                      <a:noFill/>
                    </a:lnT>
                    <a:lnB>
                      <a:noFill/>
                    </a:lnB>
                    <a:solidFill>
                      <a:srgbClr val="F8696B"/>
                    </a:solidFill>
                  </a:tcPr>
                </a:tc>
              </a:tr>
              <a:tr h="55685">
                <a:tc>
                  <a:txBody>
                    <a:bodyPr/>
                    <a:lstStyle/>
                    <a:p>
                      <a:pPr algn="l" fontAlgn="b"/>
                      <a:r>
                        <a:rPr lang="en-US" sz="300" b="0" i="0" u="none" strike="noStrike">
                          <a:solidFill>
                            <a:srgbClr val="000000"/>
                          </a:solidFill>
                          <a:latin typeface="Calibri"/>
                        </a:rPr>
                        <a:t>KP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29.371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28.169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38.435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39.99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37.941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49.156</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39.542</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47.513</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32.201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59.356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56.781</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56.199</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28.525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30.38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49.283</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34.324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35.844</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36.613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37.998</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43.458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46.739</a:t>
                      </a:r>
                    </a:p>
                  </a:txBody>
                  <a:tcPr marL="2785" marR="2785" marT="2785" marB="0" anchor="b">
                    <a:lnL>
                      <a:noFill/>
                    </a:lnL>
                    <a:lnR>
                      <a:noFill/>
                    </a:lnR>
                    <a:lnT>
                      <a:noFill/>
                    </a:lnT>
                    <a:lnB>
                      <a:noFill/>
                    </a:lnB>
                    <a:solidFill>
                      <a:srgbClr val="FED981"/>
                    </a:solidFill>
                  </a:tcPr>
                </a:tc>
                <a:tc>
                  <a:txBody>
                    <a:bodyPr/>
                    <a:lstStyle/>
                    <a:p>
                      <a:pPr algn="r" fontAlgn="b"/>
                      <a:r>
                        <a:rPr lang="en-US" sz="300" b="0" i="0" u="none" strike="noStrike">
                          <a:solidFill>
                            <a:srgbClr val="000000"/>
                          </a:solidFill>
                          <a:latin typeface="Calibri"/>
                        </a:rPr>
                        <a:t>42.055</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40.559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57.4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58.466</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71.53</a:t>
                      </a:r>
                    </a:p>
                  </a:txBody>
                  <a:tcPr marL="2785" marR="2785" marT="2785" marB="0" anchor="b">
                    <a:lnL>
                      <a:noFill/>
                    </a:lnL>
                    <a:lnR>
                      <a:noFill/>
                    </a:lnR>
                    <a:lnT>
                      <a:noFill/>
                    </a:lnT>
                    <a:lnB>
                      <a:noFill/>
                    </a:lnB>
                    <a:solidFill>
                      <a:srgbClr val="FDC47D"/>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38.821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41.483</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46.272</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47.956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49.356</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52.878</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65.354</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64.531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89.782</a:t>
                      </a:r>
                    </a:p>
                  </a:txBody>
                  <a:tcPr marL="2785" marR="2785" marT="2785" marB="0" anchor="b">
                    <a:lnL>
                      <a:noFill/>
                    </a:lnL>
                    <a:lnR>
                      <a:noFill/>
                    </a:lnR>
                    <a:lnT>
                      <a:noFill/>
                    </a:lnT>
                    <a:lnB>
                      <a:noFill/>
                    </a:lnB>
                    <a:solidFill>
                      <a:srgbClr val="FDB57A"/>
                    </a:solidFill>
                  </a:tcPr>
                </a:tc>
                <a:tc>
                  <a:txBody>
                    <a:bodyPr/>
                    <a:lstStyle/>
                    <a:p>
                      <a:pPr algn="r" fontAlgn="b"/>
                      <a:r>
                        <a:rPr lang="en-US" sz="300" b="0" i="0" u="none" strike="noStrike">
                          <a:solidFill>
                            <a:srgbClr val="000000"/>
                          </a:solidFill>
                          <a:latin typeface="Calibri"/>
                        </a:rPr>
                        <a:t>71.37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82.437</a:t>
                      </a:r>
                    </a:p>
                  </a:txBody>
                  <a:tcPr marL="2785" marR="2785" marT="2785" marB="0" anchor="b">
                    <a:lnL>
                      <a:noFill/>
                    </a:lnL>
                    <a:lnR>
                      <a:noFill/>
                    </a:lnR>
                    <a:lnT>
                      <a:noFill/>
                    </a:lnT>
                    <a:lnB>
                      <a:noFill/>
                    </a:lnB>
                    <a:solidFill>
                      <a:srgbClr val="FDBB7B"/>
                    </a:solidFill>
                  </a:tcPr>
                </a:tc>
                <a:tc>
                  <a:txBody>
                    <a:bodyPr/>
                    <a:lstStyle/>
                    <a:p>
                      <a:pPr algn="r" fontAlgn="b"/>
                      <a:r>
                        <a:rPr lang="en-US" sz="300" b="0" i="0" u="none" strike="noStrike">
                          <a:solidFill>
                            <a:srgbClr val="000000"/>
                          </a:solidFill>
                          <a:latin typeface="Calibri"/>
                        </a:rPr>
                        <a:t>38.026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39.545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74.995</a:t>
                      </a:r>
                    </a:p>
                  </a:txBody>
                  <a:tcPr marL="2785" marR="2785" marT="2785" marB="0" anchor="b">
                    <a:lnL>
                      <a:noFill/>
                    </a:lnL>
                    <a:lnR>
                      <a:noFill/>
                    </a:lnR>
                    <a:lnT>
                      <a:noFill/>
                    </a:lnT>
                    <a:lnB>
                      <a:noFill/>
                    </a:lnB>
                    <a:solidFill>
                      <a:srgbClr val="FDC17C"/>
                    </a:solidFill>
                  </a:tcPr>
                </a:tc>
                <a:tc>
                  <a:txBody>
                    <a:bodyPr/>
                    <a:lstStyle/>
                    <a:p>
                      <a:pPr algn="r" fontAlgn="b"/>
                      <a:r>
                        <a:rPr lang="en-US" sz="300" b="0" i="0" u="none" strike="noStrike">
                          <a:solidFill>
                            <a:srgbClr val="000000"/>
                          </a:solidFill>
                          <a:latin typeface="Calibri"/>
                        </a:rPr>
                        <a:t>44.362</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47.258</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49.259</a:t>
                      </a:r>
                    </a:p>
                  </a:txBody>
                  <a:tcPr marL="2785" marR="2785" marT="2785" marB="0" anchor="b">
                    <a:lnL>
                      <a:noFill/>
                    </a:lnL>
                    <a:lnR>
                      <a:noFill/>
                    </a:lnR>
                    <a:lnT>
                      <a:noFill/>
                    </a:lnT>
                    <a:lnB>
                      <a:noFill/>
                    </a:lnB>
                    <a:solidFill>
                      <a:srgbClr val="FED780"/>
                    </a:solidFill>
                  </a:tcPr>
                </a:tc>
                <a:tc>
                  <a:txBody>
                    <a:bodyPr/>
                    <a:lstStyle/>
                    <a:p>
                      <a:pPr algn="r" fontAlgn="b"/>
                      <a:r>
                        <a:rPr lang="en-US" sz="300" b="0" i="0" u="none" strike="noStrike">
                          <a:solidFill>
                            <a:srgbClr val="000000"/>
                          </a:solidFill>
                          <a:latin typeface="Calibri"/>
                        </a:rPr>
                        <a:t>45.765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58.368</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68.795</a:t>
                      </a:r>
                    </a:p>
                  </a:txBody>
                  <a:tcPr marL="2785" marR="2785" marT="2785" marB="0" anchor="b">
                    <a:lnL>
                      <a:noFill/>
                    </a:lnL>
                    <a:lnR>
                      <a:noFill/>
                    </a:lnR>
                    <a:lnT>
                      <a:noFill/>
                    </a:lnT>
                    <a:lnB>
                      <a:noFill/>
                    </a:lnB>
                    <a:solidFill>
                      <a:srgbClr val="FEC77D"/>
                    </a:solidFill>
                  </a:tcPr>
                </a:tc>
                <a:tc>
                  <a:txBody>
                    <a:bodyPr/>
                    <a:lstStyle/>
                    <a:p>
                      <a:pPr algn="r" fontAlgn="b"/>
                      <a:r>
                        <a:rPr lang="en-US" sz="300" b="0" i="0" u="none" strike="noStrike">
                          <a:solidFill>
                            <a:srgbClr val="000000"/>
                          </a:solidFill>
                          <a:latin typeface="Calibri"/>
                        </a:rPr>
                        <a:t>61.224</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69.268</a:t>
                      </a:r>
                    </a:p>
                  </a:txBody>
                  <a:tcPr marL="2785" marR="2785" marT="2785" marB="0" anchor="b">
                    <a:lnL>
                      <a:noFill/>
                    </a:lnL>
                    <a:lnR>
                      <a:noFill/>
                    </a:lnR>
                    <a:lnT>
                      <a:noFill/>
                    </a:lnT>
                    <a:lnB>
                      <a:noFill/>
                    </a:lnB>
                    <a:solidFill>
                      <a:srgbClr val="FDC67D"/>
                    </a:solidFill>
                  </a:tcPr>
                </a:tc>
                <a:tc>
                  <a:txBody>
                    <a:bodyPr/>
                    <a:lstStyle/>
                    <a:p>
                      <a:pPr algn="r" fontAlgn="b"/>
                      <a:r>
                        <a:rPr lang="en-US" sz="300" b="0" i="0" u="none" strike="noStrike">
                          <a:solidFill>
                            <a:srgbClr val="000000"/>
                          </a:solidFill>
                          <a:latin typeface="Calibri"/>
                        </a:rPr>
                        <a:t>76.301</a:t>
                      </a:r>
                    </a:p>
                  </a:txBody>
                  <a:tcPr marL="2785" marR="2785" marT="2785" marB="0" anchor="b">
                    <a:lnL>
                      <a:noFill/>
                    </a:lnL>
                    <a:lnR>
                      <a:noFill/>
                    </a:lnR>
                    <a:lnT>
                      <a:noFill/>
                    </a:lnT>
                    <a:lnB>
                      <a:noFill/>
                    </a:lnB>
                    <a:solidFill>
                      <a:srgbClr val="FDC07C"/>
                    </a:solidFill>
                  </a:tcPr>
                </a:tc>
                <a:tc>
                  <a:txBody>
                    <a:bodyPr/>
                    <a:lstStyle/>
                    <a:p>
                      <a:pPr algn="r" fontAlgn="b"/>
                      <a:r>
                        <a:rPr lang="en-US" sz="300" b="0" i="0" u="none" strike="noStrike">
                          <a:solidFill>
                            <a:srgbClr val="000000"/>
                          </a:solidFill>
                          <a:latin typeface="Calibri"/>
                        </a:rPr>
                        <a:t>80.568</a:t>
                      </a:r>
                    </a:p>
                  </a:txBody>
                  <a:tcPr marL="2785" marR="2785" marT="2785" marB="0" anchor="b">
                    <a:lnL>
                      <a:noFill/>
                    </a:lnL>
                    <a:lnR>
                      <a:noFill/>
                    </a:lnR>
                    <a:lnT>
                      <a:noFill/>
                    </a:lnT>
                    <a:lnB>
                      <a:noFill/>
                    </a:lnB>
                    <a:solidFill>
                      <a:srgbClr val="FDBD7C"/>
                    </a:solidFill>
                  </a:tcPr>
                </a:tc>
                <a:tc>
                  <a:txBody>
                    <a:bodyPr/>
                    <a:lstStyle/>
                    <a:p>
                      <a:pPr algn="r" fontAlgn="b"/>
                      <a:r>
                        <a:rPr lang="en-US" sz="300" b="0" i="0" u="none" strike="noStrike">
                          <a:solidFill>
                            <a:srgbClr val="000000"/>
                          </a:solidFill>
                          <a:latin typeface="Calibri"/>
                        </a:rPr>
                        <a:t>108.37</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20-34</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8.5276</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7.8746</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7.7798</a:t>
                      </a:r>
                    </a:p>
                  </a:txBody>
                  <a:tcPr marL="2785" marR="2785" marT="2785" marB="0" anchor="b">
                    <a:lnL>
                      <a:noFill/>
                    </a:lnL>
                    <a:lnR>
                      <a:noFill/>
                    </a:lnR>
                    <a:lnT>
                      <a:noFill/>
                    </a:lnT>
                    <a:lnB>
                      <a:noFill/>
                    </a:lnB>
                    <a:solidFill>
                      <a:srgbClr val="89C87D"/>
                    </a:solidFill>
                  </a:tcPr>
                </a:tc>
                <a:tc>
                  <a:txBody>
                    <a:bodyPr/>
                    <a:lstStyle/>
                    <a:p>
                      <a:pPr algn="r" fontAlgn="b"/>
                      <a:r>
                        <a:rPr lang="en-US" sz="300" b="0" i="0" u="none" strike="noStrike">
                          <a:solidFill>
                            <a:srgbClr val="000000"/>
                          </a:solidFill>
                          <a:latin typeface="Calibri"/>
                        </a:rPr>
                        <a:t>7.9812</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9.4882</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8.5071</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9.5971</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15.572</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6.8884</a:t>
                      </a:r>
                    </a:p>
                  </a:txBody>
                  <a:tcPr marL="2785" marR="2785" marT="2785" marB="0" anchor="b">
                    <a:lnL>
                      <a:noFill/>
                    </a:lnL>
                    <a:lnR>
                      <a:noFill/>
                    </a:lnR>
                    <a:lnT>
                      <a:noFill/>
                    </a:lnT>
                    <a:lnB>
                      <a:noFill/>
                    </a:lnB>
                    <a:solidFill>
                      <a:srgbClr val="82C77C"/>
                    </a:solidFill>
                  </a:tcPr>
                </a:tc>
                <a:tc>
                  <a:txBody>
                    <a:bodyPr/>
                    <a:lstStyle/>
                    <a:p>
                      <a:pPr algn="r" fontAlgn="b"/>
                      <a:r>
                        <a:rPr lang="en-US" sz="300" b="0" i="0" u="none" strike="noStrike">
                          <a:solidFill>
                            <a:srgbClr val="000000"/>
                          </a:solidFill>
                          <a:latin typeface="Calibri"/>
                        </a:rPr>
                        <a:t>20.806</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12.818</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11.816</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8.1056</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7.0292</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8.9378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9.787</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9.5425</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9.1501</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9.4244</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9.5189</a:t>
                      </a:r>
                    </a:p>
                  </a:txBody>
                  <a:tcPr marL="2785" marR="2785" marT="2785" marB="0" anchor="b">
                    <a:lnL>
                      <a:noFill/>
                    </a:lnL>
                    <a:lnR>
                      <a:noFill/>
                    </a:lnR>
                    <a:lnT>
                      <a:noFill/>
                    </a:lnT>
                    <a:lnB>
                      <a:noFill/>
                    </a:lnB>
                    <a:solidFill>
                      <a:srgbClr val="95CC7D"/>
                    </a:solidFill>
                  </a:tcPr>
                </a:tc>
                <a:tc>
                  <a:txBody>
                    <a:bodyPr/>
                    <a:lstStyle/>
                    <a:p>
                      <a:pPr algn="r" fontAlgn="b"/>
                      <a:r>
                        <a:rPr lang="en-US" sz="300" b="0" i="0" u="none" strike="noStrike">
                          <a:solidFill>
                            <a:srgbClr val="000000"/>
                          </a:solidFill>
                          <a:latin typeface="Calibri"/>
                        </a:rPr>
                        <a:t>9.6853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15.169</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13.454</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14.55</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14.654</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16.303</a:t>
                      </a:r>
                    </a:p>
                  </a:txBody>
                  <a:tcPr marL="2785" marR="2785" marT="2785" marB="0" anchor="b">
                    <a:lnL>
                      <a:noFill/>
                    </a:lnL>
                    <a:lnR>
                      <a:noFill/>
                    </a:lnR>
                    <a:lnT>
                      <a:noFill/>
                    </a:lnT>
                    <a:lnB>
                      <a:noFill/>
                    </a:lnB>
                    <a:solidFill>
                      <a:srgbClr val="C7DA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9.1129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9.0139</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9.0125</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10.519</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13.413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12.149</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15.886</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24.752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9.7245</a:t>
                      </a:r>
                    </a:p>
                  </a:txBody>
                  <a:tcPr marL="2785" marR="2785" marT="2785" marB="0" anchor="b">
                    <a:lnL>
                      <a:noFill/>
                    </a:lnL>
                    <a:lnR>
                      <a:noFill/>
                    </a:lnR>
                    <a:lnT>
                      <a:noFill/>
                    </a:lnT>
                    <a:lnB>
                      <a:noFill/>
                    </a:lnB>
                    <a:solidFill>
                      <a:srgbClr val="97CD7E"/>
                    </a:solidFill>
                  </a:tcPr>
                </a:tc>
                <a:tc>
                  <a:txBody>
                    <a:bodyPr/>
                    <a:lstStyle/>
                    <a:p>
                      <a:pPr algn="r" fontAlgn="b"/>
                      <a:r>
                        <a:rPr lang="en-US" sz="300" b="0" i="0" u="none" strike="noStrike">
                          <a:solidFill>
                            <a:srgbClr val="000000"/>
                          </a:solidFill>
                          <a:latin typeface="Calibri"/>
                        </a:rPr>
                        <a:t>27.476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18.472</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14.812</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9.0028</a:t>
                      </a:r>
                    </a:p>
                  </a:txBody>
                  <a:tcPr marL="2785" marR="2785" marT="2785" marB="0" anchor="b">
                    <a:lnL>
                      <a:noFill/>
                    </a:lnL>
                    <a:lnR>
                      <a:noFill/>
                    </a:lnR>
                    <a:lnT>
                      <a:noFill/>
                    </a:lnT>
                    <a:lnB>
                      <a:noFill/>
                    </a:lnB>
                    <a:solidFill>
                      <a:srgbClr val="91CB7D"/>
                    </a:solidFill>
                  </a:tcPr>
                </a:tc>
                <a:tc>
                  <a:txBody>
                    <a:bodyPr/>
                    <a:lstStyle/>
                    <a:p>
                      <a:pPr algn="r" fontAlgn="b"/>
                      <a:r>
                        <a:rPr lang="en-US" sz="300" b="0" i="0" u="none" strike="noStrike">
                          <a:solidFill>
                            <a:srgbClr val="000000"/>
                          </a:solidFill>
                          <a:latin typeface="Calibri"/>
                        </a:rPr>
                        <a:t>9.1304</a:t>
                      </a:r>
                    </a:p>
                  </a:txBody>
                  <a:tcPr marL="2785" marR="2785" marT="2785" marB="0" anchor="b">
                    <a:lnL>
                      <a:noFill/>
                    </a:lnL>
                    <a:lnR>
                      <a:noFill/>
                    </a:lnR>
                    <a:lnT>
                      <a:noFill/>
                    </a:lnT>
                    <a:lnB>
                      <a:noFill/>
                    </a:lnB>
                    <a:solidFill>
                      <a:srgbClr val="92CB7D"/>
                    </a:solidFill>
                  </a:tcPr>
                </a:tc>
                <a:tc>
                  <a:txBody>
                    <a:bodyPr/>
                    <a:lstStyle/>
                    <a:p>
                      <a:pPr algn="r" fontAlgn="b"/>
                      <a:r>
                        <a:rPr lang="en-US" sz="300" b="0" i="0" u="none" strike="noStrike">
                          <a:solidFill>
                            <a:srgbClr val="000000"/>
                          </a:solidFill>
                          <a:latin typeface="Calibri"/>
                        </a:rPr>
                        <a:t>12.002</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12.467</a:t>
                      </a:r>
                    </a:p>
                  </a:txBody>
                  <a:tcPr marL="2785" marR="2785" marT="2785" marB="0" anchor="b">
                    <a:lnL>
                      <a:noFill/>
                    </a:lnL>
                    <a:lnR>
                      <a:noFill/>
                    </a:lnR>
                    <a:lnT>
                      <a:noFill/>
                    </a:lnT>
                    <a:lnB>
                      <a:noFill/>
                    </a:lnB>
                    <a:solidFill>
                      <a:srgbClr val="ABD27F"/>
                    </a:solidFill>
                  </a:tcPr>
                </a:tc>
                <a:tc>
                  <a:txBody>
                    <a:bodyPr/>
                    <a:lstStyle/>
                    <a:p>
                      <a:pPr algn="r" fontAlgn="b"/>
                      <a:r>
                        <a:rPr lang="en-US" sz="300" b="0" i="0" u="none" strike="noStrike">
                          <a:solidFill>
                            <a:srgbClr val="000000"/>
                          </a:solidFill>
                          <a:latin typeface="Calibri"/>
                        </a:rPr>
                        <a:t>11.807</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10.933</a:t>
                      </a:r>
                    </a:p>
                  </a:txBody>
                  <a:tcPr marL="2785" marR="2785" marT="2785"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9.363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10.072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10.269</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21.018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18.505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20.73</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25.225</a:t>
                      </a:r>
                    </a:p>
                  </a:txBody>
                  <a:tcPr marL="2785" marR="2785" marT="2785" marB="0" anchor="b">
                    <a:lnL>
                      <a:noFill/>
                    </a:lnL>
                    <a:lnR>
                      <a:noFill/>
                    </a:lnR>
                    <a:lnT>
                      <a:noFill/>
                    </a:lnT>
                    <a:lnB>
                      <a:noFill/>
                    </a:lnB>
                    <a:solidFill>
                      <a:srgbClr val="FFEA84"/>
                    </a:solidFill>
                  </a:tcPr>
                </a:tc>
              </a:tr>
              <a:tr h="55685">
                <a:tc>
                  <a:txBody>
                    <a:bodyPr/>
                    <a:lstStyle/>
                    <a:p>
                      <a:pPr algn="l" fontAlgn="b"/>
                      <a:r>
                        <a:rPr lang="en-US" sz="300" b="0" i="0" u="none" strike="noStrike">
                          <a:solidFill>
                            <a:srgbClr val="000000"/>
                          </a:solidFill>
                          <a:latin typeface="Calibri"/>
                        </a:rPr>
                        <a:t>NDR 35-50</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2.7832</a:t>
                      </a:r>
                    </a:p>
                  </a:txBody>
                  <a:tcPr marL="2785" marR="2785" marT="2785" marB="0" anchor="b">
                    <a:lnL>
                      <a:noFill/>
                    </a:lnL>
                    <a:lnR>
                      <a:noFill/>
                    </a:lnR>
                    <a:lnT>
                      <a:noFill/>
                    </a:lnT>
                    <a:lnB>
                      <a:noFill/>
                    </a:lnB>
                    <a:solidFill>
                      <a:srgbClr val="64BE7B"/>
                    </a:solidFill>
                  </a:tcPr>
                </a:tc>
                <a:tc>
                  <a:txBody>
                    <a:bodyPr/>
                    <a:lstStyle/>
                    <a:p>
                      <a:pPr algn="r" fontAlgn="b"/>
                      <a:r>
                        <a:rPr lang="en-US" sz="300" b="0" i="0" u="none" strike="noStrike">
                          <a:solidFill>
                            <a:srgbClr val="000000"/>
                          </a:solidFill>
                          <a:latin typeface="Calibri"/>
                        </a:rPr>
                        <a:t>4.4691</a:t>
                      </a:r>
                    </a:p>
                  </a:txBody>
                  <a:tcPr marL="2785" marR="2785" marT="2785" marB="0" anchor="b">
                    <a:lnL>
                      <a:noFill/>
                    </a:lnL>
                    <a:lnR>
                      <a:noFill/>
                    </a:lnR>
                    <a:lnT>
                      <a:noFill/>
                    </a:lnT>
                    <a:lnB>
                      <a:noFill/>
                    </a:lnB>
                    <a:solidFill>
                      <a:srgbClr val="70C27B"/>
                    </a:solidFill>
                  </a:tcPr>
                </a:tc>
                <a:tc>
                  <a:txBody>
                    <a:bodyPr/>
                    <a:lstStyle/>
                    <a:p>
                      <a:pPr algn="r" fontAlgn="b"/>
                      <a:r>
                        <a:rPr lang="en-US" sz="300" b="0" i="0" u="none" strike="noStrike">
                          <a:solidFill>
                            <a:srgbClr val="000000"/>
                          </a:solidFill>
                          <a:latin typeface="Calibri"/>
                        </a:rPr>
                        <a:t>5.3442</a:t>
                      </a:r>
                    </a:p>
                  </a:txBody>
                  <a:tcPr marL="2785" marR="2785" marT="2785" marB="0" anchor="b">
                    <a:lnL>
                      <a:noFill/>
                    </a:lnL>
                    <a:lnR>
                      <a:noFill/>
                    </a:lnR>
                    <a:lnT>
                      <a:noFill/>
                    </a:lnT>
                    <a:lnB>
                      <a:noFill/>
                    </a:lnB>
                    <a:solidFill>
                      <a:srgbClr val="77C37C"/>
                    </a:solidFill>
                  </a:tcPr>
                </a:tc>
                <a:tc>
                  <a:txBody>
                    <a:bodyPr/>
                    <a:lstStyle/>
                    <a:p>
                      <a:pPr algn="r" fontAlgn="b"/>
                      <a:r>
                        <a:rPr lang="en-US" sz="300" b="0" i="0" u="none" strike="noStrike">
                          <a:solidFill>
                            <a:srgbClr val="000000"/>
                          </a:solidFill>
                          <a:latin typeface="Calibri"/>
                        </a:rPr>
                        <a:t>6.4331</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12.429</a:t>
                      </a:r>
                    </a:p>
                  </a:txBody>
                  <a:tcPr marL="2785" marR="2785" marT="2785" marB="0" anchor="b">
                    <a:lnL>
                      <a:noFill/>
                    </a:lnL>
                    <a:lnR>
                      <a:noFill/>
                    </a:lnR>
                    <a:lnT>
                      <a:noFill/>
                    </a:lnT>
                    <a:lnB>
                      <a:noFill/>
                    </a:lnB>
                    <a:solidFill>
                      <a:srgbClr val="AAD27F"/>
                    </a:solidFill>
                  </a:tcPr>
                </a:tc>
                <a:tc>
                  <a:txBody>
                    <a:bodyPr/>
                    <a:lstStyle/>
                    <a:p>
                      <a:pPr algn="r" fontAlgn="b"/>
                      <a:r>
                        <a:rPr lang="en-US" sz="300" b="0" i="0" u="none" strike="noStrike">
                          <a:solidFill>
                            <a:srgbClr val="000000"/>
                          </a:solidFill>
                          <a:latin typeface="Calibri"/>
                        </a:rPr>
                        <a:t>8.3422</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12.569</a:t>
                      </a:r>
                    </a:p>
                  </a:txBody>
                  <a:tcPr marL="2785" marR="2785" marT="2785" marB="0" anchor="b">
                    <a:lnL>
                      <a:noFill/>
                    </a:lnL>
                    <a:lnR>
                      <a:noFill/>
                    </a:lnR>
                    <a:lnT>
                      <a:noFill/>
                    </a:lnT>
                    <a:lnB>
                      <a:noFill/>
                    </a:lnB>
                    <a:solidFill>
                      <a:srgbClr val="ABD37F"/>
                    </a:solidFill>
                  </a:tcPr>
                </a:tc>
                <a:tc>
                  <a:txBody>
                    <a:bodyPr/>
                    <a:lstStyle/>
                    <a:p>
                      <a:pPr algn="r" fontAlgn="b"/>
                      <a:r>
                        <a:rPr lang="en-US" sz="300" b="0" i="0" u="none" strike="noStrike">
                          <a:solidFill>
                            <a:srgbClr val="000000"/>
                          </a:solidFill>
                          <a:latin typeface="Calibri"/>
                        </a:rPr>
                        <a:t>20.497</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3.2956</a:t>
                      </a:r>
                    </a:p>
                  </a:txBody>
                  <a:tcPr marL="2785" marR="2785" marT="2785" marB="0" anchor="b">
                    <a:lnL>
                      <a:noFill/>
                    </a:lnL>
                    <a:lnR>
                      <a:noFill/>
                    </a:lnR>
                    <a:lnT>
                      <a:noFill/>
                    </a:lnT>
                    <a:lnB>
                      <a:noFill/>
                    </a:lnB>
                    <a:solidFill>
                      <a:srgbClr val="68BF7B"/>
                    </a:solidFill>
                  </a:tcPr>
                </a:tc>
                <a:tc>
                  <a:txBody>
                    <a:bodyPr/>
                    <a:lstStyle/>
                    <a:p>
                      <a:pPr algn="r" fontAlgn="b"/>
                      <a:r>
                        <a:rPr lang="en-US" sz="300" b="0" i="0" u="none" strike="noStrike">
                          <a:solidFill>
                            <a:srgbClr val="000000"/>
                          </a:solidFill>
                          <a:latin typeface="Calibri"/>
                        </a:rPr>
                        <a:t>22.757</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15.772</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14.743</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4.7101</a:t>
                      </a:r>
                    </a:p>
                  </a:txBody>
                  <a:tcPr marL="2785" marR="2785" marT="2785" marB="0" anchor="b">
                    <a:lnL>
                      <a:noFill/>
                    </a:lnL>
                    <a:lnR>
                      <a:noFill/>
                    </a:lnR>
                    <a:lnT>
                      <a:noFill/>
                    </a:lnT>
                    <a:lnB>
                      <a:noFill/>
                    </a:lnB>
                    <a:solidFill>
                      <a:srgbClr val="72C27B"/>
                    </a:solidFill>
                  </a:tcPr>
                </a:tc>
                <a:tc>
                  <a:txBody>
                    <a:bodyPr/>
                    <a:lstStyle/>
                    <a:p>
                      <a:pPr algn="r" fontAlgn="b"/>
                      <a:r>
                        <a:rPr lang="en-US" sz="300" b="0" i="0" u="none" strike="noStrike">
                          <a:solidFill>
                            <a:srgbClr val="000000"/>
                          </a:solidFill>
                          <a:latin typeface="Calibri"/>
                        </a:rPr>
                        <a:t>2.5618</a:t>
                      </a:r>
                    </a:p>
                  </a:txBody>
                  <a:tcPr marL="2785" marR="2785" marT="2785"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12.232</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10.184</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9.8872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8.0094</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8.233</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9.2797</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5.5479</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19.359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13.145</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14.203</a:t>
                      </a:r>
                    </a:p>
                  </a:txBody>
                  <a:tcPr marL="2785" marR="2785" marT="2785" marB="0" anchor="b">
                    <a:lnL>
                      <a:noFill/>
                    </a:lnL>
                    <a:lnR>
                      <a:noFill/>
                    </a:lnR>
                    <a:lnT>
                      <a:noFill/>
                    </a:lnT>
                    <a:lnB>
                      <a:noFill/>
                    </a:lnB>
                    <a:solidFill>
                      <a:srgbClr val="B7D67F"/>
                    </a:solidFill>
                  </a:tcPr>
                </a:tc>
                <a:tc>
                  <a:txBody>
                    <a:bodyPr/>
                    <a:lstStyle/>
                    <a:p>
                      <a:pPr algn="r" fontAlgn="b"/>
                      <a:r>
                        <a:rPr lang="en-US" sz="300" b="0" i="0" u="none" strike="noStrike">
                          <a:solidFill>
                            <a:srgbClr val="000000"/>
                          </a:solidFill>
                          <a:latin typeface="Calibri"/>
                        </a:rPr>
                        <a:t>21.332</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17.567</a:t>
                      </a:r>
                    </a:p>
                  </a:txBody>
                  <a:tcPr marL="2785" marR="2785" marT="2785" marB="0" anchor="b">
                    <a:lnL>
                      <a:noFill/>
                    </a:lnL>
                    <a:lnR>
                      <a:noFill/>
                    </a:lnR>
                    <a:lnT>
                      <a:noFill/>
                    </a:lnT>
                    <a:lnB>
                      <a:noFill/>
                    </a:lnB>
                    <a:solidFill>
                      <a:srgbClr val="D0DD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9.9912</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8.1561</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11.665</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11.394</a:t>
                      </a:r>
                    </a:p>
                  </a:txBody>
                  <a:tcPr marL="2785" marR="2785" marT="2785" marB="0" anchor="b">
                    <a:lnL>
                      <a:noFill/>
                    </a:lnL>
                    <a:lnR>
                      <a:noFill/>
                    </a:lnR>
                    <a:lnT>
                      <a:noFill/>
                    </a:lnT>
                    <a:lnB>
                      <a:noFill/>
                    </a:lnB>
                    <a:solidFill>
                      <a:srgbClr val="A3D07E"/>
                    </a:solidFill>
                  </a:tcPr>
                </a:tc>
                <a:tc>
                  <a:txBody>
                    <a:bodyPr/>
                    <a:lstStyle/>
                    <a:p>
                      <a:pPr algn="r" fontAlgn="b"/>
                      <a:r>
                        <a:rPr lang="en-US" sz="300" b="0" i="0" u="none" strike="noStrike">
                          <a:solidFill>
                            <a:srgbClr val="000000"/>
                          </a:solidFill>
                          <a:latin typeface="Calibri"/>
                        </a:rPr>
                        <a:t>20.209</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21.089</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23.958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30.217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10.311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34.723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29.508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18.561</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8.3909</a:t>
                      </a:r>
                    </a:p>
                  </a:txBody>
                  <a:tcPr marL="2785" marR="2785" marT="2785" marB="0" anchor="b">
                    <a:lnL>
                      <a:noFill/>
                    </a:lnL>
                    <a:lnR>
                      <a:noFill/>
                    </a:lnR>
                    <a:lnT>
                      <a:noFill/>
                    </a:lnT>
                    <a:lnB>
                      <a:noFill/>
                    </a:lnB>
                    <a:solidFill>
                      <a:srgbClr val="8DCA7D"/>
                    </a:solidFill>
                  </a:tcPr>
                </a:tc>
                <a:tc>
                  <a:txBody>
                    <a:bodyPr/>
                    <a:lstStyle/>
                    <a:p>
                      <a:pPr algn="r" fontAlgn="b"/>
                      <a:r>
                        <a:rPr lang="en-US" sz="300" b="0" i="0" u="none" strike="noStrike">
                          <a:solidFill>
                            <a:srgbClr val="000000"/>
                          </a:solidFill>
                          <a:latin typeface="Calibri"/>
                        </a:rPr>
                        <a:t>9.6285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23.043</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18.247</a:t>
                      </a:r>
                    </a:p>
                  </a:txBody>
                  <a:tcPr marL="2785" marR="2785" marT="2785" marB="0" anchor="b">
                    <a:lnL>
                      <a:noFill/>
                    </a:lnL>
                    <a:lnR>
                      <a:noFill/>
                    </a:lnR>
                    <a:lnT>
                      <a:noFill/>
                    </a:lnT>
                    <a:lnB>
                      <a:noFill/>
                    </a:lnB>
                    <a:solidFill>
                      <a:srgbClr val="D5DE81"/>
                    </a:solidFill>
                  </a:tcPr>
                </a:tc>
                <a:tc>
                  <a:txBody>
                    <a:bodyPr/>
                    <a:lstStyle/>
                    <a:p>
                      <a:pPr algn="r" fontAlgn="b"/>
                      <a:r>
                        <a:rPr lang="en-US" sz="300" b="0" i="0" u="none" strike="noStrike">
                          <a:solidFill>
                            <a:srgbClr val="000000"/>
                          </a:solidFill>
                          <a:latin typeface="Calibri"/>
                        </a:rPr>
                        <a:t>17.937</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13.29</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10.409</a:t>
                      </a:r>
                    </a:p>
                  </a:txBody>
                  <a:tcPr marL="2785" marR="2785" marT="2785" marB="0" anchor="b">
                    <a:lnL>
                      <a:noFill/>
                    </a:lnL>
                    <a:lnR>
                      <a:noFill/>
                    </a:lnR>
                    <a:lnT>
                      <a:noFill/>
                    </a:lnT>
                    <a:lnB>
                      <a:noFill/>
                    </a:lnB>
                    <a:solidFill>
                      <a:srgbClr val="9CCE7E"/>
                    </a:solidFill>
                  </a:tcPr>
                </a:tc>
                <a:tc>
                  <a:txBody>
                    <a:bodyPr/>
                    <a:lstStyle/>
                    <a:p>
                      <a:pPr algn="r" fontAlgn="b"/>
                      <a:r>
                        <a:rPr lang="en-US" sz="300" b="0" i="0" u="none" strike="noStrike">
                          <a:solidFill>
                            <a:srgbClr val="000000"/>
                          </a:solidFill>
                          <a:latin typeface="Calibri"/>
                        </a:rPr>
                        <a:t>17.062</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14.716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28.093</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17.912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33.68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33.407</a:t>
                      </a:r>
                    </a:p>
                  </a:txBody>
                  <a:tcPr marL="2785" marR="2785" marT="2785" marB="0" anchor="b">
                    <a:lnL>
                      <a:noFill/>
                    </a:lnL>
                    <a:lnR>
                      <a:noFill/>
                    </a:lnR>
                    <a:lnT>
                      <a:noFill/>
                    </a:lnT>
                    <a:lnB>
                      <a:noFill/>
                    </a:lnB>
                    <a:solidFill>
                      <a:srgbClr val="FFE483"/>
                    </a:solidFill>
                  </a:tcPr>
                </a:tc>
              </a:tr>
              <a:tr h="55685">
                <a:tc>
                  <a:txBody>
                    <a:bodyPr/>
                    <a:lstStyle/>
                    <a:p>
                      <a:pPr algn="l" fontAlgn="b"/>
                      <a:r>
                        <a:rPr lang="en-US" sz="300" b="0" i="0" u="none" strike="noStrike">
                          <a:solidFill>
                            <a:srgbClr val="000000"/>
                          </a:solidFill>
                          <a:latin typeface="Calibri"/>
                        </a:rPr>
                        <a:t>NDR 50-65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12.896</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12.945</a:t>
                      </a:r>
                    </a:p>
                  </a:txBody>
                  <a:tcPr marL="2785" marR="2785" marT="2785" marB="0" anchor="b">
                    <a:lnL>
                      <a:noFill/>
                    </a:lnL>
                    <a:lnR>
                      <a:noFill/>
                    </a:lnR>
                    <a:lnT>
                      <a:noFill/>
                    </a:lnT>
                    <a:lnB>
                      <a:noFill/>
                    </a:lnB>
                    <a:solidFill>
                      <a:srgbClr val="AED37F"/>
                    </a:solidFill>
                  </a:tcPr>
                </a:tc>
                <a:tc>
                  <a:txBody>
                    <a:bodyPr/>
                    <a:lstStyle/>
                    <a:p>
                      <a:pPr algn="r" fontAlgn="b"/>
                      <a:r>
                        <a:rPr lang="en-US" sz="300" b="0" i="0" u="none" strike="noStrike">
                          <a:solidFill>
                            <a:srgbClr val="000000"/>
                          </a:solidFill>
                          <a:latin typeface="Calibri"/>
                        </a:rPr>
                        <a:t>11.708</a:t>
                      </a:r>
                    </a:p>
                  </a:txBody>
                  <a:tcPr marL="2785" marR="2785" marT="2785"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12.803</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16.423</a:t>
                      </a:r>
                    </a:p>
                  </a:txBody>
                  <a:tcPr marL="2785" marR="2785" marT="2785" marB="0" anchor="b">
                    <a:lnL>
                      <a:noFill/>
                    </a:lnL>
                    <a:lnR>
                      <a:noFill/>
                    </a:lnR>
                    <a:lnT>
                      <a:noFill/>
                    </a:lnT>
                    <a:lnB>
                      <a:noFill/>
                    </a:lnB>
                    <a:solidFill>
                      <a:srgbClr val="C8DB80"/>
                    </a:solidFill>
                  </a:tcPr>
                </a:tc>
                <a:tc>
                  <a:txBody>
                    <a:bodyPr/>
                    <a:lstStyle/>
                    <a:p>
                      <a:pPr algn="r" fontAlgn="b"/>
                      <a:r>
                        <a:rPr lang="en-US" sz="300" b="0" i="0" u="none" strike="noStrike">
                          <a:solidFill>
                            <a:srgbClr val="000000"/>
                          </a:solidFill>
                          <a:latin typeface="Calibri"/>
                        </a:rPr>
                        <a:t>29.94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16.958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30.562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12.001</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34.84</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38.46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33.621</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12.725</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a:solidFill>
                            <a:srgbClr val="000000"/>
                          </a:solidFill>
                          <a:latin typeface="Calibri"/>
                        </a:rPr>
                        <a:t>11.939</a:t>
                      </a:r>
                    </a:p>
                  </a:txBody>
                  <a:tcPr marL="2785" marR="2785" marT="2785" marB="0" anchor="b">
                    <a:lnL>
                      <a:noFill/>
                    </a:lnL>
                    <a:lnR>
                      <a:noFill/>
                    </a:lnR>
                    <a:lnT>
                      <a:noFill/>
                    </a:lnT>
                    <a:lnB>
                      <a:noFill/>
                    </a:lnB>
                    <a:solidFill>
                      <a:srgbClr val="A7D17E"/>
                    </a:solidFill>
                  </a:tcPr>
                </a:tc>
                <a:tc>
                  <a:txBody>
                    <a:bodyPr/>
                    <a:lstStyle/>
                    <a:p>
                      <a:pPr algn="r" fontAlgn="b"/>
                      <a:r>
                        <a:rPr lang="en-US" sz="300" b="0" i="0" u="none" strike="noStrike">
                          <a:solidFill>
                            <a:srgbClr val="000000"/>
                          </a:solidFill>
                          <a:latin typeface="Calibri"/>
                        </a:rPr>
                        <a:t>31.442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12.687</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13.335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13.213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9.5743</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23.972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20.885</a:t>
                      </a:r>
                    </a:p>
                  </a:txBody>
                  <a:tcPr marL="2785" marR="2785" marT="2785" marB="0" anchor="b">
                    <a:lnL>
                      <a:noFill/>
                    </a:lnL>
                    <a:lnR>
                      <a:noFill/>
                    </a:lnR>
                    <a:lnT>
                      <a:noFill/>
                    </a:lnT>
                    <a:lnB>
                      <a:noFill/>
                    </a:lnB>
                    <a:solidFill>
                      <a:srgbClr val="E8E482"/>
                    </a:solidFill>
                  </a:tcPr>
                </a:tc>
                <a:tc>
                  <a:txBody>
                    <a:bodyPr/>
                    <a:lstStyle/>
                    <a:p>
                      <a:pPr algn="r" fontAlgn="b"/>
                      <a:r>
                        <a:rPr lang="en-US" sz="300" b="0" i="0" u="none" strike="noStrike">
                          <a:solidFill>
                            <a:srgbClr val="000000"/>
                          </a:solidFill>
                          <a:latin typeface="Calibri"/>
                        </a:rPr>
                        <a:t>28.802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22.828</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21.08</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46.393</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45.452</a:t>
                      </a:r>
                    </a:p>
                  </a:txBody>
                  <a:tcPr marL="2785" marR="2785" marT="2785" marB="0" anchor="b">
                    <a:lnL>
                      <a:noFill/>
                    </a:lnL>
                    <a:lnR>
                      <a:noFill/>
                    </a:lnR>
                    <a:lnT>
                      <a:noFill/>
                    </a:lnT>
                    <a:lnB>
                      <a:noFill/>
                    </a:lnB>
                    <a:solidFill>
                      <a:srgbClr val="FFDA81"/>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13.305</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17.507</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16.374</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15.126</a:t>
                      </a:r>
                    </a:p>
                  </a:txBody>
                  <a:tcPr marL="2785" marR="2785" marT="2785" marB="0" anchor="b">
                    <a:lnL>
                      <a:noFill/>
                    </a:lnL>
                    <a:lnR>
                      <a:noFill/>
                    </a:lnR>
                    <a:lnT>
                      <a:noFill/>
                    </a:lnT>
                    <a:lnB>
                      <a:noFill/>
                    </a:lnB>
                    <a:solidFill>
                      <a:srgbClr val="BED880"/>
                    </a:solidFill>
                  </a:tcPr>
                </a:tc>
                <a:tc>
                  <a:txBody>
                    <a:bodyPr/>
                    <a:lstStyle/>
                    <a:p>
                      <a:pPr algn="r" fontAlgn="b"/>
                      <a:r>
                        <a:rPr lang="en-US" sz="300" b="0" i="0" u="none" strike="noStrike">
                          <a:solidFill>
                            <a:srgbClr val="000000"/>
                          </a:solidFill>
                          <a:latin typeface="Calibri"/>
                        </a:rPr>
                        <a:t>22.675</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34.018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24.26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37.082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21.969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39.675</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47.792</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42.79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13.612</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15.737</a:t>
                      </a:r>
                    </a:p>
                  </a:txBody>
                  <a:tcPr marL="2785" marR="2785" marT="2785" marB="0" anchor="b">
                    <a:lnL>
                      <a:noFill/>
                    </a:lnL>
                    <a:lnR>
                      <a:noFill/>
                    </a:lnR>
                    <a:lnT>
                      <a:noFill/>
                    </a:lnT>
                    <a:lnB>
                      <a:noFill/>
                    </a:lnB>
                    <a:solidFill>
                      <a:srgbClr val="C3D980"/>
                    </a:solidFill>
                  </a:tcPr>
                </a:tc>
                <a:tc>
                  <a:txBody>
                    <a:bodyPr/>
                    <a:lstStyle/>
                    <a:p>
                      <a:pPr algn="r" fontAlgn="b"/>
                      <a:r>
                        <a:rPr lang="en-US" sz="300" b="0" i="0" u="none" strike="noStrike">
                          <a:solidFill>
                            <a:srgbClr val="000000"/>
                          </a:solidFill>
                          <a:latin typeface="Calibri"/>
                        </a:rPr>
                        <a:t>41.457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18.386</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16.639</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18.271</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16.89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32.248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30.736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29.71</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29.7</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24.505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52.607</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50.208</a:t>
                      </a:r>
                    </a:p>
                  </a:txBody>
                  <a:tcPr marL="2785" marR="2785" marT="2785" marB="0" anchor="b">
                    <a:lnL>
                      <a:noFill/>
                    </a:lnL>
                    <a:lnR>
                      <a:noFill/>
                    </a:lnR>
                    <a:lnT>
                      <a:noFill/>
                    </a:lnT>
                    <a:lnB>
                      <a:noFill/>
                    </a:lnB>
                    <a:solidFill>
                      <a:srgbClr val="FED680"/>
                    </a:solidFill>
                  </a:tcPr>
                </a:tc>
              </a:tr>
              <a:tr h="55685">
                <a:tc>
                  <a:txBody>
                    <a:bodyPr/>
                    <a:lstStyle/>
                    <a:p>
                      <a:pPr algn="l" fontAlgn="b"/>
                      <a:r>
                        <a:rPr lang="en-US" sz="300" b="0" i="0" u="none" strike="noStrike">
                          <a:solidFill>
                            <a:srgbClr val="000000"/>
                          </a:solidFill>
                          <a:latin typeface="Calibri"/>
                        </a:rPr>
                        <a:t>NDR 65-75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12.049</a:t>
                      </a:r>
                    </a:p>
                  </a:txBody>
                  <a:tcPr marL="2785" marR="2785" marT="2785" marB="0" anchor="b">
                    <a:lnL>
                      <a:noFill/>
                    </a:lnL>
                    <a:lnR>
                      <a:noFill/>
                    </a:lnR>
                    <a:lnT>
                      <a:noFill/>
                    </a:lnT>
                    <a:lnB>
                      <a:noFill/>
                    </a:lnB>
                    <a:solidFill>
                      <a:srgbClr val="A8D17E"/>
                    </a:solidFill>
                  </a:tcPr>
                </a:tc>
                <a:tc>
                  <a:txBody>
                    <a:bodyPr/>
                    <a:lstStyle/>
                    <a:p>
                      <a:pPr algn="r" fontAlgn="b"/>
                      <a:r>
                        <a:rPr lang="en-US" sz="300" b="0" i="0" u="none" strike="noStrike">
                          <a:solidFill>
                            <a:srgbClr val="000000"/>
                          </a:solidFill>
                          <a:latin typeface="Calibri"/>
                        </a:rPr>
                        <a:t>6.0398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7.997</a:t>
                      </a:r>
                    </a:p>
                  </a:txBody>
                  <a:tcPr marL="2785" marR="2785" marT="2785" marB="0" anchor="b">
                    <a:lnL>
                      <a:noFill/>
                    </a:lnL>
                    <a:lnR>
                      <a:noFill/>
                    </a:lnR>
                    <a:lnT>
                      <a:noFill/>
                    </a:lnT>
                    <a:lnB>
                      <a:noFill/>
                    </a:lnB>
                    <a:solidFill>
                      <a:srgbClr val="8AC97D"/>
                    </a:solidFill>
                  </a:tcPr>
                </a:tc>
                <a:tc>
                  <a:txBody>
                    <a:bodyPr/>
                    <a:lstStyle/>
                    <a:p>
                      <a:pPr algn="r" fontAlgn="b"/>
                      <a:r>
                        <a:rPr lang="en-US" sz="300" b="0" i="0" u="none" strike="noStrike">
                          <a:solidFill>
                            <a:srgbClr val="000000"/>
                          </a:solidFill>
                          <a:latin typeface="Calibri"/>
                        </a:rPr>
                        <a:t>11.882</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35.089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13.262</a:t>
                      </a:r>
                    </a:p>
                  </a:txBody>
                  <a:tcPr marL="2785" marR="2785" marT="2785" marB="0" anchor="b">
                    <a:lnL>
                      <a:noFill/>
                    </a:lnL>
                    <a:lnR>
                      <a:noFill/>
                    </a:lnR>
                    <a:lnT>
                      <a:noFill/>
                    </a:lnT>
                    <a:lnB>
                      <a:noFill/>
                    </a:lnB>
                    <a:solidFill>
                      <a:srgbClr val="B1D47F"/>
                    </a:solidFill>
                  </a:tcPr>
                </a:tc>
                <a:tc>
                  <a:txBody>
                    <a:bodyPr/>
                    <a:lstStyle/>
                    <a:p>
                      <a:pPr algn="r" fontAlgn="b"/>
                      <a:r>
                        <a:rPr lang="en-US" sz="300" b="0" i="0" u="none" strike="noStrike">
                          <a:solidFill>
                            <a:srgbClr val="000000"/>
                          </a:solidFill>
                          <a:latin typeface="Calibri"/>
                        </a:rPr>
                        <a:t>37.999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16.827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37.12</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48.944</a:t>
                      </a:r>
                    </a:p>
                  </a:txBody>
                  <a:tcPr marL="2785" marR="2785" marT="2785" marB="0" anchor="b">
                    <a:lnL>
                      <a:noFill/>
                    </a:lnL>
                    <a:lnR>
                      <a:noFill/>
                    </a:lnR>
                    <a:lnT>
                      <a:noFill/>
                    </a:lnT>
                    <a:lnB>
                      <a:noFill/>
                    </a:lnB>
                    <a:solidFill>
                      <a:srgbClr val="FED781"/>
                    </a:solidFill>
                  </a:tcPr>
                </a:tc>
                <a:tc>
                  <a:txBody>
                    <a:bodyPr/>
                    <a:lstStyle/>
                    <a:p>
                      <a:pPr algn="r" fontAlgn="b"/>
                      <a:r>
                        <a:rPr lang="en-US" sz="300" b="0" i="0" u="none" strike="noStrike">
                          <a:solidFill>
                            <a:srgbClr val="000000"/>
                          </a:solidFill>
                          <a:latin typeface="Calibri"/>
                        </a:rPr>
                        <a:t>54.187</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12.096</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12.669</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38.706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6.4294</a:t>
                      </a:r>
                    </a:p>
                  </a:txBody>
                  <a:tcPr marL="2785" marR="2785" marT="2785" marB="0" anchor="b">
                    <a:lnL>
                      <a:noFill/>
                    </a:lnL>
                    <a:lnR>
                      <a:noFill/>
                    </a:lnR>
                    <a:lnT>
                      <a:noFill/>
                    </a:lnT>
                    <a:lnB>
                      <a:noFill/>
                    </a:lnB>
                    <a:solidFill>
                      <a:srgbClr val="7FC67C"/>
                    </a:solidFill>
                  </a:tcPr>
                </a:tc>
                <a:tc>
                  <a:txBody>
                    <a:bodyPr/>
                    <a:lstStyle/>
                    <a:p>
                      <a:pPr algn="r" fontAlgn="b"/>
                      <a:r>
                        <a:rPr lang="en-US" sz="300" b="0" i="0" u="none" strike="noStrike">
                          <a:solidFill>
                            <a:srgbClr val="000000"/>
                          </a:solidFill>
                          <a:latin typeface="Calibri"/>
                        </a:rPr>
                        <a:t>5.4786</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6.1062</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8.7895</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27.978</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29.015</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30.764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35.355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26.215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63.86</a:t>
                      </a:r>
                    </a:p>
                  </a:txBody>
                  <a:tcPr marL="2785" marR="2785" marT="2785" marB="0" anchor="b">
                    <a:lnL>
                      <a:noFill/>
                    </a:lnL>
                    <a:lnR>
                      <a:noFill/>
                    </a:lnR>
                    <a:lnT>
                      <a:noFill/>
                    </a:lnT>
                    <a:lnB>
                      <a:noFill/>
                    </a:lnB>
                    <a:solidFill>
                      <a:srgbClr val="FECB7E"/>
                    </a:solidFill>
                  </a:tcPr>
                </a:tc>
                <a:tc>
                  <a:txBody>
                    <a:bodyPr/>
                    <a:lstStyle/>
                    <a:p>
                      <a:pPr algn="r" fontAlgn="b"/>
                      <a:r>
                        <a:rPr lang="en-US" sz="300" b="0" i="0" u="none" strike="noStrike">
                          <a:solidFill>
                            <a:srgbClr val="000000"/>
                          </a:solidFill>
                          <a:latin typeface="Calibri"/>
                        </a:rPr>
                        <a:t>66.534</a:t>
                      </a:r>
                    </a:p>
                  </a:txBody>
                  <a:tcPr marL="2785" marR="2785" marT="2785" marB="0" anchor="b">
                    <a:lnL>
                      <a:noFill/>
                    </a:lnL>
                    <a:lnR>
                      <a:noFill/>
                    </a:lnR>
                    <a:lnT>
                      <a:noFill/>
                    </a:lnT>
                    <a:lnB>
                      <a:noFill/>
                    </a:lnB>
                    <a:solidFill>
                      <a:srgbClr val="FEC87E"/>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3.5013</a:t>
                      </a:r>
                    </a:p>
                  </a:txBody>
                  <a:tcPr marL="2785" marR="2785" marT="2785" marB="0" anchor="b">
                    <a:lnL>
                      <a:noFill/>
                    </a:lnL>
                    <a:lnR>
                      <a:noFill/>
                    </a:lnR>
                    <a:lnT>
                      <a:noFill/>
                    </a:lnT>
                    <a:lnB>
                      <a:noFill/>
                    </a:lnB>
                    <a:solidFill>
                      <a:srgbClr val="69BF7B"/>
                    </a:solidFill>
                  </a:tcPr>
                </a:tc>
                <a:tc>
                  <a:txBody>
                    <a:bodyPr/>
                    <a:lstStyle/>
                    <a:p>
                      <a:pPr algn="r" fontAlgn="b"/>
                      <a:r>
                        <a:rPr lang="en-US" sz="300" b="0" i="0" u="none" strike="noStrike">
                          <a:solidFill>
                            <a:srgbClr val="000000"/>
                          </a:solidFill>
                          <a:latin typeface="Calibri"/>
                        </a:rPr>
                        <a:t>5.5014</a:t>
                      </a:r>
                    </a:p>
                  </a:txBody>
                  <a:tcPr marL="2785" marR="2785" marT="2785" marB="0" anchor="b">
                    <a:lnL>
                      <a:noFill/>
                    </a:lnL>
                    <a:lnR>
                      <a:noFill/>
                    </a:lnR>
                    <a:lnT>
                      <a:noFill/>
                    </a:lnT>
                    <a:lnB>
                      <a:noFill/>
                    </a:lnB>
                    <a:solidFill>
                      <a:srgbClr val="78C47C"/>
                    </a:solidFill>
                  </a:tcPr>
                </a:tc>
                <a:tc>
                  <a:txBody>
                    <a:bodyPr/>
                    <a:lstStyle/>
                    <a:p>
                      <a:pPr algn="r" fontAlgn="b"/>
                      <a:r>
                        <a:rPr lang="en-US" sz="300" b="0" i="0" u="none" strike="noStrike">
                          <a:solidFill>
                            <a:srgbClr val="000000"/>
                          </a:solidFill>
                          <a:latin typeface="Calibri"/>
                        </a:rPr>
                        <a:t>6.7829</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9.9765</a:t>
                      </a:r>
                    </a:p>
                  </a:txBody>
                  <a:tcPr marL="2785" marR="2785" marT="2785" marB="0" anchor="b">
                    <a:lnL>
                      <a:noFill/>
                    </a:lnL>
                    <a:lnR>
                      <a:noFill/>
                    </a:lnR>
                    <a:lnT>
                      <a:noFill/>
                    </a:lnT>
                    <a:lnB>
                      <a:noFill/>
                    </a:lnB>
                    <a:solidFill>
                      <a:srgbClr val="99CD7E"/>
                    </a:solidFill>
                  </a:tcPr>
                </a:tc>
                <a:tc>
                  <a:txBody>
                    <a:bodyPr/>
                    <a:lstStyle/>
                    <a:p>
                      <a:pPr algn="r" fontAlgn="b"/>
                      <a:r>
                        <a:rPr lang="en-US" sz="300" b="0" i="0" u="none" strike="noStrike">
                          <a:solidFill>
                            <a:srgbClr val="000000"/>
                          </a:solidFill>
                          <a:latin typeface="Calibri"/>
                        </a:rPr>
                        <a:t>14.293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46.341</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21.309</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50.134</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40.8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58.342</a:t>
                      </a:r>
                    </a:p>
                  </a:txBody>
                  <a:tcPr marL="2785" marR="2785" marT="2785"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64.481</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67.734</a:t>
                      </a:r>
                    </a:p>
                  </a:txBody>
                  <a:tcPr marL="2785" marR="2785" marT="2785" marB="0" anchor="b">
                    <a:lnL>
                      <a:noFill/>
                    </a:lnL>
                    <a:lnR>
                      <a:noFill/>
                    </a:lnR>
                    <a:lnT>
                      <a:noFill/>
                    </a:lnT>
                    <a:lnB>
                      <a:noFill/>
                    </a:lnB>
                    <a:solidFill>
                      <a:srgbClr val="FEC77E"/>
                    </a:solidFill>
                  </a:tcPr>
                </a:tc>
                <a:tc>
                  <a:txBody>
                    <a:bodyPr/>
                    <a:lstStyle/>
                    <a:p>
                      <a:pPr algn="r" fontAlgn="b"/>
                      <a:r>
                        <a:rPr lang="en-US" sz="300" b="0" i="0" u="none" strike="noStrike">
                          <a:solidFill>
                            <a:srgbClr val="000000"/>
                          </a:solidFill>
                          <a:latin typeface="Calibri"/>
                        </a:rPr>
                        <a:t>5.2232</a:t>
                      </a:r>
                    </a:p>
                  </a:txBody>
                  <a:tcPr marL="2785" marR="2785" marT="2785" marB="0" anchor="b">
                    <a:lnL>
                      <a:noFill/>
                    </a:lnL>
                    <a:lnR>
                      <a:noFill/>
                    </a:lnR>
                    <a:lnT>
                      <a:noFill/>
                    </a:lnT>
                    <a:lnB>
                      <a:noFill/>
                    </a:lnB>
                    <a:solidFill>
                      <a:srgbClr val="76C37C"/>
                    </a:solidFill>
                  </a:tcPr>
                </a:tc>
                <a:tc>
                  <a:txBody>
                    <a:bodyPr/>
                    <a:lstStyle/>
                    <a:p>
                      <a:pPr algn="r" fontAlgn="b"/>
                      <a:r>
                        <a:rPr lang="en-US" sz="300" b="0" i="0" u="none" strike="noStrike">
                          <a:solidFill>
                            <a:srgbClr val="000000"/>
                          </a:solidFill>
                          <a:latin typeface="Calibri"/>
                        </a:rPr>
                        <a:t>6.9508</a:t>
                      </a:r>
                    </a:p>
                  </a:txBody>
                  <a:tcPr marL="2785" marR="2785" marT="2785" marB="0" anchor="b">
                    <a:lnL>
                      <a:noFill/>
                    </a:lnL>
                    <a:lnR>
                      <a:noFill/>
                    </a:lnR>
                    <a:lnT>
                      <a:noFill/>
                    </a:lnT>
                    <a:lnB>
                      <a:noFill/>
                    </a:lnB>
                    <a:solidFill>
                      <a:srgbClr val="83C77C"/>
                    </a:solidFill>
                  </a:tcPr>
                </a:tc>
                <a:tc>
                  <a:txBody>
                    <a:bodyPr/>
                    <a:lstStyle/>
                    <a:p>
                      <a:pPr algn="r" fontAlgn="b"/>
                      <a:r>
                        <a:rPr lang="en-US" sz="300" b="0" i="0" u="none" strike="noStrike">
                          <a:solidFill>
                            <a:srgbClr val="000000"/>
                          </a:solidFill>
                          <a:latin typeface="Calibri"/>
                        </a:rPr>
                        <a:t>53.955</a:t>
                      </a:r>
                    </a:p>
                  </a:txBody>
                  <a:tcPr marL="2785" marR="2785" marT="2785" marB="0" anchor="b">
                    <a:lnL>
                      <a:noFill/>
                    </a:lnL>
                    <a:lnR>
                      <a:noFill/>
                    </a:lnR>
                    <a:lnT>
                      <a:noFill/>
                    </a:lnT>
                    <a:lnB>
                      <a:noFill/>
                    </a:lnB>
                    <a:solidFill>
                      <a:srgbClr val="FED380"/>
                    </a:solidFill>
                  </a:tcPr>
                </a:tc>
                <a:tc>
                  <a:txBody>
                    <a:bodyPr/>
                    <a:lstStyle/>
                    <a:p>
                      <a:pPr algn="r" fontAlgn="b"/>
                      <a:r>
                        <a:rPr lang="en-US" sz="300" b="0" i="0" u="none" strike="noStrike">
                          <a:solidFill>
                            <a:srgbClr val="000000"/>
                          </a:solidFill>
                          <a:latin typeface="Calibri"/>
                        </a:rPr>
                        <a:t>9.2642</a:t>
                      </a:r>
                    </a:p>
                  </a:txBody>
                  <a:tcPr marL="2785" marR="2785" marT="2785" marB="0" anchor="b">
                    <a:lnL>
                      <a:noFill/>
                    </a:lnL>
                    <a:lnR>
                      <a:noFill/>
                    </a:lnR>
                    <a:lnT>
                      <a:noFill/>
                    </a:lnT>
                    <a:lnB>
                      <a:noFill/>
                    </a:lnB>
                    <a:solidFill>
                      <a:srgbClr val="93CC7D"/>
                    </a:solidFill>
                  </a:tcPr>
                </a:tc>
                <a:tc>
                  <a:txBody>
                    <a:bodyPr/>
                    <a:lstStyle/>
                    <a:p>
                      <a:pPr algn="r" fontAlgn="b"/>
                      <a:r>
                        <a:rPr lang="en-US" sz="300" b="0" i="0" u="none" strike="noStrike">
                          <a:solidFill>
                            <a:srgbClr val="000000"/>
                          </a:solidFill>
                          <a:latin typeface="Calibri"/>
                        </a:rPr>
                        <a:t>11.193</a:t>
                      </a:r>
                    </a:p>
                  </a:txBody>
                  <a:tcPr marL="2785" marR="2785" marT="2785" marB="0" anchor="b">
                    <a:lnL>
                      <a:noFill/>
                    </a:lnL>
                    <a:lnR>
                      <a:noFill/>
                    </a:lnR>
                    <a:lnT>
                      <a:noFill/>
                    </a:lnT>
                    <a:lnB>
                      <a:noFill/>
                    </a:lnB>
                    <a:solidFill>
                      <a:srgbClr val="A1D07E"/>
                    </a:solidFill>
                  </a:tcPr>
                </a:tc>
                <a:tc>
                  <a:txBody>
                    <a:bodyPr/>
                    <a:lstStyle/>
                    <a:p>
                      <a:pPr algn="r" fontAlgn="b"/>
                      <a:r>
                        <a:rPr lang="en-US" sz="300" b="0" i="0" u="none" strike="noStrike">
                          <a:solidFill>
                            <a:srgbClr val="000000"/>
                          </a:solidFill>
                          <a:latin typeface="Calibri"/>
                        </a:rPr>
                        <a:t>14.241</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8.8422</a:t>
                      </a:r>
                    </a:p>
                  </a:txBody>
                  <a:tcPr marL="2785" marR="2785" marT="2785" marB="0" anchor="b">
                    <a:lnL>
                      <a:noFill/>
                    </a:lnL>
                    <a:lnR>
                      <a:noFill/>
                    </a:lnR>
                    <a:lnT>
                      <a:noFill/>
                    </a:lnT>
                    <a:lnB>
                      <a:noFill/>
                    </a:lnB>
                    <a:solidFill>
                      <a:srgbClr val="90CB7D"/>
                    </a:solidFill>
                  </a:tcPr>
                </a:tc>
                <a:tc>
                  <a:txBody>
                    <a:bodyPr/>
                    <a:lstStyle/>
                    <a:p>
                      <a:pPr algn="r" fontAlgn="b"/>
                      <a:r>
                        <a:rPr lang="en-US" sz="300" b="0" i="0" u="none" strike="noStrike">
                          <a:solidFill>
                            <a:srgbClr val="000000"/>
                          </a:solidFill>
                          <a:latin typeface="Calibri"/>
                        </a:rPr>
                        <a:t>34.065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40.428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42.223</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40.933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39.056</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72.121</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83.219</a:t>
                      </a:r>
                    </a:p>
                  </a:txBody>
                  <a:tcPr marL="2785" marR="2785" marT="2785" marB="0" anchor="b">
                    <a:lnL>
                      <a:noFill/>
                    </a:lnL>
                    <a:lnR>
                      <a:noFill/>
                    </a:lnR>
                    <a:lnT>
                      <a:noFill/>
                    </a:lnT>
                    <a:lnB>
                      <a:noFill/>
                    </a:lnB>
                    <a:solidFill>
                      <a:srgbClr val="FDBB7B"/>
                    </a:solidFill>
                  </a:tcPr>
                </a:tc>
              </a:tr>
              <a:tr h="55685">
                <a:tc>
                  <a:txBody>
                    <a:bodyPr/>
                    <a:lstStyle/>
                    <a:p>
                      <a:pPr algn="l" fontAlgn="b"/>
                      <a:r>
                        <a:rPr lang="en-US" sz="300" b="0" i="0" u="none" strike="noStrike">
                          <a:solidFill>
                            <a:srgbClr val="000000"/>
                          </a:solidFill>
                          <a:latin typeface="Calibri"/>
                        </a:rPr>
                        <a:t>NDR 75+</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36.296</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35.772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37.03</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38.119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36.552</a:t>
                      </a:r>
                    </a:p>
                  </a:txBody>
                  <a:tcPr marL="2785" marR="2785" marT="2785" marB="0" anchor="b">
                    <a:lnL>
                      <a:noFill/>
                    </a:lnL>
                    <a:lnR>
                      <a:noFill/>
                    </a:lnR>
                    <a:lnT>
                      <a:noFill/>
                    </a:lnT>
                    <a:lnB>
                      <a:noFill/>
                    </a:lnB>
                    <a:solidFill>
                      <a:srgbClr val="FFE183"/>
                    </a:solidFill>
                  </a:tcPr>
                </a:tc>
                <a:tc>
                  <a:txBody>
                    <a:bodyPr/>
                    <a:lstStyle/>
                    <a:p>
                      <a:pPr algn="r" fontAlgn="b"/>
                      <a:r>
                        <a:rPr lang="en-US" sz="300" b="0" i="0" u="none" strike="noStrike">
                          <a:solidFill>
                            <a:srgbClr val="000000"/>
                          </a:solidFill>
                          <a:latin typeface="Calibri"/>
                        </a:rPr>
                        <a:t>47.736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36.821</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37.595</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6.6617</a:t>
                      </a:r>
                    </a:p>
                  </a:txBody>
                  <a:tcPr marL="2785" marR="2785" marT="2785" marB="0" anchor="b">
                    <a:lnL>
                      <a:noFill/>
                    </a:lnL>
                    <a:lnR>
                      <a:noFill/>
                    </a:lnR>
                    <a:lnT>
                      <a:noFill/>
                    </a:lnT>
                    <a:lnB>
                      <a:noFill/>
                    </a:lnB>
                    <a:solidFill>
                      <a:srgbClr val="80C67C"/>
                    </a:solidFill>
                  </a:tcPr>
                </a:tc>
                <a:tc>
                  <a:txBody>
                    <a:bodyPr/>
                    <a:lstStyle/>
                    <a:p>
                      <a:pPr algn="r" fontAlgn="b"/>
                      <a:r>
                        <a:rPr lang="en-US" sz="300" b="0" i="0" u="none" strike="noStrike">
                          <a:solidFill>
                            <a:srgbClr val="000000"/>
                          </a:solidFill>
                          <a:latin typeface="Calibri"/>
                        </a:rPr>
                        <a:t>60.452</a:t>
                      </a:r>
                    </a:p>
                  </a:txBody>
                  <a:tcPr marL="2785" marR="2785" marT="2785" marB="0" anchor="b">
                    <a:lnL>
                      <a:noFill/>
                    </a:lnL>
                    <a:lnR>
                      <a:noFill/>
                    </a:lnR>
                    <a:lnT>
                      <a:noFill/>
                    </a:lnT>
                    <a:lnB>
                      <a:noFill/>
                    </a:lnB>
                    <a:solidFill>
                      <a:srgbClr val="FECD7F"/>
                    </a:solidFill>
                  </a:tcPr>
                </a:tc>
                <a:tc>
                  <a:txBody>
                    <a:bodyPr/>
                    <a:lstStyle/>
                    <a:p>
                      <a:pPr algn="r" fontAlgn="b"/>
                      <a:r>
                        <a:rPr lang="en-US" sz="300" b="0" i="0" u="none" strike="noStrike">
                          <a:solidFill>
                            <a:srgbClr val="000000"/>
                          </a:solidFill>
                          <a:latin typeface="Calibri"/>
                        </a:rPr>
                        <a:t>50.132</a:t>
                      </a:r>
                    </a:p>
                  </a:txBody>
                  <a:tcPr marL="2785" marR="2785" marT="2785" marB="0" anchor="b">
                    <a:lnL>
                      <a:noFill/>
                    </a:lnL>
                    <a:lnR>
                      <a:noFill/>
                    </a:lnR>
                    <a:lnT>
                      <a:noFill/>
                    </a:lnT>
                    <a:lnB>
                      <a:noFill/>
                    </a:lnB>
                    <a:solidFill>
                      <a:srgbClr val="FED680"/>
                    </a:solidFill>
                  </a:tcPr>
                </a:tc>
                <a:tc>
                  <a:txBody>
                    <a:bodyPr/>
                    <a:lstStyle/>
                    <a:p>
                      <a:pPr algn="r" fontAlgn="b"/>
                      <a:r>
                        <a:rPr lang="en-US" sz="300" b="0" i="0" u="none" strike="noStrike">
                          <a:solidFill>
                            <a:srgbClr val="000000"/>
                          </a:solidFill>
                          <a:latin typeface="Calibri"/>
                        </a:rPr>
                        <a:t>72.517</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34.006</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34.422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57.587</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34.009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35.142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33.821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40.667</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38.396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50.788</a:t>
                      </a:r>
                    </a:p>
                  </a:txBody>
                  <a:tcPr marL="2785" marR="2785" marT="2785" marB="0" anchor="b">
                    <a:lnL>
                      <a:noFill/>
                    </a:lnL>
                    <a:lnR>
                      <a:noFill/>
                    </a:lnR>
                    <a:lnT>
                      <a:noFill/>
                    </a:lnT>
                    <a:lnB>
                      <a:noFill/>
                    </a:lnB>
                    <a:solidFill>
                      <a:srgbClr val="FED580"/>
                    </a:solidFill>
                  </a:tcPr>
                </a:tc>
                <a:tc>
                  <a:txBody>
                    <a:bodyPr/>
                    <a:lstStyle/>
                    <a:p>
                      <a:pPr algn="r" fontAlgn="b"/>
                      <a:r>
                        <a:rPr lang="en-US" sz="300" b="0" i="0" u="none" strike="noStrike">
                          <a:solidFill>
                            <a:srgbClr val="000000"/>
                          </a:solidFill>
                          <a:latin typeface="Calibri"/>
                        </a:rPr>
                        <a:t>24.169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39.959</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32.79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62.676</a:t>
                      </a:r>
                    </a:p>
                  </a:txBody>
                  <a:tcPr marL="2785" marR="2785" marT="2785" marB="0" anchor="b">
                    <a:lnL>
                      <a:noFill/>
                    </a:lnL>
                    <a:lnR>
                      <a:noFill/>
                    </a:lnR>
                    <a:lnT>
                      <a:noFill/>
                    </a:lnT>
                    <a:lnB>
                      <a:noFill/>
                    </a:lnB>
                    <a:solidFill>
                      <a:srgbClr val="FECC7E"/>
                    </a:solidFill>
                  </a:tcPr>
                </a:tc>
                <a:tc>
                  <a:txBody>
                    <a:bodyPr/>
                    <a:lstStyle/>
                    <a:p>
                      <a:pPr algn="r" fontAlgn="b"/>
                      <a:r>
                        <a:rPr lang="en-US" sz="300" b="0" i="0" u="none" strike="noStrike">
                          <a:solidFill>
                            <a:srgbClr val="000000"/>
                          </a:solidFill>
                          <a:latin typeface="Calibri"/>
                        </a:rPr>
                        <a:t>87.291</a:t>
                      </a:r>
                    </a:p>
                  </a:txBody>
                  <a:tcPr marL="2785" marR="2785" marT="2785" marB="0" anchor="b">
                    <a:lnL>
                      <a:noFill/>
                    </a:lnL>
                    <a:lnR>
                      <a:noFill/>
                    </a:lnR>
                    <a:lnT>
                      <a:noFill/>
                    </a:lnT>
                    <a:lnB>
                      <a:noFill/>
                    </a:lnB>
                    <a:solidFill>
                      <a:srgbClr val="FDB77A"/>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40.782</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41.491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34.131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34.812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30.381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45.816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35.805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44.995</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43.046</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89.092</a:t>
                      </a:r>
                    </a:p>
                  </a:txBody>
                  <a:tcPr marL="2785" marR="2785" marT="2785" marB="0" anchor="b">
                    <a:lnL>
                      <a:noFill/>
                    </a:lnL>
                    <a:lnR>
                      <a:noFill/>
                    </a:lnR>
                    <a:lnT>
                      <a:noFill/>
                    </a:lnT>
                    <a:lnB>
                      <a:noFill/>
                    </a:lnB>
                    <a:solidFill>
                      <a:srgbClr val="FDB67A"/>
                    </a:solidFill>
                  </a:tcPr>
                </a:tc>
                <a:tc>
                  <a:txBody>
                    <a:bodyPr/>
                    <a:lstStyle/>
                    <a:p>
                      <a:pPr algn="r" fontAlgn="b"/>
                      <a:r>
                        <a:rPr lang="en-US" sz="300" b="0" i="0" u="none" strike="noStrike">
                          <a:solidFill>
                            <a:srgbClr val="000000"/>
                          </a:solidFill>
                          <a:latin typeface="Calibri"/>
                        </a:rPr>
                        <a:t>64.317</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87.537</a:t>
                      </a:r>
                    </a:p>
                  </a:txBody>
                  <a:tcPr marL="2785" marR="2785" marT="2785" marB="0" anchor="b">
                    <a:lnL>
                      <a:noFill/>
                    </a:lnL>
                    <a:lnR>
                      <a:noFill/>
                    </a:lnR>
                    <a:lnT>
                      <a:noFill/>
                    </a:lnT>
                    <a:lnB>
                      <a:noFill/>
                    </a:lnB>
                    <a:solidFill>
                      <a:srgbClr val="FDB77A"/>
                    </a:solidFill>
                  </a:tcPr>
                </a:tc>
                <a:tc>
                  <a:txBody>
                    <a:bodyPr/>
                    <a:lstStyle/>
                    <a:p>
                      <a:pPr algn="r" fontAlgn="b"/>
                      <a:r>
                        <a:rPr lang="en-US" sz="300" b="0" i="0" u="none" strike="noStrike">
                          <a:solidFill>
                            <a:srgbClr val="000000"/>
                          </a:solidFill>
                          <a:latin typeface="Calibri"/>
                        </a:rPr>
                        <a:t>37.452</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40.145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64.145</a:t>
                      </a:r>
                    </a:p>
                  </a:txBody>
                  <a:tcPr marL="2785" marR="2785" marT="2785" marB="0" anchor="b">
                    <a:lnL>
                      <a:noFill/>
                    </a:lnL>
                    <a:lnR>
                      <a:noFill/>
                    </a:lnR>
                    <a:lnT>
                      <a:noFill/>
                    </a:lnT>
                    <a:lnB>
                      <a:noFill/>
                    </a:lnB>
                    <a:solidFill>
                      <a:srgbClr val="FECA7E"/>
                    </a:solidFill>
                  </a:tcPr>
                </a:tc>
                <a:tc>
                  <a:txBody>
                    <a:bodyPr/>
                    <a:lstStyle/>
                    <a:p>
                      <a:pPr algn="r" fontAlgn="b"/>
                      <a:r>
                        <a:rPr lang="en-US" sz="300" b="0" i="0" u="none" strike="noStrike">
                          <a:solidFill>
                            <a:srgbClr val="000000"/>
                          </a:solidFill>
                          <a:latin typeface="Calibri"/>
                        </a:rPr>
                        <a:t>33.423</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29.019</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32.308</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34.251</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34.513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59.666</a:t>
                      </a:r>
                    </a:p>
                  </a:txBody>
                  <a:tcPr marL="2785" marR="2785" marT="2785" marB="0" anchor="b">
                    <a:lnL>
                      <a:noFill/>
                    </a:lnL>
                    <a:lnR>
                      <a:noFill/>
                    </a:lnR>
                    <a:lnT>
                      <a:noFill/>
                    </a:lnT>
                    <a:lnB>
                      <a:noFill/>
                    </a:lnB>
                    <a:solidFill>
                      <a:srgbClr val="FECE7F"/>
                    </a:solidFill>
                  </a:tcPr>
                </a:tc>
                <a:tc>
                  <a:txBody>
                    <a:bodyPr/>
                    <a:lstStyle/>
                    <a:p>
                      <a:pPr algn="r" fontAlgn="b"/>
                      <a:r>
                        <a:rPr lang="en-US" sz="300" b="0" i="0" u="none" strike="noStrike">
                          <a:solidFill>
                            <a:srgbClr val="000000"/>
                          </a:solidFill>
                          <a:latin typeface="Calibri"/>
                        </a:rPr>
                        <a:t>44.826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56.377</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43.347</a:t>
                      </a:r>
                    </a:p>
                  </a:txBody>
                  <a:tcPr marL="2785" marR="2785" marT="2785" marB="0" anchor="b">
                    <a:lnL>
                      <a:noFill/>
                    </a:lnL>
                    <a:lnR>
                      <a:noFill/>
                    </a:lnR>
                    <a:lnT>
                      <a:noFill/>
                    </a:lnT>
                    <a:lnB>
                      <a:noFill/>
                    </a:lnB>
                    <a:solidFill>
                      <a:srgbClr val="FFDC81"/>
                    </a:solidFill>
                  </a:tcPr>
                </a:tc>
                <a:tc>
                  <a:txBody>
                    <a:bodyPr/>
                    <a:lstStyle/>
                    <a:p>
                      <a:pPr algn="r" fontAlgn="b"/>
                      <a:r>
                        <a:rPr lang="en-US" sz="300" b="0" i="0" u="none" strike="noStrike">
                          <a:solidFill>
                            <a:srgbClr val="000000"/>
                          </a:solidFill>
                          <a:latin typeface="Calibri"/>
                        </a:rPr>
                        <a:t>70.574</a:t>
                      </a:r>
                    </a:p>
                  </a:txBody>
                  <a:tcPr marL="2785" marR="2785" marT="2785" marB="0" anchor="b">
                    <a:lnL>
                      <a:noFill/>
                    </a:lnL>
                    <a:lnR>
                      <a:noFill/>
                    </a:lnR>
                    <a:lnT>
                      <a:noFill/>
                    </a:lnT>
                    <a:lnB>
                      <a:noFill/>
                    </a:lnB>
                    <a:solidFill>
                      <a:srgbClr val="FDC57D"/>
                    </a:solidFill>
                  </a:tcPr>
                </a:tc>
                <a:tc>
                  <a:txBody>
                    <a:bodyPr/>
                    <a:lstStyle/>
                    <a:p>
                      <a:pPr algn="r" fontAlgn="b"/>
                      <a:r>
                        <a:rPr lang="en-US" sz="300" b="0" i="0" u="none" strike="noStrike">
                          <a:solidFill>
                            <a:srgbClr val="000000"/>
                          </a:solidFill>
                          <a:latin typeface="Calibri"/>
                        </a:rPr>
                        <a:t>108.64</a:t>
                      </a:r>
                    </a:p>
                  </a:txBody>
                  <a:tcPr marL="2785" marR="2785" marT="2785" marB="0" anchor="b">
                    <a:lnL>
                      <a:noFill/>
                    </a:lnL>
                    <a:lnR>
                      <a:noFill/>
                    </a:lnR>
                    <a:lnT>
                      <a:noFill/>
                    </a:lnT>
                    <a:lnB>
                      <a:noFill/>
                    </a:lnB>
                    <a:solidFill>
                      <a:srgbClr val="FCA677"/>
                    </a:solidFill>
                  </a:tcPr>
                </a:tc>
              </a:tr>
              <a:tr h="55685">
                <a:tc>
                  <a:txBody>
                    <a:bodyPr/>
                    <a:lstStyle/>
                    <a:p>
                      <a:pPr algn="l" fontAlgn="b"/>
                      <a:r>
                        <a:rPr lang="en-US" sz="300" b="0" i="0" u="none" strike="noStrike">
                          <a:solidFill>
                            <a:srgbClr val="000000"/>
                          </a:solidFill>
                          <a:latin typeface="Calibri"/>
                        </a:rPr>
                        <a:t>NDR Total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9.6036</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9.6575</a:t>
                      </a:r>
                    </a:p>
                  </a:txBody>
                  <a:tcPr marL="2785" marR="2785" marT="2785" marB="0" anchor="b">
                    <a:lnL>
                      <a:noFill/>
                    </a:lnL>
                    <a:lnR>
                      <a:noFill/>
                    </a:lnR>
                    <a:lnT>
                      <a:noFill/>
                    </a:lnT>
                    <a:lnB>
                      <a:noFill/>
                    </a:lnB>
                    <a:solidFill>
                      <a:srgbClr val="96CC7D"/>
                    </a:solidFill>
                  </a:tcPr>
                </a:tc>
                <a:tc>
                  <a:txBody>
                    <a:bodyPr/>
                    <a:lstStyle/>
                    <a:p>
                      <a:pPr algn="r" fontAlgn="b"/>
                      <a:r>
                        <a:rPr lang="en-US" sz="300" b="0" i="0" u="none" strike="noStrike">
                          <a:solidFill>
                            <a:srgbClr val="000000"/>
                          </a:solidFill>
                          <a:latin typeface="Calibri"/>
                        </a:rPr>
                        <a:t>7.8028</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9.3708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10.179</a:t>
                      </a:r>
                    </a:p>
                  </a:txBody>
                  <a:tcPr marL="2785" marR="2785" marT="2785" marB="0" anchor="b">
                    <a:lnL>
                      <a:noFill/>
                    </a:lnL>
                    <a:lnR>
                      <a:noFill/>
                    </a:lnR>
                    <a:lnT>
                      <a:noFill/>
                    </a:lnT>
                    <a:lnB>
                      <a:noFill/>
                    </a:lnB>
                    <a:solidFill>
                      <a:srgbClr val="9ACE7E"/>
                    </a:solidFill>
                  </a:tcPr>
                </a:tc>
                <a:tc>
                  <a:txBody>
                    <a:bodyPr/>
                    <a:lstStyle/>
                    <a:p>
                      <a:pPr algn="r" fontAlgn="b"/>
                      <a:r>
                        <a:rPr lang="en-US" sz="300" b="0" i="0" u="none" strike="noStrike">
                          <a:solidFill>
                            <a:srgbClr val="000000"/>
                          </a:solidFill>
                          <a:latin typeface="Calibri"/>
                        </a:rPr>
                        <a:t>28.022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13.819</a:t>
                      </a:r>
                    </a:p>
                  </a:txBody>
                  <a:tcPr marL="2785" marR="2785" marT="2785" marB="0" anchor="b">
                    <a:lnL>
                      <a:noFill/>
                    </a:lnL>
                    <a:lnR>
                      <a:noFill/>
                    </a:lnR>
                    <a:lnT>
                      <a:noFill/>
                    </a:lnT>
                    <a:lnB>
                      <a:noFill/>
                    </a:lnB>
                    <a:solidFill>
                      <a:srgbClr val="B5D57F"/>
                    </a:solidFill>
                  </a:tcPr>
                </a:tc>
                <a:tc>
                  <a:txBody>
                    <a:bodyPr/>
                    <a:lstStyle/>
                    <a:p>
                      <a:pPr algn="r" fontAlgn="b"/>
                      <a:r>
                        <a:rPr lang="en-US" sz="300" b="0" i="0" u="none" strike="noStrike">
                          <a:solidFill>
                            <a:srgbClr val="000000"/>
                          </a:solidFill>
                          <a:latin typeface="Calibri"/>
                        </a:rPr>
                        <a:t>35.985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14.888</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35.688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44.368</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40.959</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8.095</a:t>
                      </a:r>
                    </a:p>
                  </a:txBody>
                  <a:tcPr marL="2785" marR="2785" marT="2785" marB="0" anchor="b">
                    <a:lnL>
                      <a:noFill/>
                    </a:lnL>
                    <a:lnR>
                      <a:noFill/>
                    </a:lnR>
                    <a:lnT>
                      <a:noFill/>
                    </a:lnT>
                    <a:lnB>
                      <a:noFill/>
                    </a:lnB>
                    <a:solidFill>
                      <a:srgbClr val="8BC97D"/>
                    </a:solidFill>
                  </a:tcPr>
                </a:tc>
                <a:tc>
                  <a:txBody>
                    <a:bodyPr/>
                    <a:lstStyle/>
                    <a:p>
                      <a:pPr algn="r" fontAlgn="b"/>
                      <a:r>
                        <a:rPr lang="en-US" sz="300" b="0" i="0" u="none" strike="noStrike">
                          <a:solidFill>
                            <a:srgbClr val="000000"/>
                          </a:solidFill>
                          <a:latin typeface="Calibri"/>
                        </a:rPr>
                        <a:t>9.9382</a:t>
                      </a:r>
                    </a:p>
                  </a:txBody>
                  <a:tcPr marL="2785" marR="2785" marT="2785" marB="0" anchor="b">
                    <a:lnL>
                      <a:noFill/>
                    </a:lnL>
                    <a:lnR>
                      <a:noFill/>
                    </a:lnR>
                    <a:lnT>
                      <a:noFill/>
                    </a:lnT>
                    <a:lnB>
                      <a:noFill/>
                    </a:lnB>
                    <a:solidFill>
                      <a:srgbClr val="98CD7E"/>
                    </a:solidFill>
                  </a:tcPr>
                </a:tc>
                <a:tc>
                  <a:txBody>
                    <a:bodyPr/>
                    <a:lstStyle/>
                    <a:p>
                      <a:pPr algn="r" fontAlgn="b"/>
                      <a:r>
                        <a:rPr lang="en-US" sz="300" b="0" i="0" u="none" strike="noStrike">
                          <a:solidFill>
                            <a:srgbClr val="000000"/>
                          </a:solidFill>
                          <a:latin typeface="Calibri"/>
                        </a:rPr>
                        <a:t>34.862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6.7202</a:t>
                      </a:r>
                    </a:p>
                  </a:txBody>
                  <a:tcPr marL="2785" marR="2785" marT="2785" marB="0" anchor="b">
                    <a:lnL>
                      <a:noFill/>
                    </a:lnL>
                    <a:lnR>
                      <a:noFill/>
                    </a:lnR>
                    <a:lnT>
                      <a:noFill/>
                    </a:lnT>
                    <a:lnB>
                      <a:noFill/>
                    </a:lnB>
                    <a:solidFill>
                      <a:srgbClr val="81C67C"/>
                    </a:solidFill>
                  </a:tcPr>
                </a:tc>
                <a:tc>
                  <a:txBody>
                    <a:bodyPr/>
                    <a:lstStyle/>
                    <a:p>
                      <a:pPr algn="r" fontAlgn="b"/>
                      <a:r>
                        <a:rPr lang="en-US" sz="300" b="0" i="0" u="none" strike="noStrike">
                          <a:solidFill>
                            <a:srgbClr val="000000"/>
                          </a:solidFill>
                          <a:latin typeface="Calibri"/>
                        </a:rPr>
                        <a:t>6.0898</a:t>
                      </a:r>
                    </a:p>
                  </a:txBody>
                  <a:tcPr marL="2785" marR="2785" marT="2785" marB="0" anchor="b">
                    <a:lnL>
                      <a:noFill/>
                    </a:lnL>
                    <a:lnR>
                      <a:noFill/>
                    </a:lnR>
                    <a:lnT>
                      <a:noFill/>
                    </a:lnT>
                    <a:lnB>
                      <a:noFill/>
                    </a:lnB>
                    <a:solidFill>
                      <a:srgbClr val="7CC57C"/>
                    </a:solidFill>
                  </a:tcPr>
                </a:tc>
                <a:tc>
                  <a:txBody>
                    <a:bodyPr/>
                    <a:lstStyle/>
                    <a:p>
                      <a:pPr algn="r" fontAlgn="b"/>
                      <a:r>
                        <a:rPr lang="en-US" sz="300" b="0" i="0" u="none" strike="noStrike">
                          <a:solidFill>
                            <a:srgbClr val="000000"/>
                          </a:solidFill>
                          <a:latin typeface="Calibri"/>
                        </a:rPr>
                        <a:t>6.2001</a:t>
                      </a:r>
                    </a:p>
                  </a:txBody>
                  <a:tcPr marL="2785" marR="2785" marT="2785" marB="0" anchor="b">
                    <a:lnL>
                      <a:noFill/>
                    </a:lnL>
                    <a:lnR>
                      <a:noFill/>
                    </a:lnR>
                    <a:lnT>
                      <a:noFill/>
                    </a:lnT>
                    <a:lnB>
                      <a:noFill/>
                    </a:lnB>
                    <a:solidFill>
                      <a:srgbClr val="7DC57C"/>
                    </a:solidFill>
                  </a:tcPr>
                </a:tc>
                <a:tc>
                  <a:txBody>
                    <a:bodyPr/>
                    <a:lstStyle/>
                    <a:p>
                      <a:pPr algn="r" fontAlgn="b"/>
                      <a:r>
                        <a:rPr lang="en-US" sz="300" b="0" i="0" u="none" strike="noStrike">
                          <a:solidFill>
                            <a:srgbClr val="000000"/>
                          </a:solidFill>
                          <a:latin typeface="Calibri"/>
                        </a:rPr>
                        <a:t>8.2592</a:t>
                      </a:r>
                    </a:p>
                  </a:txBody>
                  <a:tcPr marL="2785" marR="2785" marT="2785" marB="0" anchor="b">
                    <a:lnL>
                      <a:noFill/>
                    </a:lnL>
                    <a:lnR>
                      <a:noFill/>
                    </a:lnR>
                    <a:lnT>
                      <a:noFill/>
                    </a:lnT>
                    <a:lnB>
                      <a:noFill/>
                    </a:lnB>
                    <a:solidFill>
                      <a:srgbClr val="8CC97D"/>
                    </a:solidFill>
                  </a:tcPr>
                </a:tc>
                <a:tc>
                  <a:txBody>
                    <a:bodyPr/>
                    <a:lstStyle/>
                    <a:p>
                      <a:pPr algn="r" fontAlgn="b"/>
                      <a:r>
                        <a:rPr lang="en-US" sz="300" b="0" i="0" u="none" strike="noStrike">
                          <a:solidFill>
                            <a:srgbClr val="000000"/>
                          </a:solidFill>
                          <a:latin typeface="Calibri"/>
                        </a:rPr>
                        <a:t>23.509</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21.912</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26.804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27.524</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21.2</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57.444</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57.322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14.303</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13.167</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10.341</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8.4687</a:t>
                      </a:r>
                    </a:p>
                  </a:txBody>
                  <a:tcPr marL="2785" marR="2785" marT="2785" marB="0" anchor="b">
                    <a:lnL>
                      <a:noFill/>
                    </a:lnL>
                    <a:lnR>
                      <a:noFill/>
                    </a:lnR>
                    <a:lnT>
                      <a:noFill/>
                    </a:lnT>
                    <a:lnB>
                      <a:noFill/>
                    </a:lnB>
                    <a:solidFill>
                      <a:srgbClr val="8ECA7D"/>
                    </a:solidFill>
                  </a:tcPr>
                </a:tc>
                <a:tc>
                  <a:txBody>
                    <a:bodyPr/>
                    <a:lstStyle/>
                    <a:p>
                      <a:pPr algn="r" fontAlgn="b"/>
                      <a:r>
                        <a:rPr lang="en-US" sz="300" b="0" i="0" u="none" strike="noStrike">
                          <a:solidFill>
                            <a:srgbClr val="000000"/>
                          </a:solidFill>
                          <a:latin typeface="Calibri"/>
                        </a:rPr>
                        <a:t>21.116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43.891</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31.218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47.461</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55.971</a:t>
                      </a:r>
                    </a:p>
                  </a:txBody>
                  <a:tcPr marL="2785" marR="2785" marT="2785" marB="0" anchor="b">
                    <a:lnL>
                      <a:noFill/>
                    </a:lnL>
                    <a:lnR>
                      <a:noFill/>
                    </a:lnR>
                    <a:lnT>
                      <a:noFill/>
                    </a:lnT>
                    <a:lnB>
                      <a:noFill/>
                    </a:lnB>
                    <a:solidFill>
                      <a:srgbClr val="FED17F"/>
                    </a:solidFill>
                  </a:tcPr>
                </a:tc>
                <a:tc>
                  <a:txBody>
                    <a:bodyPr/>
                    <a:lstStyle/>
                    <a:p>
                      <a:pPr algn="r" fontAlgn="b"/>
                      <a:r>
                        <a:rPr lang="en-US" sz="300" b="0" i="0" u="none" strike="noStrike">
                          <a:solidFill>
                            <a:srgbClr val="000000"/>
                          </a:solidFill>
                          <a:latin typeface="Calibri"/>
                        </a:rPr>
                        <a:t>68.897</a:t>
                      </a:r>
                    </a:p>
                  </a:txBody>
                  <a:tcPr marL="2785" marR="2785" marT="2785" marB="0" anchor="b">
                    <a:lnL>
                      <a:noFill/>
                    </a:lnL>
                    <a:lnR>
                      <a:noFill/>
                    </a:lnR>
                    <a:lnT>
                      <a:noFill/>
                    </a:lnT>
                    <a:lnB>
                      <a:noFill/>
                    </a:lnB>
                    <a:solidFill>
                      <a:srgbClr val="FEC67D"/>
                    </a:solidFill>
                  </a:tcPr>
                </a:tc>
                <a:tc>
                  <a:txBody>
                    <a:bodyPr/>
                    <a:lstStyle/>
                    <a:p>
                      <a:pPr algn="r" fontAlgn="b"/>
                      <a:r>
                        <a:rPr lang="en-US" sz="300" b="0" i="0" u="none" strike="noStrike">
                          <a:solidFill>
                            <a:srgbClr val="000000"/>
                          </a:solidFill>
                          <a:latin typeface="Calibri"/>
                        </a:rPr>
                        <a:t>57.868</a:t>
                      </a:r>
                    </a:p>
                  </a:txBody>
                  <a:tcPr marL="2785" marR="2785" marT="2785"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66.396</a:t>
                      </a:r>
                    </a:p>
                  </a:txBody>
                  <a:tcPr marL="2785" marR="2785" marT="2785" marB="0" anchor="b">
                    <a:lnL>
                      <a:noFill/>
                    </a:lnL>
                    <a:lnR>
                      <a:noFill/>
                    </a:lnR>
                    <a:lnT>
                      <a:noFill/>
                    </a:lnT>
                    <a:lnB>
                      <a:noFill/>
                    </a:lnB>
                    <a:solidFill>
                      <a:srgbClr val="FEC97E"/>
                    </a:solidFill>
                  </a:tcPr>
                </a:tc>
                <a:tc>
                  <a:txBody>
                    <a:bodyPr/>
                    <a:lstStyle/>
                    <a:p>
                      <a:pPr algn="r" fontAlgn="b"/>
                      <a:r>
                        <a:rPr lang="en-US" sz="300" b="0" i="0" u="none" strike="noStrike">
                          <a:solidFill>
                            <a:srgbClr val="000000"/>
                          </a:solidFill>
                          <a:latin typeface="Calibri"/>
                        </a:rPr>
                        <a:t>12.233</a:t>
                      </a:r>
                    </a:p>
                  </a:txBody>
                  <a:tcPr marL="2785" marR="2785" marT="2785" marB="0" anchor="b">
                    <a:lnL>
                      <a:noFill/>
                    </a:lnL>
                    <a:lnR>
                      <a:noFill/>
                    </a:lnR>
                    <a:lnT>
                      <a:noFill/>
                    </a:lnT>
                    <a:lnB>
                      <a:noFill/>
                    </a:lnB>
                    <a:solidFill>
                      <a:srgbClr val="A9D27F"/>
                    </a:solidFill>
                  </a:tcPr>
                </a:tc>
                <a:tc>
                  <a:txBody>
                    <a:bodyPr/>
                    <a:lstStyle/>
                    <a:p>
                      <a:pPr algn="r" fontAlgn="b"/>
                      <a:r>
                        <a:rPr lang="en-US" sz="300" b="0" i="0" u="none" strike="noStrike">
                          <a:solidFill>
                            <a:srgbClr val="000000"/>
                          </a:solidFill>
                          <a:latin typeface="Calibri"/>
                        </a:rPr>
                        <a:t>13.241</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51.922</a:t>
                      </a:r>
                    </a:p>
                  </a:txBody>
                  <a:tcPr marL="2785" marR="2785" marT="2785" marB="0" anchor="b">
                    <a:lnL>
                      <a:noFill/>
                    </a:lnL>
                    <a:lnR>
                      <a:noFill/>
                    </a:lnR>
                    <a:lnT>
                      <a:noFill/>
                    </a:lnT>
                    <a:lnB>
                      <a:noFill/>
                    </a:lnB>
                    <a:solidFill>
                      <a:srgbClr val="FED480"/>
                    </a:solidFill>
                  </a:tcPr>
                </a:tc>
                <a:tc>
                  <a:txBody>
                    <a:bodyPr/>
                    <a:lstStyle/>
                    <a:p>
                      <a:pPr algn="r" fontAlgn="b"/>
                      <a:r>
                        <a:rPr lang="en-US" sz="300" b="0" i="0" u="none" strike="noStrike">
                          <a:solidFill>
                            <a:srgbClr val="000000"/>
                          </a:solidFill>
                          <a:latin typeface="Calibri"/>
                        </a:rPr>
                        <a:t>14.636</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14.017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16.2</a:t>
                      </a:r>
                    </a:p>
                  </a:txBody>
                  <a:tcPr marL="2785" marR="2785" marT="2785" marB="0" anchor="b">
                    <a:lnL>
                      <a:noFill/>
                    </a:lnL>
                    <a:lnR>
                      <a:noFill/>
                    </a:lnR>
                    <a:lnT>
                      <a:noFill/>
                    </a:lnT>
                    <a:lnB>
                      <a:noFill/>
                    </a:lnB>
                    <a:solidFill>
                      <a:srgbClr val="C6DA80"/>
                    </a:solidFill>
                  </a:tcPr>
                </a:tc>
                <a:tc>
                  <a:txBody>
                    <a:bodyPr/>
                    <a:lstStyle/>
                    <a:p>
                      <a:pPr algn="r" fontAlgn="b"/>
                      <a:r>
                        <a:rPr lang="en-US" sz="300" b="0" i="0" u="none" strike="noStrike">
                          <a:solidFill>
                            <a:srgbClr val="000000"/>
                          </a:solidFill>
                          <a:latin typeface="Calibri"/>
                        </a:rPr>
                        <a:t>7.891</a:t>
                      </a:r>
                    </a:p>
                  </a:txBody>
                  <a:tcPr marL="2785" marR="2785" marT="2785" marB="0" anchor="b">
                    <a:lnL>
                      <a:noFill/>
                    </a:lnL>
                    <a:lnR>
                      <a:noFill/>
                    </a:lnR>
                    <a:lnT>
                      <a:noFill/>
                    </a:lnT>
                    <a:lnB>
                      <a:noFill/>
                    </a:lnB>
                    <a:solidFill>
                      <a:srgbClr val="89C97D"/>
                    </a:solidFill>
                  </a:tcPr>
                </a:tc>
                <a:tc>
                  <a:txBody>
                    <a:bodyPr/>
                    <a:lstStyle/>
                    <a:p>
                      <a:pPr algn="r" fontAlgn="b"/>
                      <a:r>
                        <a:rPr lang="en-US" sz="300" b="0" i="0" u="none" strike="noStrike">
                          <a:solidFill>
                            <a:srgbClr val="000000"/>
                          </a:solidFill>
                          <a:latin typeface="Calibri"/>
                        </a:rPr>
                        <a:t>35.781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45.426</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40.598</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45.878</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41.134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72.058</a:t>
                      </a:r>
                    </a:p>
                  </a:txBody>
                  <a:tcPr marL="2785" marR="2785" marT="2785" marB="0" anchor="b">
                    <a:lnL>
                      <a:noFill/>
                    </a:lnL>
                    <a:lnR>
                      <a:noFill/>
                    </a:lnR>
                    <a:lnT>
                      <a:noFill/>
                    </a:lnT>
                    <a:lnB>
                      <a:noFill/>
                    </a:lnB>
                    <a:solidFill>
                      <a:srgbClr val="FDC47D"/>
                    </a:solidFill>
                  </a:tcPr>
                </a:tc>
                <a:tc>
                  <a:txBody>
                    <a:bodyPr/>
                    <a:lstStyle/>
                    <a:p>
                      <a:pPr algn="r" fontAlgn="b"/>
                      <a:r>
                        <a:rPr lang="en-US" sz="300" b="0" i="0" u="none" strike="noStrike">
                          <a:solidFill>
                            <a:srgbClr val="000000"/>
                          </a:solidFill>
                          <a:latin typeface="Calibri"/>
                        </a:rPr>
                        <a:t>87.483</a:t>
                      </a:r>
                    </a:p>
                  </a:txBody>
                  <a:tcPr marL="2785" marR="2785" marT="2785" marB="0" anchor="b">
                    <a:lnL>
                      <a:noFill/>
                    </a:lnL>
                    <a:lnR>
                      <a:noFill/>
                    </a:lnR>
                    <a:lnT>
                      <a:noFill/>
                    </a:lnT>
                    <a:lnB>
                      <a:noFill/>
                    </a:lnB>
                    <a:solidFill>
                      <a:srgbClr val="FDB77A"/>
                    </a:solidFill>
                  </a:tcPr>
                </a:tc>
              </a:tr>
              <a:tr h="55685">
                <a:tc>
                  <a:txBody>
                    <a:bodyPr/>
                    <a:lstStyle/>
                    <a:p>
                      <a:pPr algn="l" fontAlgn="b"/>
                      <a:r>
                        <a:rPr lang="en-US" sz="300" b="0" i="0" u="none" strike="noStrike">
                          <a:solidFill>
                            <a:srgbClr val="000000"/>
                          </a:solidFill>
                          <a:latin typeface="Calibri"/>
                        </a:rPr>
                        <a:t>AHEAD Control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18.285</a:t>
                      </a:r>
                    </a:p>
                  </a:txBody>
                  <a:tcPr marL="2785" marR="2785" marT="2785" marB="0" anchor="b">
                    <a:lnL>
                      <a:noFill/>
                    </a:lnL>
                    <a:lnR>
                      <a:noFill/>
                    </a:lnR>
                    <a:lnT>
                      <a:noFill/>
                    </a:lnT>
                    <a:lnB>
                      <a:noFill/>
                    </a:lnB>
                    <a:solidFill>
                      <a:srgbClr val="D5DF81"/>
                    </a:solidFill>
                  </a:tcPr>
                </a:tc>
                <a:tc>
                  <a:txBody>
                    <a:bodyPr/>
                    <a:lstStyle/>
                    <a:p>
                      <a:pPr algn="r" fontAlgn="b"/>
                      <a:r>
                        <a:rPr lang="en-US" sz="300" b="0" i="0" u="none" strike="noStrike">
                          <a:solidFill>
                            <a:srgbClr val="000000"/>
                          </a:solidFill>
                          <a:latin typeface="Calibri"/>
                        </a:rPr>
                        <a:t>15.446</a:t>
                      </a:r>
                    </a:p>
                  </a:txBody>
                  <a:tcPr marL="2785" marR="2785" marT="2785" marB="0" anchor="b">
                    <a:lnL>
                      <a:noFill/>
                    </a:lnL>
                    <a:lnR>
                      <a:noFill/>
                    </a:lnR>
                    <a:lnT>
                      <a:noFill/>
                    </a:lnT>
                    <a:lnB>
                      <a:noFill/>
                    </a:lnB>
                    <a:solidFill>
                      <a:srgbClr val="C0D980"/>
                    </a:solidFill>
                  </a:tcPr>
                </a:tc>
                <a:tc>
                  <a:txBody>
                    <a:bodyPr/>
                    <a:lstStyle/>
                    <a:p>
                      <a:pPr algn="r" fontAlgn="b"/>
                      <a:r>
                        <a:rPr lang="en-US" sz="300" b="0" i="0" u="none" strike="noStrike">
                          <a:solidFill>
                            <a:srgbClr val="000000"/>
                          </a:solidFill>
                          <a:latin typeface="Calibri"/>
                        </a:rPr>
                        <a:t>24.919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21.125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19.895</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35.799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25.384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23.836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21.635</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39.946</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28.399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37.689</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21.881</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21.15</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34.378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21.714</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19.982</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22.018</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25.264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30.656</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32.144</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16.112</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26.928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41.944</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32.74</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52.839</a:t>
                      </a:r>
                    </a:p>
                  </a:txBody>
                  <a:tcPr marL="2785" marR="2785" marT="2785" marB="0" anchor="b">
                    <a:lnL>
                      <a:noFill/>
                    </a:lnL>
                    <a:lnR>
                      <a:noFill/>
                    </a:lnR>
                    <a:lnT>
                      <a:noFill/>
                    </a:lnT>
                    <a:lnB>
                      <a:noFill/>
                    </a:lnB>
                    <a:solidFill>
                      <a:srgbClr val="FED480"/>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18.843</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19.35</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26.53</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22.869</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20.484</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34.297</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23.826</a:t>
                      </a:r>
                    </a:p>
                  </a:txBody>
                  <a:tcPr marL="2785" marR="2785" marT="2785" marB="0" anchor="b">
                    <a:lnL>
                      <a:noFill/>
                    </a:lnL>
                    <a:lnR>
                      <a:noFill/>
                    </a:lnR>
                    <a:lnT>
                      <a:noFill/>
                    </a:lnT>
                    <a:lnB>
                      <a:noFill/>
                    </a:lnB>
                    <a:solidFill>
                      <a:srgbClr val="FEEA83"/>
                    </a:solidFill>
                  </a:tcPr>
                </a:tc>
                <a:tc>
                  <a:txBody>
                    <a:bodyPr/>
                    <a:lstStyle/>
                    <a:p>
                      <a:pPr algn="r" fontAlgn="b"/>
                      <a:r>
                        <a:rPr lang="en-US" sz="300" b="0" i="0" u="none" strike="noStrike">
                          <a:solidFill>
                            <a:srgbClr val="000000"/>
                          </a:solidFill>
                          <a:latin typeface="Calibri"/>
                        </a:rPr>
                        <a:t>19.097</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21.38</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38.251</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27.178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42.606</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24.262</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21.648</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35.323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21.802</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21.839</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22.97</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24.793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28.595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35.21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13.166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31.144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37.354</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30.288</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52.865</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AHEAD Intervention</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21.216</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17.434</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23.625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22.953</a:t>
                      </a:r>
                    </a:p>
                  </a:txBody>
                  <a:tcPr marL="2785" marR="2785" marT="2785" marB="0" anchor="b">
                    <a:lnL>
                      <a:noFill/>
                    </a:lnL>
                    <a:lnR>
                      <a:noFill/>
                    </a:lnR>
                    <a:lnT>
                      <a:noFill/>
                    </a:lnT>
                    <a:lnB>
                      <a:noFill/>
                    </a:lnB>
                    <a:solidFill>
                      <a:srgbClr val="F7E883"/>
                    </a:solidFill>
                  </a:tcPr>
                </a:tc>
                <a:tc>
                  <a:txBody>
                    <a:bodyPr/>
                    <a:lstStyle/>
                    <a:p>
                      <a:pPr algn="r" fontAlgn="b"/>
                      <a:r>
                        <a:rPr lang="en-US" sz="300" b="0" i="0" u="none" strike="noStrike">
                          <a:solidFill>
                            <a:srgbClr val="000000"/>
                          </a:solidFill>
                          <a:latin typeface="Calibri"/>
                        </a:rPr>
                        <a:t>21.068</a:t>
                      </a:r>
                    </a:p>
                  </a:txBody>
                  <a:tcPr marL="2785" marR="2785" marT="2785" marB="0" anchor="b">
                    <a:lnL>
                      <a:noFill/>
                    </a:lnL>
                    <a:lnR>
                      <a:noFill/>
                    </a:lnR>
                    <a:lnT>
                      <a:noFill/>
                    </a:lnT>
                    <a:lnB>
                      <a:noFill/>
                    </a:lnB>
                    <a:solidFill>
                      <a:srgbClr val="E9E482"/>
                    </a:solidFill>
                  </a:tcPr>
                </a:tc>
                <a:tc>
                  <a:txBody>
                    <a:bodyPr/>
                    <a:lstStyle/>
                    <a:p>
                      <a:pPr algn="r" fontAlgn="b"/>
                      <a:r>
                        <a:rPr lang="en-US" sz="300" b="0" i="0" u="none" strike="noStrike">
                          <a:solidFill>
                            <a:srgbClr val="000000"/>
                          </a:solidFill>
                          <a:latin typeface="Calibri"/>
                        </a:rPr>
                        <a:t>37.237</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24.765</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30.5</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22.543</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39.23</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32.135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42.569</a:t>
                      </a:r>
                    </a:p>
                  </a:txBody>
                  <a:tcPr marL="2785" marR="2785" marT="2785" marB="0" anchor="b">
                    <a:lnL>
                      <a:noFill/>
                    </a:lnL>
                    <a:lnR>
                      <a:noFill/>
                    </a:lnR>
                    <a:lnT>
                      <a:noFill/>
                    </a:lnT>
                    <a:lnB>
                      <a:noFill/>
                    </a:lnB>
                    <a:solidFill>
                      <a:srgbClr val="FFDC82"/>
                    </a:solidFill>
                  </a:tcPr>
                </a:tc>
                <a:tc>
                  <a:txBody>
                    <a:bodyPr/>
                    <a:lstStyle/>
                    <a:p>
                      <a:pPr algn="r" fontAlgn="b"/>
                      <a:r>
                        <a:rPr lang="en-US" sz="300" b="0" i="0" u="none" strike="noStrike">
                          <a:solidFill>
                            <a:srgbClr val="000000"/>
                          </a:solidFill>
                          <a:latin typeface="Calibri"/>
                        </a:rPr>
                        <a:t>21.729</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20.738</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35.511</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20.183</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18.428</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21.224</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25.265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26.606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32.185</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20.254</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30.879</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41.31</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37.26</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57.206</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21.733</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18.112</a:t>
                      </a:r>
                    </a:p>
                  </a:txBody>
                  <a:tcPr marL="2785" marR="2785" marT="2785" marB="0" anchor="b">
                    <a:lnL>
                      <a:noFill/>
                    </a:lnL>
                    <a:lnR>
                      <a:noFill/>
                    </a:lnR>
                    <a:lnT>
                      <a:noFill/>
                    </a:lnT>
                    <a:lnB>
                      <a:noFill/>
                    </a:lnB>
                    <a:solidFill>
                      <a:srgbClr val="D4DE81"/>
                    </a:solidFill>
                  </a:tcPr>
                </a:tc>
                <a:tc>
                  <a:txBody>
                    <a:bodyPr/>
                    <a:lstStyle/>
                    <a:p>
                      <a:pPr algn="r" fontAlgn="b"/>
                      <a:r>
                        <a:rPr lang="en-US" sz="300" b="0" i="0" u="none" strike="noStrike">
                          <a:solidFill>
                            <a:srgbClr val="000000"/>
                          </a:solidFill>
                          <a:latin typeface="Calibri"/>
                        </a:rPr>
                        <a:t>23.263</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22.608</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20.595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32.708</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24.269</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28.199</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22.232</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40.653</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31.459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47.366</a:t>
                      </a:r>
                    </a:p>
                  </a:txBody>
                  <a:tcPr marL="2785" marR="2785" marT="2785"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24.144</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19.989</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32.366</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19.886</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a:solidFill>
                            <a:srgbClr val="000000"/>
                          </a:solidFill>
                          <a:latin typeface="Calibri"/>
                        </a:rPr>
                        <a:t>17.832</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22.305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23.745</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25.968</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29.084</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19.079</a:t>
                      </a:r>
                    </a:p>
                  </a:txBody>
                  <a:tcPr marL="2785" marR="2785" marT="2785" marB="0" anchor="b">
                    <a:lnL>
                      <a:noFill/>
                    </a:lnL>
                    <a:lnR>
                      <a:noFill/>
                    </a:lnR>
                    <a:lnT>
                      <a:noFill/>
                    </a:lnT>
                    <a:lnB>
                      <a:noFill/>
                    </a:lnB>
                    <a:solidFill>
                      <a:srgbClr val="DBE081"/>
                    </a:solidFill>
                  </a:tcPr>
                </a:tc>
                <a:tc>
                  <a:txBody>
                    <a:bodyPr/>
                    <a:lstStyle/>
                    <a:p>
                      <a:pPr algn="r" fontAlgn="b"/>
                      <a:r>
                        <a:rPr lang="en-US" sz="300" b="0" i="0" u="none" strike="noStrike">
                          <a:solidFill>
                            <a:srgbClr val="000000"/>
                          </a:solidFill>
                          <a:latin typeface="Calibri"/>
                        </a:rPr>
                        <a:t>27.952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44.399</a:t>
                      </a:r>
                    </a:p>
                  </a:txBody>
                  <a:tcPr marL="2785" marR="2785" marT="2785" marB="0" anchor="b">
                    <a:lnL>
                      <a:noFill/>
                    </a:lnL>
                    <a:lnR>
                      <a:noFill/>
                    </a:lnR>
                    <a:lnT>
                      <a:noFill/>
                    </a:lnT>
                    <a:lnB>
                      <a:noFill/>
                    </a:lnB>
                    <a:solidFill>
                      <a:srgbClr val="FFDB81"/>
                    </a:solidFill>
                  </a:tcPr>
                </a:tc>
                <a:tc>
                  <a:txBody>
                    <a:bodyPr/>
                    <a:lstStyle/>
                    <a:p>
                      <a:pPr algn="r" fontAlgn="b"/>
                      <a:r>
                        <a:rPr lang="en-US" sz="300" b="0" i="0" u="none" strike="noStrike">
                          <a:solidFill>
                            <a:srgbClr val="000000"/>
                          </a:solidFill>
                          <a:latin typeface="Calibri"/>
                        </a:rPr>
                        <a:t>31.829</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55.614</a:t>
                      </a:r>
                    </a:p>
                  </a:txBody>
                  <a:tcPr marL="2785" marR="2785" marT="2785" marB="0" anchor="b">
                    <a:lnL>
                      <a:noFill/>
                    </a:lnL>
                    <a:lnR>
                      <a:noFill/>
                    </a:lnR>
                    <a:lnT>
                      <a:noFill/>
                    </a:lnT>
                    <a:lnB>
                      <a:noFill/>
                    </a:lnB>
                    <a:solidFill>
                      <a:srgbClr val="FED17F"/>
                    </a:solidFill>
                  </a:tcPr>
                </a:tc>
              </a:tr>
              <a:tr h="55685">
                <a:tc>
                  <a:txBody>
                    <a:bodyPr/>
                    <a:lstStyle/>
                    <a:p>
                      <a:pPr algn="l" fontAlgn="b"/>
                      <a:r>
                        <a:rPr lang="en-US" sz="300" b="0" i="0" u="none" strike="noStrike">
                          <a:solidFill>
                            <a:srgbClr val="000000"/>
                          </a:solidFill>
                          <a:latin typeface="Calibri"/>
                        </a:rPr>
                        <a:t>AHEAD Full</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19.793</a:t>
                      </a:r>
                    </a:p>
                  </a:txBody>
                  <a:tcPr marL="2785" marR="2785" marT="2785" marB="0" anchor="b">
                    <a:lnL>
                      <a:noFill/>
                    </a:lnL>
                    <a:lnR>
                      <a:noFill/>
                    </a:lnR>
                    <a:lnT>
                      <a:noFill/>
                    </a:lnT>
                    <a:lnB>
                      <a:noFill/>
                    </a:lnB>
                    <a:solidFill>
                      <a:srgbClr val="E0E282"/>
                    </a:solidFill>
                  </a:tcPr>
                </a:tc>
                <a:tc>
                  <a:txBody>
                    <a:bodyPr/>
                    <a:lstStyle/>
                    <a:p>
                      <a:pPr algn="r" fontAlgn="b"/>
                      <a:r>
                        <a:rPr lang="en-US" sz="300" b="0" i="0" u="none" strike="noStrike">
                          <a:solidFill>
                            <a:srgbClr val="000000"/>
                          </a:solidFill>
                          <a:latin typeface="Calibri"/>
                        </a:rPr>
                        <a:t>16.342</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24.11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23.655</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22.295</a:t>
                      </a:r>
                    </a:p>
                  </a:txBody>
                  <a:tcPr marL="2785" marR="2785" marT="2785"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35.648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27.188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28.207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19.463</a:t>
                      </a:r>
                    </a:p>
                  </a:txBody>
                  <a:tcPr marL="2785" marR="2785" marT="2785" marB="0" anchor="b">
                    <a:lnL>
                      <a:noFill/>
                    </a:lnL>
                    <a:lnR>
                      <a:noFill/>
                    </a:lnR>
                    <a:lnT>
                      <a:noFill/>
                    </a:lnT>
                    <a:lnB>
                      <a:noFill/>
                    </a:lnB>
                    <a:solidFill>
                      <a:srgbClr val="DEE182"/>
                    </a:solidFill>
                  </a:tcPr>
                </a:tc>
                <a:tc>
                  <a:txBody>
                    <a:bodyPr/>
                    <a:lstStyle/>
                    <a:p>
                      <a:pPr algn="r" fontAlgn="b"/>
                      <a:r>
                        <a:rPr lang="en-US" sz="300" b="0" i="0" u="none" strike="noStrike">
                          <a:solidFill>
                            <a:srgbClr val="000000"/>
                          </a:solidFill>
                          <a:latin typeface="Calibri"/>
                        </a:rPr>
                        <a:t>40.795</a:t>
                      </a:r>
                    </a:p>
                  </a:txBody>
                  <a:tcPr marL="2785" marR="2785" marT="2785" marB="0" anchor="b">
                    <a:lnL>
                      <a:noFill/>
                    </a:lnL>
                    <a:lnR>
                      <a:noFill/>
                    </a:lnR>
                    <a:lnT>
                      <a:noFill/>
                    </a:lnT>
                    <a:lnB>
                      <a:noFill/>
                    </a:lnB>
                    <a:solidFill>
                      <a:srgbClr val="FFDE82"/>
                    </a:solidFill>
                  </a:tcPr>
                </a:tc>
                <a:tc>
                  <a:txBody>
                    <a:bodyPr/>
                    <a:lstStyle/>
                    <a:p>
                      <a:pPr algn="r" fontAlgn="b"/>
                      <a:r>
                        <a:rPr lang="en-US" sz="300" b="0" i="0" u="none" strike="noStrike">
                          <a:solidFill>
                            <a:srgbClr val="000000"/>
                          </a:solidFill>
                          <a:latin typeface="Calibri"/>
                        </a:rPr>
                        <a:t>30.74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34.268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23.498</a:t>
                      </a:r>
                    </a:p>
                  </a:txBody>
                  <a:tcPr marL="2785" marR="2785" marT="2785" marB="0" anchor="b">
                    <a:lnL>
                      <a:noFill/>
                    </a:lnL>
                    <a:lnR>
                      <a:noFill/>
                    </a:lnR>
                    <a:lnT>
                      <a:noFill/>
                    </a:lnT>
                    <a:lnB>
                      <a:noFill/>
                    </a:lnB>
                    <a:solidFill>
                      <a:srgbClr val="FBEA83"/>
                    </a:solidFill>
                  </a:tcPr>
                </a:tc>
                <a:tc>
                  <a:txBody>
                    <a:bodyPr/>
                    <a:lstStyle/>
                    <a:p>
                      <a:pPr algn="r" fontAlgn="b"/>
                      <a:r>
                        <a:rPr lang="en-US" sz="300" b="0" i="0" u="none" strike="noStrike">
                          <a:solidFill>
                            <a:srgbClr val="000000"/>
                          </a:solidFill>
                          <a:latin typeface="Calibri"/>
                        </a:rPr>
                        <a:t>18.769</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35.393</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21.883</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18.697</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20.79</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23.556</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29.478</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30.166</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17.86</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27.269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41.228</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35.039</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57.792</a:t>
                      </a:r>
                    </a:p>
                  </a:txBody>
                  <a:tcPr marL="2785" marR="2785" marT="2785" marB="0" anchor="b">
                    <a:lnL>
                      <a:noFill/>
                    </a:lnL>
                    <a:lnR>
                      <a:noFill/>
                    </a:lnR>
                    <a:lnT>
                      <a:noFill/>
                    </a:lnT>
                    <a:lnB>
                      <a:noFill/>
                    </a:lnB>
                    <a:solidFill>
                      <a:srgbClr val="FED07F"/>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19.643</a:t>
                      </a:r>
                    </a:p>
                  </a:txBody>
                  <a:tcPr marL="2785" marR="2785" marT="2785" marB="0" anchor="b">
                    <a:lnL>
                      <a:noFill/>
                    </a:lnL>
                    <a:lnR>
                      <a:noFill/>
                    </a:lnR>
                    <a:lnT>
                      <a:noFill/>
                    </a:lnT>
                    <a:lnB>
                      <a:noFill/>
                    </a:lnB>
                    <a:solidFill>
                      <a:srgbClr val="DFE182"/>
                    </a:solidFill>
                  </a:tcPr>
                </a:tc>
                <a:tc>
                  <a:txBody>
                    <a:bodyPr/>
                    <a:lstStyle/>
                    <a:p>
                      <a:pPr algn="r" fontAlgn="b"/>
                      <a:r>
                        <a:rPr lang="en-US" sz="300" b="0" i="0" u="none" strike="noStrike">
                          <a:solidFill>
                            <a:srgbClr val="000000"/>
                          </a:solidFill>
                          <a:latin typeface="Calibri"/>
                        </a:rPr>
                        <a:t>16.848</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24.528</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21.119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18.856</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33.683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23.352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26.139</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22.743</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a:solidFill>
                            <a:srgbClr val="000000"/>
                          </a:solidFill>
                          <a:latin typeface="Calibri"/>
                        </a:rPr>
                        <a:t>38.561</a:t>
                      </a:r>
                    </a:p>
                  </a:txBody>
                  <a:tcPr marL="2785" marR="2785" marT="2785" marB="0" anchor="b">
                    <a:lnL>
                      <a:noFill/>
                    </a:lnL>
                    <a:lnR>
                      <a:noFill/>
                    </a:lnR>
                    <a:lnT>
                      <a:noFill/>
                    </a:lnT>
                    <a:lnB>
                      <a:noFill/>
                    </a:lnB>
                    <a:solidFill>
                      <a:srgbClr val="FFDF82"/>
                    </a:solidFill>
                  </a:tcPr>
                </a:tc>
                <a:tc>
                  <a:txBody>
                    <a:bodyPr/>
                    <a:lstStyle/>
                    <a:p>
                      <a:pPr algn="r" fontAlgn="b"/>
                      <a:r>
                        <a:rPr lang="en-US" sz="300" b="0" i="0" u="none" strike="noStrike">
                          <a:solidFill>
                            <a:srgbClr val="000000"/>
                          </a:solidFill>
                          <a:latin typeface="Calibri"/>
                        </a:rPr>
                        <a:t>24.906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45.935</a:t>
                      </a:r>
                    </a:p>
                  </a:txBody>
                  <a:tcPr marL="2785" marR="2785" marT="2785" marB="0" anchor="b">
                    <a:lnL>
                      <a:noFill/>
                    </a:lnL>
                    <a:lnR>
                      <a:noFill/>
                    </a:lnR>
                    <a:lnT>
                      <a:noFill/>
                    </a:lnT>
                    <a:lnB>
                      <a:noFill/>
                    </a:lnB>
                    <a:solidFill>
                      <a:srgbClr val="FFD981"/>
                    </a:solidFill>
                  </a:tcPr>
                </a:tc>
                <a:tc>
                  <a:txBody>
                    <a:bodyPr/>
                    <a:lstStyle/>
                    <a:p>
                      <a:pPr algn="r" fontAlgn="b"/>
                      <a:r>
                        <a:rPr lang="en-US" sz="300" b="0" i="0" u="none" strike="noStrike">
                          <a:solidFill>
                            <a:srgbClr val="000000"/>
                          </a:solidFill>
                          <a:latin typeface="Calibri"/>
                        </a:rPr>
                        <a:t>23.322</a:t>
                      </a:r>
                    </a:p>
                  </a:txBody>
                  <a:tcPr marL="2785" marR="2785" marT="2785" marB="0" anchor="b">
                    <a:lnL>
                      <a:noFill/>
                    </a:lnL>
                    <a:lnR>
                      <a:noFill/>
                    </a:lnR>
                    <a:lnT>
                      <a:noFill/>
                    </a:lnT>
                    <a:lnB>
                      <a:noFill/>
                    </a:lnB>
                    <a:solidFill>
                      <a:srgbClr val="FAE983"/>
                    </a:solidFill>
                  </a:tcPr>
                </a:tc>
                <a:tc>
                  <a:txBody>
                    <a:bodyPr/>
                    <a:lstStyle/>
                    <a:p>
                      <a:pPr algn="r" fontAlgn="b"/>
                      <a:r>
                        <a:rPr lang="en-US" sz="300" b="0" i="0" u="none" strike="noStrike">
                          <a:solidFill>
                            <a:srgbClr val="000000"/>
                          </a:solidFill>
                          <a:latin typeface="Calibri"/>
                        </a:rPr>
                        <a:t>22.339</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33.537</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20.672</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19.349</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21.671</a:t>
                      </a:r>
                    </a:p>
                  </a:txBody>
                  <a:tcPr marL="2785" marR="2785" marT="2785" marB="0" anchor="b">
                    <a:lnL>
                      <a:noFill/>
                    </a:lnL>
                    <a:lnR>
                      <a:noFill/>
                    </a:lnR>
                    <a:lnT>
                      <a:noFill/>
                    </a:lnT>
                    <a:lnB>
                      <a:noFill/>
                    </a:lnB>
                    <a:solidFill>
                      <a:srgbClr val="EEE683"/>
                    </a:solidFill>
                  </a:tcPr>
                </a:tc>
                <a:tc>
                  <a:txBody>
                    <a:bodyPr/>
                    <a:lstStyle/>
                    <a:p>
                      <a:pPr algn="r" fontAlgn="b"/>
                      <a:r>
                        <a:rPr lang="en-US" sz="300" b="0" i="0" u="none" strike="noStrike">
                          <a:solidFill>
                            <a:srgbClr val="000000"/>
                          </a:solidFill>
                          <a:latin typeface="Calibri"/>
                        </a:rPr>
                        <a:t>25.44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27.15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30.521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16.939</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25.894</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44.907</a:t>
                      </a:r>
                    </a:p>
                  </a:txBody>
                  <a:tcPr marL="2785" marR="2785" marT="2785" marB="0" anchor="b">
                    <a:lnL>
                      <a:noFill/>
                    </a:lnL>
                    <a:lnR>
                      <a:noFill/>
                    </a:lnR>
                    <a:lnT>
                      <a:noFill/>
                    </a:lnT>
                    <a:lnB>
                      <a:noFill/>
                    </a:lnB>
                    <a:solidFill>
                      <a:srgbClr val="FFDA81"/>
                    </a:solidFill>
                  </a:tcPr>
                </a:tc>
                <a:tc>
                  <a:txBody>
                    <a:bodyPr/>
                    <a:lstStyle/>
                    <a:p>
                      <a:pPr algn="r" fontAlgn="b"/>
                      <a:r>
                        <a:rPr lang="en-US" sz="300" b="0" i="0" u="none" strike="noStrike">
                          <a:solidFill>
                            <a:srgbClr val="000000"/>
                          </a:solidFill>
                          <a:latin typeface="Calibri"/>
                        </a:rPr>
                        <a:t>29.53</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52.229</a:t>
                      </a:r>
                    </a:p>
                  </a:txBody>
                  <a:tcPr marL="2785" marR="2785" marT="2785" marB="0" anchor="b">
                    <a:lnL>
                      <a:noFill/>
                    </a:lnL>
                    <a:lnR>
                      <a:noFill/>
                    </a:lnR>
                    <a:lnT>
                      <a:noFill/>
                    </a:lnT>
                    <a:lnB>
                      <a:noFill/>
                    </a:lnB>
                    <a:solidFill>
                      <a:srgbClr val="FED480"/>
                    </a:solidFill>
                  </a:tcPr>
                </a:tc>
              </a:tr>
              <a:tr h="55685">
                <a:tc>
                  <a:txBody>
                    <a:bodyPr/>
                    <a:lstStyle/>
                    <a:p>
                      <a:pPr algn="l" fontAlgn="b"/>
                      <a:r>
                        <a:rPr lang="en-US" sz="300" b="0" i="0" u="none" strike="noStrike">
                          <a:solidFill>
                            <a:srgbClr val="000000"/>
                          </a:solidFill>
                          <a:latin typeface="Calibri"/>
                        </a:rPr>
                        <a:t>ADDITION Routine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18.545</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19.255</a:t>
                      </a:r>
                    </a:p>
                  </a:txBody>
                  <a:tcPr marL="2785" marR="2785" marT="2785" marB="0" anchor="b">
                    <a:lnL>
                      <a:noFill/>
                    </a:lnL>
                    <a:lnR>
                      <a:noFill/>
                    </a:lnR>
                    <a:lnT>
                      <a:noFill/>
                    </a:lnT>
                    <a:lnB>
                      <a:noFill/>
                    </a:lnB>
                    <a:solidFill>
                      <a:srgbClr val="DCE182"/>
                    </a:solidFill>
                  </a:tcPr>
                </a:tc>
                <a:tc>
                  <a:txBody>
                    <a:bodyPr/>
                    <a:lstStyle/>
                    <a:p>
                      <a:pPr algn="r" fontAlgn="b"/>
                      <a:r>
                        <a:rPr lang="en-US" sz="300" b="0" i="0" u="none" strike="noStrike">
                          <a:solidFill>
                            <a:srgbClr val="000000"/>
                          </a:solidFill>
                          <a:latin typeface="Calibri"/>
                        </a:rPr>
                        <a:t>20.791</a:t>
                      </a:r>
                    </a:p>
                  </a:txBody>
                  <a:tcPr marL="2785" marR="2785" marT="2785" marB="0" anchor="b">
                    <a:lnL>
                      <a:noFill/>
                    </a:lnL>
                    <a:lnR>
                      <a:noFill/>
                    </a:lnR>
                    <a:lnT>
                      <a:noFill/>
                    </a:lnT>
                    <a:lnB>
                      <a:noFill/>
                    </a:lnB>
                    <a:solidFill>
                      <a:srgbClr val="E7E482"/>
                    </a:solidFill>
                  </a:tcPr>
                </a:tc>
                <a:tc>
                  <a:txBody>
                    <a:bodyPr/>
                    <a:lstStyle/>
                    <a:p>
                      <a:pPr algn="r" fontAlgn="b"/>
                      <a:r>
                        <a:rPr lang="en-US" sz="300" b="0" i="0" u="none" strike="noStrike">
                          <a:solidFill>
                            <a:srgbClr val="000000"/>
                          </a:solidFill>
                          <a:latin typeface="Calibri"/>
                        </a:rPr>
                        <a:t>21.149</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26.031</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34.475</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27.229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33.169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9.1463</a:t>
                      </a:r>
                    </a:p>
                  </a:txBody>
                  <a:tcPr marL="2785" marR="2785" marT="2785" marB="0" anchor="b">
                    <a:lnL>
                      <a:noFill/>
                    </a:lnL>
                    <a:lnR>
                      <a:noFill/>
                    </a:lnR>
                    <a:lnT>
                      <a:noFill/>
                    </a:lnT>
                    <a:lnB>
                      <a:noFill/>
                    </a:lnB>
                    <a:solidFill>
                      <a:srgbClr val="93CB7D"/>
                    </a:solidFill>
                  </a:tcPr>
                </a:tc>
                <a:tc>
                  <a:txBody>
                    <a:bodyPr/>
                    <a:lstStyle/>
                    <a:p>
                      <a:pPr algn="r" fontAlgn="b"/>
                      <a:r>
                        <a:rPr lang="en-US" sz="300" b="0" i="0" u="none" strike="noStrike">
                          <a:solidFill>
                            <a:srgbClr val="000000"/>
                          </a:solidFill>
                          <a:latin typeface="Calibri"/>
                        </a:rPr>
                        <a:t>27.055</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27.509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17.604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11.505</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14.294</a:t>
                      </a:r>
                    </a:p>
                  </a:txBody>
                  <a:tcPr marL="2785" marR="2785" marT="2785" marB="0" anchor="b">
                    <a:lnL>
                      <a:noFill/>
                    </a:lnL>
                    <a:lnR>
                      <a:noFill/>
                    </a:lnR>
                    <a:lnT>
                      <a:noFill/>
                    </a:lnT>
                    <a:lnB>
                      <a:noFill/>
                    </a:lnB>
                    <a:solidFill>
                      <a:srgbClr val="B8D67F"/>
                    </a:solidFill>
                  </a:tcPr>
                </a:tc>
                <a:tc>
                  <a:txBody>
                    <a:bodyPr/>
                    <a:lstStyle/>
                    <a:p>
                      <a:pPr algn="r" fontAlgn="b"/>
                      <a:r>
                        <a:rPr lang="en-US" sz="300" b="0" i="0" u="none" strike="noStrike">
                          <a:solidFill>
                            <a:srgbClr val="000000"/>
                          </a:solidFill>
                          <a:latin typeface="Calibri"/>
                        </a:rPr>
                        <a:t>27.921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16.315</a:t>
                      </a:r>
                    </a:p>
                  </a:txBody>
                  <a:tcPr marL="2785" marR="2785" marT="2785" marB="0" anchor="b">
                    <a:lnL>
                      <a:noFill/>
                    </a:lnL>
                    <a:lnR>
                      <a:noFill/>
                    </a:lnR>
                    <a:lnT>
                      <a:noFill/>
                    </a:lnT>
                    <a:lnB>
                      <a:noFill/>
                    </a:lnB>
                    <a:solidFill>
                      <a:srgbClr val="C7DA80"/>
                    </a:solidFill>
                  </a:tcPr>
                </a:tc>
                <a:tc>
                  <a:txBody>
                    <a:bodyPr/>
                    <a:lstStyle/>
                    <a:p>
                      <a:pPr algn="r" fontAlgn="b"/>
                      <a:r>
                        <a:rPr lang="en-US" sz="300" b="0" i="0" u="none" strike="noStrike">
                          <a:solidFill>
                            <a:srgbClr val="000000"/>
                          </a:solidFill>
                          <a:latin typeface="Calibri"/>
                        </a:rPr>
                        <a:t>16.03</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13.204</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13.471</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22.704</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16.727</a:t>
                      </a:r>
                    </a:p>
                  </a:txBody>
                  <a:tcPr marL="2785" marR="2785" marT="2785" marB="0" anchor="b">
                    <a:lnL>
                      <a:noFill/>
                    </a:lnL>
                    <a:lnR>
                      <a:noFill/>
                    </a:lnR>
                    <a:lnT>
                      <a:noFill/>
                    </a:lnT>
                    <a:lnB>
                      <a:noFill/>
                    </a:lnB>
                    <a:solidFill>
                      <a:srgbClr val="CADB80"/>
                    </a:solidFill>
                  </a:tcPr>
                </a:tc>
                <a:tc>
                  <a:txBody>
                    <a:bodyPr/>
                    <a:lstStyle/>
                    <a:p>
                      <a:pPr algn="r" fontAlgn="b"/>
                      <a:r>
                        <a:rPr lang="en-US" sz="300" b="0" i="0" u="none" strike="noStrike">
                          <a:solidFill>
                            <a:srgbClr val="000000"/>
                          </a:solidFill>
                          <a:latin typeface="Calibri"/>
                        </a:rPr>
                        <a:t>20.261</a:t>
                      </a:r>
                    </a:p>
                  </a:txBody>
                  <a:tcPr marL="2785" marR="2785" marT="2785" marB="0" anchor="b">
                    <a:lnL>
                      <a:noFill/>
                    </a:lnL>
                    <a:lnR>
                      <a:noFill/>
                    </a:lnR>
                    <a:lnT>
                      <a:noFill/>
                    </a:lnT>
                    <a:lnB>
                      <a:noFill/>
                    </a:lnB>
                    <a:solidFill>
                      <a:srgbClr val="E4E382"/>
                    </a:solidFill>
                  </a:tcPr>
                </a:tc>
                <a:tc>
                  <a:txBody>
                    <a:bodyPr/>
                    <a:lstStyle/>
                    <a:p>
                      <a:pPr algn="r" fontAlgn="b"/>
                      <a:r>
                        <a:rPr lang="en-US" sz="300" b="0" i="0" u="none" strike="noStrike">
                          <a:solidFill>
                            <a:srgbClr val="000000"/>
                          </a:solidFill>
                          <a:latin typeface="Calibri"/>
                        </a:rPr>
                        <a:t>13.987</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16.994</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32.69</a:t>
                      </a:r>
                    </a:p>
                  </a:txBody>
                  <a:tcPr marL="2785" marR="2785" marT="2785" marB="0" anchor="b">
                    <a:lnL>
                      <a:noFill/>
                    </a:lnL>
                    <a:lnR>
                      <a:noFill/>
                    </a:lnR>
                    <a:lnT>
                      <a:noFill/>
                    </a:lnT>
                    <a:lnB>
                      <a:noFill/>
                    </a:lnB>
                    <a:solidFill>
                      <a:srgbClr val="FFE483"/>
                    </a:solidFill>
                  </a:tcPr>
                </a:tc>
                <a:tc>
                  <a:txBody>
                    <a:bodyPr/>
                    <a:lstStyle/>
                    <a:p>
                      <a:pPr algn="r" fontAlgn="b"/>
                      <a:r>
                        <a:rPr lang="en-US" sz="300" b="0" i="0" u="none" strike="noStrike">
                          <a:solidFill>
                            <a:srgbClr val="000000"/>
                          </a:solidFill>
                          <a:latin typeface="Calibri"/>
                        </a:rPr>
                        <a:t>36.2</a:t>
                      </a:r>
                    </a:p>
                  </a:txBody>
                  <a:tcPr marL="2785" marR="2785" marT="2785" marB="0" anchor="b">
                    <a:lnL>
                      <a:noFill/>
                    </a:lnL>
                    <a:lnR>
                      <a:noFill/>
                    </a:lnR>
                    <a:lnT>
                      <a:noFill/>
                    </a:lnT>
                    <a:lnB>
                      <a:noFill/>
                    </a:lnB>
                    <a:solidFill>
                      <a:srgbClr val="FFE183"/>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18.855</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a:solidFill>
                            <a:srgbClr val="000000"/>
                          </a:solidFill>
                          <a:latin typeface="Calibri"/>
                        </a:rPr>
                        <a:t>16.968</a:t>
                      </a:r>
                    </a:p>
                  </a:txBody>
                  <a:tcPr marL="2785" marR="2785" marT="2785" marB="0" anchor="b">
                    <a:lnL>
                      <a:noFill/>
                    </a:lnL>
                    <a:lnR>
                      <a:noFill/>
                    </a:lnR>
                    <a:lnT>
                      <a:noFill/>
                    </a:lnT>
                    <a:lnB>
                      <a:noFill/>
                    </a:lnB>
                    <a:solidFill>
                      <a:srgbClr val="CCDC81"/>
                    </a:solidFill>
                  </a:tcPr>
                </a:tc>
                <a:tc>
                  <a:txBody>
                    <a:bodyPr/>
                    <a:lstStyle/>
                    <a:p>
                      <a:pPr algn="r" fontAlgn="b"/>
                      <a:r>
                        <a:rPr lang="en-US" sz="300" b="0" i="0" u="none" strike="noStrike">
                          <a:solidFill>
                            <a:srgbClr val="000000"/>
                          </a:solidFill>
                          <a:latin typeface="Calibri"/>
                        </a:rPr>
                        <a:t>18.579</a:t>
                      </a:r>
                    </a:p>
                  </a:txBody>
                  <a:tcPr marL="2785" marR="2785" marT="2785" marB="0" anchor="b">
                    <a:lnL>
                      <a:noFill/>
                    </a:lnL>
                    <a:lnR>
                      <a:noFill/>
                    </a:lnR>
                    <a:lnT>
                      <a:noFill/>
                    </a:lnT>
                    <a:lnB>
                      <a:noFill/>
                    </a:lnB>
                    <a:solidFill>
                      <a:srgbClr val="D7DF81"/>
                    </a:solidFill>
                  </a:tcPr>
                </a:tc>
                <a:tc>
                  <a:txBody>
                    <a:bodyPr/>
                    <a:lstStyle/>
                    <a:p>
                      <a:pPr algn="r" fontAlgn="b"/>
                      <a:r>
                        <a:rPr lang="en-US" sz="300" b="0" i="0" u="none" strike="noStrike">
                          <a:solidFill>
                            <a:srgbClr val="000000"/>
                          </a:solidFill>
                          <a:latin typeface="Calibri"/>
                        </a:rPr>
                        <a:t>17.905</a:t>
                      </a:r>
                    </a:p>
                  </a:txBody>
                  <a:tcPr marL="2785" marR="2785" marT="2785" marB="0" anchor="b">
                    <a:lnL>
                      <a:noFill/>
                    </a:lnL>
                    <a:lnR>
                      <a:noFill/>
                    </a:lnR>
                    <a:lnT>
                      <a:noFill/>
                    </a:lnT>
                    <a:lnB>
                      <a:noFill/>
                    </a:lnB>
                    <a:solidFill>
                      <a:srgbClr val="D2DE81"/>
                    </a:solidFill>
                  </a:tcPr>
                </a:tc>
                <a:tc>
                  <a:txBody>
                    <a:bodyPr/>
                    <a:lstStyle/>
                    <a:p>
                      <a:pPr algn="r" fontAlgn="b"/>
                      <a:r>
                        <a:rPr lang="en-US" sz="300" b="0" i="0" u="none" strike="noStrike">
                          <a:solidFill>
                            <a:srgbClr val="000000"/>
                          </a:solidFill>
                          <a:latin typeface="Calibri"/>
                        </a:rPr>
                        <a:t>23.69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35.405</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26.195</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31.114</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11.22</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27.299</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28.754</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20.49</a:t>
                      </a:r>
                    </a:p>
                  </a:txBody>
                  <a:tcPr marL="2785" marR="2785" marT="2785" marB="0" anchor="b">
                    <a:lnL>
                      <a:noFill/>
                    </a:lnL>
                    <a:lnR>
                      <a:noFill/>
                    </a:lnR>
                    <a:lnT>
                      <a:noFill/>
                    </a:lnT>
                    <a:lnB>
                      <a:noFill/>
                    </a:lnB>
                    <a:solidFill>
                      <a:srgbClr val="E5E382"/>
                    </a:solidFill>
                  </a:tcPr>
                </a:tc>
                <a:tc>
                  <a:txBody>
                    <a:bodyPr/>
                    <a:lstStyle/>
                    <a:p>
                      <a:pPr algn="r" fontAlgn="b"/>
                      <a:r>
                        <a:rPr lang="en-US" sz="300" b="0" i="0" u="none" strike="noStrike">
                          <a:solidFill>
                            <a:srgbClr val="000000"/>
                          </a:solidFill>
                          <a:latin typeface="Calibri"/>
                        </a:rPr>
                        <a:t>10.328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10.719</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29.22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14.537</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14.837</a:t>
                      </a:r>
                    </a:p>
                  </a:txBody>
                  <a:tcPr marL="2785" marR="2785" marT="2785" marB="0" anchor="b">
                    <a:lnL>
                      <a:noFill/>
                    </a:lnL>
                    <a:lnR>
                      <a:noFill/>
                    </a:lnR>
                    <a:lnT>
                      <a:noFill/>
                    </a:lnT>
                    <a:lnB>
                      <a:noFill/>
                    </a:lnB>
                    <a:solidFill>
                      <a:srgbClr val="BCD780"/>
                    </a:solidFill>
                  </a:tcPr>
                </a:tc>
                <a:tc>
                  <a:txBody>
                    <a:bodyPr/>
                    <a:lstStyle/>
                    <a:p>
                      <a:pPr algn="r" fontAlgn="b"/>
                      <a:r>
                        <a:rPr lang="en-US" sz="300" b="0" i="0" u="none" strike="noStrike">
                          <a:solidFill>
                            <a:srgbClr val="000000"/>
                          </a:solidFill>
                          <a:latin typeface="Calibri"/>
                        </a:rPr>
                        <a:t>16.001</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13.246</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22.124</a:t>
                      </a:r>
                    </a:p>
                  </a:txBody>
                  <a:tcPr marL="2785" marR="2785" marT="2785" marB="0" anchor="b">
                    <a:lnL>
                      <a:noFill/>
                    </a:lnL>
                    <a:lnR>
                      <a:noFill/>
                    </a:lnR>
                    <a:lnT>
                      <a:noFill/>
                    </a:lnT>
                    <a:lnB>
                      <a:noFill/>
                    </a:lnB>
                    <a:solidFill>
                      <a:srgbClr val="F1E783"/>
                    </a:solidFill>
                  </a:tcPr>
                </a:tc>
                <a:tc>
                  <a:txBody>
                    <a:bodyPr/>
                    <a:lstStyle/>
                    <a:p>
                      <a:pPr algn="r" fontAlgn="b"/>
                      <a:r>
                        <a:rPr lang="en-US" sz="300" b="0" i="0" u="none" strike="noStrike">
                          <a:solidFill>
                            <a:srgbClr val="000000"/>
                          </a:solidFill>
                          <a:latin typeface="Calibri"/>
                        </a:rPr>
                        <a:t>21.372</a:t>
                      </a:r>
                    </a:p>
                  </a:txBody>
                  <a:tcPr marL="2785" marR="2785" marT="2785" marB="0" anchor="b">
                    <a:lnL>
                      <a:noFill/>
                    </a:lnL>
                    <a:lnR>
                      <a:noFill/>
                    </a:lnR>
                    <a:lnT>
                      <a:noFill/>
                    </a:lnT>
                    <a:lnB>
                      <a:noFill/>
                    </a:lnB>
                    <a:solidFill>
                      <a:srgbClr val="ECE582"/>
                    </a:solidFill>
                  </a:tcPr>
                </a:tc>
                <a:tc>
                  <a:txBody>
                    <a:bodyPr/>
                    <a:lstStyle/>
                    <a:p>
                      <a:pPr algn="r" fontAlgn="b"/>
                      <a:r>
                        <a:rPr lang="en-US" sz="300" b="0" i="0" u="none" strike="noStrike">
                          <a:solidFill>
                            <a:srgbClr val="000000"/>
                          </a:solidFill>
                          <a:latin typeface="Calibri"/>
                        </a:rPr>
                        <a:t>16.887</a:t>
                      </a:r>
                    </a:p>
                  </a:txBody>
                  <a:tcPr marL="2785" marR="2785" marT="2785" marB="0" anchor="b">
                    <a:lnL>
                      <a:noFill/>
                    </a:lnL>
                    <a:lnR>
                      <a:noFill/>
                    </a:lnR>
                    <a:lnT>
                      <a:noFill/>
                    </a:lnT>
                    <a:lnB>
                      <a:noFill/>
                    </a:lnB>
                    <a:solidFill>
                      <a:srgbClr val="CBDC81"/>
                    </a:solidFill>
                  </a:tcPr>
                </a:tc>
                <a:tc>
                  <a:txBody>
                    <a:bodyPr/>
                    <a:lstStyle/>
                    <a:p>
                      <a:pPr algn="r" fontAlgn="b"/>
                      <a:r>
                        <a:rPr lang="en-US" sz="300" b="0" i="0" u="none" strike="noStrike">
                          <a:solidFill>
                            <a:srgbClr val="000000"/>
                          </a:solidFill>
                          <a:latin typeface="Calibri"/>
                        </a:rPr>
                        <a:t>13.587</a:t>
                      </a:r>
                    </a:p>
                  </a:txBody>
                  <a:tcPr marL="2785" marR="2785" marT="2785" marB="0" anchor="b">
                    <a:lnL>
                      <a:noFill/>
                    </a:lnL>
                    <a:lnR>
                      <a:noFill/>
                    </a:lnR>
                    <a:lnT>
                      <a:noFill/>
                    </a:lnT>
                    <a:lnB>
                      <a:noFill/>
                    </a:lnB>
                    <a:solidFill>
                      <a:srgbClr val="B3D57F"/>
                    </a:solidFill>
                  </a:tcPr>
                </a:tc>
                <a:tc>
                  <a:txBody>
                    <a:bodyPr/>
                    <a:lstStyle/>
                    <a:p>
                      <a:pPr algn="r" fontAlgn="b"/>
                      <a:r>
                        <a:rPr lang="en-US" sz="300" b="0" i="0" u="none" strike="noStrike">
                          <a:solidFill>
                            <a:srgbClr val="000000"/>
                          </a:solidFill>
                          <a:latin typeface="Calibri"/>
                        </a:rPr>
                        <a:t>17.446</a:t>
                      </a:r>
                    </a:p>
                  </a:txBody>
                  <a:tcPr marL="2785" marR="2785" marT="2785" marB="0" anchor="b">
                    <a:lnL>
                      <a:noFill/>
                    </a:lnL>
                    <a:lnR>
                      <a:noFill/>
                    </a:lnR>
                    <a:lnT>
                      <a:noFill/>
                    </a:lnT>
                    <a:lnB>
                      <a:noFill/>
                    </a:lnB>
                    <a:solidFill>
                      <a:srgbClr val="CFDD81"/>
                    </a:solidFill>
                  </a:tcPr>
                </a:tc>
                <a:tc>
                  <a:txBody>
                    <a:bodyPr/>
                    <a:lstStyle/>
                    <a:p>
                      <a:pPr algn="r" fontAlgn="b"/>
                      <a:r>
                        <a:rPr lang="en-US" sz="300" b="0" i="0" u="none" strike="noStrike">
                          <a:solidFill>
                            <a:srgbClr val="000000"/>
                          </a:solidFill>
                          <a:latin typeface="Calibri"/>
                        </a:rPr>
                        <a:t>34.022</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41.262</a:t>
                      </a:r>
                    </a:p>
                  </a:txBody>
                  <a:tcPr marL="2785" marR="2785" marT="2785" marB="0" anchor="b">
                    <a:lnL>
                      <a:noFill/>
                    </a:lnL>
                    <a:lnR>
                      <a:noFill/>
                    </a:lnR>
                    <a:lnT>
                      <a:noFill/>
                    </a:lnT>
                    <a:lnB>
                      <a:noFill/>
                    </a:lnB>
                    <a:solidFill>
                      <a:srgbClr val="FFDD82"/>
                    </a:solidFill>
                  </a:tcPr>
                </a:tc>
              </a:tr>
              <a:tr h="55685">
                <a:tc>
                  <a:txBody>
                    <a:bodyPr/>
                    <a:lstStyle/>
                    <a:p>
                      <a:pPr algn="l" fontAlgn="b"/>
                      <a:r>
                        <a:rPr lang="en-US" sz="300" b="0" i="0" u="none" strike="noStrike">
                          <a:solidFill>
                            <a:srgbClr val="000000"/>
                          </a:solidFill>
                          <a:latin typeface="Calibri"/>
                        </a:rPr>
                        <a:t>ADDITION Intensive</a:t>
                      </a: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20.55</a:t>
                      </a:r>
                    </a:p>
                  </a:txBody>
                  <a:tcPr marL="2785" marR="2785" marT="2785" marB="0" anchor="b">
                    <a:lnL>
                      <a:noFill/>
                    </a:lnL>
                    <a:lnR>
                      <a:noFill/>
                    </a:lnR>
                    <a:lnT>
                      <a:noFill/>
                    </a:lnT>
                    <a:lnB>
                      <a:noFill/>
                    </a:lnB>
                    <a:solidFill>
                      <a:srgbClr val="E6E382"/>
                    </a:solidFill>
                  </a:tcPr>
                </a:tc>
                <a:tc>
                  <a:txBody>
                    <a:bodyPr/>
                    <a:lstStyle/>
                    <a:p>
                      <a:pPr algn="r" fontAlgn="b"/>
                      <a:r>
                        <a:rPr lang="en-US" sz="300" b="0" i="0" u="none" strike="noStrike">
                          <a:solidFill>
                            <a:srgbClr val="000000"/>
                          </a:solidFill>
                          <a:latin typeface="Calibri"/>
                        </a:rPr>
                        <a:t>18.915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23.262</a:t>
                      </a:r>
                    </a:p>
                  </a:txBody>
                  <a:tcPr marL="2785" marR="2785" marT="2785" marB="0" anchor="b">
                    <a:lnL>
                      <a:noFill/>
                    </a:lnL>
                    <a:lnR>
                      <a:noFill/>
                    </a:lnR>
                    <a:lnT>
                      <a:noFill/>
                    </a:lnT>
                    <a:lnB>
                      <a:noFill/>
                    </a:lnB>
                    <a:solidFill>
                      <a:srgbClr val="F9E983"/>
                    </a:solidFill>
                  </a:tcPr>
                </a:tc>
                <a:tc>
                  <a:txBody>
                    <a:bodyPr/>
                    <a:lstStyle/>
                    <a:p>
                      <a:pPr algn="r" fontAlgn="b"/>
                      <a:r>
                        <a:rPr lang="en-US" sz="300" b="0" i="0" u="none" strike="noStrike">
                          <a:solidFill>
                            <a:srgbClr val="000000"/>
                          </a:solidFill>
                          <a:latin typeface="Calibri"/>
                        </a:rPr>
                        <a:t>22.315</a:t>
                      </a:r>
                    </a:p>
                  </a:txBody>
                  <a:tcPr marL="2785" marR="2785" marT="2785" marB="0" anchor="b">
                    <a:lnL>
                      <a:noFill/>
                    </a:lnL>
                    <a:lnR>
                      <a:noFill/>
                    </a:lnR>
                    <a:lnT>
                      <a:noFill/>
                    </a:lnT>
                    <a:lnB>
                      <a:noFill/>
                    </a:lnB>
                    <a:solidFill>
                      <a:srgbClr val="F3E783"/>
                    </a:solidFill>
                  </a:tcPr>
                </a:tc>
                <a:tc>
                  <a:txBody>
                    <a:bodyPr/>
                    <a:lstStyle/>
                    <a:p>
                      <a:pPr algn="r" fontAlgn="b"/>
                      <a:r>
                        <a:rPr lang="en-US" sz="300" b="0" i="0" u="none" strike="noStrike">
                          <a:solidFill>
                            <a:srgbClr val="000000"/>
                          </a:solidFill>
                          <a:latin typeface="Calibri"/>
                        </a:rPr>
                        <a:t>27.731</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36.649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28.662</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33.898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9.3433</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32.03</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31.982</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22.61</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12.58</a:t>
                      </a:r>
                    </a:p>
                  </a:txBody>
                  <a:tcPr marL="2785" marR="2785" marT="2785" marB="0" anchor="b">
                    <a:lnL>
                      <a:noFill/>
                    </a:lnL>
                    <a:lnR>
                      <a:noFill/>
                    </a:lnR>
                    <a:lnT>
                      <a:noFill/>
                    </a:lnT>
                    <a:lnB>
                      <a:noFill/>
                    </a:lnB>
                    <a:solidFill>
                      <a:srgbClr val="ACD37F"/>
                    </a:solidFill>
                  </a:tcPr>
                </a:tc>
                <a:tc>
                  <a:txBody>
                    <a:bodyPr/>
                    <a:lstStyle/>
                    <a:p>
                      <a:pPr algn="r" fontAlgn="b"/>
                      <a:r>
                        <a:rPr lang="en-US" sz="300" b="0" i="0" u="none" strike="noStrike">
                          <a:solidFill>
                            <a:srgbClr val="000000"/>
                          </a:solidFill>
                          <a:latin typeface="Calibri"/>
                        </a:rPr>
                        <a:t>13.483</a:t>
                      </a:r>
                    </a:p>
                  </a:txBody>
                  <a:tcPr marL="2785" marR="2785" marT="2785"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29.76</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17.921</a:t>
                      </a:r>
                    </a:p>
                  </a:txBody>
                  <a:tcPr marL="2785" marR="2785" marT="2785"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16.603</a:t>
                      </a:r>
                    </a:p>
                  </a:txBody>
                  <a:tcPr marL="2785" marR="2785" marT="2785" marB="0" anchor="b">
                    <a:lnL>
                      <a:noFill/>
                    </a:lnL>
                    <a:lnR>
                      <a:noFill/>
                    </a:lnR>
                    <a:lnT>
                      <a:noFill/>
                    </a:lnT>
                    <a:lnB>
                      <a:noFill/>
                    </a:lnB>
                    <a:solidFill>
                      <a:srgbClr val="C9DB80"/>
                    </a:solidFill>
                  </a:tcPr>
                </a:tc>
                <a:tc>
                  <a:txBody>
                    <a:bodyPr/>
                    <a:lstStyle/>
                    <a:p>
                      <a:pPr algn="r" fontAlgn="b"/>
                      <a:r>
                        <a:rPr lang="en-US" sz="300" b="0" i="0" u="none" strike="noStrike">
                          <a:solidFill>
                            <a:srgbClr val="000000"/>
                          </a:solidFill>
                          <a:latin typeface="Calibri"/>
                        </a:rPr>
                        <a:t>14.538</a:t>
                      </a:r>
                    </a:p>
                  </a:txBody>
                  <a:tcPr marL="2785" marR="2785" marT="2785" marB="0" anchor="b">
                    <a:lnL>
                      <a:noFill/>
                    </a:lnL>
                    <a:lnR>
                      <a:noFill/>
                    </a:lnR>
                    <a:lnT>
                      <a:noFill/>
                    </a:lnT>
                    <a:lnB>
                      <a:noFill/>
                    </a:lnB>
                    <a:solidFill>
                      <a:srgbClr val="BAD780"/>
                    </a:solidFill>
                  </a:tcPr>
                </a:tc>
                <a:tc>
                  <a:txBody>
                    <a:bodyPr/>
                    <a:lstStyle/>
                    <a:p>
                      <a:pPr algn="r" fontAlgn="b"/>
                      <a:r>
                        <a:rPr lang="en-US" sz="300" b="0" i="0" u="none" strike="noStrike">
                          <a:solidFill>
                            <a:srgbClr val="000000"/>
                          </a:solidFill>
                          <a:latin typeface="Calibri"/>
                        </a:rPr>
                        <a:t>15.476</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22.549</a:t>
                      </a:r>
                    </a:p>
                  </a:txBody>
                  <a:tcPr marL="2785" marR="2785" marT="2785" marB="0" anchor="b">
                    <a:lnL>
                      <a:noFill/>
                    </a:lnL>
                    <a:lnR>
                      <a:noFill/>
                    </a:lnR>
                    <a:lnT>
                      <a:noFill/>
                    </a:lnT>
                    <a:lnB>
                      <a:noFill/>
                    </a:lnB>
                    <a:solidFill>
                      <a:srgbClr val="F4E883"/>
                    </a:solidFill>
                  </a:tcPr>
                </a:tc>
                <a:tc>
                  <a:txBody>
                    <a:bodyPr/>
                    <a:lstStyle/>
                    <a:p>
                      <a:pPr algn="r" fontAlgn="b"/>
                      <a:r>
                        <a:rPr lang="en-US" sz="300" b="0" i="0" u="none" strike="noStrike">
                          <a:solidFill>
                            <a:srgbClr val="000000"/>
                          </a:solidFill>
                          <a:latin typeface="Calibri"/>
                        </a:rPr>
                        <a:t>18.43</a:t>
                      </a:r>
                    </a:p>
                  </a:txBody>
                  <a:tcPr marL="2785" marR="2785" marT="2785" marB="0" anchor="b">
                    <a:lnL>
                      <a:noFill/>
                    </a:lnL>
                    <a:lnR>
                      <a:noFill/>
                    </a:lnR>
                    <a:lnT>
                      <a:noFill/>
                    </a:lnT>
                    <a:lnB>
                      <a:noFill/>
                    </a:lnB>
                    <a:solidFill>
                      <a:srgbClr val="D6DF81"/>
                    </a:solidFill>
                  </a:tcPr>
                </a:tc>
                <a:tc>
                  <a:txBody>
                    <a:bodyPr/>
                    <a:lstStyle/>
                    <a:p>
                      <a:pPr algn="r" fontAlgn="b"/>
                      <a:r>
                        <a:rPr lang="en-US" sz="300" b="0" i="0" u="none" strike="noStrike">
                          <a:solidFill>
                            <a:srgbClr val="000000"/>
                          </a:solidFill>
                          <a:latin typeface="Calibri"/>
                        </a:rPr>
                        <a:t>23.764</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14.982</a:t>
                      </a:r>
                    </a:p>
                  </a:txBody>
                  <a:tcPr marL="2785" marR="2785" marT="2785" marB="0" anchor="b">
                    <a:lnL>
                      <a:noFill/>
                    </a:lnL>
                    <a:lnR>
                      <a:noFill/>
                    </a:lnR>
                    <a:lnT>
                      <a:noFill/>
                    </a:lnT>
                    <a:lnB>
                      <a:noFill/>
                    </a:lnB>
                    <a:solidFill>
                      <a:srgbClr val="BDD880"/>
                    </a:solidFill>
                  </a:tcPr>
                </a:tc>
                <a:tc>
                  <a:txBody>
                    <a:bodyPr/>
                    <a:lstStyle/>
                    <a:p>
                      <a:pPr algn="r" fontAlgn="b"/>
                      <a:r>
                        <a:rPr lang="en-US" sz="300" b="0" i="0" u="none" strike="noStrike">
                          <a:solidFill>
                            <a:srgbClr val="000000"/>
                          </a:solidFill>
                          <a:latin typeface="Calibri"/>
                        </a:rPr>
                        <a:t>23.599</a:t>
                      </a:r>
                    </a:p>
                  </a:txBody>
                  <a:tcPr marL="2785" marR="2785" marT="2785" marB="0" anchor="b">
                    <a:lnL>
                      <a:noFill/>
                    </a:lnL>
                    <a:lnR>
                      <a:noFill/>
                    </a:lnR>
                    <a:lnT>
                      <a:noFill/>
                    </a:lnT>
                    <a:lnB>
                      <a:noFill/>
                    </a:lnB>
                    <a:solidFill>
                      <a:srgbClr val="FCEA83"/>
                    </a:solidFill>
                  </a:tcPr>
                </a:tc>
                <a:tc>
                  <a:txBody>
                    <a:bodyPr/>
                    <a:lstStyle/>
                    <a:p>
                      <a:pPr algn="r" fontAlgn="b"/>
                      <a:r>
                        <a:rPr lang="en-US" sz="300" b="0" i="0" u="none" strike="noStrike">
                          <a:solidFill>
                            <a:srgbClr val="000000"/>
                          </a:solidFill>
                          <a:latin typeface="Calibri"/>
                        </a:rPr>
                        <a:t>40.967</a:t>
                      </a:r>
                    </a:p>
                  </a:txBody>
                  <a:tcPr marL="2785" marR="2785" marT="2785" marB="0" anchor="b">
                    <a:lnL>
                      <a:noFill/>
                    </a:lnL>
                    <a:lnR>
                      <a:noFill/>
                    </a:lnR>
                    <a:lnT>
                      <a:noFill/>
                    </a:lnT>
                    <a:lnB>
                      <a:noFill/>
                    </a:lnB>
                    <a:solidFill>
                      <a:srgbClr val="FFDD82"/>
                    </a:solidFill>
                  </a:tcPr>
                </a:tc>
                <a:tc>
                  <a:txBody>
                    <a:bodyPr/>
                    <a:lstStyle/>
                    <a:p>
                      <a:pPr algn="r" fontAlgn="b"/>
                      <a:r>
                        <a:rPr lang="en-US" sz="300" b="0" i="0" u="none" strike="noStrike">
                          <a:solidFill>
                            <a:srgbClr val="000000"/>
                          </a:solidFill>
                          <a:latin typeface="Calibri"/>
                        </a:rPr>
                        <a:t>41.658</a:t>
                      </a:r>
                    </a:p>
                  </a:txBody>
                  <a:tcPr marL="2785" marR="2785" marT="2785" marB="0" anchor="b">
                    <a:lnL>
                      <a:noFill/>
                    </a:lnL>
                    <a:lnR>
                      <a:noFill/>
                    </a:lnR>
                    <a:lnT>
                      <a:noFill/>
                    </a:lnT>
                    <a:lnB>
                      <a:noFill/>
                    </a:lnB>
                    <a:solidFill>
                      <a:srgbClr val="FFDD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21.075</a:t>
                      </a:r>
                    </a:p>
                  </a:txBody>
                  <a:tcPr marL="2785" marR="2785" marT="2785" marB="0" anchor="b">
                    <a:lnL>
                      <a:noFill/>
                    </a:lnL>
                    <a:lnR>
                      <a:noFill/>
                    </a:lnR>
                    <a:lnT>
                      <a:noFill/>
                    </a:lnT>
                    <a:lnB>
                      <a:noFill/>
                    </a:lnB>
                    <a:solidFill>
                      <a:srgbClr val="EAE482"/>
                    </a:solidFill>
                  </a:tcPr>
                </a:tc>
                <a:tc>
                  <a:txBody>
                    <a:bodyPr/>
                    <a:lstStyle/>
                    <a:p>
                      <a:pPr algn="r" fontAlgn="b"/>
                      <a:r>
                        <a:rPr lang="en-US" sz="300" b="0" i="0" u="none" strike="noStrike">
                          <a:solidFill>
                            <a:srgbClr val="000000"/>
                          </a:solidFill>
                          <a:latin typeface="Calibri"/>
                        </a:rPr>
                        <a:t>19.005</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21.536</a:t>
                      </a:r>
                    </a:p>
                  </a:txBody>
                  <a:tcPr marL="2785" marR="2785" marT="2785" marB="0" anchor="b">
                    <a:lnL>
                      <a:noFill/>
                    </a:lnL>
                    <a:lnR>
                      <a:noFill/>
                    </a:lnR>
                    <a:lnT>
                      <a:noFill/>
                    </a:lnT>
                    <a:lnB>
                      <a:noFill/>
                    </a:lnB>
                    <a:solidFill>
                      <a:srgbClr val="EDE582"/>
                    </a:solidFill>
                  </a:tcPr>
                </a:tc>
                <a:tc>
                  <a:txBody>
                    <a:bodyPr/>
                    <a:lstStyle/>
                    <a:p>
                      <a:pPr algn="r" fontAlgn="b"/>
                      <a:r>
                        <a:rPr lang="en-US" sz="300" b="0" i="0" u="none" strike="noStrike">
                          <a:solidFill>
                            <a:srgbClr val="000000"/>
                          </a:solidFill>
                          <a:latin typeface="Calibri"/>
                        </a:rPr>
                        <a:t>22.586</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27.016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37.937</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a:solidFill>
                            <a:srgbClr val="000000"/>
                          </a:solidFill>
                          <a:latin typeface="Calibri"/>
                        </a:rPr>
                        <a:t>28.357</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35.117</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11.539</a:t>
                      </a:r>
                    </a:p>
                  </a:txBody>
                  <a:tcPr marL="2785" marR="2785" marT="2785" marB="0" anchor="b">
                    <a:lnL>
                      <a:noFill/>
                    </a:lnL>
                    <a:lnR>
                      <a:noFill/>
                    </a:lnR>
                    <a:lnT>
                      <a:noFill/>
                    </a:lnT>
                    <a:lnB>
                      <a:noFill/>
                    </a:lnB>
                    <a:solidFill>
                      <a:srgbClr val="A4D07E"/>
                    </a:solidFill>
                  </a:tcPr>
                </a:tc>
                <a:tc>
                  <a:txBody>
                    <a:bodyPr/>
                    <a:lstStyle/>
                    <a:p>
                      <a:pPr algn="r" fontAlgn="b"/>
                      <a:r>
                        <a:rPr lang="en-US" sz="300" b="0" i="0" u="none" strike="noStrike">
                          <a:solidFill>
                            <a:srgbClr val="000000"/>
                          </a:solidFill>
                          <a:latin typeface="Calibri"/>
                        </a:rPr>
                        <a:t>34.223</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30.451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25.962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9.3818</a:t>
                      </a:r>
                    </a:p>
                  </a:txBody>
                  <a:tcPr marL="2785" marR="2785" marT="2785" marB="0" anchor="b">
                    <a:lnL>
                      <a:noFill/>
                    </a:lnL>
                    <a:lnR>
                      <a:noFill/>
                    </a:lnR>
                    <a:lnT>
                      <a:noFill/>
                    </a:lnT>
                    <a:lnB>
                      <a:noFill/>
                    </a:lnB>
                    <a:solidFill>
                      <a:srgbClr val="94CC7D"/>
                    </a:solidFill>
                  </a:tcPr>
                </a:tc>
                <a:tc>
                  <a:txBody>
                    <a:bodyPr/>
                    <a:lstStyle/>
                    <a:p>
                      <a:pPr algn="r" fontAlgn="b"/>
                      <a:r>
                        <a:rPr lang="en-US" sz="300" b="0" i="0" u="none" strike="noStrike">
                          <a:solidFill>
                            <a:srgbClr val="000000"/>
                          </a:solidFill>
                          <a:latin typeface="Calibri"/>
                        </a:rPr>
                        <a:t>11.825</a:t>
                      </a:r>
                    </a:p>
                  </a:txBody>
                  <a:tcPr marL="2785" marR="2785" marT="2785" marB="0" anchor="b">
                    <a:lnL>
                      <a:noFill/>
                    </a:lnL>
                    <a:lnR>
                      <a:noFill/>
                    </a:lnR>
                    <a:lnT>
                      <a:noFill/>
                    </a:lnT>
                    <a:lnB>
                      <a:noFill/>
                    </a:lnB>
                    <a:solidFill>
                      <a:srgbClr val="A6D17E"/>
                    </a:solidFill>
                  </a:tcPr>
                </a:tc>
                <a:tc>
                  <a:txBody>
                    <a:bodyPr/>
                    <a:lstStyle/>
                    <a:p>
                      <a:pPr algn="r" fontAlgn="b"/>
                      <a:r>
                        <a:rPr lang="en-US" sz="300" b="0" i="0" u="none" strike="noStrike">
                          <a:solidFill>
                            <a:srgbClr val="000000"/>
                          </a:solidFill>
                          <a:latin typeface="Calibri"/>
                        </a:rPr>
                        <a:t>30.115</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a:solidFill>
                            <a:srgbClr val="000000"/>
                          </a:solidFill>
                          <a:latin typeface="Calibri"/>
                        </a:rPr>
                        <a:t>17.774</a:t>
                      </a:r>
                    </a:p>
                  </a:txBody>
                  <a:tcPr marL="2785" marR="2785" marT="2785" marB="0" anchor="b">
                    <a:lnL>
                      <a:noFill/>
                    </a:lnL>
                    <a:lnR>
                      <a:noFill/>
                    </a:lnR>
                    <a:lnT>
                      <a:noFill/>
                    </a:lnT>
                    <a:lnB>
                      <a:noFill/>
                    </a:lnB>
                    <a:solidFill>
                      <a:srgbClr val="D1DE81"/>
                    </a:solidFill>
                  </a:tcPr>
                </a:tc>
                <a:tc>
                  <a:txBody>
                    <a:bodyPr/>
                    <a:lstStyle/>
                    <a:p>
                      <a:pPr algn="r" fontAlgn="b"/>
                      <a:r>
                        <a:rPr lang="en-US" sz="300" b="0" i="0" u="none" strike="noStrike">
                          <a:solidFill>
                            <a:srgbClr val="000000"/>
                          </a:solidFill>
                          <a:latin typeface="Calibri"/>
                        </a:rPr>
                        <a:t>18.691</a:t>
                      </a:r>
                    </a:p>
                  </a:txBody>
                  <a:tcPr marL="2785" marR="2785" marT="2785" marB="0" anchor="b">
                    <a:lnL>
                      <a:noFill/>
                    </a:lnL>
                    <a:lnR>
                      <a:noFill/>
                    </a:lnR>
                    <a:lnT>
                      <a:noFill/>
                    </a:lnT>
                    <a:lnB>
                      <a:noFill/>
                    </a:lnB>
                    <a:solidFill>
                      <a:srgbClr val="D8DF81"/>
                    </a:solidFill>
                  </a:tcPr>
                </a:tc>
                <a:tc>
                  <a:txBody>
                    <a:bodyPr/>
                    <a:lstStyle/>
                    <a:p>
                      <a:pPr algn="r" fontAlgn="b"/>
                      <a:r>
                        <a:rPr lang="en-US" sz="300" b="0" i="0" u="none" strike="noStrike">
                          <a:solidFill>
                            <a:srgbClr val="000000"/>
                          </a:solidFill>
                          <a:latin typeface="Calibri"/>
                        </a:rPr>
                        <a:t>15.178</a:t>
                      </a:r>
                    </a:p>
                  </a:txBody>
                  <a:tcPr marL="2785" marR="2785" marT="2785" marB="0" anchor="b">
                    <a:lnL>
                      <a:noFill/>
                    </a:lnL>
                    <a:lnR>
                      <a:noFill/>
                    </a:lnR>
                    <a:lnT>
                      <a:noFill/>
                    </a:lnT>
                    <a:lnB>
                      <a:noFill/>
                    </a:lnB>
                    <a:solidFill>
                      <a:srgbClr val="BFD880"/>
                    </a:solidFill>
                  </a:tcPr>
                </a:tc>
                <a:tc>
                  <a:txBody>
                    <a:bodyPr/>
                    <a:lstStyle/>
                    <a:p>
                      <a:pPr algn="r" fontAlgn="b"/>
                      <a:r>
                        <a:rPr lang="en-US" sz="300" b="0" i="0" u="none" strike="noStrike">
                          <a:solidFill>
                            <a:srgbClr val="000000"/>
                          </a:solidFill>
                          <a:latin typeface="Calibri"/>
                        </a:rPr>
                        <a:t>16.069</a:t>
                      </a:r>
                    </a:p>
                  </a:txBody>
                  <a:tcPr marL="2785" marR="2785" marT="2785" marB="0" anchor="b">
                    <a:lnL>
                      <a:noFill/>
                    </a:lnL>
                    <a:lnR>
                      <a:noFill/>
                    </a:lnR>
                    <a:lnT>
                      <a:noFill/>
                    </a:lnT>
                    <a:lnB>
                      <a:noFill/>
                    </a:lnB>
                    <a:solidFill>
                      <a:srgbClr val="C5DA80"/>
                    </a:solidFill>
                  </a:tcPr>
                </a:tc>
                <a:tc>
                  <a:txBody>
                    <a:bodyPr/>
                    <a:lstStyle/>
                    <a:p>
                      <a:pPr algn="r" fontAlgn="b"/>
                      <a:r>
                        <a:rPr lang="en-US" sz="300" b="0" i="0" u="none" strike="noStrike">
                          <a:solidFill>
                            <a:srgbClr val="000000"/>
                          </a:solidFill>
                          <a:latin typeface="Calibri"/>
                        </a:rPr>
                        <a:t>27.068</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21.807</a:t>
                      </a:r>
                    </a:p>
                  </a:txBody>
                  <a:tcPr marL="2785" marR="2785" marT="2785" marB="0" anchor="b">
                    <a:lnL>
                      <a:noFill/>
                    </a:lnL>
                    <a:lnR>
                      <a:noFill/>
                    </a:lnR>
                    <a:lnT>
                      <a:noFill/>
                    </a:lnT>
                    <a:lnB>
                      <a:noFill/>
                    </a:lnB>
                    <a:solidFill>
                      <a:srgbClr val="EFE683"/>
                    </a:solidFill>
                  </a:tcPr>
                </a:tc>
                <a:tc>
                  <a:txBody>
                    <a:bodyPr/>
                    <a:lstStyle/>
                    <a:p>
                      <a:pPr algn="r" fontAlgn="b"/>
                      <a:r>
                        <a:rPr lang="en-US" sz="300" b="0" i="0" u="none" strike="noStrike">
                          <a:solidFill>
                            <a:srgbClr val="000000"/>
                          </a:solidFill>
                          <a:latin typeface="Calibri"/>
                        </a:rPr>
                        <a:t>21.255</a:t>
                      </a:r>
                    </a:p>
                  </a:txBody>
                  <a:tcPr marL="2785" marR="2785" marT="2785" marB="0" anchor="b">
                    <a:lnL>
                      <a:noFill/>
                    </a:lnL>
                    <a:lnR>
                      <a:noFill/>
                    </a:lnR>
                    <a:lnT>
                      <a:noFill/>
                    </a:lnT>
                    <a:lnB>
                      <a:noFill/>
                    </a:lnB>
                    <a:solidFill>
                      <a:srgbClr val="EBE582"/>
                    </a:solidFill>
                  </a:tcPr>
                </a:tc>
                <a:tc>
                  <a:txBody>
                    <a:bodyPr/>
                    <a:lstStyle/>
                    <a:p>
                      <a:pPr algn="r" fontAlgn="b"/>
                      <a:r>
                        <a:rPr lang="en-US" sz="300" b="0" i="0" u="none" strike="noStrike">
                          <a:solidFill>
                            <a:srgbClr val="000000"/>
                          </a:solidFill>
                          <a:latin typeface="Calibri"/>
                        </a:rPr>
                        <a:t>18.908</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24.953</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34.408</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43.618</a:t>
                      </a:r>
                    </a:p>
                  </a:txBody>
                  <a:tcPr marL="2785" marR="2785" marT="2785" marB="0" anchor="b">
                    <a:lnL>
                      <a:noFill/>
                    </a:lnL>
                    <a:lnR>
                      <a:noFill/>
                    </a:lnR>
                    <a:lnT>
                      <a:noFill/>
                    </a:lnT>
                    <a:lnB>
                      <a:noFill/>
                    </a:lnB>
                    <a:solidFill>
                      <a:srgbClr val="FFDB81"/>
                    </a:solidFill>
                  </a:tcPr>
                </a:tc>
              </a:tr>
              <a:tr h="55685">
                <a:tc>
                  <a:txBody>
                    <a:bodyPr/>
                    <a:lstStyle/>
                    <a:p>
                      <a:pPr algn="l" fontAlgn="b"/>
                      <a:r>
                        <a:rPr lang="en-US" sz="300" b="0" i="0" u="none" strike="noStrike" dirty="0">
                          <a:solidFill>
                            <a:srgbClr val="000000"/>
                          </a:solidFill>
                          <a:latin typeface="Calibri"/>
                        </a:rPr>
                        <a:t>ADDITION Full</a:t>
                      </a:r>
                    </a:p>
                  </a:txBody>
                  <a:tcPr marL="2785" marR="2785" marT="2785" marB="0" anchor="b">
                    <a:lnL>
                      <a:noFill/>
                    </a:lnL>
                    <a:lnR>
                      <a:noFill/>
                    </a:lnR>
                    <a:lnT>
                      <a:noFill/>
                    </a:lnT>
                    <a:lnB>
                      <a:noFill/>
                    </a:lnB>
                  </a:tcPr>
                </a:tc>
                <a:tc>
                  <a:txBody>
                    <a:bodyPr/>
                    <a:lstStyle/>
                    <a:p>
                      <a:pPr algn="r" fontAlgn="b"/>
                      <a:r>
                        <a:rPr lang="en-US" sz="300" b="0" i="0" u="none" strike="noStrike" dirty="0">
                          <a:solidFill>
                            <a:srgbClr val="000000"/>
                          </a:solidFill>
                          <a:latin typeface="Calibri"/>
                        </a:rPr>
                        <a:t>18.761</a:t>
                      </a:r>
                    </a:p>
                  </a:txBody>
                  <a:tcPr marL="2785" marR="2785" marT="2785" marB="0" anchor="b">
                    <a:lnL>
                      <a:noFill/>
                    </a:lnL>
                    <a:lnR>
                      <a:noFill/>
                    </a:lnR>
                    <a:lnT>
                      <a:noFill/>
                    </a:lnT>
                    <a:lnB>
                      <a:noFill/>
                    </a:lnB>
                    <a:solidFill>
                      <a:srgbClr val="D9E081"/>
                    </a:solidFill>
                  </a:tcPr>
                </a:tc>
                <a:tc>
                  <a:txBody>
                    <a:bodyPr/>
                    <a:lstStyle/>
                    <a:p>
                      <a:pPr algn="r" fontAlgn="b"/>
                      <a:r>
                        <a:rPr lang="en-US" sz="300" b="0" i="0" u="none" strike="noStrike" dirty="0">
                          <a:solidFill>
                            <a:srgbClr val="000000"/>
                          </a:solidFill>
                          <a:latin typeface="Calibri"/>
                        </a:rPr>
                        <a:t>19.908</a:t>
                      </a:r>
                    </a:p>
                  </a:txBody>
                  <a:tcPr marL="2785" marR="2785" marT="2785" marB="0" anchor="b">
                    <a:lnL>
                      <a:noFill/>
                    </a:lnL>
                    <a:lnR>
                      <a:noFill/>
                    </a:lnR>
                    <a:lnT>
                      <a:noFill/>
                    </a:lnT>
                    <a:lnB>
                      <a:noFill/>
                    </a:lnB>
                    <a:solidFill>
                      <a:srgbClr val="E1E282"/>
                    </a:solidFill>
                  </a:tcPr>
                </a:tc>
                <a:tc>
                  <a:txBody>
                    <a:bodyPr/>
                    <a:lstStyle/>
                    <a:p>
                      <a:pPr algn="r" fontAlgn="b"/>
                      <a:r>
                        <a:rPr lang="en-US" sz="300" b="0" i="0" u="none" strike="noStrike" dirty="0">
                          <a:solidFill>
                            <a:srgbClr val="000000"/>
                          </a:solidFill>
                          <a:latin typeface="Calibri"/>
                        </a:rPr>
                        <a:t>21.949</a:t>
                      </a:r>
                    </a:p>
                  </a:txBody>
                  <a:tcPr marL="2785" marR="2785" marT="2785" marB="0" anchor="b">
                    <a:lnL>
                      <a:noFill/>
                    </a:lnL>
                    <a:lnR>
                      <a:noFill/>
                    </a:lnR>
                    <a:lnT>
                      <a:noFill/>
                    </a:lnT>
                    <a:lnB>
                      <a:noFill/>
                    </a:lnB>
                    <a:solidFill>
                      <a:srgbClr val="F0E683"/>
                    </a:solidFill>
                  </a:tcPr>
                </a:tc>
                <a:tc>
                  <a:txBody>
                    <a:bodyPr/>
                    <a:lstStyle/>
                    <a:p>
                      <a:pPr algn="r" fontAlgn="b"/>
                      <a:r>
                        <a:rPr lang="en-US" sz="300" b="0" i="0" u="none" strike="noStrike">
                          <a:solidFill>
                            <a:srgbClr val="000000"/>
                          </a:solidFill>
                          <a:latin typeface="Calibri"/>
                        </a:rPr>
                        <a:t>21.166</a:t>
                      </a:r>
                    </a:p>
                  </a:txBody>
                  <a:tcPr marL="2785" marR="2785" marT="2785" marB="0" anchor="b">
                    <a:lnL>
                      <a:noFill/>
                    </a:lnL>
                    <a:lnR>
                      <a:noFill/>
                    </a:lnR>
                    <a:lnT>
                      <a:noFill/>
                    </a:lnT>
                    <a:lnB>
                      <a:noFill/>
                    </a:lnB>
                    <a:solidFill>
                      <a:srgbClr val="EAE582"/>
                    </a:solidFill>
                  </a:tcPr>
                </a:tc>
                <a:tc>
                  <a:txBody>
                    <a:bodyPr/>
                    <a:lstStyle/>
                    <a:p>
                      <a:pPr algn="r" fontAlgn="b"/>
                      <a:r>
                        <a:rPr lang="en-US" sz="300" b="0" i="0" u="none" strike="noStrike">
                          <a:solidFill>
                            <a:srgbClr val="000000"/>
                          </a:solidFill>
                          <a:latin typeface="Calibri"/>
                        </a:rPr>
                        <a:t>26.766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36.038</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27.246</a:t>
                      </a:r>
                    </a:p>
                  </a:txBody>
                  <a:tcPr marL="2785" marR="2785" marT="2785" marB="0" anchor="b">
                    <a:lnL>
                      <a:noFill/>
                    </a:lnL>
                    <a:lnR>
                      <a:noFill/>
                    </a:lnR>
                    <a:lnT>
                      <a:noFill/>
                    </a:lnT>
                    <a:lnB>
                      <a:noFill/>
                    </a:lnB>
                    <a:solidFill>
                      <a:srgbClr val="FFE984"/>
                    </a:solidFill>
                  </a:tcPr>
                </a:tc>
                <a:tc>
                  <a:txBody>
                    <a:bodyPr/>
                    <a:lstStyle/>
                    <a:p>
                      <a:pPr algn="r" fontAlgn="b"/>
                      <a:r>
                        <a:rPr lang="en-US" sz="300" b="0" i="0" u="none" strike="noStrike">
                          <a:solidFill>
                            <a:srgbClr val="000000"/>
                          </a:solidFill>
                          <a:latin typeface="Calibri"/>
                        </a:rPr>
                        <a:t>34.892</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10.318</a:t>
                      </a:r>
                    </a:p>
                  </a:txBody>
                  <a:tcPr marL="2785" marR="2785" marT="2785" marB="0" anchor="b">
                    <a:lnL>
                      <a:noFill/>
                    </a:lnL>
                    <a:lnR>
                      <a:noFill/>
                    </a:lnR>
                    <a:lnT>
                      <a:noFill/>
                    </a:lnT>
                    <a:lnB>
                      <a:noFill/>
                    </a:lnB>
                    <a:solidFill>
                      <a:srgbClr val="9BCE7E"/>
                    </a:solidFill>
                  </a:tcPr>
                </a:tc>
                <a:tc>
                  <a:txBody>
                    <a:bodyPr/>
                    <a:lstStyle/>
                    <a:p>
                      <a:pPr algn="r" fontAlgn="b"/>
                      <a:r>
                        <a:rPr lang="en-US" sz="300" b="0" i="0" u="none" strike="noStrike">
                          <a:solidFill>
                            <a:srgbClr val="000000"/>
                          </a:solidFill>
                          <a:latin typeface="Calibri"/>
                        </a:rPr>
                        <a:t>31.741</a:t>
                      </a:r>
                    </a:p>
                  </a:txBody>
                  <a:tcPr marL="2785" marR="2785" marT="2785" marB="0" anchor="b">
                    <a:lnL>
                      <a:noFill/>
                    </a:lnL>
                    <a:lnR>
                      <a:noFill/>
                    </a:lnR>
                    <a:lnT>
                      <a:noFill/>
                    </a:lnT>
                    <a:lnB>
                      <a:noFill/>
                    </a:lnB>
                    <a:solidFill>
                      <a:srgbClr val="FFE583"/>
                    </a:solidFill>
                  </a:tcPr>
                </a:tc>
                <a:tc>
                  <a:txBody>
                    <a:bodyPr/>
                    <a:lstStyle/>
                    <a:p>
                      <a:pPr algn="r" fontAlgn="b"/>
                      <a:r>
                        <a:rPr lang="en-US" sz="300" b="0" i="0" u="none" strike="noStrike">
                          <a:solidFill>
                            <a:srgbClr val="000000"/>
                          </a:solidFill>
                          <a:latin typeface="Calibri"/>
                        </a:rPr>
                        <a:t>30.137</a:t>
                      </a:r>
                    </a:p>
                  </a:txBody>
                  <a:tcPr marL="2785" marR="2785" marT="2785" marB="0" anchor="b">
                    <a:lnL>
                      <a:noFill/>
                    </a:lnL>
                    <a:lnR>
                      <a:noFill/>
                    </a:lnR>
                    <a:lnT>
                      <a:noFill/>
                    </a:lnT>
                    <a:lnB>
                      <a:noFill/>
                    </a:lnB>
                    <a:solidFill>
                      <a:srgbClr val="FFE684"/>
                    </a:solidFill>
                  </a:tcPr>
                </a:tc>
                <a:tc>
                  <a:txBody>
                    <a:bodyPr/>
                    <a:lstStyle/>
                    <a:p>
                      <a:pPr algn="r" fontAlgn="b"/>
                      <a:r>
                        <a:rPr lang="en-US" sz="300" b="0" i="0" u="none" strike="noStrike" dirty="0">
                          <a:solidFill>
                            <a:srgbClr val="000000"/>
                          </a:solidFill>
                          <a:latin typeface="Calibri"/>
                        </a:rPr>
                        <a:t>20.008</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12.776</a:t>
                      </a:r>
                    </a:p>
                  </a:txBody>
                  <a:tcPr marL="2785" marR="2785" marT="2785" marB="0" anchor="b">
                    <a:lnL>
                      <a:noFill/>
                    </a:lnL>
                    <a:lnR>
                      <a:noFill/>
                    </a:lnR>
                    <a:lnT>
                      <a:noFill/>
                    </a:lnT>
                    <a:lnB>
                      <a:noFill/>
                    </a:lnB>
                    <a:solidFill>
                      <a:srgbClr val="ADD37F"/>
                    </a:solidFill>
                  </a:tcPr>
                </a:tc>
                <a:tc>
                  <a:txBody>
                    <a:bodyPr/>
                    <a:lstStyle/>
                    <a:p>
                      <a:pPr algn="r" fontAlgn="b"/>
                      <a:r>
                        <a:rPr lang="en-US" sz="300" b="0" i="0" u="none" strike="noStrike" dirty="0">
                          <a:solidFill>
                            <a:srgbClr val="000000"/>
                          </a:solidFill>
                          <a:latin typeface="Calibri"/>
                        </a:rPr>
                        <a:t>11.328</a:t>
                      </a:r>
                    </a:p>
                  </a:txBody>
                  <a:tcPr marL="2785" marR="2785" marT="2785"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28.982</a:t>
                      </a:r>
                    </a:p>
                  </a:txBody>
                  <a:tcPr marL="2785" marR="2785" marT="2785" marB="0" anchor="b">
                    <a:lnL>
                      <a:noFill/>
                    </a:lnL>
                    <a:lnR>
                      <a:noFill/>
                    </a:lnR>
                    <a:lnT>
                      <a:noFill/>
                    </a:lnT>
                    <a:lnB>
                      <a:noFill/>
                    </a:lnB>
                    <a:solidFill>
                      <a:srgbClr val="FFE784"/>
                    </a:solidFill>
                  </a:tcPr>
                </a:tc>
                <a:tc>
                  <a:txBody>
                    <a:bodyPr/>
                    <a:lstStyle/>
                    <a:p>
                      <a:pPr algn="r" fontAlgn="b"/>
                      <a:r>
                        <a:rPr lang="en-US" sz="300" b="0" i="0" u="none" strike="noStrike">
                          <a:solidFill>
                            <a:srgbClr val="000000"/>
                          </a:solidFill>
                          <a:latin typeface="Calibri"/>
                        </a:rPr>
                        <a:t>15.525</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15.99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15.969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13.253</a:t>
                      </a:r>
                    </a:p>
                  </a:txBody>
                  <a:tcPr marL="2785" marR="2785" marT="2785"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23.679</a:t>
                      </a:r>
                    </a:p>
                  </a:txBody>
                  <a:tcPr marL="2785" marR="2785" marT="2785" marB="0" anchor="b">
                    <a:lnL>
                      <a:noFill/>
                    </a:lnL>
                    <a:lnR>
                      <a:noFill/>
                    </a:lnR>
                    <a:lnT>
                      <a:noFill/>
                    </a:lnT>
                    <a:lnB>
                      <a:noFill/>
                    </a:lnB>
                    <a:solidFill>
                      <a:srgbClr val="FDEA83"/>
                    </a:solidFill>
                  </a:tcPr>
                </a:tc>
                <a:tc>
                  <a:txBody>
                    <a:bodyPr/>
                    <a:lstStyle/>
                    <a:p>
                      <a:pPr algn="r" fontAlgn="b"/>
                      <a:r>
                        <a:rPr lang="en-US" sz="300" b="0" i="0" u="none" strike="noStrike">
                          <a:solidFill>
                            <a:srgbClr val="000000"/>
                          </a:solidFill>
                          <a:latin typeface="Calibri"/>
                        </a:rPr>
                        <a:t>19.412</a:t>
                      </a:r>
                    </a:p>
                  </a:txBody>
                  <a:tcPr marL="2785" marR="2785" marT="2785" marB="0" anchor="b">
                    <a:lnL>
                      <a:noFill/>
                    </a:lnL>
                    <a:lnR>
                      <a:noFill/>
                    </a:lnR>
                    <a:lnT>
                      <a:noFill/>
                    </a:lnT>
                    <a:lnB>
                      <a:noFill/>
                    </a:lnB>
                    <a:solidFill>
                      <a:srgbClr val="DDE182"/>
                    </a:solidFill>
                  </a:tcPr>
                </a:tc>
                <a:tc>
                  <a:txBody>
                    <a:bodyPr/>
                    <a:lstStyle/>
                    <a:p>
                      <a:pPr algn="r" fontAlgn="b"/>
                      <a:r>
                        <a:rPr lang="en-US" sz="300" b="0" i="0" u="none" strike="noStrike">
                          <a:solidFill>
                            <a:srgbClr val="000000"/>
                          </a:solidFill>
                          <a:latin typeface="Calibri"/>
                        </a:rPr>
                        <a:t>22.633</a:t>
                      </a:r>
                    </a:p>
                  </a:txBody>
                  <a:tcPr marL="2785" marR="2785" marT="2785" marB="0" anchor="b">
                    <a:lnL>
                      <a:noFill/>
                    </a:lnL>
                    <a:lnR>
                      <a:noFill/>
                    </a:lnR>
                    <a:lnT>
                      <a:noFill/>
                    </a:lnT>
                    <a:lnB>
                      <a:noFill/>
                    </a:lnB>
                    <a:solidFill>
                      <a:srgbClr val="F5E883"/>
                    </a:solidFill>
                  </a:tcPr>
                </a:tc>
                <a:tc>
                  <a:txBody>
                    <a:bodyPr/>
                    <a:lstStyle/>
                    <a:p>
                      <a:pPr algn="r" fontAlgn="b"/>
                      <a:r>
                        <a:rPr lang="en-US" sz="300" b="0" i="0" u="none" strike="noStrike">
                          <a:solidFill>
                            <a:srgbClr val="000000"/>
                          </a:solidFill>
                          <a:latin typeface="Calibri"/>
                        </a:rPr>
                        <a:t>14.631</a:t>
                      </a:r>
                    </a:p>
                  </a:txBody>
                  <a:tcPr marL="2785" marR="2785" marT="2785" marB="0" anchor="b">
                    <a:lnL>
                      <a:noFill/>
                    </a:lnL>
                    <a:lnR>
                      <a:noFill/>
                    </a:lnR>
                    <a:lnT>
                      <a:noFill/>
                    </a:lnT>
                    <a:lnB>
                      <a:noFill/>
                    </a:lnB>
                    <a:solidFill>
                      <a:srgbClr val="BBD780"/>
                    </a:solidFill>
                  </a:tcPr>
                </a:tc>
                <a:tc>
                  <a:txBody>
                    <a:bodyPr/>
                    <a:lstStyle/>
                    <a:p>
                      <a:pPr algn="r" fontAlgn="b"/>
                      <a:r>
                        <a:rPr lang="en-US" sz="300" b="0" i="0" u="none" strike="noStrike">
                          <a:solidFill>
                            <a:srgbClr val="000000"/>
                          </a:solidFill>
                          <a:latin typeface="Calibri"/>
                        </a:rPr>
                        <a:t>18.899</a:t>
                      </a:r>
                    </a:p>
                  </a:txBody>
                  <a:tcPr marL="2785" marR="2785" marT="2785" marB="0" anchor="b">
                    <a:lnL>
                      <a:noFill/>
                    </a:lnL>
                    <a:lnR>
                      <a:noFill/>
                    </a:lnR>
                    <a:lnT>
                      <a:noFill/>
                    </a:lnT>
                    <a:lnB>
                      <a:noFill/>
                    </a:lnB>
                    <a:solidFill>
                      <a:srgbClr val="DAE081"/>
                    </a:solidFill>
                  </a:tcPr>
                </a:tc>
                <a:tc>
                  <a:txBody>
                    <a:bodyPr/>
                    <a:lstStyle/>
                    <a:p>
                      <a:pPr algn="r" fontAlgn="b"/>
                      <a:r>
                        <a:rPr lang="en-US" sz="300" b="0" i="0" u="none" strike="noStrike">
                          <a:solidFill>
                            <a:srgbClr val="000000"/>
                          </a:solidFill>
                          <a:latin typeface="Calibri"/>
                        </a:rPr>
                        <a:t>37.029</a:t>
                      </a:r>
                    </a:p>
                  </a:txBody>
                  <a:tcPr marL="2785" marR="2785" marT="2785" marB="0" anchor="b">
                    <a:lnL>
                      <a:noFill/>
                    </a:lnL>
                    <a:lnR>
                      <a:noFill/>
                    </a:lnR>
                    <a:lnT>
                      <a:noFill/>
                    </a:lnT>
                    <a:lnB>
                      <a:noFill/>
                    </a:lnB>
                    <a:solidFill>
                      <a:srgbClr val="FFE182"/>
                    </a:solidFill>
                  </a:tcPr>
                </a:tc>
                <a:tc>
                  <a:txBody>
                    <a:bodyPr/>
                    <a:lstStyle/>
                    <a:p>
                      <a:pPr algn="r" fontAlgn="b"/>
                      <a:r>
                        <a:rPr lang="en-US" sz="300" b="0" i="0" u="none" strike="noStrike">
                          <a:solidFill>
                            <a:srgbClr val="000000"/>
                          </a:solidFill>
                          <a:latin typeface="Calibri"/>
                        </a:rPr>
                        <a:t>42.642</a:t>
                      </a:r>
                    </a:p>
                  </a:txBody>
                  <a:tcPr marL="2785" marR="2785" marT="2785" marB="0" anchor="b">
                    <a:lnL>
                      <a:noFill/>
                    </a:lnL>
                    <a:lnR>
                      <a:noFill/>
                    </a:lnR>
                    <a:lnT>
                      <a:noFill/>
                    </a:lnT>
                    <a:lnB>
                      <a:noFill/>
                    </a:lnB>
                    <a:solidFill>
                      <a:srgbClr val="FFDC82"/>
                    </a:solidFill>
                  </a:tcPr>
                </a:tc>
                <a:tc>
                  <a:txBody>
                    <a:bodyPr/>
                    <a:lstStyle/>
                    <a:p>
                      <a:pPr algn="l" fontAlgn="b"/>
                      <a:endParaRPr lang="en-US" sz="300" b="0" i="0" u="none" strike="noStrike">
                        <a:solidFill>
                          <a:srgbClr val="000000"/>
                        </a:solidFill>
                        <a:latin typeface="Calibri"/>
                      </a:endParaRPr>
                    </a:p>
                  </a:txBody>
                  <a:tcPr marL="2785" marR="2785" marT="2785" marB="0" anchor="b">
                    <a:lnL>
                      <a:noFill/>
                    </a:lnL>
                    <a:lnR>
                      <a:noFill/>
                    </a:lnR>
                    <a:lnT>
                      <a:noFill/>
                    </a:lnT>
                    <a:lnB>
                      <a:noFill/>
                    </a:lnB>
                  </a:tcPr>
                </a:tc>
                <a:tc>
                  <a:txBody>
                    <a:bodyPr/>
                    <a:lstStyle/>
                    <a:p>
                      <a:pPr algn="r" fontAlgn="b"/>
                      <a:r>
                        <a:rPr lang="en-US" sz="300" b="0" i="0" u="none" strike="noStrike">
                          <a:solidFill>
                            <a:srgbClr val="000000"/>
                          </a:solidFill>
                          <a:latin typeface="Calibri"/>
                        </a:rPr>
                        <a:t>17.656</a:t>
                      </a:r>
                    </a:p>
                  </a:txBody>
                  <a:tcPr marL="2785" marR="2785" marT="2785" marB="0" anchor="b">
                    <a:lnL>
                      <a:noFill/>
                    </a:lnL>
                    <a:lnR>
                      <a:noFill/>
                    </a:lnR>
                    <a:lnT>
                      <a:noFill/>
                    </a:lnT>
                    <a:lnB>
                      <a:noFill/>
                    </a:lnB>
                    <a:solidFill>
                      <a:srgbClr val="D1DD81"/>
                    </a:solidFill>
                  </a:tcPr>
                </a:tc>
                <a:tc>
                  <a:txBody>
                    <a:bodyPr/>
                    <a:lstStyle/>
                    <a:p>
                      <a:pPr algn="r" fontAlgn="b"/>
                      <a:r>
                        <a:rPr lang="en-US" sz="300" b="0" i="0" u="none" strike="noStrike">
                          <a:solidFill>
                            <a:srgbClr val="000000"/>
                          </a:solidFill>
                          <a:latin typeface="Calibri"/>
                        </a:rPr>
                        <a:t>17.534</a:t>
                      </a:r>
                    </a:p>
                  </a:txBody>
                  <a:tcPr marL="2785" marR="2785" marT="2785" marB="0" anchor="b">
                    <a:lnL>
                      <a:noFill/>
                    </a:lnL>
                    <a:lnR>
                      <a:noFill/>
                    </a:lnR>
                    <a:lnT>
                      <a:noFill/>
                    </a:lnT>
                    <a:lnB>
                      <a:noFill/>
                    </a:lnB>
                    <a:solidFill>
                      <a:srgbClr val="D0DD81"/>
                    </a:solidFill>
                  </a:tcPr>
                </a:tc>
                <a:tc>
                  <a:txBody>
                    <a:bodyPr/>
                    <a:lstStyle/>
                    <a:p>
                      <a:pPr algn="r" fontAlgn="b"/>
                      <a:r>
                        <a:rPr lang="en-US" sz="300" b="0" i="0" u="none" strike="noStrike">
                          <a:solidFill>
                            <a:srgbClr val="000000"/>
                          </a:solidFill>
                          <a:latin typeface="Calibri"/>
                        </a:rPr>
                        <a:t>21.62</a:t>
                      </a:r>
                    </a:p>
                  </a:txBody>
                  <a:tcPr marL="2785" marR="2785" marT="2785" marB="0" anchor="b">
                    <a:lnL>
                      <a:noFill/>
                    </a:lnL>
                    <a:lnR>
                      <a:noFill/>
                    </a:lnR>
                    <a:lnT>
                      <a:noFill/>
                    </a:lnT>
                    <a:lnB>
                      <a:noFill/>
                    </a:lnB>
                    <a:solidFill>
                      <a:srgbClr val="EDE683"/>
                    </a:solidFill>
                  </a:tcPr>
                </a:tc>
                <a:tc>
                  <a:txBody>
                    <a:bodyPr/>
                    <a:lstStyle/>
                    <a:p>
                      <a:pPr algn="r" fontAlgn="b"/>
                      <a:r>
                        <a:rPr lang="en-US" sz="300" b="0" i="0" u="none" strike="noStrike">
                          <a:solidFill>
                            <a:srgbClr val="000000"/>
                          </a:solidFill>
                          <a:latin typeface="Calibri"/>
                        </a:rPr>
                        <a:t>20.247</a:t>
                      </a:r>
                    </a:p>
                  </a:txBody>
                  <a:tcPr marL="2785" marR="2785" marT="2785" marB="0" anchor="b">
                    <a:lnL>
                      <a:noFill/>
                    </a:lnL>
                    <a:lnR>
                      <a:noFill/>
                    </a:lnR>
                    <a:lnT>
                      <a:noFill/>
                    </a:lnT>
                    <a:lnB>
                      <a:noFill/>
                    </a:lnB>
                    <a:solidFill>
                      <a:srgbClr val="E3E382"/>
                    </a:solidFill>
                  </a:tcPr>
                </a:tc>
                <a:tc>
                  <a:txBody>
                    <a:bodyPr/>
                    <a:lstStyle/>
                    <a:p>
                      <a:pPr algn="r" fontAlgn="b"/>
                      <a:r>
                        <a:rPr lang="en-US" sz="300" b="0" i="0" u="none" strike="noStrike">
                          <a:solidFill>
                            <a:srgbClr val="000000"/>
                          </a:solidFill>
                          <a:latin typeface="Calibri"/>
                        </a:rPr>
                        <a:t>26.152</a:t>
                      </a:r>
                    </a:p>
                  </a:txBody>
                  <a:tcPr marL="2785" marR="2785" marT="2785" marB="0" anchor="b">
                    <a:lnL>
                      <a:noFill/>
                    </a:lnL>
                    <a:lnR>
                      <a:noFill/>
                    </a:lnR>
                    <a:lnT>
                      <a:noFill/>
                    </a:lnT>
                    <a:lnB>
                      <a:noFill/>
                    </a:lnB>
                    <a:solidFill>
                      <a:srgbClr val="FFEA84"/>
                    </a:solidFill>
                  </a:tcPr>
                </a:tc>
                <a:tc>
                  <a:txBody>
                    <a:bodyPr/>
                    <a:lstStyle/>
                    <a:p>
                      <a:pPr algn="r" fontAlgn="b"/>
                      <a:r>
                        <a:rPr lang="en-US" sz="300" b="0" i="0" u="none" strike="noStrike">
                          <a:solidFill>
                            <a:srgbClr val="000000"/>
                          </a:solidFill>
                          <a:latin typeface="Calibri"/>
                        </a:rPr>
                        <a:t>35.256</a:t>
                      </a:r>
                    </a:p>
                  </a:txBody>
                  <a:tcPr marL="2785" marR="2785" marT="2785"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24.686</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30.482</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10.613</a:t>
                      </a:r>
                    </a:p>
                  </a:txBody>
                  <a:tcPr marL="2785" marR="2785" marT="2785" marB="0" anchor="b">
                    <a:lnL>
                      <a:noFill/>
                    </a:lnL>
                    <a:lnR>
                      <a:noFill/>
                    </a:lnR>
                    <a:lnT>
                      <a:noFill/>
                    </a:lnT>
                    <a:lnB>
                      <a:noFill/>
                    </a:lnB>
                    <a:solidFill>
                      <a:srgbClr val="9DCE7E"/>
                    </a:solidFill>
                  </a:tcPr>
                </a:tc>
                <a:tc>
                  <a:txBody>
                    <a:bodyPr/>
                    <a:lstStyle/>
                    <a:p>
                      <a:pPr algn="r" fontAlgn="b"/>
                      <a:r>
                        <a:rPr lang="en-US" sz="300" b="0" i="0" u="none" strike="noStrike">
                          <a:solidFill>
                            <a:srgbClr val="000000"/>
                          </a:solidFill>
                          <a:latin typeface="Calibri"/>
                        </a:rPr>
                        <a:t>33.849</a:t>
                      </a:r>
                    </a:p>
                  </a:txBody>
                  <a:tcPr marL="2785" marR="2785" marT="2785" marB="0" anchor="b">
                    <a:lnL>
                      <a:noFill/>
                    </a:lnL>
                    <a:lnR>
                      <a:noFill/>
                    </a:lnR>
                    <a:lnT>
                      <a:noFill/>
                    </a:lnT>
                    <a:lnB>
                      <a:noFill/>
                    </a:lnB>
                    <a:solidFill>
                      <a:srgbClr val="FFE383"/>
                    </a:solidFill>
                  </a:tcPr>
                </a:tc>
                <a:tc>
                  <a:txBody>
                    <a:bodyPr/>
                    <a:lstStyle/>
                    <a:p>
                      <a:pPr algn="r" fontAlgn="b"/>
                      <a:r>
                        <a:rPr lang="en-US" sz="300" b="0" i="0" u="none" strike="noStrike">
                          <a:solidFill>
                            <a:srgbClr val="000000"/>
                          </a:solidFill>
                          <a:latin typeface="Calibri"/>
                        </a:rPr>
                        <a:t>28.225</a:t>
                      </a:r>
                    </a:p>
                  </a:txBody>
                  <a:tcPr marL="2785" marR="2785" marT="2785"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25.11</a:t>
                      </a:r>
                    </a:p>
                  </a:txBody>
                  <a:tcPr marL="2785" marR="2785" marT="2785"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10.688</a:t>
                      </a:r>
                    </a:p>
                  </a:txBody>
                  <a:tcPr marL="2785" marR="2785" marT="2785" marB="0" anchor="b">
                    <a:lnL>
                      <a:noFill/>
                    </a:lnL>
                    <a:lnR>
                      <a:noFill/>
                    </a:lnR>
                    <a:lnT>
                      <a:noFill/>
                    </a:lnT>
                    <a:lnB>
                      <a:noFill/>
                    </a:lnB>
                    <a:solidFill>
                      <a:srgbClr val="9ECF7E"/>
                    </a:solidFill>
                  </a:tcPr>
                </a:tc>
                <a:tc>
                  <a:txBody>
                    <a:bodyPr/>
                    <a:lstStyle/>
                    <a:p>
                      <a:pPr algn="r" fontAlgn="b"/>
                      <a:r>
                        <a:rPr lang="en-US" sz="300" b="0" i="0" u="none" strike="noStrike">
                          <a:solidFill>
                            <a:srgbClr val="000000"/>
                          </a:solidFill>
                          <a:latin typeface="Calibri"/>
                        </a:rPr>
                        <a:t>12.107</a:t>
                      </a:r>
                    </a:p>
                  </a:txBody>
                  <a:tcPr marL="2785" marR="2785" marT="2785"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31.121</a:t>
                      </a:r>
                    </a:p>
                  </a:txBody>
                  <a:tcPr marL="2785" marR="2785" marT="2785" marB="0" anchor="b">
                    <a:lnL>
                      <a:noFill/>
                    </a:lnL>
                    <a:lnR>
                      <a:noFill/>
                    </a:lnR>
                    <a:lnT>
                      <a:noFill/>
                    </a:lnT>
                    <a:lnB>
                      <a:noFill/>
                    </a:lnB>
                    <a:solidFill>
                      <a:srgbClr val="FFE683"/>
                    </a:solidFill>
                  </a:tcPr>
                </a:tc>
                <a:tc>
                  <a:txBody>
                    <a:bodyPr/>
                    <a:lstStyle/>
                    <a:p>
                      <a:pPr algn="r" fontAlgn="b"/>
                      <a:r>
                        <a:rPr lang="en-US" sz="300" b="0" i="0" u="none" strike="noStrike">
                          <a:solidFill>
                            <a:srgbClr val="000000"/>
                          </a:solidFill>
                          <a:latin typeface="Calibri"/>
                        </a:rPr>
                        <a:t>14.002</a:t>
                      </a:r>
                    </a:p>
                  </a:txBody>
                  <a:tcPr marL="2785" marR="2785" marT="2785" marB="0" anchor="b">
                    <a:lnL>
                      <a:noFill/>
                    </a:lnL>
                    <a:lnR>
                      <a:noFill/>
                    </a:lnR>
                    <a:lnT>
                      <a:noFill/>
                    </a:lnT>
                    <a:lnB>
                      <a:noFill/>
                    </a:lnB>
                    <a:solidFill>
                      <a:srgbClr val="B6D67F"/>
                    </a:solidFill>
                  </a:tcPr>
                </a:tc>
                <a:tc>
                  <a:txBody>
                    <a:bodyPr/>
                    <a:lstStyle/>
                    <a:p>
                      <a:pPr algn="r" fontAlgn="b"/>
                      <a:r>
                        <a:rPr lang="en-US" sz="300" b="0" i="0" u="none" strike="noStrike">
                          <a:solidFill>
                            <a:srgbClr val="000000"/>
                          </a:solidFill>
                          <a:latin typeface="Calibri"/>
                        </a:rPr>
                        <a:t>15.879</a:t>
                      </a:r>
                    </a:p>
                  </a:txBody>
                  <a:tcPr marL="2785" marR="2785" marT="2785" marB="0" anchor="b">
                    <a:lnL>
                      <a:noFill/>
                    </a:lnL>
                    <a:lnR>
                      <a:noFill/>
                    </a:lnR>
                    <a:lnT>
                      <a:noFill/>
                    </a:lnT>
                    <a:lnB>
                      <a:noFill/>
                    </a:lnB>
                    <a:solidFill>
                      <a:srgbClr val="C4DA80"/>
                    </a:solidFill>
                  </a:tcPr>
                </a:tc>
                <a:tc>
                  <a:txBody>
                    <a:bodyPr/>
                    <a:lstStyle/>
                    <a:p>
                      <a:pPr algn="r" fontAlgn="b"/>
                      <a:r>
                        <a:rPr lang="en-US" sz="300" b="0" i="0" u="none" strike="noStrike">
                          <a:solidFill>
                            <a:srgbClr val="000000"/>
                          </a:solidFill>
                          <a:latin typeface="Calibri"/>
                        </a:rPr>
                        <a:t>16.372</a:t>
                      </a:r>
                    </a:p>
                  </a:txBody>
                  <a:tcPr marL="2785" marR="2785" marT="2785" marB="0" anchor="b">
                    <a:lnL>
                      <a:noFill/>
                    </a:lnL>
                    <a:lnR>
                      <a:noFill/>
                    </a:lnR>
                    <a:lnT>
                      <a:noFill/>
                    </a:lnT>
                    <a:lnB>
                      <a:noFill/>
                    </a:lnB>
                    <a:solidFill>
                      <a:srgbClr val="C7DB80"/>
                    </a:solidFill>
                  </a:tcPr>
                </a:tc>
                <a:tc>
                  <a:txBody>
                    <a:bodyPr/>
                    <a:lstStyle/>
                    <a:p>
                      <a:pPr algn="r" fontAlgn="b"/>
                      <a:r>
                        <a:rPr lang="en-US" sz="300" b="0" i="0" u="none" strike="noStrike">
                          <a:solidFill>
                            <a:srgbClr val="000000"/>
                          </a:solidFill>
                          <a:latin typeface="Calibri"/>
                        </a:rPr>
                        <a:t>15.481</a:t>
                      </a:r>
                    </a:p>
                  </a:txBody>
                  <a:tcPr marL="2785" marR="2785" marT="2785" marB="0" anchor="b">
                    <a:lnL>
                      <a:noFill/>
                    </a:lnL>
                    <a:lnR>
                      <a:noFill/>
                    </a:lnR>
                    <a:lnT>
                      <a:noFill/>
                    </a:lnT>
                    <a:lnB>
                      <a:noFill/>
                    </a:lnB>
                    <a:solidFill>
                      <a:srgbClr val="C1D980"/>
                    </a:solidFill>
                  </a:tcPr>
                </a:tc>
                <a:tc>
                  <a:txBody>
                    <a:bodyPr/>
                    <a:lstStyle/>
                    <a:p>
                      <a:pPr algn="r" fontAlgn="b"/>
                      <a:r>
                        <a:rPr lang="en-US" sz="300" b="0" i="0" u="none" strike="noStrike">
                          <a:solidFill>
                            <a:srgbClr val="000000"/>
                          </a:solidFill>
                          <a:latin typeface="Calibri"/>
                        </a:rPr>
                        <a:t>23.008</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20.104</a:t>
                      </a:r>
                    </a:p>
                  </a:txBody>
                  <a:tcPr marL="2785" marR="2785" marT="2785" marB="0" anchor="b">
                    <a:lnL>
                      <a:noFill/>
                    </a:lnL>
                    <a:lnR>
                      <a:noFill/>
                    </a:lnR>
                    <a:lnT>
                      <a:noFill/>
                    </a:lnT>
                    <a:lnB>
                      <a:noFill/>
                    </a:lnB>
                    <a:solidFill>
                      <a:srgbClr val="E2E282"/>
                    </a:solidFill>
                  </a:tcPr>
                </a:tc>
                <a:tc>
                  <a:txBody>
                    <a:bodyPr/>
                    <a:lstStyle/>
                    <a:p>
                      <a:pPr algn="r" fontAlgn="b"/>
                      <a:r>
                        <a:rPr lang="en-US" sz="300" b="0" i="0" u="none" strike="noStrike">
                          <a:solidFill>
                            <a:srgbClr val="000000"/>
                          </a:solidFill>
                          <a:latin typeface="Calibri"/>
                        </a:rPr>
                        <a:t>23.02</a:t>
                      </a:r>
                    </a:p>
                  </a:txBody>
                  <a:tcPr marL="2785" marR="2785" marT="2785" marB="0" anchor="b">
                    <a:lnL>
                      <a:noFill/>
                    </a:lnL>
                    <a:lnR>
                      <a:noFill/>
                    </a:lnR>
                    <a:lnT>
                      <a:noFill/>
                    </a:lnT>
                    <a:lnB>
                      <a:noFill/>
                    </a:lnB>
                    <a:solidFill>
                      <a:srgbClr val="F8E983"/>
                    </a:solidFill>
                  </a:tcPr>
                </a:tc>
                <a:tc>
                  <a:txBody>
                    <a:bodyPr/>
                    <a:lstStyle/>
                    <a:p>
                      <a:pPr algn="r" fontAlgn="b"/>
                      <a:r>
                        <a:rPr lang="en-US" sz="300" b="0" i="0" u="none" strike="noStrike">
                          <a:solidFill>
                            <a:srgbClr val="000000"/>
                          </a:solidFill>
                          <a:latin typeface="Calibri"/>
                        </a:rPr>
                        <a:t>17.204</a:t>
                      </a:r>
                    </a:p>
                  </a:txBody>
                  <a:tcPr marL="2785" marR="2785" marT="2785" marB="0" anchor="b">
                    <a:lnL>
                      <a:noFill/>
                    </a:lnL>
                    <a:lnR>
                      <a:noFill/>
                    </a:lnR>
                    <a:lnT>
                      <a:noFill/>
                    </a:lnT>
                    <a:lnB>
                      <a:noFill/>
                    </a:lnB>
                    <a:solidFill>
                      <a:srgbClr val="CDDC81"/>
                    </a:solidFill>
                  </a:tcPr>
                </a:tc>
                <a:tc>
                  <a:txBody>
                    <a:bodyPr/>
                    <a:lstStyle/>
                    <a:p>
                      <a:pPr algn="r" fontAlgn="b"/>
                      <a:r>
                        <a:rPr lang="en-US" sz="300" b="0" i="0" u="none" strike="noStrike">
                          <a:solidFill>
                            <a:srgbClr val="000000"/>
                          </a:solidFill>
                          <a:latin typeface="Calibri"/>
                        </a:rPr>
                        <a:t>22.726</a:t>
                      </a:r>
                    </a:p>
                  </a:txBody>
                  <a:tcPr marL="2785" marR="2785" marT="2785" marB="0" anchor="b">
                    <a:lnL>
                      <a:noFill/>
                    </a:lnL>
                    <a:lnR>
                      <a:noFill/>
                    </a:lnR>
                    <a:lnT>
                      <a:noFill/>
                    </a:lnT>
                    <a:lnB>
                      <a:noFill/>
                    </a:lnB>
                    <a:solidFill>
                      <a:srgbClr val="F6E883"/>
                    </a:solidFill>
                  </a:tcPr>
                </a:tc>
                <a:tc>
                  <a:txBody>
                    <a:bodyPr/>
                    <a:lstStyle/>
                    <a:p>
                      <a:pPr algn="r" fontAlgn="b"/>
                      <a:r>
                        <a:rPr lang="en-US" sz="300" b="0" i="0" u="none" strike="noStrike" dirty="0">
                          <a:solidFill>
                            <a:srgbClr val="000000"/>
                          </a:solidFill>
                          <a:latin typeface="Calibri"/>
                        </a:rPr>
                        <a:t>37.86</a:t>
                      </a:r>
                    </a:p>
                  </a:txBody>
                  <a:tcPr marL="2785" marR="2785" marT="2785" marB="0" anchor="b">
                    <a:lnL>
                      <a:noFill/>
                    </a:lnL>
                    <a:lnR>
                      <a:noFill/>
                    </a:lnR>
                    <a:lnT>
                      <a:noFill/>
                    </a:lnT>
                    <a:lnB>
                      <a:noFill/>
                    </a:lnB>
                    <a:solidFill>
                      <a:srgbClr val="FFE082"/>
                    </a:solidFill>
                  </a:tcPr>
                </a:tc>
                <a:tc>
                  <a:txBody>
                    <a:bodyPr/>
                    <a:lstStyle/>
                    <a:p>
                      <a:pPr algn="r" fontAlgn="b"/>
                      <a:r>
                        <a:rPr lang="en-US" sz="300" b="0" i="0" u="none" strike="noStrike" dirty="0">
                          <a:solidFill>
                            <a:srgbClr val="000000"/>
                          </a:solidFill>
                          <a:latin typeface="Calibri"/>
                        </a:rPr>
                        <a:t>44.737</a:t>
                      </a:r>
                    </a:p>
                  </a:txBody>
                  <a:tcPr marL="2785" marR="2785" marT="2785" marB="0" anchor="b">
                    <a:lnL>
                      <a:noFill/>
                    </a:lnL>
                    <a:lnR>
                      <a:noFill/>
                    </a:lnR>
                    <a:lnT>
                      <a:noFill/>
                    </a:lnT>
                    <a:lnB>
                      <a:noFill/>
                    </a:lnB>
                    <a:solidFill>
                      <a:srgbClr val="FFDA81"/>
                    </a:solidFill>
                  </a:tcPr>
                </a:tc>
              </a:tr>
            </a:tbl>
          </a:graphicData>
        </a:graphic>
      </p:graphicFrame>
      <p:cxnSp>
        <p:nvCxnSpPr>
          <p:cNvPr id="23" name="Straight Connector 22"/>
          <p:cNvCxnSpPr/>
          <p:nvPr/>
        </p:nvCxnSpPr>
        <p:spPr>
          <a:xfrm>
            <a:off x="24384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6200000">
            <a:off x="298966" y="3511035"/>
            <a:ext cx="220980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cxnSp>
        <p:nvCxnSpPr>
          <p:cNvPr id="37" name="Straight Connector 36"/>
          <p:cNvCxnSpPr/>
          <p:nvPr/>
        </p:nvCxnSpPr>
        <p:spPr>
          <a:xfrm>
            <a:off x="5105400" y="1676401"/>
            <a:ext cx="0" cy="3352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057400" y="4050269"/>
            <a:ext cx="2667000" cy="646331"/>
          </a:xfrm>
          <a:prstGeom prst="rect">
            <a:avLst/>
          </a:prstGeom>
          <a:noFill/>
        </p:spPr>
        <p:txBody>
          <a:bodyPr wrap="square" rtlCol="0">
            <a:spAutoFit/>
          </a:bodyPr>
          <a:lstStyle/>
          <a:p>
            <a:pPr algn="ctr"/>
            <a:r>
              <a:rPr lang="en-US" b="1" dirty="0" smtClean="0">
                <a:solidFill>
                  <a:schemeClr val="bg1"/>
                </a:solidFill>
              </a:rPr>
              <a:t>Unexplained</a:t>
            </a:r>
          </a:p>
          <a:p>
            <a:pPr algn="ctr"/>
            <a:endParaRPr lang="en-US" b="1" dirty="0">
              <a:solidFill>
                <a:schemeClr val="bg1"/>
              </a:solidFill>
            </a:endParaRPr>
          </a:p>
        </p:txBody>
      </p:sp>
      <p:sp>
        <p:nvSpPr>
          <p:cNvPr id="29" name="TextBox 28"/>
          <p:cNvSpPr txBox="1"/>
          <p:nvPr/>
        </p:nvSpPr>
        <p:spPr>
          <a:xfrm>
            <a:off x="4999362" y="1871247"/>
            <a:ext cx="1447800" cy="338554"/>
          </a:xfrm>
          <a:prstGeom prst="rect">
            <a:avLst/>
          </a:prstGeom>
          <a:noFill/>
        </p:spPr>
        <p:txBody>
          <a:bodyPr wrap="square" rtlCol="0">
            <a:spAutoFit/>
          </a:bodyPr>
          <a:lstStyle/>
          <a:p>
            <a:pPr algn="ctr"/>
            <a:r>
              <a:rPr lang="en-US" sz="1600" b="1" dirty="0" smtClean="0"/>
              <a:t>Without</a:t>
            </a:r>
            <a:endParaRPr lang="en-US" sz="1600" b="1" dirty="0"/>
          </a:p>
        </p:txBody>
      </p:sp>
      <p:sp>
        <p:nvSpPr>
          <p:cNvPr id="30" name="TextBox 29"/>
          <p:cNvSpPr txBox="1"/>
          <p:nvPr/>
        </p:nvSpPr>
        <p:spPr>
          <a:xfrm>
            <a:off x="6400800" y="1871247"/>
            <a:ext cx="2620638" cy="338554"/>
          </a:xfrm>
          <a:prstGeom prst="rect">
            <a:avLst/>
          </a:prstGeom>
          <a:noFill/>
        </p:spPr>
        <p:txBody>
          <a:bodyPr wrap="square" rtlCol="0">
            <a:spAutoFit/>
          </a:bodyPr>
          <a:lstStyle/>
          <a:p>
            <a:pPr algn="ctr"/>
            <a:r>
              <a:rPr lang="en-US" sz="1600" b="1" dirty="0" smtClean="0"/>
              <a:t>With </a:t>
            </a:r>
            <a:r>
              <a:rPr lang="en-US" sz="1600" b="1" dirty="0" err="1" smtClean="0"/>
              <a:t>BioMarker</a:t>
            </a:r>
            <a:r>
              <a:rPr lang="en-US" sz="1600" b="1" dirty="0" smtClean="0"/>
              <a:t> Correction</a:t>
            </a:r>
            <a:endParaRPr lang="en-US" sz="1600" b="1" dirty="0"/>
          </a:p>
        </p:txBody>
      </p:sp>
      <p:cxnSp>
        <p:nvCxnSpPr>
          <p:cNvPr id="31" name="Straight Connector 30"/>
          <p:cNvCxnSpPr/>
          <p:nvPr/>
        </p:nvCxnSpPr>
        <p:spPr>
          <a:xfrm>
            <a:off x="6324600" y="1905000"/>
            <a:ext cx="0" cy="3124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457200" y="5715000"/>
          <a:ext cx="4572014" cy="609600"/>
        </p:xfrm>
        <a:graphic>
          <a:graphicData uri="http://schemas.openxmlformats.org/drawingml/2006/table">
            <a:tbl>
              <a:tblPr/>
              <a:tblGrid>
                <a:gridCol w="87502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gridCol w="142192"/>
              </a:tblGrid>
              <a:tr h="50800">
                <a:tc>
                  <a:txBody>
                    <a:bodyPr/>
                    <a:lstStyle/>
                    <a:p>
                      <a:pPr algn="l" fontAlgn="b"/>
                      <a:r>
                        <a:rPr lang="en-US" sz="300" b="1" i="0" u="none" strike="noStrike">
                          <a:solidFill>
                            <a:srgbClr val="000000"/>
                          </a:solidFill>
                          <a:latin typeface="Calibri"/>
                        </a:rPr>
                        <a:t>OVERALL MODEL RANKING RESULTS</a:t>
                      </a: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c>
                  <a:txBody>
                    <a:bodyPr/>
                    <a:lstStyle/>
                    <a:p>
                      <a:pPr algn="l" fontAlgn="b"/>
                      <a:endParaRPr lang="en-US" sz="300" b="0" i="0" u="none" strike="noStrike">
                        <a:solidFill>
                          <a:srgbClr val="000000"/>
                        </a:solidFill>
                        <a:latin typeface="Calibri"/>
                      </a:endParaRPr>
                    </a:p>
                  </a:txBody>
                  <a:tcPr marL="2324" marR="2324" marT="2324" marB="0" anchor="b">
                    <a:lnL>
                      <a:noFill/>
                    </a:lnL>
                    <a:lnR>
                      <a:noFill/>
                    </a:lnR>
                    <a:lnT>
                      <a:noFill/>
                    </a:lnT>
                    <a:lnB>
                      <a:noFill/>
                    </a:lnB>
                  </a:tcPr>
                </a:tc>
              </a:tr>
              <a:tr h="50800">
                <a:tc>
                  <a:txBody>
                    <a:bodyPr/>
                    <a:lstStyle/>
                    <a:p>
                      <a:pPr algn="l" fontAlgn="b"/>
                      <a:r>
                        <a:rPr lang="en-US" sz="300" b="0" i="0" u="none" strike="noStrike">
                          <a:solidFill>
                            <a:srgbClr val="000000"/>
                          </a:solidFill>
                          <a:latin typeface="Calibri"/>
                        </a:rPr>
                        <a:t>Method_A1c</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Method_BP</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Method_Lipids</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Method_Smoke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Method_MI</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E4DB8F"/>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C9CB99"/>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92ABAF"/>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A9473"/>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FFEB84"/>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FCBF7B"/>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ADBBA5"/>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769BBB"/>
                    </a:solidFill>
                  </a:tcPr>
                </a:tc>
              </a:tr>
              <a:tr h="50800">
                <a:tc>
                  <a:txBody>
                    <a:bodyPr/>
                    <a:lstStyle/>
                    <a:p>
                      <a:pPr algn="l" fontAlgn="b"/>
                      <a:r>
                        <a:rPr lang="en-US" sz="300" b="0" i="0" u="none" strike="noStrike">
                          <a:solidFill>
                            <a:srgbClr val="000000"/>
                          </a:solidFill>
                          <a:latin typeface="Calibri"/>
                        </a:rPr>
                        <a:t>Method_Stroke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4</a:t>
                      </a:r>
                    </a:p>
                  </a:txBody>
                  <a:tcPr marL="2324" marR="2324" marT="2324" marB="0" anchor="b">
                    <a:lnL>
                      <a:noFill/>
                    </a:lnL>
                    <a:lnR>
                      <a:noFill/>
                    </a:lnR>
                    <a:lnT>
                      <a:noFill/>
                    </a:lnT>
                    <a:lnB>
                      <a:noFill/>
                    </a:lnB>
                    <a:solidFill>
                      <a:srgbClr val="CFCF97"/>
                    </a:solidFill>
                  </a:tcPr>
                </a:tc>
                <a:tc>
                  <a:txBody>
                    <a:bodyPr/>
                    <a:lstStyle/>
                    <a:p>
                      <a:pPr algn="r" fontAlgn="b"/>
                      <a:r>
                        <a:rPr lang="en-US" sz="300" b="0" i="0" u="none" strike="noStrike">
                          <a:solidFill>
                            <a:srgbClr val="000000"/>
                          </a:solidFill>
                          <a:latin typeface="Calibri"/>
                        </a:rPr>
                        <a:t>3</a:t>
                      </a:r>
                    </a:p>
                  </a:txBody>
                  <a:tcPr marL="2324" marR="2324" marT="2324" marB="0" anchor="b">
                    <a:lnL>
                      <a:noFill/>
                    </a:lnL>
                    <a:lnR>
                      <a:noFill/>
                    </a:lnR>
                    <a:lnT>
                      <a:noFill/>
                    </a:lnT>
                    <a:lnB>
                      <a:noFill/>
                    </a:lnB>
                    <a:solidFill>
                      <a:srgbClr val="E2DA8F"/>
                    </a:solidFill>
                  </a:tcPr>
                </a:tc>
                <a:tc>
                  <a:txBody>
                    <a:bodyPr/>
                    <a:lstStyle/>
                    <a:p>
                      <a:pPr algn="r" fontAlgn="b"/>
                      <a:r>
                        <a:rPr lang="en-US" sz="300" b="0" i="0" u="none" strike="noStrike">
                          <a:solidFill>
                            <a:srgbClr val="000000"/>
                          </a:solidFill>
                          <a:latin typeface="Calibri"/>
                        </a:rPr>
                        <a:t>7</a:t>
                      </a:r>
                    </a:p>
                  </a:txBody>
                  <a:tcPr marL="2324" marR="2324" marT="2324" marB="0" anchor="b">
                    <a:lnL>
                      <a:noFill/>
                    </a:lnL>
                    <a:lnR>
                      <a:noFill/>
                    </a:lnR>
                    <a:lnT>
                      <a:noFill/>
                    </a:lnT>
                    <a:lnB>
                      <a:noFill/>
                    </a:lnB>
                    <a:solidFill>
                      <a:srgbClr val="95ADAE"/>
                    </a:solidFill>
                  </a:tcPr>
                </a:tc>
                <a:tc>
                  <a:txBody>
                    <a:bodyPr/>
                    <a:lstStyle/>
                    <a:p>
                      <a:pPr algn="r" fontAlgn="b"/>
                      <a:r>
                        <a:rPr lang="en-US" sz="300" b="0" i="0" u="none" strike="noStrike">
                          <a:solidFill>
                            <a:srgbClr val="000000"/>
                          </a:solidFill>
                          <a:latin typeface="Calibri"/>
                        </a:rPr>
                        <a:t>9</a:t>
                      </a:r>
                    </a:p>
                  </a:txBody>
                  <a:tcPr marL="2324" marR="2324" marT="2324" marB="0" anchor="b">
                    <a:lnL>
                      <a:noFill/>
                    </a:lnL>
                    <a:lnR>
                      <a:noFill/>
                    </a:lnR>
                    <a:lnT>
                      <a:noFill/>
                    </a:lnT>
                    <a:lnB>
                      <a:noFill/>
                    </a:lnB>
                    <a:solidFill>
                      <a:srgbClr val="6E96BE"/>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5</a:t>
                      </a:r>
                    </a:p>
                  </a:txBody>
                  <a:tcPr marL="2324" marR="2324" marT="2324" marB="0" anchor="b">
                    <a:lnL>
                      <a:noFill/>
                    </a:lnL>
                    <a:lnR>
                      <a:noFill/>
                    </a:lnR>
                    <a:lnT>
                      <a:noFill/>
                    </a:lnT>
                    <a:lnB>
                      <a:noFill/>
                    </a:lnB>
                    <a:solidFill>
                      <a:srgbClr val="BCC49F"/>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F6E687"/>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6</a:t>
                      </a:r>
                    </a:p>
                  </a:txBody>
                  <a:tcPr marL="2324" marR="2324" marT="2324" marB="0" anchor="b">
                    <a:lnL>
                      <a:noFill/>
                    </a:lnL>
                    <a:lnR>
                      <a:noFill/>
                    </a:lnR>
                    <a:lnT>
                      <a:noFill/>
                    </a:lnT>
                    <a:lnB>
                      <a:noFill/>
                    </a:lnB>
                    <a:solidFill>
                      <a:srgbClr val="A8B8A6"/>
                    </a:solidFill>
                  </a:tcPr>
                </a:tc>
                <a:tc>
                  <a:txBody>
                    <a:bodyPr/>
                    <a:lstStyle/>
                    <a:p>
                      <a:pPr algn="r" fontAlgn="b"/>
                      <a:r>
                        <a:rPr lang="en-US" sz="300" b="0" i="0" u="none" strike="noStrike">
                          <a:solidFill>
                            <a:srgbClr val="000000"/>
                          </a:solidFill>
                          <a:latin typeface="Calibri"/>
                        </a:rPr>
                        <a:t>8</a:t>
                      </a:r>
                    </a:p>
                  </a:txBody>
                  <a:tcPr marL="2324" marR="2324" marT="2324" marB="0" anchor="b">
                    <a:lnL>
                      <a:noFill/>
                    </a:lnL>
                    <a:lnR>
                      <a:noFill/>
                    </a:lnR>
                    <a:lnT>
                      <a:noFill/>
                    </a:lnT>
                    <a:lnB>
                      <a:noFill/>
                    </a:lnB>
                    <a:solidFill>
                      <a:srgbClr val="81A1B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10</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r>
              <a:tr h="50800">
                <a:tc>
                  <a:txBody>
                    <a:bodyPr/>
                    <a:lstStyle/>
                    <a:p>
                      <a:pPr algn="l" fontAlgn="b"/>
                      <a:r>
                        <a:rPr lang="en-US" sz="300" b="0" i="0" u="none" strike="noStrike">
                          <a:solidFill>
                            <a:srgbClr val="000000"/>
                          </a:solidFill>
                          <a:latin typeface="Calibri"/>
                        </a:rPr>
                        <a:t>Method_DeathCHD</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2</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Method_DeathStroke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Method_TimeImprove</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0.45</a:t>
                      </a:r>
                    </a:p>
                  </a:txBody>
                  <a:tcPr marL="2324" marR="2324" marT="2324" marB="0" anchor="b">
                    <a:lnL>
                      <a:noFill/>
                    </a:lnL>
                    <a:lnR>
                      <a:noFill/>
                    </a:lnR>
                    <a:lnT>
                      <a:noFill/>
                    </a:lnT>
                    <a:lnB>
                      <a:noFill/>
                    </a:lnB>
                    <a:solidFill>
                      <a:srgbClr val="F8696B"/>
                    </a:solidFill>
                  </a:tcPr>
                </a:tc>
                <a:tc>
                  <a:txBody>
                    <a:bodyPr/>
                    <a:lstStyle/>
                    <a:p>
                      <a:pPr algn="r" fontAlgn="b"/>
                      <a:r>
                        <a:rPr lang="en-US" sz="300" b="0" i="0" u="none" strike="noStrike">
                          <a:solidFill>
                            <a:srgbClr val="000000"/>
                          </a:solidFill>
                          <a:latin typeface="Calibri"/>
                        </a:rPr>
                        <a:t>-1</a:t>
                      </a:r>
                    </a:p>
                  </a:txBody>
                  <a:tcPr marL="2324" marR="2324" marT="2324" marB="0" anchor="b">
                    <a:lnL>
                      <a:noFill/>
                    </a:lnL>
                    <a:lnR>
                      <a:noFill/>
                    </a:lnR>
                    <a:lnT>
                      <a:noFill/>
                    </a:lnT>
                    <a:lnB>
                      <a:noFill/>
                    </a:lnB>
                    <a:solidFill>
                      <a:srgbClr val="5A8AC6"/>
                    </a:solidFill>
                  </a:tcPr>
                </a:tc>
              </a:tr>
              <a:tr h="50800">
                <a:tc>
                  <a:txBody>
                    <a:bodyPr/>
                    <a:lstStyle/>
                    <a:p>
                      <a:pPr algn="l" fontAlgn="b"/>
                      <a:r>
                        <a:rPr lang="en-US" sz="300" b="0" i="0" u="none" strike="noStrike">
                          <a:solidFill>
                            <a:srgbClr val="000000"/>
                          </a:solidFill>
                          <a:latin typeface="Calibri"/>
                        </a:rPr>
                        <a:t>Weighted Mean</a:t>
                      </a:r>
                    </a:p>
                  </a:txBody>
                  <a:tcPr marL="2324" marR="2324" marT="2324" marB="0" anchor="b">
                    <a:lnL>
                      <a:noFill/>
                    </a:lnL>
                    <a:lnR>
                      <a:noFill/>
                    </a:lnR>
                    <a:lnT>
                      <a:noFill/>
                    </a:lnT>
                    <a:lnB>
                      <a:noFill/>
                    </a:lnB>
                  </a:tcPr>
                </a:tc>
                <a:tc>
                  <a:txBody>
                    <a:bodyPr/>
                    <a:lstStyle/>
                    <a:p>
                      <a:pPr algn="r" fontAlgn="b"/>
                      <a:r>
                        <a:rPr lang="en-US" sz="300" b="0" i="0" u="none" strike="noStrike">
                          <a:solidFill>
                            <a:srgbClr val="000000"/>
                          </a:solidFill>
                          <a:latin typeface="Calibri"/>
                        </a:rPr>
                        <a:t>22.041</a:t>
                      </a:r>
                    </a:p>
                  </a:txBody>
                  <a:tcPr marL="2324" marR="2324" marT="2324" marB="0" anchor="b">
                    <a:lnL>
                      <a:noFill/>
                    </a:lnL>
                    <a:lnR>
                      <a:noFill/>
                    </a:lnR>
                    <a:lnT>
                      <a:noFill/>
                    </a:lnT>
                    <a:lnB>
                      <a:noFill/>
                    </a:lnB>
                    <a:solidFill>
                      <a:srgbClr val="63BE7B"/>
                    </a:solidFill>
                  </a:tcPr>
                </a:tc>
                <a:tc>
                  <a:txBody>
                    <a:bodyPr/>
                    <a:lstStyle/>
                    <a:p>
                      <a:pPr algn="r" fontAlgn="b"/>
                      <a:r>
                        <a:rPr lang="en-US" sz="300" b="0" i="0" u="none" strike="noStrike">
                          <a:solidFill>
                            <a:srgbClr val="000000"/>
                          </a:solidFill>
                          <a:latin typeface="Calibri"/>
                        </a:rPr>
                        <a:t>22.561</a:t>
                      </a:r>
                    </a:p>
                  </a:txBody>
                  <a:tcPr marL="2324" marR="2324" marT="2324" marB="0" anchor="b">
                    <a:lnL>
                      <a:noFill/>
                    </a:lnL>
                    <a:lnR>
                      <a:noFill/>
                    </a:lnR>
                    <a:lnT>
                      <a:noFill/>
                    </a:lnT>
                    <a:lnB>
                      <a:noFill/>
                    </a:lnB>
                    <a:solidFill>
                      <a:srgbClr val="6BC07B"/>
                    </a:solidFill>
                  </a:tcPr>
                </a:tc>
                <a:tc>
                  <a:txBody>
                    <a:bodyPr/>
                    <a:lstStyle/>
                    <a:p>
                      <a:pPr algn="r" fontAlgn="b"/>
                      <a:r>
                        <a:rPr lang="en-US" sz="300" b="0" i="0" u="none" strike="noStrike">
                          <a:solidFill>
                            <a:srgbClr val="000000"/>
                          </a:solidFill>
                          <a:latin typeface="Calibri"/>
                        </a:rPr>
                        <a:t>23.155</a:t>
                      </a:r>
                    </a:p>
                  </a:txBody>
                  <a:tcPr marL="2324" marR="2324" marT="2324" marB="0" anchor="b">
                    <a:lnL>
                      <a:noFill/>
                    </a:lnL>
                    <a:lnR>
                      <a:noFill/>
                    </a:lnR>
                    <a:lnT>
                      <a:noFill/>
                    </a:lnT>
                    <a:lnB>
                      <a:noFill/>
                    </a:lnB>
                    <a:solidFill>
                      <a:srgbClr val="74C37C"/>
                    </a:solidFill>
                  </a:tcPr>
                </a:tc>
                <a:tc>
                  <a:txBody>
                    <a:bodyPr/>
                    <a:lstStyle/>
                    <a:p>
                      <a:pPr algn="r" fontAlgn="b"/>
                      <a:r>
                        <a:rPr lang="en-US" sz="300" b="0" i="0" u="none" strike="noStrike">
                          <a:solidFill>
                            <a:srgbClr val="000000"/>
                          </a:solidFill>
                          <a:latin typeface="Calibri"/>
                        </a:rPr>
                        <a:t>23.549</a:t>
                      </a:r>
                    </a:p>
                  </a:txBody>
                  <a:tcPr marL="2324" marR="2324" marT="2324" marB="0" anchor="b">
                    <a:lnL>
                      <a:noFill/>
                    </a:lnL>
                    <a:lnR>
                      <a:noFill/>
                    </a:lnR>
                    <a:lnT>
                      <a:noFill/>
                    </a:lnT>
                    <a:lnB>
                      <a:noFill/>
                    </a:lnB>
                    <a:solidFill>
                      <a:srgbClr val="7AC47C"/>
                    </a:solidFill>
                  </a:tcPr>
                </a:tc>
                <a:tc>
                  <a:txBody>
                    <a:bodyPr/>
                    <a:lstStyle/>
                    <a:p>
                      <a:pPr algn="r" fontAlgn="b"/>
                      <a:r>
                        <a:rPr lang="en-US" sz="300" b="0" i="0" u="none" strike="noStrike">
                          <a:solidFill>
                            <a:srgbClr val="000000"/>
                          </a:solidFill>
                          <a:latin typeface="Calibri"/>
                        </a:rPr>
                        <a:t>25.964</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25.998</a:t>
                      </a:r>
                    </a:p>
                  </a:txBody>
                  <a:tcPr marL="2324" marR="2324" marT="2324" marB="0" anchor="b">
                    <a:lnL>
                      <a:noFill/>
                    </a:lnL>
                    <a:lnR>
                      <a:noFill/>
                    </a:lnR>
                    <a:lnT>
                      <a:noFill/>
                    </a:lnT>
                    <a:lnB>
                      <a:noFill/>
                    </a:lnB>
                    <a:solidFill>
                      <a:srgbClr val="A0CF7E"/>
                    </a:solidFill>
                  </a:tcPr>
                </a:tc>
                <a:tc>
                  <a:txBody>
                    <a:bodyPr/>
                    <a:lstStyle/>
                    <a:p>
                      <a:pPr algn="r" fontAlgn="b"/>
                      <a:r>
                        <a:rPr lang="en-US" sz="300" b="0" i="0" u="none" strike="noStrike">
                          <a:solidFill>
                            <a:srgbClr val="000000"/>
                          </a:solidFill>
                          <a:latin typeface="Calibri"/>
                        </a:rPr>
                        <a:t>26.143</a:t>
                      </a:r>
                    </a:p>
                  </a:txBody>
                  <a:tcPr marL="2324" marR="2324" marT="2324" marB="0" anchor="b">
                    <a:lnL>
                      <a:noFill/>
                    </a:lnL>
                    <a:lnR>
                      <a:noFill/>
                    </a:lnR>
                    <a:lnT>
                      <a:noFill/>
                    </a:lnT>
                    <a:lnB>
                      <a:noFill/>
                    </a:lnB>
                    <a:solidFill>
                      <a:srgbClr val="A2D07E"/>
                    </a:solidFill>
                  </a:tcPr>
                </a:tc>
                <a:tc>
                  <a:txBody>
                    <a:bodyPr/>
                    <a:lstStyle/>
                    <a:p>
                      <a:pPr algn="r" fontAlgn="b"/>
                      <a:r>
                        <a:rPr lang="en-US" sz="300" b="0" i="0" u="none" strike="noStrike">
                          <a:solidFill>
                            <a:srgbClr val="000000"/>
                          </a:solidFill>
                          <a:latin typeface="Calibri"/>
                        </a:rPr>
                        <a:t>26.298</a:t>
                      </a:r>
                    </a:p>
                  </a:txBody>
                  <a:tcPr marL="2324" marR="2324" marT="2324" marB="0" anchor="b">
                    <a:lnL>
                      <a:noFill/>
                    </a:lnL>
                    <a:lnR>
                      <a:noFill/>
                    </a:lnR>
                    <a:lnT>
                      <a:noFill/>
                    </a:lnT>
                    <a:lnB>
                      <a:noFill/>
                    </a:lnB>
                    <a:solidFill>
                      <a:srgbClr val="A5D17E"/>
                    </a:solidFill>
                  </a:tcPr>
                </a:tc>
                <a:tc>
                  <a:txBody>
                    <a:bodyPr/>
                    <a:lstStyle/>
                    <a:p>
                      <a:pPr algn="r" fontAlgn="b"/>
                      <a:r>
                        <a:rPr lang="en-US" sz="300" b="0" i="0" u="none" strike="noStrike">
                          <a:solidFill>
                            <a:srgbClr val="000000"/>
                          </a:solidFill>
                          <a:latin typeface="Calibri"/>
                        </a:rPr>
                        <a:t>26.523</a:t>
                      </a:r>
                    </a:p>
                  </a:txBody>
                  <a:tcPr marL="2324" marR="2324" marT="2324" marB="0" anchor="b">
                    <a:lnL>
                      <a:noFill/>
                    </a:lnL>
                    <a:lnR>
                      <a:noFill/>
                    </a:lnR>
                    <a:lnT>
                      <a:noFill/>
                    </a:lnT>
                    <a:lnB>
                      <a:noFill/>
                    </a:lnB>
                    <a:solidFill>
                      <a:srgbClr val="A8D27F"/>
                    </a:solidFill>
                  </a:tcPr>
                </a:tc>
                <a:tc>
                  <a:txBody>
                    <a:bodyPr/>
                    <a:lstStyle/>
                    <a:p>
                      <a:pPr algn="r" fontAlgn="b"/>
                      <a:r>
                        <a:rPr lang="en-US" sz="300" b="0" i="0" u="none" strike="noStrike">
                          <a:solidFill>
                            <a:srgbClr val="000000"/>
                          </a:solidFill>
                          <a:latin typeface="Calibri"/>
                        </a:rPr>
                        <a:t>27.028</a:t>
                      </a:r>
                    </a:p>
                  </a:txBody>
                  <a:tcPr marL="2324" marR="2324" marT="2324" marB="0" anchor="b">
                    <a:lnL>
                      <a:noFill/>
                    </a:lnL>
                    <a:lnR>
                      <a:noFill/>
                    </a:lnR>
                    <a:lnT>
                      <a:noFill/>
                    </a:lnT>
                    <a:lnB>
                      <a:noFill/>
                    </a:lnB>
                    <a:solidFill>
                      <a:srgbClr val="B0D47F"/>
                    </a:solidFill>
                  </a:tcPr>
                </a:tc>
                <a:tc>
                  <a:txBody>
                    <a:bodyPr/>
                    <a:lstStyle/>
                    <a:p>
                      <a:pPr algn="r" fontAlgn="b"/>
                      <a:r>
                        <a:rPr lang="en-US" sz="300" b="0" i="0" u="none" strike="noStrike">
                          <a:solidFill>
                            <a:srgbClr val="000000"/>
                          </a:solidFill>
                          <a:latin typeface="Calibri"/>
                        </a:rPr>
                        <a:t>27.142</a:t>
                      </a:r>
                    </a:p>
                  </a:txBody>
                  <a:tcPr marL="2324" marR="2324" marT="2324" marB="0" anchor="b">
                    <a:lnL>
                      <a:noFill/>
                    </a:lnL>
                    <a:lnR>
                      <a:noFill/>
                    </a:lnR>
                    <a:lnT>
                      <a:noFill/>
                    </a:lnT>
                    <a:lnB>
                      <a:noFill/>
                    </a:lnB>
                    <a:solidFill>
                      <a:srgbClr val="B2D47F"/>
                    </a:solidFill>
                  </a:tcPr>
                </a:tc>
                <a:tc>
                  <a:txBody>
                    <a:bodyPr/>
                    <a:lstStyle/>
                    <a:p>
                      <a:pPr algn="r" fontAlgn="b"/>
                      <a:r>
                        <a:rPr lang="en-US" sz="300" b="0" i="0" u="none" strike="noStrike">
                          <a:solidFill>
                            <a:srgbClr val="000000"/>
                          </a:solidFill>
                          <a:latin typeface="Calibri"/>
                        </a:rPr>
                        <a:t>29.243</a:t>
                      </a:r>
                    </a:p>
                  </a:txBody>
                  <a:tcPr marL="2324" marR="2324" marT="2324" marB="0" anchor="b">
                    <a:lnL>
                      <a:noFill/>
                    </a:lnL>
                    <a:lnR>
                      <a:noFill/>
                    </a:lnR>
                    <a:lnT>
                      <a:noFill/>
                    </a:lnT>
                    <a:lnB>
                      <a:noFill/>
                    </a:lnB>
                    <a:solidFill>
                      <a:srgbClr val="D3DE81"/>
                    </a:solidFill>
                  </a:tcPr>
                </a:tc>
                <a:tc>
                  <a:txBody>
                    <a:bodyPr/>
                    <a:lstStyle/>
                    <a:p>
                      <a:pPr algn="r" fontAlgn="b"/>
                      <a:r>
                        <a:rPr lang="en-US" sz="300" b="0" i="0" u="none" strike="noStrike">
                          <a:solidFill>
                            <a:srgbClr val="000000"/>
                          </a:solidFill>
                          <a:latin typeface="Calibri"/>
                        </a:rPr>
                        <a:t>31.262</a:t>
                      </a:r>
                    </a:p>
                  </a:txBody>
                  <a:tcPr marL="2324" marR="2324" marT="2324" marB="0" anchor="b">
                    <a:lnL>
                      <a:noFill/>
                    </a:lnL>
                    <a:lnR>
                      <a:noFill/>
                    </a:lnR>
                    <a:lnT>
                      <a:noFill/>
                    </a:lnT>
                    <a:lnB>
                      <a:noFill/>
                    </a:lnB>
                    <a:solidFill>
                      <a:srgbClr val="F2E783"/>
                    </a:solidFill>
                  </a:tcPr>
                </a:tc>
                <a:tc>
                  <a:txBody>
                    <a:bodyPr/>
                    <a:lstStyle/>
                    <a:p>
                      <a:pPr algn="r" fontAlgn="b"/>
                      <a:r>
                        <a:rPr lang="en-US" sz="300" b="0" i="0" u="none" strike="noStrike">
                          <a:solidFill>
                            <a:srgbClr val="000000"/>
                          </a:solidFill>
                          <a:latin typeface="Calibri"/>
                        </a:rPr>
                        <a:t>32.831</a:t>
                      </a:r>
                    </a:p>
                  </a:txBody>
                  <a:tcPr marL="2324" marR="2324" marT="2324" marB="0" anchor="b">
                    <a:lnL>
                      <a:noFill/>
                    </a:lnL>
                    <a:lnR>
                      <a:noFill/>
                    </a:lnR>
                    <a:lnT>
                      <a:noFill/>
                    </a:lnT>
                    <a:lnB>
                      <a:noFill/>
                    </a:lnB>
                    <a:solidFill>
                      <a:srgbClr val="FFE884"/>
                    </a:solidFill>
                  </a:tcPr>
                </a:tc>
                <a:tc>
                  <a:txBody>
                    <a:bodyPr/>
                    <a:lstStyle/>
                    <a:p>
                      <a:pPr algn="r" fontAlgn="b"/>
                      <a:r>
                        <a:rPr lang="en-US" sz="300" b="0" i="0" u="none" strike="noStrike">
                          <a:solidFill>
                            <a:srgbClr val="000000"/>
                          </a:solidFill>
                          <a:latin typeface="Calibri"/>
                        </a:rPr>
                        <a:t>33.92</a:t>
                      </a:r>
                    </a:p>
                  </a:txBody>
                  <a:tcPr marL="2324" marR="2324" marT="2324" marB="0" anchor="b">
                    <a:lnL>
                      <a:noFill/>
                    </a:lnL>
                    <a:lnR>
                      <a:noFill/>
                    </a:lnR>
                    <a:lnT>
                      <a:noFill/>
                    </a:lnT>
                    <a:lnB>
                      <a:noFill/>
                    </a:lnB>
                    <a:solidFill>
                      <a:srgbClr val="FFE283"/>
                    </a:solidFill>
                  </a:tcPr>
                </a:tc>
                <a:tc>
                  <a:txBody>
                    <a:bodyPr/>
                    <a:lstStyle/>
                    <a:p>
                      <a:pPr algn="r" fontAlgn="b"/>
                      <a:r>
                        <a:rPr lang="en-US" sz="300" b="0" i="0" u="none" strike="noStrike">
                          <a:solidFill>
                            <a:srgbClr val="000000"/>
                          </a:solidFill>
                          <a:latin typeface="Calibri"/>
                        </a:rPr>
                        <a:t>36.041</a:t>
                      </a:r>
                    </a:p>
                  </a:txBody>
                  <a:tcPr marL="2324" marR="2324" marT="2324" marB="0" anchor="b">
                    <a:lnL>
                      <a:noFill/>
                    </a:lnL>
                    <a:lnR>
                      <a:noFill/>
                    </a:lnR>
                    <a:lnT>
                      <a:noFill/>
                    </a:lnT>
                    <a:lnB>
                      <a:noFill/>
                    </a:lnB>
                    <a:solidFill>
                      <a:srgbClr val="FED881"/>
                    </a:solidFill>
                  </a:tcPr>
                </a:tc>
                <a:tc>
                  <a:txBody>
                    <a:bodyPr/>
                    <a:lstStyle/>
                    <a:p>
                      <a:pPr algn="r" fontAlgn="b"/>
                      <a:r>
                        <a:rPr lang="en-US" sz="300" b="0" i="0" u="none" strike="noStrike">
                          <a:solidFill>
                            <a:srgbClr val="000000"/>
                          </a:solidFill>
                          <a:latin typeface="Calibri"/>
                        </a:rPr>
                        <a:t>37.493</a:t>
                      </a:r>
                    </a:p>
                  </a:txBody>
                  <a:tcPr marL="2324" marR="2324" marT="2324" marB="0" anchor="b">
                    <a:lnL>
                      <a:noFill/>
                    </a:lnL>
                    <a:lnR>
                      <a:noFill/>
                    </a:lnR>
                    <a:lnT>
                      <a:noFill/>
                    </a:lnT>
                    <a:lnB>
                      <a:noFill/>
                    </a:lnB>
                    <a:solidFill>
                      <a:srgbClr val="FED07F"/>
                    </a:solidFill>
                  </a:tcPr>
                </a:tc>
                <a:tc>
                  <a:txBody>
                    <a:bodyPr/>
                    <a:lstStyle/>
                    <a:p>
                      <a:pPr algn="r" fontAlgn="b"/>
                      <a:r>
                        <a:rPr lang="en-US" sz="300" b="0" i="0" u="none" strike="noStrike">
                          <a:solidFill>
                            <a:srgbClr val="000000"/>
                          </a:solidFill>
                          <a:latin typeface="Calibri"/>
                        </a:rPr>
                        <a:t>37.846</a:t>
                      </a:r>
                    </a:p>
                  </a:txBody>
                  <a:tcPr marL="2324" marR="2324" marT="2324" marB="0" anchor="b">
                    <a:lnL>
                      <a:noFill/>
                    </a:lnL>
                    <a:lnR>
                      <a:noFill/>
                    </a:lnR>
                    <a:lnT>
                      <a:noFill/>
                    </a:lnT>
                    <a:lnB>
                      <a:noFill/>
                    </a:lnB>
                    <a:solidFill>
                      <a:srgbClr val="FECF7F"/>
                    </a:solidFill>
                  </a:tcPr>
                </a:tc>
                <a:tc>
                  <a:txBody>
                    <a:bodyPr/>
                    <a:lstStyle/>
                    <a:p>
                      <a:pPr algn="r" fontAlgn="b"/>
                      <a:r>
                        <a:rPr lang="en-US" sz="300" b="0" i="0" u="none" strike="noStrike">
                          <a:solidFill>
                            <a:srgbClr val="000000"/>
                          </a:solidFill>
                          <a:latin typeface="Calibri"/>
                        </a:rPr>
                        <a:t>39.159</a:t>
                      </a:r>
                    </a:p>
                  </a:txBody>
                  <a:tcPr marL="2324" marR="2324" marT="2324" marB="0" anchor="b">
                    <a:lnL>
                      <a:noFill/>
                    </a:lnL>
                    <a:lnR>
                      <a:noFill/>
                    </a:lnR>
                    <a:lnT>
                      <a:noFill/>
                    </a:lnT>
                    <a:lnB>
                      <a:noFill/>
                    </a:lnB>
                    <a:solidFill>
                      <a:srgbClr val="FEC87E"/>
                    </a:solidFill>
                  </a:tcPr>
                </a:tc>
                <a:tc>
                  <a:txBody>
                    <a:bodyPr/>
                    <a:lstStyle/>
                    <a:p>
                      <a:pPr algn="r" fontAlgn="b"/>
                      <a:r>
                        <a:rPr lang="en-US" sz="300" b="0" i="0" u="none" strike="noStrike">
                          <a:solidFill>
                            <a:srgbClr val="000000"/>
                          </a:solidFill>
                          <a:latin typeface="Calibri"/>
                        </a:rPr>
                        <a:t>42.126</a:t>
                      </a:r>
                    </a:p>
                  </a:txBody>
                  <a:tcPr marL="2324" marR="2324" marT="2324" marB="0" anchor="b">
                    <a:lnL>
                      <a:noFill/>
                    </a:lnL>
                    <a:lnR>
                      <a:noFill/>
                    </a:lnR>
                    <a:lnT>
                      <a:noFill/>
                    </a:lnT>
                    <a:lnB>
                      <a:noFill/>
                    </a:lnB>
                    <a:solidFill>
                      <a:srgbClr val="FDB97B"/>
                    </a:solidFill>
                  </a:tcPr>
                </a:tc>
                <a:tc>
                  <a:txBody>
                    <a:bodyPr/>
                    <a:lstStyle/>
                    <a:p>
                      <a:pPr algn="r" fontAlgn="b"/>
                      <a:r>
                        <a:rPr lang="en-US" sz="300" b="0" i="0" u="none" strike="noStrike">
                          <a:solidFill>
                            <a:srgbClr val="000000"/>
                          </a:solidFill>
                          <a:latin typeface="Calibri"/>
                        </a:rPr>
                        <a:t>44.039</a:t>
                      </a:r>
                    </a:p>
                  </a:txBody>
                  <a:tcPr marL="2324" marR="2324" marT="2324" marB="0" anchor="b">
                    <a:lnL>
                      <a:noFill/>
                    </a:lnL>
                    <a:lnR>
                      <a:noFill/>
                    </a:lnR>
                    <a:lnT>
                      <a:noFill/>
                    </a:lnT>
                    <a:lnB>
                      <a:noFill/>
                    </a:lnB>
                    <a:solidFill>
                      <a:srgbClr val="FCB079"/>
                    </a:solidFill>
                  </a:tcPr>
                </a:tc>
                <a:tc>
                  <a:txBody>
                    <a:bodyPr/>
                    <a:lstStyle/>
                    <a:p>
                      <a:pPr algn="r" fontAlgn="b"/>
                      <a:r>
                        <a:rPr lang="en-US" sz="300" b="0" i="0" u="none" strike="noStrike">
                          <a:solidFill>
                            <a:srgbClr val="000000"/>
                          </a:solidFill>
                          <a:latin typeface="Calibri"/>
                        </a:rPr>
                        <a:t>45.045</a:t>
                      </a:r>
                    </a:p>
                  </a:txBody>
                  <a:tcPr marL="2324" marR="2324" marT="2324" marB="0" anchor="b">
                    <a:lnL>
                      <a:noFill/>
                    </a:lnL>
                    <a:lnR>
                      <a:noFill/>
                    </a:lnR>
                    <a:lnT>
                      <a:noFill/>
                    </a:lnT>
                    <a:lnB>
                      <a:noFill/>
                    </a:lnB>
                    <a:solidFill>
                      <a:srgbClr val="FCAB78"/>
                    </a:solidFill>
                  </a:tcPr>
                </a:tc>
                <a:tc>
                  <a:txBody>
                    <a:bodyPr/>
                    <a:lstStyle/>
                    <a:p>
                      <a:pPr algn="r" fontAlgn="b"/>
                      <a:r>
                        <a:rPr lang="en-US" sz="300" b="0" i="0" u="none" strike="noStrike">
                          <a:solidFill>
                            <a:srgbClr val="000000"/>
                          </a:solidFill>
                          <a:latin typeface="Calibri"/>
                        </a:rPr>
                        <a:t>46.083</a:t>
                      </a:r>
                    </a:p>
                  </a:txBody>
                  <a:tcPr marL="2324" marR="2324" marT="2324" marB="0" anchor="b">
                    <a:lnL>
                      <a:noFill/>
                    </a:lnL>
                    <a:lnR>
                      <a:noFill/>
                    </a:lnR>
                    <a:lnT>
                      <a:noFill/>
                    </a:lnT>
                    <a:lnB>
                      <a:noFill/>
                    </a:lnB>
                    <a:solidFill>
                      <a:srgbClr val="FCA677"/>
                    </a:solidFill>
                  </a:tcPr>
                </a:tc>
                <a:tc>
                  <a:txBody>
                    <a:bodyPr/>
                    <a:lstStyle/>
                    <a:p>
                      <a:pPr algn="r" fontAlgn="b"/>
                      <a:r>
                        <a:rPr lang="en-US" sz="300" b="0" i="0" u="none" strike="noStrike">
                          <a:solidFill>
                            <a:srgbClr val="000000"/>
                          </a:solidFill>
                          <a:latin typeface="Calibri"/>
                        </a:rPr>
                        <a:t>48.607</a:t>
                      </a:r>
                    </a:p>
                  </a:txBody>
                  <a:tcPr marL="2324" marR="2324" marT="2324" marB="0" anchor="b">
                    <a:lnL>
                      <a:noFill/>
                    </a:lnL>
                    <a:lnR>
                      <a:noFill/>
                    </a:lnR>
                    <a:lnT>
                      <a:noFill/>
                    </a:lnT>
                    <a:lnB>
                      <a:noFill/>
                    </a:lnB>
                    <a:solidFill>
                      <a:srgbClr val="FB9975"/>
                    </a:solidFill>
                  </a:tcPr>
                </a:tc>
                <a:tc>
                  <a:txBody>
                    <a:bodyPr/>
                    <a:lstStyle/>
                    <a:p>
                      <a:pPr algn="r" fontAlgn="b"/>
                      <a:r>
                        <a:rPr lang="en-US" sz="300" b="0" i="0" u="none" strike="noStrike">
                          <a:solidFill>
                            <a:srgbClr val="000000"/>
                          </a:solidFill>
                          <a:latin typeface="Calibri"/>
                        </a:rPr>
                        <a:t>51.565</a:t>
                      </a:r>
                    </a:p>
                  </a:txBody>
                  <a:tcPr marL="2324" marR="2324" marT="2324" marB="0" anchor="b">
                    <a:lnL>
                      <a:noFill/>
                    </a:lnL>
                    <a:lnR>
                      <a:noFill/>
                    </a:lnR>
                    <a:lnT>
                      <a:noFill/>
                    </a:lnT>
                    <a:lnB>
                      <a:noFill/>
                    </a:lnB>
                    <a:solidFill>
                      <a:srgbClr val="FA8A72"/>
                    </a:solidFill>
                  </a:tcPr>
                </a:tc>
                <a:tc>
                  <a:txBody>
                    <a:bodyPr/>
                    <a:lstStyle/>
                    <a:p>
                      <a:pPr algn="r" fontAlgn="b"/>
                      <a:r>
                        <a:rPr lang="en-US" sz="300" b="0" i="0" u="none" strike="noStrike" dirty="0">
                          <a:solidFill>
                            <a:srgbClr val="000000"/>
                          </a:solidFill>
                          <a:latin typeface="Calibri"/>
                        </a:rPr>
                        <a:t>58.127</a:t>
                      </a:r>
                    </a:p>
                  </a:txBody>
                  <a:tcPr marL="2324" marR="2324" marT="2324" marB="0" anchor="b">
                    <a:lnL>
                      <a:noFill/>
                    </a:lnL>
                    <a:lnR>
                      <a:noFill/>
                    </a:lnR>
                    <a:lnT>
                      <a:noFill/>
                    </a:lnT>
                    <a:lnB>
                      <a:noFill/>
                    </a:lnB>
                    <a:solidFill>
                      <a:srgbClr val="F8696B"/>
                    </a:solidFill>
                  </a:tcPr>
                </a:tc>
              </a:tr>
            </a:tbl>
          </a:graphicData>
        </a:graphic>
      </p:graphicFrame>
      <p:sp>
        <p:nvSpPr>
          <p:cNvPr id="20" name="TextBox 19"/>
          <p:cNvSpPr txBox="1"/>
          <p:nvPr/>
        </p:nvSpPr>
        <p:spPr>
          <a:xfrm>
            <a:off x="5791200" y="5816025"/>
            <a:ext cx="2667000" cy="584775"/>
          </a:xfrm>
          <a:prstGeom prst="rect">
            <a:avLst/>
          </a:prstGeom>
          <a:noFill/>
        </p:spPr>
        <p:txBody>
          <a:bodyPr wrap="square" rtlCol="0">
            <a:spAutoFit/>
          </a:bodyPr>
          <a:lstStyle/>
          <a:p>
            <a:pPr algn="ctr"/>
            <a:r>
              <a:rPr lang="en-US" sz="1600" dirty="0" smtClean="0"/>
              <a:t>Very few models without</a:t>
            </a:r>
          </a:p>
          <a:p>
            <a:pPr algn="ctr"/>
            <a:r>
              <a:rPr lang="en-US" sz="1600" b="1" dirty="0" smtClean="0"/>
              <a:t>Date Correction </a:t>
            </a:r>
            <a:r>
              <a:rPr lang="en-US" sz="1600" dirty="0" smtClean="0"/>
              <a:t>behave well</a:t>
            </a:r>
            <a:endParaRPr lang="en-US" sz="1600" dirty="0"/>
          </a:p>
        </p:txBody>
      </p:sp>
      <p:cxnSp>
        <p:nvCxnSpPr>
          <p:cNvPr id="26" name="Straight Arrow Connector 25"/>
          <p:cNvCxnSpPr>
            <a:stCxn id="20" idx="0"/>
          </p:cNvCxnSpPr>
          <p:nvPr/>
        </p:nvCxnSpPr>
        <p:spPr>
          <a:xfrm flipV="1">
            <a:off x="7124700" y="2667000"/>
            <a:ext cx="17145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0"/>
          </p:cNvCxnSpPr>
          <p:nvPr/>
        </p:nvCxnSpPr>
        <p:spPr>
          <a:xfrm flipH="1" flipV="1">
            <a:off x="6553200" y="2667000"/>
            <a:ext cx="5715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0"/>
          </p:cNvCxnSpPr>
          <p:nvPr/>
        </p:nvCxnSpPr>
        <p:spPr>
          <a:xfrm flipV="1">
            <a:off x="7124700" y="2667000"/>
            <a:ext cx="1409700" cy="31490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Arc 43"/>
          <p:cNvSpPr/>
          <p:nvPr/>
        </p:nvSpPr>
        <p:spPr>
          <a:xfrm rot="10800000">
            <a:off x="3657600" y="6096000"/>
            <a:ext cx="3429000"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Arc 45"/>
          <p:cNvSpPr/>
          <p:nvPr/>
        </p:nvSpPr>
        <p:spPr>
          <a:xfrm rot="10800000">
            <a:off x="4267198" y="6096000"/>
            <a:ext cx="2819401"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rot="10800000">
            <a:off x="4952999" y="6096000"/>
            <a:ext cx="2133601" cy="457200"/>
          </a:xfrm>
          <a:prstGeom prst="arc">
            <a:avLst>
              <a:gd name="adj1" fmla="val 10856168"/>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609600" y="5421868"/>
            <a:ext cx="5029200" cy="369332"/>
          </a:xfrm>
          <a:prstGeom prst="rect">
            <a:avLst/>
          </a:prstGeom>
          <a:noFill/>
        </p:spPr>
        <p:txBody>
          <a:bodyPr wrap="square" rtlCol="0">
            <a:spAutoFit/>
          </a:bodyPr>
          <a:lstStyle/>
          <a:p>
            <a:pPr algn="ctr"/>
            <a:r>
              <a:rPr lang="en-US" b="1" dirty="0" smtClean="0"/>
              <a:t>  Best            Model Ranking            Worst </a:t>
            </a:r>
            <a:endParaRPr lang="en-US" b="1" dirty="0"/>
          </a:p>
        </p:txBody>
      </p:sp>
      <p:cxnSp>
        <p:nvCxnSpPr>
          <p:cNvPr id="56" name="Straight Arrow Connector 55"/>
          <p:cNvCxnSpPr/>
          <p:nvPr/>
        </p:nvCxnSpPr>
        <p:spPr>
          <a:xfrm>
            <a:off x="3886200" y="5638800"/>
            <a:ext cx="533400" cy="0"/>
          </a:xfrm>
          <a:prstGeom prst="straightConnector1">
            <a:avLst/>
          </a:prstGeom>
          <a:ln w="3175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828800" y="5638800"/>
            <a:ext cx="457200" cy="0"/>
          </a:xfrm>
          <a:prstGeom prst="straightConnector1">
            <a:avLst/>
          </a:prstGeom>
          <a:ln w="317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2250133" y="3434835"/>
            <a:ext cx="4953000" cy="369332"/>
          </a:xfrm>
          <a:prstGeom prst="rect">
            <a:avLst/>
          </a:prstGeom>
          <a:noFill/>
        </p:spPr>
        <p:txBody>
          <a:bodyPr wrap="square" rtlCol="0">
            <a:spAutoFit/>
          </a:bodyPr>
          <a:lstStyle/>
          <a:p>
            <a:pPr algn="ctr"/>
            <a:r>
              <a:rPr lang="en-US" b="1" dirty="0" smtClean="0"/>
              <a:t> 8 Populations = 40 cohorts x 2</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6"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Horizontal)">
                                      <p:cBhvr>
                                        <p:cTn id="15" dur="500"/>
                                        <p:tgtEl>
                                          <p:spTgt spid="31"/>
                                        </p:tgtEl>
                                      </p:cBhvr>
                                    </p:animEffect>
                                  </p:childTnLst>
                                </p:cTn>
                              </p:par>
                              <p:par>
                                <p:cTn id="16" presetID="2" presetClass="entr" presetSubtype="3"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1+#ppt_w/2"/>
                                          </p:val>
                                        </p:tav>
                                        <p:tav tm="100000">
                                          <p:val>
                                            <p:strVal val="#ppt_x"/>
                                          </p:val>
                                        </p:tav>
                                      </p:tavLst>
                                    </p:anim>
                                    <p:anim calcmode="lin" valueType="num">
                                      <p:cBhvr additive="base">
                                        <p:cTn id="19" dur="500" fill="hold"/>
                                        <p:tgtEl>
                                          <p:spTgt spid="29"/>
                                        </p:tgtEl>
                                        <p:attrNameLst>
                                          <p:attrName>ppt_y</p:attrName>
                                        </p:attrNameLst>
                                      </p:cBhvr>
                                      <p:tavLst>
                                        <p:tav tm="0">
                                          <p:val>
                                            <p:strVal val="0-#ppt_h/2"/>
                                          </p:val>
                                        </p:tav>
                                        <p:tav tm="100000">
                                          <p:val>
                                            <p:strVal val="#ppt_y"/>
                                          </p:val>
                                        </p:tav>
                                      </p:tavLst>
                                    </p:anim>
                                  </p:childTnLst>
                                </p:cTn>
                              </p:par>
                              <p:par>
                                <p:cTn id="20" presetID="2" presetClass="entr" presetSubtype="3"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0-#ppt_h/2"/>
                                          </p:val>
                                        </p:tav>
                                        <p:tav tm="100000">
                                          <p:val>
                                            <p:strVal val="#ppt_y"/>
                                          </p:val>
                                        </p:tav>
                                      </p:tavLst>
                                    </p:anim>
                                  </p:childTnLst>
                                </p:cTn>
                              </p:par>
                              <p:par>
                                <p:cTn id="24" presetID="2" presetClass="entr" presetSubtype="9"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0-#ppt_w/2"/>
                                          </p:val>
                                        </p:tav>
                                        <p:tav tm="100000">
                                          <p:val>
                                            <p:strVal val="#ppt_x"/>
                                          </p:val>
                                        </p:tav>
                                      </p:tavLst>
                                    </p:anim>
                                    <p:anim calcmode="lin" valueType="num">
                                      <p:cBhvr additive="base">
                                        <p:cTn id="27" dur="500" fill="hold"/>
                                        <p:tgtEl>
                                          <p:spTgt spid="6"/>
                                        </p:tgtEl>
                                        <p:attrNameLst>
                                          <p:attrName>ppt_y</p:attrName>
                                        </p:attrNameLst>
                                      </p:cBhvr>
                                      <p:tavLst>
                                        <p:tav tm="0">
                                          <p:val>
                                            <p:strVal val="0-#ppt_h/2"/>
                                          </p:val>
                                        </p:tav>
                                        <p:tav tm="100000">
                                          <p:val>
                                            <p:strVal val="#ppt_y"/>
                                          </p:val>
                                        </p:tav>
                                      </p:tavLst>
                                    </p:anim>
                                  </p:childTnLst>
                                </p:cTn>
                              </p:par>
                              <p:par>
                                <p:cTn id="28" presetID="2" presetClass="entr" presetSubtype="9"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0-#ppt_w/2"/>
                                          </p:val>
                                        </p:tav>
                                        <p:tav tm="100000">
                                          <p:val>
                                            <p:strVal val="#ppt_x"/>
                                          </p:val>
                                        </p:tav>
                                      </p:tavLst>
                                    </p:anim>
                                    <p:anim calcmode="lin" valueType="num">
                                      <p:cBhvr additive="base">
                                        <p:cTn id="31"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1000" fill="hold"/>
                                        <p:tgtEl>
                                          <p:spTgt spid="14"/>
                                        </p:tgtEl>
                                        <p:attrNameLst>
                                          <p:attrName>ppt_x</p:attrName>
                                        </p:attrNameLst>
                                      </p:cBhvr>
                                      <p:tavLst>
                                        <p:tav tm="0">
                                          <p:val>
                                            <p:strVal val="1+#ppt_w/2"/>
                                          </p:val>
                                        </p:tav>
                                        <p:tav tm="100000">
                                          <p:val>
                                            <p:strVal val="#ppt_x"/>
                                          </p:val>
                                        </p:tav>
                                      </p:tavLst>
                                    </p:anim>
                                    <p:anim calcmode="lin" valueType="num">
                                      <p:cBhvr additive="base">
                                        <p:cTn id="37" dur="10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6" presetClass="entr" presetSubtype="26"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arn(inHorizontal)">
                                      <p:cBhvr>
                                        <p:cTn id="41" dur="500"/>
                                        <p:tgtEl>
                                          <p:spTgt spid="37"/>
                                        </p:tgtEl>
                                      </p:cBhvr>
                                    </p:animEffect>
                                  </p:childTnLst>
                                </p:cTn>
                              </p:par>
                            </p:childTnLst>
                          </p:cTn>
                        </p:par>
                        <p:par>
                          <p:cTn id="42" fill="hold">
                            <p:stCondLst>
                              <p:cond delay="1500"/>
                            </p:stCondLst>
                            <p:childTnLst>
                              <p:par>
                                <p:cTn id="43" presetID="2" presetClass="entr" presetSubtype="3"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par>
                                <p:cTn id="47" presetID="2" presetClass="entr" presetSubtype="9"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par>
                          <p:cTn id="55" fill="hold">
                            <p:stCondLst>
                              <p:cond delay="0"/>
                            </p:stCondLst>
                            <p:childTnLst>
                              <p:par>
                                <p:cTn id="56" presetID="0" presetClass="path" presetSubtype="0" accel="50000" decel="50000" fill="hold" nodeType="afterEffect">
                                  <p:stCondLst>
                                    <p:cond delay="0"/>
                                  </p:stCondLst>
                                  <p:childTnLst>
                                    <p:animMotion origin="layout" path="M 5.55112E-17 -0.53334 L 5.55112E-17 2.22222E-6 " pathEditMode="relative" rAng="0" ptsTypes="AA">
                                      <p:cBhvr>
                                        <p:cTn id="57" dur="2000" fill="hold"/>
                                        <p:tgtEl>
                                          <p:spTgt spid="19"/>
                                        </p:tgtEl>
                                        <p:attrNameLst>
                                          <p:attrName>ppt_x</p:attrName>
                                          <p:attrName>ppt_y</p:attrName>
                                        </p:attrNameLst>
                                      </p:cBhvr>
                                      <p:rCtr x="0" y="267"/>
                                    </p:animMotion>
                                  </p:childTnLst>
                                </p:cTn>
                              </p:par>
                            </p:childTnLst>
                          </p:cTn>
                        </p:par>
                        <p:par>
                          <p:cTn id="58" fill="hold">
                            <p:stCondLst>
                              <p:cond delay="2000"/>
                            </p:stCondLst>
                            <p:childTnLst>
                              <p:par>
                                <p:cTn id="59" presetID="16" presetClass="entr" presetSubtype="37"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arn(outVertical)">
                                      <p:cBhvr>
                                        <p:cTn id="61" dur="500"/>
                                        <p:tgtEl>
                                          <p:spTgt spid="54"/>
                                        </p:tgtEl>
                                      </p:cBhvr>
                                    </p:animEffect>
                                  </p:childTnLst>
                                </p:cTn>
                              </p:par>
                              <p:par>
                                <p:cTn id="62" presetID="22" presetClass="entr" presetSubtype="8"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par>
                                <p:cTn id="65" presetID="22" presetClass="entr" presetSubtype="2"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righ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80">
                                          <p:stCondLst>
                                            <p:cond delay="0"/>
                                          </p:stCondLst>
                                        </p:cTn>
                                        <p:tgtEl>
                                          <p:spTgt spid="20"/>
                                        </p:tgtEl>
                                      </p:cBhvr>
                                    </p:animEffect>
                                    <p:anim calcmode="lin" valueType="num">
                                      <p:cBhvr>
                                        <p:cTn id="7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8" dur="26">
                                          <p:stCondLst>
                                            <p:cond delay="650"/>
                                          </p:stCondLst>
                                        </p:cTn>
                                        <p:tgtEl>
                                          <p:spTgt spid="20"/>
                                        </p:tgtEl>
                                      </p:cBhvr>
                                      <p:to x="100000" y="60000"/>
                                    </p:animScale>
                                    <p:animScale>
                                      <p:cBhvr>
                                        <p:cTn id="79" dur="166" decel="50000">
                                          <p:stCondLst>
                                            <p:cond delay="676"/>
                                          </p:stCondLst>
                                        </p:cTn>
                                        <p:tgtEl>
                                          <p:spTgt spid="20"/>
                                        </p:tgtEl>
                                      </p:cBhvr>
                                      <p:to x="100000" y="100000"/>
                                    </p:animScale>
                                    <p:animScale>
                                      <p:cBhvr>
                                        <p:cTn id="80" dur="26">
                                          <p:stCondLst>
                                            <p:cond delay="1312"/>
                                          </p:stCondLst>
                                        </p:cTn>
                                        <p:tgtEl>
                                          <p:spTgt spid="20"/>
                                        </p:tgtEl>
                                      </p:cBhvr>
                                      <p:to x="100000" y="80000"/>
                                    </p:animScale>
                                    <p:animScale>
                                      <p:cBhvr>
                                        <p:cTn id="81" dur="166" decel="50000">
                                          <p:stCondLst>
                                            <p:cond delay="1338"/>
                                          </p:stCondLst>
                                        </p:cTn>
                                        <p:tgtEl>
                                          <p:spTgt spid="20"/>
                                        </p:tgtEl>
                                      </p:cBhvr>
                                      <p:to x="100000" y="100000"/>
                                    </p:animScale>
                                    <p:animScale>
                                      <p:cBhvr>
                                        <p:cTn id="82" dur="26">
                                          <p:stCondLst>
                                            <p:cond delay="1642"/>
                                          </p:stCondLst>
                                        </p:cTn>
                                        <p:tgtEl>
                                          <p:spTgt spid="20"/>
                                        </p:tgtEl>
                                      </p:cBhvr>
                                      <p:to x="100000" y="90000"/>
                                    </p:animScale>
                                    <p:animScale>
                                      <p:cBhvr>
                                        <p:cTn id="83" dur="166" decel="50000">
                                          <p:stCondLst>
                                            <p:cond delay="1668"/>
                                          </p:stCondLst>
                                        </p:cTn>
                                        <p:tgtEl>
                                          <p:spTgt spid="20"/>
                                        </p:tgtEl>
                                      </p:cBhvr>
                                      <p:to x="100000" y="100000"/>
                                    </p:animScale>
                                    <p:animScale>
                                      <p:cBhvr>
                                        <p:cTn id="84" dur="26">
                                          <p:stCondLst>
                                            <p:cond delay="1808"/>
                                          </p:stCondLst>
                                        </p:cTn>
                                        <p:tgtEl>
                                          <p:spTgt spid="20"/>
                                        </p:tgtEl>
                                      </p:cBhvr>
                                      <p:to x="100000" y="95000"/>
                                    </p:animScale>
                                    <p:animScale>
                                      <p:cBhvr>
                                        <p:cTn id="85" dur="166" decel="50000">
                                          <p:stCondLst>
                                            <p:cond delay="1834"/>
                                          </p:stCondLst>
                                        </p:cTn>
                                        <p:tgtEl>
                                          <p:spTgt spid="20"/>
                                        </p:tgtEl>
                                      </p:cBhvr>
                                      <p:to x="100000" y="100000"/>
                                    </p:animScale>
                                  </p:childTnLst>
                                </p:cTn>
                              </p:par>
                            </p:childTnLst>
                          </p:cTn>
                        </p:par>
                        <p:par>
                          <p:cTn id="86" fill="hold">
                            <p:stCondLst>
                              <p:cond delay="2000"/>
                            </p:stCondLst>
                            <p:childTnLst>
                              <p:par>
                                <p:cTn id="87" presetID="22" presetClass="entr" presetSubtype="4"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par>
                                <p:cTn id="90" presetID="22" presetClass="entr" presetSubtype="4" fill="hold"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down)">
                                      <p:cBhvr>
                                        <p:cTn id="92" dur="500"/>
                                        <p:tgtEl>
                                          <p:spTgt spid="32"/>
                                        </p:tgtEl>
                                      </p:cBhvr>
                                    </p:animEffect>
                                  </p:childTnLst>
                                </p:cTn>
                              </p:par>
                              <p:par>
                                <p:cTn id="93" presetID="22" presetClass="entr" presetSubtype="4" fill="hold"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par>
                          <p:cTn id="96" fill="hold">
                            <p:stCondLst>
                              <p:cond delay="2500"/>
                            </p:stCondLst>
                            <p:childTnLst>
                              <p:par>
                                <p:cTn id="97" presetID="22" presetClass="entr" presetSubtype="2"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wipe(right)">
                                      <p:cBhvr>
                                        <p:cTn id="99" dur="500"/>
                                        <p:tgtEl>
                                          <p:spTgt spid="47"/>
                                        </p:tgtEl>
                                      </p:cBhvr>
                                    </p:animEffect>
                                  </p:childTnLst>
                                </p:cTn>
                              </p:par>
                              <p:par>
                                <p:cTn id="100" presetID="22" presetClass="entr" presetSubtype="2"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wipe(right)">
                                      <p:cBhvr>
                                        <p:cTn id="102" dur="500"/>
                                        <p:tgtEl>
                                          <p:spTgt spid="4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right)">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38" presetClass="entr" presetSubtype="0" accel="50000" fill="hold" grpId="0" nodeType="clickEffect">
                                  <p:stCondLst>
                                    <p:cond delay="0"/>
                                  </p:stCondLst>
                                  <p:iterate type="lt">
                                    <p:tmPct val="50000"/>
                                  </p:iterate>
                                  <p:childTnLst>
                                    <p:set>
                                      <p:cBhvr>
                                        <p:cTn id="109" dur="1" fill="hold">
                                          <p:stCondLst>
                                            <p:cond delay="0"/>
                                          </p:stCondLst>
                                        </p:cTn>
                                        <p:tgtEl>
                                          <p:spTgt spid="39"/>
                                        </p:tgtEl>
                                        <p:attrNameLst>
                                          <p:attrName>style.visibility</p:attrName>
                                        </p:attrNameLst>
                                      </p:cBhvr>
                                      <p:to>
                                        <p:strVal val="visible"/>
                                      </p:to>
                                    </p:set>
                                    <p:set>
                                      <p:cBhvr>
                                        <p:cTn id="110" dur="228" fill="hold">
                                          <p:stCondLst>
                                            <p:cond delay="0"/>
                                          </p:stCondLst>
                                        </p:cTn>
                                        <p:tgtEl>
                                          <p:spTgt spid="39"/>
                                        </p:tgtEl>
                                        <p:attrNameLst>
                                          <p:attrName>style.rotation</p:attrName>
                                        </p:attrNameLst>
                                      </p:cBhvr>
                                      <p:to>
                                        <p:strVal val="-45.0"/>
                                      </p:to>
                                    </p:set>
                                    <p:anim calcmode="lin" valueType="num">
                                      <p:cBhvr>
                                        <p:cTn id="111" dur="228" fill="hold">
                                          <p:stCondLst>
                                            <p:cond delay="228"/>
                                          </p:stCondLst>
                                        </p:cTn>
                                        <p:tgtEl>
                                          <p:spTgt spid="39"/>
                                        </p:tgtEl>
                                        <p:attrNameLst>
                                          <p:attrName>style.rotation</p:attrName>
                                        </p:attrNameLst>
                                      </p:cBhvr>
                                      <p:tavLst>
                                        <p:tav tm="0">
                                          <p:val>
                                            <p:fltVal val="-45"/>
                                          </p:val>
                                        </p:tav>
                                        <p:tav tm="69900">
                                          <p:val>
                                            <p:fltVal val="45"/>
                                          </p:val>
                                        </p:tav>
                                        <p:tav tm="100000">
                                          <p:val>
                                            <p:fltVal val="0"/>
                                          </p:val>
                                        </p:tav>
                                      </p:tavLst>
                                    </p:anim>
                                    <p:anim calcmode="lin" valueType="num">
                                      <p:cBhvr>
                                        <p:cTn id="112" dur="228" fill="hold">
                                          <p:stCondLst>
                                            <p:cond delay="0"/>
                                          </p:stCondLst>
                                        </p:cTn>
                                        <p:tgtEl>
                                          <p:spTgt spid="39"/>
                                        </p:tgtEl>
                                        <p:attrNameLst>
                                          <p:attrName>ppt_y</p:attrName>
                                        </p:attrNameLst>
                                      </p:cBhvr>
                                      <p:tavLst>
                                        <p:tav tm="0">
                                          <p:val>
                                            <p:strVal val="#ppt_y-1"/>
                                          </p:val>
                                        </p:tav>
                                        <p:tav tm="100000">
                                          <p:val>
                                            <p:strVal val="#ppt_y-(0.354*#ppt_w-0.172*#ppt_h)"/>
                                          </p:val>
                                        </p:tav>
                                      </p:tavLst>
                                    </p:anim>
                                    <p:anim calcmode="lin" valueType="num">
                                      <p:cBhvr>
                                        <p:cTn id="113" dur="78" decel="50000" autoRev="1" fill="hold">
                                          <p:stCondLst>
                                            <p:cond delay="228"/>
                                          </p:stCondLst>
                                        </p:cTn>
                                        <p:tgtEl>
                                          <p:spTgt spid="39"/>
                                        </p:tgtEl>
                                        <p:attrNameLst>
                                          <p:attrName>ppt_y</p:attrName>
                                        </p:attrNameLst>
                                      </p:cBhvr>
                                      <p:tavLst>
                                        <p:tav tm="0">
                                          <p:val>
                                            <p:strVal val="#ppt_y-(0.354*#ppt_w-0.172*#ppt_h)"/>
                                          </p:val>
                                        </p:tav>
                                        <p:tav tm="100000">
                                          <p:val>
                                            <p:strVal val="#ppt_y-(0.354*#ppt_w-0.172*#ppt_h)-#ppt_h/2"/>
                                          </p:val>
                                        </p:tav>
                                      </p:tavLst>
                                    </p:anim>
                                    <p:anim calcmode="lin" valueType="num">
                                      <p:cBhvr>
                                        <p:cTn id="114" dur="68" fill="hold">
                                          <p:stCondLst>
                                            <p:cond delay="432"/>
                                          </p:stCondLst>
                                        </p:cTn>
                                        <p:tgtEl>
                                          <p:spTgt spid="39"/>
                                        </p:tgtEl>
                                        <p:attrNameLst>
                                          <p:attrName>ppt_y</p:attrName>
                                        </p:attrNameLst>
                                      </p:cBhvr>
                                      <p:tavLst>
                                        <p:tav tm="0">
                                          <p:val>
                                            <p:strVal val="#ppt_y-(0.354*#ppt_w-0.172*#ppt_h)"/>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38" presetClass="entr" presetSubtype="0" accel="50000" fill="hold" grpId="0" nodeType="clickEffect">
                                  <p:stCondLst>
                                    <p:cond delay="0"/>
                                  </p:stCondLst>
                                  <p:iterate type="lt">
                                    <p:tmPct val="50000"/>
                                  </p:iterate>
                                  <p:childTnLst>
                                    <p:set>
                                      <p:cBhvr>
                                        <p:cTn id="118" dur="1" fill="hold">
                                          <p:stCondLst>
                                            <p:cond delay="0"/>
                                          </p:stCondLst>
                                        </p:cTn>
                                        <p:tgtEl>
                                          <p:spTgt spid="38"/>
                                        </p:tgtEl>
                                        <p:attrNameLst>
                                          <p:attrName>style.visibility</p:attrName>
                                        </p:attrNameLst>
                                      </p:cBhvr>
                                      <p:to>
                                        <p:strVal val="visible"/>
                                      </p:to>
                                    </p:set>
                                    <p:set>
                                      <p:cBhvr>
                                        <p:cTn id="119" dur="228" fill="hold">
                                          <p:stCondLst>
                                            <p:cond delay="0"/>
                                          </p:stCondLst>
                                        </p:cTn>
                                        <p:tgtEl>
                                          <p:spTgt spid="38"/>
                                        </p:tgtEl>
                                        <p:attrNameLst>
                                          <p:attrName>style.rotation</p:attrName>
                                        </p:attrNameLst>
                                      </p:cBhvr>
                                      <p:to>
                                        <p:strVal val="-45.0"/>
                                      </p:to>
                                    </p:set>
                                    <p:anim calcmode="lin" valueType="num">
                                      <p:cBhvr>
                                        <p:cTn id="120"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121"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122"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123"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5" grpId="0"/>
      <p:bldP spid="17" grpId="0"/>
      <p:bldP spid="39" grpId="0"/>
      <p:bldP spid="38" grpId="0"/>
      <p:bldP spid="29" grpId="0"/>
      <p:bldP spid="30" grpId="0"/>
      <p:bldP spid="20" grpId="0"/>
      <p:bldP spid="44" grpId="0" animBg="1"/>
      <p:bldP spid="46" grpId="0" animBg="1"/>
      <p:bldP spid="47" grpId="0" animBg="1"/>
      <p:bldP spid="54"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US" dirty="0" smtClean="0"/>
              <a:t>Multiple Data Sources</a:t>
            </a:r>
          </a:p>
          <a:p>
            <a:r>
              <a:rPr lang="en-US" dirty="0" smtClean="0"/>
              <a:t>Human Error</a:t>
            </a:r>
          </a:p>
          <a:p>
            <a:r>
              <a:rPr lang="en-US" dirty="0" smtClean="0"/>
              <a:t>Incompatible information</a:t>
            </a:r>
          </a:p>
          <a:p>
            <a:r>
              <a:rPr lang="en-US" dirty="0" smtClean="0"/>
              <a:t>Random information</a:t>
            </a:r>
          </a:p>
          <a:p>
            <a:r>
              <a:rPr lang="en-US" dirty="0" smtClean="0"/>
              <a:t>Missing information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Quality Control</a:t>
            </a:r>
            <a:endParaRPr lang="en-US" dirty="0"/>
          </a:p>
        </p:txBody>
      </p:sp>
      <p:pic>
        <p:nvPicPr>
          <p:cNvPr id="40962" name="Picture 2"/>
          <p:cNvPicPr>
            <a:picLocks noChangeAspect="1" noChangeArrowheads="1"/>
          </p:cNvPicPr>
          <p:nvPr/>
        </p:nvPicPr>
        <p:blipFill>
          <a:blip r:embed="rId2" cstate="print"/>
          <a:srcRect/>
          <a:stretch>
            <a:fillRect/>
          </a:stretch>
        </p:blipFill>
        <p:spPr bwMode="auto">
          <a:xfrm>
            <a:off x="931808" y="1371600"/>
            <a:ext cx="7221592" cy="4986337"/>
          </a:xfrm>
          <a:prstGeom prst="rect">
            <a:avLst/>
          </a:prstGeom>
          <a:noFill/>
          <a:ln w="9525">
            <a:noFill/>
            <a:miter lim="800000"/>
            <a:headEnd/>
            <a:tailEnd/>
          </a:ln>
          <a:effectLst/>
        </p:spPr>
      </p:pic>
      <p:graphicFrame>
        <p:nvGraphicFramePr>
          <p:cNvPr id="5" name="Content Placeholder 7"/>
          <p:cNvGraphicFramePr>
            <a:graphicFrameLocks/>
          </p:cNvGraphicFramePr>
          <p:nvPr/>
        </p:nvGraphicFramePr>
        <p:xfrm>
          <a:off x="5351408" y="1676400"/>
          <a:ext cx="1371600" cy="731520"/>
        </p:xfrm>
        <a:graphic>
          <a:graphicData uri="http://schemas.openxmlformats.org/drawingml/2006/table">
            <a:tbl>
              <a:tblPr/>
              <a:tblGrid>
                <a:gridCol w="228600"/>
                <a:gridCol w="228600"/>
                <a:gridCol w="228600"/>
                <a:gridCol w="228600"/>
                <a:gridCol w="228600"/>
                <a:gridCol w="228600"/>
              </a:tblGrid>
              <a:tr h="0">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bl>
          </a:graphicData>
        </a:graphic>
      </p:graphicFrame>
      <p:graphicFrame>
        <p:nvGraphicFramePr>
          <p:cNvPr id="6" name="Content Placeholder 7"/>
          <p:cNvGraphicFramePr>
            <a:graphicFrameLocks/>
          </p:cNvGraphicFramePr>
          <p:nvPr/>
        </p:nvGraphicFramePr>
        <p:xfrm>
          <a:off x="3505200" y="3048000"/>
          <a:ext cx="1371600" cy="731520"/>
        </p:xfrm>
        <a:graphic>
          <a:graphicData uri="http://schemas.openxmlformats.org/drawingml/2006/table">
            <a:tbl>
              <a:tblPr/>
              <a:tblGrid>
                <a:gridCol w="228600"/>
                <a:gridCol w="228600"/>
                <a:gridCol w="228600"/>
                <a:gridCol w="228600"/>
                <a:gridCol w="228600"/>
                <a:gridCol w="228600"/>
              </a:tblGrid>
              <a:tr h="0">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r h="0">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c>
                  <a:txBody>
                    <a:bodyPr/>
                    <a:lstStyle/>
                    <a:p>
                      <a:pPr marL="0" marR="0">
                        <a:spcBef>
                          <a:spcPts val="0"/>
                        </a:spcBef>
                        <a:spcAft>
                          <a:spcPts val="0"/>
                        </a:spcAft>
                      </a:pPr>
                      <a:endParaRPr lang="en-US" sz="1200" dirty="0">
                        <a:latin typeface="Times New Roman"/>
                        <a:ea typeface="Times New Roman"/>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5334000" y="1828800"/>
            <a:ext cx="1339406" cy="369332"/>
          </a:xfrm>
          <a:prstGeom prst="rect">
            <a:avLst/>
          </a:prstGeom>
          <a:noFill/>
        </p:spPr>
        <p:txBody>
          <a:bodyPr wrap="none" rtlCol="0">
            <a:spAutoFit/>
          </a:bodyPr>
          <a:lstStyle/>
          <a:p>
            <a:r>
              <a:rPr lang="en-US" dirty="0" smtClean="0"/>
              <a:t>spreadsheet</a:t>
            </a:r>
            <a:endParaRPr lang="en-US" dirty="0"/>
          </a:p>
        </p:txBody>
      </p:sp>
      <p:sp>
        <p:nvSpPr>
          <p:cNvPr id="8" name="TextBox 7"/>
          <p:cNvSpPr txBox="1"/>
          <p:nvPr/>
        </p:nvSpPr>
        <p:spPr>
          <a:xfrm>
            <a:off x="3461194" y="3212068"/>
            <a:ext cx="1339406" cy="369332"/>
          </a:xfrm>
          <a:prstGeom prst="rect">
            <a:avLst/>
          </a:prstGeom>
          <a:noFill/>
        </p:spPr>
        <p:txBody>
          <a:bodyPr wrap="none" rtlCol="0">
            <a:spAutoFit/>
          </a:bodyPr>
          <a:lstStyle/>
          <a:p>
            <a:r>
              <a:rPr lang="en-US" dirty="0" smtClean="0"/>
              <a:t>spreadsheet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INSPYRED MIST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INSPYRED MIST can regenerate mock populations from Table 1 in clinical trials</a:t>
            </a:r>
          </a:p>
          <a:p>
            <a:endParaRPr lang="en-US" dirty="0" smtClean="0"/>
          </a:p>
          <a:p>
            <a:endParaRPr lang="en-US" dirty="0" smtClean="0"/>
          </a:p>
          <a:p>
            <a:endParaRPr lang="en-US" dirty="0" smtClean="0"/>
          </a:p>
          <a:p>
            <a:endParaRPr lang="en-US" dirty="0" smtClean="0"/>
          </a:p>
          <a:p>
            <a:endParaRPr lang="en-US" dirty="0" smtClean="0"/>
          </a:p>
          <a:p>
            <a:r>
              <a:rPr lang="en-US" dirty="0" smtClean="0"/>
              <a:t>Only publicly available summary data is used</a:t>
            </a:r>
          </a:p>
          <a:p>
            <a:r>
              <a:rPr lang="en-US" dirty="0" smtClean="0"/>
              <a:t>No need to have access to restricted data</a:t>
            </a:r>
          </a:p>
          <a:p>
            <a:pPr>
              <a:buNone/>
            </a:pPr>
            <a:endParaRPr lang="en-US" dirty="0" smtClean="0">
              <a:solidFill>
                <a:srgbClr val="7030A0"/>
              </a:solidFill>
            </a:endParaRPr>
          </a:p>
        </p:txBody>
      </p:sp>
      <p:sp>
        <p:nvSpPr>
          <p:cNvPr id="4" name="Cloud Callout 3"/>
          <p:cNvSpPr/>
          <p:nvPr/>
        </p:nvSpPr>
        <p:spPr>
          <a:xfrm>
            <a:off x="228600" y="3429000"/>
            <a:ext cx="39624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r>
              <a:rPr lang="en-US" b="1" dirty="0" err="1" smtClean="0">
                <a:solidFill>
                  <a:schemeClr val="tx1"/>
                </a:solidFill>
              </a:rPr>
              <a:t>MIcro</a:t>
            </a:r>
            <a:r>
              <a:rPr lang="en-US" b="1" dirty="0" smtClean="0">
                <a:solidFill>
                  <a:schemeClr val="tx1"/>
                </a:solidFill>
              </a:rPr>
              <a:t> Simulation Tool</a:t>
            </a:r>
          </a:p>
          <a:p>
            <a:pPr algn="ctr"/>
            <a:endParaRPr lang="en-US" dirty="0" smtClean="0">
              <a:solidFill>
                <a:schemeClr val="tx1"/>
              </a:solidFill>
            </a:endParaRPr>
          </a:p>
        </p:txBody>
      </p:sp>
      <p:sp>
        <p:nvSpPr>
          <p:cNvPr id="5" name="Cloud Callout 4"/>
          <p:cNvSpPr/>
          <p:nvPr/>
        </p:nvSpPr>
        <p:spPr>
          <a:xfrm>
            <a:off x="2133600" y="2514600"/>
            <a:ext cx="4114800" cy="1295400"/>
          </a:xfrm>
          <a:prstGeom prst="cloudCallout">
            <a:avLst>
              <a:gd name="adj1" fmla="val -22059"/>
              <a:gd name="adj2" fmla="val 70365"/>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  </a:t>
            </a:r>
          </a:p>
          <a:p>
            <a:pPr algn="ctr"/>
            <a:r>
              <a:rPr lang="en-US" b="1" dirty="0" smtClean="0">
                <a:solidFill>
                  <a:schemeClr val="tx1"/>
                </a:solidFill>
              </a:rPr>
              <a:t>Bio Inspired Computation</a:t>
            </a:r>
          </a:p>
          <a:p>
            <a:pPr algn="ctr"/>
            <a:endParaRPr lang="en-US" b="1" dirty="0" smtClean="0">
              <a:solidFill>
                <a:schemeClr val="tx1"/>
              </a:solidFill>
            </a:endParaRPr>
          </a:p>
        </p:txBody>
      </p:sp>
      <p:sp>
        <p:nvSpPr>
          <p:cNvPr id="7" name="Vertical Scroll 6"/>
          <p:cNvSpPr/>
          <p:nvPr/>
        </p:nvSpPr>
        <p:spPr>
          <a:xfrm>
            <a:off x="6096000" y="27432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85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701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716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731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746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93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08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723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739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754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701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716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731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746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708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723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739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716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731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62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754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69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746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62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77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343400" y="3733800"/>
            <a:ext cx="2057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
        <p:nvSpPr>
          <p:cNvPr id="41" name="Rectangle 40"/>
          <p:cNvSpPr/>
          <p:nvPr/>
        </p:nvSpPr>
        <p:spPr>
          <a:xfrm>
            <a:off x="3124200" y="3276600"/>
            <a:ext cx="1810560" cy="369332"/>
          </a:xfrm>
          <a:prstGeom prst="rect">
            <a:avLst/>
          </a:prstGeom>
        </p:spPr>
        <p:txBody>
          <a:bodyPr wrap="none">
            <a:spAutoFit/>
          </a:bodyPr>
          <a:lstStyle/>
          <a:p>
            <a:r>
              <a:rPr lang="en-US" dirty="0" smtClean="0"/>
              <a:t> by Aaron </a:t>
            </a:r>
            <a:r>
              <a:rPr lang="en-US" dirty="0" smtClean="0"/>
              <a:t>Garrett</a:t>
            </a:r>
            <a:endParaRPr lang="en-US" dirty="0"/>
          </a:p>
        </p:txBody>
      </p:sp>
      <p:sp>
        <p:nvSpPr>
          <p:cNvPr id="42" name="Rectangle 41"/>
          <p:cNvSpPr/>
          <p:nvPr/>
        </p:nvSpPr>
        <p:spPr>
          <a:xfrm>
            <a:off x="1203983" y="4355068"/>
            <a:ext cx="1691617" cy="369332"/>
          </a:xfrm>
          <a:prstGeom prst="rect">
            <a:avLst/>
          </a:prstGeom>
        </p:spPr>
        <p:txBody>
          <a:bodyPr wrap="none">
            <a:spAutoFit/>
          </a:bodyPr>
          <a:lstStyle/>
          <a:p>
            <a:r>
              <a:rPr lang="en-US" dirty="0" smtClean="0"/>
              <a:t>b</a:t>
            </a:r>
            <a:r>
              <a:rPr lang="en-US" dirty="0" smtClean="0"/>
              <a:t>y Jacob </a:t>
            </a:r>
            <a:r>
              <a:rPr lang="en-US" dirty="0" err="1" smtClean="0"/>
              <a:t>Barhak</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a:xfrm>
            <a:off x="381001" y="1600200"/>
            <a:ext cx="8229600" cy="4525963"/>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68"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3"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4"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5"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6"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257"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8"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9"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263"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01" y="5562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267" name="Group 266"/>
          <p:cNvGrpSpPr/>
          <p:nvPr/>
        </p:nvGrpSpPr>
        <p:grpSpPr>
          <a:xfrm>
            <a:off x="3276601" y="5147846"/>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6" name="Group 265"/>
          <p:cNvGrpSpPr/>
          <p:nvPr/>
        </p:nvGrpSpPr>
        <p:grpSpPr>
          <a:xfrm>
            <a:off x="4572001" y="5147846"/>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5" name="Group 264"/>
          <p:cNvGrpSpPr/>
          <p:nvPr/>
        </p:nvGrpSpPr>
        <p:grpSpPr>
          <a:xfrm>
            <a:off x="5867401" y="5147846"/>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4" name="Group 263"/>
          <p:cNvGrpSpPr/>
          <p:nvPr/>
        </p:nvGrpSpPr>
        <p:grpSpPr>
          <a:xfrm>
            <a:off x="7162801" y="5147846"/>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601980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269"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95"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6"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40"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4"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15101" y="3543300"/>
            <a:ext cx="41148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3"/>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253"/>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254"/>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254"/>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255"/>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255"/>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256"/>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256"/>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2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5"/>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269"/>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295"/>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257"/>
                                        </p:tgtEl>
                                        <p:attrNameLst>
                                          <p:attrName>style.visibility</p:attrName>
                                        </p:attrNameLst>
                                      </p:cBhvr>
                                      <p:to>
                                        <p:strVal val="visible"/>
                                      </p:to>
                                    </p:set>
                                    <p:animEffect transition="in" filter="fade">
                                      <p:cBhvr>
                                        <p:cTn id="67" dur="500"/>
                                        <p:tgtEl>
                                          <p:spTgt spid="257"/>
                                        </p:tgtEl>
                                      </p:cBhvr>
                                    </p:animEffect>
                                  </p:childTnLst>
                                </p:cTn>
                              </p:par>
                              <p:par>
                                <p:cTn id="68" presetID="10" presetClass="entr" presetSubtype="0" fill="hold" nodeType="withEffect">
                                  <p:stCondLst>
                                    <p:cond delay="0"/>
                                  </p:stCondLst>
                                  <p:childTnLst>
                                    <p:set>
                                      <p:cBhvr>
                                        <p:cTn id="69" dur="1" fill="hold">
                                          <p:stCondLst>
                                            <p:cond delay="0"/>
                                          </p:stCondLst>
                                        </p:cTn>
                                        <p:tgtEl>
                                          <p:spTgt spid="258"/>
                                        </p:tgtEl>
                                        <p:attrNameLst>
                                          <p:attrName>style.visibility</p:attrName>
                                        </p:attrNameLst>
                                      </p:cBhvr>
                                      <p:to>
                                        <p:strVal val="visible"/>
                                      </p:to>
                                    </p:set>
                                    <p:animEffect transition="in" filter="fade">
                                      <p:cBhvr>
                                        <p:cTn id="70" dur="500"/>
                                        <p:tgtEl>
                                          <p:spTgt spid="258"/>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269"/>
                                        </p:tgtEl>
                                      </p:cBhvr>
                                    </p:animEffect>
                                    <p:set>
                                      <p:cBhvr>
                                        <p:cTn id="74" dur="1" fill="hold">
                                          <p:stCondLst>
                                            <p:cond delay="499"/>
                                          </p:stCondLst>
                                        </p:cTn>
                                        <p:tgtEl>
                                          <p:spTgt spid="26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95"/>
                                        </p:tgtEl>
                                      </p:cBhvr>
                                    </p:animEffect>
                                    <p:set>
                                      <p:cBhvr>
                                        <p:cTn id="77" dur="1" fill="hold">
                                          <p:stCondLst>
                                            <p:cond delay="499"/>
                                          </p:stCondLst>
                                        </p:cTn>
                                        <p:tgtEl>
                                          <p:spTgt spid="2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326"/>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326"/>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340"/>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340"/>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259"/>
                                        </p:tgtEl>
                                        <p:attrNameLst>
                                          <p:attrName>style.visibility</p:attrName>
                                        </p:attrNameLst>
                                      </p:cBhvr>
                                      <p:to>
                                        <p:strVal val="visible"/>
                                      </p:to>
                                    </p:set>
                                    <p:animEffect transition="in" filter="fade">
                                      <p:cBhvr>
                                        <p:cTn id="112" dur="500"/>
                                        <p:tgtEl>
                                          <p:spTgt spid="259"/>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326"/>
                                        </p:tgtEl>
                                      </p:cBhvr>
                                    </p:animEffect>
                                    <p:set>
                                      <p:cBhvr>
                                        <p:cTn id="116" dur="1" fill="hold">
                                          <p:stCondLst>
                                            <p:cond delay="499"/>
                                          </p:stCondLst>
                                        </p:cTn>
                                        <p:tgtEl>
                                          <p:spTgt spid="326"/>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40"/>
                                        </p:tgtEl>
                                      </p:cBhvr>
                                    </p:animEffect>
                                    <p:set>
                                      <p:cBhvr>
                                        <p:cTn id="119" dur="1" fill="hold">
                                          <p:stCondLst>
                                            <p:cond delay="499"/>
                                          </p:stCondLst>
                                        </p:cTn>
                                        <p:tgtEl>
                                          <p:spTgt spid="34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354"/>
                                        </p:tgtEl>
                                        <p:attrNameLst>
                                          <p:attrName>style.visibility</p:attrName>
                                        </p:attrNameLst>
                                      </p:cBhvr>
                                      <p:to>
                                        <p:strVal val="visible"/>
                                      </p:to>
                                    </p:set>
                                    <p:animEffect transition="in" filter="fade">
                                      <p:cBhvr>
                                        <p:cTn id="131" dur="500"/>
                                        <p:tgtEl>
                                          <p:spTgt spid="354"/>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354"/>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263"/>
                                        </p:tgtEl>
                                        <p:attrNameLst>
                                          <p:attrName>style.visibility</p:attrName>
                                        </p:attrNameLst>
                                      </p:cBhvr>
                                      <p:to>
                                        <p:strVal val="visible"/>
                                      </p:to>
                                    </p:set>
                                    <p:animEffect transition="in" filter="fade">
                                      <p:cBhvr>
                                        <p:cTn id="138" dur="500"/>
                                        <p:tgtEl>
                                          <p:spTgt spid="263"/>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354"/>
                                        </p:tgtEl>
                                      </p:cBhvr>
                                    </p:animEffect>
                                    <p:set>
                                      <p:cBhvr>
                                        <p:cTn id="142" dur="1" fill="hold">
                                          <p:stCondLst>
                                            <p:cond delay="499"/>
                                          </p:stCondLst>
                                        </p:cTn>
                                        <p:tgtEl>
                                          <p:spTgt spid="35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64"/>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267"/>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266"/>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265"/>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264"/>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62500" lnSpcReduction="20000"/>
          </a:bodyPr>
          <a:lstStyle/>
          <a:p>
            <a:pPr algn="ctr">
              <a:buNone/>
            </a:pPr>
            <a:r>
              <a:rPr lang="en-US" sz="4400" b="1" dirty="0" smtClean="0">
                <a:solidFill>
                  <a:srgbClr val="FF0000"/>
                </a:solidFill>
              </a:rPr>
              <a:t>Anaconda drives MIST to run over the Amazon cloud! </a:t>
            </a:r>
          </a:p>
          <a:p>
            <a:endParaRPr lang="en-US" dirty="0" smtClean="0"/>
          </a:p>
          <a:p>
            <a:r>
              <a:rPr lang="en-US" dirty="0" smtClean="0"/>
              <a:t>Star Cluster creates a Sun Grid Engine (SGE) cluster on the Amazon Elastic Compute Cloud </a:t>
            </a:r>
          </a:p>
          <a:p>
            <a:endParaRPr lang="en-US" dirty="0" smtClean="0"/>
          </a:p>
          <a:p>
            <a:r>
              <a:rPr lang="en-US" dirty="0" smtClean="0"/>
              <a:t>The Anaconda Amazon Machine Image (AMI) is used for the cluster master / nodes</a:t>
            </a:r>
          </a:p>
          <a:p>
            <a:endParaRPr lang="en-US" dirty="0" smtClean="0"/>
          </a:p>
          <a:p>
            <a:r>
              <a:rPr lang="en-US" dirty="0" smtClean="0"/>
              <a:t>Running the simulation on a cluster a Mock Mini simulation is executed to:</a:t>
            </a:r>
          </a:p>
          <a:p>
            <a:pPr lvl="1"/>
            <a:r>
              <a:rPr lang="en-US" dirty="0" smtClean="0"/>
              <a:t>Test equations</a:t>
            </a:r>
          </a:p>
          <a:p>
            <a:pPr lvl="1"/>
            <a:r>
              <a:rPr lang="en-US" dirty="0" smtClean="0"/>
              <a:t>Test population generation</a:t>
            </a:r>
          </a:p>
          <a:p>
            <a:pPr lvl="1"/>
            <a:r>
              <a:rPr lang="en-US" dirty="0" smtClean="0"/>
              <a:t>Test execution environment</a:t>
            </a:r>
          </a:p>
          <a:p>
            <a:pPr lvl="1"/>
            <a:endParaRPr lang="en-US" dirty="0" smtClean="0"/>
          </a:p>
          <a:p>
            <a:endParaRPr lang="en-US" dirty="0" smtClean="0"/>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7058</TotalTime>
  <Words>4913</Words>
  <Application>Microsoft Office PowerPoint</Application>
  <PresentationFormat>On-screen Show (4:3)</PresentationFormat>
  <Paragraphs>3633</Paragraphs>
  <Slides>26</Slides>
  <Notes>2</Notes>
  <HiddenSlides>14</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The Reference Model for Disease Progression – Data Quality Control</vt:lpstr>
      <vt:lpstr>The Reference Model</vt:lpstr>
      <vt:lpstr>How Does it Work?</vt:lpstr>
      <vt:lpstr>The Reference Model  Fitness Matrix – Selected Models</vt:lpstr>
      <vt:lpstr>Issues</vt:lpstr>
      <vt:lpstr>Solution - Quality Control</vt:lpstr>
      <vt:lpstr>INSPYRED MIST</vt:lpstr>
      <vt:lpstr>INSPYRED Evolutionary Computation</vt:lpstr>
      <vt:lpstr>MIST Runs Over the Cloud!</vt:lpstr>
      <vt:lpstr>Error Reduction Approach Summary</vt:lpstr>
      <vt:lpstr>Acknowledgments</vt:lpstr>
      <vt:lpstr>Questions?</vt:lpstr>
      <vt:lpstr>Populations: Background</vt:lpstr>
      <vt:lpstr>INSPYRED Evolutionary Computation:  Population Generation &amp; Objectives</vt:lpstr>
      <vt:lpstr>MIST Uses Computing Power Here is Proof!</vt:lpstr>
      <vt:lpstr>Risk Equations from the Literature Blinded</vt:lpstr>
      <vt:lpstr>The Reference Model for Disease Progression</vt:lpstr>
      <vt:lpstr>INSPYRED Evolutionary Computation</vt:lpstr>
      <vt:lpstr>Simulation Language / Compiler</vt:lpstr>
      <vt:lpstr>Monte Carlo Initialization:  Distribution to Population Generation </vt:lpstr>
      <vt:lpstr>Population Generation Example Skewed by Inclusion/Exclusion</vt:lpstr>
      <vt:lpstr>Population Generation Example With Objectives &amp; INSPYRED </vt:lpstr>
      <vt:lpstr>Monte Carlo Simulation  </vt:lpstr>
      <vt:lpstr>The Reference Model Fitness Matrix</vt:lpstr>
      <vt:lpstr>Reproducibility</vt:lpstr>
      <vt:lpstr>The Reference Model Advances Since Last Mount Hood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877</cp:revision>
  <dcterms:created xsi:type="dcterms:W3CDTF">2012-03-14T20:44:16Z</dcterms:created>
  <dcterms:modified xsi:type="dcterms:W3CDTF">2014-07-06T08:07:51Z</dcterms:modified>
</cp:coreProperties>
</file>