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6" r:id="rId3"/>
    <p:sldId id="319" r:id="rId4"/>
    <p:sldId id="326" r:id="rId5"/>
    <p:sldId id="327" r:id="rId6"/>
    <p:sldId id="318" r:id="rId7"/>
    <p:sldId id="333" r:id="rId8"/>
    <p:sldId id="329" r:id="rId9"/>
    <p:sldId id="336" r:id="rId10"/>
    <p:sldId id="337" r:id="rId11"/>
    <p:sldId id="338" r:id="rId12"/>
    <p:sldId id="332" r:id="rId13"/>
    <p:sldId id="331" r:id="rId14"/>
    <p:sldId id="317" r:id="rId15"/>
    <p:sldId id="341" r:id="rId16"/>
    <p:sldId id="322" r:id="rId17"/>
    <p:sldId id="325" r:id="rId18"/>
    <p:sldId id="324" r:id="rId19"/>
    <p:sldId id="300" r:id="rId20"/>
    <p:sldId id="293" r:id="rId21"/>
    <p:sldId id="342" r:id="rId22"/>
    <p:sldId id="34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8AC6"/>
    <a:srgbClr val="C9F1FF"/>
    <a:srgbClr val="21FFFA"/>
    <a:srgbClr val="FFFF99"/>
    <a:srgbClr val="FDC07C"/>
    <a:srgbClr val="660033"/>
    <a:srgbClr val="F8696B"/>
    <a:srgbClr val="FB957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16" autoAdjust="0"/>
    <p:restoredTop sz="98343" autoAdjust="0"/>
  </p:normalViewPr>
  <p:slideViewPr>
    <p:cSldViewPr>
      <p:cViewPr varScale="1">
        <p:scale>
          <a:sx n="66" d="100"/>
          <a:sy n="66" d="100"/>
        </p:scale>
        <p:origin x="-1278" y="-114"/>
      </p:cViewPr>
      <p:guideLst>
        <p:guide orient="horz" pos="2160"/>
        <p:guide pos="2880"/>
      </p:guideLst>
    </p:cSldViewPr>
  </p:slideViewPr>
  <p:outlineViewPr>
    <p:cViewPr>
      <p:scale>
        <a:sx n="33" d="100"/>
        <a:sy n="33" d="100"/>
      </p:scale>
      <p:origin x="0" y="552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6" descr="ddmore_front"/>
          <p:cNvPicPr>
            <a:picLocks noChangeAspect="1" noChangeArrowheads="1"/>
          </p:cNvPicPr>
          <p:nvPr userDrawn="1"/>
        </p:nvPicPr>
        <p:blipFill>
          <a:blip r:embed="rId2" cstate="print"/>
          <a:srcRect l="6517" t="6509" r="4361" b="5865"/>
          <a:stretch>
            <a:fillRect/>
          </a:stretch>
        </p:blipFill>
        <p:spPr bwMode="auto">
          <a:xfrm>
            <a:off x="4572000" y="4763"/>
            <a:ext cx="4572000" cy="2560637"/>
          </a:xfrm>
          <a:prstGeom prst="rect">
            <a:avLst/>
          </a:prstGeom>
          <a:noFill/>
          <a:ln w="9525">
            <a:noFill/>
            <a:miter lim="800000"/>
            <a:headEnd/>
            <a:tailEnd/>
          </a:ln>
        </p:spPr>
      </p:pic>
      <p:sp>
        <p:nvSpPr>
          <p:cNvPr id="5" name="Rectangle 21"/>
          <p:cNvSpPr>
            <a:spLocks noChangeArrowheads="1"/>
          </p:cNvSpPr>
          <p:nvPr userDrawn="1"/>
        </p:nvSpPr>
        <p:spPr bwMode="auto">
          <a:xfrm>
            <a:off x="4356100" y="0"/>
            <a:ext cx="4787900" cy="233363"/>
          </a:xfrm>
          <a:prstGeom prst="rect">
            <a:avLst/>
          </a:prstGeom>
          <a:solidFill>
            <a:srgbClr val="0076A3"/>
          </a:solidFill>
          <a:ln>
            <a:noFill/>
          </a:ln>
          <a:extLst>
            <a:ext uri="{91240B29-F687-4f45-9708-019B960494DF}"/>
          </a:extLst>
        </p:spPr>
        <p:txBody>
          <a:bodyPr wrap="none"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fontAlgn="base">
              <a:spcBef>
                <a:spcPct val="0"/>
              </a:spcBef>
              <a:spcAft>
                <a:spcPct val="0"/>
              </a:spcAft>
              <a:defRPr/>
            </a:pPr>
            <a:endParaRPr lang="nl-NL" altLang="en-US" smtClean="0">
              <a:solidFill>
                <a:srgbClr val="000000"/>
              </a:solidFill>
              <a:ea typeface="ＭＳ Ｐゴシック" pitchFamily="34" charset="-128"/>
            </a:endParaRPr>
          </a:p>
        </p:txBody>
      </p:sp>
      <p:sp>
        <p:nvSpPr>
          <p:cNvPr id="6" name="AutoShape 31"/>
          <p:cNvSpPr>
            <a:spLocks noChangeArrowheads="1"/>
          </p:cNvSpPr>
          <p:nvPr userDrawn="1"/>
        </p:nvSpPr>
        <p:spPr bwMode="auto">
          <a:xfrm>
            <a:off x="6875463" y="6237288"/>
            <a:ext cx="652462" cy="373062"/>
          </a:xfrm>
          <a:prstGeom prst="roundRect">
            <a:avLst>
              <a:gd name="adj" fmla="val 16667"/>
            </a:avLst>
          </a:prstGeom>
          <a:solidFill>
            <a:schemeClr val="bg1"/>
          </a:solidFill>
          <a:ln>
            <a:noFill/>
          </a:ln>
          <a:extLst>
            <a:ext uri="{91240B29-F687-4f45-9708-019B960494DF}"/>
          </a:extLst>
        </p:spPr>
        <p:txBody>
          <a:bodyPr wrap="none"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fontAlgn="base">
              <a:spcBef>
                <a:spcPct val="0"/>
              </a:spcBef>
              <a:spcAft>
                <a:spcPct val="0"/>
              </a:spcAft>
              <a:defRPr/>
            </a:pPr>
            <a:endParaRPr lang="en-US" altLang="en-US" sz="2400" smtClean="0">
              <a:solidFill>
                <a:srgbClr val="000000"/>
              </a:solidFill>
              <a:ea typeface="ＭＳ Ｐゴシック" pitchFamily="34" charset="-128"/>
            </a:endParaRPr>
          </a:p>
        </p:txBody>
      </p:sp>
      <p:sp>
        <p:nvSpPr>
          <p:cNvPr id="7" name="AutoShape 32"/>
          <p:cNvSpPr>
            <a:spLocks noChangeArrowheads="1"/>
          </p:cNvSpPr>
          <p:nvPr userDrawn="1"/>
        </p:nvSpPr>
        <p:spPr bwMode="auto">
          <a:xfrm>
            <a:off x="7593013" y="6237288"/>
            <a:ext cx="652462" cy="374650"/>
          </a:xfrm>
          <a:prstGeom prst="roundRect">
            <a:avLst>
              <a:gd name="adj" fmla="val 16667"/>
            </a:avLst>
          </a:prstGeom>
          <a:solidFill>
            <a:schemeClr val="bg1"/>
          </a:solidFill>
          <a:ln>
            <a:noFill/>
          </a:ln>
          <a:extLst>
            <a:ext uri="{91240B29-F687-4f45-9708-019B960494DF}"/>
          </a:extLst>
        </p:spPr>
        <p:txBody>
          <a:bodyPr wrap="none"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fontAlgn="base">
              <a:spcBef>
                <a:spcPct val="0"/>
              </a:spcBef>
              <a:spcAft>
                <a:spcPct val="0"/>
              </a:spcAft>
              <a:defRPr/>
            </a:pPr>
            <a:endParaRPr lang="en-US" altLang="en-US" sz="2400" smtClean="0">
              <a:solidFill>
                <a:srgbClr val="000000"/>
              </a:solidFill>
              <a:ea typeface="ＭＳ Ｐゴシック" pitchFamily="34" charset="-128"/>
            </a:endParaRPr>
          </a:p>
        </p:txBody>
      </p:sp>
      <p:pic>
        <p:nvPicPr>
          <p:cNvPr id="8" name="Picture 12" descr="Description: ddmore_logo_epsilon.pn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3850" y="920750"/>
            <a:ext cx="3887788" cy="779463"/>
          </a:xfrm>
          <a:prstGeom prst="rect">
            <a:avLst/>
          </a:prstGeom>
          <a:noFill/>
          <a:ln w="9525">
            <a:noFill/>
            <a:miter lim="800000"/>
            <a:headEnd/>
            <a:tailEnd/>
          </a:ln>
        </p:spPr>
      </p:pic>
      <p:grpSp>
        <p:nvGrpSpPr>
          <p:cNvPr id="2" name="Group 7"/>
          <p:cNvGrpSpPr>
            <a:grpSpLocks/>
          </p:cNvGrpSpPr>
          <p:nvPr userDrawn="1"/>
        </p:nvGrpSpPr>
        <p:grpSpPr bwMode="auto">
          <a:xfrm>
            <a:off x="7172325" y="6278563"/>
            <a:ext cx="554038" cy="292100"/>
            <a:chOff x="3679" y="210"/>
            <a:chExt cx="967" cy="505"/>
          </a:xfrm>
        </p:grpSpPr>
        <p:sp>
          <p:nvSpPr>
            <p:cNvPr id="10" name="Freeform 9"/>
            <p:cNvSpPr>
              <a:spLocks/>
            </p:cNvSpPr>
            <p:nvPr/>
          </p:nvSpPr>
          <p:spPr bwMode="auto">
            <a:xfrm>
              <a:off x="3787" y="383"/>
              <a:ext cx="429" cy="242"/>
            </a:xfrm>
            <a:custGeom>
              <a:avLst/>
              <a:gdLst>
                <a:gd name="T0" fmla="*/ 1 w 856"/>
                <a:gd name="T1" fmla="*/ 0 h 486"/>
                <a:gd name="T2" fmla="*/ 1 w 856"/>
                <a:gd name="T3" fmla="*/ 0 h 486"/>
                <a:gd name="T4" fmla="*/ 1 w 856"/>
                <a:gd name="T5" fmla="*/ 0 h 486"/>
                <a:gd name="T6" fmla="*/ 1 w 856"/>
                <a:gd name="T7" fmla="*/ 0 h 486"/>
                <a:gd name="T8" fmla="*/ 1 w 856"/>
                <a:gd name="T9" fmla="*/ 0 h 486"/>
                <a:gd name="T10" fmla="*/ 1 w 856"/>
                <a:gd name="T11" fmla="*/ 0 h 486"/>
                <a:gd name="T12" fmla="*/ 1 w 856"/>
                <a:gd name="T13" fmla="*/ 0 h 486"/>
                <a:gd name="T14" fmla="*/ 1 w 856"/>
                <a:gd name="T15" fmla="*/ 0 h 486"/>
                <a:gd name="T16" fmla="*/ 1 w 856"/>
                <a:gd name="T17" fmla="*/ 0 h 486"/>
                <a:gd name="T18" fmla="*/ 1 w 856"/>
                <a:gd name="T19" fmla="*/ 0 h 486"/>
                <a:gd name="T20" fmla="*/ 1 w 856"/>
                <a:gd name="T21" fmla="*/ 0 h 486"/>
                <a:gd name="T22" fmla="*/ 1 w 856"/>
                <a:gd name="T23" fmla="*/ 0 h 486"/>
                <a:gd name="T24" fmla="*/ 1 w 856"/>
                <a:gd name="T25" fmla="*/ 0 h 486"/>
                <a:gd name="T26" fmla="*/ 1 w 856"/>
                <a:gd name="T27" fmla="*/ 0 h 486"/>
                <a:gd name="T28" fmla="*/ 1 w 856"/>
                <a:gd name="T29" fmla="*/ 0 h 486"/>
                <a:gd name="T30" fmla="*/ 1 w 856"/>
                <a:gd name="T31" fmla="*/ 0 h 486"/>
                <a:gd name="T32" fmla="*/ 1 w 856"/>
                <a:gd name="T33" fmla="*/ 0 h 486"/>
                <a:gd name="T34" fmla="*/ 1 w 856"/>
                <a:gd name="T35" fmla="*/ 0 h 486"/>
                <a:gd name="T36" fmla="*/ 1 w 856"/>
                <a:gd name="T37" fmla="*/ 0 h 486"/>
                <a:gd name="T38" fmla="*/ 1 w 856"/>
                <a:gd name="T39" fmla="*/ 0 h 486"/>
                <a:gd name="T40" fmla="*/ 1 w 856"/>
                <a:gd name="T41" fmla="*/ 0 h 486"/>
                <a:gd name="T42" fmla="*/ 1 w 856"/>
                <a:gd name="T43" fmla="*/ 0 h 486"/>
                <a:gd name="T44" fmla="*/ 1 w 856"/>
                <a:gd name="T45" fmla="*/ 0 h 486"/>
                <a:gd name="T46" fmla="*/ 1 w 856"/>
                <a:gd name="T47" fmla="*/ 0 h 486"/>
                <a:gd name="T48" fmla="*/ 1 w 856"/>
                <a:gd name="T49" fmla="*/ 0 h 486"/>
                <a:gd name="T50" fmla="*/ 1 w 856"/>
                <a:gd name="T51" fmla="*/ 0 h 486"/>
                <a:gd name="T52" fmla="*/ 1 w 856"/>
                <a:gd name="T53" fmla="*/ 0 h 486"/>
                <a:gd name="T54" fmla="*/ 0 w 856"/>
                <a:gd name="T55" fmla="*/ 0 h 486"/>
                <a:gd name="T56" fmla="*/ 1 w 856"/>
                <a:gd name="T57" fmla="*/ 0 h 486"/>
                <a:gd name="T58" fmla="*/ 1 w 856"/>
                <a:gd name="T59" fmla="*/ 0 h 486"/>
                <a:gd name="T60" fmla="*/ 1 w 856"/>
                <a:gd name="T61" fmla="*/ 0 h 486"/>
                <a:gd name="T62" fmla="*/ 1 w 856"/>
                <a:gd name="T63" fmla="*/ 0 h 486"/>
                <a:gd name="T64" fmla="*/ 1 w 856"/>
                <a:gd name="T65" fmla="*/ 0 h 486"/>
                <a:gd name="T66" fmla="*/ 1 w 856"/>
                <a:gd name="T67" fmla="*/ 0 h 486"/>
                <a:gd name="T68" fmla="*/ 1 w 856"/>
                <a:gd name="T69" fmla="*/ 0 h 486"/>
                <a:gd name="T70" fmla="*/ 1 w 856"/>
                <a:gd name="T71" fmla="*/ 0 h 486"/>
                <a:gd name="T72" fmla="*/ 1 w 856"/>
                <a:gd name="T73" fmla="*/ 0 h 486"/>
                <a:gd name="T74" fmla="*/ 1 w 856"/>
                <a:gd name="T75" fmla="*/ 0 h 486"/>
                <a:gd name="T76" fmla="*/ 1 w 856"/>
                <a:gd name="T77" fmla="*/ 0 h 486"/>
                <a:gd name="T78" fmla="*/ 1 w 856"/>
                <a:gd name="T79" fmla="*/ 0 h 486"/>
                <a:gd name="T80" fmla="*/ 1 w 856"/>
                <a:gd name="T81" fmla="*/ 0 h 486"/>
                <a:gd name="T82" fmla="*/ 1 w 856"/>
                <a:gd name="T83" fmla="*/ 0 h 486"/>
                <a:gd name="T84" fmla="*/ 1 w 856"/>
                <a:gd name="T85" fmla="*/ 0 h 486"/>
                <a:gd name="T86" fmla="*/ 1 w 856"/>
                <a:gd name="T87" fmla="*/ 0 h 486"/>
                <a:gd name="T88" fmla="*/ 1 w 856"/>
                <a:gd name="T89" fmla="*/ 0 h 486"/>
                <a:gd name="T90" fmla="*/ 1 w 856"/>
                <a:gd name="T91" fmla="*/ 0 h 486"/>
                <a:gd name="T92" fmla="*/ 1 w 856"/>
                <a:gd name="T93" fmla="*/ 0 h 486"/>
                <a:gd name="T94" fmla="*/ 1 w 856"/>
                <a:gd name="T95" fmla="*/ 0 h 486"/>
                <a:gd name="T96" fmla="*/ 1 w 856"/>
                <a:gd name="T97" fmla="*/ 0 h 486"/>
                <a:gd name="T98" fmla="*/ 1 w 856"/>
                <a:gd name="T99" fmla="*/ 0 h 486"/>
                <a:gd name="T100" fmla="*/ 1 w 856"/>
                <a:gd name="T101" fmla="*/ 0 h 486"/>
                <a:gd name="T102" fmla="*/ 1 w 856"/>
                <a:gd name="T103" fmla="*/ 0 h 486"/>
                <a:gd name="T104" fmla="*/ 1 w 856"/>
                <a:gd name="T105" fmla="*/ 0 h 486"/>
                <a:gd name="T106" fmla="*/ 1 w 856"/>
                <a:gd name="T107" fmla="*/ 0 h 486"/>
                <a:gd name="T108" fmla="*/ 1 w 856"/>
                <a:gd name="T109" fmla="*/ 0 h 486"/>
                <a:gd name="T110" fmla="*/ 1 w 856"/>
                <a:gd name="T111" fmla="*/ 0 h 48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56" h="486">
                  <a:moveTo>
                    <a:pt x="608" y="395"/>
                  </a:moveTo>
                  <a:lnTo>
                    <a:pt x="654" y="221"/>
                  </a:lnTo>
                  <a:lnTo>
                    <a:pt x="659" y="201"/>
                  </a:lnTo>
                  <a:lnTo>
                    <a:pt x="661" y="185"/>
                  </a:lnTo>
                  <a:lnTo>
                    <a:pt x="659" y="171"/>
                  </a:lnTo>
                  <a:lnTo>
                    <a:pt x="656" y="160"/>
                  </a:lnTo>
                  <a:lnTo>
                    <a:pt x="649" y="153"/>
                  </a:lnTo>
                  <a:lnTo>
                    <a:pt x="641" y="147"/>
                  </a:lnTo>
                  <a:lnTo>
                    <a:pt x="629" y="145"/>
                  </a:lnTo>
                  <a:lnTo>
                    <a:pt x="614" y="143"/>
                  </a:lnTo>
                  <a:lnTo>
                    <a:pt x="603" y="145"/>
                  </a:lnTo>
                  <a:lnTo>
                    <a:pt x="590" y="148"/>
                  </a:lnTo>
                  <a:lnTo>
                    <a:pt x="578" y="157"/>
                  </a:lnTo>
                  <a:lnTo>
                    <a:pt x="567" y="165"/>
                  </a:lnTo>
                  <a:lnTo>
                    <a:pt x="555" y="178"/>
                  </a:lnTo>
                  <a:lnTo>
                    <a:pt x="545" y="191"/>
                  </a:lnTo>
                  <a:lnTo>
                    <a:pt x="539" y="208"/>
                  </a:lnTo>
                  <a:lnTo>
                    <a:pt x="532" y="226"/>
                  </a:lnTo>
                  <a:lnTo>
                    <a:pt x="488" y="395"/>
                  </a:lnTo>
                  <a:lnTo>
                    <a:pt x="480" y="417"/>
                  </a:lnTo>
                  <a:lnTo>
                    <a:pt x="470" y="435"/>
                  </a:lnTo>
                  <a:lnTo>
                    <a:pt x="458" y="451"/>
                  </a:lnTo>
                  <a:lnTo>
                    <a:pt x="444" y="463"/>
                  </a:lnTo>
                  <a:lnTo>
                    <a:pt x="429" y="472"/>
                  </a:lnTo>
                  <a:lnTo>
                    <a:pt x="411" y="479"/>
                  </a:lnTo>
                  <a:lnTo>
                    <a:pt x="393" y="484"/>
                  </a:lnTo>
                  <a:lnTo>
                    <a:pt x="373" y="486"/>
                  </a:lnTo>
                  <a:lnTo>
                    <a:pt x="355" y="484"/>
                  </a:lnTo>
                  <a:lnTo>
                    <a:pt x="338" y="479"/>
                  </a:lnTo>
                  <a:lnTo>
                    <a:pt x="324" y="472"/>
                  </a:lnTo>
                  <a:lnTo>
                    <a:pt x="319" y="468"/>
                  </a:lnTo>
                  <a:lnTo>
                    <a:pt x="314" y="463"/>
                  </a:lnTo>
                  <a:lnTo>
                    <a:pt x="309" y="458"/>
                  </a:lnTo>
                  <a:lnTo>
                    <a:pt x="305" y="451"/>
                  </a:lnTo>
                  <a:lnTo>
                    <a:pt x="304" y="443"/>
                  </a:lnTo>
                  <a:lnTo>
                    <a:pt x="302" y="435"/>
                  </a:lnTo>
                  <a:lnTo>
                    <a:pt x="302" y="426"/>
                  </a:lnTo>
                  <a:lnTo>
                    <a:pt x="302" y="417"/>
                  </a:lnTo>
                  <a:lnTo>
                    <a:pt x="305" y="395"/>
                  </a:lnTo>
                  <a:lnTo>
                    <a:pt x="351" y="221"/>
                  </a:lnTo>
                  <a:lnTo>
                    <a:pt x="356" y="201"/>
                  </a:lnTo>
                  <a:lnTo>
                    <a:pt x="358" y="185"/>
                  </a:lnTo>
                  <a:lnTo>
                    <a:pt x="356" y="171"/>
                  </a:lnTo>
                  <a:lnTo>
                    <a:pt x="353" y="160"/>
                  </a:lnTo>
                  <a:lnTo>
                    <a:pt x="347" y="153"/>
                  </a:lnTo>
                  <a:lnTo>
                    <a:pt x="338" y="147"/>
                  </a:lnTo>
                  <a:lnTo>
                    <a:pt x="327" y="145"/>
                  </a:lnTo>
                  <a:lnTo>
                    <a:pt x="312" y="143"/>
                  </a:lnTo>
                  <a:lnTo>
                    <a:pt x="301" y="145"/>
                  </a:lnTo>
                  <a:lnTo>
                    <a:pt x="287" y="148"/>
                  </a:lnTo>
                  <a:lnTo>
                    <a:pt x="276" y="157"/>
                  </a:lnTo>
                  <a:lnTo>
                    <a:pt x="264" y="165"/>
                  </a:lnTo>
                  <a:lnTo>
                    <a:pt x="253" y="178"/>
                  </a:lnTo>
                  <a:lnTo>
                    <a:pt x="243" y="191"/>
                  </a:lnTo>
                  <a:lnTo>
                    <a:pt x="236" y="208"/>
                  </a:lnTo>
                  <a:lnTo>
                    <a:pt x="230" y="226"/>
                  </a:lnTo>
                  <a:lnTo>
                    <a:pt x="185" y="395"/>
                  </a:lnTo>
                  <a:lnTo>
                    <a:pt x="177" y="417"/>
                  </a:lnTo>
                  <a:lnTo>
                    <a:pt x="167" y="435"/>
                  </a:lnTo>
                  <a:lnTo>
                    <a:pt x="156" y="451"/>
                  </a:lnTo>
                  <a:lnTo>
                    <a:pt x="141" y="463"/>
                  </a:lnTo>
                  <a:lnTo>
                    <a:pt x="126" y="472"/>
                  </a:lnTo>
                  <a:lnTo>
                    <a:pt x="108" y="479"/>
                  </a:lnTo>
                  <a:lnTo>
                    <a:pt x="90" y="484"/>
                  </a:lnTo>
                  <a:lnTo>
                    <a:pt x="70" y="486"/>
                  </a:lnTo>
                  <a:lnTo>
                    <a:pt x="52" y="484"/>
                  </a:lnTo>
                  <a:lnTo>
                    <a:pt x="36" y="479"/>
                  </a:lnTo>
                  <a:lnTo>
                    <a:pt x="21" y="472"/>
                  </a:lnTo>
                  <a:lnTo>
                    <a:pt x="16" y="468"/>
                  </a:lnTo>
                  <a:lnTo>
                    <a:pt x="11" y="463"/>
                  </a:lnTo>
                  <a:lnTo>
                    <a:pt x="6" y="458"/>
                  </a:lnTo>
                  <a:lnTo>
                    <a:pt x="3" y="451"/>
                  </a:lnTo>
                  <a:lnTo>
                    <a:pt x="1" y="443"/>
                  </a:lnTo>
                  <a:lnTo>
                    <a:pt x="0" y="435"/>
                  </a:lnTo>
                  <a:lnTo>
                    <a:pt x="0" y="426"/>
                  </a:lnTo>
                  <a:lnTo>
                    <a:pt x="0" y="417"/>
                  </a:lnTo>
                  <a:lnTo>
                    <a:pt x="3" y="395"/>
                  </a:lnTo>
                  <a:lnTo>
                    <a:pt x="110" y="2"/>
                  </a:lnTo>
                  <a:lnTo>
                    <a:pt x="195" y="0"/>
                  </a:lnTo>
                  <a:lnTo>
                    <a:pt x="213" y="2"/>
                  </a:lnTo>
                  <a:lnTo>
                    <a:pt x="228" y="7"/>
                  </a:lnTo>
                  <a:lnTo>
                    <a:pt x="233" y="8"/>
                  </a:lnTo>
                  <a:lnTo>
                    <a:pt x="240" y="13"/>
                  </a:lnTo>
                  <a:lnTo>
                    <a:pt x="243" y="18"/>
                  </a:lnTo>
                  <a:lnTo>
                    <a:pt x="248" y="23"/>
                  </a:lnTo>
                  <a:lnTo>
                    <a:pt x="253" y="35"/>
                  </a:lnTo>
                  <a:lnTo>
                    <a:pt x="254" y="50"/>
                  </a:lnTo>
                  <a:lnTo>
                    <a:pt x="254" y="66"/>
                  </a:lnTo>
                  <a:lnTo>
                    <a:pt x="253" y="86"/>
                  </a:lnTo>
                  <a:lnTo>
                    <a:pt x="254" y="86"/>
                  </a:lnTo>
                  <a:lnTo>
                    <a:pt x="273" y="66"/>
                  </a:lnTo>
                  <a:lnTo>
                    <a:pt x="291" y="50"/>
                  </a:lnTo>
                  <a:lnTo>
                    <a:pt x="310" y="35"/>
                  </a:lnTo>
                  <a:lnTo>
                    <a:pt x="332" y="23"/>
                  </a:lnTo>
                  <a:lnTo>
                    <a:pt x="355" y="13"/>
                  </a:lnTo>
                  <a:lnTo>
                    <a:pt x="378" y="7"/>
                  </a:lnTo>
                  <a:lnTo>
                    <a:pt x="402" y="2"/>
                  </a:lnTo>
                  <a:lnTo>
                    <a:pt x="427" y="0"/>
                  </a:lnTo>
                  <a:lnTo>
                    <a:pt x="450" y="2"/>
                  </a:lnTo>
                  <a:lnTo>
                    <a:pt x="470" y="5"/>
                  </a:lnTo>
                  <a:lnTo>
                    <a:pt x="490" y="12"/>
                  </a:lnTo>
                  <a:lnTo>
                    <a:pt x="506" y="22"/>
                  </a:lnTo>
                  <a:lnTo>
                    <a:pt x="514" y="27"/>
                  </a:lnTo>
                  <a:lnTo>
                    <a:pt x="521" y="33"/>
                  </a:lnTo>
                  <a:lnTo>
                    <a:pt x="527" y="41"/>
                  </a:lnTo>
                  <a:lnTo>
                    <a:pt x="532" y="50"/>
                  </a:lnTo>
                  <a:lnTo>
                    <a:pt x="536" y="58"/>
                  </a:lnTo>
                  <a:lnTo>
                    <a:pt x="539" y="68"/>
                  </a:lnTo>
                  <a:lnTo>
                    <a:pt x="541" y="78"/>
                  </a:lnTo>
                  <a:lnTo>
                    <a:pt x="541" y="89"/>
                  </a:lnTo>
                  <a:lnTo>
                    <a:pt x="562" y="68"/>
                  </a:lnTo>
                  <a:lnTo>
                    <a:pt x="583" y="48"/>
                  </a:lnTo>
                  <a:lnTo>
                    <a:pt x="605" y="33"/>
                  </a:lnTo>
                  <a:lnTo>
                    <a:pt x="626" y="20"/>
                  </a:lnTo>
                  <a:lnTo>
                    <a:pt x="647" y="12"/>
                  </a:lnTo>
                  <a:lnTo>
                    <a:pt x="670" y="5"/>
                  </a:lnTo>
                  <a:lnTo>
                    <a:pt x="693" y="2"/>
                  </a:lnTo>
                  <a:lnTo>
                    <a:pt x="718" y="0"/>
                  </a:lnTo>
                  <a:lnTo>
                    <a:pt x="739" y="2"/>
                  </a:lnTo>
                  <a:lnTo>
                    <a:pt x="761" y="3"/>
                  </a:lnTo>
                  <a:lnTo>
                    <a:pt x="779" y="8"/>
                  </a:lnTo>
                  <a:lnTo>
                    <a:pt x="794" y="13"/>
                  </a:lnTo>
                  <a:lnTo>
                    <a:pt x="808" y="22"/>
                  </a:lnTo>
                  <a:lnTo>
                    <a:pt x="820" y="30"/>
                  </a:lnTo>
                  <a:lnTo>
                    <a:pt x="831" y="40"/>
                  </a:lnTo>
                  <a:lnTo>
                    <a:pt x="840" y="51"/>
                  </a:lnTo>
                  <a:lnTo>
                    <a:pt x="846" y="64"/>
                  </a:lnTo>
                  <a:lnTo>
                    <a:pt x="851" y="78"/>
                  </a:lnTo>
                  <a:lnTo>
                    <a:pt x="854" y="92"/>
                  </a:lnTo>
                  <a:lnTo>
                    <a:pt x="856" y="109"/>
                  </a:lnTo>
                  <a:lnTo>
                    <a:pt x="856" y="125"/>
                  </a:lnTo>
                  <a:lnTo>
                    <a:pt x="854" y="142"/>
                  </a:lnTo>
                  <a:lnTo>
                    <a:pt x="851" y="160"/>
                  </a:lnTo>
                  <a:lnTo>
                    <a:pt x="846" y="178"/>
                  </a:lnTo>
                  <a:lnTo>
                    <a:pt x="790" y="395"/>
                  </a:lnTo>
                  <a:lnTo>
                    <a:pt x="782" y="417"/>
                  </a:lnTo>
                  <a:lnTo>
                    <a:pt x="772" y="435"/>
                  </a:lnTo>
                  <a:lnTo>
                    <a:pt x="761" y="451"/>
                  </a:lnTo>
                  <a:lnTo>
                    <a:pt x="746" y="463"/>
                  </a:lnTo>
                  <a:lnTo>
                    <a:pt x="731" y="472"/>
                  </a:lnTo>
                  <a:lnTo>
                    <a:pt x="713" y="479"/>
                  </a:lnTo>
                  <a:lnTo>
                    <a:pt x="695" y="484"/>
                  </a:lnTo>
                  <a:lnTo>
                    <a:pt x="675" y="486"/>
                  </a:lnTo>
                  <a:lnTo>
                    <a:pt x="657" y="484"/>
                  </a:lnTo>
                  <a:lnTo>
                    <a:pt x="641" y="479"/>
                  </a:lnTo>
                  <a:lnTo>
                    <a:pt x="626" y="472"/>
                  </a:lnTo>
                  <a:lnTo>
                    <a:pt x="621" y="468"/>
                  </a:lnTo>
                  <a:lnTo>
                    <a:pt x="616" y="463"/>
                  </a:lnTo>
                  <a:lnTo>
                    <a:pt x="611" y="458"/>
                  </a:lnTo>
                  <a:lnTo>
                    <a:pt x="608" y="451"/>
                  </a:lnTo>
                  <a:lnTo>
                    <a:pt x="606" y="443"/>
                  </a:lnTo>
                  <a:lnTo>
                    <a:pt x="605" y="435"/>
                  </a:lnTo>
                  <a:lnTo>
                    <a:pt x="605" y="426"/>
                  </a:lnTo>
                  <a:lnTo>
                    <a:pt x="605" y="417"/>
                  </a:lnTo>
                  <a:lnTo>
                    <a:pt x="608" y="395"/>
                  </a:lnTo>
                  <a:close/>
                </a:path>
              </a:pathLst>
            </a:custGeom>
            <a:solidFill>
              <a:srgbClr val="1A984F"/>
            </a:solidFill>
            <a:ln w="9525">
              <a:noFill/>
              <a:round/>
              <a:headEnd/>
              <a:tailEnd/>
            </a:ln>
          </p:spPr>
          <p:txBody>
            <a:bodyPr/>
            <a:lstStyle/>
            <a:p>
              <a:pPr eaLnBrk="0" fontAlgn="base" hangingPunct="0">
                <a:spcBef>
                  <a:spcPct val="0"/>
                </a:spcBef>
                <a:spcAft>
                  <a:spcPct val="0"/>
                </a:spcAft>
                <a:defRPr/>
              </a:pPr>
              <a:endParaRPr lang="en-US">
                <a:solidFill>
                  <a:srgbClr val="000000"/>
                </a:solidFill>
                <a:latin typeface="Arial" pitchFamily="34" charset="0"/>
                <a:ea typeface="ＭＳ Ｐゴシック" pitchFamily="34" charset="-128"/>
              </a:endParaRPr>
            </a:p>
          </p:txBody>
        </p:sp>
        <p:sp>
          <p:nvSpPr>
            <p:cNvPr id="11" name="Freeform 10"/>
            <p:cNvSpPr>
              <a:spLocks/>
            </p:cNvSpPr>
            <p:nvPr/>
          </p:nvSpPr>
          <p:spPr bwMode="auto">
            <a:xfrm>
              <a:off x="3787" y="383"/>
              <a:ext cx="429" cy="242"/>
            </a:xfrm>
            <a:custGeom>
              <a:avLst/>
              <a:gdLst>
                <a:gd name="T0" fmla="*/ 1 w 856"/>
                <a:gd name="T1" fmla="*/ 0 h 486"/>
                <a:gd name="T2" fmla="*/ 1 w 856"/>
                <a:gd name="T3" fmla="*/ 0 h 486"/>
                <a:gd name="T4" fmla="*/ 1 w 856"/>
                <a:gd name="T5" fmla="*/ 0 h 486"/>
                <a:gd name="T6" fmla="*/ 1 w 856"/>
                <a:gd name="T7" fmla="*/ 0 h 486"/>
                <a:gd name="T8" fmla="*/ 1 w 856"/>
                <a:gd name="T9" fmla="*/ 0 h 486"/>
                <a:gd name="T10" fmla="*/ 1 w 856"/>
                <a:gd name="T11" fmla="*/ 0 h 486"/>
                <a:gd name="T12" fmla="*/ 1 w 856"/>
                <a:gd name="T13" fmla="*/ 0 h 486"/>
                <a:gd name="T14" fmla="*/ 1 w 856"/>
                <a:gd name="T15" fmla="*/ 0 h 486"/>
                <a:gd name="T16" fmla="*/ 1 w 856"/>
                <a:gd name="T17" fmla="*/ 0 h 486"/>
                <a:gd name="T18" fmla="*/ 1 w 856"/>
                <a:gd name="T19" fmla="*/ 0 h 486"/>
                <a:gd name="T20" fmla="*/ 1 w 856"/>
                <a:gd name="T21" fmla="*/ 0 h 486"/>
                <a:gd name="T22" fmla="*/ 1 w 856"/>
                <a:gd name="T23" fmla="*/ 0 h 486"/>
                <a:gd name="T24" fmla="*/ 1 w 856"/>
                <a:gd name="T25" fmla="*/ 0 h 486"/>
                <a:gd name="T26" fmla="*/ 1 w 856"/>
                <a:gd name="T27" fmla="*/ 0 h 486"/>
                <a:gd name="T28" fmla="*/ 1 w 856"/>
                <a:gd name="T29" fmla="*/ 0 h 486"/>
                <a:gd name="T30" fmla="*/ 1 w 856"/>
                <a:gd name="T31" fmla="*/ 0 h 486"/>
                <a:gd name="T32" fmla="*/ 1 w 856"/>
                <a:gd name="T33" fmla="*/ 0 h 486"/>
                <a:gd name="T34" fmla="*/ 1 w 856"/>
                <a:gd name="T35" fmla="*/ 0 h 486"/>
                <a:gd name="T36" fmla="*/ 1 w 856"/>
                <a:gd name="T37" fmla="*/ 0 h 486"/>
                <a:gd name="T38" fmla="*/ 1 w 856"/>
                <a:gd name="T39" fmla="*/ 0 h 486"/>
                <a:gd name="T40" fmla="*/ 1 w 856"/>
                <a:gd name="T41" fmla="*/ 0 h 486"/>
                <a:gd name="T42" fmla="*/ 1 w 856"/>
                <a:gd name="T43" fmla="*/ 0 h 486"/>
                <a:gd name="T44" fmla="*/ 1 w 856"/>
                <a:gd name="T45" fmla="*/ 0 h 486"/>
                <a:gd name="T46" fmla="*/ 1 w 856"/>
                <a:gd name="T47" fmla="*/ 0 h 486"/>
                <a:gd name="T48" fmla="*/ 1 w 856"/>
                <a:gd name="T49" fmla="*/ 0 h 486"/>
                <a:gd name="T50" fmla="*/ 1 w 856"/>
                <a:gd name="T51" fmla="*/ 0 h 486"/>
                <a:gd name="T52" fmla="*/ 1 w 856"/>
                <a:gd name="T53" fmla="*/ 0 h 486"/>
                <a:gd name="T54" fmla="*/ 0 w 856"/>
                <a:gd name="T55" fmla="*/ 0 h 486"/>
                <a:gd name="T56" fmla="*/ 1 w 856"/>
                <a:gd name="T57" fmla="*/ 0 h 486"/>
                <a:gd name="T58" fmla="*/ 1 w 856"/>
                <a:gd name="T59" fmla="*/ 0 h 486"/>
                <a:gd name="T60" fmla="*/ 1 w 856"/>
                <a:gd name="T61" fmla="*/ 0 h 486"/>
                <a:gd name="T62" fmla="*/ 1 w 856"/>
                <a:gd name="T63" fmla="*/ 0 h 486"/>
                <a:gd name="T64" fmla="*/ 1 w 856"/>
                <a:gd name="T65" fmla="*/ 0 h 486"/>
                <a:gd name="T66" fmla="*/ 1 w 856"/>
                <a:gd name="T67" fmla="*/ 0 h 486"/>
                <a:gd name="T68" fmla="*/ 1 w 856"/>
                <a:gd name="T69" fmla="*/ 0 h 486"/>
                <a:gd name="T70" fmla="*/ 1 w 856"/>
                <a:gd name="T71" fmla="*/ 0 h 486"/>
                <a:gd name="T72" fmla="*/ 1 w 856"/>
                <a:gd name="T73" fmla="*/ 0 h 486"/>
                <a:gd name="T74" fmla="*/ 1 w 856"/>
                <a:gd name="T75" fmla="*/ 0 h 486"/>
                <a:gd name="T76" fmla="*/ 1 w 856"/>
                <a:gd name="T77" fmla="*/ 0 h 486"/>
                <a:gd name="T78" fmla="*/ 1 w 856"/>
                <a:gd name="T79" fmla="*/ 0 h 486"/>
                <a:gd name="T80" fmla="*/ 1 w 856"/>
                <a:gd name="T81" fmla="*/ 0 h 486"/>
                <a:gd name="T82" fmla="*/ 1 w 856"/>
                <a:gd name="T83" fmla="*/ 0 h 486"/>
                <a:gd name="T84" fmla="*/ 1 w 856"/>
                <a:gd name="T85" fmla="*/ 0 h 486"/>
                <a:gd name="T86" fmla="*/ 1 w 856"/>
                <a:gd name="T87" fmla="*/ 0 h 486"/>
                <a:gd name="T88" fmla="*/ 1 w 856"/>
                <a:gd name="T89" fmla="*/ 0 h 486"/>
                <a:gd name="T90" fmla="*/ 1 w 856"/>
                <a:gd name="T91" fmla="*/ 0 h 486"/>
                <a:gd name="T92" fmla="*/ 1 w 856"/>
                <a:gd name="T93" fmla="*/ 0 h 486"/>
                <a:gd name="T94" fmla="*/ 1 w 856"/>
                <a:gd name="T95" fmla="*/ 0 h 486"/>
                <a:gd name="T96" fmla="*/ 1 w 856"/>
                <a:gd name="T97" fmla="*/ 0 h 486"/>
                <a:gd name="T98" fmla="*/ 1 w 856"/>
                <a:gd name="T99" fmla="*/ 0 h 486"/>
                <a:gd name="T100" fmla="*/ 1 w 856"/>
                <a:gd name="T101" fmla="*/ 0 h 486"/>
                <a:gd name="T102" fmla="*/ 1 w 856"/>
                <a:gd name="T103" fmla="*/ 0 h 486"/>
                <a:gd name="T104" fmla="*/ 1 w 856"/>
                <a:gd name="T105" fmla="*/ 0 h 486"/>
                <a:gd name="T106" fmla="*/ 1 w 856"/>
                <a:gd name="T107" fmla="*/ 0 h 486"/>
                <a:gd name="T108" fmla="*/ 1 w 856"/>
                <a:gd name="T109" fmla="*/ 0 h 486"/>
                <a:gd name="T110" fmla="*/ 1 w 856"/>
                <a:gd name="T111" fmla="*/ 0 h 48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56" h="486">
                  <a:moveTo>
                    <a:pt x="608" y="395"/>
                  </a:moveTo>
                  <a:lnTo>
                    <a:pt x="654" y="221"/>
                  </a:lnTo>
                  <a:lnTo>
                    <a:pt x="659" y="201"/>
                  </a:lnTo>
                  <a:lnTo>
                    <a:pt x="661" y="185"/>
                  </a:lnTo>
                  <a:lnTo>
                    <a:pt x="659" y="171"/>
                  </a:lnTo>
                  <a:lnTo>
                    <a:pt x="656" y="160"/>
                  </a:lnTo>
                  <a:lnTo>
                    <a:pt x="649" y="153"/>
                  </a:lnTo>
                  <a:lnTo>
                    <a:pt x="641" y="147"/>
                  </a:lnTo>
                  <a:lnTo>
                    <a:pt x="629" y="145"/>
                  </a:lnTo>
                  <a:lnTo>
                    <a:pt x="614" y="143"/>
                  </a:lnTo>
                  <a:lnTo>
                    <a:pt x="603" y="145"/>
                  </a:lnTo>
                  <a:lnTo>
                    <a:pt x="590" y="148"/>
                  </a:lnTo>
                  <a:lnTo>
                    <a:pt x="578" y="157"/>
                  </a:lnTo>
                  <a:lnTo>
                    <a:pt x="567" y="165"/>
                  </a:lnTo>
                  <a:lnTo>
                    <a:pt x="555" y="178"/>
                  </a:lnTo>
                  <a:lnTo>
                    <a:pt x="545" y="191"/>
                  </a:lnTo>
                  <a:lnTo>
                    <a:pt x="539" y="208"/>
                  </a:lnTo>
                  <a:lnTo>
                    <a:pt x="532" y="226"/>
                  </a:lnTo>
                  <a:lnTo>
                    <a:pt x="488" y="395"/>
                  </a:lnTo>
                  <a:lnTo>
                    <a:pt x="480" y="417"/>
                  </a:lnTo>
                  <a:lnTo>
                    <a:pt x="470" y="435"/>
                  </a:lnTo>
                  <a:lnTo>
                    <a:pt x="458" y="451"/>
                  </a:lnTo>
                  <a:lnTo>
                    <a:pt x="444" y="463"/>
                  </a:lnTo>
                  <a:lnTo>
                    <a:pt x="429" y="472"/>
                  </a:lnTo>
                  <a:lnTo>
                    <a:pt x="411" y="479"/>
                  </a:lnTo>
                  <a:lnTo>
                    <a:pt x="393" y="484"/>
                  </a:lnTo>
                  <a:lnTo>
                    <a:pt x="373" y="486"/>
                  </a:lnTo>
                  <a:lnTo>
                    <a:pt x="355" y="484"/>
                  </a:lnTo>
                  <a:lnTo>
                    <a:pt x="338" y="479"/>
                  </a:lnTo>
                  <a:lnTo>
                    <a:pt x="324" y="472"/>
                  </a:lnTo>
                  <a:lnTo>
                    <a:pt x="319" y="468"/>
                  </a:lnTo>
                  <a:lnTo>
                    <a:pt x="314" y="463"/>
                  </a:lnTo>
                  <a:lnTo>
                    <a:pt x="309" y="458"/>
                  </a:lnTo>
                  <a:lnTo>
                    <a:pt x="305" y="451"/>
                  </a:lnTo>
                  <a:lnTo>
                    <a:pt x="304" y="443"/>
                  </a:lnTo>
                  <a:lnTo>
                    <a:pt x="302" y="435"/>
                  </a:lnTo>
                  <a:lnTo>
                    <a:pt x="302" y="426"/>
                  </a:lnTo>
                  <a:lnTo>
                    <a:pt x="302" y="417"/>
                  </a:lnTo>
                  <a:lnTo>
                    <a:pt x="305" y="395"/>
                  </a:lnTo>
                  <a:lnTo>
                    <a:pt x="351" y="221"/>
                  </a:lnTo>
                  <a:lnTo>
                    <a:pt x="356" y="201"/>
                  </a:lnTo>
                  <a:lnTo>
                    <a:pt x="358" y="185"/>
                  </a:lnTo>
                  <a:lnTo>
                    <a:pt x="356" y="171"/>
                  </a:lnTo>
                  <a:lnTo>
                    <a:pt x="353" y="160"/>
                  </a:lnTo>
                  <a:lnTo>
                    <a:pt x="347" y="153"/>
                  </a:lnTo>
                  <a:lnTo>
                    <a:pt x="338" y="147"/>
                  </a:lnTo>
                  <a:lnTo>
                    <a:pt x="327" y="145"/>
                  </a:lnTo>
                  <a:lnTo>
                    <a:pt x="312" y="143"/>
                  </a:lnTo>
                  <a:lnTo>
                    <a:pt x="301" y="145"/>
                  </a:lnTo>
                  <a:lnTo>
                    <a:pt x="287" y="148"/>
                  </a:lnTo>
                  <a:lnTo>
                    <a:pt x="276" y="157"/>
                  </a:lnTo>
                  <a:lnTo>
                    <a:pt x="264" y="165"/>
                  </a:lnTo>
                  <a:lnTo>
                    <a:pt x="253" y="178"/>
                  </a:lnTo>
                  <a:lnTo>
                    <a:pt x="243" y="191"/>
                  </a:lnTo>
                  <a:lnTo>
                    <a:pt x="236" y="208"/>
                  </a:lnTo>
                  <a:lnTo>
                    <a:pt x="230" y="226"/>
                  </a:lnTo>
                  <a:lnTo>
                    <a:pt x="185" y="395"/>
                  </a:lnTo>
                  <a:lnTo>
                    <a:pt x="177" y="417"/>
                  </a:lnTo>
                  <a:lnTo>
                    <a:pt x="167" y="435"/>
                  </a:lnTo>
                  <a:lnTo>
                    <a:pt x="156" y="451"/>
                  </a:lnTo>
                  <a:lnTo>
                    <a:pt x="141" y="463"/>
                  </a:lnTo>
                  <a:lnTo>
                    <a:pt x="126" y="472"/>
                  </a:lnTo>
                  <a:lnTo>
                    <a:pt x="108" y="479"/>
                  </a:lnTo>
                  <a:lnTo>
                    <a:pt x="90" y="484"/>
                  </a:lnTo>
                  <a:lnTo>
                    <a:pt x="70" y="486"/>
                  </a:lnTo>
                  <a:lnTo>
                    <a:pt x="52" y="484"/>
                  </a:lnTo>
                  <a:lnTo>
                    <a:pt x="36" y="479"/>
                  </a:lnTo>
                  <a:lnTo>
                    <a:pt x="21" y="472"/>
                  </a:lnTo>
                  <a:lnTo>
                    <a:pt x="16" y="468"/>
                  </a:lnTo>
                  <a:lnTo>
                    <a:pt x="11" y="463"/>
                  </a:lnTo>
                  <a:lnTo>
                    <a:pt x="6" y="458"/>
                  </a:lnTo>
                  <a:lnTo>
                    <a:pt x="3" y="451"/>
                  </a:lnTo>
                  <a:lnTo>
                    <a:pt x="1" y="443"/>
                  </a:lnTo>
                  <a:lnTo>
                    <a:pt x="0" y="435"/>
                  </a:lnTo>
                  <a:lnTo>
                    <a:pt x="0" y="426"/>
                  </a:lnTo>
                  <a:lnTo>
                    <a:pt x="0" y="417"/>
                  </a:lnTo>
                  <a:lnTo>
                    <a:pt x="3" y="395"/>
                  </a:lnTo>
                  <a:lnTo>
                    <a:pt x="110" y="2"/>
                  </a:lnTo>
                  <a:lnTo>
                    <a:pt x="195" y="0"/>
                  </a:lnTo>
                  <a:lnTo>
                    <a:pt x="213" y="2"/>
                  </a:lnTo>
                  <a:lnTo>
                    <a:pt x="228" y="7"/>
                  </a:lnTo>
                  <a:lnTo>
                    <a:pt x="233" y="8"/>
                  </a:lnTo>
                  <a:lnTo>
                    <a:pt x="240" y="13"/>
                  </a:lnTo>
                  <a:lnTo>
                    <a:pt x="243" y="18"/>
                  </a:lnTo>
                  <a:lnTo>
                    <a:pt x="248" y="23"/>
                  </a:lnTo>
                  <a:lnTo>
                    <a:pt x="253" y="35"/>
                  </a:lnTo>
                  <a:lnTo>
                    <a:pt x="254" y="50"/>
                  </a:lnTo>
                  <a:lnTo>
                    <a:pt x="254" y="66"/>
                  </a:lnTo>
                  <a:lnTo>
                    <a:pt x="253" y="86"/>
                  </a:lnTo>
                  <a:lnTo>
                    <a:pt x="254" y="86"/>
                  </a:lnTo>
                  <a:lnTo>
                    <a:pt x="273" y="66"/>
                  </a:lnTo>
                  <a:lnTo>
                    <a:pt x="291" y="50"/>
                  </a:lnTo>
                  <a:lnTo>
                    <a:pt x="310" y="35"/>
                  </a:lnTo>
                  <a:lnTo>
                    <a:pt x="332" y="23"/>
                  </a:lnTo>
                  <a:lnTo>
                    <a:pt x="355" y="13"/>
                  </a:lnTo>
                  <a:lnTo>
                    <a:pt x="378" y="7"/>
                  </a:lnTo>
                  <a:lnTo>
                    <a:pt x="402" y="2"/>
                  </a:lnTo>
                  <a:lnTo>
                    <a:pt x="427" y="0"/>
                  </a:lnTo>
                  <a:lnTo>
                    <a:pt x="450" y="2"/>
                  </a:lnTo>
                  <a:lnTo>
                    <a:pt x="470" y="5"/>
                  </a:lnTo>
                  <a:lnTo>
                    <a:pt x="490" y="12"/>
                  </a:lnTo>
                  <a:lnTo>
                    <a:pt x="506" y="22"/>
                  </a:lnTo>
                  <a:lnTo>
                    <a:pt x="514" y="27"/>
                  </a:lnTo>
                  <a:lnTo>
                    <a:pt x="521" y="33"/>
                  </a:lnTo>
                  <a:lnTo>
                    <a:pt x="527" y="41"/>
                  </a:lnTo>
                  <a:lnTo>
                    <a:pt x="532" y="50"/>
                  </a:lnTo>
                  <a:lnTo>
                    <a:pt x="536" y="58"/>
                  </a:lnTo>
                  <a:lnTo>
                    <a:pt x="539" y="68"/>
                  </a:lnTo>
                  <a:lnTo>
                    <a:pt x="541" y="78"/>
                  </a:lnTo>
                  <a:lnTo>
                    <a:pt x="541" y="89"/>
                  </a:lnTo>
                  <a:lnTo>
                    <a:pt x="562" y="68"/>
                  </a:lnTo>
                  <a:lnTo>
                    <a:pt x="583" y="48"/>
                  </a:lnTo>
                  <a:lnTo>
                    <a:pt x="605" y="33"/>
                  </a:lnTo>
                  <a:lnTo>
                    <a:pt x="626" y="20"/>
                  </a:lnTo>
                  <a:lnTo>
                    <a:pt x="647" y="12"/>
                  </a:lnTo>
                  <a:lnTo>
                    <a:pt x="670" y="5"/>
                  </a:lnTo>
                  <a:lnTo>
                    <a:pt x="693" y="2"/>
                  </a:lnTo>
                  <a:lnTo>
                    <a:pt x="718" y="0"/>
                  </a:lnTo>
                  <a:lnTo>
                    <a:pt x="739" y="2"/>
                  </a:lnTo>
                  <a:lnTo>
                    <a:pt x="761" y="3"/>
                  </a:lnTo>
                  <a:lnTo>
                    <a:pt x="779" y="8"/>
                  </a:lnTo>
                  <a:lnTo>
                    <a:pt x="794" y="13"/>
                  </a:lnTo>
                  <a:lnTo>
                    <a:pt x="808" y="22"/>
                  </a:lnTo>
                  <a:lnTo>
                    <a:pt x="820" y="30"/>
                  </a:lnTo>
                  <a:lnTo>
                    <a:pt x="831" y="40"/>
                  </a:lnTo>
                  <a:lnTo>
                    <a:pt x="840" y="51"/>
                  </a:lnTo>
                  <a:lnTo>
                    <a:pt x="846" y="64"/>
                  </a:lnTo>
                  <a:lnTo>
                    <a:pt x="851" y="78"/>
                  </a:lnTo>
                  <a:lnTo>
                    <a:pt x="854" y="92"/>
                  </a:lnTo>
                  <a:lnTo>
                    <a:pt x="856" y="109"/>
                  </a:lnTo>
                  <a:lnTo>
                    <a:pt x="856" y="125"/>
                  </a:lnTo>
                  <a:lnTo>
                    <a:pt x="854" y="142"/>
                  </a:lnTo>
                  <a:lnTo>
                    <a:pt x="851" y="160"/>
                  </a:lnTo>
                  <a:lnTo>
                    <a:pt x="846" y="178"/>
                  </a:lnTo>
                  <a:lnTo>
                    <a:pt x="790" y="395"/>
                  </a:lnTo>
                  <a:lnTo>
                    <a:pt x="782" y="417"/>
                  </a:lnTo>
                  <a:lnTo>
                    <a:pt x="772" y="435"/>
                  </a:lnTo>
                  <a:lnTo>
                    <a:pt x="761" y="451"/>
                  </a:lnTo>
                  <a:lnTo>
                    <a:pt x="746" y="463"/>
                  </a:lnTo>
                  <a:lnTo>
                    <a:pt x="731" y="472"/>
                  </a:lnTo>
                  <a:lnTo>
                    <a:pt x="713" y="479"/>
                  </a:lnTo>
                  <a:lnTo>
                    <a:pt x="695" y="484"/>
                  </a:lnTo>
                  <a:lnTo>
                    <a:pt x="675" y="486"/>
                  </a:lnTo>
                  <a:lnTo>
                    <a:pt x="657" y="484"/>
                  </a:lnTo>
                  <a:lnTo>
                    <a:pt x="641" y="479"/>
                  </a:lnTo>
                  <a:lnTo>
                    <a:pt x="626" y="472"/>
                  </a:lnTo>
                  <a:lnTo>
                    <a:pt x="621" y="468"/>
                  </a:lnTo>
                  <a:lnTo>
                    <a:pt x="616" y="463"/>
                  </a:lnTo>
                  <a:lnTo>
                    <a:pt x="611" y="458"/>
                  </a:lnTo>
                  <a:lnTo>
                    <a:pt x="608" y="451"/>
                  </a:lnTo>
                  <a:lnTo>
                    <a:pt x="606" y="443"/>
                  </a:lnTo>
                  <a:lnTo>
                    <a:pt x="605" y="435"/>
                  </a:lnTo>
                  <a:lnTo>
                    <a:pt x="605" y="426"/>
                  </a:lnTo>
                  <a:lnTo>
                    <a:pt x="605" y="417"/>
                  </a:lnTo>
                  <a:lnTo>
                    <a:pt x="608" y="395"/>
                  </a:lnTo>
                </a:path>
              </a:pathLst>
            </a:custGeom>
            <a:noFill/>
            <a:ln w="9525">
              <a:noFill/>
              <a:round/>
              <a:headEnd/>
              <a:tailEnd/>
            </a:ln>
          </p:spPr>
          <p:txBody>
            <a:bodyPr/>
            <a:lstStyle/>
            <a:p>
              <a:pPr eaLnBrk="0" fontAlgn="base" hangingPunct="0">
                <a:spcBef>
                  <a:spcPct val="0"/>
                </a:spcBef>
                <a:spcAft>
                  <a:spcPct val="0"/>
                </a:spcAft>
                <a:defRPr/>
              </a:pPr>
              <a:endParaRPr lang="en-US">
                <a:solidFill>
                  <a:srgbClr val="000000"/>
                </a:solidFill>
                <a:latin typeface="Arial" pitchFamily="34" charset="0"/>
                <a:ea typeface="ＭＳ Ｐゴシック" pitchFamily="34" charset="-128"/>
              </a:endParaRPr>
            </a:p>
          </p:txBody>
        </p:sp>
        <p:sp>
          <p:nvSpPr>
            <p:cNvPr id="12" name="Freeform 11"/>
            <p:cNvSpPr>
              <a:spLocks/>
            </p:cNvSpPr>
            <p:nvPr/>
          </p:nvSpPr>
          <p:spPr bwMode="auto">
            <a:xfrm>
              <a:off x="4197" y="383"/>
              <a:ext cx="136" cy="242"/>
            </a:xfrm>
            <a:custGeom>
              <a:avLst/>
              <a:gdLst>
                <a:gd name="T0" fmla="*/ 1 w 272"/>
                <a:gd name="T1" fmla="*/ 0 h 486"/>
                <a:gd name="T2" fmla="*/ 1 w 272"/>
                <a:gd name="T3" fmla="*/ 0 h 486"/>
                <a:gd name="T4" fmla="*/ 1 w 272"/>
                <a:gd name="T5" fmla="*/ 0 h 486"/>
                <a:gd name="T6" fmla="*/ 1 w 272"/>
                <a:gd name="T7" fmla="*/ 0 h 486"/>
                <a:gd name="T8" fmla="*/ 1 w 272"/>
                <a:gd name="T9" fmla="*/ 0 h 486"/>
                <a:gd name="T10" fmla="*/ 1 w 272"/>
                <a:gd name="T11" fmla="*/ 0 h 486"/>
                <a:gd name="T12" fmla="*/ 1 w 272"/>
                <a:gd name="T13" fmla="*/ 0 h 486"/>
                <a:gd name="T14" fmla="*/ 1 w 272"/>
                <a:gd name="T15" fmla="*/ 0 h 486"/>
                <a:gd name="T16" fmla="*/ 1 w 272"/>
                <a:gd name="T17" fmla="*/ 0 h 486"/>
                <a:gd name="T18" fmla="*/ 1 w 272"/>
                <a:gd name="T19" fmla="*/ 0 h 486"/>
                <a:gd name="T20" fmla="*/ 0 w 272"/>
                <a:gd name="T21" fmla="*/ 0 h 486"/>
                <a:gd name="T22" fmla="*/ 0 w 272"/>
                <a:gd name="T23" fmla="*/ 0 h 486"/>
                <a:gd name="T24" fmla="*/ 1 w 272"/>
                <a:gd name="T25" fmla="*/ 0 h 486"/>
                <a:gd name="T26" fmla="*/ 1 w 272"/>
                <a:gd name="T27" fmla="*/ 0 h 486"/>
                <a:gd name="T28" fmla="*/ 1 w 272"/>
                <a:gd name="T29" fmla="*/ 0 h 486"/>
                <a:gd name="T30" fmla="*/ 1 w 272"/>
                <a:gd name="T31" fmla="*/ 0 h 486"/>
                <a:gd name="T32" fmla="*/ 1 w 272"/>
                <a:gd name="T33" fmla="*/ 0 h 486"/>
                <a:gd name="T34" fmla="*/ 1 w 272"/>
                <a:gd name="T35" fmla="*/ 0 h 486"/>
                <a:gd name="T36" fmla="*/ 1 w 272"/>
                <a:gd name="T37" fmla="*/ 0 h 486"/>
                <a:gd name="T38" fmla="*/ 1 w 272"/>
                <a:gd name="T39" fmla="*/ 0 h 486"/>
                <a:gd name="T40" fmla="*/ 1 w 272"/>
                <a:gd name="T41" fmla="*/ 0 h 486"/>
                <a:gd name="T42" fmla="*/ 1 w 272"/>
                <a:gd name="T43" fmla="*/ 0 h 486"/>
                <a:gd name="T44" fmla="*/ 1 w 272"/>
                <a:gd name="T45" fmla="*/ 0 h 486"/>
                <a:gd name="T46" fmla="*/ 1 w 272"/>
                <a:gd name="T47" fmla="*/ 0 h 486"/>
                <a:gd name="T48" fmla="*/ 1 w 272"/>
                <a:gd name="T49" fmla="*/ 0 h 486"/>
                <a:gd name="T50" fmla="*/ 1 w 272"/>
                <a:gd name="T51" fmla="*/ 0 h 486"/>
                <a:gd name="T52" fmla="*/ 1 w 272"/>
                <a:gd name="T53" fmla="*/ 0 h 486"/>
                <a:gd name="T54" fmla="*/ 1 w 272"/>
                <a:gd name="T55" fmla="*/ 0 h 486"/>
                <a:gd name="T56" fmla="*/ 1 w 272"/>
                <a:gd name="T57" fmla="*/ 0 h 486"/>
                <a:gd name="T58" fmla="*/ 1 w 272"/>
                <a:gd name="T59" fmla="*/ 0 h 486"/>
                <a:gd name="T60" fmla="*/ 1 w 272"/>
                <a:gd name="T61" fmla="*/ 0 h 486"/>
                <a:gd name="T62" fmla="*/ 1 w 272"/>
                <a:gd name="T63" fmla="*/ 0 h 486"/>
                <a:gd name="T64" fmla="*/ 1 w 272"/>
                <a:gd name="T65" fmla="*/ 0 h 486"/>
                <a:gd name="T66" fmla="*/ 1 w 272"/>
                <a:gd name="T67" fmla="*/ 0 h 486"/>
                <a:gd name="T68" fmla="*/ 1 w 272"/>
                <a:gd name="T69" fmla="*/ 0 h 486"/>
                <a:gd name="T70" fmla="*/ 1 w 272"/>
                <a:gd name="T71" fmla="*/ 0 h 486"/>
                <a:gd name="T72" fmla="*/ 1 w 272"/>
                <a:gd name="T73" fmla="*/ 0 h 486"/>
                <a:gd name="T74" fmla="*/ 1 w 272"/>
                <a:gd name="T75" fmla="*/ 0 h 486"/>
                <a:gd name="T76" fmla="*/ 1 w 272"/>
                <a:gd name="T77" fmla="*/ 0 h 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2" h="486">
                  <a:moveTo>
                    <a:pt x="68" y="486"/>
                  </a:moveTo>
                  <a:lnTo>
                    <a:pt x="68" y="486"/>
                  </a:lnTo>
                  <a:lnTo>
                    <a:pt x="51" y="484"/>
                  </a:lnTo>
                  <a:lnTo>
                    <a:pt x="35" y="479"/>
                  </a:lnTo>
                  <a:lnTo>
                    <a:pt x="22" y="472"/>
                  </a:lnTo>
                  <a:lnTo>
                    <a:pt x="17" y="468"/>
                  </a:lnTo>
                  <a:lnTo>
                    <a:pt x="12" y="463"/>
                  </a:lnTo>
                  <a:lnTo>
                    <a:pt x="7" y="456"/>
                  </a:lnTo>
                  <a:lnTo>
                    <a:pt x="5" y="449"/>
                  </a:lnTo>
                  <a:lnTo>
                    <a:pt x="2" y="443"/>
                  </a:lnTo>
                  <a:lnTo>
                    <a:pt x="0" y="435"/>
                  </a:lnTo>
                  <a:lnTo>
                    <a:pt x="0" y="417"/>
                  </a:lnTo>
                  <a:lnTo>
                    <a:pt x="5" y="395"/>
                  </a:lnTo>
                  <a:lnTo>
                    <a:pt x="86" y="91"/>
                  </a:lnTo>
                  <a:lnTo>
                    <a:pt x="92" y="69"/>
                  </a:lnTo>
                  <a:lnTo>
                    <a:pt x="102" y="51"/>
                  </a:lnTo>
                  <a:lnTo>
                    <a:pt x="114" y="35"/>
                  </a:lnTo>
                  <a:lnTo>
                    <a:pt x="129" y="23"/>
                  </a:lnTo>
                  <a:lnTo>
                    <a:pt x="145" y="13"/>
                  </a:lnTo>
                  <a:lnTo>
                    <a:pt x="161" y="7"/>
                  </a:lnTo>
                  <a:lnTo>
                    <a:pt x="180" y="2"/>
                  </a:lnTo>
                  <a:lnTo>
                    <a:pt x="199" y="0"/>
                  </a:lnTo>
                  <a:lnTo>
                    <a:pt x="219" y="2"/>
                  </a:lnTo>
                  <a:lnTo>
                    <a:pt x="235" y="7"/>
                  </a:lnTo>
                  <a:lnTo>
                    <a:pt x="249" y="13"/>
                  </a:lnTo>
                  <a:lnTo>
                    <a:pt x="253" y="17"/>
                  </a:lnTo>
                  <a:lnTo>
                    <a:pt x="258" y="23"/>
                  </a:lnTo>
                  <a:lnTo>
                    <a:pt x="263" y="28"/>
                  </a:lnTo>
                  <a:lnTo>
                    <a:pt x="267" y="35"/>
                  </a:lnTo>
                  <a:lnTo>
                    <a:pt x="268" y="43"/>
                  </a:lnTo>
                  <a:lnTo>
                    <a:pt x="270" y="51"/>
                  </a:lnTo>
                  <a:lnTo>
                    <a:pt x="272" y="59"/>
                  </a:lnTo>
                  <a:lnTo>
                    <a:pt x="270" y="69"/>
                  </a:lnTo>
                  <a:lnTo>
                    <a:pt x="267" y="91"/>
                  </a:lnTo>
                  <a:lnTo>
                    <a:pt x="212" y="296"/>
                  </a:lnTo>
                  <a:lnTo>
                    <a:pt x="161" y="486"/>
                  </a:lnTo>
                  <a:lnTo>
                    <a:pt x="68" y="486"/>
                  </a:lnTo>
                  <a:close/>
                </a:path>
              </a:pathLst>
            </a:custGeom>
            <a:solidFill>
              <a:srgbClr val="1A984F"/>
            </a:solidFill>
            <a:ln w="9525">
              <a:noFill/>
              <a:round/>
              <a:headEnd/>
              <a:tailEnd/>
            </a:ln>
          </p:spPr>
          <p:txBody>
            <a:bodyPr/>
            <a:lstStyle/>
            <a:p>
              <a:pPr eaLnBrk="0" fontAlgn="base" hangingPunct="0">
                <a:spcBef>
                  <a:spcPct val="0"/>
                </a:spcBef>
                <a:spcAft>
                  <a:spcPct val="0"/>
                </a:spcAft>
                <a:defRPr/>
              </a:pPr>
              <a:endParaRPr lang="en-US">
                <a:solidFill>
                  <a:srgbClr val="000000"/>
                </a:solidFill>
                <a:latin typeface="Arial" pitchFamily="34" charset="0"/>
                <a:ea typeface="ＭＳ Ｐゴシック" pitchFamily="34" charset="-128"/>
              </a:endParaRPr>
            </a:p>
          </p:txBody>
        </p:sp>
        <p:sp>
          <p:nvSpPr>
            <p:cNvPr id="13" name="Freeform 12"/>
            <p:cNvSpPr>
              <a:spLocks/>
            </p:cNvSpPr>
            <p:nvPr/>
          </p:nvSpPr>
          <p:spPr bwMode="auto">
            <a:xfrm>
              <a:off x="4197" y="383"/>
              <a:ext cx="136" cy="242"/>
            </a:xfrm>
            <a:custGeom>
              <a:avLst/>
              <a:gdLst>
                <a:gd name="T0" fmla="*/ 1 w 272"/>
                <a:gd name="T1" fmla="*/ 0 h 486"/>
                <a:gd name="T2" fmla="*/ 1 w 272"/>
                <a:gd name="T3" fmla="*/ 0 h 486"/>
                <a:gd name="T4" fmla="*/ 1 w 272"/>
                <a:gd name="T5" fmla="*/ 0 h 486"/>
                <a:gd name="T6" fmla="*/ 1 w 272"/>
                <a:gd name="T7" fmla="*/ 0 h 486"/>
                <a:gd name="T8" fmla="*/ 1 w 272"/>
                <a:gd name="T9" fmla="*/ 0 h 486"/>
                <a:gd name="T10" fmla="*/ 1 w 272"/>
                <a:gd name="T11" fmla="*/ 0 h 486"/>
                <a:gd name="T12" fmla="*/ 1 w 272"/>
                <a:gd name="T13" fmla="*/ 0 h 486"/>
                <a:gd name="T14" fmla="*/ 1 w 272"/>
                <a:gd name="T15" fmla="*/ 0 h 486"/>
                <a:gd name="T16" fmla="*/ 1 w 272"/>
                <a:gd name="T17" fmla="*/ 0 h 486"/>
                <a:gd name="T18" fmla="*/ 1 w 272"/>
                <a:gd name="T19" fmla="*/ 0 h 486"/>
                <a:gd name="T20" fmla="*/ 0 w 272"/>
                <a:gd name="T21" fmla="*/ 0 h 486"/>
                <a:gd name="T22" fmla="*/ 0 w 272"/>
                <a:gd name="T23" fmla="*/ 0 h 486"/>
                <a:gd name="T24" fmla="*/ 1 w 272"/>
                <a:gd name="T25" fmla="*/ 0 h 486"/>
                <a:gd name="T26" fmla="*/ 1 w 272"/>
                <a:gd name="T27" fmla="*/ 0 h 486"/>
                <a:gd name="T28" fmla="*/ 1 w 272"/>
                <a:gd name="T29" fmla="*/ 0 h 486"/>
                <a:gd name="T30" fmla="*/ 1 w 272"/>
                <a:gd name="T31" fmla="*/ 0 h 486"/>
                <a:gd name="T32" fmla="*/ 1 w 272"/>
                <a:gd name="T33" fmla="*/ 0 h 486"/>
                <a:gd name="T34" fmla="*/ 1 w 272"/>
                <a:gd name="T35" fmla="*/ 0 h 486"/>
                <a:gd name="T36" fmla="*/ 1 w 272"/>
                <a:gd name="T37" fmla="*/ 0 h 486"/>
                <a:gd name="T38" fmla="*/ 1 w 272"/>
                <a:gd name="T39" fmla="*/ 0 h 486"/>
                <a:gd name="T40" fmla="*/ 1 w 272"/>
                <a:gd name="T41" fmla="*/ 0 h 486"/>
                <a:gd name="T42" fmla="*/ 1 w 272"/>
                <a:gd name="T43" fmla="*/ 0 h 486"/>
                <a:gd name="T44" fmla="*/ 1 w 272"/>
                <a:gd name="T45" fmla="*/ 0 h 486"/>
                <a:gd name="T46" fmla="*/ 1 w 272"/>
                <a:gd name="T47" fmla="*/ 0 h 486"/>
                <a:gd name="T48" fmla="*/ 1 w 272"/>
                <a:gd name="T49" fmla="*/ 0 h 486"/>
                <a:gd name="T50" fmla="*/ 1 w 272"/>
                <a:gd name="T51" fmla="*/ 0 h 486"/>
                <a:gd name="T52" fmla="*/ 1 w 272"/>
                <a:gd name="T53" fmla="*/ 0 h 486"/>
                <a:gd name="T54" fmla="*/ 1 w 272"/>
                <a:gd name="T55" fmla="*/ 0 h 486"/>
                <a:gd name="T56" fmla="*/ 1 w 272"/>
                <a:gd name="T57" fmla="*/ 0 h 486"/>
                <a:gd name="T58" fmla="*/ 1 w 272"/>
                <a:gd name="T59" fmla="*/ 0 h 486"/>
                <a:gd name="T60" fmla="*/ 1 w 272"/>
                <a:gd name="T61" fmla="*/ 0 h 486"/>
                <a:gd name="T62" fmla="*/ 1 w 272"/>
                <a:gd name="T63" fmla="*/ 0 h 486"/>
                <a:gd name="T64" fmla="*/ 1 w 272"/>
                <a:gd name="T65" fmla="*/ 0 h 486"/>
                <a:gd name="T66" fmla="*/ 1 w 272"/>
                <a:gd name="T67" fmla="*/ 0 h 486"/>
                <a:gd name="T68" fmla="*/ 1 w 272"/>
                <a:gd name="T69" fmla="*/ 0 h 486"/>
                <a:gd name="T70" fmla="*/ 1 w 272"/>
                <a:gd name="T71" fmla="*/ 0 h 486"/>
                <a:gd name="T72" fmla="*/ 1 w 272"/>
                <a:gd name="T73" fmla="*/ 0 h 486"/>
                <a:gd name="T74" fmla="*/ 1 w 272"/>
                <a:gd name="T75" fmla="*/ 0 h 486"/>
                <a:gd name="T76" fmla="*/ 1 w 272"/>
                <a:gd name="T77" fmla="*/ 0 h 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2" h="486">
                  <a:moveTo>
                    <a:pt x="68" y="486"/>
                  </a:moveTo>
                  <a:lnTo>
                    <a:pt x="68" y="486"/>
                  </a:lnTo>
                  <a:lnTo>
                    <a:pt x="51" y="484"/>
                  </a:lnTo>
                  <a:lnTo>
                    <a:pt x="35" y="479"/>
                  </a:lnTo>
                  <a:lnTo>
                    <a:pt x="22" y="472"/>
                  </a:lnTo>
                  <a:lnTo>
                    <a:pt x="17" y="468"/>
                  </a:lnTo>
                  <a:lnTo>
                    <a:pt x="12" y="463"/>
                  </a:lnTo>
                  <a:lnTo>
                    <a:pt x="7" y="456"/>
                  </a:lnTo>
                  <a:lnTo>
                    <a:pt x="5" y="449"/>
                  </a:lnTo>
                  <a:lnTo>
                    <a:pt x="2" y="443"/>
                  </a:lnTo>
                  <a:lnTo>
                    <a:pt x="0" y="435"/>
                  </a:lnTo>
                  <a:lnTo>
                    <a:pt x="0" y="417"/>
                  </a:lnTo>
                  <a:lnTo>
                    <a:pt x="5" y="395"/>
                  </a:lnTo>
                  <a:lnTo>
                    <a:pt x="86" y="91"/>
                  </a:lnTo>
                  <a:lnTo>
                    <a:pt x="92" y="69"/>
                  </a:lnTo>
                  <a:lnTo>
                    <a:pt x="102" y="51"/>
                  </a:lnTo>
                  <a:lnTo>
                    <a:pt x="114" y="35"/>
                  </a:lnTo>
                  <a:lnTo>
                    <a:pt x="129" y="23"/>
                  </a:lnTo>
                  <a:lnTo>
                    <a:pt x="145" y="13"/>
                  </a:lnTo>
                  <a:lnTo>
                    <a:pt x="161" y="7"/>
                  </a:lnTo>
                  <a:lnTo>
                    <a:pt x="180" y="2"/>
                  </a:lnTo>
                  <a:lnTo>
                    <a:pt x="199" y="0"/>
                  </a:lnTo>
                  <a:lnTo>
                    <a:pt x="219" y="2"/>
                  </a:lnTo>
                  <a:lnTo>
                    <a:pt x="235" y="7"/>
                  </a:lnTo>
                  <a:lnTo>
                    <a:pt x="249" y="13"/>
                  </a:lnTo>
                  <a:lnTo>
                    <a:pt x="253" y="17"/>
                  </a:lnTo>
                  <a:lnTo>
                    <a:pt x="258" y="23"/>
                  </a:lnTo>
                  <a:lnTo>
                    <a:pt x="263" y="28"/>
                  </a:lnTo>
                  <a:lnTo>
                    <a:pt x="267" y="35"/>
                  </a:lnTo>
                  <a:lnTo>
                    <a:pt x="268" y="43"/>
                  </a:lnTo>
                  <a:lnTo>
                    <a:pt x="270" y="51"/>
                  </a:lnTo>
                  <a:lnTo>
                    <a:pt x="272" y="59"/>
                  </a:lnTo>
                  <a:lnTo>
                    <a:pt x="270" y="69"/>
                  </a:lnTo>
                  <a:lnTo>
                    <a:pt x="267" y="91"/>
                  </a:lnTo>
                  <a:lnTo>
                    <a:pt x="212" y="296"/>
                  </a:lnTo>
                  <a:lnTo>
                    <a:pt x="161" y="486"/>
                  </a:lnTo>
                  <a:lnTo>
                    <a:pt x="68" y="486"/>
                  </a:lnTo>
                </a:path>
              </a:pathLst>
            </a:custGeom>
            <a:noFill/>
            <a:ln w="9525">
              <a:noFill/>
              <a:round/>
              <a:headEnd/>
              <a:tailEnd/>
            </a:ln>
          </p:spPr>
          <p:txBody>
            <a:bodyPr/>
            <a:lstStyle/>
            <a:p>
              <a:pPr eaLnBrk="0" fontAlgn="base" hangingPunct="0">
                <a:spcBef>
                  <a:spcPct val="0"/>
                </a:spcBef>
                <a:spcAft>
                  <a:spcPct val="0"/>
                </a:spcAft>
                <a:defRPr/>
              </a:pPr>
              <a:endParaRPr lang="en-US">
                <a:solidFill>
                  <a:srgbClr val="000000"/>
                </a:solidFill>
                <a:latin typeface="Arial" pitchFamily="34" charset="0"/>
                <a:ea typeface="ＭＳ Ｐゴシック" pitchFamily="34" charset="-128"/>
              </a:endParaRPr>
            </a:p>
          </p:txBody>
        </p:sp>
        <p:sp>
          <p:nvSpPr>
            <p:cNvPr id="14" name="Freeform 13"/>
            <p:cNvSpPr>
              <a:spLocks/>
            </p:cNvSpPr>
            <p:nvPr/>
          </p:nvSpPr>
          <p:spPr bwMode="auto">
            <a:xfrm>
              <a:off x="3679" y="383"/>
              <a:ext cx="136" cy="242"/>
            </a:xfrm>
            <a:custGeom>
              <a:avLst/>
              <a:gdLst>
                <a:gd name="T0" fmla="*/ 1 w 269"/>
                <a:gd name="T1" fmla="*/ 0 h 486"/>
                <a:gd name="T2" fmla="*/ 1 w 269"/>
                <a:gd name="T3" fmla="*/ 0 h 486"/>
                <a:gd name="T4" fmla="*/ 1 w 269"/>
                <a:gd name="T5" fmla="*/ 0 h 486"/>
                <a:gd name="T6" fmla="*/ 1 w 269"/>
                <a:gd name="T7" fmla="*/ 0 h 486"/>
                <a:gd name="T8" fmla="*/ 1 w 269"/>
                <a:gd name="T9" fmla="*/ 0 h 486"/>
                <a:gd name="T10" fmla="*/ 1 w 269"/>
                <a:gd name="T11" fmla="*/ 0 h 486"/>
                <a:gd name="T12" fmla="*/ 1 w 269"/>
                <a:gd name="T13" fmla="*/ 0 h 486"/>
                <a:gd name="T14" fmla="*/ 1 w 269"/>
                <a:gd name="T15" fmla="*/ 0 h 486"/>
                <a:gd name="T16" fmla="*/ 1 w 269"/>
                <a:gd name="T17" fmla="*/ 0 h 486"/>
                <a:gd name="T18" fmla="*/ 1 w 269"/>
                <a:gd name="T19" fmla="*/ 0 h 486"/>
                <a:gd name="T20" fmla="*/ 1 w 269"/>
                <a:gd name="T21" fmla="*/ 0 h 486"/>
                <a:gd name="T22" fmla="*/ 1 w 269"/>
                <a:gd name="T23" fmla="*/ 0 h 486"/>
                <a:gd name="T24" fmla="*/ 1 w 269"/>
                <a:gd name="T25" fmla="*/ 0 h 486"/>
                <a:gd name="T26" fmla="*/ 1 w 269"/>
                <a:gd name="T27" fmla="*/ 0 h 486"/>
                <a:gd name="T28" fmla="*/ 1 w 269"/>
                <a:gd name="T29" fmla="*/ 0 h 486"/>
                <a:gd name="T30" fmla="*/ 1 w 269"/>
                <a:gd name="T31" fmla="*/ 0 h 486"/>
                <a:gd name="T32" fmla="*/ 1 w 269"/>
                <a:gd name="T33" fmla="*/ 0 h 486"/>
                <a:gd name="T34" fmla="*/ 1 w 269"/>
                <a:gd name="T35" fmla="*/ 0 h 486"/>
                <a:gd name="T36" fmla="*/ 1 w 269"/>
                <a:gd name="T37" fmla="*/ 0 h 486"/>
                <a:gd name="T38" fmla="*/ 1 w 269"/>
                <a:gd name="T39" fmla="*/ 0 h 486"/>
                <a:gd name="T40" fmla="*/ 1 w 269"/>
                <a:gd name="T41" fmla="*/ 0 h 486"/>
                <a:gd name="T42" fmla="*/ 1 w 269"/>
                <a:gd name="T43" fmla="*/ 0 h 486"/>
                <a:gd name="T44" fmla="*/ 1 w 269"/>
                <a:gd name="T45" fmla="*/ 0 h 486"/>
                <a:gd name="T46" fmla="*/ 1 w 269"/>
                <a:gd name="T47" fmla="*/ 0 h 486"/>
                <a:gd name="T48" fmla="*/ 1 w 269"/>
                <a:gd name="T49" fmla="*/ 0 h 486"/>
                <a:gd name="T50" fmla="*/ 1 w 269"/>
                <a:gd name="T51" fmla="*/ 0 h 486"/>
                <a:gd name="T52" fmla="*/ 1 w 269"/>
                <a:gd name="T53" fmla="*/ 0 h 486"/>
                <a:gd name="T54" fmla="*/ 1 w 269"/>
                <a:gd name="T55" fmla="*/ 0 h 486"/>
                <a:gd name="T56" fmla="*/ 1 w 269"/>
                <a:gd name="T57" fmla="*/ 0 h 486"/>
                <a:gd name="T58" fmla="*/ 1 w 269"/>
                <a:gd name="T59" fmla="*/ 0 h 486"/>
                <a:gd name="T60" fmla="*/ 1 w 269"/>
                <a:gd name="T61" fmla="*/ 0 h 486"/>
                <a:gd name="T62" fmla="*/ 1 w 269"/>
                <a:gd name="T63" fmla="*/ 0 h 486"/>
                <a:gd name="T64" fmla="*/ 1 w 269"/>
                <a:gd name="T65" fmla="*/ 0 h 486"/>
                <a:gd name="T66" fmla="*/ 1 w 269"/>
                <a:gd name="T67" fmla="*/ 0 h 486"/>
                <a:gd name="T68" fmla="*/ 1 w 269"/>
                <a:gd name="T69" fmla="*/ 0 h 486"/>
                <a:gd name="T70" fmla="*/ 1 w 269"/>
                <a:gd name="T71" fmla="*/ 0 h 486"/>
                <a:gd name="T72" fmla="*/ 0 w 269"/>
                <a:gd name="T73" fmla="*/ 0 h 486"/>
                <a:gd name="T74" fmla="*/ 0 w 269"/>
                <a:gd name="T75" fmla="*/ 0 h 486"/>
                <a:gd name="T76" fmla="*/ 0 w 269"/>
                <a:gd name="T77" fmla="*/ 0 h 486"/>
                <a:gd name="T78" fmla="*/ 1 w 269"/>
                <a:gd name="T79" fmla="*/ 0 h 4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69" h="486">
                  <a:moveTo>
                    <a:pt x="3" y="395"/>
                  </a:moveTo>
                  <a:lnTo>
                    <a:pt x="57" y="191"/>
                  </a:lnTo>
                  <a:lnTo>
                    <a:pt x="108" y="0"/>
                  </a:lnTo>
                  <a:lnTo>
                    <a:pt x="202" y="0"/>
                  </a:lnTo>
                  <a:lnTo>
                    <a:pt x="220" y="2"/>
                  </a:lnTo>
                  <a:lnTo>
                    <a:pt x="235" y="7"/>
                  </a:lnTo>
                  <a:lnTo>
                    <a:pt x="248" y="13"/>
                  </a:lnTo>
                  <a:lnTo>
                    <a:pt x="253" y="18"/>
                  </a:lnTo>
                  <a:lnTo>
                    <a:pt x="258" y="23"/>
                  </a:lnTo>
                  <a:lnTo>
                    <a:pt x="263" y="30"/>
                  </a:lnTo>
                  <a:lnTo>
                    <a:pt x="266" y="36"/>
                  </a:lnTo>
                  <a:lnTo>
                    <a:pt x="268" y="43"/>
                  </a:lnTo>
                  <a:lnTo>
                    <a:pt x="269" y="51"/>
                  </a:lnTo>
                  <a:lnTo>
                    <a:pt x="269" y="69"/>
                  </a:lnTo>
                  <a:lnTo>
                    <a:pt x="266" y="91"/>
                  </a:lnTo>
                  <a:lnTo>
                    <a:pt x="185" y="395"/>
                  </a:lnTo>
                  <a:lnTo>
                    <a:pt x="177" y="417"/>
                  </a:lnTo>
                  <a:lnTo>
                    <a:pt x="167" y="435"/>
                  </a:lnTo>
                  <a:lnTo>
                    <a:pt x="156" y="451"/>
                  </a:lnTo>
                  <a:lnTo>
                    <a:pt x="141" y="463"/>
                  </a:lnTo>
                  <a:lnTo>
                    <a:pt x="126" y="472"/>
                  </a:lnTo>
                  <a:lnTo>
                    <a:pt x="108" y="479"/>
                  </a:lnTo>
                  <a:lnTo>
                    <a:pt x="90" y="484"/>
                  </a:lnTo>
                  <a:lnTo>
                    <a:pt x="70" y="486"/>
                  </a:lnTo>
                  <a:lnTo>
                    <a:pt x="52" y="484"/>
                  </a:lnTo>
                  <a:lnTo>
                    <a:pt x="36" y="479"/>
                  </a:lnTo>
                  <a:lnTo>
                    <a:pt x="21" y="472"/>
                  </a:lnTo>
                  <a:lnTo>
                    <a:pt x="16" y="469"/>
                  </a:lnTo>
                  <a:lnTo>
                    <a:pt x="11" y="463"/>
                  </a:lnTo>
                  <a:lnTo>
                    <a:pt x="6" y="458"/>
                  </a:lnTo>
                  <a:lnTo>
                    <a:pt x="3" y="451"/>
                  </a:lnTo>
                  <a:lnTo>
                    <a:pt x="1" y="443"/>
                  </a:lnTo>
                  <a:lnTo>
                    <a:pt x="0" y="435"/>
                  </a:lnTo>
                  <a:lnTo>
                    <a:pt x="0" y="426"/>
                  </a:lnTo>
                  <a:lnTo>
                    <a:pt x="0" y="417"/>
                  </a:lnTo>
                  <a:lnTo>
                    <a:pt x="3" y="395"/>
                  </a:lnTo>
                  <a:close/>
                </a:path>
              </a:pathLst>
            </a:custGeom>
            <a:solidFill>
              <a:srgbClr val="1A984F"/>
            </a:solidFill>
            <a:ln w="9525">
              <a:noFill/>
              <a:round/>
              <a:headEnd/>
              <a:tailEnd/>
            </a:ln>
          </p:spPr>
          <p:txBody>
            <a:bodyPr/>
            <a:lstStyle/>
            <a:p>
              <a:pPr eaLnBrk="0" fontAlgn="base" hangingPunct="0">
                <a:spcBef>
                  <a:spcPct val="0"/>
                </a:spcBef>
                <a:spcAft>
                  <a:spcPct val="0"/>
                </a:spcAft>
                <a:defRPr/>
              </a:pPr>
              <a:endParaRPr lang="en-US">
                <a:solidFill>
                  <a:srgbClr val="000000"/>
                </a:solidFill>
                <a:latin typeface="Arial" pitchFamily="34" charset="0"/>
                <a:ea typeface="ＭＳ Ｐゴシック" pitchFamily="34" charset="-128"/>
              </a:endParaRPr>
            </a:p>
          </p:txBody>
        </p:sp>
        <p:sp>
          <p:nvSpPr>
            <p:cNvPr id="15" name="Freeform 14"/>
            <p:cNvSpPr>
              <a:spLocks/>
            </p:cNvSpPr>
            <p:nvPr/>
          </p:nvSpPr>
          <p:spPr bwMode="auto">
            <a:xfrm>
              <a:off x="3679" y="383"/>
              <a:ext cx="136" cy="242"/>
            </a:xfrm>
            <a:custGeom>
              <a:avLst/>
              <a:gdLst>
                <a:gd name="T0" fmla="*/ 1 w 269"/>
                <a:gd name="T1" fmla="*/ 0 h 486"/>
                <a:gd name="T2" fmla="*/ 1 w 269"/>
                <a:gd name="T3" fmla="*/ 0 h 486"/>
                <a:gd name="T4" fmla="*/ 1 w 269"/>
                <a:gd name="T5" fmla="*/ 0 h 486"/>
                <a:gd name="T6" fmla="*/ 1 w 269"/>
                <a:gd name="T7" fmla="*/ 0 h 486"/>
                <a:gd name="T8" fmla="*/ 1 w 269"/>
                <a:gd name="T9" fmla="*/ 0 h 486"/>
                <a:gd name="T10" fmla="*/ 1 w 269"/>
                <a:gd name="T11" fmla="*/ 0 h 486"/>
                <a:gd name="T12" fmla="*/ 1 w 269"/>
                <a:gd name="T13" fmla="*/ 0 h 486"/>
                <a:gd name="T14" fmla="*/ 1 w 269"/>
                <a:gd name="T15" fmla="*/ 0 h 486"/>
                <a:gd name="T16" fmla="*/ 1 w 269"/>
                <a:gd name="T17" fmla="*/ 0 h 486"/>
                <a:gd name="T18" fmla="*/ 1 w 269"/>
                <a:gd name="T19" fmla="*/ 0 h 486"/>
                <a:gd name="T20" fmla="*/ 1 w 269"/>
                <a:gd name="T21" fmla="*/ 0 h 486"/>
                <a:gd name="T22" fmla="*/ 1 w 269"/>
                <a:gd name="T23" fmla="*/ 0 h 486"/>
                <a:gd name="T24" fmla="*/ 1 w 269"/>
                <a:gd name="T25" fmla="*/ 0 h 486"/>
                <a:gd name="T26" fmla="*/ 1 w 269"/>
                <a:gd name="T27" fmla="*/ 0 h 486"/>
                <a:gd name="T28" fmla="*/ 1 w 269"/>
                <a:gd name="T29" fmla="*/ 0 h 486"/>
                <a:gd name="T30" fmla="*/ 1 w 269"/>
                <a:gd name="T31" fmla="*/ 0 h 486"/>
                <a:gd name="T32" fmla="*/ 1 w 269"/>
                <a:gd name="T33" fmla="*/ 0 h 486"/>
                <a:gd name="T34" fmla="*/ 1 w 269"/>
                <a:gd name="T35" fmla="*/ 0 h 486"/>
                <a:gd name="T36" fmla="*/ 1 w 269"/>
                <a:gd name="T37" fmla="*/ 0 h 486"/>
                <a:gd name="T38" fmla="*/ 1 w 269"/>
                <a:gd name="T39" fmla="*/ 0 h 486"/>
                <a:gd name="T40" fmla="*/ 1 w 269"/>
                <a:gd name="T41" fmla="*/ 0 h 486"/>
                <a:gd name="T42" fmla="*/ 1 w 269"/>
                <a:gd name="T43" fmla="*/ 0 h 486"/>
                <a:gd name="T44" fmla="*/ 1 w 269"/>
                <a:gd name="T45" fmla="*/ 0 h 486"/>
                <a:gd name="T46" fmla="*/ 1 w 269"/>
                <a:gd name="T47" fmla="*/ 0 h 486"/>
                <a:gd name="T48" fmla="*/ 1 w 269"/>
                <a:gd name="T49" fmla="*/ 0 h 486"/>
                <a:gd name="T50" fmla="*/ 1 w 269"/>
                <a:gd name="T51" fmla="*/ 0 h 486"/>
                <a:gd name="T52" fmla="*/ 1 w 269"/>
                <a:gd name="T53" fmla="*/ 0 h 486"/>
                <a:gd name="T54" fmla="*/ 1 w 269"/>
                <a:gd name="T55" fmla="*/ 0 h 486"/>
                <a:gd name="T56" fmla="*/ 1 w 269"/>
                <a:gd name="T57" fmla="*/ 0 h 486"/>
                <a:gd name="T58" fmla="*/ 1 w 269"/>
                <a:gd name="T59" fmla="*/ 0 h 486"/>
                <a:gd name="T60" fmla="*/ 1 w 269"/>
                <a:gd name="T61" fmla="*/ 0 h 486"/>
                <a:gd name="T62" fmla="*/ 1 w 269"/>
                <a:gd name="T63" fmla="*/ 0 h 486"/>
                <a:gd name="T64" fmla="*/ 1 w 269"/>
                <a:gd name="T65" fmla="*/ 0 h 486"/>
                <a:gd name="T66" fmla="*/ 1 w 269"/>
                <a:gd name="T67" fmla="*/ 0 h 486"/>
                <a:gd name="T68" fmla="*/ 1 w 269"/>
                <a:gd name="T69" fmla="*/ 0 h 486"/>
                <a:gd name="T70" fmla="*/ 1 w 269"/>
                <a:gd name="T71" fmla="*/ 0 h 486"/>
                <a:gd name="T72" fmla="*/ 0 w 269"/>
                <a:gd name="T73" fmla="*/ 0 h 486"/>
                <a:gd name="T74" fmla="*/ 0 w 269"/>
                <a:gd name="T75" fmla="*/ 0 h 486"/>
                <a:gd name="T76" fmla="*/ 0 w 269"/>
                <a:gd name="T77" fmla="*/ 0 h 486"/>
                <a:gd name="T78" fmla="*/ 1 w 269"/>
                <a:gd name="T79" fmla="*/ 0 h 4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69" h="486">
                  <a:moveTo>
                    <a:pt x="3" y="395"/>
                  </a:moveTo>
                  <a:lnTo>
                    <a:pt x="57" y="191"/>
                  </a:lnTo>
                  <a:lnTo>
                    <a:pt x="108" y="0"/>
                  </a:lnTo>
                  <a:lnTo>
                    <a:pt x="202" y="0"/>
                  </a:lnTo>
                  <a:lnTo>
                    <a:pt x="220" y="2"/>
                  </a:lnTo>
                  <a:lnTo>
                    <a:pt x="235" y="7"/>
                  </a:lnTo>
                  <a:lnTo>
                    <a:pt x="248" y="13"/>
                  </a:lnTo>
                  <a:lnTo>
                    <a:pt x="253" y="18"/>
                  </a:lnTo>
                  <a:lnTo>
                    <a:pt x="258" y="23"/>
                  </a:lnTo>
                  <a:lnTo>
                    <a:pt x="263" y="30"/>
                  </a:lnTo>
                  <a:lnTo>
                    <a:pt x="266" y="36"/>
                  </a:lnTo>
                  <a:lnTo>
                    <a:pt x="268" y="43"/>
                  </a:lnTo>
                  <a:lnTo>
                    <a:pt x="269" y="51"/>
                  </a:lnTo>
                  <a:lnTo>
                    <a:pt x="269" y="69"/>
                  </a:lnTo>
                  <a:lnTo>
                    <a:pt x="266" y="91"/>
                  </a:lnTo>
                  <a:lnTo>
                    <a:pt x="185" y="395"/>
                  </a:lnTo>
                  <a:lnTo>
                    <a:pt x="177" y="417"/>
                  </a:lnTo>
                  <a:lnTo>
                    <a:pt x="167" y="435"/>
                  </a:lnTo>
                  <a:lnTo>
                    <a:pt x="156" y="451"/>
                  </a:lnTo>
                  <a:lnTo>
                    <a:pt x="141" y="463"/>
                  </a:lnTo>
                  <a:lnTo>
                    <a:pt x="126" y="472"/>
                  </a:lnTo>
                  <a:lnTo>
                    <a:pt x="108" y="479"/>
                  </a:lnTo>
                  <a:lnTo>
                    <a:pt x="90" y="484"/>
                  </a:lnTo>
                  <a:lnTo>
                    <a:pt x="70" y="486"/>
                  </a:lnTo>
                  <a:lnTo>
                    <a:pt x="52" y="484"/>
                  </a:lnTo>
                  <a:lnTo>
                    <a:pt x="36" y="479"/>
                  </a:lnTo>
                  <a:lnTo>
                    <a:pt x="21" y="472"/>
                  </a:lnTo>
                  <a:lnTo>
                    <a:pt x="16" y="469"/>
                  </a:lnTo>
                  <a:lnTo>
                    <a:pt x="11" y="463"/>
                  </a:lnTo>
                  <a:lnTo>
                    <a:pt x="6" y="458"/>
                  </a:lnTo>
                  <a:lnTo>
                    <a:pt x="3" y="451"/>
                  </a:lnTo>
                  <a:lnTo>
                    <a:pt x="1" y="443"/>
                  </a:lnTo>
                  <a:lnTo>
                    <a:pt x="0" y="435"/>
                  </a:lnTo>
                  <a:lnTo>
                    <a:pt x="0" y="426"/>
                  </a:lnTo>
                  <a:lnTo>
                    <a:pt x="0" y="417"/>
                  </a:lnTo>
                  <a:lnTo>
                    <a:pt x="3" y="395"/>
                  </a:lnTo>
                </a:path>
              </a:pathLst>
            </a:custGeom>
            <a:noFill/>
            <a:ln w="9525">
              <a:noFill/>
              <a:round/>
              <a:headEnd/>
              <a:tailEnd/>
            </a:ln>
          </p:spPr>
          <p:txBody>
            <a:bodyPr/>
            <a:lstStyle/>
            <a:p>
              <a:pPr eaLnBrk="0" fontAlgn="base" hangingPunct="0">
                <a:spcBef>
                  <a:spcPct val="0"/>
                </a:spcBef>
                <a:spcAft>
                  <a:spcPct val="0"/>
                </a:spcAft>
                <a:defRPr/>
              </a:pPr>
              <a:endParaRPr lang="en-US">
                <a:solidFill>
                  <a:srgbClr val="000000"/>
                </a:solidFill>
                <a:latin typeface="Arial" pitchFamily="34" charset="0"/>
                <a:ea typeface="ＭＳ Ｐゴシック" pitchFamily="34" charset="-128"/>
              </a:endParaRPr>
            </a:p>
          </p:txBody>
        </p:sp>
        <p:sp>
          <p:nvSpPr>
            <p:cNvPr id="16" name="Freeform 15"/>
            <p:cNvSpPr>
              <a:spLocks/>
            </p:cNvSpPr>
            <p:nvPr/>
          </p:nvSpPr>
          <p:spPr bwMode="auto">
            <a:xfrm>
              <a:off x="3740" y="210"/>
              <a:ext cx="906" cy="505"/>
            </a:xfrm>
            <a:custGeom>
              <a:avLst/>
              <a:gdLst>
                <a:gd name="T0" fmla="*/ 0 w 1815"/>
                <a:gd name="T1" fmla="*/ 0 h 1011"/>
                <a:gd name="T2" fmla="*/ 0 w 1815"/>
                <a:gd name="T3" fmla="*/ 0 h 1011"/>
                <a:gd name="T4" fmla="*/ 0 w 1815"/>
                <a:gd name="T5" fmla="*/ 0 h 1011"/>
                <a:gd name="T6" fmla="*/ 0 w 1815"/>
                <a:gd name="T7" fmla="*/ 0 h 1011"/>
                <a:gd name="T8" fmla="*/ 0 w 1815"/>
                <a:gd name="T9" fmla="*/ 0 h 1011"/>
                <a:gd name="T10" fmla="*/ 0 w 1815"/>
                <a:gd name="T11" fmla="*/ 0 h 1011"/>
                <a:gd name="T12" fmla="*/ 0 w 1815"/>
                <a:gd name="T13" fmla="*/ 0 h 1011"/>
                <a:gd name="T14" fmla="*/ 0 w 1815"/>
                <a:gd name="T15" fmla="*/ 0 h 1011"/>
                <a:gd name="T16" fmla="*/ 0 w 1815"/>
                <a:gd name="T17" fmla="*/ 0 h 1011"/>
                <a:gd name="T18" fmla="*/ 0 w 1815"/>
                <a:gd name="T19" fmla="*/ 0 h 1011"/>
                <a:gd name="T20" fmla="*/ 0 w 1815"/>
                <a:gd name="T21" fmla="*/ 0 h 1011"/>
                <a:gd name="T22" fmla="*/ 0 w 1815"/>
                <a:gd name="T23" fmla="*/ 0 h 1011"/>
                <a:gd name="T24" fmla="*/ 0 w 1815"/>
                <a:gd name="T25" fmla="*/ 0 h 1011"/>
                <a:gd name="T26" fmla="*/ 0 w 1815"/>
                <a:gd name="T27" fmla="*/ 0 h 1011"/>
                <a:gd name="T28" fmla="*/ 0 w 1815"/>
                <a:gd name="T29" fmla="*/ 0 h 1011"/>
                <a:gd name="T30" fmla="*/ 0 w 1815"/>
                <a:gd name="T31" fmla="*/ 0 h 1011"/>
                <a:gd name="T32" fmla="*/ 0 w 1815"/>
                <a:gd name="T33" fmla="*/ 0 h 1011"/>
                <a:gd name="T34" fmla="*/ 0 w 1815"/>
                <a:gd name="T35" fmla="*/ 0 h 1011"/>
                <a:gd name="T36" fmla="*/ 0 w 1815"/>
                <a:gd name="T37" fmla="*/ 0 h 1011"/>
                <a:gd name="T38" fmla="*/ 0 w 1815"/>
                <a:gd name="T39" fmla="*/ 0 h 1011"/>
                <a:gd name="T40" fmla="*/ 0 w 1815"/>
                <a:gd name="T41" fmla="*/ 0 h 1011"/>
                <a:gd name="T42" fmla="*/ 0 w 1815"/>
                <a:gd name="T43" fmla="*/ 0 h 1011"/>
                <a:gd name="T44" fmla="*/ 0 w 1815"/>
                <a:gd name="T45" fmla="*/ 0 h 1011"/>
                <a:gd name="T46" fmla="*/ 0 w 1815"/>
                <a:gd name="T47" fmla="*/ 0 h 1011"/>
                <a:gd name="T48" fmla="*/ 0 w 1815"/>
                <a:gd name="T49" fmla="*/ 0 h 1011"/>
                <a:gd name="T50" fmla="*/ 0 w 1815"/>
                <a:gd name="T51" fmla="*/ 0 h 1011"/>
                <a:gd name="T52" fmla="*/ 0 w 1815"/>
                <a:gd name="T53" fmla="*/ 0 h 1011"/>
                <a:gd name="T54" fmla="*/ 0 w 1815"/>
                <a:gd name="T55" fmla="*/ 0 h 1011"/>
                <a:gd name="T56" fmla="*/ 0 w 1815"/>
                <a:gd name="T57" fmla="*/ 0 h 1011"/>
                <a:gd name="T58" fmla="*/ 0 w 1815"/>
                <a:gd name="T59" fmla="*/ 0 h 1011"/>
                <a:gd name="T60" fmla="*/ 0 w 1815"/>
                <a:gd name="T61" fmla="*/ 0 h 1011"/>
                <a:gd name="T62" fmla="*/ 0 w 1815"/>
                <a:gd name="T63" fmla="*/ 0 h 1011"/>
                <a:gd name="T64" fmla="*/ 0 w 1815"/>
                <a:gd name="T65" fmla="*/ 0 h 1011"/>
                <a:gd name="T66" fmla="*/ 0 w 1815"/>
                <a:gd name="T67" fmla="*/ 0 h 1011"/>
                <a:gd name="T68" fmla="*/ 0 w 1815"/>
                <a:gd name="T69" fmla="*/ 0 h 1011"/>
                <a:gd name="T70" fmla="*/ 0 w 1815"/>
                <a:gd name="T71" fmla="*/ 0 h 1011"/>
                <a:gd name="T72" fmla="*/ 0 w 1815"/>
                <a:gd name="T73" fmla="*/ 0 h 1011"/>
                <a:gd name="T74" fmla="*/ 0 w 1815"/>
                <a:gd name="T75" fmla="*/ 0 h 1011"/>
                <a:gd name="T76" fmla="*/ 0 w 1815"/>
                <a:gd name="T77" fmla="*/ 0 h 1011"/>
                <a:gd name="T78" fmla="*/ 0 w 1815"/>
                <a:gd name="T79" fmla="*/ 0 h 1011"/>
                <a:gd name="T80" fmla="*/ 0 w 1815"/>
                <a:gd name="T81" fmla="*/ 0 h 1011"/>
                <a:gd name="T82" fmla="*/ 0 w 1815"/>
                <a:gd name="T83" fmla="*/ 0 h 1011"/>
                <a:gd name="T84" fmla="*/ 0 w 1815"/>
                <a:gd name="T85" fmla="*/ 0 h 1011"/>
                <a:gd name="T86" fmla="*/ 0 w 1815"/>
                <a:gd name="T87" fmla="*/ 0 h 1011"/>
                <a:gd name="T88" fmla="*/ 0 w 1815"/>
                <a:gd name="T89" fmla="*/ 0 h 1011"/>
                <a:gd name="T90" fmla="*/ 0 w 1815"/>
                <a:gd name="T91" fmla="*/ 0 h 1011"/>
                <a:gd name="T92" fmla="*/ 0 w 1815"/>
                <a:gd name="T93" fmla="*/ 0 h 1011"/>
                <a:gd name="T94" fmla="*/ 0 w 1815"/>
                <a:gd name="T95" fmla="*/ 0 h 1011"/>
                <a:gd name="T96" fmla="*/ 0 w 1815"/>
                <a:gd name="T97" fmla="*/ 0 h 1011"/>
                <a:gd name="T98" fmla="*/ 0 w 1815"/>
                <a:gd name="T99" fmla="*/ 0 h 1011"/>
                <a:gd name="T100" fmla="*/ 0 w 1815"/>
                <a:gd name="T101" fmla="*/ 0 h 1011"/>
                <a:gd name="T102" fmla="*/ 0 w 1815"/>
                <a:gd name="T103" fmla="*/ 0 h 1011"/>
                <a:gd name="T104" fmla="*/ 0 w 1815"/>
                <a:gd name="T105" fmla="*/ 0 h 101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815" h="1011">
                  <a:moveTo>
                    <a:pt x="1806" y="209"/>
                  </a:moveTo>
                  <a:lnTo>
                    <a:pt x="1806" y="209"/>
                  </a:lnTo>
                  <a:lnTo>
                    <a:pt x="1798" y="186"/>
                  </a:lnTo>
                  <a:lnTo>
                    <a:pt x="1785" y="163"/>
                  </a:lnTo>
                  <a:lnTo>
                    <a:pt x="1770" y="143"/>
                  </a:lnTo>
                  <a:lnTo>
                    <a:pt x="1750" y="124"/>
                  </a:lnTo>
                  <a:lnTo>
                    <a:pt x="1727" y="106"/>
                  </a:lnTo>
                  <a:lnTo>
                    <a:pt x="1703" y="89"/>
                  </a:lnTo>
                  <a:lnTo>
                    <a:pt x="1675" y="74"/>
                  </a:lnTo>
                  <a:lnTo>
                    <a:pt x="1644" y="61"/>
                  </a:lnTo>
                  <a:lnTo>
                    <a:pt x="1609" y="50"/>
                  </a:lnTo>
                  <a:lnTo>
                    <a:pt x="1571" y="38"/>
                  </a:lnTo>
                  <a:lnTo>
                    <a:pt x="1532" y="28"/>
                  </a:lnTo>
                  <a:lnTo>
                    <a:pt x="1491" y="20"/>
                  </a:lnTo>
                  <a:lnTo>
                    <a:pt x="1446" y="13"/>
                  </a:lnTo>
                  <a:lnTo>
                    <a:pt x="1399" y="8"/>
                  </a:lnTo>
                  <a:lnTo>
                    <a:pt x="1351" y="5"/>
                  </a:lnTo>
                  <a:lnTo>
                    <a:pt x="1300" y="2"/>
                  </a:lnTo>
                  <a:lnTo>
                    <a:pt x="1246" y="0"/>
                  </a:lnTo>
                  <a:lnTo>
                    <a:pt x="1192" y="2"/>
                  </a:lnTo>
                  <a:lnTo>
                    <a:pt x="1134" y="4"/>
                  </a:lnTo>
                  <a:lnTo>
                    <a:pt x="1076" y="7"/>
                  </a:lnTo>
                  <a:lnTo>
                    <a:pt x="1016" y="10"/>
                  </a:lnTo>
                  <a:lnTo>
                    <a:pt x="955" y="17"/>
                  </a:lnTo>
                  <a:lnTo>
                    <a:pt x="891" y="23"/>
                  </a:lnTo>
                  <a:lnTo>
                    <a:pt x="827" y="33"/>
                  </a:lnTo>
                  <a:lnTo>
                    <a:pt x="761" y="43"/>
                  </a:lnTo>
                  <a:lnTo>
                    <a:pt x="693" y="55"/>
                  </a:lnTo>
                  <a:lnTo>
                    <a:pt x="626" y="68"/>
                  </a:lnTo>
                  <a:lnTo>
                    <a:pt x="557" y="83"/>
                  </a:lnTo>
                  <a:lnTo>
                    <a:pt x="486" y="99"/>
                  </a:lnTo>
                  <a:lnTo>
                    <a:pt x="416" y="115"/>
                  </a:lnTo>
                  <a:lnTo>
                    <a:pt x="345" y="135"/>
                  </a:lnTo>
                  <a:lnTo>
                    <a:pt x="273" y="155"/>
                  </a:lnTo>
                  <a:lnTo>
                    <a:pt x="151" y="193"/>
                  </a:lnTo>
                  <a:lnTo>
                    <a:pt x="146" y="186"/>
                  </a:lnTo>
                  <a:lnTo>
                    <a:pt x="144" y="185"/>
                  </a:lnTo>
                  <a:lnTo>
                    <a:pt x="138" y="178"/>
                  </a:lnTo>
                  <a:lnTo>
                    <a:pt x="130" y="173"/>
                  </a:lnTo>
                  <a:lnTo>
                    <a:pt x="123" y="168"/>
                  </a:lnTo>
                  <a:lnTo>
                    <a:pt x="121" y="166"/>
                  </a:lnTo>
                  <a:lnTo>
                    <a:pt x="115" y="163"/>
                  </a:lnTo>
                  <a:lnTo>
                    <a:pt x="111" y="163"/>
                  </a:lnTo>
                  <a:lnTo>
                    <a:pt x="105" y="162"/>
                  </a:lnTo>
                  <a:lnTo>
                    <a:pt x="102" y="160"/>
                  </a:lnTo>
                  <a:lnTo>
                    <a:pt x="95" y="158"/>
                  </a:lnTo>
                  <a:lnTo>
                    <a:pt x="93" y="158"/>
                  </a:lnTo>
                  <a:lnTo>
                    <a:pt x="84" y="158"/>
                  </a:lnTo>
                  <a:lnTo>
                    <a:pt x="67" y="160"/>
                  </a:lnTo>
                  <a:lnTo>
                    <a:pt x="51" y="165"/>
                  </a:lnTo>
                  <a:lnTo>
                    <a:pt x="37" y="171"/>
                  </a:lnTo>
                  <a:lnTo>
                    <a:pt x="24" y="181"/>
                  </a:lnTo>
                  <a:lnTo>
                    <a:pt x="14" y="194"/>
                  </a:lnTo>
                  <a:lnTo>
                    <a:pt x="6" y="208"/>
                  </a:lnTo>
                  <a:lnTo>
                    <a:pt x="1" y="224"/>
                  </a:lnTo>
                  <a:lnTo>
                    <a:pt x="0" y="241"/>
                  </a:lnTo>
                  <a:lnTo>
                    <a:pt x="1" y="257"/>
                  </a:lnTo>
                  <a:lnTo>
                    <a:pt x="6" y="273"/>
                  </a:lnTo>
                  <a:lnTo>
                    <a:pt x="14" y="287"/>
                  </a:lnTo>
                  <a:lnTo>
                    <a:pt x="24" y="300"/>
                  </a:lnTo>
                  <a:lnTo>
                    <a:pt x="37" y="310"/>
                  </a:lnTo>
                  <a:lnTo>
                    <a:pt x="51" y="318"/>
                  </a:lnTo>
                  <a:lnTo>
                    <a:pt x="67" y="323"/>
                  </a:lnTo>
                  <a:lnTo>
                    <a:pt x="84" y="324"/>
                  </a:lnTo>
                  <a:lnTo>
                    <a:pt x="100" y="323"/>
                  </a:lnTo>
                  <a:lnTo>
                    <a:pt x="116" y="318"/>
                  </a:lnTo>
                  <a:lnTo>
                    <a:pt x="130" y="310"/>
                  </a:lnTo>
                  <a:lnTo>
                    <a:pt x="143" y="300"/>
                  </a:lnTo>
                  <a:lnTo>
                    <a:pt x="153" y="287"/>
                  </a:lnTo>
                  <a:lnTo>
                    <a:pt x="159" y="273"/>
                  </a:lnTo>
                  <a:lnTo>
                    <a:pt x="164" y="257"/>
                  </a:lnTo>
                  <a:lnTo>
                    <a:pt x="166" y="241"/>
                  </a:lnTo>
                  <a:lnTo>
                    <a:pt x="166" y="232"/>
                  </a:lnTo>
                  <a:lnTo>
                    <a:pt x="166" y="231"/>
                  </a:lnTo>
                  <a:lnTo>
                    <a:pt x="164" y="222"/>
                  </a:lnTo>
                  <a:lnTo>
                    <a:pt x="162" y="214"/>
                  </a:lnTo>
                  <a:lnTo>
                    <a:pt x="159" y="206"/>
                  </a:lnTo>
                  <a:lnTo>
                    <a:pt x="281" y="171"/>
                  </a:lnTo>
                  <a:lnTo>
                    <a:pt x="348" y="153"/>
                  </a:lnTo>
                  <a:lnTo>
                    <a:pt x="416" y="135"/>
                  </a:lnTo>
                  <a:lnTo>
                    <a:pt x="481" y="119"/>
                  </a:lnTo>
                  <a:lnTo>
                    <a:pt x="547" y="104"/>
                  </a:lnTo>
                  <a:lnTo>
                    <a:pt x="611" y="91"/>
                  </a:lnTo>
                  <a:lnTo>
                    <a:pt x="674" y="79"/>
                  </a:lnTo>
                  <a:lnTo>
                    <a:pt x="736" y="69"/>
                  </a:lnTo>
                  <a:lnTo>
                    <a:pt x="797" y="60"/>
                  </a:lnTo>
                  <a:lnTo>
                    <a:pt x="856" y="53"/>
                  </a:lnTo>
                  <a:lnTo>
                    <a:pt x="914" y="46"/>
                  </a:lnTo>
                  <a:lnTo>
                    <a:pt x="970" y="41"/>
                  </a:lnTo>
                  <a:lnTo>
                    <a:pt x="1025" y="38"/>
                  </a:lnTo>
                  <a:lnTo>
                    <a:pt x="1078" y="36"/>
                  </a:lnTo>
                  <a:lnTo>
                    <a:pt x="1131" y="36"/>
                  </a:lnTo>
                  <a:lnTo>
                    <a:pt x="1180" y="36"/>
                  </a:lnTo>
                  <a:lnTo>
                    <a:pt x="1228" y="38"/>
                  </a:lnTo>
                  <a:lnTo>
                    <a:pt x="1274" y="43"/>
                  </a:lnTo>
                  <a:lnTo>
                    <a:pt x="1318" y="46"/>
                  </a:lnTo>
                  <a:lnTo>
                    <a:pt x="1361" y="53"/>
                  </a:lnTo>
                  <a:lnTo>
                    <a:pt x="1400" y="61"/>
                  </a:lnTo>
                  <a:lnTo>
                    <a:pt x="1438" y="69"/>
                  </a:lnTo>
                  <a:lnTo>
                    <a:pt x="1473" y="79"/>
                  </a:lnTo>
                  <a:lnTo>
                    <a:pt x="1507" y="91"/>
                  </a:lnTo>
                  <a:lnTo>
                    <a:pt x="1537" y="102"/>
                  </a:lnTo>
                  <a:lnTo>
                    <a:pt x="1565" y="117"/>
                  </a:lnTo>
                  <a:lnTo>
                    <a:pt x="1591" y="132"/>
                  </a:lnTo>
                  <a:lnTo>
                    <a:pt x="1614" y="147"/>
                  </a:lnTo>
                  <a:lnTo>
                    <a:pt x="1634" y="165"/>
                  </a:lnTo>
                  <a:lnTo>
                    <a:pt x="1650" y="183"/>
                  </a:lnTo>
                  <a:lnTo>
                    <a:pt x="1665" y="203"/>
                  </a:lnTo>
                  <a:lnTo>
                    <a:pt x="1676" y="224"/>
                  </a:lnTo>
                  <a:lnTo>
                    <a:pt x="1685" y="245"/>
                  </a:lnTo>
                  <a:lnTo>
                    <a:pt x="1690" y="264"/>
                  </a:lnTo>
                  <a:lnTo>
                    <a:pt x="1693" y="280"/>
                  </a:lnTo>
                  <a:lnTo>
                    <a:pt x="1693" y="298"/>
                  </a:lnTo>
                  <a:lnTo>
                    <a:pt x="1693" y="318"/>
                  </a:lnTo>
                  <a:lnTo>
                    <a:pt x="1690" y="336"/>
                  </a:lnTo>
                  <a:lnTo>
                    <a:pt x="1685" y="356"/>
                  </a:lnTo>
                  <a:lnTo>
                    <a:pt x="1680" y="374"/>
                  </a:lnTo>
                  <a:lnTo>
                    <a:pt x="1672" y="394"/>
                  </a:lnTo>
                  <a:lnTo>
                    <a:pt x="1663" y="413"/>
                  </a:lnTo>
                  <a:lnTo>
                    <a:pt x="1652" y="435"/>
                  </a:lnTo>
                  <a:lnTo>
                    <a:pt x="1639" y="454"/>
                  </a:lnTo>
                  <a:lnTo>
                    <a:pt x="1625" y="474"/>
                  </a:lnTo>
                  <a:lnTo>
                    <a:pt x="1609" y="496"/>
                  </a:lnTo>
                  <a:lnTo>
                    <a:pt x="1593" y="515"/>
                  </a:lnTo>
                  <a:lnTo>
                    <a:pt x="1575" y="537"/>
                  </a:lnTo>
                  <a:lnTo>
                    <a:pt x="1553" y="558"/>
                  </a:lnTo>
                  <a:lnTo>
                    <a:pt x="1532" y="580"/>
                  </a:lnTo>
                  <a:lnTo>
                    <a:pt x="1509" y="599"/>
                  </a:lnTo>
                  <a:lnTo>
                    <a:pt x="1458" y="642"/>
                  </a:lnTo>
                  <a:lnTo>
                    <a:pt x="1400" y="683"/>
                  </a:lnTo>
                  <a:lnTo>
                    <a:pt x="1338" y="726"/>
                  </a:lnTo>
                  <a:lnTo>
                    <a:pt x="1270" y="767"/>
                  </a:lnTo>
                  <a:lnTo>
                    <a:pt x="1196" y="808"/>
                  </a:lnTo>
                  <a:lnTo>
                    <a:pt x="1118" y="848"/>
                  </a:lnTo>
                  <a:lnTo>
                    <a:pt x="1034" y="887"/>
                  </a:lnTo>
                  <a:lnTo>
                    <a:pt x="1030" y="882"/>
                  </a:lnTo>
                  <a:lnTo>
                    <a:pt x="1029" y="879"/>
                  </a:lnTo>
                  <a:lnTo>
                    <a:pt x="1027" y="876"/>
                  </a:lnTo>
                  <a:lnTo>
                    <a:pt x="1025" y="874"/>
                  </a:lnTo>
                  <a:lnTo>
                    <a:pt x="1021" y="869"/>
                  </a:lnTo>
                  <a:lnTo>
                    <a:pt x="1019" y="867"/>
                  </a:lnTo>
                  <a:lnTo>
                    <a:pt x="1016" y="864"/>
                  </a:lnTo>
                  <a:lnTo>
                    <a:pt x="1014" y="863"/>
                  </a:lnTo>
                  <a:lnTo>
                    <a:pt x="1009" y="859"/>
                  </a:lnTo>
                  <a:lnTo>
                    <a:pt x="1007" y="858"/>
                  </a:lnTo>
                  <a:lnTo>
                    <a:pt x="1002" y="854"/>
                  </a:lnTo>
                  <a:lnTo>
                    <a:pt x="1001" y="854"/>
                  </a:lnTo>
                  <a:lnTo>
                    <a:pt x="994" y="851"/>
                  </a:lnTo>
                  <a:lnTo>
                    <a:pt x="993" y="851"/>
                  </a:lnTo>
                  <a:lnTo>
                    <a:pt x="988" y="848"/>
                  </a:lnTo>
                  <a:lnTo>
                    <a:pt x="986" y="848"/>
                  </a:lnTo>
                  <a:lnTo>
                    <a:pt x="978" y="846"/>
                  </a:lnTo>
                  <a:lnTo>
                    <a:pt x="971" y="844"/>
                  </a:lnTo>
                  <a:lnTo>
                    <a:pt x="970" y="844"/>
                  </a:lnTo>
                  <a:lnTo>
                    <a:pt x="961" y="844"/>
                  </a:lnTo>
                  <a:lnTo>
                    <a:pt x="945" y="846"/>
                  </a:lnTo>
                  <a:lnTo>
                    <a:pt x="928" y="851"/>
                  </a:lnTo>
                  <a:lnTo>
                    <a:pt x="915" y="858"/>
                  </a:lnTo>
                  <a:lnTo>
                    <a:pt x="902" y="869"/>
                  </a:lnTo>
                  <a:lnTo>
                    <a:pt x="892" y="881"/>
                  </a:lnTo>
                  <a:lnTo>
                    <a:pt x="886" y="895"/>
                  </a:lnTo>
                  <a:lnTo>
                    <a:pt x="881" y="910"/>
                  </a:lnTo>
                  <a:lnTo>
                    <a:pt x="879" y="927"/>
                  </a:lnTo>
                  <a:lnTo>
                    <a:pt x="881" y="945"/>
                  </a:lnTo>
                  <a:lnTo>
                    <a:pt x="886" y="960"/>
                  </a:lnTo>
                  <a:lnTo>
                    <a:pt x="892" y="974"/>
                  </a:lnTo>
                  <a:lnTo>
                    <a:pt x="902" y="986"/>
                  </a:lnTo>
                  <a:lnTo>
                    <a:pt x="915" y="996"/>
                  </a:lnTo>
                  <a:lnTo>
                    <a:pt x="928" y="1004"/>
                  </a:lnTo>
                  <a:lnTo>
                    <a:pt x="945" y="1009"/>
                  </a:lnTo>
                  <a:lnTo>
                    <a:pt x="961" y="1011"/>
                  </a:lnTo>
                  <a:lnTo>
                    <a:pt x="978" y="1009"/>
                  </a:lnTo>
                  <a:lnTo>
                    <a:pt x="994" y="1004"/>
                  </a:lnTo>
                  <a:lnTo>
                    <a:pt x="1007" y="996"/>
                  </a:lnTo>
                  <a:lnTo>
                    <a:pt x="1021" y="986"/>
                  </a:lnTo>
                  <a:lnTo>
                    <a:pt x="1030" y="974"/>
                  </a:lnTo>
                  <a:lnTo>
                    <a:pt x="1039" y="960"/>
                  </a:lnTo>
                  <a:lnTo>
                    <a:pt x="1044" y="945"/>
                  </a:lnTo>
                  <a:lnTo>
                    <a:pt x="1045" y="927"/>
                  </a:lnTo>
                  <a:lnTo>
                    <a:pt x="1044" y="920"/>
                  </a:lnTo>
                  <a:lnTo>
                    <a:pt x="1044" y="917"/>
                  </a:lnTo>
                  <a:lnTo>
                    <a:pt x="1044" y="912"/>
                  </a:lnTo>
                  <a:lnTo>
                    <a:pt x="1042" y="909"/>
                  </a:lnTo>
                  <a:lnTo>
                    <a:pt x="1042" y="905"/>
                  </a:lnTo>
                  <a:lnTo>
                    <a:pt x="1040" y="902"/>
                  </a:lnTo>
                  <a:lnTo>
                    <a:pt x="1132" y="859"/>
                  </a:lnTo>
                  <a:lnTo>
                    <a:pt x="1221" y="816"/>
                  </a:lnTo>
                  <a:lnTo>
                    <a:pt x="1303" y="774"/>
                  </a:lnTo>
                  <a:lnTo>
                    <a:pt x="1382" y="729"/>
                  </a:lnTo>
                  <a:lnTo>
                    <a:pt x="1455" y="683"/>
                  </a:lnTo>
                  <a:lnTo>
                    <a:pt x="1520" y="637"/>
                  </a:lnTo>
                  <a:lnTo>
                    <a:pt x="1581" y="593"/>
                  </a:lnTo>
                  <a:lnTo>
                    <a:pt x="1609" y="570"/>
                  </a:lnTo>
                  <a:lnTo>
                    <a:pt x="1635" y="547"/>
                  </a:lnTo>
                  <a:lnTo>
                    <a:pt x="1660" y="524"/>
                  </a:lnTo>
                  <a:lnTo>
                    <a:pt x="1683" y="501"/>
                  </a:lnTo>
                  <a:lnTo>
                    <a:pt x="1704" y="479"/>
                  </a:lnTo>
                  <a:lnTo>
                    <a:pt x="1724" y="456"/>
                  </a:lnTo>
                  <a:lnTo>
                    <a:pt x="1742" y="435"/>
                  </a:lnTo>
                  <a:lnTo>
                    <a:pt x="1757" y="412"/>
                  </a:lnTo>
                  <a:lnTo>
                    <a:pt x="1772" y="390"/>
                  </a:lnTo>
                  <a:lnTo>
                    <a:pt x="1783" y="369"/>
                  </a:lnTo>
                  <a:lnTo>
                    <a:pt x="1793" y="347"/>
                  </a:lnTo>
                  <a:lnTo>
                    <a:pt x="1801" y="326"/>
                  </a:lnTo>
                  <a:lnTo>
                    <a:pt x="1808" y="306"/>
                  </a:lnTo>
                  <a:lnTo>
                    <a:pt x="1811" y="287"/>
                  </a:lnTo>
                  <a:lnTo>
                    <a:pt x="1815" y="265"/>
                  </a:lnTo>
                  <a:lnTo>
                    <a:pt x="1815" y="247"/>
                  </a:lnTo>
                  <a:lnTo>
                    <a:pt x="1811" y="227"/>
                  </a:lnTo>
                  <a:lnTo>
                    <a:pt x="1806" y="209"/>
                  </a:lnTo>
                  <a:close/>
                </a:path>
              </a:pathLst>
            </a:custGeom>
            <a:solidFill>
              <a:srgbClr val="0C2C84"/>
            </a:solidFill>
            <a:ln w="9525">
              <a:noFill/>
              <a:round/>
              <a:headEnd/>
              <a:tailEnd/>
            </a:ln>
          </p:spPr>
          <p:txBody>
            <a:bodyPr/>
            <a:lstStyle/>
            <a:p>
              <a:pPr eaLnBrk="0" fontAlgn="base" hangingPunct="0">
                <a:spcBef>
                  <a:spcPct val="0"/>
                </a:spcBef>
                <a:spcAft>
                  <a:spcPct val="0"/>
                </a:spcAft>
                <a:defRPr/>
              </a:pPr>
              <a:endParaRPr lang="en-US">
                <a:solidFill>
                  <a:srgbClr val="000000"/>
                </a:solidFill>
                <a:latin typeface="Arial" pitchFamily="34" charset="0"/>
                <a:ea typeface="ＭＳ Ｐゴシック" pitchFamily="34" charset="-128"/>
              </a:endParaRPr>
            </a:p>
          </p:txBody>
        </p:sp>
      </p:grpSp>
      <p:pic>
        <p:nvPicPr>
          <p:cNvPr id="17" name="Picture 29" descr="untitled"/>
          <p:cNvPicPr>
            <a:picLocks noChangeAspect="1" noChangeArrowheads="1"/>
          </p:cNvPicPr>
          <p:nvPr userDrawn="1"/>
        </p:nvPicPr>
        <p:blipFill>
          <a:blip r:embed="rId4" cstate="print"/>
          <a:srcRect/>
          <a:stretch>
            <a:fillRect/>
          </a:stretch>
        </p:blipFill>
        <p:spPr bwMode="auto">
          <a:xfrm>
            <a:off x="7767638" y="6278563"/>
            <a:ext cx="549275" cy="285750"/>
          </a:xfrm>
          <a:prstGeom prst="rect">
            <a:avLst/>
          </a:prstGeom>
          <a:noFill/>
          <a:ln w="9525">
            <a:noFill/>
            <a:miter lim="800000"/>
            <a:headEnd/>
            <a:tailEnd/>
          </a:ln>
        </p:spPr>
      </p:pic>
      <p:sp>
        <p:nvSpPr>
          <p:cNvPr id="18" name="AutoShape 36"/>
          <p:cNvSpPr>
            <a:spLocks noChangeArrowheads="1"/>
          </p:cNvSpPr>
          <p:nvPr userDrawn="1"/>
        </p:nvSpPr>
        <p:spPr bwMode="auto">
          <a:xfrm>
            <a:off x="8310563" y="6251575"/>
            <a:ext cx="654050" cy="358775"/>
          </a:xfrm>
          <a:prstGeom prst="roundRect">
            <a:avLst>
              <a:gd name="adj" fmla="val 16667"/>
            </a:avLst>
          </a:prstGeom>
          <a:noFill/>
          <a:ln>
            <a:noFill/>
          </a:ln>
          <a:extLst>
            <a:ext uri="{909E8E84-426E-40dd-AFC4-6F175D3DCCD1}"/>
            <a:ext uri="{91240B29-F687-4f45-9708-019B960494DF}"/>
          </a:extLst>
        </p:spPr>
        <p:txBody>
          <a:bodyPr wrap="none"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fontAlgn="base">
              <a:spcBef>
                <a:spcPct val="0"/>
              </a:spcBef>
              <a:spcAft>
                <a:spcPct val="0"/>
              </a:spcAft>
              <a:defRPr/>
            </a:pPr>
            <a:endParaRPr lang="en-US" altLang="en-US" sz="2400" smtClean="0">
              <a:solidFill>
                <a:srgbClr val="000000"/>
              </a:solidFill>
              <a:ea typeface="ＭＳ Ｐゴシック" pitchFamily="34" charset="-128"/>
            </a:endParaRPr>
          </a:p>
        </p:txBody>
      </p:sp>
      <p:pic>
        <p:nvPicPr>
          <p:cNvPr id="19" name="Picture 35" descr="europe_flag"/>
          <p:cNvPicPr>
            <a:picLocks noChangeAspect="1" noChangeArrowheads="1"/>
          </p:cNvPicPr>
          <p:nvPr userDrawn="1"/>
        </p:nvPicPr>
        <p:blipFill>
          <a:blip r:embed="rId5" cstate="print"/>
          <a:srcRect/>
          <a:stretch>
            <a:fillRect/>
          </a:stretch>
        </p:blipFill>
        <p:spPr bwMode="auto">
          <a:xfrm>
            <a:off x="8382000" y="6267450"/>
            <a:ext cx="528638" cy="323850"/>
          </a:xfrm>
          <a:prstGeom prst="rect">
            <a:avLst/>
          </a:prstGeom>
          <a:noFill/>
          <a:ln w="9525">
            <a:noFill/>
            <a:miter lim="800000"/>
            <a:headEnd/>
            <a:tailEnd/>
          </a:ln>
        </p:spPr>
      </p:pic>
      <p:sp>
        <p:nvSpPr>
          <p:cNvPr id="20" name="TextBox 19"/>
          <p:cNvSpPr txBox="1">
            <a:spLocks noChangeArrowheads="1"/>
          </p:cNvSpPr>
          <p:nvPr userDrawn="1"/>
        </p:nvSpPr>
        <p:spPr bwMode="auto">
          <a:xfrm>
            <a:off x="3240088" y="6308725"/>
            <a:ext cx="2916237" cy="304800"/>
          </a:xfrm>
          <a:prstGeom prst="rect">
            <a:avLst/>
          </a:prstGeom>
          <a:noFill/>
          <a:ln>
            <a:noFill/>
          </a:ln>
          <a:extLst>
            <a:ext uri="{909E8E84-426E-40dd-AFC4-6F175D3DCCD1}"/>
            <a:ext uri="{91240B29-F687-4f45-9708-019B960494DF}"/>
          </a:extLst>
        </p:spPr>
        <p:txBody>
          <a:bodyPr wrap="none">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fontAlgn="base">
              <a:spcBef>
                <a:spcPct val="0"/>
              </a:spcBef>
              <a:spcAft>
                <a:spcPct val="0"/>
              </a:spcAft>
              <a:defRPr/>
            </a:pPr>
            <a:r>
              <a:rPr lang="nl-NL" altLang="en-US" sz="1400" smtClean="0">
                <a:solidFill>
                  <a:srgbClr val="000000"/>
                </a:solidFill>
                <a:latin typeface="Calibri" pitchFamily="34" charset="0"/>
                <a:ea typeface="ＭＳ Ｐゴシック" pitchFamily="34" charset="-128"/>
              </a:rPr>
              <a:t>On behalf of the DDMoRe consortium</a:t>
            </a:r>
          </a:p>
        </p:txBody>
      </p:sp>
      <p:sp>
        <p:nvSpPr>
          <p:cNvPr id="21" name="AutoShape 28"/>
          <p:cNvSpPr>
            <a:spLocks noChangeArrowheads="1"/>
          </p:cNvSpPr>
          <p:nvPr userDrawn="1"/>
        </p:nvSpPr>
        <p:spPr bwMode="auto">
          <a:xfrm rot="19063802">
            <a:off x="4500563" y="2205038"/>
            <a:ext cx="287337" cy="522287"/>
          </a:xfrm>
          <a:prstGeom prst="moon">
            <a:avLst>
              <a:gd name="adj" fmla="val 50000"/>
            </a:avLst>
          </a:prstGeom>
          <a:solidFill>
            <a:schemeClr val="bg1"/>
          </a:solidFill>
          <a:ln>
            <a:noFill/>
          </a:ln>
          <a:extLst>
            <a:ext uri="{91240B29-F687-4f45-9708-019B960494DF}"/>
          </a:extLst>
        </p:spPr>
        <p:txBody>
          <a:bodyPr wrap="none"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fontAlgn="base">
              <a:spcBef>
                <a:spcPct val="0"/>
              </a:spcBef>
              <a:spcAft>
                <a:spcPct val="0"/>
              </a:spcAft>
              <a:defRPr/>
            </a:pPr>
            <a:endParaRPr lang="nl-NL" altLang="en-US" smtClean="0">
              <a:solidFill>
                <a:srgbClr val="000000"/>
              </a:solidFill>
              <a:ea typeface="ＭＳ Ｐゴシック" pitchFamily="34" charset="-128"/>
            </a:endParaRPr>
          </a:p>
        </p:txBody>
      </p:sp>
      <p:sp>
        <p:nvSpPr>
          <p:cNvPr id="22" name="AutoShape 30"/>
          <p:cNvSpPr>
            <a:spLocks noChangeArrowheads="1"/>
          </p:cNvSpPr>
          <p:nvPr userDrawn="1"/>
        </p:nvSpPr>
        <p:spPr bwMode="auto">
          <a:xfrm rot="6728100">
            <a:off x="4219575" y="-112712"/>
            <a:ext cx="287337" cy="522288"/>
          </a:xfrm>
          <a:prstGeom prst="moon">
            <a:avLst>
              <a:gd name="adj" fmla="val 50000"/>
            </a:avLst>
          </a:prstGeom>
          <a:solidFill>
            <a:schemeClr val="bg1"/>
          </a:solidFill>
          <a:ln>
            <a:noFill/>
          </a:ln>
          <a:extLst>
            <a:ext uri="{91240B29-F687-4f45-9708-019B960494DF}"/>
          </a:extLst>
        </p:spPr>
        <p:txBody>
          <a:bodyPr wrap="none"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fontAlgn="base">
              <a:spcBef>
                <a:spcPct val="0"/>
              </a:spcBef>
              <a:spcAft>
                <a:spcPct val="0"/>
              </a:spcAft>
              <a:defRPr/>
            </a:pPr>
            <a:endParaRPr lang="nl-NL" altLang="en-US" smtClean="0">
              <a:solidFill>
                <a:srgbClr val="000000"/>
              </a:solidFill>
              <a:ea typeface="ＭＳ Ｐゴシック" pitchFamily="34" charset="-128"/>
            </a:endParaRPr>
          </a:p>
        </p:txBody>
      </p:sp>
      <p:sp>
        <p:nvSpPr>
          <p:cNvPr id="23" name="Rectangle 31"/>
          <p:cNvSpPr>
            <a:spLocks noChangeArrowheads="1"/>
          </p:cNvSpPr>
          <p:nvPr userDrawn="1"/>
        </p:nvSpPr>
        <p:spPr bwMode="auto">
          <a:xfrm>
            <a:off x="4284663" y="115888"/>
            <a:ext cx="215900" cy="217487"/>
          </a:xfrm>
          <a:prstGeom prst="rect">
            <a:avLst/>
          </a:prstGeom>
          <a:solidFill>
            <a:schemeClr val="bg1"/>
          </a:solidFill>
          <a:ln>
            <a:noFill/>
          </a:ln>
          <a:extLst>
            <a:ext uri="{91240B29-F687-4f45-9708-019B960494DF}"/>
          </a:extLst>
        </p:spPr>
        <p:txBody>
          <a:bodyPr wrap="none"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fontAlgn="base">
              <a:spcBef>
                <a:spcPct val="0"/>
              </a:spcBef>
              <a:spcAft>
                <a:spcPct val="0"/>
              </a:spcAft>
              <a:defRPr/>
            </a:pPr>
            <a:endParaRPr lang="nl-NL" altLang="en-US" smtClean="0">
              <a:solidFill>
                <a:srgbClr val="000000"/>
              </a:solidFill>
              <a:ea typeface="ＭＳ Ｐゴシック" pitchFamily="34" charset="-128"/>
            </a:endParaRPr>
          </a:p>
        </p:txBody>
      </p:sp>
      <p:sp>
        <p:nvSpPr>
          <p:cNvPr id="54308" name="Rectangle 36"/>
          <p:cNvSpPr>
            <a:spLocks noGrp="1" noChangeArrowheads="1"/>
          </p:cNvSpPr>
          <p:nvPr>
            <p:ph type="ctrTitle" sz="quarter"/>
          </p:nvPr>
        </p:nvSpPr>
        <p:spPr>
          <a:xfrm>
            <a:off x="251520" y="2636912"/>
            <a:ext cx="8640960" cy="1398513"/>
          </a:xfrm>
        </p:spPr>
        <p:txBody>
          <a:bodyPr/>
          <a:lstStyle>
            <a:lvl1pPr algn="l">
              <a:defRPr/>
            </a:lvl1pPr>
          </a:lstStyle>
          <a:p>
            <a:r>
              <a:rPr lang="en-US" dirty="0"/>
              <a:t>Click to edit Master title style</a:t>
            </a:r>
          </a:p>
        </p:txBody>
      </p:sp>
      <p:sp>
        <p:nvSpPr>
          <p:cNvPr id="54309" name="Rectangle 37"/>
          <p:cNvSpPr>
            <a:spLocks noGrp="1" noChangeArrowheads="1"/>
          </p:cNvSpPr>
          <p:nvPr>
            <p:ph type="subTitle" sz="quarter" idx="1"/>
          </p:nvPr>
        </p:nvSpPr>
        <p:spPr>
          <a:xfrm>
            <a:off x="251520" y="4076700"/>
            <a:ext cx="8640960" cy="1127125"/>
          </a:xfrm>
        </p:spPr>
        <p:txBody>
          <a:bodyPr/>
          <a:lstStyle>
            <a:lvl1pPr marL="0" indent="0" algn="l">
              <a:buFont typeface="Wingdings" pitchFamily="2" charset="2"/>
              <a:buNone/>
              <a:defRPr/>
            </a:lvl1pPr>
          </a:lstStyle>
          <a:p>
            <a:r>
              <a:rPr lang="en-US" dirty="0"/>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9" y="1484784"/>
            <a:ext cx="8363272" cy="4781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tle 2"/>
          <p:cNvSpPr>
            <a:spLocks noGrp="1"/>
          </p:cNvSpPr>
          <p:nvPr>
            <p:ph type="title"/>
          </p:nvPr>
        </p:nvSpPr>
        <p:spPr>
          <a:xfrm>
            <a:off x="323850" y="223838"/>
            <a:ext cx="6408738" cy="850900"/>
          </a:xfrm>
        </p:spPr>
        <p:txBody>
          <a:bodyPr/>
          <a:lstStyle/>
          <a:p>
            <a:endParaRPr lang="en-GB"/>
          </a:p>
        </p:txBody>
      </p:sp>
      <p:sp>
        <p:nvSpPr>
          <p:cNvPr id="4" name="Rectangle 43"/>
          <p:cNvSpPr>
            <a:spLocks noGrp="1" noChangeArrowheads="1"/>
          </p:cNvSpPr>
          <p:nvPr>
            <p:ph type="sldNum" sz="quarter" idx="10"/>
          </p:nvPr>
        </p:nvSpPr>
        <p:spPr/>
        <p:txBody>
          <a:bodyPr/>
          <a:lstStyle>
            <a:lvl1pPr>
              <a:defRPr smtClean="0"/>
            </a:lvl1pPr>
          </a:lstStyle>
          <a:p>
            <a:pPr>
              <a:defRPr/>
            </a:pPr>
            <a:fld id="{1A12EBA8-E367-4B66-9BA5-F32CC96369D7}"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Rectangle 43"/>
          <p:cNvSpPr>
            <a:spLocks noGrp="1" noChangeArrowheads="1"/>
          </p:cNvSpPr>
          <p:nvPr>
            <p:ph type="sldNum" sz="quarter" idx="10"/>
          </p:nvPr>
        </p:nvSpPr>
        <p:spPr/>
        <p:txBody>
          <a:bodyPr/>
          <a:lstStyle>
            <a:lvl1pPr>
              <a:defRPr smtClean="0"/>
            </a:lvl1pPr>
          </a:lstStyle>
          <a:p>
            <a:pPr>
              <a:defRPr/>
            </a:pPr>
            <a:fld id="{2A043E76-AA8E-4820-AEDC-EF1658298396}"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aphicFrame>
        <p:nvGraphicFramePr>
          <p:cNvPr id="3" name="Group 35"/>
          <p:cNvGraphicFramePr>
            <a:graphicFrameLocks/>
          </p:cNvGraphicFramePr>
          <p:nvPr/>
        </p:nvGraphicFramePr>
        <p:xfrm>
          <a:off x="395288" y="1246188"/>
          <a:ext cx="8496300" cy="5064125"/>
        </p:xfrm>
        <a:graphic>
          <a:graphicData uri="http://schemas.openxmlformats.org/drawingml/2006/table">
            <a:tbl>
              <a:tblPr firstRow="1" bandRow="1">
                <a:tableStyleId>{7DF18680-E054-41AD-8BC1-D1AEF772440D}</a:tableStyleId>
              </a:tblPr>
              <a:tblGrid>
                <a:gridCol w="2782492"/>
                <a:gridCol w="2780819"/>
                <a:gridCol w="2932989"/>
              </a:tblGrid>
              <a:tr h="5355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Calibri" pitchFamily="34" charset="0"/>
                      </a:endParaRPr>
                    </a:p>
                  </a:txBody>
                  <a:tcPr marL="91444" marR="91444" marT="45723" marB="45723" anchor="ctr" horzOverflow="overflow">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54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Calibri" pitchFamily="34" charset="0"/>
                      </a:endParaRPr>
                    </a:p>
                  </a:txBody>
                  <a:tcPr marL="91444" marR="91444" marT="45723" marB="45723" anchor="ctr" horzOverflow="overflow">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54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Calibri" pitchFamily="34" charset="0"/>
                      </a:endParaRPr>
                    </a:p>
                  </a:txBody>
                  <a:tcPr marL="91444" marR="91444" marT="45723" marB="45723" anchor="ctr" horzOverflow="overflow">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5400000" scaled="1"/>
                      <a:tileRect/>
                    </a:gradFill>
                  </a:tcPr>
                </a:tc>
              </a:tr>
              <a:tr h="480446">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000000"/>
                        </a:solidFill>
                        <a:effectLst/>
                        <a:latin typeface="Calibri" pitchFamily="34" charset="0"/>
                      </a:endParaRPr>
                    </a:p>
                  </a:txBody>
                  <a:tcPr marL="91444" marR="91444" marT="45723" marB="45723" anchor="ctr" horzOverflow="overflow"/>
                </a:tc>
                <a:tc hMerge="1">
                  <a:txBody>
                    <a:bodyPr/>
                    <a:lstStyle/>
                    <a:p>
                      <a:endParaRPr lang="nl-NL"/>
                    </a:p>
                  </a:txBody>
                  <a:tcPr/>
                </a:tc>
                <a:tc hMerge="1">
                  <a:txBody>
                    <a:bodyPr/>
                    <a:lstStyle/>
                    <a:p>
                      <a:endParaRPr lang="nl-NL"/>
                    </a:p>
                  </a:txBody>
                  <a:tcPr/>
                </a:tc>
              </a:tr>
              <a:tr h="1846715">
                <a:tc>
                  <a:txBody>
                    <a:bodyPr/>
                    <a:lstStyle/>
                    <a:p>
                      <a:pPr marL="342900" marR="0" lvl="0" indent="-342900" algn="l" defTabSz="914400" rtl="0" eaLnBrk="1" fontAlgn="base" latinLnBrk="0" hangingPunct="1">
                        <a:lnSpc>
                          <a:spcPts val="1600"/>
                        </a:lnSpc>
                        <a:spcBef>
                          <a:spcPts val="600"/>
                        </a:spcBef>
                        <a:spcAft>
                          <a:spcPct val="0"/>
                        </a:spcAft>
                        <a:buClrTx/>
                        <a:buSzTx/>
                        <a:buFont typeface="+mj-lt"/>
                        <a:buAutoNum type="arabicPeriod"/>
                        <a:tabLst/>
                      </a:pPr>
                      <a:endParaRPr kumimoji="0" lang="en-GB" sz="1400" b="1" i="0" u="none" strike="noStrike" cap="none" normalizeH="0" baseline="0" dirty="0" smtClean="0">
                        <a:ln>
                          <a:noFill/>
                        </a:ln>
                        <a:solidFill>
                          <a:schemeClr val="tx1"/>
                        </a:solidFill>
                        <a:effectLst/>
                        <a:latin typeface="Calibri" pitchFamily="34" charset="0"/>
                      </a:endParaRPr>
                    </a:p>
                  </a:txBody>
                  <a:tcPr marL="91444" marR="91444" marT="45723" marB="45723" horzOverflow="overflow"/>
                </a:tc>
                <a:tc>
                  <a:txBody>
                    <a:bodyPr/>
                    <a:lstStyle/>
                    <a:p>
                      <a:pPr marL="0" marR="0" lvl="0" indent="0" algn="l" defTabSz="914400" rtl="0" eaLnBrk="1" fontAlgn="base" latinLnBrk="0" hangingPunct="1">
                        <a:lnSpc>
                          <a:spcPts val="1600"/>
                        </a:lnSpc>
                        <a:spcBef>
                          <a:spcPct val="0"/>
                        </a:spcBef>
                        <a:spcAft>
                          <a:spcPct val="0"/>
                        </a:spcAft>
                        <a:buClrTx/>
                        <a:buSzTx/>
                        <a:buFontTx/>
                        <a:buNone/>
                        <a:tabLst/>
                      </a:pPr>
                      <a:endParaRPr kumimoji="0" lang="en-GB" sz="1200" b="1" i="0" u="none" strike="noStrike" cap="none" normalizeH="0" baseline="0" dirty="0" smtClean="0">
                        <a:ln>
                          <a:noFill/>
                        </a:ln>
                        <a:solidFill>
                          <a:schemeClr val="tx1"/>
                        </a:solidFill>
                        <a:effectLst/>
                        <a:latin typeface="Calibri" pitchFamily="34" charset="0"/>
                      </a:endParaRPr>
                    </a:p>
                  </a:txBody>
                  <a:tcPr marL="91444" marR="91444" marT="45723" marB="45723" horzOverflow="overflow"/>
                </a:tc>
                <a:tc>
                  <a:txBody>
                    <a:bodyPr/>
                    <a:lstStyle/>
                    <a:p>
                      <a:endParaRPr lang="nl-NL" sz="1800" dirty="0"/>
                    </a:p>
                  </a:txBody>
                  <a:tcPr marL="91444" marR="91444" marT="45723" marB="45723" horzOverflow="overflow"/>
                </a:tc>
              </a:tr>
              <a:tr h="476508">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000000"/>
                        </a:solidFill>
                        <a:effectLst/>
                        <a:latin typeface="Calibri" pitchFamily="34" charset="0"/>
                      </a:endParaRPr>
                    </a:p>
                  </a:txBody>
                  <a:tcPr marL="91444" marR="91444" marT="45723" marB="45723" anchor="ctr" horzOverflow="overflow"/>
                </a:tc>
                <a:tc hMerge="1">
                  <a:txBody>
                    <a:bodyPr/>
                    <a:lstStyle/>
                    <a:p>
                      <a:endParaRPr lang="nl-NL"/>
                    </a:p>
                  </a:txBody>
                  <a:tcPr/>
                </a:tc>
                <a:tc hMerge="1">
                  <a:txBody>
                    <a:bodyPr/>
                    <a:lstStyle/>
                    <a:p>
                      <a:endParaRPr lang="nl-NL"/>
                    </a:p>
                  </a:txBody>
                  <a:tcPr/>
                </a:tc>
              </a:tr>
              <a:tr h="6537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600" b="1" i="0" u="none" strike="noStrike" cap="none" normalizeH="0" baseline="0" dirty="0" smtClean="0">
                        <a:ln>
                          <a:noFill/>
                        </a:ln>
                        <a:solidFill>
                          <a:srgbClr val="000000"/>
                        </a:solidFill>
                        <a:effectLst/>
                        <a:latin typeface="Calibri" pitchFamily="34" charset="0"/>
                      </a:endParaRPr>
                    </a:p>
                  </a:txBody>
                  <a:tcPr marL="91444" marR="91444" marT="45723" marB="45723"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600" b="1" i="0" u="none" strike="noStrike" cap="none" normalizeH="0" baseline="0" dirty="0" smtClean="0">
                        <a:ln>
                          <a:noFill/>
                        </a:ln>
                        <a:solidFill>
                          <a:srgbClr val="000000"/>
                        </a:solidFill>
                        <a:effectLst/>
                        <a:latin typeface="Calibri" pitchFamily="34" charset="0"/>
                      </a:endParaRPr>
                    </a:p>
                  </a:txBody>
                  <a:tcPr marL="91444" marR="91444" marT="45723" marB="45723"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600" b="1" i="0" u="none" strike="noStrike" cap="none" normalizeH="0" baseline="0" dirty="0" smtClean="0">
                        <a:ln>
                          <a:noFill/>
                        </a:ln>
                        <a:solidFill>
                          <a:srgbClr val="000000"/>
                        </a:solidFill>
                        <a:effectLst/>
                        <a:latin typeface="Calibri" pitchFamily="34" charset="0"/>
                      </a:endParaRPr>
                    </a:p>
                  </a:txBody>
                  <a:tcPr marL="91444" marR="91444" marT="45723" marB="45723" anchor="ctr" horzOverflow="overflow"/>
                </a:tc>
              </a:tr>
              <a:tr h="476508">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000000"/>
                        </a:solidFill>
                        <a:effectLst/>
                        <a:latin typeface="Calibri" pitchFamily="34" charset="0"/>
                      </a:endParaRPr>
                    </a:p>
                  </a:txBody>
                  <a:tcPr marL="91444" marR="91444" marT="45723" marB="45723" anchor="ctr" horzOverflow="overflow"/>
                </a:tc>
                <a:tc hMerge="1">
                  <a:txBody>
                    <a:bodyPr/>
                    <a:lstStyle/>
                    <a:p>
                      <a:endParaRPr lang="nl-NL"/>
                    </a:p>
                  </a:txBody>
                  <a:tcPr/>
                </a:tc>
                <a:tc hMerge="1">
                  <a:txBody>
                    <a:bodyPr/>
                    <a:lstStyle/>
                    <a:p>
                      <a:endParaRPr lang="nl-NL"/>
                    </a:p>
                  </a:txBody>
                  <a:tcPr/>
                </a:tc>
              </a:tr>
              <a:tr h="594649">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dirty="0" smtClean="0">
                        <a:ln>
                          <a:noFill/>
                        </a:ln>
                        <a:solidFill>
                          <a:srgbClr val="000000"/>
                        </a:solidFill>
                        <a:effectLst/>
                        <a:latin typeface="Calibri" pitchFamily="34" charset="0"/>
                      </a:endParaRPr>
                    </a:p>
                  </a:txBody>
                  <a:tcPr marL="91444" marR="91444" marT="45723" marB="45723" horzOverflow="overflow"/>
                </a:tc>
                <a:tc hMerge="1">
                  <a:txBody>
                    <a:bodyPr/>
                    <a:lstStyle/>
                    <a:p>
                      <a:endParaRPr lang="nl-NL"/>
                    </a:p>
                  </a:txBody>
                  <a:tcPr/>
                </a:tc>
                <a:tc hMerge="1">
                  <a:txBody>
                    <a:bodyPr/>
                    <a:lstStyle/>
                    <a:p>
                      <a:endParaRPr lang="nl-NL"/>
                    </a:p>
                  </a:txBody>
                  <a:tcPr/>
                </a:tc>
              </a:tr>
            </a:tbl>
          </a:graphicData>
        </a:graphic>
      </p:graphicFrame>
      <p:sp>
        <p:nvSpPr>
          <p:cNvPr id="2" name="Title 1"/>
          <p:cNvSpPr>
            <a:spLocks noGrp="1"/>
          </p:cNvSpPr>
          <p:nvPr>
            <p:ph type="title"/>
          </p:nvPr>
        </p:nvSpPr>
        <p:spPr/>
        <p:txBody>
          <a:bodyPr/>
          <a:lstStyle/>
          <a:p>
            <a:r>
              <a:rPr lang="en-US" smtClean="0"/>
              <a:t>Click to edit Master title style</a:t>
            </a:r>
            <a:endParaRPr lang="nl-NL"/>
          </a:p>
        </p:txBody>
      </p:sp>
      <p:sp>
        <p:nvSpPr>
          <p:cNvPr id="4" name="Slide Number Placeholder 2"/>
          <p:cNvSpPr>
            <a:spLocks noGrp="1"/>
          </p:cNvSpPr>
          <p:nvPr>
            <p:ph type="sldNum" sz="quarter" idx="10"/>
          </p:nvPr>
        </p:nvSpPr>
        <p:spPr/>
        <p:txBody>
          <a:bodyPr/>
          <a:lstStyle>
            <a:lvl1pPr>
              <a:defRPr smtClean="0"/>
            </a:lvl1pPr>
          </a:lstStyle>
          <a:p>
            <a:pPr>
              <a:defRPr/>
            </a:pPr>
            <a:fld id="{A6DD70AC-C6EA-45CF-AF80-82FE0C3D34CF}"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5" name="Content Placeholder 2"/>
          <p:cNvSpPr>
            <a:spLocks noGrp="1"/>
          </p:cNvSpPr>
          <p:nvPr>
            <p:ph idx="1"/>
          </p:nvPr>
        </p:nvSpPr>
        <p:spPr>
          <a:xfrm>
            <a:off x="323529" y="1527770"/>
            <a:ext cx="4032447" cy="4781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3"/>
          <p:cNvSpPr>
            <a:spLocks noGrp="1" noChangeArrowheads="1"/>
          </p:cNvSpPr>
          <p:nvPr>
            <p:ph type="sldNum" sz="quarter" idx="10"/>
          </p:nvPr>
        </p:nvSpPr>
        <p:spPr/>
        <p:txBody>
          <a:bodyPr/>
          <a:lstStyle>
            <a:lvl1pPr>
              <a:defRPr smtClean="0"/>
            </a:lvl1pPr>
          </a:lstStyle>
          <a:p>
            <a:pPr>
              <a:defRPr/>
            </a:pPr>
            <a:fld id="{77368385-0D8F-4A7D-BDAB-DB18BC826720}"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23850" y="223838"/>
            <a:ext cx="6408738" cy="8509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23850" y="1484313"/>
            <a:ext cx="8362950" cy="4897437"/>
          </a:xfrm>
        </p:spPr>
        <p:txBody>
          <a:bodyPr/>
          <a:lstStyle/>
          <a:p>
            <a:pPr lvl="0"/>
            <a:endParaRPr lang="en-US" noProof="0"/>
          </a:p>
        </p:txBody>
      </p:sp>
      <p:sp>
        <p:nvSpPr>
          <p:cNvPr id="4" name="Rectangle 43"/>
          <p:cNvSpPr>
            <a:spLocks noGrp="1" noChangeArrowheads="1"/>
          </p:cNvSpPr>
          <p:nvPr>
            <p:ph type="sldNum" sz="quarter" idx="10"/>
          </p:nvPr>
        </p:nvSpPr>
        <p:spPr/>
        <p:txBody>
          <a:bodyPr/>
          <a:lstStyle>
            <a:lvl1pPr>
              <a:defRPr smtClean="0"/>
            </a:lvl1pPr>
          </a:lstStyle>
          <a:p>
            <a:pPr>
              <a:defRPr/>
            </a:pPr>
            <a:fld id="{4CC53522-4C03-48E6-8FCC-AF4C995D6D5D}"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3"/>
          <p:cNvSpPr>
            <a:spLocks noGrp="1" noChangeArrowheads="1"/>
          </p:cNvSpPr>
          <p:nvPr>
            <p:ph type="sldNum" sz="quarter" idx="10"/>
          </p:nvPr>
        </p:nvSpPr>
        <p:spPr>
          <a:ln/>
        </p:spPr>
        <p:txBody>
          <a:bodyPr/>
          <a:lstStyle>
            <a:lvl1pPr>
              <a:defRPr/>
            </a:lvl1pPr>
          </a:lstStyle>
          <a:p>
            <a:pPr>
              <a:defRPr/>
            </a:pPr>
            <a:fld id="{2374A01A-EEA1-417D-AC32-45D755B330B7}" type="slidenum">
              <a:rPr lang="en-US">
                <a:solidFill>
                  <a:srgbClr val="000000"/>
                </a:solidFill>
              </a:rPr>
              <a:pPr>
                <a:defRPr/>
              </a:pPr>
              <a:t>‹#›</a:t>
            </a:fld>
            <a:endParaRPr lang="en-US">
              <a:solidFill>
                <a:srgbClr val="000000"/>
              </a:solidFill>
            </a:endParaRPr>
          </a:p>
        </p:txBody>
      </p:sp>
      <p:sp>
        <p:nvSpPr>
          <p:cNvPr id="3" name="Footer Placeholder 26"/>
          <p:cNvSpPr>
            <a:spLocks noGrp="1"/>
          </p:cNvSpPr>
          <p:nvPr>
            <p:ph type="ftr" sz="quarter" idx="11"/>
          </p:nvPr>
        </p:nvSpPr>
        <p:spPr/>
        <p:txBody>
          <a:bodyPr/>
          <a:lstStyle>
            <a:lvl1pPr>
              <a:defRPr/>
            </a:lvl1pPr>
          </a:lstStyle>
          <a:p>
            <a:pPr>
              <a:defRPr/>
            </a:pPr>
            <a:r>
              <a:rPr lang="en-US">
                <a:solidFill>
                  <a:srgbClr val="000000"/>
                </a:solidFill>
              </a:rPr>
              <a:t>TC 07FEB2014</a:t>
            </a:r>
            <a:endParaRPr lang="nl-NL">
              <a:solidFill>
                <a:srgbClr val="000000"/>
              </a:solidFill>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3850" y="223838"/>
            <a:ext cx="6408738" cy="850900"/>
          </a:xfrm>
        </p:spPr>
        <p:txBody>
          <a:bodyPr/>
          <a:lstStyle/>
          <a:p>
            <a:r>
              <a:rPr lang="en-US" smtClean="0"/>
              <a:t>Click to edit Master title style</a:t>
            </a:r>
            <a:endParaRPr lang="en-US"/>
          </a:p>
        </p:txBody>
      </p:sp>
      <p:sp>
        <p:nvSpPr>
          <p:cNvPr id="3" name="Rectangle 43"/>
          <p:cNvSpPr>
            <a:spLocks noGrp="1" noChangeArrowheads="1"/>
          </p:cNvSpPr>
          <p:nvPr>
            <p:ph type="sldNum" sz="quarter" idx="10"/>
          </p:nvPr>
        </p:nvSpPr>
        <p:spPr>
          <a:ln/>
        </p:spPr>
        <p:txBody>
          <a:bodyPr/>
          <a:lstStyle>
            <a:lvl1pPr>
              <a:defRPr/>
            </a:lvl1pPr>
          </a:lstStyle>
          <a:p>
            <a:pPr>
              <a:defRPr/>
            </a:pPr>
            <a:fld id="{D35946E9-0AF6-4F41-B596-0F6FEF24F485}" type="slidenum">
              <a:rPr lang="en-US">
                <a:solidFill>
                  <a:srgbClr val="000000"/>
                </a:solidFill>
              </a:rPr>
              <a:pPr>
                <a:defRPr/>
              </a:pPr>
              <a:t>‹#›</a:t>
            </a:fld>
            <a:endParaRPr lang="en-US">
              <a:solidFill>
                <a:srgbClr val="000000"/>
              </a:solidFill>
            </a:endParaRPr>
          </a:p>
        </p:txBody>
      </p:sp>
      <p:sp>
        <p:nvSpPr>
          <p:cNvPr id="4" name="Footer Placeholder 26"/>
          <p:cNvSpPr>
            <a:spLocks noGrp="1"/>
          </p:cNvSpPr>
          <p:nvPr>
            <p:ph type="ftr" sz="quarter" idx="11"/>
          </p:nvPr>
        </p:nvSpPr>
        <p:spPr/>
        <p:txBody>
          <a:bodyPr/>
          <a:lstStyle>
            <a:lvl1pPr>
              <a:defRPr/>
            </a:lvl1pPr>
          </a:lstStyle>
          <a:p>
            <a:pPr>
              <a:defRPr/>
            </a:pPr>
            <a:r>
              <a:rPr lang="en-US">
                <a:solidFill>
                  <a:srgbClr val="000000"/>
                </a:solidFill>
              </a:rPr>
              <a:t>TC 07FEB2014</a:t>
            </a:r>
            <a:endParaRPr lang="nl-NL">
              <a:solidFill>
                <a:srgbClr val="000000"/>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0" y="6550223"/>
            <a:ext cx="3581400" cy="307777"/>
          </a:xfrm>
          <a:prstGeom prst="rect">
            <a:avLst/>
          </a:prstGeom>
        </p:spPr>
        <p:txBody>
          <a:bodyPr wrap="square">
            <a:spAutoFit/>
          </a:bodyPr>
          <a:lstStyle/>
          <a:p>
            <a:r>
              <a:rPr lang="en-US" sz="1400" dirty="0" smtClean="0">
                <a:solidFill>
                  <a:schemeClr val="tx1">
                    <a:lumMod val="65000"/>
                    <a:lumOff val="35000"/>
                  </a:schemeClr>
                </a:solidFill>
              </a:rPr>
              <a:t>Lucian Smith, </a:t>
            </a:r>
            <a:r>
              <a:rPr lang="en-US" sz="1400" dirty="0" err="1" smtClean="0">
                <a:solidFill>
                  <a:schemeClr val="tx1">
                    <a:lumMod val="65000"/>
                    <a:lumOff val="35000"/>
                  </a:schemeClr>
                </a:solidFill>
              </a:rPr>
              <a:t>Maciej</a:t>
            </a:r>
            <a:r>
              <a:rPr lang="en-US" sz="1400" dirty="0" smtClean="0">
                <a:solidFill>
                  <a:schemeClr val="tx1">
                    <a:lumMod val="65000"/>
                    <a:lumOff val="35000"/>
                  </a:schemeClr>
                </a:solidFill>
              </a:rPr>
              <a:t> J. Swat,  Jacob </a:t>
            </a:r>
            <a:r>
              <a:rPr lang="en-US" sz="1400" dirty="0" err="1" smtClean="0">
                <a:solidFill>
                  <a:schemeClr val="tx1">
                    <a:lumMod val="65000"/>
                    <a:lumOff val="35000"/>
                  </a:schemeClr>
                </a:solidFill>
              </a:rPr>
              <a:t>Barhak</a:t>
            </a:r>
            <a:endParaRPr lang="en-US" sz="1400" dirty="0">
              <a:solidFill>
                <a:schemeClr val="tx1">
                  <a:lumMod val="65000"/>
                  <a:lumOff val="35000"/>
                </a:scheme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23850" y="223838"/>
            <a:ext cx="6408738" cy="850900"/>
          </a:xfrm>
        </p:spPr>
        <p:txBody>
          <a:bodyPr/>
          <a:lstStyle/>
          <a:p>
            <a:r>
              <a:rPr lang="en-US"/>
              <a:t>Click to edit Master title style</a:t>
            </a:r>
          </a:p>
        </p:txBody>
      </p:sp>
      <p:sp>
        <p:nvSpPr>
          <p:cNvPr id="3" name="Content Placeholder 2"/>
          <p:cNvSpPr>
            <a:spLocks noGrp="1"/>
          </p:cNvSpPr>
          <p:nvPr>
            <p:ph sz="half" idx="1"/>
          </p:nvPr>
        </p:nvSpPr>
        <p:spPr>
          <a:xfrm>
            <a:off x="323850" y="1484313"/>
            <a:ext cx="8362950" cy="237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23850" y="4008438"/>
            <a:ext cx="8362950" cy="2373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3"/>
          <p:cNvSpPr>
            <a:spLocks noGrp="1" noChangeArrowheads="1"/>
          </p:cNvSpPr>
          <p:nvPr>
            <p:ph type="sldNum" sz="quarter" idx="10"/>
          </p:nvPr>
        </p:nvSpPr>
        <p:spPr/>
        <p:txBody>
          <a:bodyPr/>
          <a:lstStyle>
            <a:lvl1pPr>
              <a:defRPr smtClean="0"/>
            </a:lvl1pPr>
          </a:lstStyle>
          <a:p>
            <a:pPr>
              <a:defRPr/>
            </a:pPr>
            <a:fld id="{F5799772-FF4F-441F-B258-4319DEE2CEA4}" type="slidenum">
              <a:rPr lang="en-US">
                <a:solidFill>
                  <a:srgbClr val="000000"/>
                </a:solidFill>
              </a:rPr>
              <a:pPr>
                <a:defRPr/>
              </a:pPr>
              <a:t>‹#›</a:t>
            </a:fld>
            <a:endParaRPr lang="en-US">
              <a:solidFill>
                <a:srgbClr val="000000"/>
              </a:solidFill>
            </a:endParaRPr>
          </a:p>
        </p:txBody>
      </p:sp>
    </p:spTree>
  </p:cSld>
  <p:clrMapOvr>
    <a:masterClrMapping/>
  </p:clrMapOvr>
  <p:transition spd="slow" advClick="0" advTm="10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F6FF-6632-4E48-8F29-53F70D24E2CD}"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3F6FF-6632-4E48-8F29-53F70D24E2CD}" type="datetimeFigureOut">
              <a:rPr lang="en-US" smtClean="0"/>
              <a:pPr/>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3F6FF-6632-4E48-8F29-53F70D24E2CD}" type="datetimeFigureOut">
              <a:rPr lang="en-US" smtClean="0"/>
              <a:pPr/>
              <a:t>7/21/2016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3F6FF-6632-4E48-8F29-53F70D24E2CD}" type="datetimeFigureOut">
              <a:rPr lang="en-US" smtClean="0"/>
              <a:pPr/>
              <a:t>7/21/2016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3F6FF-6632-4E48-8F29-53F70D24E2CD}" type="datetimeFigureOut">
              <a:rPr lang="en-US" smtClean="0"/>
              <a:pPr/>
              <a:t>7/21/2016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3F6FF-6632-4E48-8F29-53F70D24E2CD}" type="datetimeFigureOut">
              <a:rPr lang="en-US" smtClean="0"/>
              <a:pPr/>
              <a:t>7/21/2016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DDB10-D60E-42A6-80F4-E4BBC9F06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2700"/>
            <a:ext cx="6948488" cy="115888"/>
          </a:xfrm>
          <a:prstGeom prst="rect">
            <a:avLst/>
          </a:prstGeom>
          <a:solidFill>
            <a:srgbClr val="0076A3"/>
          </a:solidFill>
          <a:ln>
            <a:solidFill>
              <a:srgbClr val="0076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nl-NL">
              <a:solidFill>
                <a:srgbClr val="FFFFFF"/>
              </a:solidFill>
            </a:endParaRPr>
          </a:p>
        </p:txBody>
      </p:sp>
      <p:pic>
        <p:nvPicPr>
          <p:cNvPr id="1027" name="Picture 12" descr="Description: ddmore_logo_epsilon.png"/>
          <p:cNvPicPr>
            <a:picLocks noChangeAspect="1" noChangeArrowheads="1"/>
          </p:cNvPicPr>
          <p:nvPr userDrawn="1"/>
        </p:nvPicPr>
        <p:blipFill>
          <a:blip r:embed="rId11" cstate="print">
            <a:clrChange>
              <a:clrFrom>
                <a:srgbClr val="FFFFFF"/>
              </a:clrFrom>
              <a:clrTo>
                <a:srgbClr val="FFFFFF">
                  <a:alpha val="0"/>
                </a:srgbClr>
              </a:clrTo>
            </a:clrChange>
          </a:blip>
          <a:srcRect/>
          <a:stretch>
            <a:fillRect/>
          </a:stretch>
        </p:blipFill>
        <p:spPr bwMode="auto">
          <a:xfrm>
            <a:off x="6948488" y="404813"/>
            <a:ext cx="2044700" cy="409575"/>
          </a:xfrm>
          <a:prstGeom prst="rect">
            <a:avLst/>
          </a:prstGeom>
          <a:noFill/>
          <a:ln w="9525">
            <a:noFill/>
            <a:miter lim="800000"/>
            <a:headEnd/>
            <a:tailEnd/>
          </a:ln>
        </p:spPr>
      </p:pic>
      <p:sp>
        <p:nvSpPr>
          <p:cNvPr id="1028" name="Rectangle 40"/>
          <p:cNvSpPr>
            <a:spLocks noGrp="1" noChangeArrowheads="1"/>
          </p:cNvSpPr>
          <p:nvPr>
            <p:ph type="title"/>
          </p:nvPr>
        </p:nvSpPr>
        <p:spPr bwMode="auto">
          <a:xfrm>
            <a:off x="323850" y="223838"/>
            <a:ext cx="6408738" cy="850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41"/>
          <p:cNvSpPr>
            <a:spLocks noGrp="1" noChangeArrowheads="1"/>
          </p:cNvSpPr>
          <p:nvPr>
            <p:ph type="body" idx="1"/>
          </p:nvPr>
        </p:nvSpPr>
        <p:spPr bwMode="auto">
          <a:xfrm>
            <a:off x="323850" y="1484313"/>
            <a:ext cx="8362950" cy="4897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63" name="Rectangle 43"/>
          <p:cNvSpPr>
            <a:spLocks noGrp="1" noChangeArrowheads="1"/>
          </p:cNvSpPr>
          <p:nvPr>
            <p:ph type="sldNum" sz="quarter" idx="4"/>
          </p:nvPr>
        </p:nvSpPr>
        <p:spPr bwMode="auto">
          <a:xfrm>
            <a:off x="7956550" y="6408738"/>
            <a:ext cx="730250"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latin typeface="Calibri" pitchFamily="34" charset="0"/>
                <a:cs typeface="Arial" pitchFamily="34" charset="0"/>
              </a:defRPr>
            </a:lvl1pPr>
          </a:lstStyle>
          <a:p>
            <a:pPr fontAlgn="base">
              <a:spcBef>
                <a:spcPct val="0"/>
              </a:spcBef>
              <a:spcAft>
                <a:spcPct val="0"/>
              </a:spcAft>
              <a:defRPr/>
            </a:pPr>
            <a:fld id="{D2822EDA-AE85-409E-8C44-84DDF5925E88}" type="slidenum">
              <a:rPr lang="en-US">
                <a:solidFill>
                  <a:srgbClr val="000000"/>
                </a:solidFill>
                <a:ea typeface="ＭＳ Ｐゴシック" pitchFamily="34" charset="-128"/>
              </a:rPr>
              <a:pPr fontAlgn="base">
                <a:spcBef>
                  <a:spcPct val="0"/>
                </a:spcBef>
                <a:spcAft>
                  <a:spcPct val="0"/>
                </a:spcAft>
                <a:defRPr/>
              </a:pPr>
              <a:t>‹#›</a:t>
            </a:fld>
            <a:endParaRPr lang="en-US">
              <a:solidFill>
                <a:srgbClr val="000000"/>
              </a:solidFill>
              <a:ea typeface="ＭＳ Ｐゴシック" pitchFamily="34" charset="-128"/>
            </a:endParaRPr>
          </a:p>
        </p:txBody>
      </p:sp>
      <p:sp>
        <p:nvSpPr>
          <p:cNvPr id="27" name="Footer Placeholder 26"/>
          <p:cNvSpPr>
            <a:spLocks noGrp="1"/>
          </p:cNvSpPr>
          <p:nvPr>
            <p:ph type="ftr" sz="quarter" idx="3"/>
          </p:nvPr>
        </p:nvSpPr>
        <p:spPr>
          <a:xfrm>
            <a:off x="3124200" y="63817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latin typeface="Calibri" pitchFamily="34" charset="0"/>
                <a:ea typeface="+mn-ea"/>
                <a:cs typeface="+mn-cs"/>
              </a:defRPr>
            </a:lvl1pPr>
          </a:lstStyle>
          <a:p>
            <a:pPr fontAlgn="base">
              <a:spcBef>
                <a:spcPct val="0"/>
              </a:spcBef>
              <a:spcAft>
                <a:spcPct val="0"/>
              </a:spcAft>
              <a:defRPr/>
            </a:pPr>
            <a:r>
              <a:rPr lang="en-US">
                <a:solidFill>
                  <a:srgbClr val="000000"/>
                </a:solidFill>
              </a:rPr>
              <a:t>TC 07FEB2014</a:t>
            </a:r>
            <a:endParaRPr lang="nl-NL">
              <a:solidFill>
                <a:srgbClr val="000000"/>
              </a:solidFill>
            </a:endParaRPr>
          </a:p>
        </p:txBody>
      </p:sp>
      <p:sp>
        <p:nvSpPr>
          <p:cNvPr id="8" name="Chord 7"/>
          <p:cNvSpPr/>
          <p:nvPr userDrawn="1"/>
        </p:nvSpPr>
        <p:spPr>
          <a:xfrm>
            <a:off x="6816725" y="7938"/>
            <a:ext cx="276225" cy="336550"/>
          </a:xfrm>
          <a:prstGeom prst="chor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nl-NL">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timing>
    <p:tnLst>
      <p:par>
        <p:cTn id="1" dur="indefinite" restart="never" nodeType="tmRoot"/>
      </p:par>
    </p:tnLst>
  </p:timing>
  <p:hf sldNum="0" hdr="0" dt="0"/>
  <p:txStyles>
    <p:titleStyle>
      <a:lvl1pPr algn="l" rtl="0" eaLnBrk="0" fontAlgn="base" hangingPunct="0">
        <a:spcBef>
          <a:spcPct val="0"/>
        </a:spcBef>
        <a:spcAft>
          <a:spcPct val="0"/>
        </a:spcAft>
        <a:defRPr sz="3200" b="1">
          <a:solidFill>
            <a:schemeClr val="tx1"/>
          </a:solidFill>
          <a:latin typeface="+mj-lt"/>
          <a:ea typeface="ＭＳ Ｐゴシック" charset="0"/>
          <a:cs typeface="ＭＳ Ｐゴシック" charset="0"/>
        </a:defRPr>
      </a:lvl1pPr>
      <a:lvl2pPr algn="l" rtl="0" eaLnBrk="0" fontAlgn="base" hangingPunct="0">
        <a:spcBef>
          <a:spcPct val="0"/>
        </a:spcBef>
        <a:spcAft>
          <a:spcPct val="0"/>
        </a:spcAft>
        <a:defRPr sz="3200" b="1">
          <a:solidFill>
            <a:schemeClr val="tx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3200" b="1">
          <a:solidFill>
            <a:schemeClr val="tx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3200" b="1">
          <a:solidFill>
            <a:schemeClr val="tx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3200" b="1">
          <a:solidFill>
            <a:schemeClr val="tx1"/>
          </a:solidFill>
          <a:latin typeface="Calibri" pitchFamily="34" charset="0"/>
          <a:ea typeface="ＭＳ Ｐゴシック" charset="0"/>
          <a:cs typeface="ＭＳ Ｐゴシック" charset="0"/>
        </a:defRPr>
      </a:lvl5pPr>
      <a:lvl6pPr marL="457200" algn="l" rtl="0" fontAlgn="base">
        <a:spcBef>
          <a:spcPct val="0"/>
        </a:spcBef>
        <a:spcAft>
          <a:spcPct val="0"/>
        </a:spcAft>
        <a:defRPr sz="2800" b="1">
          <a:solidFill>
            <a:schemeClr val="tx1"/>
          </a:solidFill>
          <a:latin typeface="Calibri" pitchFamily="34" charset="0"/>
        </a:defRPr>
      </a:lvl6pPr>
      <a:lvl7pPr marL="914400" algn="l" rtl="0" fontAlgn="base">
        <a:spcBef>
          <a:spcPct val="0"/>
        </a:spcBef>
        <a:spcAft>
          <a:spcPct val="0"/>
        </a:spcAft>
        <a:defRPr sz="2800" b="1">
          <a:solidFill>
            <a:schemeClr val="tx1"/>
          </a:solidFill>
          <a:latin typeface="Calibri" pitchFamily="34" charset="0"/>
        </a:defRPr>
      </a:lvl7pPr>
      <a:lvl8pPr marL="1371600" algn="l" rtl="0" fontAlgn="base">
        <a:spcBef>
          <a:spcPct val="0"/>
        </a:spcBef>
        <a:spcAft>
          <a:spcPct val="0"/>
        </a:spcAft>
        <a:defRPr sz="2800" b="1">
          <a:solidFill>
            <a:schemeClr val="tx1"/>
          </a:solidFill>
          <a:latin typeface="Calibri" pitchFamily="34" charset="0"/>
        </a:defRPr>
      </a:lvl8pPr>
      <a:lvl9pPr marL="1828800" algn="l" rtl="0" fontAlgn="base">
        <a:spcBef>
          <a:spcPct val="0"/>
        </a:spcBef>
        <a:spcAft>
          <a:spcPct val="0"/>
        </a:spcAft>
        <a:defRPr sz="2800" b="1">
          <a:solidFill>
            <a:schemeClr val="tx1"/>
          </a:solidFill>
          <a:latin typeface="Calibri" pitchFamily="34" charset="0"/>
        </a:defRPr>
      </a:lvl9pPr>
    </p:titleStyle>
    <p:bodyStyle>
      <a:lvl1pPr marL="268288" indent="-268288" algn="l" rtl="0" eaLnBrk="0" fontAlgn="base" hangingPunct="0">
        <a:spcBef>
          <a:spcPct val="0"/>
        </a:spcBef>
        <a:spcAft>
          <a:spcPct val="40000"/>
        </a:spcAft>
        <a:buClr>
          <a:srgbClr val="009146"/>
        </a:buClr>
        <a:buFont typeface="Wingdings" pitchFamily="2" charset="2"/>
        <a:buChar char="§"/>
        <a:defRPr sz="2400">
          <a:solidFill>
            <a:schemeClr val="tx1"/>
          </a:solidFill>
          <a:latin typeface="+mn-lt"/>
          <a:ea typeface="ＭＳ Ｐゴシック" charset="0"/>
          <a:cs typeface="ＭＳ Ｐゴシック" charset="0"/>
        </a:defRPr>
      </a:lvl1pPr>
      <a:lvl2pPr marL="622300" indent="-174625" algn="l" rtl="0" eaLnBrk="0" fontAlgn="base" hangingPunct="0">
        <a:spcBef>
          <a:spcPct val="0"/>
        </a:spcBef>
        <a:spcAft>
          <a:spcPct val="40000"/>
        </a:spcAft>
        <a:buClr>
          <a:srgbClr val="009146"/>
        </a:buClr>
        <a:buChar char="•"/>
        <a:defRPr sz="2000">
          <a:solidFill>
            <a:schemeClr val="tx1"/>
          </a:solidFill>
          <a:latin typeface="+mn-lt"/>
          <a:ea typeface="ＭＳ Ｐゴシック" charset="0"/>
        </a:defRPr>
      </a:lvl2pPr>
      <a:lvl3pPr marL="984250" indent="-182563" algn="l" rtl="0" eaLnBrk="0" fontAlgn="base" hangingPunct="0">
        <a:spcBef>
          <a:spcPct val="0"/>
        </a:spcBef>
        <a:spcAft>
          <a:spcPct val="40000"/>
        </a:spcAft>
        <a:buClr>
          <a:srgbClr val="009146"/>
        </a:buClr>
        <a:buFont typeface="Arial" charset="0"/>
        <a:buChar char="-"/>
        <a:defRPr>
          <a:solidFill>
            <a:schemeClr val="tx1"/>
          </a:solidFill>
          <a:latin typeface="+mn-lt"/>
          <a:ea typeface="ＭＳ Ｐゴシック" charset="0"/>
        </a:defRPr>
      </a:lvl3pPr>
      <a:lvl4pPr marL="1341438" indent="-177800" algn="l" rtl="0" eaLnBrk="0" fontAlgn="base" hangingPunct="0">
        <a:spcBef>
          <a:spcPct val="0"/>
        </a:spcBef>
        <a:spcAft>
          <a:spcPct val="40000"/>
        </a:spcAft>
        <a:buClr>
          <a:srgbClr val="009146"/>
        </a:buClr>
        <a:buChar char="•"/>
        <a:defRPr sz="1600">
          <a:solidFill>
            <a:schemeClr val="tx1"/>
          </a:solidFill>
          <a:latin typeface="+mn-lt"/>
          <a:ea typeface="ＭＳ Ｐゴシック" charset="0"/>
        </a:defRPr>
      </a:lvl4pPr>
      <a:lvl5pPr marL="1700213" indent="-179388" algn="l" rtl="0" eaLnBrk="0" fontAlgn="base" hangingPunct="0">
        <a:spcBef>
          <a:spcPct val="0"/>
        </a:spcBef>
        <a:spcAft>
          <a:spcPct val="40000"/>
        </a:spcAft>
        <a:buClr>
          <a:srgbClr val="009146"/>
        </a:buClr>
        <a:buChar char="•"/>
        <a:defRPr sz="1400">
          <a:solidFill>
            <a:schemeClr val="tx1"/>
          </a:solidFill>
          <a:latin typeface="+mn-lt"/>
          <a:ea typeface="ＭＳ Ｐゴシック" charset="0"/>
        </a:defRPr>
      </a:lvl5pPr>
      <a:lvl6pPr marL="2157413" indent="-179388" algn="l" rtl="0" fontAlgn="base">
        <a:spcBef>
          <a:spcPct val="0"/>
        </a:spcBef>
        <a:spcAft>
          <a:spcPct val="40000"/>
        </a:spcAft>
        <a:buClr>
          <a:srgbClr val="009146"/>
        </a:buClr>
        <a:buChar char="•"/>
        <a:defRPr sz="1400">
          <a:solidFill>
            <a:schemeClr val="tx1"/>
          </a:solidFill>
          <a:latin typeface="+mn-lt"/>
        </a:defRPr>
      </a:lvl6pPr>
      <a:lvl7pPr marL="2614613" indent="-179388" algn="l" rtl="0" fontAlgn="base">
        <a:spcBef>
          <a:spcPct val="0"/>
        </a:spcBef>
        <a:spcAft>
          <a:spcPct val="40000"/>
        </a:spcAft>
        <a:buClr>
          <a:srgbClr val="009146"/>
        </a:buClr>
        <a:buChar char="•"/>
        <a:defRPr sz="1400">
          <a:solidFill>
            <a:schemeClr val="tx1"/>
          </a:solidFill>
          <a:latin typeface="+mn-lt"/>
        </a:defRPr>
      </a:lvl7pPr>
      <a:lvl8pPr marL="3071813" indent="-179388" algn="l" rtl="0" fontAlgn="base">
        <a:spcBef>
          <a:spcPct val="0"/>
        </a:spcBef>
        <a:spcAft>
          <a:spcPct val="40000"/>
        </a:spcAft>
        <a:buClr>
          <a:srgbClr val="009146"/>
        </a:buClr>
        <a:buChar char="•"/>
        <a:defRPr sz="1400">
          <a:solidFill>
            <a:schemeClr val="tx1"/>
          </a:solidFill>
          <a:latin typeface="+mn-lt"/>
        </a:defRPr>
      </a:lvl8pPr>
      <a:lvl9pPr marL="3529013" indent="-179388" algn="l" rtl="0" fontAlgn="base">
        <a:spcBef>
          <a:spcPct val="0"/>
        </a:spcBef>
        <a:spcAft>
          <a:spcPct val="40000"/>
        </a:spcAft>
        <a:buClr>
          <a:srgbClr val="009146"/>
        </a:buClr>
        <a:buChar char="•"/>
        <a:defRPr sz="14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tellurium.analogmachine.org/" TargetMode="External"/><Relationship Id="rId2" Type="http://schemas.openxmlformats.org/officeDocument/2006/relationships/hyperlink" Target="http://visualizlab.org/rulebend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imtk.org/home/mist" TargetMode="External"/><Relationship Id="rId2" Type="http://schemas.openxmlformats.org/officeDocument/2006/relationships/hyperlink" Target="https://github.com/Jacob-Barhak/MI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cob-Barhak/SharingDiseaseModels/blob/master/Example1.py" TargetMode="External"/><Relationship Id="rId2" Type="http://schemas.openxmlformats.org/officeDocument/2006/relationships/hyperlink" Target="https://github.com/Jacob-Barhak/SharingDiseaseModels/blob/master/Example1.zip" TargetMode="External"/><Relationship Id="rId1" Type="http://schemas.openxmlformats.org/officeDocument/2006/relationships/slideLayout" Target="../slideLayouts/slideLayout2.xml"/><Relationship Id="rId6" Type="http://schemas.openxmlformats.org/officeDocument/2006/relationships/hyperlink" Target="https://github.com/Jacob-Barhak/SharingDiseaseModels/blob/master/Example1.xml" TargetMode="External"/><Relationship Id="rId5" Type="http://schemas.openxmlformats.org/officeDocument/2006/relationships/hyperlink" Target="https://github.com/Jacob-Barhak/SharingDiseaseModels/blob/master/categorical_MARKOV1.xml" TargetMode="External"/><Relationship Id="rId4" Type="http://schemas.openxmlformats.org/officeDocument/2006/relationships/hyperlink" Target="https://github.com/Jacob-Barhak/SharingDiseaseModels/blob/master/Example1.bng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acob-Barhak/SharingDiseaseModels/blob/master/Example1.py" TargetMode="External"/><Relationship Id="rId2" Type="http://schemas.openxmlformats.org/officeDocument/2006/relationships/hyperlink" Target="https://github.com/Jacob-Barhak/SharingDiseaseModels/blob/master/Example1.zip" TargetMode="External"/><Relationship Id="rId1" Type="http://schemas.openxmlformats.org/officeDocument/2006/relationships/slideLayout" Target="../slideLayouts/slideLayout2.xml"/><Relationship Id="rId6" Type="http://schemas.openxmlformats.org/officeDocument/2006/relationships/hyperlink" Target="https://github.com/Jacob-Barhak/SharingDiseaseModels/blob/master/Example1.xml" TargetMode="External"/><Relationship Id="rId5" Type="http://schemas.openxmlformats.org/officeDocument/2006/relationships/hyperlink" Target="https://github.com/Jacob-Barhak/SharingDiseaseModels/blob/master/categorical_MARKOV1.xml" TargetMode="External"/><Relationship Id="rId4" Type="http://schemas.openxmlformats.org/officeDocument/2006/relationships/hyperlink" Target="https://github.com/Jacob-Barhak/SharingDiseaseModels/blob/master/Example1.bng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acob-Barhak/SharingDiseaseModels/blob/master/Example1.py" TargetMode="External"/><Relationship Id="rId2" Type="http://schemas.openxmlformats.org/officeDocument/2006/relationships/hyperlink" Target="https://github.com/Jacob-Barhak/SharingDiseaseModels/blob/master/Example1.zip" TargetMode="External"/><Relationship Id="rId1" Type="http://schemas.openxmlformats.org/officeDocument/2006/relationships/slideLayout" Target="../slideLayouts/slideLayout2.xml"/><Relationship Id="rId6" Type="http://schemas.openxmlformats.org/officeDocument/2006/relationships/hyperlink" Target="https://github.com/Jacob-Barhak/SharingDiseaseModels/blob/master/Example1.xml" TargetMode="External"/><Relationship Id="rId5" Type="http://schemas.openxmlformats.org/officeDocument/2006/relationships/hyperlink" Target="https://github.com/Jacob-Barhak/SharingDiseaseModels/blob/master/categorical_MARKOV1.xml" TargetMode="External"/><Relationship Id="rId4" Type="http://schemas.openxmlformats.org/officeDocument/2006/relationships/hyperlink" Target="https://github.com/Jacob-Barhak/SharingDiseaseModels/blob/master/Example1.bng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roups.google.com/foru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ml.org/Main_P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harmml.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219200"/>
            <a:ext cx="7772400" cy="1470025"/>
          </a:xfrm>
        </p:spPr>
        <p:txBody>
          <a:bodyPr>
            <a:normAutofit/>
          </a:bodyPr>
          <a:lstStyle/>
          <a:p>
            <a:r>
              <a:rPr lang="en-US" dirty="0" smtClean="0"/>
              <a:t>Sharing Formats for Disease Models</a:t>
            </a:r>
            <a:endParaRPr lang="en-US" dirty="0"/>
          </a:p>
        </p:txBody>
      </p:sp>
      <p:sp>
        <p:nvSpPr>
          <p:cNvPr id="5" name="Subtitle 4"/>
          <p:cNvSpPr>
            <a:spLocks noGrp="1"/>
          </p:cNvSpPr>
          <p:nvPr>
            <p:ph type="subTitle" idx="1"/>
          </p:nvPr>
        </p:nvSpPr>
        <p:spPr>
          <a:xfrm>
            <a:off x="1371600" y="4267200"/>
            <a:ext cx="6400800" cy="2133600"/>
          </a:xfrm>
        </p:spPr>
        <p:txBody>
          <a:bodyPr>
            <a:normAutofit fontScale="85000" lnSpcReduction="20000"/>
          </a:bodyPr>
          <a:lstStyle/>
          <a:p>
            <a:endParaRPr lang="en-US" dirty="0" smtClean="0">
              <a:solidFill>
                <a:schemeClr val="tx1"/>
              </a:solidFill>
            </a:endParaRPr>
          </a:p>
          <a:p>
            <a:endParaRPr lang="en-US" dirty="0" smtClean="0">
              <a:solidFill>
                <a:schemeClr val="tx1"/>
              </a:solidFill>
            </a:endParaRPr>
          </a:p>
          <a:p>
            <a:r>
              <a:rPr lang="en-US" dirty="0" err="1" smtClean="0">
                <a:solidFill>
                  <a:schemeClr val="tx1"/>
                </a:solidFill>
              </a:rPr>
              <a:t>SummerSim</a:t>
            </a:r>
            <a:r>
              <a:rPr lang="en-US" dirty="0" smtClean="0">
                <a:solidFill>
                  <a:schemeClr val="tx1"/>
                </a:solidFill>
              </a:rPr>
              <a:t> 2016</a:t>
            </a:r>
          </a:p>
          <a:p>
            <a:r>
              <a:rPr lang="en-US" dirty="0" smtClean="0">
                <a:solidFill>
                  <a:schemeClr val="tx1"/>
                </a:solidFill>
              </a:rPr>
              <a:t>Montreal, Canada</a:t>
            </a:r>
          </a:p>
          <a:p>
            <a:r>
              <a:rPr lang="en-US" dirty="0" smtClean="0">
                <a:solidFill>
                  <a:schemeClr val="tx1"/>
                </a:solidFill>
              </a:rPr>
              <a:t>26 Jul 2016</a:t>
            </a:r>
          </a:p>
        </p:txBody>
      </p:sp>
      <p:graphicFrame>
        <p:nvGraphicFramePr>
          <p:cNvPr id="6" name="Table 5"/>
          <p:cNvGraphicFramePr>
            <a:graphicFrameLocks noGrp="1"/>
          </p:cNvGraphicFramePr>
          <p:nvPr/>
        </p:nvGraphicFramePr>
        <p:xfrm>
          <a:off x="609600" y="2895600"/>
          <a:ext cx="8077200" cy="20116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dirty="0" smtClean="0">
                          <a:solidFill>
                            <a:schemeClr val="tx1"/>
                          </a:solidFill>
                        </a:rPr>
                        <a:t>Lucian Smith</a:t>
                      </a:r>
                    </a:p>
                    <a:p>
                      <a:pPr algn="ctr"/>
                      <a:r>
                        <a:rPr lang="en-US" dirty="0" smtClean="0">
                          <a:solidFill>
                            <a:schemeClr val="tx1"/>
                          </a:solidFill>
                        </a:rPr>
                        <a:t>California Institute of Technology</a:t>
                      </a:r>
                    </a:p>
                    <a:p>
                      <a:pPr algn="ctr"/>
                      <a:endParaRPr lang="en-US" dirty="0" smtClean="0">
                        <a:solidFill>
                          <a:schemeClr val="tx1"/>
                        </a:solidFill>
                      </a:endParaRPr>
                    </a:p>
                    <a:p>
                      <a:pPr algn="ctr"/>
                      <a:r>
                        <a:rPr lang="en-US" dirty="0" smtClean="0">
                          <a:solidFill>
                            <a:schemeClr val="tx1"/>
                          </a:solidFill>
                        </a:rPr>
                        <a:t>Seattle, WA</a:t>
                      </a:r>
                    </a:p>
                  </a:txBody>
                  <a:tcPr/>
                </a:tc>
                <a:tc>
                  <a:txBody>
                    <a:bodyPr/>
                    <a:lstStyle/>
                    <a:p>
                      <a:pPr algn="ctr"/>
                      <a:r>
                        <a:rPr lang="en-US" dirty="0" err="1" smtClean="0">
                          <a:solidFill>
                            <a:schemeClr val="tx1"/>
                          </a:solidFill>
                        </a:rPr>
                        <a:t>Maciej</a:t>
                      </a:r>
                      <a:r>
                        <a:rPr lang="en-US" dirty="0" smtClean="0">
                          <a:solidFill>
                            <a:schemeClr val="tx1"/>
                          </a:solidFill>
                        </a:rPr>
                        <a:t> J. Swat</a:t>
                      </a:r>
                    </a:p>
                    <a:p>
                      <a:pPr algn="ctr"/>
                      <a:r>
                        <a:rPr lang="en-US" dirty="0" smtClean="0">
                          <a:solidFill>
                            <a:schemeClr val="tx1"/>
                          </a:solidFill>
                        </a:rPr>
                        <a:t>EMBL-European Bioinformatics Institute</a:t>
                      </a:r>
                    </a:p>
                    <a:p>
                      <a:pPr algn="ctr"/>
                      <a:endParaRPr lang="en-US" dirty="0" smtClean="0">
                        <a:solidFill>
                          <a:schemeClr val="tx1"/>
                        </a:solidFill>
                      </a:endParaRPr>
                    </a:p>
                    <a:p>
                      <a:pPr algn="ctr"/>
                      <a:r>
                        <a:rPr lang="en-US" dirty="0" err="1" smtClean="0">
                          <a:solidFill>
                            <a:schemeClr val="tx1"/>
                          </a:solidFill>
                        </a:rPr>
                        <a:t>Hinxton</a:t>
                      </a:r>
                      <a:r>
                        <a:rPr lang="en-US" dirty="0" smtClean="0">
                          <a:solidFill>
                            <a:schemeClr val="tx1"/>
                          </a:solidFill>
                        </a:rPr>
                        <a:t>, </a:t>
                      </a:r>
                      <a:r>
                        <a:rPr lang="en-US" dirty="0" err="1" smtClean="0">
                          <a:solidFill>
                            <a:schemeClr val="tx1"/>
                          </a:solidFill>
                        </a:rPr>
                        <a:t>Cambridgeshire</a:t>
                      </a:r>
                      <a:r>
                        <a:rPr lang="en-US" dirty="0" smtClean="0">
                          <a:solidFill>
                            <a:schemeClr val="tx1"/>
                          </a:solidFill>
                        </a:rPr>
                        <a:t>, UK</a:t>
                      </a:r>
                    </a:p>
                    <a:p>
                      <a:pPr algn="ctr"/>
                      <a:endParaRPr lang="en-US" b="0" dirty="0"/>
                    </a:p>
                  </a:txBody>
                  <a:tcPr/>
                </a:tc>
                <a:tc>
                  <a:txBody>
                    <a:bodyPr/>
                    <a:lstStyle/>
                    <a:p>
                      <a:pPr algn="ctr"/>
                      <a:r>
                        <a:rPr lang="en-US" dirty="0" smtClean="0">
                          <a:solidFill>
                            <a:schemeClr val="tx1"/>
                          </a:solidFill>
                        </a:rPr>
                        <a:t>Jacob </a:t>
                      </a:r>
                      <a:r>
                        <a:rPr lang="en-US" dirty="0" err="1" smtClean="0">
                          <a:solidFill>
                            <a:schemeClr val="tx1"/>
                          </a:solidFill>
                        </a:rPr>
                        <a:t>Barhak</a:t>
                      </a:r>
                      <a:r>
                        <a:rPr lang="en-US" dirty="0" smtClean="0">
                          <a:solidFill>
                            <a:schemeClr val="tx1"/>
                          </a:solidFill>
                        </a:rPr>
                        <a:t> </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r>
                        <a:rPr lang="en-US" dirty="0" smtClean="0">
                          <a:solidFill>
                            <a:schemeClr val="tx1"/>
                          </a:solidFill>
                        </a:rPr>
                        <a:t>Austin TX</a:t>
                      </a:r>
                    </a:p>
                    <a:p>
                      <a:pPr algn="ctr"/>
                      <a:endParaRPr lang="en-US" dirty="0"/>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23850" y="73025"/>
            <a:ext cx="2303463" cy="935038"/>
          </a:xfrm>
        </p:spPr>
        <p:txBody>
          <a:bodyPr/>
          <a:lstStyle/>
          <a:p>
            <a:r>
              <a:rPr lang="en-US" smtClean="0">
                <a:ea typeface="ＭＳ Ｐゴシック" pitchFamily="34" charset="-128"/>
              </a:rPr>
              <a:t>Scope</a:t>
            </a:r>
            <a:br>
              <a:rPr lang="en-US" smtClean="0">
                <a:ea typeface="ＭＳ Ｐゴシック" pitchFamily="34" charset="-128"/>
              </a:rPr>
            </a:br>
            <a:r>
              <a:rPr lang="en-US" sz="2000" i="1" smtClean="0">
                <a:ea typeface="ＭＳ Ｐゴシック" pitchFamily="34" charset="-128"/>
              </a:rPr>
              <a:t>Modelling Steps</a:t>
            </a:r>
            <a:endParaRPr lang="en-US" i="1" smtClean="0">
              <a:ea typeface="ＭＳ Ｐゴシック" pitchFamily="34" charset="-128"/>
            </a:endParaRPr>
          </a:p>
        </p:txBody>
      </p:sp>
      <p:sp>
        <p:nvSpPr>
          <p:cNvPr id="10" name="Content Placeholder 2"/>
          <p:cNvSpPr txBox="1">
            <a:spLocks/>
          </p:cNvSpPr>
          <p:nvPr/>
        </p:nvSpPr>
        <p:spPr bwMode="auto">
          <a:xfrm>
            <a:off x="250825" y="1268413"/>
            <a:ext cx="3960813" cy="4176712"/>
          </a:xfrm>
          <a:prstGeom prst="rect">
            <a:avLst/>
          </a:prstGeom>
          <a:noFill/>
          <a:ln w="9525">
            <a:noFill/>
            <a:miter lim="800000"/>
            <a:headEnd/>
            <a:tailEnd/>
          </a:ln>
        </p:spPr>
        <p:txBody>
          <a:bodyPr/>
          <a:lstStyle>
            <a:lvl1pPr marL="268288" indent="-268288" algn="l" rtl="0" eaLnBrk="0" fontAlgn="base" hangingPunct="0">
              <a:spcBef>
                <a:spcPct val="0"/>
              </a:spcBef>
              <a:spcAft>
                <a:spcPct val="40000"/>
              </a:spcAft>
              <a:buClr>
                <a:srgbClr val="009146"/>
              </a:buClr>
              <a:buFont typeface="Wingdings" pitchFamily="2" charset="2"/>
              <a:buChar char="§"/>
              <a:defRPr sz="2400">
                <a:solidFill>
                  <a:schemeClr val="tx1"/>
                </a:solidFill>
                <a:latin typeface="+mn-lt"/>
                <a:ea typeface="ＭＳ Ｐゴシック" charset="0"/>
                <a:cs typeface="ＭＳ Ｐゴシック" charset="0"/>
              </a:defRPr>
            </a:lvl1pPr>
            <a:lvl2pPr marL="622300" indent="-174625" algn="l" rtl="0" eaLnBrk="0" fontAlgn="base" hangingPunct="0">
              <a:spcBef>
                <a:spcPct val="0"/>
              </a:spcBef>
              <a:spcAft>
                <a:spcPct val="40000"/>
              </a:spcAft>
              <a:buClr>
                <a:srgbClr val="009146"/>
              </a:buClr>
              <a:buChar char="•"/>
              <a:defRPr sz="2000">
                <a:solidFill>
                  <a:schemeClr val="tx1"/>
                </a:solidFill>
                <a:latin typeface="+mn-lt"/>
                <a:ea typeface="ＭＳ Ｐゴシック" charset="0"/>
                <a:cs typeface="ＭＳ Ｐゴシック"/>
              </a:defRPr>
            </a:lvl2pPr>
            <a:lvl3pPr marL="984250" indent="-182563" algn="l" rtl="0" eaLnBrk="0" fontAlgn="base" hangingPunct="0">
              <a:spcBef>
                <a:spcPct val="0"/>
              </a:spcBef>
              <a:spcAft>
                <a:spcPct val="40000"/>
              </a:spcAft>
              <a:buClr>
                <a:srgbClr val="009146"/>
              </a:buClr>
              <a:buFont typeface="Arial" charset="0"/>
              <a:buChar char="-"/>
              <a:defRPr>
                <a:solidFill>
                  <a:schemeClr val="tx1"/>
                </a:solidFill>
                <a:latin typeface="+mn-lt"/>
                <a:ea typeface="ＭＳ Ｐゴシック" charset="0"/>
                <a:cs typeface="ＭＳ Ｐゴシック"/>
              </a:defRPr>
            </a:lvl3pPr>
            <a:lvl4pPr marL="1341438" indent="-177800" algn="l" rtl="0" eaLnBrk="0" fontAlgn="base" hangingPunct="0">
              <a:spcBef>
                <a:spcPct val="0"/>
              </a:spcBef>
              <a:spcAft>
                <a:spcPct val="40000"/>
              </a:spcAft>
              <a:buClr>
                <a:srgbClr val="009146"/>
              </a:buClr>
              <a:buChar char="•"/>
              <a:defRPr sz="1600">
                <a:solidFill>
                  <a:schemeClr val="tx1"/>
                </a:solidFill>
                <a:latin typeface="+mn-lt"/>
                <a:ea typeface="ＭＳ Ｐゴシック" charset="0"/>
                <a:cs typeface="ＭＳ Ｐゴシック"/>
              </a:defRPr>
            </a:lvl4pPr>
            <a:lvl5pPr marL="1700213" indent="-179388" algn="l" rtl="0" eaLnBrk="0" fontAlgn="base" hangingPunct="0">
              <a:spcBef>
                <a:spcPct val="0"/>
              </a:spcBef>
              <a:spcAft>
                <a:spcPct val="40000"/>
              </a:spcAft>
              <a:buClr>
                <a:srgbClr val="009146"/>
              </a:buClr>
              <a:buChar char="•"/>
              <a:defRPr sz="1400">
                <a:solidFill>
                  <a:schemeClr val="tx1"/>
                </a:solidFill>
                <a:latin typeface="+mn-lt"/>
                <a:ea typeface="ＭＳ Ｐゴシック" charset="0"/>
                <a:cs typeface="ＭＳ Ｐゴシック"/>
              </a:defRPr>
            </a:lvl5pPr>
            <a:lvl6pPr marL="2157413" indent="-179388" algn="l" rtl="0" fontAlgn="base">
              <a:spcBef>
                <a:spcPct val="0"/>
              </a:spcBef>
              <a:spcAft>
                <a:spcPct val="40000"/>
              </a:spcAft>
              <a:buClr>
                <a:srgbClr val="009146"/>
              </a:buClr>
              <a:buChar char="•"/>
              <a:defRPr sz="1400">
                <a:solidFill>
                  <a:schemeClr val="tx1"/>
                </a:solidFill>
                <a:latin typeface="+mn-lt"/>
              </a:defRPr>
            </a:lvl6pPr>
            <a:lvl7pPr marL="2614613" indent="-179388" algn="l" rtl="0" fontAlgn="base">
              <a:spcBef>
                <a:spcPct val="0"/>
              </a:spcBef>
              <a:spcAft>
                <a:spcPct val="40000"/>
              </a:spcAft>
              <a:buClr>
                <a:srgbClr val="009146"/>
              </a:buClr>
              <a:buChar char="•"/>
              <a:defRPr sz="1400">
                <a:solidFill>
                  <a:schemeClr val="tx1"/>
                </a:solidFill>
                <a:latin typeface="+mn-lt"/>
              </a:defRPr>
            </a:lvl7pPr>
            <a:lvl8pPr marL="3071813" indent="-179388" algn="l" rtl="0" fontAlgn="base">
              <a:spcBef>
                <a:spcPct val="0"/>
              </a:spcBef>
              <a:spcAft>
                <a:spcPct val="40000"/>
              </a:spcAft>
              <a:buClr>
                <a:srgbClr val="009146"/>
              </a:buClr>
              <a:buChar char="•"/>
              <a:defRPr sz="1400">
                <a:solidFill>
                  <a:schemeClr val="tx1"/>
                </a:solidFill>
                <a:latin typeface="+mn-lt"/>
              </a:defRPr>
            </a:lvl8pPr>
            <a:lvl9pPr marL="3529013" indent="-179388" algn="l" rtl="0" fontAlgn="base">
              <a:spcBef>
                <a:spcPct val="0"/>
              </a:spcBef>
              <a:spcAft>
                <a:spcPct val="40000"/>
              </a:spcAft>
              <a:buClr>
                <a:srgbClr val="009146"/>
              </a:buClr>
              <a:buChar char="•"/>
              <a:defRPr sz="1400">
                <a:solidFill>
                  <a:schemeClr val="tx1"/>
                </a:solidFill>
                <a:latin typeface="+mn-lt"/>
              </a:defRPr>
            </a:lvl9pPr>
          </a:lstStyle>
          <a:p>
            <a:pPr marL="0" indent="0">
              <a:buFont typeface="Wingdings" pitchFamily="2" charset="2"/>
              <a:buNone/>
              <a:defRPr/>
            </a:pPr>
            <a:r>
              <a:rPr lang="en-US" sz="1800" dirty="0" smtClean="0">
                <a:solidFill>
                  <a:srgbClr val="000000"/>
                </a:solidFill>
              </a:rPr>
              <a:t>Simulation Step</a:t>
            </a:r>
          </a:p>
          <a:p>
            <a:pPr>
              <a:defRPr/>
            </a:pPr>
            <a:r>
              <a:rPr lang="en-US" sz="1600" dirty="0" smtClean="0">
                <a:solidFill>
                  <a:srgbClr val="000000"/>
                </a:solidFill>
              </a:rPr>
              <a:t>Observations</a:t>
            </a:r>
            <a:endParaRPr lang="en-US" sz="1400" dirty="0" smtClean="0">
              <a:solidFill>
                <a:srgbClr val="000000"/>
              </a:solidFill>
            </a:endParaRPr>
          </a:p>
          <a:p>
            <a:pPr>
              <a:defRPr/>
            </a:pPr>
            <a:r>
              <a:rPr lang="en-US" sz="1600" dirty="0">
                <a:solidFill>
                  <a:srgbClr val="000000"/>
                </a:solidFill>
              </a:rPr>
              <a:t>Observations</a:t>
            </a:r>
            <a:endParaRPr lang="en-US" sz="1400" dirty="0">
              <a:solidFill>
                <a:srgbClr val="000000"/>
              </a:solidFill>
            </a:endParaRPr>
          </a:p>
          <a:p>
            <a:pPr>
              <a:defRPr/>
            </a:pPr>
            <a:r>
              <a:rPr lang="en-US" sz="1600" dirty="0">
                <a:solidFill>
                  <a:srgbClr val="000000"/>
                </a:solidFill>
              </a:rPr>
              <a:t>Operation</a:t>
            </a:r>
          </a:p>
          <a:p>
            <a:pPr lvl="1">
              <a:defRPr/>
            </a:pPr>
            <a:r>
              <a:rPr lang="en-US" sz="1400" dirty="0">
                <a:solidFill>
                  <a:srgbClr val="000000"/>
                </a:solidFill>
              </a:rPr>
              <a:t>Property/Algorithm</a:t>
            </a:r>
          </a:p>
          <a:p>
            <a:pPr marL="0" indent="0">
              <a:buFont typeface="Wingdings" pitchFamily="2" charset="2"/>
              <a:buNone/>
              <a:defRPr/>
            </a:pPr>
            <a:r>
              <a:rPr lang="en-US" sz="1800" dirty="0" smtClean="0">
                <a:solidFill>
                  <a:srgbClr val="000000"/>
                </a:solidFill>
              </a:rPr>
              <a:t>Estimation</a:t>
            </a:r>
          </a:p>
          <a:p>
            <a:pPr>
              <a:defRPr/>
            </a:pPr>
            <a:r>
              <a:rPr lang="en-US" sz="1600" dirty="0" smtClean="0">
                <a:solidFill>
                  <a:srgbClr val="000000"/>
                </a:solidFill>
              </a:rPr>
              <a:t>Dataset/Observation reference</a:t>
            </a:r>
          </a:p>
          <a:p>
            <a:pPr>
              <a:defRPr/>
            </a:pPr>
            <a:r>
              <a:rPr lang="en-US" sz="1600" dirty="0" smtClean="0">
                <a:solidFill>
                  <a:srgbClr val="000000"/>
                </a:solidFill>
              </a:rPr>
              <a:t>Parameter estimation</a:t>
            </a:r>
          </a:p>
          <a:p>
            <a:pPr lvl="1">
              <a:defRPr/>
            </a:pPr>
            <a:r>
              <a:rPr lang="en-US" sz="1400" dirty="0" smtClean="0">
                <a:solidFill>
                  <a:srgbClr val="000000"/>
                </a:solidFill>
              </a:rPr>
              <a:t>initial estimates </a:t>
            </a:r>
            <a:endParaRPr lang="en-US" sz="1400" dirty="0">
              <a:solidFill>
                <a:srgbClr val="000000"/>
              </a:solidFill>
            </a:endParaRPr>
          </a:p>
          <a:p>
            <a:pPr lvl="1">
              <a:defRPr/>
            </a:pPr>
            <a:r>
              <a:rPr lang="en-US" sz="1400" dirty="0" smtClean="0">
                <a:solidFill>
                  <a:srgbClr val="000000"/>
                </a:solidFill>
              </a:rPr>
              <a:t>lower/upper bound</a:t>
            </a:r>
            <a:endParaRPr lang="en-US" sz="1400" dirty="0">
              <a:solidFill>
                <a:srgbClr val="000000"/>
              </a:solidFill>
            </a:endParaRPr>
          </a:p>
          <a:p>
            <a:pPr>
              <a:defRPr/>
            </a:pPr>
            <a:r>
              <a:rPr lang="en-US" sz="1600" dirty="0">
                <a:solidFill>
                  <a:srgbClr val="000000"/>
                </a:solidFill>
              </a:rPr>
              <a:t>Operation</a:t>
            </a:r>
          </a:p>
          <a:p>
            <a:pPr lvl="1">
              <a:defRPr/>
            </a:pPr>
            <a:r>
              <a:rPr lang="en-US" sz="1400" dirty="0">
                <a:solidFill>
                  <a:srgbClr val="000000"/>
                </a:solidFill>
              </a:rPr>
              <a:t>Property/</a:t>
            </a:r>
            <a:r>
              <a:rPr lang="en-US" sz="1400" dirty="0" smtClean="0">
                <a:solidFill>
                  <a:srgbClr val="000000"/>
                </a:solidFill>
              </a:rPr>
              <a:t>Algorithm</a:t>
            </a:r>
            <a:endParaRPr lang="en-US" sz="1600" dirty="0" smtClean="0">
              <a:solidFill>
                <a:srgbClr val="000000"/>
              </a:solidFill>
            </a:endParaRPr>
          </a:p>
        </p:txBody>
      </p:sp>
      <p:pic>
        <p:nvPicPr>
          <p:cNvPr id="17412" name="Picture 3" descr="ModellingSteps_08_081.pdf"/>
          <p:cNvPicPr>
            <a:picLocks noChangeAspect="1"/>
          </p:cNvPicPr>
          <p:nvPr/>
        </p:nvPicPr>
        <p:blipFill>
          <a:blip r:embed="rId2" cstate="print"/>
          <a:srcRect/>
          <a:stretch>
            <a:fillRect/>
          </a:stretch>
        </p:blipFill>
        <p:spPr bwMode="auto">
          <a:xfrm>
            <a:off x="3563938" y="3762375"/>
            <a:ext cx="5580062" cy="3079750"/>
          </a:xfrm>
          <a:prstGeom prst="rect">
            <a:avLst/>
          </a:prstGeom>
          <a:noFill/>
          <a:ln w="9525">
            <a:noFill/>
            <a:miter lim="800000"/>
            <a:headEnd/>
            <a:tailEnd/>
          </a:ln>
        </p:spPr>
      </p:pic>
      <p:sp>
        <p:nvSpPr>
          <p:cNvPr id="6" name="Content Placeholder 2"/>
          <p:cNvSpPr txBox="1">
            <a:spLocks/>
          </p:cNvSpPr>
          <p:nvPr/>
        </p:nvSpPr>
        <p:spPr bwMode="auto">
          <a:xfrm>
            <a:off x="4211638" y="1268413"/>
            <a:ext cx="3960812" cy="2305050"/>
          </a:xfrm>
          <a:prstGeom prst="rect">
            <a:avLst/>
          </a:prstGeom>
          <a:noFill/>
          <a:ln w="9525">
            <a:noFill/>
            <a:miter lim="800000"/>
            <a:headEnd/>
            <a:tailEnd/>
          </a:ln>
        </p:spPr>
        <p:txBody>
          <a:bodyPr/>
          <a:lstStyle>
            <a:lvl1pPr marL="268288" indent="-268288" algn="l" rtl="0" eaLnBrk="0" fontAlgn="base" hangingPunct="0">
              <a:spcBef>
                <a:spcPct val="0"/>
              </a:spcBef>
              <a:spcAft>
                <a:spcPct val="40000"/>
              </a:spcAft>
              <a:buClr>
                <a:srgbClr val="009146"/>
              </a:buClr>
              <a:buFont typeface="Wingdings" pitchFamily="2" charset="2"/>
              <a:buChar char="§"/>
              <a:defRPr sz="2400">
                <a:solidFill>
                  <a:schemeClr val="tx1"/>
                </a:solidFill>
                <a:latin typeface="+mn-lt"/>
                <a:ea typeface="ＭＳ Ｐゴシック" charset="0"/>
                <a:cs typeface="ＭＳ Ｐゴシック" charset="0"/>
              </a:defRPr>
            </a:lvl1pPr>
            <a:lvl2pPr marL="622300" indent="-174625" algn="l" rtl="0" eaLnBrk="0" fontAlgn="base" hangingPunct="0">
              <a:spcBef>
                <a:spcPct val="0"/>
              </a:spcBef>
              <a:spcAft>
                <a:spcPct val="40000"/>
              </a:spcAft>
              <a:buClr>
                <a:srgbClr val="009146"/>
              </a:buClr>
              <a:buChar char="•"/>
              <a:defRPr sz="2000">
                <a:solidFill>
                  <a:schemeClr val="tx1"/>
                </a:solidFill>
                <a:latin typeface="+mn-lt"/>
                <a:ea typeface="ＭＳ Ｐゴシック" charset="0"/>
                <a:cs typeface="ＭＳ Ｐゴシック"/>
              </a:defRPr>
            </a:lvl2pPr>
            <a:lvl3pPr marL="984250" indent="-182563" algn="l" rtl="0" eaLnBrk="0" fontAlgn="base" hangingPunct="0">
              <a:spcBef>
                <a:spcPct val="0"/>
              </a:spcBef>
              <a:spcAft>
                <a:spcPct val="40000"/>
              </a:spcAft>
              <a:buClr>
                <a:srgbClr val="009146"/>
              </a:buClr>
              <a:buFont typeface="Arial" charset="0"/>
              <a:buChar char="-"/>
              <a:defRPr>
                <a:solidFill>
                  <a:schemeClr val="tx1"/>
                </a:solidFill>
                <a:latin typeface="+mn-lt"/>
                <a:ea typeface="ＭＳ Ｐゴシック" charset="0"/>
                <a:cs typeface="ＭＳ Ｐゴシック"/>
              </a:defRPr>
            </a:lvl3pPr>
            <a:lvl4pPr marL="1341438" indent="-177800" algn="l" rtl="0" eaLnBrk="0" fontAlgn="base" hangingPunct="0">
              <a:spcBef>
                <a:spcPct val="0"/>
              </a:spcBef>
              <a:spcAft>
                <a:spcPct val="40000"/>
              </a:spcAft>
              <a:buClr>
                <a:srgbClr val="009146"/>
              </a:buClr>
              <a:buChar char="•"/>
              <a:defRPr sz="1600">
                <a:solidFill>
                  <a:schemeClr val="tx1"/>
                </a:solidFill>
                <a:latin typeface="+mn-lt"/>
                <a:ea typeface="ＭＳ Ｐゴシック" charset="0"/>
                <a:cs typeface="ＭＳ Ｐゴシック"/>
              </a:defRPr>
            </a:lvl4pPr>
            <a:lvl5pPr marL="1700213" indent="-179388" algn="l" rtl="0" eaLnBrk="0" fontAlgn="base" hangingPunct="0">
              <a:spcBef>
                <a:spcPct val="0"/>
              </a:spcBef>
              <a:spcAft>
                <a:spcPct val="40000"/>
              </a:spcAft>
              <a:buClr>
                <a:srgbClr val="009146"/>
              </a:buClr>
              <a:buChar char="•"/>
              <a:defRPr sz="1400">
                <a:solidFill>
                  <a:schemeClr val="tx1"/>
                </a:solidFill>
                <a:latin typeface="+mn-lt"/>
                <a:ea typeface="ＭＳ Ｐゴシック" charset="0"/>
                <a:cs typeface="ＭＳ Ｐゴシック"/>
              </a:defRPr>
            </a:lvl5pPr>
            <a:lvl6pPr marL="2157413" indent="-179388" algn="l" rtl="0" fontAlgn="base">
              <a:spcBef>
                <a:spcPct val="0"/>
              </a:spcBef>
              <a:spcAft>
                <a:spcPct val="40000"/>
              </a:spcAft>
              <a:buClr>
                <a:srgbClr val="009146"/>
              </a:buClr>
              <a:buChar char="•"/>
              <a:defRPr sz="1400">
                <a:solidFill>
                  <a:schemeClr val="tx1"/>
                </a:solidFill>
                <a:latin typeface="+mn-lt"/>
              </a:defRPr>
            </a:lvl6pPr>
            <a:lvl7pPr marL="2614613" indent="-179388" algn="l" rtl="0" fontAlgn="base">
              <a:spcBef>
                <a:spcPct val="0"/>
              </a:spcBef>
              <a:spcAft>
                <a:spcPct val="40000"/>
              </a:spcAft>
              <a:buClr>
                <a:srgbClr val="009146"/>
              </a:buClr>
              <a:buChar char="•"/>
              <a:defRPr sz="1400">
                <a:solidFill>
                  <a:schemeClr val="tx1"/>
                </a:solidFill>
                <a:latin typeface="+mn-lt"/>
              </a:defRPr>
            </a:lvl7pPr>
            <a:lvl8pPr marL="3071813" indent="-179388" algn="l" rtl="0" fontAlgn="base">
              <a:spcBef>
                <a:spcPct val="0"/>
              </a:spcBef>
              <a:spcAft>
                <a:spcPct val="40000"/>
              </a:spcAft>
              <a:buClr>
                <a:srgbClr val="009146"/>
              </a:buClr>
              <a:buChar char="•"/>
              <a:defRPr sz="1400">
                <a:solidFill>
                  <a:schemeClr val="tx1"/>
                </a:solidFill>
                <a:latin typeface="+mn-lt"/>
              </a:defRPr>
            </a:lvl8pPr>
            <a:lvl9pPr marL="3529013" indent="-179388" algn="l" rtl="0" fontAlgn="base">
              <a:spcBef>
                <a:spcPct val="0"/>
              </a:spcBef>
              <a:spcAft>
                <a:spcPct val="40000"/>
              </a:spcAft>
              <a:buClr>
                <a:srgbClr val="009146"/>
              </a:buClr>
              <a:buChar char="•"/>
              <a:defRPr sz="1400">
                <a:solidFill>
                  <a:schemeClr val="tx1"/>
                </a:solidFill>
                <a:latin typeface="+mn-lt"/>
              </a:defRPr>
            </a:lvl9pPr>
          </a:lstStyle>
          <a:p>
            <a:pPr marL="0" indent="0">
              <a:buFont typeface="Wingdings" pitchFamily="2" charset="2"/>
              <a:buNone/>
              <a:defRPr/>
            </a:pPr>
            <a:r>
              <a:rPr lang="en-US" sz="1800" dirty="0" smtClean="0">
                <a:solidFill>
                  <a:srgbClr val="000000"/>
                </a:solidFill>
              </a:rPr>
              <a:t>Design Evaluation/</a:t>
            </a:r>
            <a:r>
              <a:rPr lang="en-US" sz="1800" dirty="0" err="1" smtClean="0">
                <a:solidFill>
                  <a:srgbClr val="000000"/>
                </a:solidFill>
              </a:rPr>
              <a:t>Optimisation</a:t>
            </a:r>
            <a:endParaRPr lang="en-US" sz="1800" dirty="0" smtClean="0">
              <a:solidFill>
                <a:srgbClr val="000000"/>
              </a:solidFill>
            </a:endParaRPr>
          </a:p>
          <a:p>
            <a:pPr>
              <a:lnSpc>
                <a:spcPct val="70000"/>
              </a:lnSpc>
              <a:defRPr/>
            </a:pPr>
            <a:r>
              <a:rPr lang="en-US" sz="1600" dirty="0" smtClean="0">
                <a:solidFill>
                  <a:srgbClr val="000000"/>
                </a:solidFill>
              </a:rPr>
              <a:t>FIM</a:t>
            </a:r>
          </a:p>
          <a:p>
            <a:pPr>
              <a:lnSpc>
                <a:spcPct val="70000"/>
              </a:lnSpc>
              <a:defRPr/>
            </a:pPr>
            <a:r>
              <a:rPr lang="en-US" sz="1600" dirty="0" smtClean="0">
                <a:solidFill>
                  <a:srgbClr val="000000"/>
                </a:solidFill>
              </a:rPr>
              <a:t>Optimize on</a:t>
            </a:r>
          </a:p>
          <a:p>
            <a:pPr>
              <a:lnSpc>
                <a:spcPct val="70000"/>
              </a:lnSpc>
              <a:defRPr/>
            </a:pPr>
            <a:r>
              <a:rPr lang="en-US" sz="1600" dirty="0" smtClean="0">
                <a:solidFill>
                  <a:srgbClr val="000000"/>
                </a:solidFill>
              </a:rPr>
              <a:t>Method</a:t>
            </a:r>
          </a:p>
          <a:p>
            <a:pPr>
              <a:lnSpc>
                <a:spcPct val="70000"/>
              </a:lnSpc>
              <a:defRPr/>
            </a:pPr>
            <a:r>
              <a:rPr lang="en-US" sz="1600" dirty="0" smtClean="0">
                <a:solidFill>
                  <a:srgbClr val="000000"/>
                </a:solidFill>
              </a:rPr>
              <a:t>Compute</a:t>
            </a:r>
          </a:p>
          <a:p>
            <a:pPr>
              <a:lnSpc>
                <a:spcPct val="70000"/>
              </a:lnSpc>
              <a:defRPr/>
            </a:pPr>
            <a:r>
              <a:rPr lang="en-US" sz="1600" dirty="0" smtClean="0">
                <a:solidFill>
                  <a:srgbClr val="000000"/>
                </a:solidFill>
              </a:rPr>
              <a:t>Cost</a:t>
            </a:r>
          </a:p>
          <a:p>
            <a:pPr>
              <a:lnSpc>
                <a:spcPct val="70000"/>
              </a:lnSpc>
              <a:defRPr/>
            </a:pPr>
            <a:r>
              <a:rPr lang="en-US" sz="1600" dirty="0" smtClean="0">
                <a:solidFill>
                  <a:srgbClr val="000000"/>
                </a:solidFill>
              </a:rPr>
              <a:t>Prior estimation</a:t>
            </a:r>
          </a:p>
          <a:p>
            <a:pPr>
              <a:lnSpc>
                <a:spcPct val="70000"/>
              </a:lnSpc>
              <a:defRPr/>
            </a:pPr>
            <a:r>
              <a:rPr lang="en-US" sz="1600" dirty="0" smtClean="0">
                <a:solidFill>
                  <a:srgbClr val="000000"/>
                </a:solidFill>
              </a:rPr>
              <a:t>Software settings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SBML Implementation Tools Tested</a:t>
            </a:r>
            <a:endParaRPr lang="en-US" dirty="0"/>
          </a:p>
        </p:txBody>
      </p:sp>
      <p:sp>
        <p:nvSpPr>
          <p:cNvPr id="3" name="Content Placeholder 2"/>
          <p:cNvSpPr>
            <a:spLocks noGrp="1"/>
          </p:cNvSpPr>
          <p:nvPr>
            <p:ph idx="1"/>
          </p:nvPr>
        </p:nvSpPr>
        <p:spPr/>
        <p:txBody>
          <a:bodyPr>
            <a:normAutofit/>
          </a:bodyPr>
          <a:lstStyle/>
          <a:p>
            <a:r>
              <a:rPr lang="en-US" dirty="0" err="1" smtClean="0"/>
              <a:t>RuleBender</a:t>
            </a:r>
            <a:endParaRPr lang="en-US" dirty="0" smtClean="0"/>
          </a:p>
          <a:p>
            <a:pPr>
              <a:buNone/>
            </a:pPr>
            <a:r>
              <a:rPr lang="en-US" dirty="0" smtClean="0"/>
              <a:t>	</a:t>
            </a:r>
            <a:r>
              <a:rPr lang="en-US" dirty="0" smtClean="0">
                <a:hlinkClick r:id="rId2"/>
              </a:rPr>
              <a:t>http://visualizlab.org/rulebender/</a:t>
            </a:r>
            <a:endParaRPr lang="en-US" dirty="0" smtClean="0"/>
          </a:p>
          <a:p>
            <a:pPr lvl="1"/>
            <a:r>
              <a:rPr lang="en-US" dirty="0" smtClean="0"/>
              <a:t>Initially aimed at intercellular dynamics and intercellular biochemistry</a:t>
            </a:r>
          </a:p>
          <a:p>
            <a:endParaRPr lang="en-US" dirty="0" smtClean="0"/>
          </a:p>
          <a:p>
            <a:r>
              <a:rPr lang="en-US" dirty="0" smtClean="0"/>
              <a:t>Tellurium</a:t>
            </a:r>
          </a:p>
          <a:p>
            <a:pPr>
              <a:buNone/>
            </a:pPr>
            <a:r>
              <a:rPr lang="en-US" dirty="0" smtClean="0"/>
              <a:t>	</a:t>
            </a:r>
            <a:r>
              <a:rPr lang="en-US" dirty="0" smtClean="0">
                <a:hlinkClick r:id="rId3"/>
              </a:rPr>
              <a:t>http://tellurium.analogmachine.org/</a:t>
            </a:r>
            <a:r>
              <a:rPr lang="en-US" dirty="0" smtClean="0"/>
              <a:t> </a:t>
            </a:r>
          </a:p>
          <a:p>
            <a:pPr lvl="1"/>
            <a:r>
              <a:rPr lang="en-US" dirty="0" smtClean="0"/>
              <a:t>Initially describes reactions of species</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MIST Basics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MIST stands for </a:t>
            </a:r>
            <a:r>
              <a:rPr lang="en-US" dirty="0" err="1" smtClean="0"/>
              <a:t>MIcro</a:t>
            </a:r>
            <a:r>
              <a:rPr lang="en-US" dirty="0" smtClean="0"/>
              <a:t>-Simulation Tool</a:t>
            </a:r>
          </a:p>
          <a:p>
            <a:endParaRPr lang="en-US" dirty="0" smtClean="0"/>
          </a:p>
          <a:p>
            <a:r>
              <a:rPr lang="en-US" dirty="0" smtClean="0"/>
              <a:t>MIST is a Python framework that supports chronic disease modeling using High Performance Computing</a:t>
            </a:r>
          </a:p>
          <a:p>
            <a:endParaRPr lang="en-US" dirty="0" smtClean="0"/>
          </a:p>
          <a:p>
            <a:r>
              <a:rPr lang="en-US" dirty="0" smtClean="0"/>
              <a:t>MIST is free and available on </a:t>
            </a:r>
            <a:r>
              <a:rPr lang="en-US" dirty="0" err="1" smtClean="0"/>
              <a:t>GitHub</a:t>
            </a:r>
            <a:r>
              <a:rPr lang="en-US" dirty="0" smtClean="0"/>
              <a:t>: </a:t>
            </a:r>
            <a:r>
              <a:rPr lang="en-US" dirty="0" smtClean="0">
                <a:solidFill>
                  <a:srgbClr val="7030A0"/>
                </a:solidFill>
                <a:hlinkClick r:id="rId2"/>
              </a:rPr>
              <a:t>https://github.com/Jacob-Barhak/MIST</a:t>
            </a:r>
            <a:endParaRPr lang="en-US" dirty="0" smtClean="0">
              <a:solidFill>
                <a:srgbClr val="7030A0"/>
              </a:solidFill>
            </a:endParaRPr>
          </a:p>
          <a:p>
            <a:endParaRPr lang="en-US" dirty="0" smtClean="0">
              <a:solidFill>
                <a:srgbClr val="7030A0"/>
              </a:solidFill>
            </a:endParaRPr>
          </a:p>
          <a:p>
            <a:r>
              <a:rPr lang="en-US" dirty="0" smtClean="0"/>
              <a:t>The </a:t>
            </a:r>
            <a:r>
              <a:rPr lang="en-US" dirty="0" err="1" smtClean="0"/>
              <a:t>SimTk</a:t>
            </a:r>
            <a:r>
              <a:rPr lang="en-US" dirty="0" smtClean="0"/>
              <a:t> project web site is: </a:t>
            </a:r>
            <a:r>
              <a:rPr lang="en-US" dirty="0" smtClean="0">
                <a:hlinkClick r:id="rId3"/>
              </a:rPr>
              <a:t>https://simtk.org/home/mist</a:t>
            </a:r>
            <a:r>
              <a:rPr lang="en-US" dirty="0" smtClean="0"/>
              <a:t> </a:t>
            </a:r>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MIST Main </a:t>
            </a:r>
            <a:r>
              <a:rPr lang="en-US" dirty="0" smtClean="0"/>
              <a:t>Features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Form based User Interface</a:t>
            </a:r>
          </a:p>
          <a:p>
            <a:r>
              <a:rPr lang="en-US" dirty="0" smtClean="0"/>
              <a:t>Simulation language / compiler</a:t>
            </a:r>
          </a:p>
          <a:p>
            <a:r>
              <a:rPr lang="en-US" dirty="0" smtClean="0"/>
              <a:t>Monte Carlo Simulation</a:t>
            </a:r>
          </a:p>
          <a:p>
            <a:pPr lvl="1"/>
            <a:r>
              <a:rPr lang="en-US" dirty="0" smtClean="0"/>
              <a:t>Multi-Process State Transition Models</a:t>
            </a:r>
          </a:p>
          <a:p>
            <a:pPr lvl="1"/>
            <a:r>
              <a:rPr lang="en-US" dirty="0" smtClean="0"/>
              <a:t>Simulation Rules</a:t>
            </a:r>
          </a:p>
          <a:p>
            <a:pPr lvl="1"/>
            <a:r>
              <a:rPr lang="en-US" dirty="0" smtClean="0"/>
              <a:t>Initialization : Population Generation from Distributions</a:t>
            </a:r>
          </a:p>
          <a:p>
            <a:pPr lvl="2"/>
            <a:r>
              <a:rPr lang="en-US" dirty="0" smtClean="0"/>
              <a:t>Evolutionary Computation Support</a:t>
            </a:r>
          </a:p>
          <a:p>
            <a:r>
              <a:rPr lang="en-US" dirty="0" smtClean="0"/>
              <a:t>Report Generator</a:t>
            </a:r>
          </a:p>
          <a:p>
            <a:r>
              <a:rPr lang="en-US" dirty="0" smtClean="0"/>
              <a:t>Documentation, Examples, and Support</a:t>
            </a:r>
          </a:p>
          <a:p>
            <a:r>
              <a:rPr lang="en-US" dirty="0" smtClean="0"/>
              <a:t>Free Open Source Software under GPL license </a:t>
            </a:r>
          </a:p>
          <a:p>
            <a:r>
              <a:rPr lang="en-US" dirty="0" smtClean="0"/>
              <a:t>Reproducibility</a:t>
            </a:r>
          </a:p>
          <a:p>
            <a:r>
              <a:rPr lang="en-US" dirty="0" smtClean="0"/>
              <a:t>MIST Runs Over the Cloud!</a:t>
            </a:r>
          </a:p>
          <a:p>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MIST Simulation Language / Compiler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Strict Expression language – a subset of Python with extensions:</a:t>
            </a:r>
          </a:p>
          <a:p>
            <a:pPr lvl="1"/>
            <a:r>
              <a:rPr lang="en-US" dirty="0" smtClean="0"/>
              <a:t>Supported Types: </a:t>
            </a:r>
            <a:r>
              <a:rPr lang="en-US" dirty="0" smtClean="0">
                <a:solidFill>
                  <a:srgbClr val="0070C0"/>
                </a:solidFill>
              </a:rPr>
              <a:t>Integer, Number, Expression, State Indicator, System Option</a:t>
            </a:r>
          </a:p>
          <a:p>
            <a:pPr lvl="1"/>
            <a:r>
              <a:rPr lang="en-US" dirty="0" smtClean="0"/>
              <a:t>Comparison: </a:t>
            </a:r>
            <a:r>
              <a:rPr lang="en-US" dirty="0" err="1" smtClean="0">
                <a:solidFill>
                  <a:srgbClr val="0070C0"/>
                </a:solidFill>
              </a:rPr>
              <a:t>Eq</a:t>
            </a:r>
            <a:r>
              <a:rPr lang="en-US" dirty="0" smtClean="0">
                <a:solidFill>
                  <a:srgbClr val="0070C0"/>
                </a:solidFill>
              </a:rPr>
              <a:t>, Ne, </a:t>
            </a:r>
            <a:r>
              <a:rPr lang="en-US" dirty="0" err="1" smtClean="0">
                <a:solidFill>
                  <a:srgbClr val="0070C0"/>
                </a:solidFill>
              </a:rPr>
              <a:t>Gr</a:t>
            </a:r>
            <a:r>
              <a:rPr lang="en-US" dirty="0" smtClean="0">
                <a:solidFill>
                  <a:srgbClr val="0070C0"/>
                </a:solidFill>
              </a:rPr>
              <a:t>, </a:t>
            </a:r>
            <a:r>
              <a:rPr lang="en-US" dirty="0" err="1" smtClean="0">
                <a:solidFill>
                  <a:srgbClr val="0070C0"/>
                </a:solidFill>
              </a:rPr>
              <a:t>Ge</a:t>
            </a:r>
            <a:r>
              <a:rPr lang="en-US" dirty="0" smtClean="0">
                <a:solidFill>
                  <a:srgbClr val="0070C0"/>
                </a:solidFill>
              </a:rPr>
              <a:t>, Ls, Le</a:t>
            </a:r>
          </a:p>
          <a:p>
            <a:pPr lvl="1"/>
            <a:r>
              <a:rPr lang="en-US" dirty="0" smtClean="0"/>
              <a:t>Boolean operators: </a:t>
            </a:r>
            <a:r>
              <a:rPr lang="en-US" dirty="0" smtClean="0">
                <a:solidFill>
                  <a:srgbClr val="0070C0"/>
                </a:solidFill>
              </a:rPr>
              <a:t>Or, And, Not, </a:t>
            </a:r>
            <a:r>
              <a:rPr lang="en-US" dirty="0" err="1" smtClean="0">
                <a:solidFill>
                  <a:srgbClr val="0070C0"/>
                </a:solidFill>
              </a:rPr>
              <a:t>IsTrue</a:t>
            </a:r>
            <a:endParaRPr lang="en-US" dirty="0" smtClean="0">
              <a:solidFill>
                <a:srgbClr val="0070C0"/>
              </a:solidFill>
            </a:endParaRPr>
          </a:p>
          <a:p>
            <a:pPr lvl="1"/>
            <a:r>
              <a:rPr lang="en-US" dirty="0" smtClean="0"/>
              <a:t>Special math: </a:t>
            </a:r>
            <a:r>
              <a:rPr lang="en-US" dirty="0" err="1" smtClean="0">
                <a:solidFill>
                  <a:srgbClr val="0070C0"/>
                </a:solidFill>
              </a:rPr>
              <a:t>Inf</a:t>
            </a:r>
            <a:r>
              <a:rPr lang="en-US" dirty="0" smtClean="0">
                <a:solidFill>
                  <a:srgbClr val="0070C0"/>
                </a:solidFill>
              </a:rPr>
              <a:t>, </a:t>
            </a:r>
            <a:r>
              <a:rPr lang="en-US" dirty="0" err="1" smtClean="0">
                <a:solidFill>
                  <a:srgbClr val="0070C0"/>
                </a:solidFill>
              </a:rPr>
              <a:t>NaN</a:t>
            </a:r>
            <a:r>
              <a:rPr lang="en-US" dirty="0" smtClean="0">
                <a:solidFill>
                  <a:srgbClr val="0070C0"/>
                </a:solidFill>
              </a:rPr>
              <a:t>, </a:t>
            </a:r>
            <a:r>
              <a:rPr lang="en-US" dirty="0" err="1" smtClean="0">
                <a:solidFill>
                  <a:srgbClr val="0070C0"/>
                </a:solidFill>
              </a:rPr>
              <a:t>IsInvalidNumber</a:t>
            </a:r>
            <a:r>
              <a:rPr lang="en-US" dirty="0" smtClean="0">
                <a:solidFill>
                  <a:srgbClr val="0070C0"/>
                </a:solidFill>
              </a:rPr>
              <a:t>, </a:t>
            </a:r>
            <a:r>
              <a:rPr lang="en-US" dirty="0" err="1" smtClean="0">
                <a:solidFill>
                  <a:srgbClr val="0070C0"/>
                </a:solidFill>
              </a:rPr>
              <a:t>IsInfiniteNumber</a:t>
            </a:r>
            <a:r>
              <a:rPr lang="en-US" dirty="0" smtClean="0">
                <a:solidFill>
                  <a:srgbClr val="0070C0"/>
                </a:solidFill>
              </a:rPr>
              <a:t>, </a:t>
            </a:r>
            <a:r>
              <a:rPr lang="en-US" dirty="0" err="1" smtClean="0">
                <a:solidFill>
                  <a:srgbClr val="0070C0"/>
                </a:solidFill>
              </a:rPr>
              <a:t>IsFiniteNumber</a:t>
            </a:r>
            <a:endParaRPr lang="en-US" dirty="0" smtClean="0">
              <a:solidFill>
                <a:srgbClr val="0070C0"/>
              </a:solidFill>
            </a:endParaRPr>
          </a:p>
          <a:p>
            <a:pPr lvl="1"/>
            <a:r>
              <a:rPr lang="en-US" dirty="0" smtClean="0"/>
              <a:t>Mathematical functions: </a:t>
            </a:r>
            <a:r>
              <a:rPr lang="en-US" dirty="0" smtClean="0">
                <a:solidFill>
                  <a:srgbClr val="0070C0"/>
                </a:solidFill>
              </a:rPr>
              <a:t>Exp, Log, </a:t>
            </a:r>
            <a:r>
              <a:rPr lang="en-US" dirty="0" err="1" smtClean="0">
                <a:solidFill>
                  <a:srgbClr val="0070C0"/>
                </a:solidFill>
              </a:rPr>
              <a:t>Ln</a:t>
            </a:r>
            <a:r>
              <a:rPr lang="en-US" dirty="0" smtClean="0">
                <a:solidFill>
                  <a:srgbClr val="0070C0"/>
                </a:solidFill>
              </a:rPr>
              <a:t>, Log10, </a:t>
            </a:r>
            <a:r>
              <a:rPr lang="en-US" dirty="0" err="1" smtClean="0">
                <a:solidFill>
                  <a:srgbClr val="0070C0"/>
                </a:solidFill>
              </a:rPr>
              <a:t>Pow</a:t>
            </a:r>
            <a:r>
              <a:rPr lang="en-US" dirty="0" smtClean="0">
                <a:solidFill>
                  <a:srgbClr val="0070C0"/>
                </a:solidFill>
              </a:rPr>
              <a:t>, </a:t>
            </a:r>
            <a:r>
              <a:rPr lang="en-US" dirty="0" err="1" smtClean="0">
                <a:solidFill>
                  <a:srgbClr val="0070C0"/>
                </a:solidFill>
              </a:rPr>
              <a:t>Sqrt</a:t>
            </a:r>
            <a:r>
              <a:rPr lang="en-US" dirty="0" smtClean="0">
                <a:solidFill>
                  <a:srgbClr val="0070C0"/>
                </a:solidFill>
              </a:rPr>
              <a:t>, Pi</a:t>
            </a:r>
          </a:p>
          <a:p>
            <a:pPr lvl="1"/>
            <a:r>
              <a:rPr lang="en-US" dirty="0" smtClean="0"/>
              <a:t>Other functions: </a:t>
            </a:r>
            <a:r>
              <a:rPr lang="en-US" dirty="0" smtClean="0">
                <a:solidFill>
                  <a:srgbClr val="0070C0"/>
                </a:solidFill>
              </a:rPr>
              <a:t>Mod, Abs, Floor, Ceil, Max, Min</a:t>
            </a:r>
          </a:p>
          <a:p>
            <a:pPr lvl="1"/>
            <a:r>
              <a:rPr lang="en-US" dirty="0" smtClean="0"/>
              <a:t>Statistical: </a:t>
            </a:r>
            <a:r>
              <a:rPr lang="en-US" dirty="0" smtClean="0">
                <a:solidFill>
                  <a:srgbClr val="0070C0"/>
                </a:solidFill>
              </a:rPr>
              <a:t>Bernoulli, Binomial, Geometric, Uniform, Gaussian</a:t>
            </a:r>
          </a:p>
          <a:p>
            <a:pPr lvl="1"/>
            <a:r>
              <a:rPr lang="en-US" dirty="0" smtClean="0"/>
              <a:t>Control and Data Access: </a:t>
            </a:r>
            <a:r>
              <a:rPr lang="en-US" dirty="0" err="1" smtClean="0">
                <a:solidFill>
                  <a:srgbClr val="0070C0"/>
                </a:solidFill>
              </a:rPr>
              <a:t>Iif</a:t>
            </a:r>
            <a:r>
              <a:rPr lang="en-US" dirty="0" smtClean="0">
                <a:solidFill>
                  <a:srgbClr val="0070C0"/>
                </a:solidFill>
              </a:rPr>
              <a:t>, Table</a:t>
            </a:r>
          </a:p>
          <a:p>
            <a:pPr lvl="1"/>
            <a:r>
              <a:rPr lang="en-US" dirty="0" smtClean="0"/>
              <a:t>Application specific: </a:t>
            </a:r>
            <a:r>
              <a:rPr lang="en-US" dirty="0" err="1" smtClean="0">
                <a:solidFill>
                  <a:srgbClr val="0070C0"/>
                </a:solidFill>
              </a:rPr>
              <a:t>CostWizard</a:t>
            </a:r>
            <a:endParaRPr lang="en-US" dirty="0" smtClean="0">
              <a:solidFill>
                <a:srgbClr val="0070C0"/>
              </a:solidFill>
            </a:endParaRPr>
          </a:p>
          <a:p>
            <a:endParaRPr lang="en-US" dirty="0" smtClean="0"/>
          </a:p>
          <a:p>
            <a:r>
              <a:rPr lang="en-US" dirty="0" smtClean="0"/>
              <a:t>Features:</a:t>
            </a:r>
          </a:p>
          <a:p>
            <a:pPr lvl="1"/>
            <a:r>
              <a:rPr lang="en-US" dirty="0" smtClean="0"/>
              <a:t>Compiles into Python</a:t>
            </a:r>
          </a:p>
          <a:p>
            <a:pPr lvl="1"/>
            <a:r>
              <a:rPr lang="en-US" dirty="0" smtClean="0"/>
              <a:t>Syntax check upon expression definition</a:t>
            </a:r>
          </a:p>
          <a:p>
            <a:pPr lvl="1"/>
            <a:r>
              <a:rPr lang="en-US" dirty="0" smtClean="0"/>
              <a:t>Runtime Bound Checks</a:t>
            </a:r>
          </a:p>
          <a:p>
            <a:pPr lvl="1"/>
            <a:r>
              <a:rPr lang="en-US" dirty="0" smtClean="0"/>
              <a:t>Runtime recalculation due to out of bounds random error</a:t>
            </a:r>
          </a:p>
          <a:p>
            <a:pPr lvl="1">
              <a:buNone/>
            </a:pPr>
            <a:endParaRPr lang="en-US" dirty="0" smtClean="0"/>
          </a:p>
        </p:txBody>
      </p:sp>
      <p:sp>
        <p:nvSpPr>
          <p:cNvPr id="6" name="Cloud Callout 5"/>
          <p:cNvSpPr/>
          <p:nvPr/>
        </p:nvSpPr>
        <p:spPr>
          <a:xfrm>
            <a:off x="4876800" y="3810000"/>
            <a:ext cx="4038600" cy="1981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Right Arrow 11"/>
          <p:cNvSpPr/>
          <p:nvPr/>
        </p:nvSpPr>
        <p:spPr>
          <a:xfrm>
            <a:off x="6324600" y="4495800"/>
            <a:ext cx="1066800" cy="609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Compile</a:t>
            </a:r>
            <a:endParaRPr lang="en-US" sz="1600" dirty="0">
              <a:solidFill>
                <a:srgbClr val="00B050"/>
              </a:solidFill>
            </a:endParaRPr>
          </a:p>
        </p:txBody>
      </p:sp>
      <p:sp>
        <p:nvSpPr>
          <p:cNvPr id="14" name="Flowchart: Magnetic Disk 13"/>
          <p:cNvSpPr/>
          <p:nvPr/>
        </p:nvSpPr>
        <p:spPr>
          <a:xfrm>
            <a:off x="7848600" y="5943600"/>
            <a:ext cx="1143000" cy="685800"/>
          </a:xfrm>
          <a:prstGeom prst="flowChartMagneticDisk">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Results</a:t>
            </a:r>
            <a:endParaRPr lang="en-US" dirty="0">
              <a:solidFill>
                <a:schemeClr val="tx1"/>
              </a:solidFill>
            </a:endParaRPr>
          </a:p>
        </p:txBody>
      </p:sp>
      <p:sp>
        <p:nvSpPr>
          <p:cNvPr id="15" name="Vertical Scroll 14"/>
          <p:cNvSpPr/>
          <p:nvPr/>
        </p:nvSpPr>
        <p:spPr>
          <a:xfrm>
            <a:off x="5105400" y="43434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endParaRPr lang="en-US" dirty="0">
              <a:solidFill>
                <a:schemeClr val="tx1"/>
              </a:solidFill>
            </a:endParaRPr>
          </a:p>
        </p:txBody>
      </p:sp>
      <p:sp>
        <p:nvSpPr>
          <p:cNvPr id="13" name="Right Arrow 12"/>
          <p:cNvSpPr/>
          <p:nvPr/>
        </p:nvSpPr>
        <p:spPr>
          <a:xfrm rot="4273438">
            <a:off x="7551208" y="5170549"/>
            <a:ext cx="973564" cy="7176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Run</a:t>
            </a:r>
            <a:endParaRPr lang="en-US" sz="1600" dirty="0">
              <a:solidFill>
                <a:srgbClr val="00B050"/>
              </a:solidFill>
            </a:endParaRPr>
          </a:p>
        </p:txBody>
      </p:sp>
      <p:sp>
        <p:nvSpPr>
          <p:cNvPr id="7" name="Vertical Scroll 6"/>
          <p:cNvSpPr/>
          <p:nvPr/>
        </p:nvSpPr>
        <p:spPr>
          <a:xfrm>
            <a:off x="7162800" y="43434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 Script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1 – Simple Markov Model</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 </a:t>
            </a:r>
          </a:p>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2 disease states: Alive and Dead.</a:t>
            </a:r>
          </a:p>
          <a:p>
            <a:r>
              <a:rPr lang="en-US" dirty="0" smtClean="0"/>
              <a:t>The yearly probability of transition between state Alive and state Dead is: 0.05</a:t>
            </a:r>
          </a:p>
          <a:p>
            <a:endParaRPr lang="en-US" dirty="0" smtClean="0"/>
          </a:p>
          <a:p>
            <a:r>
              <a:rPr lang="en-US" dirty="0" smtClean="0"/>
              <a:t>Initial conditions: 100 people start in state Alive, none are Dead.</a:t>
            </a:r>
          </a:p>
          <a:p>
            <a:r>
              <a:rPr lang="en-US" dirty="0" smtClean="0"/>
              <a:t>Output requested: Number of people in each state for years 1–10.</a:t>
            </a:r>
          </a:p>
          <a:p>
            <a:endParaRPr lang="en-US" dirty="0" smtClean="0"/>
          </a:p>
          <a:p>
            <a:r>
              <a:rPr lang="en-US" dirty="0" smtClean="0"/>
              <a:t>Implementation available through </a:t>
            </a:r>
            <a:r>
              <a:rPr lang="en-US" dirty="0" err="1" smtClean="0"/>
              <a:t>GitHub</a:t>
            </a:r>
            <a:r>
              <a:rPr lang="en-US" dirty="0" smtClean="0"/>
              <a:t> in:</a:t>
            </a:r>
          </a:p>
          <a:p>
            <a:pPr lvl="1"/>
            <a:r>
              <a:rPr lang="en-US" dirty="0" smtClean="0"/>
              <a:t>MIST : </a:t>
            </a:r>
            <a:r>
              <a:rPr lang="en-US" dirty="0" smtClean="0">
                <a:hlinkClick r:id="rId2"/>
              </a:rPr>
              <a:t>https://github.com/Jacob-Barhak/SharingDiseaseModels/blob/master/Example1.zip</a:t>
            </a:r>
            <a:endParaRPr lang="en-US" dirty="0" smtClean="0"/>
          </a:p>
          <a:p>
            <a:pPr lvl="1"/>
            <a:r>
              <a:rPr lang="en-US" dirty="0" smtClean="0"/>
              <a:t>Tellurium : </a:t>
            </a:r>
            <a:r>
              <a:rPr lang="en-US" dirty="0" smtClean="0">
                <a:hlinkClick r:id="rId3"/>
              </a:rPr>
              <a:t>https://github.com/Jacob-Barhak/SharingDiseaseModels/blob/master/Example1.py</a:t>
            </a:r>
            <a:r>
              <a:rPr lang="en-US" dirty="0" smtClean="0"/>
              <a:t> </a:t>
            </a:r>
          </a:p>
          <a:p>
            <a:pPr lvl="1"/>
            <a:r>
              <a:rPr lang="en-US" dirty="0" smtClean="0"/>
              <a:t>Rule Bender: </a:t>
            </a:r>
            <a:r>
              <a:rPr lang="en-US" dirty="0" smtClean="0">
                <a:hlinkClick r:id="rId4"/>
              </a:rPr>
              <a:t>https://github.com/Jacob-Barhak/SharingDiseaseModels/blob/master/Example1.bngl</a:t>
            </a:r>
            <a:r>
              <a:rPr lang="en-US" dirty="0" smtClean="0"/>
              <a:t> </a:t>
            </a:r>
          </a:p>
          <a:p>
            <a:pPr lvl="1"/>
            <a:r>
              <a:rPr lang="en-US" dirty="0" err="1" smtClean="0"/>
              <a:t>PharmML</a:t>
            </a:r>
            <a:r>
              <a:rPr lang="en-US" dirty="0" smtClean="0"/>
              <a:t> </a:t>
            </a:r>
            <a:r>
              <a:rPr lang="en-US" dirty="0" smtClean="0">
                <a:hlinkClick r:id="rId5"/>
              </a:rPr>
              <a:t>https://github.com/Jacob-Barhak/SharingDiseaseModels/blob/master/categorical_MARKOV1.xml</a:t>
            </a:r>
            <a:r>
              <a:rPr lang="en-US" dirty="0" smtClean="0"/>
              <a:t> </a:t>
            </a:r>
          </a:p>
          <a:p>
            <a:pPr lvl="1"/>
            <a:r>
              <a:rPr lang="en-US" dirty="0" smtClean="0"/>
              <a:t>SBML </a:t>
            </a:r>
            <a:r>
              <a:rPr lang="en-US" dirty="0" smtClean="0">
                <a:hlinkClick r:id="rId6"/>
              </a:rPr>
              <a:t>https://github.com/Jacob-Barhak/SharingDiseaseModels/blob/master/Example1.xml</a:t>
            </a:r>
            <a:r>
              <a:rPr lang="en-US" dirty="0" smtClean="0"/>
              <a:t> </a:t>
            </a:r>
          </a:p>
          <a:p>
            <a:endParaRPr lang="en-US" dirty="0" smtClean="0"/>
          </a:p>
          <a:p>
            <a:pPr>
              <a:buNone/>
            </a:pPr>
            <a:endParaRPr lang="en-US" dirty="0"/>
          </a:p>
        </p:txBody>
      </p:sp>
      <p:sp>
        <p:nvSpPr>
          <p:cNvPr id="30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12"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106" name="Group 34"/>
          <p:cNvGrpSpPr>
            <a:grpSpLocks noChangeAspect="1"/>
          </p:cNvGrpSpPr>
          <p:nvPr/>
        </p:nvGrpSpPr>
        <p:grpSpPr bwMode="auto">
          <a:xfrm>
            <a:off x="2133600" y="1600200"/>
            <a:ext cx="4684658" cy="1371600"/>
            <a:chOff x="1800" y="2820"/>
            <a:chExt cx="2981" cy="872"/>
          </a:xfrm>
        </p:grpSpPr>
        <p:sp>
          <p:nvSpPr>
            <p:cNvPr id="3111" name="AutoShape 39"/>
            <p:cNvSpPr>
              <a:spLocks noChangeAspect="1" noChangeArrowheads="1" noTextEdit="1"/>
            </p:cNvSpPr>
            <p:nvPr/>
          </p:nvSpPr>
          <p:spPr bwMode="auto">
            <a:xfrm>
              <a:off x="1800" y="2820"/>
              <a:ext cx="2981" cy="872"/>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10" name="Text Box 38"/>
            <p:cNvSpPr txBox="1">
              <a:spLocks noChangeArrowheads="1"/>
            </p:cNvSpPr>
            <p:nvPr/>
          </p:nvSpPr>
          <p:spPr bwMode="auto">
            <a:xfrm>
              <a:off x="1980" y="3000"/>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Alive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109" name="Text Box 37"/>
            <p:cNvSpPr txBox="1">
              <a:spLocks noChangeArrowheads="1"/>
            </p:cNvSpPr>
            <p:nvPr/>
          </p:nvSpPr>
          <p:spPr bwMode="auto">
            <a:xfrm>
              <a:off x="3565" y="3000"/>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Dead</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108" name="Line 36"/>
            <p:cNvSpPr>
              <a:spLocks noChangeShapeType="1"/>
            </p:cNvSpPr>
            <p:nvPr/>
          </p:nvSpPr>
          <p:spPr bwMode="auto">
            <a:xfrm>
              <a:off x="3023" y="3358"/>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3107" name="Text Box 35"/>
            <p:cNvSpPr txBox="1">
              <a:spLocks noChangeArrowheads="1"/>
            </p:cNvSpPr>
            <p:nvPr/>
          </p:nvSpPr>
          <p:spPr bwMode="auto">
            <a:xfrm>
              <a:off x="3061" y="3062"/>
              <a:ext cx="485" cy="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0.05</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2 – 3 State Markov Model</a:t>
            </a:r>
            <a:endParaRPr lang="en-US" dirty="0"/>
          </a:p>
        </p:txBody>
      </p:sp>
      <p:sp>
        <p:nvSpPr>
          <p:cNvPr id="3" name="Content Placeholder 2"/>
          <p:cNvSpPr>
            <a:spLocks noGrp="1"/>
          </p:cNvSpPr>
          <p:nvPr>
            <p:ph idx="1"/>
          </p:nvPr>
        </p:nvSpPr>
        <p:spPr/>
        <p:txBody>
          <a:bodyPr>
            <a:normAutofit fontScale="47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0"/>
            <a:r>
              <a:rPr lang="en-US" dirty="0" smtClean="0"/>
              <a:t>Healthy to Dead: 0.01.</a:t>
            </a:r>
          </a:p>
          <a:p>
            <a:pPr lvl="0"/>
            <a:r>
              <a:rPr lang="en-US" dirty="0" smtClean="0"/>
              <a:t>Healthy to Sick: 0.2.</a:t>
            </a:r>
          </a:p>
          <a:p>
            <a:pPr lvl="0"/>
            <a:r>
              <a:rPr lang="en-US" dirty="0" smtClean="0"/>
              <a:t>Sick to Healthy: 0.1.</a:t>
            </a:r>
          </a:p>
          <a:p>
            <a:pPr lvl="0"/>
            <a:r>
              <a:rPr lang="en-US" dirty="0" smtClean="0"/>
              <a:t>Sick to Dead: 0.3.</a:t>
            </a:r>
          </a:p>
          <a:p>
            <a:endParaRPr lang="en-US" dirty="0" smtClean="0"/>
          </a:p>
          <a:p>
            <a:r>
              <a:rPr lang="en-US" dirty="0" smtClean="0"/>
              <a:t>Initial conditions: 100 people start in state Alive, none are Sick or Dead.</a:t>
            </a:r>
          </a:p>
          <a:p>
            <a:r>
              <a:rPr lang="en-US" dirty="0" smtClean="0"/>
              <a:t>Output requested: How many individuals in each disease state for each of the first 10 years?</a:t>
            </a:r>
          </a:p>
          <a:p>
            <a:r>
              <a:rPr lang="en-US" dirty="0" smtClean="0"/>
              <a:t>Implementation available through </a:t>
            </a:r>
            <a:r>
              <a:rPr lang="en-US" dirty="0" err="1" smtClean="0"/>
              <a:t>GitHub</a:t>
            </a:r>
            <a:r>
              <a:rPr lang="en-US" dirty="0" smtClean="0"/>
              <a:t> in:</a:t>
            </a:r>
          </a:p>
          <a:p>
            <a:pPr lvl="1"/>
            <a:r>
              <a:rPr lang="en-US" dirty="0" smtClean="0"/>
              <a:t>MIST : </a:t>
            </a:r>
            <a:r>
              <a:rPr lang="en-US" dirty="0" smtClean="0">
                <a:hlinkClick r:id="rId2"/>
              </a:rPr>
              <a:t>https://github.com/Jacob-Barhak/SharingDiseaseModels/blob/master/Example2.zip</a:t>
            </a:r>
            <a:endParaRPr lang="en-US" dirty="0" smtClean="0"/>
          </a:p>
          <a:p>
            <a:pPr lvl="1"/>
            <a:r>
              <a:rPr lang="en-US" dirty="0" smtClean="0"/>
              <a:t>Tellurium : </a:t>
            </a:r>
            <a:r>
              <a:rPr lang="en-US" dirty="0" smtClean="0">
                <a:hlinkClick r:id="rId3"/>
              </a:rPr>
              <a:t>https://github.com/Jacob-Barhak/SharingDiseaseModels/blob/master/Example2.py</a:t>
            </a:r>
            <a:r>
              <a:rPr lang="en-US" dirty="0" smtClean="0"/>
              <a:t> </a:t>
            </a:r>
          </a:p>
          <a:p>
            <a:pPr lvl="1"/>
            <a:r>
              <a:rPr lang="en-US" dirty="0" smtClean="0"/>
              <a:t>Rule Bender: </a:t>
            </a:r>
            <a:r>
              <a:rPr lang="en-US" dirty="0" smtClean="0">
                <a:hlinkClick r:id="rId4"/>
              </a:rPr>
              <a:t>https://github.com/Jacob-Barhak/SharingDiseaseModels/blob/master/Example2.bngl</a:t>
            </a:r>
            <a:r>
              <a:rPr lang="en-US" dirty="0" smtClean="0"/>
              <a:t> </a:t>
            </a:r>
          </a:p>
          <a:p>
            <a:pPr lvl="1"/>
            <a:r>
              <a:rPr lang="en-US" dirty="0" err="1" smtClean="0"/>
              <a:t>PharmML</a:t>
            </a:r>
            <a:r>
              <a:rPr lang="en-US" dirty="0" smtClean="0"/>
              <a:t> </a:t>
            </a:r>
            <a:r>
              <a:rPr lang="en-US" dirty="0" smtClean="0">
                <a:hlinkClick r:id="rId5"/>
              </a:rPr>
              <a:t>https://github.com/Jacob-Barhak/SharingDiseaseModels/blob/master/categorical_MARKOV2.xml</a:t>
            </a:r>
            <a:r>
              <a:rPr lang="en-US" dirty="0" smtClean="0"/>
              <a:t> </a:t>
            </a:r>
          </a:p>
          <a:p>
            <a:pPr lvl="1"/>
            <a:r>
              <a:rPr lang="en-US" dirty="0" smtClean="0"/>
              <a:t>SBML </a:t>
            </a:r>
            <a:r>
              <a:rPr lang="en-US" dirty="0" smtClean="0">
                <a:hlinkClick r:id="rId6"/>
              </a:rPr>
              <a:t>https://github.com/Jacob-Barhak/SharingDiseaseModels/blob/master/Example2.xml</a:t>
            </a:r>
            <a:r>
              <a:rPr lang="en-US" dirty="0" smtClean="0"/>
              <a:t> </a:t>
            </a:r>
          </a:p>
          <a:p>
            <a:pPr lvl="1"/>
            <a:endParaRPr lang="en-US" dirty="0" smtClean="0"/>
          </a:p>
          <a:p>
            <a:endParaRPr lang="en-US" dirty="0"/>
          </a:p>
        </p:txBody>
      </p:sp>
      <p:sp>
        <p:nvSpPr>
          <p:cNvPr id="3073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3"/>
          <p:cNvGrpSpPr>
            <a:grpSpLocks noChangeAspect="1"/>
          </p:cNvGrpSpPr>
          <p:nvPr/>
        </p:nvGrpSpPr>
        <p:grpSpPr bwMode="auto">
          <a:xfrm>
            <a:off x="1676400" y="1371600"/>
            <a:ext cx="6283825" cy="1803179"/>
            <a:chOff x="1800" y="2301"/>
            <a:chExt cx="4967" cy="1426"/>
          </a:xfrm>
        </p:grpSpPr>
        <p:sp>
          <p:nvSpPr>
            <p:cNvPr id="30735" name="AutoShape 15"/>
            <p:cNvSpPr>
              <a:spLocks noChangeAspect="1" noChangeArrowheads="1" noTextEdit="1"/>
            </p:cNvSpPr>
            <p:nvPr/>
          </p:nvSpPr>
          <p:spPr bwMode="auto">
            <a:xfrm>
              <a:off x="1800" y="2301"/>
              <a:ext cx="4967" cy="129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34" name="Text Box 14"/>
            <p:cNvSpPr txBox="1">
              <a:spLocks noChangeArrowheads="1"/>
            </p:cNvSpPr>
            <p:nvPr/>
          </p:nvSpPr>
          <p:spPr bwMode="auto">
            <a:xfrm>
              <a:off x="1980" y="3026"/>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Healthy</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33" name="Text Box 13"/>
            <p:cNvSpPr txBox="1">
              <a:spLocks noChangeArrowheads="1"/>
            </p:cNvSpPr>
            <p:nvPr/>
          </p:nvSpPr>
          <p:spPr bwMode="auto">
            <a:xfrm>
              <a:off x="3565" y="3027"/>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Sick</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32" name="Line 12"/>
            <p:cNvSpPr>
              <a:spLocks noChangeShapeType="1"/>
            </p:cNvSpPr>
            <p:nvPr/>
          </p:nvSpPr>
          <p:spPr bwMode="auto">
            <a:xfrm>
              <a:off x="3023" y="3108"/>
              <a:ext cx="540" cy="1"/>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31" name="Text Box 11"/>
            <p:cNvSpPr txBox="1">
              <a:spLocks noChangeArrowheads="1"/>
            </p:cNvSpPr>
            <p:nvPr/>
          </p:nvSpPr>
          <p:spPr bwMode="auto">
            <a:xfrm>
              <a:off x="3065" y="2783"/>
              <a:ext cx="450" cy="29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0.2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30" name="Text Box 10"/>
            <p:cNvSpPr txBox="1">
              <a:spLocks noChangeArrowheads="1"/>
            </p:cNvSpPr>
            <p:nvPr/>
          </p:nvSpPr>
          <p:spPr bwMode="auto">
            <a:xfrm>
              <a:off x="5175" y="3027"/>
              <a:ext cx="1105"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Dead</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29" name="Line 9"/>
            <p:cNvSpPr>
              <a:spLocks noChangeShapeType="1"/>
            </p:cNvSpPr>
            <p:nvPr/>
          </p:nvSpPr>
          <p:spPr bwMode="auto">
            <a:xfrm>
              <a:off x="4648" y="3278"/>
              <a:ext cx="540" cy="1"/>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28" name="Text Box 8"/>
            <p:cNvSpPr txBox="1">
              <a:spLocks noChangeArrowheads="1"/>
            </p:cNvSpPr>
            <p:nvPr/>
          </p:nvSpPr>
          <p:spPr bwMode="auto">
            <a:xfrm>
              <a:off x="4691" y="3024"/>
              <a:ext cx="796"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0.3</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26" name="Line 6"/>
            <p:cNvSpPr>
              <a:spLocks noChangeShapeType="1"/>
            </p:cNvSpPr>
            <p:nvPr/>
          </p:nvSpPr>
          <p:spPr bwMode="auto">
            <a:xfrm>
              <a:off x="3025" y="3430"/>
              <a:ext cx="540" cy="1"/>
            </a:xfrm>
            <a:prstGeom prst="line">
              <a:avLst/>
            </a:prstGeom>
            <a:noFill/>
            <a:ln w="254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sp>
          <p:nvSpPr>
            <p:cNvPr id="30725" name="Text Box 5"/>
            <p:cNvSpPr txBox="1">
              <a:spLocks noChangeArrowheads="1"/>
            </p:cNvSpPr>
            <p:nvPr/>
          </p:nvSpPr>
          <p:spPr bwMode="auto">
            <a:xfrm>
              <a:off x="3125" y="3145"/>
              <a:ext cx="796"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0.1</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24" name="Text Box 4"/>
            <p:cNvSpPr txBox="1">
              <a:spLocks noChangeArrowheads="1"/>
            </p:cNvSpPr>
            <p:nvPr/>
          </p:nvSpPr>
          <p:spPr bwMode="auto">
            <a:xfrm>
              <a:off x="3834" y="2301"/>
              <a:ext cx="998"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0.01</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9" name="Line 12"/>
          <p:cNvSpPr>
            <a:spLocks noChangeShapeType="1"/>
          </p:cNvSpPr>
          <p:nvPr/>
        </p:nvSpPr>
        <p:spPr bwMode="auto">
          <a:xfrm flipV="1">
            <a:off x="2514600" y="1752600"/>
            <a:ext cx="4114800" cy="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 name="Line 12"/>
          <p:cNvSpPr>
            <a:spLocks noChangeShapeType="1"/>
          </p:cNvSpPr>
          <p:nvPr/>
        </p:nvSpPr>
        <p:spPr bwMode="auto">
          <a:xfrm>
            <a:off x="6629400" y="1752600"/>
            <a:ext cx="0" cy="53340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1" name="Line 12"/>
          <p:cNvSpPr>
            <a:spLocks noChangeShapeType="1"/>
          </p:cNvSpPr>
          <p:nvPr/>
        </p:nvSpPr>
        <p:spPr bwMode="auto">
          <a:xfrm flipV="1">
            <a:off x="2514600" y="1752600"/>
            <a:ext cx="0" cy="53340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3 – Stratified Markov Model</a:t>
            </a:r>
            <a:endParaRPr lang="en-US" dirty="0"/>
          </a:p>
        </p:txBody>
      </p:sp>
      <p:sp>
        <p:nvSpPr>
          <p:cNvPr id="3" name="Content Placeholder 2"/>
          <p:cNvSpPr>
            <a:spLocks noGrp="1"/>
          </p:cNvSpPr>
          <p:nvPr>
            <p:ph idx="1"/>
          </p:nvPr>
        </p:nvSpPr>
        <p:spPr/>
        <p:txBody>
          <a:bodyPr>
            <a:normAutofit fontScale="47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0"/>
            <a:r>
              <a:rPr lang="en-US" dirty="0" smtClean="0"/>
              <a:t>Healthy to Dead: 0.01.</a:t>
            </a:r>
          </a:p>
          <a:p>
            <a:pPr lvl="0"/>
            <a:r>
              <a:rPr lang="en-US" dirty="0" smtClean="0"/>
              <a:t>Healthy to Sick: 0.2 for Male, 0.1 for Female.</a:t>
            </a:r>
          </a:p>
          <a:p>
            <a:pPr lvl="0"/>
            <a:r>
              <a:rPr lang="en-US" dirty="0" smtClean="0"/>
              <a:t>Sick to Healthy: 0.1.</a:t>
            </a:r>
          </a:p>
          <a:p>
            <a:pPr lvl="0"/>
            <a:r>
              <a:rPr lang="en-US" dirty="0" smtClean="0"/>
              <a:t>Sick to Dead: 0.3.</a:t>
            </a:r>
          </a:p>
          <a:p>
            <a:endParaRPr lang="en-US" dirty="0" smtClean="0"/>
          </a:p>
          <a:p>
            <a:r>
              <a:rPr lang="en-US" dirty="0" smtClean="0"/>
              <a:t>Initial conditions: Healthy = (50 Male, 50 Female), Sick = (0,0) and Dead = (0,0).</a:t>
            </a:r>
          </a:p>
          <a:p>
            <a:r>
              <a:rPr lang="en-US" dirty="0" smtClean="0"/>
              <a:t>Output requested: How many men / women are in each disease state for each of the first 10 years?</a:t>
            </a:r>
          </a:p>
          <a:p>
            <a:r>
              <a:rPr lang="en-US" dirty="0" smtClean="0"/>
              <a:t>Implementation available through </a:t>
            </a:r>
            <a:r>
              <a:rPr lang="en-US" dirty="0" err="1" smtClean="0"/>
              <a:t>GitHub</a:t>
            </a:r>
            <a:r>
              <a:rPr lang="en-US" dirty="0" smtClean="0"/>
              <a:t> in:</a:t>
            </a:r>
          </a:p>
          <a:p>
            <a:pPr lvl="1"/>
            <a:r>
              <a:rPr lang="en-US" dirty="0" smtClean="0"/>
              <a:t>MIST : </a:t>
            </a:r>
            <a:r>
              <a:rPr lang="en-US" dirty="0" smtClean="0">
                <a:hlinkClick r:id="rId2"/>
              </a:rPr>
              <a:t>https://github.com/Jacob-Barhak/SharingDiseaseModels/blob/master/Example3.zip</a:t>
            </a:r>
            <a:endParaRPr lang="en-US" dirty="0" smtClean="0"/>
          </a:p>
          <a:p>
            <a:pPr lvl="1"/>
            <a:r>
              <a:rPr lang="en-US" dirty="0" smtClean="0"/>
              <a:t>Tellurium : </a:t>
            </a:r>
            <a:r>
              <a:rPr lang="en-US" dirty="0" smtClean="0">
                <a:hlinkClick r:id="rId3"/>
              </a:rPr>
              <a:t>https://github.com/Jacob-Barhak/SharingDiseaseModels/blob/master/Example3.py</a:t>
            </a:r>
            <a:r>
              <a:rPr lang="en-US" dirty="0" smtClean="0"/>
              <a:t> </a:t>
            </a:r>
          </a:p>
          <a:p>
            <a:pPr lvl="1"/>
            <a:r>
              <a:rPr lang="en-US" dirty="0" smtClean="0"/>
              <a:t>Rule Bender: </a:t>
            </a:r>
            <a:r>
              <a:rPr lang="en-US" dirty="0" smtClean="0">
                <a:hlinkClick r:id="rId4"/>
              </a:rPr>
              <a:t>https://github.com/Jacob-Barhak/SharingDiseaseModels/blob/master/Example3.bngl</a:t>
            </a:r>
            <a:r>
              <a:rPr lang="en-US" dirty="0" smtClean="0"/>
              <a:t> </a:t>
            </a:r>
          </a:p>
          <a:p>
            <a:pPr lvl="1"/>
            <a:r>
              <a:rPr lang="en-US" dirty="0" err="1" smtClean="0"/>
              <a:t>PharmML</a:t>
            </a:r>
            <a:r>
              <a:rPr lang="en-US" dirty="0" smtClean="0"/>
              <a:t> </a:t>
            </a:r>
            <a:r>
              <a:rPr lang="en-US" dirty="0" smtClean="0">
                <a:hlinkClick r:id="rId5"/>
              </a:rPr>
              <a:t>https://github.com/Jacob-Barhak/SharingDiseaseModels/blob/master/categorical_MARKOV3.xml</a:t>
            </a:r>
            <a:r>
              <a:rPr lang="en-US" dirty="0" smtClean="0"/>
              <a:t> </a:t>
            </a:r>
          </a:p>
          <a:p>
            <a:pPr lvl="1"/>
            <a:r>
              <a:rPr lang="en-US" dirty="0" smtClean="0"/>
              <a:t>SBML </a:t>
            </a:r>
            <a:r>
              <a:rPr lang="en-US" dirty="0" smtClean="0">
                <a:hlinkClick r:id="rId6"/>
              </a:rPr>
              <a:t>https://github.com/Jacob-Barhak/SharingDiseaseModels/blob/master/Example3.xml</a:t>
            </a:r>
            <a:r>
              <a:rPr lang="en-US" dirty="0" smtClean="0"/>
              <a:t> </a:t>
            </a:r>
          </a:p>
          <a:p>
            <a:pPr lvl="1"/>
            <a:endParaRPr lang="en-US" dirty="0" smtClean="0"/>
          </a:p>
          <a:p>
            <a:endParaRPr lang="en-US" dirty="0"/>
          </a:p>
        </p:txBody>
      </p:sp>
      <p:sp>
        <p:nvSpPr>
          <p:cNvPr id="3073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0723" name="Group 3"/>
          <p:cNvGrpSpPr>
            <a:grpSpLocks noChangeAspect="1"/>
          </p:cNvGrpSpPr>
          <p:nvPr/>
        </p:nvGrpSpPr>
        <p:grpSpPr bwMode="auto">
          <a:xfrm>
            <a:off x="1676400" y="1371600"/>
            <a:ext cx="6283825" cy="1803179"/>
            <a:chOff x="1800" y="2301"/>
            <a:chExt cx="4967" cy="1426"/>
          </a:xfrm>
        </p:grpSpPr>
        <p:sp>
          <p:nvSpPr>
            <p:cNvPr id="30735" name="AutoShape 15"/>
            <p:cNvSpPr>
              <a:spLocks noChangeAspect="1" noChangeArrowheads="1" noTextEdit="1"/>
            </p:cNvSpPr>
            <p:nvPr/>
          </p:nvSpPr>
          <p:spPr bwMode="auto">
            <a:xfrm>
              <a:off x="1800" y="2301"/>
              <a:ext cx="4967" cy="129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34" name="Text Box 14"/>
            <p:cNvSpPr txBox="1">
              <a:spLocks noChangeArrowheads="1"/>
            </p:cNvSpPr>
            <p:nvPr/>
          </p:nvSpPr>
          <p:spPr bwMode="auto">
            <a:xfrm>
              <a:off x="1980" y="3026"/>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Healthy</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33" name="Text Box 13"/>
            <p:cNvSpPr txBox="1">
              <a:spLocks noChangeArrowheads="1"/>
            </p:cNvSpPr>
            <p:nvPr/>
          </p:nvSpPr>
          <p:spPr bwMode="auto">
            <a:xfrm>
              <a:off x="3565" y="3027"/>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Sick</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32" name="Line 12"/>
            <p:cNvSpPr>
              <a:spLocks noChangeShapeType="1"/>
            </p:cNvSpPr>
            <p:nvPr/>
          </p:nvSpPr>
          <p:spPr bwMode="auto">
            <a:xfrm>
              <a:off x="3023" y="3108"/>
              <a:ext cx="540" cy="1"/>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31" name="Text Box 11"/>
            <p:cNvSpPr txBox="1">
              <a:spLocks noChangeArrowheads="1"/>
            </p:cNvSpPr>
            <p:nvPr/>
          </p:nvSpPr>
          <p:spPr bwMode="auto">
            <a:xfrm>
              <a:off x="2764" y="2723"/>
              <a:ext cx="2229"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0.2 M / 0.1F</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30" name="Text Box 10"/>
            <p:cNvSpPr txBox="1">
              <a:spLocks noChangeArrowheads="1"/>
            </p:cNvSpPr>
            <p:nvPr/>
          </p:nvSpPr>
          <p:spPr bwMode="auto">
            <a:xfrm>
              <a:off x="5175" y="3027"/>
              <a:ext cx="1105"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Dead</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29" name="Line 9"/>
            <p:cNvSpPr>
              <a:spLocks noChangeShapeType="1"/>
            </p:cNvSpPr>
            <p:nvPr/>
          </p:nvSpPr>
          <p:spPr bwMode="auto">
            <a:xfrm>
              <a:off x="4648" y="3278"/>
              <a:ext cx="540" cy="1"/>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28" name="Text Box 8"/>
            <p:cNvSpPr txBox="1">
              <a:spLocks noChangeArrowheads="1"/>
            </p:cNvSpPr>
            <p:nvPr/>
          </p:nvSpPr>
          <p:spPr bwMode="auto">
            <a:xfrm>
              <a:off x="4691" y="3024"/>
              <a:ext cx="796"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0.3</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26" name="Line 6"/>
            <p:cNvSpPr>
              <a:spLocks noChangeShapeType="1"/>
            </p:cNvSpPr>
            <p:nvPr/>
          </p:nvSpPr>
          <p:spPr bwMode="auto">
            <a:xfrm>
              <a:off x="3025" y="3430"/>
              <a:ext cx="540" cy="1"/>
            </a:xfrm>
            <a:prstGeom prst="line">
              <a:avLst/>
            </a:prstGeom>
            <a:noFill/>
            <a:ln w="254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sp>
          <p:nvSpPr>
            <p:cNvPr id="30725" name="Text Box 5"/>
            <p:cNvSpPr txBox="1">
              <a:spLocks noChangeArrowheads="1"/>
            </p:cNvSpPr>
            <p:nvPr/>
          </p:nvSpPr>
          <p:spPr bwMode="auto">
            <a:xfrm>
              <a:off x="3125" y="3145"/>
              <a:ext cx="796"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0.1</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24" name="Text Box 4"/>
            <p:cNvSpPr txBox="1">
              <a:spLocks noChangeArrowheads="1"/>
            </p:cNvSpPr>
            <p:nvPr/>
          </p:nvSpPr>
          <p:spPr bwMode="auto">
            <a:xfrm>
              <a:off x="3834" y="2301"/>
              <a:ext cx="998"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0.01</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9" name="Line 12"/>
          <p:cNvSpPr>
            <a:spLocks noChangeShapeType="1"/>
          </p:cNvSpPr>
          <p:nvPr/>
        </p:nvSpPr>
        <p:spPr bwMode="auto">
          <a:xfrm flipV="1">
            <a:off x="2514600" y="1752600"/>
            <a:ext cx="4114800" cy="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 name="Line 12"/>
          <p:cNvSpPr>
            <a:spLocks noChangeShapeType="1"/>
          </p:cNvSpPr>
          <p:nvPr/>
        </p:nvSpPr>
        <p:spPr bwMode="auto">
          <a:xfrm>
            <a:off x="6629400" y="1752600"/>
            <a:ext cx="0" cy="53340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1" name="Line 12"/>
          <p:cNvSpPr>
            <a:spLocks noChangeShapeType="1"/>
          </p:cNvSpPr>
          <p:nvPr/>
        </p:nvSpPr>
        <p:spPr bwMode="auto">
          <a:xfrm flipV="1">
            <a:off x="2514600" y="1752600"/>
            <a:ext cx="0" cy="53340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Simple disease models can be implemented and shared using multiple formats</a:t>
            </a:r>
          </a:p>
          <a:p>
            <a:endParaRPr lang="en-US" dirty="0" smtClean="0"/>
          </a:p>
          <a:p>
            <a:r>
              <a:rPr lang="en-US" dirty="0" smtClean="0"/>
              <a:t>More complicated Micro-Simulation models are not yet fully supported by implementations:</a:t>
            </a:r>
          </a:p>
          <a:p>
            <a:pPr lvl="1"/>
            <a:r>
              <a:rPr lang="en-US" dirty="0" smtClean="0"/>
              <a:t>Workaround allows describing as a plurality of models</a:t>
            </a:r>
          </a:p>
          <a:p>
            <a:pPr lvl="1"/>
            <a:r>
              <a:rPr lang="en-US" dirty="0" smtClean="0"/>
              <a:t>Future development promises solutions</a:t>
            </a:r>
          </a:p>
          <a:p>
            <a:pPr lvl="1"/>
            <a:endParaRPr lang="en-US" dirty="0" smtClean="0"/>
          </a:p>
          <a:p>
            <a:r>
              <a:rPr lang="en-US" dirty="0" smtClean="0"/>
              <a:t>Reproducibility is an important issue</a:t>
            </a:r>
          </a:p>
          <a:p>
            <a:pPr lvl="1"/>
            <a:r>
              <a:rPr lang="en-US" dirty="0" smtClean="0"/>
              <a:t>Especially with more complicated models</a:t>
            </a:r>
          </a:p>
          <a:p>
            <a:pPr lvl="1"/>
            <a:endParaRPr lang="en-US" dirty="0" smtClean="0"/>
          </a:p>
          <a:p>
            <a:r>
              <a:rPr lang="en-US" dirty="0" smtClean="0"/>
              <a:t>Exchange standards are still developing, yet promising</a:t>
            </a:r>
          </a:p>
          <a:p>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authors want to thank all the participants in the discussions. Here is the list in no particular order: </a:t>
            </a:r>
            <a:r>
              <a:rPr lang="en-US" b="1" dirty="0" smtClean="0"/>
              <a:t>Robert </a:t>
            </a:r>
            <a:r>
              <a:rPr lang="en-US" b="1" dirty="0" err="1" smtClean="0"/>
              <a:t>Phair</a:t>
            </a:r>
            <a:r>
              <a:rPr lang="en-US" b="1" dirty="0" smtClean="0"/>
              <a:t>, Lukas </a:t>
            </a:r>
            <a:r>
              <a:rPr lang="en-US" b="1" dirty="0" err="1" smtClean="0"/>
              <a:t>Endler</a:t>
            </a:r>
            <a:r>
              <a:rPr lang="en-US" b="1" dirty="0" smtClean="0"/>
              <a:t>, Gareth Smith, Nicolas Le </a:t>
            </a:r>
            <a:r>
              <a:rPr lang="en-US" b="1" dirty="0" err="1" smtClean="0"/>
              <a:t>Novere</a:t>
            </a:r>
            <a:r>
              <a:rPr lang="en-US" b="1" dirty="0" smtClean="0"/>
              <a:t>, Jose Juan Tapia, Jim </a:t>
            </a:r>
            <a:r>
              <a:rPr lang="en-US" b="1" dirty="0" err="1" smtClean="0"/>
              <a:t>Sluka</a:t>
            </a:r>
            <a:r>
              <a:rPr lang="en-US" b="1" dirty="0" smtClean="0"/>
              <a:t>, Leonard Harris, </a:t>
            </a:r>
            <a:r>
              <a:rPr lang="en-US" b="1" dirty="0" err="1" smtClean="0"/>
              <a:t>Fengkai</a:t>
            </a:r>
            <a:r>
              <a:rPr lang="en-US" b="1" dirty="0" smtClean="0"/>
              <a:t> Zhang, Nick </a:t>
            </a:r>
            <a:r>
              <a:rPr lang="en-US" b="1" dirty="0" err="1" smtClean="0"/>
              <a:t>Holford</a:t>
            </a:r>
            <a:r>
              <a:rPr lang="en-US" b="1" dirty="0" smtClean="0"/>
              <a:t>, Mike K Smith, Sarah Keating, Herbert </a:t>
            </a:r>
            <a:r>
              <a:rPr lang="en-US" b="1" dirty="0" err="1" smtClean="0"/>
              <a:t>Sauro</a:t>
            </a:r>
            <a:r>
              <a:rPr lang="en-US" b="1" dirty="0" smtClean="0"/>
              <a:t>, Michael </a:t>
            </a:r>
            <a:r>
              <a:rPr lang="en-US" b="1" dirty="0" err="1" smtClean="0"/>
              <a:t>Hucka</a:t>
            </a:r>
            <a:r>
              <a:rPr lang="en-US" b="1" dirty="0" smtClean="0"/>
              <a:t>, Kyle Medley</a:t>
            </a:r>
            <a:r>
              <a:rPr lang="en-US" dirty="0" smtClean="0"/>
              <a:t>. </a:t>
            </a:r>
          </a:p>
          <a:p>
            <a:r>
              <a:rPr lang="en-US" dirty="0" smtClean="0"/>
              <a:t>Additional thanks for public reviews by </a:t>
            </a:r>
          </a:p>
          <a:p>
            <a:pPr lvl="1"/>
            <a:r>
              <a:rPr lang="en-US" b="1" dirty="0" smtClean="0"/>
              <a:t>Robert Smith?</a:t>
            </a:r>
            <a:r>
              <a:rPr lang="en-US" dirty="0" smtClean="0"/>
              <a:t>: </a:t>
            </a:r>
            <a:r>
              <a:rPr lang="en-US" dirty="0" smtClean="0">
                <a:hlinkClick r:id="rId2"/>
              </a:rPr>
              <a:t>https://groups.google.com/forum/#!topic/public-scientific-reviews/8SCxed6KhlU</a:t>
            </a:r>
            <a:r>
              <a:rPr lang="en-US" dirty="0" smtClean="0"/>
              <a:t> </a:t>
            </a:r>
          </a:p>
          <a:p>
            <a:pPr lvl="1"/>
            <a:r>
              <a:rPr lang="en-US" b="1" dirty="0" err="1" smtClean="0"/>
              <a:t>Peppino</a:t>
            </a:r>
            <a:r>
              <a:rPr lang="en-US" b="1" dirty="0" smtClean="0"/>
              <a:t> Fazio</a:t>
            </a:r>
            <a:r>
              <a:rPr lang="en-US" dirty="0" smtClean="0"/>
              <a:t>: </a:t>
            </a:r>
            <a:r>
              <a:rPr lang="en-US" dirty="0" smtClean="0">
                <a:hlinkClick r:id="rId2"/>
              </a:rPr>
              <a:t>https://groups.google.com/forum/#!topic/public-scientific-reviews/qJSJ4FEoDrw</a:t>
            </a:r>
            <a:r>
              <a:rPr lang="en-US" dirty="0" smtClean="0"/>
              <a:t>   </a:t>
            </a:r>
          </a:p>
          <a:p>
            <a:r>
              <a:rPr lang="en-US" dirty="0" smtClean="0"/>
              <a:t>This paper used the </a:t>
            </a:r>
            <a:r>
              <a:rPr lang="en-US" dirty="0" err="1" smtClean="0"/>
              <a:t>MIcro</a:t>
            </a:r>
            <a:r>
              <a:rPr lang="en-US" dirty="0" smtClean="0"/>
              <a:t> Simulation Tool (MIST) that is based on IEST. The IEST GPL disease-modeling framework was initially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however, was developed without financial support.</a:t>
            </a:r>
          </a:p>
          <a:p>
            <a:r>
              <a:rPr lang="en-US" b="1" dirty="0" smtClean="0"/>
              <a:t>MIST was developed independently without financial support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Disease Models at a Glance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Describe phenomenon observed in past studies</a:t>
            </a:r>
          </a:p>
          <a:p>
            <a:endParaRPr lang="en-US" dirty="0" smtClean="0"/>
          </a:p>
          <a:p>
            <a:r>
              <a:rPr lang="en-US" dirty="0" smtClean="0"/>
              <a:t>Attempt to predict future disease progression</a:t>
            </a:r>
          </a:p>
          <a:p>
            <a:endParaRPr lang="en-US" dirty="0" smtClean="0"/>
          </a:p>
          <a:p>
            <a:r>
              <a:rPr lang="en-US" dirty="0" smtClean="0"/>
              <a:t>Used to predict Costs / Quality of Life</a:t>
            </a:r>
          </a:p>
          <a:p>
            <a:endParaRPr lang="en-US" dirty="0" smtClean="0"/>
          </a:p>
          <a:p>
            <a:r>
              <a:rPr lang="en-US" dirty="0" smtClean="0"/>
              <a:t>Disease models </a:t>
            </a:r>
            <a:r>
              <a:rPr lang="en-US" dirty="0" smtClean="0">
                <a:solidFill>
                  <a:srgbClr val="660033"/>
                </a:solidFill>
              </a:rPr>
              <a:t>apply a function </a:t>
            </a:r>
            <a:r>
              <a:rPr lang="en-US" dirty="0" smtClean="0"/>
              <a:t>to an initial cohort</a:t>
            </a:r>
          </a:p>
          <a:p>
            <a:pPr lvl="1"/>
            <a:endParaRPr lang="en-US" dirty="0" smtClean="0"/>
          </a:p>
          <a:p>
            <a:pPr lvl="1"/>
            <a:r>
              <a:rPr lang="en-US" dirty="0" smtClean="0"/>
              <a:t>Markov model</a:t>
            </a:r>
          </a:p>
          <a:p>
            <a:pPr lvl="1"/>
            <a:endParaRPr lang="en-US" dirty="0" smtClean="0"/>
          </a:p>
          <a:p>
            <a:pPr lvl="1"/>
            <a:r>
              <a:rPr lang="en-US" dirty="0" smtClean="0"/>
              <a:t>Differential equation</a:t>
            </a:r>
          </a:p>
          <a:p>
            <a:pPr lvl="1"/>
            <a:endParaRPr lang="en-US" dirty="0" smtClean="0"/>
          </a:p>
          <a:p>
            <a:pPr lvl="1"/>
            <a:r>
              <a:rPr lang="en-US" dirty="0" smtClean="0"/>
              <a:t>Hybrid functions</a:t>
            </a:r>
          </a:p>
          <a:p>
            <a:pPr lvl="1"/>
            <a:endParaRPr lang="en-US" dirty="0" smtClean="0"/>
          </a:p>
          <a:p>
            <a:pPr lvl="1"/>
            <a:endParaRPr lang="en-US" dirty="0" smtClean="0"/>
          </a:p>
          <a:p>
            <a:r>
              <a:rPr lang="en-US" dirty="0" smtClean="0"/>
              <a:t>Simulation can be at:</a:t>
            </a:r>
          </a:p>
          <a:p>
            <a:pPr lvl="1"/>
            <a:r>
              <a:rPr lang="en-US" dirty="0" smtClean="0"/>
              <a:t>The cohort level</a:t>
            </a:r>
          </a:p>
          <a:p>
            <a:pPr lvl="1"/>
            <a:r>
              <a:rPr lang="en-US" dirty="0" smtClean="0"/>
              <a:t>Individual level = </a:t>
            </a:r>
            <a:r>
              <a:rPr lang="en-US" dirty="0" err="1" smtClean="0"/>
              <a:t>microsimulation</a:t>
            </a:r>
            <a:endParaRPr lang="en-US" dirty="0" smtClean="0"/>
          </a:p>
        </p:txBody>
      </p:sp>
      <p:graphicFrame>
        <p:nvGraphicFramePr>
          <p:cNvPr id="4" name="Object 68"/>
          <p:cNvGraphicFramePr>
            <a:graphicFrameLocks noChangeAspect="1"/>
          </p:cNvGraphicFramePr>
          <p:nvPr/>
        </p:nvGraphicFramePr>
        <p:xfrm>
          <a:off x="4343400" y="3505200"/>
          <a:ext cx="361723" cy="393178"/>
        </p:xfrm>
        <a:graphic>
          <a:graphicData uri="http://schemas.openxmlformats.org/presentationml/2006/ole">
            <p:oleObj spid="_x0000_s1026" name="משוואה" r:id="rId3" imgW="215806" imgH="228501" progId="Equation.3">
              <p:embed/>
            </p:oleObj>
          </a:graphicData>
        </a:graphic>
      </p:graphicFrame>
      <p:graphicFrame>
        <p:nvGraphicFramePr>
          <p:cNvPr id="5" name="Object 64"/>
          <p:cNvGraphicFramePr>
            <a:graphicFrameLocks noChangeAspect="1"/>
          </p:cNvGraphicFramePr>
          <p:nvPr/>
        </p:nvGraphicFramePr>
        <p:xfrm>
          <a:off x="5943600" y="3505200"/>
          <a:ext cx="361723" cy="377450"/>
        </p:xfrm>
        <a:graphic>
          <a:graphicData uri="http://schemas.openxmlformats.org/presentationml/2006/ole">
            <p:oleObj spid="_x0000_s1027" name="משוואה" r:id="rId4" imgW="215619" imgH="215619" progId="Equation.3">
              <p:embed/>
            </p:oleObj>
          </a:graphicData>
        </a:graphic>
      </p:graphicFrame>
      <p:grpSp>
        <p:nvGrpSpPr>
          <p:cNvPr id="6" name="Group 62"/>
          <p:cNvGrpSpPr>
            <a:grpSpLocks noChangeAspect="1"/>
          </p:cNvGrpSpPr>
          <p:nvPr/>
        </p:nvGrpSpPr>
        <p:grpSpPr bwMode="auto">
          <a:xfrm>
            <a:off x="3124200" y="3429000"/>
            <a:ext cx="4772213" cy="838200"/>
            <a:chOff x="1800" y="2820"/>
            <a:chExt cx="4967" cy="872"/>
          </a:xfrm>
        </p:grpSpPr>
        <p:sp>
          <p:nvSpPr>
            <p:cNvPr id="7" name="AutoShape 72"/>
            <p:cNvSpPr>
              <a:spLocks noChangeAspect="1" noChangeArrowheads="1" noTextEdit="1"/>
            </p:cNvSpPr>
            <p:nvPr/>
          </p:nvSpPr>
          <p:spPr bwMode="auto">
            <a:xfrm>
              <a:off x="1800" y="2820"/>
              <a:ext cx="4967" cy="872"/>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Text Box 71"/>
            <p:cNvSpPr txBox="1">
              <a:spLocks noChangeArrowheads="1"/>
            </p:cNvSpPr>
            <p:nvPr/>
          </p:nvSpPr>
          <p:spPr bwMode="auto">
            <a:xfrm>
              <a:off x="1980" y="3000"/>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Normal</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 Box 70"/>
            <p:cNvSpPr txBox="1">
              <a:spLocks noChangeArrowheads="1"/>
            </p:cNvSpPr>
            <p:nvPr/>
          </p:nvSpPr>
          <p:spPr bwMode="auto">
            <a:xfrm>
              <a:off x="3565" y="3000"/>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Arial" pitchFamily="34" charset="0"/>
                  <a:ea typeface="Times New Roman" pitchFamily="18" charset="0"/>
                  <a:cs typeface="Arial" pitchFamily="34" charset="0"/>
                </a:rPr>
                <a:t>Sick</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0" name="Line 69"/>
            <p:cNvSpPr>
              <a:spLocks noChangeShapeType="1"/>
            </p:cNvSpPr>
            <p:nvPr/>
          </p:nvSpPr>
          <p:spPr bwMode="auto">
            <a:xfrm>
              <a:off x="3023" y="3358"/>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11" name="Text Box 67"/>
            <p:cNvSpPr txBox="1">
              <a:spLocks noChangeArrowheads="1"/>
            </p:cNvSpPr>
            <p:nvPr/>
          </p:nvSpPr>
          <p:spPr bwMode="auto">
            <a:xfrm>
              <a:off x="2936" y="2939"/>
              <a:ext cx="629" cy="644"/>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endParaRPr lang="en-US"/>
            </a:p>
          </p:txBody>
        </p:sp>
        <p:sp>
          <p:nvSpPr>
            <p:cNvPr id="12" name="Text Box 66"/>
            <p:cNvSpPr txBox="1">
              <a:spLocks noChangeArrowheads="1"/>
            </p:cNvSpPr>
            <p:nvPr/>
          </p:nvSpPr>
          <p:spPr bwMode="auto">
            <a:xfrm>
              <a:off x="5175" y="2999"/>
              <a:ext cx="1105"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Arial" pitchFamily="34" charset="0"/>
                  <a:ea typeface="Times New Roman" pitchFamily="18" charset="0"/>
                  <a:cs typeface="Arial" pitchFamily="34" charset="0"/>
                </a:rPr>
                <a:t>Dead</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3" name="Line 65"/>
            <p:cNvSpPr>
              <a:spLocks noChangeShapeType="1"/>
            </p:cNvSpPr>
            <p:nvPr/>
          </p:nvSpPr>
          <p:spPr bwMode="auto">
            <a:xfrm>
              <a:off x="4635" y="3357"/>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14" name="Text Box 63"/>
            <p:cNvSpPr txBox="1">
              <a:spLocks noChangeArrowheads="1"/>
            </p:cNvSpPr>
            <p:nvPr/>
          </p:nvSpPr>
          <p:spPr bwMode="auto">
            <a:xfrm>
              <a:off x="4548" y="2938"/>
              <a:ext cx="629" cy="623"/>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endParaRPr lang="en-US"/>
            </a:p>
          </p:txBody>
        </p:sp>
      </p:grpSp>
      <p:graphicFrame>
        <p:nvGraphicFramePr>
          <p:cNvPr id="4099" name="Object 3"/>
          <p:cNvGraphicFramePr>
            <a:graphicFrameLocks noChangeAspect="1"/>
          </p:cNvGraphicFramePr>
          <p:nvPr/>
        </p:nvGraphicFramePr>
        <p:xfrm>
          <a:off x="3249613" y="4679950"/>
          <a:ext cx="4151312" cy="349250"/>
        </p:xfrm>
        <a:graphic>
          <a:graphicData uri="http://schemas.openxmlformats.org/presentationml/2006/ole">
            <p:oleObj spid="_x0000_s1028" name="משוואה" r:id="rId5" imgW="2476440" imgH="203040" progId="Equation.3">
              <p:embed/>
            </p:oleObj>
          </a:graphicData>
        </a:graphic>
      </p:graphicFrame>
      <p:graphicFrame>
        <p:nvGraphicFramePr>
          <p:cNvPr id="4100" name="Object 4"/>
          <p:cNvGraphicFramePr>
            <a:graphicFrameLocks noChangeAspect="1"/>
          </p:cNvGraphicFramePr>
          <p:nvPr/>
        </p:nvGraphicFramePr>
        <p:xfrm>
          <a:off x="3276600" y="4191000"/>
          <a:ext cx="2914650" cy="347663"/>
        </p:xfrm>
        <a:graphic>
          <a:graphicData uri="http://schemas.openxmlformats.org/presentationml/2006/ole">
            <p:oleObj spid="_x0000_s1029" name="משוואה" r:id="rId6" imgW="1739880" imgH="203040" progId="Equation.3">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43"/>
          <p:cNvSpPr>
            <a:spLocks noGrp="1" noChangeArrowheads="1"/>
          </p:cNvSpPr>
          <p:nvPr>
            <p:ph type="sldNum" sz="quarter" idx="10"/>
          </p:nvPr>
        </p:nvSpPr>
        <p:spPr>
          <a:noFill/>
        </p:spPr>
        <p:txBody>
          <a:bodyPr/>
          <a:lstStyle/>
          <a:p>
            <a:fld id="{7B21772E-4E4A-44E8-BC0B-12F0CB51A899}" type="slidenum">
              <a:rPr lang="en-US">
                <a:cs typeface="Arial" charset="0"/>
              </a:rPr>
              <a:pPr/>
              <a:t>20</a:t>
            </a:fld>
            <a:endParaRPr lang="en-US">
              <a:cs typeface="Arial" charset="0"/>
            </a:endParaRPr>
          </a:p>
        </p:txBody>
      </p:sp>
      <p:sp>
        <p:nvSpPr>
          <p:cNvPr id="20483" name="Title 1"/>
          <p:cNvSpPr>
            <a:spLocks noGrp="1"/>
          </p:cNvSpPr>
          <p:nvPr>
            <p:ph type="title" idx="4294967295"/>
          </p:nvPr>
        </p:nvSpPr>
        <p:spPr>
          <a:xfrm>
            <a:off x="323850" y="249238"/>
            <a:ext cx="6408738" cy="850900"/>
          </a:xfrm>
        </p:spPr>
        <p:txBody>
          <a:bodyPr/>
          <a:lstStyle/>
          <a:p>
            <a:r>
              <a:rPr lang="en-US" sz="2800" smtClean="0">
                <a:ea typeface="ＭＳ Ｐゴシック" pitchFamily="34" charset="-128"/>
              </a:rPr>
              <a:t>Markov models - example 1</a:t>
            </a:r>
            <a:endParaRPr lang="en-US" sz="2000" smtClean="0">
              <a:ea typeface="ＭＳ Ｐゴシック" pitchFamily="34" charset="-128"/>
            </a:endParaRPr>
          </a:p>
        </p:txBody>
      </p:sp>
      <p:pic>
        <p:nvPicPr>
          <p:cNvPr id="20484" name="Picture 2" descr="Document_2016-03-19_13-13-54.pdf"/>
          <p:cNvPicPr>
            <a:picLocks noChangeAspect="1"/>
          </p:cNvPicPr>
          <p:nvPr/>
        </p:nvPicPr>
        <p:blipFill>
          <a:blip r:embed="rId2" cstate="print"/>
          <a:srcRect t="16833" b="38547"/>
          <a:stretch>
            <a:fillRect/>
          </a:stretch>
        </p:blipFill>
        <p:spPr bwMode="auto">
          <a:xfrm>
            <a:off x="3913188" y="1268413"/>
            <a:ext cx="4979987" cy="2736850"/>
          </a:xfrm>
          <a:prstGeom prst="rect">
            <a:avLst/>
          </a:prstGeom>
          <a:noFill/>
          <a:ln w="9525">
            <a:noFill/>
            <a:miter lim="800000"/>
            <a:headEnd/>
            <a:tailEnd/>
          </a:ln>
        </p:spPr>
      </p:pic>
      <p:pic>
        <p:nvPicPr>
          <p:cNvPr id="20485" name="Picture 3" descr="MarkovZombie_tree.pdf"/>
          <p:cNvPicPr>
            <a:picLocks noChangeAspect="1"/>
          </p:cNvPicPr>
          <p:nvPr/>
        </p:nvPicPr>
        <p:blipFill>
          <a:blip r:embed="rId3" cstate="print"/>
          <a:srcRect b="57018"/>
          <a:stretch>
            <a:fillRect/>
          </a:stretch>
        </p:blipFill>
        <p:spPr bwMode="auto">
          <a:xfrm>
            <a:off x="395288" y="3573463"/>
            <a:ext cx="6365875" cy="2735262"/>
          </a:xfrm>
          <a:prstGeom prst="rect">
            <a:avLst/>
          </a:prstGeom>
          <a:noFill/>
          <a:ln w="9525">
            <a:noFill/>
            <a:miter lim="800000"/>
            <a:headEnd/>
            <a:tailEnd/>
          </a:ln>
        </p:spPr>
      </p:pic>
      <p:sp>
        <p:nvSpPr>
          <p:cNvPr id="20486" name="TextBox 1"/>
          <p:cNvSpPr txBox="1">
            <a:spLocks noChangeArrowheads="1"/>
          </p:cNvSpPr>
          <p:nvPr/>
        </p:nvSpPr>
        <p:spPr bwMode="auto">
          <a:xfrm>
            <a:off x="323850" y="1773238"/>
            <a:ext cx="2890838" cy="368300"/>
          </a:xfrm>
          <a:prstGeom prst="rect">
            <a:avLst/>
          </a:prstGeom>
          <a:noFill/>
          <a:ln w="9525">
            <a:noFill/>
            <a:miter lim="800000"/>
            <a:headEnd/>
            <a:tailEnd/>
          </a:ln>
        </p:spPr>
        <p:txBody>
          <a:bodyPr wrap="none">
            <a:spAutoFit/>
          </a:bodyPr>
          <a:lstStyle/>
          <a:p>
            <a:r>
              <a:rPr lang="en-US"/>
              <a:t>E.g. zombie attack models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7" name="Title 1"/>
          <p:cNvSpPr>
            <a:spLocks noGrp="1"/>
          </p:cNvSpPr>
          <p:nvPr>
            <p:ph type="title" idx="4294967295"/>
          </p:nvPr>
        </p:nvSpPr>
        <p:spPr>
          <a:xfrm>
            <a:off x="323850" y="249238"/>
            <a:ext cx="6408738" cy="850900"/>
          </a:xfrm>
        </p:spPr>
        <p:txBody>
          <a:bodyPr>
            <a:normAutofit fontScale="90000"/>
          </a:bodyPr>
          <a:lstStyle/>
          <a:p>
            <a:r>
              <a:rPr lang="en-US" sz="2800" dirty="0" err="1" smtClean="0">
                <a:ea typeface="ＭＳ Ｐゴシック" pitchFamily="34" charset="-128"/>
              </a:rPr>
              <a:t>PharmML</a:t>
            </a:r>
            <a:r>
              <a:rPr lang="en-US" sz="2800" dirty="0" smtClean="0">
                <a:ea typeface="ＭＳ Ｐゴシック" pitchFamily="34" charset="-128"/>
              </a:rPr>
              <a:t> – Markov models – another example </a:t>
            </a:r>
            <a:endParaRPr lang="en-US" sz="2000" dirty="0" smtClean="0">
              <a:ea typeface="ＭＳ Ｐゴシック" pitchFamily="34" charset="-128"/>
            </a:endParaRPr>
          </a:p>
        </p:txBody>
      </p:sp>
      <p:pic>
        <p:nvPicPr>
          <p:cNvPr id="2" name="Picture 1" descr="Screen Shot 2016-04-26 at 15.57.37.png"/>
          <p:cNvPicPr>
            <a:picLocks noChangeAspect="1"/>
          </p:cNvPicPr>
          <p:nvPr/>
        </p:nvPicPr>
        <p:blipFill>
          <a:blip r:embed="rId2" cstate="print"/>
          <a:srcRect/>
          <a:stretch>
            <a:fillRect/>
          </a:stretch>
        </p:blipFill>
        <p:spPr bwMode="auto">
          <a:xfrm>
            <a:off x="144463" y="2420938"/>
            <a:ext cx="5507037" cy="3324225"/>
          </a:xfrm>
          <a:prstGeom prst="rect">
            <a:avLst/>
          </a:prstGeom>
          <a:noFill/>
          <a:ln w="9525">
            <a:noFill/>
            <a:miter lim="800000"/>
            <a:headEnd/>
            <a:tailEnd/>
          </a:ln>
          <a:effectLst>
            <a:outerShdw dist="139700" dir="2700000" algn="tl" rotWithShape="0">
              <a:srgbClr val="333333">
                <a:alpha val="64999"/>
              </a:srgbClr>
            </a:outerShdw>
          </a:effectLst>
        </p:spPr>
      </p:pic>
      <p:pic>
        <p:nvPicPr>
          <p:cNvPr id="6" name="Picture 5" descr="Screen Shot 2016-04-26 at 15.59.04.png"/>
          <p:cNvPicPr>
            <a:picLocks noChangeAspect="1"/>
          </p:cNvPicPr>
          <p:nvPr/>
        </p:nvPicPr>
        <p:blipFill>
          <a:blip r:embed="rId3" cstate="print"/>
          <a:srcRect/>
          <a:stretch>
            <a:fillRect/>
          </a:stretch>
        </p:blipFill>
        <p:spPr bwMode="auto">
          <a:xfrm>
            <a:off x="5148263" y="5229225"/>
            <a:ext cx="3851275" cy="1227138"/>
          </a:xfrm>
          <a:prstGeom prst="rect">
            <a:avLst/>
          </a:prstGeom>
          <a:noFill/>
          <a:ln w="9525">
            <a:noFill/>
            <a:miter lim="800000"/>
            <a:headEnd/>
            <a:tailEnd/>
          </a:ln>
          <a:effectLst>
            <a:outerShdw dist="139700" dir="2700000" algn="tl" rotWithShape="0">
              <a:srgbClr val="333333">
                <a:alpha val="64999"/>
              </a:srgbClr>
            </a:outerShdw>
          </a:effectLst>
        </p:spPr>
      </p:pic>
      <p:pic>
        <p:nvPicPr>
          <p:cNvPr id="7" name="Picture 6" descr="Screen Shot 2016-04-26 at 16.00.53.png"/>
          <p:cNvPicPr>
            <a:picLocks noChangeAspect="1"/>
          </p:cNvPicPr>
          <p:nvPr/>
        </p:nvPicPr>
        <p:blipFill>
          <a:blip r:embed="rId4" cstate="print"/>
          <a:srcRect/>
          <a:stretch>
            <a:fillRect/>
          </a:stretch>
        </p:blipFill>
        <p:spPr bwMode="auto">
          <a:xfrm>
            <a:off x="5076825" y="1412875"/>
            <a:ext cx="3960813" cy="2736850"/>
          </a:xfrm>
          <a:prstGeom prst="rect">
            <a:avLst/>
          </a:prstGeom>
          <a:noFill/>
          <a:ln w="9525">
            <a:noFill/>
            <a:miter lim="800000"/>
            <a:headEnd/>
            <a:tailEnd/>
          </a:ln>
          <a:effectLst>
            <a:outerShdw dist="139700" dir="2700000" algn="tl" rotWithShape="0">
              <a:srgbClr val="333333">
                <a:alpha val="64999"/>
              </a:srgbClr>
            </a:outerShdw>
          </a:effectLst>
        </p:spPr>
      </p:pic>
      <p:sp>
        <p:nvSpPr>
          <p:cNvPr id="21511" name="TextBox 7"/>
          <p:cNvSpPr txBox="1">
            <a:spLocks noChangeArrowheads="1"/>
          </p:cNvSpPr>
          <p:nvPr/>
        </p:nvSpPr>
        <p:spPr bwMode="auto">
          <a:xfrm>
            <a:off x="323850" y="1773238"/>
            <a:ext cx="3084513" cy="368300"/>
          </a:xfrm>
          <a:prstGeom prst="rect">
            <a:avLst/>
          </a:prstGeom>
          <a:noFill/>
          <a:ln w="9525">
            <a:noFill/>
            <a:miter lim="800000"/>
            <a:headEnd/>
            <a:tailEnd/>
          </a:ln>
        </p:spPr>
        <p:txBody>
          <a:bodyPr wrap="none">
            <a:spAutoFit/>
          </a:bodyPr>
          <a:lstStyle/>
          <a:p>
            <a:r>
              <a:rPr lang="en-US"/>
              <a:t>E.g. real-life disease models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Disease modelers develop separately</a:t>
            </a:r>
          </a:p>
          <a:p>
            <a:pPr lvl="1"/>
            <a:r>
              <a:rPr lang="en-US" dirty="0" smtClean="0"/>
              <a:t>Models are based on restricted data</a:t>
            </a:r>
          </a:p>
          <a:p>
            <a:pPr lvl="1"/>
            <a:endParaRPr lang="en-US" dirty="0" smtClean="0"/>
          </a:p>
          <a:p>
            <a:r>
              <a:rPr lang="en-US" dirty="0" smtClean="0"/>
              <a:t>Published disease models are:</a:t>
            </a:r>
          </a:p>
          <a:p>
            <a:pPr lvl="1"/>
            <a:r>
              <a:rPr lang="en-US" dirty="0" smtClean="0"/>
              <a:t>Rarely published as code</a:t>
            </a:r>
          </a:p>
          <a:p>
            <a:pPr lvl="1"/>
            <a:r>
              <a:rPr lang="en-US" dirty="0" smtClean="0"/>
              <a:t>Suffer reproducibility / documentation issues</a:t>
            </a:r>
          </a:p>
          <a:p>
            <a:pPr lvl="1"/>
            <a:endParaRPr lang="en-US" dirty="0" smtClean="0"/>
          </a:p>
          <a:p>
            <a:r>
              <a:rPr lang="en-US" dirty="0" smtClean="0"/>
              <a:t>Collaboration is limited to comparison through:</a:t>
            </a:r>
          </a:p>
          <a:p>
            <a:pPr lvl="1"/>
            <a:r>
              <a:rPr lang="en-US" dirty="0" smtClean="0"/>
              <a:t>Challenges such as the Mount Hood Diabetes Challenge</a:t>
            </a:r>
          </a:p>
          <a:p>
            <a:pPr lvl="1"/>
            <a:r>
              <a:rPr lang="en-US" dirty="0" smtClean="0"/>
              <a:t>Validation of one model on another dataset</a:t>
            </a:r>
          </a:p>
          <a:p>
            <a:pPr lvl="1"/>
            <a:endParaRPr lang="en-US" dirty="0" smtClean="0"/>
          </a:p>
          <a:p>
            <a:r>
              <a:rPr lang="en-US" dirty="0" smtClean="0"/>
              <a:t>Other modeling fields have adopted model exchange standards:</a:t>
            </a:r>
          </a:p>
          <a:p>
            <a:pPr lvl="1"/>
            <a:r>
              <a:rPr lang="en-US" b="1" dirty="0" smtClean="0"/>
              <a:t>SBML</a:t>
            </a:r>
            <a:r>
              <a:rPr lang="en-US" dirty="0" smtClean="0"/>
              <a:t> : Systems Biology Markup Language</a:t>
            </a:r>
          </a:p>
          <a:p>
            <a:pPr lvl="1"/>
            <a:r>
              <a:rPr lang="en-US" b="1" dirty="0" err="1" smtClean="0"/>
              <a:t>PharmML</a:t>
            </a:r>
            <a:r>
              <a:rPr lang="en-US" dirty="0" smtClean="0"/>
              <a:t> : </a:t>
            </a:r>
            <a:r>
              <a:rPr lang="en-US" dirty="0" err="1" smtClean="0"/>
              <a:t>Pharmacometrics</a:t>
            </a:r>
            <a:r>
              <a:rPr lang="en-US" dirty="0" smtClean="0"/>
              <a:t> Markup Language</a:t>
            </a:r>
          </a:p>
          <a:p>
            <a:pPr lvl="1">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Aim of this work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Identify tools / exchange standard for modeling disease models</a:t>
            </a:r>
          </a:p>
          <a:p>
            <a:endParaRPr lang="en-US" dirty="0" smtClean="0"/>
          </a:p>
          <a:p>
            <a:r>
              <a:rPr lang="en-US" dirty="0" smtClean="0"/>
              <a:t>Implement examples in several tools</a:t>
            </a:r>
          </a:p>
          <a:p>
            <a:pPr lvl="1"/>
            <a:r>
              <a:rPr lang="en-US" dirty="0" smtClean="0"/>
              <a:t>Show capabilities</a:t>
            </a:r>
          </a:p>
          <a:p>
            <a:pPr lvl="1"/>
            <a:r>
              <a:rPr lang="en-US" dirty="0" smtClean="0"/>
              <a:t>Explore limitations</a:t>
            </a:r>
          </a:p>
          <a:p>
            <a:pPr lvl="1"/>
            <a:endParaRPr lang="en-US" dirty="0" smtClean="0"/>
          </a:p>
          <a:p>
            <a:r>
              <a:rPr lang="en-US" dirty="0" smtClean="0"/>
              <a:t>Exchange standards we explored:</a:t>
            </a:r>
          </a:p>
          <a:p>
            <a:pPr lvl="1"/>
            <a:r>
              <a:rPr lang="de-DE" dirty="0" smtClean="0"/>
              <a:t>SBML</a:t>
            </a:r>
          </a:p>
          <a:p>
            <a:pPr lvl="1"/>
            <a:r>
              <a:rPr lang="de-DE" dirty="0" smtClean="0"/>
              <a:t>PharmML</a:t>
            </a:r>
          </a:p>
          <a:p>
            <a:pPr lvl="1"/>
            <a:endParaRPr lang="en-US" dirty="0" smtClean="0"/>
          </a:p>
          <a:p>
            <a:r>
              <a:rPr lang="en-US" dirty="0" smtClean="0"/>
              <a:t>Tools we used:</a:t>
            </a:r>
          </a:p>
          <a:p>
            <a:pPr lvl="1"/>
            <a:r>
              <a:rPr lang="en-US" dirty="0" err="1" smtClean="0"/>
              <a:t>MIcro</a:t>
            </a:r>
            <a:r>
              <a:rPr lang="en-US" dirty="0" smtClean="0"/>
              <a:t> </a:t>
            </a:r>
            <a:r>
              <a:rPr lang="en-US" dirty="0" err="1" smtClean="0"/>
              <a:t>Simualtion</a:t>
            </a:r>
            <a:r>
              <a:rPr lang="en-US" dirty="0" smtClean="0"/>
              <a:t> Tool (MIST</a:t>
            </a:r>
            <a:r>
              <a:rPr lang="en-US" dirty="0" smtClean="0"/>
              <a:t>) </a:t>
            </a:r>
            <a:endParaRPr lang="en-US" dirty="0" smtClean="0"/>
          </a:p>
          <a:p>
            <a:pPr lvl="1"/>
            <a:r>
              <a:rPr lang="de-DE" dirty="0" smtClean="0"/>
              <a:t>RuleBender / </a:t>
            </a:r>
            <a:r>
              <a:rPr lang="de-DE" dirty="0" smtClean="0"/>
              <a:t>BioNetGen : Supports SBML</a:t>
            </a:r>
            <a:endParaRPr lang="de-DE" dirty="0" smtClean="0"/>
          </a:p>
          <a:p>
            <a:pPr lvl="1"/>
            <a:r>
              <a:rPr lang="de-DE" dirty="0" smtClean="0"/>
              <a:t>Tellurium / </a:t>
            </a:r>
            <a:r>
              <a:rPr lang="de-DE" dirty="0" smtClean="0"/>
              <a:t>RoadRunner / </a:t>
            </a:r>
            <a:r>
              <a:rPr lang="de-DE" dirty="0" smtClean="0"/>
              <a:t>Antimoney  : </a:t>
            </a:r>
            <a:r>
              <a:rPr lang="de-DE" smtClean="0"/>
              <a:t>Supports </a:t>
            </a:r>
            <a:r>
              <a:rPr lang="de-DE" smtClean="0"/>
              <a:t>SBML</a:t>
            </a:r>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SBML Basics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Stands for Systems Biology Markup Language</a:t>
            </a:r>
          </a:p>
          <a:p>
            <a:r>
              <a:rPr lang="en-US" dirty="0" smtClean="0"/>
              <a:t>SBML is a machine-readable format for representing models</a:t>
            </a:r>
          </a:p>
          <a:p>
            <a:r>
              <a:rPr lang="en-US" dirty="0" smtClean="0"/>
              <a:t>XML based exchange format</a:t>
            </a:r>
          </a:p>
          <a:p>
            <a:endParaRPr lang="en-US" dirty="0" smtClean="0"/>
          </a:p>
          <a:p>
            <a:r>
              <a:rPr lang="en-US" dirty="0" smtClean="0"/>
              <a:t>Has about 60 reported implementation that include:</a:t>
            </a:r>
          </a:p>
          <a:p>
            <a:pPr lvl="1">
              <a:buNone/>
            </a:pPr>
            <a:r>
              <a:rPr lang="de-DE" dirty="0" smtClean="0"/>
              <a:t>RuleBender / BioNetGen</a:t>
            </a:r>
          </a:p>
          <a:p>
            <a:pPr lvl="1">
              <a:buNone/>
            </a:pPr>
            <a:r>
              <a:rPr lang="de-DE" dirty="0" smtClean="0"/>
              <a:t>Tellurium / RoadRunner / Antimoney</a:t>
            </a:r>
          </a:p>
          <a:p>
            <a:endParaRPr lang="en-US" dirty="0" smtClean="0"/>
          </a:p>
          <a:p>
            <a:endParaRPr lang="en-US" dirty="0" smtClean="0"/>
          </a:p>
          <a:p>
            <a:r>
              <a:rPr lang="en-US" dirty="0" smtClean="0"/>
              <a:t>Web Site: </a:t>
            </a:r>
          </a:p>
          <a:p>
            <a:pPr>
              <a:buNone/>
            </a:pPr>
            <a:r>
              <a:rPr lang="en-US" dirty="0" smtClean="0"/>
              <a:t>	</a:t>
            </a:r>
            <a:r>
              <a:rPr lang="en-US" dirty="0" smtClean="0">
                <a:hlinkClick r:id="rId2"/>
              </a:rPr>
              <a:t>http://sbml.org/Main_Page</a:t>
            </a:r>
            <a:r>
              <a:rPr lang="en-US" dirty="0" smtClean="0"/>
              <a:t> </a:t>
            </a:r>
          </a:p>
          <a:p>
            <a:endParaRPr lang="en-US" dirty="0" smtClean="0"/>
          </a:p>
          <a:p>
            <a:pPr lvl="1">
              <a:buNone/>
            </a:pPr>
            <a:endParaRPr lang="de-DE"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SBML Extensions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SBML is aimed at the Model</a:t>
            </a:r>
          </a:p>
          <a:p>
            <a:pPr lvl="1"/>
            <a:r>
              <a:rPr lang="en-US" dirty="0" smtClean="0"/>
              <a:t>The model represents truths we modeled</a:t>
            </a:r>
          </a:p>
          <a:p>
            <a:pPr lvl="1"/>
            <a:r>
              <a:rPr lang="en-US" dirty="0" smtClean="0"/>
              <a:t>Allow annotations</a:t>
            </a:r>
          </a:p>
          <a:p>
            <a:pPr lvl="1"/>
            <a:endParaRPr lang="en-US" dirty="0" smtClean="0"/>
          </a:p>
          <a:p>
            <a:r>
              <a:rPr lang="en-US" dirty="0" smtClean="0"/>
              <a:t>The pure SMBL exchange standard does not deal with simulation</a:t>
            </a:r>
          </a:p>
          <a:p>
            <a:pPr lvl="1"/>
            <a:endParaRPr lang="en-US" dirty="0" smtClean="0"/>
          </a:p>
          <a:p>
            <a:r>
              <a:rPr lang="en-US" dirty="0" smtClean="0"/>
              <a:t>SBML has extensions:</a:t>
            </a:r>
          </a:p>
          <a:p>
            <a:pPr lvl="1"/>
            <a:r>
              <a:rPr lang="en-US" dirty="0" smtClean="0"/>
              <a:t>SED-ML : simulation language</a:t>
            </a:r>
          </a:p>
          <a:p>
            <a:pPr lvl="1"/>
            <a:r>
              <a:rPr lang="en-US" dirty="0" smtClean="0"/>
              <a:t>SBML-Multi : multi-state multi-component models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PharmML</a:t>
            </a:r>
            <a:r>
              <a:rPr lang="en-US" dirty="0" smtClean="0"/>
              <a:t> Basics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Stands for </a:t>
            </a:r>
            <a:r>
              <a:rPr lang="en-US" dirty="0" err="1" smtClean="0"/>
              <a:t>Pharmacometrics</a:t>
            </a:r>
            <a:r>
              <a:rPr lang="en-US" dirty="0" smtClean="0"/>
              <a:t> Markup Language</a:t>
            </a:r>
          </a:p>
          <a:p>
            <a:endParaRPr lang="en-US" dirty="0" smtClean="0"/>
          </a:p>
          <a:p>
            <a:r>
              <a:rPr lang="en-US" dirty="0" smtClean="0"/>
              <a:t>Supported by </a:t>
            </a:r>
            <a:r>
              <a:rPr lang="en-US" dirty="0" err="1" smtClean="0"/>
              <a:t>DDMoRe</a:t>
            </a:r>
            <a:r>
              <a:rPr lang="en-US" dirty="0" smtClean="0"/>
              <a:t> (Drug Disease Model Resources) from  2011</a:t>
            </a:r>
          </a:p>
          <a:p>
            <a:endParaRPr lang="en-US" dirty="0" smtClean="0"/>
          </a:p>
          <a:p>
            <a:r>
              <a:rPr lang="en-US" dirty="0" smtClean="0"/>
              <a:t>Starting Goal:</a:t>
            </a:r>
          </a:p>
          <a:p>
            <a:pPr lvl="1"/>
            <a:r>
              <a:rPr lang="en-US" dirty="0" smtClean="0"/>
              <a:t>“…We will provide the specifications of a set of interoperable markup languages (MLs) able to </a:t>
            </a:r>
            <a:r>
              <a:rPr lang="en-US" b="1" dirty="0" smtClean="0"/>
              <a:t>encode the different types of models used in pharmacology </a:t>
            </a:r>
            <a:r>
              <a:rPr lang="en-US" dirty="0" smtClean="0"/>
              <a:t>(empirical, mechanistic and statistical models) as well as the different steps of </a:t>
            </a:r>
            <a:r>
              <a:rPr lang="en-US" dirty="0" err="1" smtClean="0"/>
              <a:t>modelling</a:t>
            </a:r>
            <a:r>
              <a:rPr lang="en-US" dirty="0" smtClean="0"/>
              <a:t> and simulation… “</a:t>
            </a:r>
          </a:p>
          <a:p>
            <a:pPr lvl="1"/>
            <a:endParaRPr lang="en-US" dirty="0" smtClean="0"/>
          </a:p>
          <a:p>
            <a:r>
              <a:rPr lang="en-US" dirty="0" smtClean="0"/>
              <a:t>Web site:</a:t>
            </a:r>
          </a:p>
          <a:p>
            <a:pPr>
              <a:buNone/>
            </a:pPr>
            <a:r>
              <a:rPr lang="en-US" dirty="0" smtClean="0"/>
              <a:t>	</a:t>
            </a:r>
            <a:r>
              <a:rPr lang="en-US" dirty="0" smtClean="0">
                <a:hlinkClick r:id="rId2"/>
              </a:rPr>
              <a:t>http://www.pharmml.org/</a:t>
            </a:r>
            <a:r>
              <a:rPr lang="en-US" dirty="0" smtClean="0"/>
              <a:t> </a:t>
            </a:r>
          </a:p>
          <a:p>
            <a:endParaRPr lang="en-US" dirty="0" smtClean="0"/>
          </a:p>
          <a:p>
            <a:endParaRPr lang="en-US" dirty="0" smtClean="0"/>
          </a:p>
          <a:p>
            <a:endParaRPr lang="en-US" dirty="0" smtClean="0"/>
          </a:p>
          <a:p>
            <a:endParaRPr lang="en-US" dirty="0" smtClean="0"/>
          </a:p>
          <a:p>
            <a:pPr lvl="1">
              <a:buNone/>
            </a:pPr>
            <a:endParaRPr lang="de-DE"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3"/>
          <p:cNvSpPr>
            <a:spLocks noGrp="1" noChangeArrowheads="1"/>
          </p:cNvSpPr>
          <p:nvPr>
            <p:ph type="sldNum" sz="quarter" idx="10"/>
          </p:nvPr>
        </p:nvSpPr>
        <p:spPr>
          <a:noFill/>
        </p:spPr>
        <p:txBody>
          <a:bodyPr/>
          <a:lstStyle/>
          <a:p>
            <a:fld id="{EE3351B9-003C-476A-8A4F-45CAE9DE0766}" type="slidenum">
              <a:rPr lang="en-US">
                <a:solidFill>
                  <a:srgbClr val="000000"/>
                </a:solidFill>
                <a:cs typeface="Arial" charset="0"/>
              </a:rPr>
              <a:pPr/>
              <a:t>8</a:t>
            </a:fld>
            <a:endParaRPr lang="en-US">
              <a:solidFill>
                <a:srgbClr val="000000"/>
              </a:solidFill>
              <a:cs typeface="Arial" charset="0"/>
            </a:endParaRPr>
          </a:p>
        </p:txBody>
      </p:sp>
      <p:sp>
        <p:nvSpPr>
          <p:cNvPr id="15363" name="Text Box 13"/>
          <p:cNvSpPr txBox="1">
            <a:spLocks noChangeArrowheads="1"/>
          </p:cNvSpPr>
          <p:nvPr/>
        </p:nvSpPr>
        <p:spPr bwMode="auto">
          <a:xfrm>
            <a:off x="6365875" y="6524625"/>
            <a:ext cx="804863" cy="277813"/>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nl-NL" smtClean="0">
                <a:solidFill>
                  <a:srgbClr val="FFFFFF"/>
                </a:solidFill>
                <a:ea typeface="ＭＳ Ｐゴシック" pitchFamily="34" charset="-128"/>
              </a:rPr>
              <a:t>PharmML</a:t>
            </a:r>
            <a:endParaRPr lang="en-US" smtClean="0">
              <a:solidFill>
                <a:srgbClr val="FFFFFF"/>
              </a:solidFill>
              <a:ea typeface="ＭＳ Ｐゴシック" pitchFamily="34" charset="-128"/>
            </a:endParaRPr>
          </a:p>
        </p:txBody>
      </p:sp>
      <p:pic>
        <p:nvPicPr>
          <p:cNvPr id="15364" name="Picture 2" descr="ModelDefinition_08_081.pdf"/>
          <p:cNvPicPr>
            <a:picLocks noChangeAspect="1"/>
          </p:cNvPicPr>
          <p:nvPr/>
        </p:nvPicPr>
        <p:blipFill>
          <a:blip r:embed="rId2" cstate="print"/>
          <a:srcRect/>
          <a:stretch>
            <a:fillRect/>
          </a:stretch>
        </p:blipFill>
        <p:spPr bwMode="auto">
          <a:xfrm>
            <a:off x="1476375" y="1090613"/>
            <a:ext cx="6875463" cy="5651500"/>
          </a:xfrm>
          <a:prstGeom prst="rect">
            <a:avLst/>
          </a:prstGeom>
          <a:noFill/>
          <a:ln w="9525">
            <a:noFill/>
            <a:miter lim="800000"/>
            <a:headEnd/>
            <a:tailEnd/>
          </a:ln>
        </p:spPr>
      </p:pic>
      <p:sp>
        <p:nvSpPr>
          <p:cNvPr id="15365" name="Title 1"/>
          <p:cNvSpPr txBox="1">
            <a:spLocks/>
          </p:cNvSpPr>
          <p:nvPr/>
        </p:nvSpPr>
        <p:spPr bwMode="auto">
          <a:xfrm>
            <a:off x="323850" y="115888"/>
            <a:ext cx="2592388" cy="850900"/>
          </a:xfrm>
          <a:prstGeom prst="rect">
            <a:avLst/>
          </a:prstGeom>
          <a:noFill/>
          <a:ln w="9525">
            <a:noFill/>
            <a:miter lim="800000"/>
            <a:headEnd/>
            <a:tailEnd/>
          </a:ln>
        </p:spPr>
        <p:txBody>
          <a:bodyPr/>
          <a:lstStyle/>
          <a:p>
            <a:pPr eaLnBrk="0" fontAlgn="base" hangingPunct="0">
              <a:spcBef>
                <a:spcPct val="0"/>
              </a:spcBef>
              <a:spcAft>
                <a:spcPct val="0"/>
              </a:spcAft>
            </a:pPr>
            <a:r>
              <a:rPr lang="en-US" sz="3200" b="1" smtClean="0">
                <a:solidFill>
                  <a:srgbClr val="000000"/>
                </a:solidFill>
                <a:ea typeface="ＭＳ Ｐゴシック" pitchFamily="34" charset="-128"/>
              </a:rPr>
              <a:t>Scope</a:t>
            </a:r>
            <a:br>
              <a:rPr lang="en-US" sz="3200" b="1" smtClean="0">
                <a:solidFill>
                  <a:srgbClr val="000000"/>
                </a:solidFill>
                <a:ea typeface="ＭＳ Ｐゴシック" pitchFamily="34" charset="-128"/>
              </a:rPr>
            </a:br>
            <a:r>
              <a:rPr lang="en-US" sz="2000" b="1" i="1" smtClean="0">
                <a:solidFill>
                  <a:srgbClr val="000000"/>
                </a:solidFill>
                <a:ea typeface="ＭＳ Ｐゴシック" pitchFamily="34" charset="-128"/>
              </a:rPr>
              <a:t>Model Definition</a:t>
            </a:r>
            <a:endParaRPr lang="en-US" sz="3200" b="1" i="1" smtClean="0">
              <a:solidFill>
                <a:srgbClr val="000000"/>
              </a:solidFill>
              <a:ea typeface="ＭＳ Ｐゴシック" pitchFamily="34" charset="-128"/>
            </a:endParaRPr>
          </a:p>
        </p:txBody>
      </p:sp>
      <p:sp>
        <p:nvSpPr>
          <p:cNvPr id="6" name="TextBox 5"/>
          <p:cNvSpPr txBox="1">
            <a:spLocks noChangeArrowheads="1"/>
          </p:cNvSpPr>
          <p:nvPr/>
        </p:nvSpPr>
        <p:spPr bwMode="auto">
          <a:xfrm>
            <a:off x="7451725" y="3805238"/>
            <a:ext cx="1836738" cy="461962"/>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1200" smtClean="0">
                <a:solidFill>
                  <a:srgbClr val="000000"/>
                </a:solidFill>
                <a:latin typeface="Arial" charset="0"/>
                <a:ea typeface="ＭＳ Ｐゴシック" pitchFamily="34" charset="-128"/>
              </a:rPr>
              <a:t>Bi-directional converter</a:t>
            </a:r>
          </a:p>
          <a:p>
            <a:pPr eaLnBrk="0" fontAlgn="base" hangingPunct="0">
              <a:spcBef>
                <a:spcPct val="0"/>
              </a:spcBef>
              <a:spcAft>
                <a:spcPct val="0"/>
              </a:spcAft>
            </a:pPr>
            <a:r>
              <a:rPr lang="en-US" sz="1200" smtClean="0">
                <a:solidFill>
                  <a:srgbClr val="000000"/>
                </a:solidFill>
                <a:latin typeface="Arial" charset="0"/>
                <a:ea typeface="ＭＳ Ｐゴシック" pitchFamily="34" charset="-128"/>
              </a:rPr>
              <a:t>SBML </a:t>
            </a:r>
            <a:r>
              <a:rPr lang="en-US" sz="1200" smtClean="0">
                <a:solidFill>
                  <a:srgbClr val="000000"/>
                </a:solidFill>
                <a:latin typeface="Arial" charset="0"/>
                <a:ea typeface="ＭＳ Ｐゴシック" pitchFamily="34" charset="-128"/>
                <a:sym typeface="Wingdings" pitchFamily="2" charset="2"/>
              </a:rPr>
              <a:t></a:t>
            </a:r>
            <a:r>
              <a:rPr lang="en-US" sz="1200" smtClean="0">
                <a:solidFill>
                  <a:srgbClr val="000000"/>
                </a:solidFill>
                <a:latin typeface="Arial" charset="0"/>
                <a:ea typeface="ＭＳ Ｐゴシック" pitchFamily="34" charset="-128"/>
              </a:rPr>
              <a:t>PharmML</a:t>
            </a:r>
          </a:p>
        </p:txBody>
      </p:sp>
      <p:cxnSp>
        <p:nvCxnSpPr>
          <p:cNvPr id="7" name="Straight Arrow Connector 6"/>
          <p:cNvCxnSpPr>
            <a:cxnSpLocks noChangeShapeType="1"/>
            <a:stCxn id="6" idx="1"/>
            <a:endCxn id="8" idx="3"/>
          </p:cNvCxnSpPr>
          <p:nvPr/>
        </p:nvCxnSpPr>
        <p:spPr bwMode="auto">
          <a:xfrm flipH="1">
            <a:off x="6932613" y="4035425"/>
            <a:ext cx="519112" cy="792163"/>
          </a:xfrm>
          <a:prstGeom prst="straightConnector1">
            <a:avLst/>
          </a:prstGeom>
          <a:noFill/>
          <a:ln w="25400">
            <a:solidFill>
              <a:srgbClr val="CC0000"/>
            </a:solidFill>
            <a:round/>
            <a:headEnd type="arrow" w="med" len="med"/>
            <a:tailEnd type="arrow" w="med" len="med"/>
          </a:ln>
          <a:effectLst/>
        </p:spPr>
      </p:cxnSp>
      <p:sp>
        <p:nvSpPr>
          <p:cNvPr id="8" name="Rounded Rectangle 7"/>
          <p:cNvSpPr>
            <a:spLocks noChangeArrowheads="1"/>
          </p:cNvSpPr>
          <p:nvPr/>
        </p:nvSpPr>
        <p:spPr bwMode="auto">
          <a:xfrm>
            <a:off x="2684463" y="4410075"/>
            <a:ext cx="4248150" cy="835025"/>
          </a:xfrm>
          <a:prstGeom prst="roundRect">
            <a:avLst>
              <a:gd name="adj" fmla="val 16667"/>
            </a:avLst>
          </a:prstGeom>
          <a:noFill/>
          <a:ln w="34925">
            <a:solidFill>
              <a:srgbClr val="CC0000"/>
            </a:solidFill>
            <a:round/>
            <a:headEnd/>
            <a:tailEnd/>
          </a:ln>
          <a:effectLst/>
        </p:spPr>
        <p:txBody>
          <a:bodyPr anchor="ctr"/>
          <a:lstStyle/>
          <a:p>
            <a:pPr algn="ctr" eaLnBrk="0" fontAlgn="base" hangingPunct="0">
              <a:spcBef>
                <a:spcPct val="0"/>
              </a:spcBef>
              <a:spcAft>
                <a:spcPct val="0"/>
              </a:spcAft>
              <a:defRPr/>
            </a:pPr>
            <a:endParaRPr lang="en-US">
              <a:ln w="76200" cmpd="sng">
                <a:solidFill>
                  <a:srgbClr val="000000"/>
                </a:solidFill>
              </a:ln>
              <a:solidFill>
                <a:srgbClr val="FF0000"/>
              </a:solidFill>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23850" y="115888"/>
            <a:ext cx="2592388" cy="850900"/>
          </a:xfrm>
        </p:spPr>
        <p:txBody>
          <a:bodyPr/>
          <a:lstStyle/>
          <a:p>
            <a:r>
              <a:rPr lang="en-US" smtClean="0">
                <a:ea typeface="ＭＳ Ｐゴシック" pitchFamily="34" charset="-128"/>
              </a:rPr>
              <a:t>Scope</a:t>
            </a:r>
            <a:br>
              <a:rPr lang="en-US" smtClean="0">
                <a:ea typeface="ＭＳ Ｐゴシック" pitchFamily="34" charset="-128"/>
              </a:rPr>
            </a:br>
            <a:r>
              <a:rPr lang="en-US" sz="2000" i="1" smtClean="0">
                <a:ea typeface="ＭＳ Ｐゴシック" pitchFamily="34" charset="-128"/>
              </a:rPr>
              <a:t>Trial Design</a:t>
            </a:r>
            <a:endParaRPr lang="en-US" i="1" smtClean="0">
              <a:ea typeface="ＭＳ Ｐゴシック" pitchFamily="34" charset="-128"/>
            </a:endParaRPr>
          </a:p>
        </p:txBody>
      </p:sp>
      <p:sp>
        <p:nvSpPr>
          <p:cNvPr id="3" name="Content Placeholder 2"/>
          <p:cNvSpPr>
            <a:spLocks noGrp="1"/>
          </p:cNvSpPr>
          <p:nvPr>
            <p:ph idx="1"/>
          </p:nvPr>
        </p:nvSpPr>
        <p:spPr>
          <a:xfrm>
            <a:off x="250825" y="1125538"/>
            <a:ext cx="3960813" cy="2303462"/>
          </a:xfrm>
        </p:spPr>
        <p:txBody>
          <a:bodyPr/>
          <a:lstStyle/>
          <a:p>
            <a:pPr marL="0" indent="0">
              <a:buFont typeface="Wingdings" charset="0"/>
              <a:buNone/>
              <a:defRPr/>
            </a:pPr>
            <a:r>
              <a:rPr lang="en-US" sz="1800" b="1" dirty="0" smtClean="0"/>
              <a:t>Dataset sourced</a:t>
            </a:r>
          </a:p>
          <a:p>
            <a:pPr>
              <a:buFont typeface="Wingdings" charset="0"/>
              <a:buChar char="§"/>
              <a:defRPr/>
            </a:pPr>
            <a:r>
              <a:rPr lang="en-US" sz="1600" dirty="0" smtClean="0"/>
              <a:t>Dataset definition</a:t>
            </a:r>
          </a:p>
          <a:p>
            <a:pPr>
              <a:buFont typeface="Wingdings" charset="0"/>
              <a:buChar char="§"/>
              <a:defRPr/>
            </a:pPr>
            <a:r>
              <a:rPr lang="en-US" sz="1600" dirty="0" smtClean="0"/>
              <a:t>Column/model element mapping</a:t>
            </a:r>
          </a:p>
          <a:p>
            <a:pPr>
              <a:buFont typeface="Wingdings" charset="0"/>
              <a:buChar char="§"/>
              <a:defRPr/>
            </a:pPr>
            <a:r>
              <a:rPr lang="en-US" sz="1600" dirty="0" smtClean="0"/>
              <a:t>Column transformations (dose scaling)</a:t>
            </a:r>
            <a:endParaRPr lang="en-US" sz="1400" dirty="0" smtClean="0"/>
          </a:p>
        </p:txBody>
      </p:sp>
      <p:sp>
        <p:nvSpPr>
          <p:cNvPr id="16388" name="Content Placeholder 2"/>
          <p:cNvSpPr txBox="1">
            <a:spLocks/>
          </p:cNvSpPr>
          <p:nvPr/>
        </p:nvSpPr>
        <p:spPr bwMode="auto">
          <a:xfrm>
            <a:off x="4643438" y="1125538"/>
            <a:ext cx="3960812" cy="5688012"/>
          </a:xfrm>
          <a:prstGeom prst="rect">
            <a:avLst/>
          </a:prstGeom>
          <a:noFill/>
          <a:ln w="9525">
            <a:noFill/>
            <a:miter lim="800000"/>
            <a:headEnd/>
            <a:tailEnd/>
          </a:ln>
        </p:spPr>
        <p:txBody>
          <a:bodyPr/>
          <a:lstStyle/>
          <a:p>
            <a:pPr eaLnBrk="0" fontAlgn="base" hangingPunct="0">
              <a:spcBef>
                <a:spcPct val="0"/>
              </a:spcBef>
              <a:spcAft>
                <a:spcPct val="40000"/>
              </a:spcAft>
              <a:buClr>
                <a:srgbClr val="009146"/>
              </a:buClr>
              <a:buFont typeface="Wingdings" pitchFamily="2" charset="2"/>
              <a:buNone/>
            </a:pPr>
            <a:r>
              <a:rPr lang="en-US" b="1" smtClean="0">
                <a:solidFill>
                  <a:srgbClr val="000000"/>
                </a:solidFill>
                <a:ea typeface="ＭＳ Ｐゴシック" pitchFamily="34" charset="-128"/>
              </a:rPr>
              <a:t>Explicit design</a:t>
            </a:r>
          </a:p>
          <a:p>
            <a:pPr eaLnBrk="0" fontAlgn="base" hangingPunct="0">
              <a:spcBef>
                <a:spcPct val="0"/>
              </a:spcBef>
              <a:spcAft>
                <a:spcPct val="40000"/>
              </a:spcAft>
              <a:buClr>
                <a:srgbClr val="009146"/>
              </a:buClr>
              <a:buFont typeface="Wingdings" pitchFamily="2" charset="2"/>
              <a:buChar char="§"/>
            </a:pPr>
            <a:r>
              <a:rPr lang="en-US" sz="1600" smtClean="0">
                <a:solidFill>
                  <a:srgbClr val="000000"/>
                </a:solidFill>
                <a:ea typeface="ＭＳ Ｐゴシック" pitchFamily="34" charset="-128"/>
              </a:rPr>
              <a:t>Interventions</a:t>
            </a:r>
          </a:p>
          <a:p>
            <a:pPr marL="622300" lvl="1" indent="-174625" eaLnBrk="0" fontAlgn="base" hangingPunct="0">
              <a:spcBef>
                <a:spcPct val="0"/>
              </a:spcBef>
              <a:spcAft>
                <a:spcPct val="40000"/>
              </a:spcAft>
              <a:buClr>
                <a:srgbClr val="009146"/>
              </a:buClr>
              <a:buFontTx/>
              <a:buChar char="•"/>
            </a:pPr>
            <a:r>
              <a:rPr lang="en-US" sz="1400" smtClean="0">
                <a:solidFill>
                  <a:srgbClr val="000000"/>
                </a:solidFill>
                <a:ea typeface="ＭＳ Ｐゴシック" pitchFamily="34" charset="-128"/>
              </a:rPr>
              <a:t>Administrations – bolus/infusion</a:t>
            </a:r>
          </a:p>
          <a:p>
            <a:pPr marL="984250" lvl="2" indent="-182563" eaLnBrk="0" fontAlgn="base" hangingPunct="0">
              <a:spcBef>
                <a:spcPct val="0"/>
              </a:spcBef>
              <a:spcAft>
                <a:spcPct val="40000"/>
              </a:spcAft>
              <a:buClr>
                <a:srgbClr val="009146"/>
              </a:buClr>
              <a:buFont typeface="Arial" charset="0"/>
              <a:buChar char="-"/>
            </a:pPr>
            <a:r>
              <a:rPr lang="en-US" sz="1200" smtClean="0">
                <a:solidFill>
                  <a:srgbClr val="000000"/>
                </a:solidFill>
                <a:ea typeface="ＭＳ Ｐゴシック" pitchFamily="34" charset="-128"/>
              </a:rPr>
              <a:t>dose amount/time</a:t>
            </a:r>
          </a:p>
          <a:p>
            <a:pPr marL="622300" lvl="1" indent="-174625" eaLnBrk="0" fontAlgn="base" hangingPunct="0">
              <a:spcBef>
                <a:spcPct val="0"/>
              </a:spcBef>
              <a:spcAft>
                <a:spcPct val="40000"/>
              </a:spcAft>
              <a:buClr>
                <a:srgbClr val="009146"/>
              </a:buClr>
              <a:buFontTx/>
              <a:buChar char="•"/>
            </a:pPr>
            <a:r>
              <a:rPr lang="en-US" sz="1400" smtClean="0">
                <a:solidFill>
                  <a:srgbClr val="000000"/>
                </a:solidFill>
                <a:ea typeface="ＭＳ Ｐゴシック" pitchFamily="34" charset="-128"/>
              </a:rPr>
              <a:t>Actions – washout/reset</a:t>
            </a:r>
          </a:p>
          <a:p>
            <a:pPr marL="622300" lvl="1" indent="-174625" eaLnBrk="0" fontAlgn="base" hangingPunct="0">
              <a:spcBef>
                <a:spcPct val="0"/>
              </a:spcBef>
              <a:spcAft>
                <a:spcPct val="40000"/>
              </a:spcAft>
              <a:buClr>
                <a:srgbClr val="009146"/>
              </a:buClr>
              <a:buFontTx/>
              <a:buChar char="•"/>
            </a:pPr>
            <a:r>
              <a:rPr lang="en-US" sz="1400" smtClean="0">
                <a:solidFill>
                  <a:srgbClr val="000000"/>
                </a:solidFill>
                <a:ea typeface="ＭＳ Ｐゴシック" pitchFamily="34" charset="-128"/>
              </a:rPr>
              <a:t>Lookup table</a:t>
            </a:r>
          </a:p>
          <a:p>
            <a:pPr marL="622300" lvl="1" indent="-174625" eaLnBrk="0" fontAlgn="base" hangingPunct="0">
              <a:spcBef>
                <a:spcPct val="0"/>
              </a:spcBef>
              <a:spcAft>
                <a:spcPct val="40000"/>
              </a:spcAft>
              <a:buClr>
                <a:srgbClr val="009146"/>
              </a:buClr>
              <a:buFontTx/>
              <a:buChar char="•"/>
            </a:pPr>
            <a:r>
              <a:rPr lang="en-US" sz="1400" smtClean="0">
                <a:solidFill>
                  <a:srgbClr val="000000"/>
                </a:solidFill>
                <a:ea typeface="ＭＳ Ｐゴシック" pitchFamily="34" charset="-128"/>
              </a:rPr>
              <a:t>Individual administrations</a:t>
            </a:r>
          </a:p>
          <a:p>
            <a:pPr marL="622300" lvl="1" indent="-174625" eaLnBrk="0" fontAlgn="base" hangingPunct="0">
              <a:spcBef>
                <a:spcPct val="0"/>
              </a:spcBef>
              <a:spcAft>
                <a:spcPct val="40000"/>
              </a:spcAft>
              <a:buClr>
                <a:srgbClr val="009146"/>
              </a:buClr>
              <a:buFontTx/>
              <a:buChar char="•"/>
            </a:pPr>
            <a:r>
              <a:rPr lang="en-US" sz="1400" smtClean="0">
                <a:solidFill>
                  <a:srgbClr val="000000"/>
                </a:solidFill>
                <a:ea typeface="ＭＳ Ｐゴシック" pitchFamily="34" charset="-128"/>
              </a:rPr>
              <a:t>Interventions combinations</a:t>
            </a:r>
          </a:p>
          <a:p>
            <a:pPr eaLnBrk="0" fontAlgn="base" hangingPunct="0">
              <a:spcBef>
                <a:spcPct val="0"/>
              </a:spcBef>
              <a:spcAft>
                <a:spcPct val="40000"/>
              </a:spcAft>
              <a:buClr>
                <a:srgbClr val="009146"/>
              </a:buClr>
              <a:buFont typeface="Wingdings" pitchFamily="2" charset="2"/>
              <a:buChar char="§"/>
            </a:pPr>
            <a:r>
              <a:rPr lang="en-US" sz="1600" smtClean="0">
                <a:solidFill>
                  <a:srgbClr val="000000"/>
                </a:solidFill>
                <a:ea typeface="ＭＳ Ｐゴシック" pitchFamily="34" charset="-128"/>
              </a:rPr>
              <a:t>Observations</a:t>
            </a:r>
          </a:p>
          <a:p>
            <a:pPr marL="622300" lvl="1" indent="-174625" eaLnBrk="0" fontAlgn="base" hangingPunct="0">
              <a:spcBef>
                <a:spcPct val="0"/>
              </a:spcBef>
              <a:spcAft>
                <a:spcPct val="40000"/>
              </a:spcAft>
              <a:buClr>
                <a:srgbClr val="009146"/>
              </a:buClr>
              <a:buFontTx/>
              <a:buChar char="•"/>
            </a:pPr>
            <a:r>
              <a:rPr lang="en-US" sz="1400" smtClean="0">
                <a:solidFill>
                  <a:srgbClr val="000000"/>
                </a:solidFill>
                <a:ea typeface="ＭＳ Ｐゴシック" pitchFamily="34" charset="-128"/>
              </a:rPr>
              <a:t>(Individual) Observation</a:t>
            </a:r>
          </a:p>
          <a:p>
            <a:pPr marL="622300" lvl="1" indent="-174625" eaLnBrk="0" fontAlgn="base" hangingPunct="0">
              <a:spcBef>
                <a:spcPct val="0"/>
              </a:spcBef>
              <a:spcAft>
                <a:spcPct val="40000"/>
              </a:spcAft>
              <a:buClr>
                <a:srgbClr val="009146"/>
              </a:buClr>
              <a:buFontTx/>
              <a:buChar char="•"/>
            </a:pPr>
            <a:r>
              <a:rPr lang="en-US" sz="1400" smtClean="0">
                <a:solidFill>
                  <a:srgbClr val="000000"/>
                </a:solidFill>
                <a:ea typeface="ＭＳ Ｐゴシック" pitchFamily="34" charset="-128"/>
              </a:rPr>
              <a:t>Lookup table</a:t>
            </a:r>
          </a:p>
          <a:p>
            <a:pPr marL="622300" lvl="1" indent="-174625" eaLnBrk="0" fontAlgn="base" hangingPunct="0">
              <a:spcBef>
                <a:spcPct val="0"/>
              </a:spcBef>
              <a:spcAft>
                <a:spcPct val="40000"/>
              </a:spcAft>
              <a:buClr>
                <a:srgbClr val="009146"/>
              </a:buClr>
              <a:buFontTx/>
              <a:buChar char="•"/>
            </a:pPr>
            <a:r>
              <a:rPr lang="en-US" sz="1400" smtClean="0">
                <a:solidFill>
                  <a:srgbClr val="000000"/>
                </a:solidFill>
                <a:ea typeface="ＭＳ Ｐゴシック" pitchFamily="34" charset="-128"/>
              </a:rPr>
              <a:t>Observations combinations</a:t>
            </a:r>
          </a:p>
          <a:p>
            <a:pPr eaLnBrk="0" fontAlgn="base" hangingPunct="0">
              <a:spcBef>
                <a:spcPct val="0"/>
              </a:spcBef>
              <a:spcAft>
                <a:spcPct val="40000"/>
              </a:spcAft>
              <a:buClr>
                <a:srgbClr val="009146"/>
              </a:buClr>
              <a:buFont typeface="Wingdings" pitchFamily="2" charset="2"/>
              <a:buChar char="§"/>
            </a:pPr>
            <a:r>
              <a:rPr lang="en-US" sz="1600" smtClean="0">
                <a:solidFill>
                  <a:srgbClr val="000000"/>
                </a:solidFill>
                <a:ea typeface="ＭＳ Ｐゴシック" pitchFamily="34" charset="-128"/>
              </a:rPr>
              <a:t>Covariates</a:t>
            </a:r>
          </a:p>
          <a:p>
            <a:pPr marL="622300" lvl="1" indent="-174625" eaLnBrk="0" fontAlgn="base" hangingPunct="0">
              <a:spcBef>
                <a:spcPct val="0"/>
              </a:spcBef>
              <a:spcAft>
                <a:spcPct val="40000"/>
              </a:spcAft>
              <a:buClr>
                <a:srgbClr val="009146"/>
              </a:buClr>
              <a:buFontTx/>
              <a:buChar char="•"/>
            </a:pPr>
            <a:r>
              <a:rPr lang="en-US" sz="1400" smtClean="0">
                <a:solidFill>
                  <a:srgbClr val="000000"/>
                </a:solidFill>
                <a:ea typeface="ＭＳ Ｐゴシック" pitchFamily="34" charset="-128"/>
              </a:rPr>
              <a:t>Covariate model</a:t>
            </a:r>
          </a:p>
          <a:p>
            <a:pPr marL="622300" lvl="1" indent="-174625" eaLnBrk="0" fontAlgn="base" hangingPunct="0">
              <a:spcBef>
                <a:spcPct val="0"/>
              </a:spcBef>
              <a:spcAft>
                <a:spcPct val="40000"/>
              </a:spcAft>
              <a:buClr>
                <a:srgbClr val="009146"/>
              </a:buClr>
              <a:buFontTx/>
              <a:buChar char="•"/>
            </a:pPr>
            <a:r>
              <a:rPr lang="en-US" sz="1400" smtClean="0">
                <a:solidFill>
                  <a:srgbClr val="000000"/>
                </a:solidFill>
                <a:ea typeface="ＭＳ Ｐゴシック" pitchFamily="34" charset="-128"/>
              </a:rPr>
              <a:t>Individual covariates</a:t>
            </a:r>
          </a:p>
          <a:p>
            <a:pPr eaLnBrk="0" fontAlgn="base" hangingPunct="0">
              <a:spcBef>
                <a:spcPct val="0"/>
              </a:spcBef>
              <a:spcAft>
                <a:spcPct val="40000"/>
              </a:spcAft>
              <a:buClr>
                <a:srgbClr val="009146"/>
              </a:buClr>
              <a:buFont typeface="Wingdings" pitchFamily="2" charset="2"/>
              <a:buChar char="§"/>
            </a:pPr>
            <a:r>
              <a:rPr lang="en-US" sz="1600" smtClean="0">
                <a:solidFill>
                  <a:srgbClr val="000000"/>
                </a:solidFill>
                <a:ea typeface="ＭＳ Ｐゴシック" pitchFamily="34" charset="-128"/>
              </a:rPr>
              <a:t>Occasions – start/end points</a:t>
            </a:r>
          </a:p>
          <a:p>
            <a:pPr eaLnBrk="0" fontAlgn="base" hangingPunct="0">
              <a:spcBef>
                <a:spcPct val="0"/>
              </a:spcBef>
              <a:spcAft>
                <a:spcPct val="40000"/>
              </a:spcAft>
              <a:buClr>
                <a:srgbClr val="009146"/>
              </a:buClr>
              <a:buFont typeface="Wingdings" pitchFamily="2" charset="2"/>
              <a:buChar char="§"/>
            </a:pPr>
            <a:r>
              <a:rPr lang="en-US" sz="1600" smtClean="0">
                <a:solidFill>
                  <a:srgbClr val="000000"/>
                </a:solidFill>
                <a:ea typeface="ＭＳ Ｐゴシック" pitchFamily="34" charset="-128"/>
              </a:rPr>
              <a:t>Design spaces</a:t>
            </a:r>
          </a:p>
          <a:p>
            <a:pPr eaLnBrk="0" fontAlgn="base" hangingPunct="0">
              <a:spcBef>
                <a:spcPct val="0"/>
              </a:spcBef>
              <a:spcAft>
                <a:spcPct val="40000"/>
              </a:spcAft>
              <a:buClr>
                <a:srgbClr val="009146"/>
              </a:buClr>
              <a:buFont typeface="Wingdings" pitchFamily="2" charset="2"/>
              <a:buChar char="§"/>
            </a:pPr>
            <a:r>
              <a:rPr lang="en-US" sz="1600" smtClean="0">
                <a:solidFill>
                  <a:srgbClr val="000000"/>
                </a:solidFill>
                <a:ea typeface="ＭＳ Ｐゴシック" pitchFamily="34" charset="-128"/>
              </a:rPr>
              <a:t>Arms </a:t>
            </a:r>
          </a:p>
        </p:txBody>
      </p:sp>
      <p:sp>
        <p:nvSpPr>
          <p:cNvPr id="4" name="Rectangle 3"/>
          <p:cNvSpPr>
            <a:spLocks noChangeArrowheads="1"/>
          </p:cNvSpPr>
          <p:nvPr/>
        </p:nvSpPr>
        <p:spPr bwMode="auto">
          <a:xfrm>
            <a:off x="5035550" y="2997200"/>
            <a:ext cx="2736850" cy="287338"/>
          </a:xfrm>
          <a:prstGeom prst="rect">
            <a:avLst/>
          </a:prstGeom>
          <a:noFill/>
          <a:ln w="9525">
            <a:solidFill>
              <a:srgbClr val="096E32"/>
            </a:solidFill>
            <a:miter lim="800000"/>
            <a:headEnd/>
            <a:tailEnd/>
          </a:ln>
          <a:effectLst/>
        </p:spPr>
        <p:txBody>
          <a:bodyPr anchor="ctr"/>
          <a:lstStyle/>
          <a:p>
            <a:pPr algn="ctr" eaLnBrk="0" fontAlgn="base" hangingPunct="0">
              <a:spcBef>
                <a:spcPct val="0"/>
              </a:spcBef>
              <a:spcAft>
                <a:spcPct val="0"/>
              </a:spcAft>
              <a:defRPr/>
            </a:pPr>
            <a:endParaRPr lang="en-US">
              <a:noFill/>
              <a:ea typeface="ＭＳ Ｐゴシック" pitchFamily="34" charset="-128"/>
            </a:endParaRPr>
          </a:p>
        </p:txBody>
      </p:sp>
      <p:sp>
        <p:nvSpPr>
          <p:cNvPr id="6" name="Rectangle 5"/>
          <p:cNvSpPr>
            <a:spLocks noChangeArrowheads="1"/>
          </p:cNvSpPr>
          <p:nvPr/>
        </p:nvSpPr>
        <p:spPr bwMode="auto">
          <a:xfrm>
            <a:off x="5035550" y="3956050"/>
            <a:ext cx="2736850" cy="287338"/>
          </a:xfrm>
          <a:prstGeom prst="rect">
            <a:avLst/>
          </a:prstGeom>
          <a:noFill/>
          <a:ln w="9525">
            <a:solidFill>
              <a:srgbClr val="096E32"/>
            </a:solidFill>
            <a:miter lim="800000"/>
            <a:headEnd/>
            <a:tailEnd/>
          </a:ln>
          <a:effectLst/>
        </p:spPr>
        <p:txBody>
          <a:bodyPr anchor="ctr"/>
          <a:lstStyle/>
          <a:p>
            <a:pPr algn="ctr" eaLnBrk="0" fontAlgn="base" hangingPunct="0">
              <a:spcBef>
                <a:spcPct val="0"/>
              </a:spcBef>
              <a:spcAft>
                <a:spcPct val="0"/>
              </a:spcAft>
              <a:defRPr/>
            </a:pPr>
            <a:endParaRPr lang="en-US">
              <a:noFill/>
              <a:ea typeface="ＭＳ Ｐゴシック" pitchFamily="34" charset="-128"/>
            </a:endParaRPr>
          </a:p>
        </p:txBody>
      </p:sp>
      <p:sp>
        <p:nvSpPr>
          <p:cNvPr id="7" name="Rectangle 6"/>
          <p:cNvSpPr>
            <a:spLocks noChangeArrowheads="1"/>
          </p:cNvSpPr>
          <p:nvPr/>
        </p:nvSpPr>
        <p:spPr bwMode="auto">
          <a:xfrm>
            <a:off x="5035550" y="5491163"/>
            <a:ext cx="2736850" cy="288925"/>
          </a:xfrm>
          <a:prstGeom prst="rect">
            <a:avLst/>
          </a:prstGeom>
          <a:noFill/>
          <a:ln w="9525">
            <a:solidFill>
              <a:srgbClr val="096E32"/>
            </a:solidFill>
            <a:miter lim="800000"/>
            <a:headEnd/>
            <a:tailEnd/>
          </a:ln>
          <a:effectLst/>
        </p:spPr>
        <p:txBody>
          <a:bodyPr anchor="ctr"/>
          <a:lstStyle/>
          <a:p>
            <a:pPr algn="ctr" eaLnBrk="0" fontAlgn="base" hangingPunct="0">
              <a:spcBef>
                <a:spcPct val="0"/>
              </a:spcBef>
              <a:spcAft>
                <a:spcPct val="0"/>
              </a:spcAft>
              <a:defRPr/>
            </a:pPr>
            <a:endParaRPr lang="en-US">
              <a:noFill/>
              <a:ea typeface="ＭＳ Ｐゴシック" pitchFamily="34" charset="-128"/>
            </a:endParaRPr>
          </a:p>
        </p:txBody>
      </p:sp>
      <p:sp>
        <p:nvSpPr>
          <p:cNvPr id="5" name="TextBox 4"/>
          <p:cNvSpPr txBox="1">
            <a:spLocks noChangeArrowheads="1"/>
          </p:cNvSpPr>
          <p:nvPr/>
        </p:nvSpPr>
        <p:spPr bwMode="auto">
          <a:xfrm>
            <a:off x="8132763" y="4149725"/>
            <a:ext cx="1057275" cy="3683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mtClean="0">
                <a:solidFill>
                  <a:srgbClr val="000000"/>
                </a:solidFill>
                <a:latin typeface="Arial" charset="0"/>
                <a:ea typeface="ＭＳ Ｐゴシック" pitchFamily="34" charset="-128"/>
              </a:rPr>
              <a:t>datasets</a:t>
            </a:r>
          </a:p>
        </p:txBody>
      </p:sp>
      <p:cxnSp>
        <p:nvCxnSpPr>
          <p:cNvPr id="9" name="Straight Connector 8"/>
          <p:cNvCxnSpPr>
            <a:cxnSpLocks noChangeShapeType="1"/>
            <a:stCxn id="4" idx="3"/>
            <a:endCxn id="5" idx="1"/>
          </p:cNvCxnSpPr>
          <p:nvPr/>
        </p:nvCxnSpPr>
        <p:spPr bwMode="auto">
          <a:xfrm>
            <a:off x="7772400" y="3141663"/>
            <a:ext cx="360363" cy="1192212"/>
          </a:xfrm>
          <a:prstGeom prst="line">
            <a:avLst/>
          </a:prstGeom>
          <a:noFill/>
          <a:ln w="25400">
            <a:solidFill>
              <a:schemeClr val="accent1"/>
            </a:solidFill>
            <a:round/>
            <a:headEnd/>
            <a:tailEnd/>
          </a:ln>
          <a:effectLst/>
        </p:spPr>
      </p:cxnSp>
      <p:cxnSp>
        <p:nvCxnSpPr>
          <p:cNvPr id="12" name="Straight Connector 11"/>
          <p:cNvCxnSpPr>
            <a:cxnSpLocks noChangeShapeType="1"/>
            <a:stCxn id="6" idx="3"/>
            <a:endCxn id="5" idx="1"/>
          </p:cNvCxnSpPr>
          <p:nvPr/>
        </p:nvCxnSpPr>
        <p:spPr bwMode="auto">
          <a:xfrm>
            <a:off x="7772400" y="4100513"/>
            <a:ext cx="360363" cy="233362"/>
          </a:xfrm>
          <a:prstGeom prst="line">
            <a:avLst/>
          </a:prstGeom>
          <a:noFill/>
          <a:ln w="25400">
            <a:solidFill>
              <a:schemeClr val="accent1"/>
            </a:solidFill>
            <a:round/>
            <a:headEnd/>
            <a:tailEnd/>
          </a:ln>
          <a:effectLst/>
        </p:spPr>
      </p:cxnSp>
      <p:cxnSp>
        <p:nvCxnSpPr>
          <p:cNvPr id="16" name="Straight Connector 15"/>
          <p:cNvCxnSpPr>
            <a:cxnSpLocks noChangeShapeType="1"/>
            <a:stCxn id="7" idx="3"/>
            <a:endCxn id="5" idx="1"/>
          </p:cNvCxnSpPr>
          <p:nvPr/>
        </p:nvCxnSpPr>
        <p:spPr bwMode="auto">
          <a:xfrm flipV="1">
            <a:off x="7772400" y="4333875"/>
            <a:ext cx="360363" cy="1301750"/>
          </a:xfrm>
          <a:prstGeom prst="line">
            <a:avLst/>
          </a:prstGeom>
          <a:noFill/>
          <a:ln w="25400">
            <a:solidFill>
              <a:schemeClr val="accent1"/>
            </a:solidFill>
            <a:round/>
            <a:headEnd/>
            <a:tailEnd/>
          </a:ln>
          <a:effectLst/>
        </p:spPr>
      </p:cxnSp>
      <p:pic>
        <p:nvPicPr>
          <p:cNvPr id="16396" name="Picture 12" descr="Design_08_081.pdf"/>
          <p:cNvPicPr>
            <a:picLocks noChangeAspect="1"/>
          </p:cNvPicPr>
          <p:nvPr/>
        </p:nvPicPr>
        <p:blipFill>
          <a:blip r:embed="rId2" cstate="print"/>
          <a:srcRect/>
          <a:stretch>
            <a:fillRect/>
          </a:stretch>
        </p:blipFill>
        <p:spPr bwMode="auto">
          <a:xfrm>
            <a:off x="34925" y="2852738"/>
            <a:ext cx="4532313" cy="374491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raft template ddmore2">
  <a:themeElements>
    <a:clrScheme name="Custom 10">
      <a:dk1>
        <a:srgbClr val="000000"/>
      </a:dk1>
      <a:lt1>
        <a:srgbClr val="FFFFFF"/>
      </a:lt1>
      <a:dk2>
        <a:srgbClr val="000000"/>
      </a:dk2>
      <a:lt2>
        <a:srgbClr val="808080"/>
      </a:lt2>
      <a:accent1>
        <a:srgbClr val="18944A"/>
      </a:accent1>
      <a:accent2>
        <a:srgbClr val="0076A3"/>
      </a:accent2>
      <a:accent3>
        <a:srgbClr val="FFFFFF"/>
      </a:accent3>
      <a:accent4>
        <a:srgbClr val="000000"/>
      </a:accent4>
      <a:accent5>
        <a:srgbClr val="AAC7B0"/>
      </a:accent5>
      <a:accent6>
        <a:srgbClr val="13AB94"/>
      </a:accent6>
      <a:hlink>
        <a:srgbClr val="0076A3"/>
      </a:hlink>
      <a:folHlink>
        <a:srgbClr val="1BAB1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raft template ddmore2 1">
        <a:dk1>
          <a:srgbClr val="000000"/>
        </a:dk1>
        <a:lt1>
          <a:srgbClr val="FFFFFF"/>
        </a:lt1>
        <a:dk2>
          <a:srgbClr val="000000"/>
        </a:dk2>
        <a:lt2>
          <a:srgbClr val="E40017"/>
        </a:lt2>
        <a:accent1>
          <a:srgbClr val="0099CC"/>
        </a:accent1>
        <a:accent2>
          <a:srgbClr val="339933"/>
        </a:accent2>
        <a:accent3>
          <a:srgbClr val="FFFFFF"/>
        </a:accent3>
        <a:accent4>
          <a:srgbClr val="000000"/>
        </a:accent4>
        <a:accent5>
          <a:srgbClr val="AACAE2"/>
        </a:accent5>
        <a:accent6>
          <a:srgbClr val="2D8A2D"/>
        </a:accent6>
        <a:hlink>
          <a:srgbClr val="FF9900"/>
        </a:hlink>
        <a:folHlink>
          <a:srgbClr val="990099"/>
        </a:folHlink>
      </a:clrScheme>
      <a:clrMap bg1="lt1" tx1="dk1" bg2="lt2" tx2="dk2" accent1="accent1" accent2="accent2" accent3="accent3" accent4="accent4" accent5="accent5" accent6="accent6" hlink="hlink" folHlink="folHlink"/>
    </a:extraClrScheme>
    <a:extraClrScheme>
      <a:clrScheme name="1_draft template ddmore2 2">
        <a:dk1>
          <a:srgbClr val="000000"/>
        </a:dk1>
        <a:lt1>
          <a:srgbClr val="FFFFFF"/>
        </a:lt1>
        <a:dk2>
          <a:srgbClr val="000000"/>
        </a:dk2>
        <a:lt2>
          <a:srgbClr val="747270"/>
        </a:lt2>
        <a:accent1>
          <a:srgbClr val="006600"/>
        </a:accent1>
        <a:accent2>
          <a:srgbClr val="FFFF00"/>
        </a:accent2>
        <a:accent3>
          <a:srgbClr val="FFFFFF"/>
        </a:accent3>
        <a:accent4>
          <a:srgbClr val="000000"/>
        </a:accent4>
        <a:accent5>
          <a:srgbClr val="AAB8AA"/>
        </a:accent5>
        <a:accent6>
          <a:srgbClr val="E7E700"/>
        </a:accent6>
        <a:hlink>
          <a:srgbClr val="0066FF"/>
        </a:hlink>
        <a:folHlink>
          <a:srgbClr val="990099"/>
        </a:folHlink>
      </a:clrScheme>
      <a:clrMap bg1="lt1" tx1="dk1" bg2="lt2" tx2="dk2" accent1="accent1" accent2="accent2" accent3="accent3" accent4="accent4" accent5="accent5" accent6="accent6" hlink="hlink" folHlink="folHlink"/>
    </a:extraClrScheme>
    <a:extraClrScheme>
      <a:clrScheme name="1_draft template ddmore2 3">
        <a:dk1>
          <a:srgbClr val="000000"/>
        </a:dk1>
        <a:lt1>
          <a:srgbClr val="FFFFFF"/>
        </a:lt1>
        <a:dk2>
          <a:srgbClr val="000000"/>
        </a:dk2>
        <a:lt2>
          <a:srgbClr val="747270"/>
        </a:lt2>
        <a:accent1>
          <a:srgbClr val="006600"/>
        </a:accent1>
        <a:accent2>
          <a:srgbClr val="33CCFF"/>
        </a:accent2>
        <a:accent3>
          <a:srgbClr val="FFFFFF"/>
        </a:accent3>
        <a:accent4>
          <a:srgbClr val="000000"/>
        </a:accent4>
        <a:accent5>
          <a:srgbClr val="AAB8AA"/>
        </a:accent5>
        <a:accent6>
          <a:srgbClr val="2DB9E7"/>
        </a:accent6>
        <a:hlink>
          <a:srgbClr val="0066FF"/>
        </a:hlink>
        <a:folHlink>
          <a:srgbClr val="990099"/>
        </a:folHlink>
      </a:clrScheme>
      <a:clrMap bg1="lt1" tx1="dk1" bg2="lt2" tx2="dk2" accent1="accent1" accent2="accent2" accent3="accent3" accent4="accent4" accent5="accent5" accent6="accent6" hlink="hlink" folHlink="folHlink"/>
    </a:extraClrScheme>
    <a:extraClrScheme>
      <a:clrScheme name="1_draft template ddmore2 4">
        <a:dk1>
          <a:srgbClr val="000000"/>
        </a:dk1>
        <a:lt1>
          <a:srgbClr val="FFFFFF"/>
        </a:lt1>
        <a:dk2>
          <a:srgbClr val="000000"/>
        </a:dk2>
        <a:lt2>
          <a:srgbClr val="747270"/>
        </a:lt2>
        <a:accent1>
          <a:srgbClr val="33CCFF"/>
        </a:accent1>
        <a:accent2>
          <a:srgbClr val="0000FF"/>
        </a:accent2>
        <a:accent3>
          <a:srgbClr val="FFFFFF"/>
        </a:accent3>
        <a:accent4>
          <a:srgbClr val="000000"/>
        </a:accent4>
        <a:accent5>
          <a:srgbClr val="ADE2FF"/>
        </a:accent5>
        <a:accent6>
          <a:srgbClr val="0000E7"/>
        </a:accent6>
        <a:hlink>
          <a:srgbClr val="D60093"/>
        </a:hlink>
        <a:folHlink>
          <a:srgbClr val="990099"/>
        </a:folHlink>
      </a:clrScheme>
      <a:clrMap bg1="lt1" tx1="dk1" bg2="lt2" tx2="dk2" accent1="accent1" accent2="accent2" accent3="accent3" accent4="accent4" accent5="accent5" accent6="accent6" hlink="hlink" folHlink="folHlink"/>
    </a:extraClrScheme>
    <a:extraClrScheme>
      <a:clrScheme name="1_draft template ddmore2 5">
        <a:dk1>
          <a:srgbClr val="000000"/>
        </a:dk1>
        <a:lt1>
          <a:srgbClr val="FFFFFF"/>
        </a:lt1>
        <a:dk2>
          <a:srgbClr val="000000"/>
        </a:dk2>
        <a:lt2>
          <a:srgbClr val="747270"/>
        </a:lt2>
        <a:accent1>
          <a:srgbClr val="00CC00"/>
        </a:accent1>
        <a:accent2>
          <a:srgbClr val="CCFF99"/>
        </a:accent2>
        <a:accent3>
          <a:srgbClr val="FFFFFF"/>
        </a:accent3>
        <a:accent4>
          <a:srgbClr val="000000"/>
        </a:accent4>
        <a:accent5>
          <a:srgbClr val="AAE2AA"/>
        </a:accent5>
        <a:accent6>
          <a:srgbClr val="B9E78A"/>
        </a:accent6>
        <a:hlink>
          <a:srgbClr val="0066FF"/>
        </a:hlink>
        <a:folHlink>
          <a:srgbClr val="990099"/>
        </a:folHlink>
      </a:clrScheme>
      <a:clrMap bg1="lt1" tx1="dk1" bg2="lt2" tx2="dk2" accent1="accent1" accent2="accent2" accent3="accent3" accent4="accent4" accent5="accent5" accent6="accent6" hlink="hlink" folHlink="folHlink"/>
    </a:extraClrScheme>
    <a:extraClrScheme>
      <a:clrScheme name="1_draft template ddmore2 6">
        <a:dk1>
          <a:srgbClr val="000000"/>
        </a:dk1>
        <a:lt1>
          <a:srgbClr val="FFFFFF"/>
        </a:lt1>
        <a:dk2>
          <a:srgbClr val="000000"/>
        </a:dk2>
        <a:lt2>
          <a:srgbClr val="808080"/>
        </a:lt2>
        <a:accent1>
          <a:srgbClr val="7AC043"/>
        </a:accent1>
        <a:accent2>
          <a:srgbClr val="333399"/>
        </a:accent2>
        <a:accent3>
          <a:srgbClr val="FFFFFF"/>
        </a:accent3>
        <a:accent4>
          <a:srgbClr val="000000"/>
        </a:accent4>
        <a:accent5>
          <a:srgbClr val="BEDCB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raft template ddmore2 7">
        <a:dk1>
          <a:srgbClr val="000000"/>
        </a:dk1>
        <a:lt1>
          <a:srgbClr val="FFFFFF"/>
        </a:lt1>
        <a:dk2>
          <a:srgbClr val="000000"/>
        </a:dk2>
        <a:lt2>
          <a:srgbClr val="808080"/>
        </a:lt2>
        <a:accent1>
          <a:srgbClr val="7AC043"/>
        </a:accent1>
        <a:accent2>
          <a:srgbClr val="333399"/>
        </a:accent2>
        <a:accent3>
          <a:srgbClr val="FFFFFF"/>
        </a:accent3>
        <a:accent4>
          <a:srgbClr val="000000"/>
        </a:accent4>
        <a:accent5>
          <a:srgbClr val="BEDCB0"/>
        </a:accent5>
        <a:accent6>
          <a:srgbClr val="2D2D8A"/>
        </a:accent6>
        <a:hlink>
          <a:srgbClr val="CCFF33"/>
        </a:hlink>
        <a:folHlink>
          <a:srgbClr val="99CC00"/>
        </a:folHlink>
      </a:clrScheme>
      <a:clrMap bg1="lt1" tx1="dk1" bg2="lt2" tx2="dk2" accent1="accent1" accent2="accent2" accent3="accent3" accent4="accent4" accent5="accent5" accent6="accent6" hlink="hlink" folHlink="folHlink"/>
    </a:extraClrScheme>
    <a:extraClrScheme>
      <a:clrScheme name="1_draft template ddmore2 8">
        <a:dk1>
          <a:srgbClr val="000000"/>
        </a:dk1>
        <a:lt1>
          <a:srgbClr val="FFFFFF"/>
        </a:lt1>
        <a:dk2>
          <a:srgbClr val="000000"/>
        </a:dk2>
        <a:lt2>
          <a:srgbClr val="808080"/>
        </a:lt2>
        <a:accent1>
          <a:srgbClr val="7AC043"/>
        </a:accent1>
        <a:accent2>
          <a:srgbClr val="333399"/>
        </a:accent2>
        <a:accent3>
          <a:srgbClr val="FFFFFF"/>
        </a:accent3>
        <a:accent4>
          <a:srgbClr val="000000"/>
        </a:accent4>
        <a:accent5>
          <a:srgbClr val="BEDCB0"/>
        </a:accent5>
        <a:accent6>
          <a:srgbClr val="2D2D8A"/>
        </a:accent6>
        <a:hlink>
          <a:srgbClr val="CCFF99"/>
        </a:hlink>
        <a:folHlink>
          <a:srgbClr val="99CC00"/>
        </a:folHlink>
      </a:clrScheme>
      <a:clrMap bg1="lt1" tx1="dk1" bg2="lt2" tx2="dk2" accent1="accent1" accent2="accent2" accent3="accent3" accent4="accent4" accent5="accent5" accent6="accent6" hlink="hlink" folHlink="folHlink"/>
    </a:extraClrScheme>
    <a:extraClrScheme>
      <a:clrScheme name="1_draft template ddmore2 9">
        <a:dk1>
          <a:srgbClr val="000000"/>
        </a:dk1>
        <a:lt1>
          <a:srgbClr val="FFFFFF"/>
        </a:lt1>
        <a:dk2>
          <a:srgbClr val="000000"/>
        </a:dk2>
        <a:lt2>
          <a:srgbClr val="808080"/>
        </a:lt2>
        <a:accent1>
          <a:srgbClr val="7AC043"/>
        </a:accent1>
        <a:accent2>
          <a:srgbClr val="333399"/>
        </a:accent2>
        <a:accent3>
          <a:srgbClr val="FFFFFF"/>
        </a:accent3>
        <a:accent4>
          <a:srgbClr val="000000"/>
        </a:accent4>
        <a:accent5>
          <a:srgbClr val="BEDCB0"/>
        </a:accent5>
        <a:accent6>
          <a:srgbClr val="2D2D8A"/>
        </a:accent6>
        <a:hlink>
          <a:srgbClr val="CCFF99"/>
        </a:hlink>
        <a:folHlink>
          <a:srgbClr val="339933"/>
        </a:folHlink>
      </a:clrScheme>
      <a:clrMap bg1="lt1" tx1="dk1" bg2="lt2" tx2="dk2" accent1="accent1" accent2="accent2" accent3="accent3" accent4="accent4" accent5="accent5" accent6="accent6" hlink="hlink" folHlink="folHlink"/>
    </a:extraClrScheme>
    <a:extraClrScheme>
      <a:clrScheme name="1_draft template ddmore2 10">
        <a:dk1>
          <a:srgbClr val="000000"/>
        </a:dk1>
        <a:lt1>
          <a:srgbClr val="FFFFFF"/>
        </a:lt1>
        <a:dk2>
          <a:srgbClr val="000000"/>
        </a:dk2>
        <a:lt2>
          <a:srgbClr val="808080"/>
        </a:lt2>
        <a:accent1>
          <a:srgbClr val="7AC043"/>
        </a:accent1>
        <a:accent2>
          <a:srgbClr val="333399"/>
        </a:accent2>
        <a:accent3>
          <a:srgbClr val="FFFFFF"/>
        </a:accent3>
        <a:accent4>
          <a:srgbClr val="000000"/>
        </a:accent4>
        <a:accent5>
          <a:srgbClr val="BEDCB0"/>
        </a:accent5>
        <a:accent6>
          <a:srgbClr val="2D2D8A"/>
        </a:accent6>
        <a:hlink>
          <a:srgbClr val="008000"/>
        </a:hlink>
        <a:folHlink>
          <a:srgbClr val="339933"/>
        </a:folHlink>
      </a:clrScheme>
      <a:clrMap bg1="lt1" tx1="dk1" bg2="lt2" tx2="dk2" accent1="accent1" accent2="accent2" accent3="accent3" accent4="accent4" accent5="accent5" accent6="accent6" hlink="hlink" folHlink="folHlink"/>
    </a:extraClrScheme>
    <a:extraClrScheme>
      <a:clrScheme name="1_draft template ddmore2 11">
        <a:dk1>
          <a:srgbClr val="000000"/>
        </a:dk1>
        <a:lt1>
          <a:srgbClr val="FFFFFF"/>
        </a:lt1>
        <a:dk2>
          <a:srgbClr val="000000"/>
        </a:dk2>
        <a:lt2>
          <a:srgbClr val="808080"/>
        </a:lt2>
        <a:accent1>
          <a:srgbClr val="009146"/>
        </a:accent1>
        <a:accent2>
          <a:srgbClr val="333399"/>
        </a:accent2>
        <a:accent3>
          <a:srgbClr val="FFFFFF"/>
        </a:accent3>
        <a:accent4>
          <a:srgbClr val="000000"/>
        </a:accent4>
        <a:accent5>
          <a:srgbClr val="AAC7B0"/>
        </a:accent5>
        <a:accent6>
          <a:srgbClr val="2D2D8A"/>
        </a:accent6>
        <a:hlink>
          <a:srgbClr val="CCFF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6012</TotalTime>
  <Words>1285</Words>
  <Application>Microsoft Office PowerPoint</Application>
  <PresentationFormat>On-screen Show (4:3)</PresentationFormat>
  <Paragraphs>327</Paragraphs>
  <Slides>21</Slides>
  <Notes>0</Notes>
  <HiddenSlides>2</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4" baseType="lpstr">
      <vt:lpstr>Office Theme</vt:lpstr>
      <vt:lpstr>1_draft template ddmore2</vt:lpstr>
      <vt:lpstr>משוואה</vt:lpstr>
      <vt:lpstr>Sharing Formats for Disease Models</vt:lpstr>
      <vt:lpstr>Disease Models at a Glance</vt:lpstr>
      <vt:lpstr>Motivation</vt:lpstr>
      <vt:lpstr>Aim of this work</vt:lpstr>
      <vt:lpstr>SBML Basics</vt:lpstr>
      <vt:lpstr>SBML Extensions</vt:lpstr>
      <vt:lpstr>PharmML Basics</vt:lpstr>
      <vt:lpstr>Slide 8</vt:lpstr>
      <vt:lpstr>Scope Trial Design</vt:lpstr>
      <vt:lpstr>Scope Modelling Steps</vt:lpstr>
      <vt:lpstr>SBML Implementation Tools Tested</vt:lpstr>
      <vt:lpstr>MIST Basics</vt:lpstr>
      <vt:lpstr>MIST Main Features</vt:lpstr>
      <vt:lpstr>MIST Simulation Language / Compiler</vt:lpstr>
      <vt:lpstr>Example 1 – Simple Markov Model</vt:lpstr>
      <vt:lpstr>Example 2 – 3 State Markov Model</vt:lpstr>
      <vt:lpstr>Example 3 – Stratified Markov Model</vt:lpstr>
      <vt:lpstr>Conclusions</vt:lpstr>
      <vt:lpstr>Acknowledgments</vt:lpstr>
      <vt:lpstr>Markov models - example 1</vt:lpstr>
      <vt:lpstr>PharmML – Markov models – another example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Model</dc:title>
  <dc:creator>Work</dc:creator>
  <cp:lastModifiedBy>Work</cp:lastModifiedBy>
  <cp:revision>724</cp:revision>
  <dcterms:created xsi:type="dcterms:W3CDTF">2012-03-14T20:44:16Z</dcterms:created>
  <dcterms:modified xsi:type="dcterms:W3CDTF">2016-07-21T21:48:36Z</dcterms:modified>
</cp:coreProperties>
</file>