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3" r:id="rId3"/>
    <p:sldId id="309" r:id="rId4"/>
    <p:sldId id="289" r:id="rId5"/>
    <p:sldId id="288" r:id="rId6"/>
    <p:sldId id="312" r:id="rId7"/>
    <p:sldId id="316" r:id="rId8"/>
    <p:sldId id="281" r:id="rId9"/>
    <p:sldId id="290" r:id="rId10"/>
    <p:sldId id="307" r:id="rId11"/>
    <p:sldId id="314" r:id="rId12"/>
    <p:sldId id="305" r:id="rId13"/>
    <p:sldId id="300" r:id="rId14"/>
    <p:sldId id="311" r:id="rId15"/>
    <p:sldId id="283" r:id="rId16"/>
    <p:sldId id="317" r:id="rId17"/>
    <p:sldId id="291" r:id="rId18"/>
    <p:sldId id="318" r:id="rId19"/>
    <p:sldId id="310" r:id="rId20"/>
    <p:sldId id="299" r:id="rId21"/>
    <p:sldId id="293" r:id="rId22"/>
    <p:sldId id="306"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2737" autoAdjust="0"/>
  </p:normalViewPr>
  <p:slideViewPr>
    <p:cSldViewPr>
      <p:cViewPr>
        <p:scale>
          <a:sx n="80" d="100"/>
          <a:sy n="80" d="100"/>
        </p:scale>
        <p:origin x="-960" y="-11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6"/>
  <c:clrMapOvr bg1="lt1" tx1="dk1" bg2="lt2" tx2="dk2" accent1="accent1" accent2="accent2" accent3="accent3" accent4="accent4" accent5="accent5" accent6="accent6" hlink="hlink" folHlink="folHlink"/>
  <c:chart>
    <c:autoTitleDeleted val="1"/>
    <c:plotArea>
      <c:layout/>
      <c:barChart>
        <c:barDir val="bar"/>
        <c:grouping val="clustered"/>
        <c:ser>
          <c:idx val="0"/>
          <c:order val="0"/>
          <c:tx>
            <c:strRef>
              <c:f>Sheet1!$B$1</c:f>
              <c:strCache>
                <c:ptCount val="1"/>
                <c:pt idx="0">
                  <c:v>2017</c:v>
                </c:pt>
              </c:strCache>
            </c:strRef>
          </c:tx>
          <c:cat>
            <c:strRef>
              <c:f>Sheet1!$A$2:$A$4</c:f>
              <c:strCache>
                <c:ptCount val="3"/>
                <c:pt idx="0">
                  <c:v>Cohorts (#)</c:v>
                </c:pt>
                <c:pt idx="1">
                  <c:v>Populations (#)</c:v>
                </c:pt>
                <c:pt idx="2">
                  <c:v>Models (#)</c:v>
                </c:pt>
              </c:strCache>
            </c:strRef>
          </c:cat>
          <c:val>
            <c:numRef>
              <c:f>Sheet1!$B$2:$B$4</c:f>
              <c:numCache>
                <c:formatCode>General</c:formatCode>
                <c:ptCount val="3"/>
                <c:pt idx="0">
                  <c:v>91</c:v>
                </c:pt>
                <c:pt idx="1">
                  <c:v>22</c:v>
                </c:pt>
                <c:pt idx="2">
                  <c:v>1</c:v>
                </c:pt>
              </c:numCache>
            </c:numRef>
          </c:val>
        </c:ser>
        <c:ser>
          <c:idx val="1"/>
          <c:order val="1"/>
          <c:tx>
            <c:strRef>
              <c:f>Sheet1!$C$1</c:f>
              <c:strCache>
                <c:ptCount val="1"/>
                <c:pt idx="0">
                  <c:v>2016</c:v>
                </c:pt>
              </c:strCache>
            </c:strRef>
          </c:tx>
          <c:cat>
            <c:strRef>
              <c:f>Sheet1!$A$2:$A$4</c:f>
              <c:strCache>
                <c:ptCount val="3"/>
                <c:pt idx="0">
                  <c:v>Cohorts (#)</c:v>
                </c:pt>
                <c:pt idx="1">
                  <c:v>Populations (#)</c:v>
                </c:pt>
                <c:pt idx="2">
                  <c:v>Models (#)</c:v>
                </c:pt>
              </c:strCache>
            </c:strRef>
          </c:cat>
          <c:val>
            <c:numRef>
              <c:f>Sheet1!$C$2:$C$4</c:f>
              <c:numCache>
                <c:formatCode>General</c:formatCode>
                <c:ptCount val="3"/>
                <c:pt idx="0">
                  <c:v>47</c:v>
                </c:pt>
                <c:pt idx="1">
                  <c:v>9</c:v>
                </c:pt>
                <c:pt idx="2">
                  <c:v>1</c:v>
                </c:pt>
              </c:numCache>
            </c:numRef>
          </c:val>
        </c:ser>
        <c:ser>
          <c:idx val="2"/>
          <c:order val="2"/>
          <c:tx>
            <c:strRef>
              <c:f>Sheet1!$D$1</c:f>
              <c:strCache>
                <c:ptCount val="1"/>
                <c:pt idx="0">
                  <c:v>2015</c:v>
                </c:pt>
              </c:strCache>
            </c:strRef>
          </c:tx>
          <c:cat>
            <c:strRef>
              <c:f>Sheet1!$A$2:$A$4</c:f>
              <c:strCache>
                <c:ptCount val="3"/>
                <c:pt idx="0">
                  <c:v>Cohorts (#)</c:v>
                </c:pt>
                <c:pt idx="1">
                  <c:v>Populations (#)</c:v>
                </c:pt>
                <c:pt idx="2">
                  <c:v>Models (#)</c:v>
                </c:pt>
              </c:strCache>
            </c:strRef>
          </c:cat>
          <c:val>
            <c:numRef>
              <c:f>Sheet1!$D$2:$D$4</c:f>
              <c:numCache>
                <c:formatCode>General</c:formatCode>
                <c:ptCount val="3"/>
                <c:pt idx="0">
                  <c:v>47</c:v>
                </c:pt>
                <c:pt idx="1">
                  <c:v>9</c:v>
                </c:pt>
                <c:pt idx="2">
                  <c:v>1028</c:v>
                </c:pt>
              </c:numCache>
            </c:numRef>
          </c:val>
        </c:ser>
        <c:ser>
          <c:idx val="3"/>
          <c:order val="3"/>
          <c:tx>
            <c:strRef>
              <c:f>Sheet1!$E$1</c:f>
              <c:strCache>
                <c:ptCount val="1"/>
                <c:pt idx="0">
                  <c:v>2014</c:v>
                </c:pt>
              </c:strCache>
            </c:strRef>
          </c:tx>
          <c:cat>
            <c:strRef>
              <c:f>Sheet1!$A$2:$A$4</c:f>
              <c:strCache>
                <c:ptCount val="3"/>
                <c:pt idx="0">
                  <c:v>Cohorts (#)</c:v>
                </c:pt>
                <c:pt idx="1">
                  <c:v>Populations (#)</c:v>
                </c:pt>
                <c:pt idx="2">
                  <c:v>Models (#)</c:v>
                </c:pt>
              </c:strCache>
            </c:strRef>
          </c:cat>
          <c:val>
            <c:numRef>
              <c:f>Sheet1!$E$2:$E$4</c:f>
              <c:numCache>
                <c:formatCode>General</c:formatCode>
                <c:ptCount val="3"/>
                <c:pt idx="0">
                  <c:v>40</c:v>
                </c:pt>
                <c:pt idx="1">
                  <c:v>8</c:v>
                </c:pt>
                <c:pt idx="2">
                  <c:v>400</c:v>
                </c:pt>
              </c:numCache>
            </c:numRef>
          </c:val>
        </c:ser>
        <c:ser>
          <c:idx val="4"/>
          <c:order val="4"/>
          <c:tx>
            <c:strRef>
              <c:f>Sheet1!$F$1</c:f>
              <c:strCache>
                <c:ptCount val="1"/>
                <c:pt idx="0">
                  <c:v>2013</c:v>
                </c:pt>
              </c:strCache>
            </c:strRef>
          </c:tx>
          <c:cat>
            <c:strRef>
              <c:f>Sheet1!$A$2:$A$4</c:f>
              <c:strCache>
                <c:ptCount val="3"/>
                <c:pt idx="0">
                  <c:v>Cohorts (#)</c:v>
                </c:pt>
                <c:pt idx="1">
                  <c:v>Populations (#)</c:v>
                </c:pt>
                <c:pt idx="2">
                  <c:v>Models (#)</c:v>
                </c:pt>
              </c:strCache>
            </c:strRef>
          </c:cat>
          <c:val>
            <c:numRef>
              <c:f>Sheet1!$F$2:$F$4</c:f>
              <c:numCache>
                <c:formatCode>General</c:formatCode>
                <c:ptCount val="3"/>
                <c:pt idx="0">
                  <c:v>34</c:v>
                </c:pt>
                <c:pt idx="1">
                  <c:v>6</c:v>
                </c:pt>
                <c:pt idx="2">
                  <c:v>64</c:v>
                </c:pt>
              </c:numCache>
            </c:numRef>
          </c:val>
        </c:ser>
        <c:ser>
          <c:idx val="5"/>
          <c:order val="5"/>
          <c:tx>
            <c:strRef>
              <c:f>Sheet1!$G$1</c:f>
              <c:strCache>
                <c:ptCount val="1"/>
                <c:pt idx="0">
                  <c:v>2012</c:v>
                </c:pt>
              </c:strCache>
            </c:strRef>
          </c:tx>
          <c:cat>
            <c:strRef>
              <c:f>Sheet1!$A$2:$A$4</c:f>
              <c:strCache>
                <c:ptCount val="3"/>
                <c:pt idx="0">
                  <c:v>Cohorts (#)</c:v>
                </c:pt>
                <c:pt idx="1">
                  <c:v>Populations (#)</c:v>
                </c:pt>
                <c:pt idx="2">
                  <c:v>Models (#)</c:v>
                </c:pt>
              </c:strCache>
            </c:strRef>
          </c:cat>
          <c:val>
            <c:numRef>
              <c:f>Sheet1!$G$2:$G$4</c:f>
              <c:numCache>
                <c:formatCode>General</c:formatCode>
                <c:ptCount val="3"/>
                <c:pt idx="0">
                  <c:v>22</c:v>
                </c:pt>
                <c:pt idx="1">
                  <c:v>4</c:v>
                </c:pt>
                <c:pt idx="2">
                  <c:v>64</c:v>
                </c:pt>
              </c:numCache>
            </c:numRef>
          </c:val>
        </c:ser>
        <c:axId val="70691072"/>
        <c:axId val="47260800"/>
      </c:barChart>
      <c:catAx>
        <c:axId val="70691072"/>
        <c:scaling>
          <c:orientation val="minMax"/>
        </c:scaling>
        <c:axPos val="l"/>
        <c:majorTickMark val="none"/>
        <c:tickLblPos val="nextTo"/>
        <c:crossAx val="47260800"/>
        <c:crosses val="autoZero"/>
        <c:auto val="1"/>
        <c:lblAlgn val="ctr"/>
        <c:lblOffset val="100"/>
      </c:catAx>
      <c:valAx>
        <c:axId val="47260800"/>
        <c:scaling>
          <c:orientation val="minMax"/>
        </c:scaling>
        <c:axPos val="b"/>
        <c:majorGridlines>
          <c:spPr>
            <a:ln>
              <a:solidFill>
                <a:schemeClr val="bg1"/>
              </a:solidFill>
            </a:ln>
          </c:spPr>
        </c:majorGridlines>
        <c:numFmt formatCode="General" sourceLinked="1"/>
        <c:majorTickMark val="none"/>
        <c:tickLblPos val="nextTo"/>
        <c:crossAx val="70691072"/>
        <c:crosses val="autoZero"/>
        <c:crossBetween val="between"/>
      </c:valAx>
      <c:dTable>
        <c:showHorzBorder val="1"/>
        <c:showVertBorder val="1"/>
        <c:showOutline val="1"/>
        <c:showKeys val="1"/>
      </c:dTable>
      <c:spPr>
        <a:noFill/>
        <a:ln w="25400">
          <a:noFill/>
        </a:ln>
      </c:spPr>
    </c:plotArea>
    <c:plotVisOnly val="1"/>
  </c:chart>
  <c:txPr>
    <a:bodyPr/>
    <a:lstStyle/>
    <a:p>
      <a:pPr>
        <a:defRPr sz="1400" baseline="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8.3516344547841112E-2"/>
          <c:y val="0.16047662401574767"/>
          <c:w val="0.89981698878549143"/>
          <c:h val="0.37986220472441107"/>
        </c:manualLayout>
      </c:layout>
      <c:barChart>
        <c:barDir val="col"/>
        <c:grouping val="clustered"/>
        <c:ser>
          <c:idx val="0"/>
          <c:order val="0"/>
          <c:tx>
            <c:strRef>
              <c:f>Sheet1!$B$1</c:f>
              <c:strCache>
                <c:ptCount val="1"/>
                <c:pt idx="0">
                  <c:v>After Import from ClinicalTrials.Gov</c:v>
                </c:pt>
              </c:strCache>
            </c:strRef>
          </c:tx>
          <c:spPr>
            <a:solidFill>
              <a:srgbClr val="FF0000"/>
            </a:solidFill>
          </c:spPr>
          <c:cat>
            <c:strRef>
              <c:f>Sheet1!$A$2:$A$37</c:f>
              <c:strCache>
                <c:ptCount val="36"/>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strCache>
            </c:strRef>
          </c:cat>
          <c:val>
            <c:numRef>
              <c:f>Sheet1!$B$2:$B$37</c:f>
              <c:numCache>
                <c:formatCode>General</c:formatCode>
                <c:ptCount val="36"/>
                <c:pt idx="0">
                  <c:v>0.36260000000000003</c:v>
                </c:pt>
                <c:pt idx="2">
                  <c:v>2.0000000000000004E-2</c:v>
                </c:pt>
                <c:pt idx="3">
                  <c:v>0.1</c:v>
                </c:pt>
                <c:pt idx="4">
                  <c:v>4.0000000000000008E-2</c:v>
                </c:pt>
                <c:pt idx="5">
                  <c:v>0</c:v>
                </c:pt>
                <c:pt idx="6">
                  <c:v>0.30000000000000004</c:v>
                </c:pt>
                <c:pt idx="7">
                  <c:v>0.23</c:v>
                </c:pt>
                <c:pt idx="8">
                  <c:v>0</c:v>
                </c:pt>
                <c:pt idx="9">
                  <c:v>0.16</c:v>
                </c:pt>
                <c:pt idx="10">
                  <c:v>4.0000000000000008E-2</c:v>
                </c:pt>
                <c:pt idx="11">
                  <c:v>0.11</c:v>
                </c:pt>
                <c:pt idx="12">
                  <c:v>0</c:v>
                </c:pt>
                <c:pt idx="14">
                  <c:v>0.11</c:v>
                </c:pt>
                <c:pt idx="15">
                  <c:v>0.1</c:v>
                </c:pt>
                <c:pt idx="16">
                  <c:v>8.0000000000000016E-2</c:v>
                </c:pt>
                <c:pt idx="17">
                  <c:v>0.12000000000000001</c:v>
                </c:pt>
                <c:pt idx="18">
                  <c:v>7.0000000000000021E-2</c:v>
                </c:pt>
                <c:pt idx="19">
                  <c:v>4.0000000000000008E-2</c:v>
                </c:pt>
                <c:pt idx="20">
                  <c:v>0.12000000000000001</c:v>
                </c:pt>
                <c:pt idx="21">
                  <c:v>2.0000000000000004E-2</c:v>
                </c:pt>
                <c:pt idx="22">
                  <c:v>0.15000000000000002</c:v>
                </c:pt>
                <c:pt idx="23">
                  <c:v>0</c:v>
                </c:pt>
                <c:pt idx="24">
                  <c:v>9.0000000000000011E-2</c:v>
                </c:pt>
                <c:pt idx="25">
                  <c:v>9.0000000000000011E-2</c:v>
                </c:pt>
                <c:pt idx="27">
                  <c:v>0.31000000000000005</c:v>
                </c:pt>
                <c:pt idx="28">
                  <c:v>0.36000000000000004</c:v>
                </c:pt>
                <c:pt idx="29">
                  <c:v>0.34</c:v>
                </c:pt>
                <c:pt idx="31">
                  <c:v>0.51</c:v>
                </c:pt>
                <c:pt idx="32">
                  <c:v>0.49000000000000005</c:v>
                </c:pt>
                <c:pt idx="34">
                  <c:v>0.53</c:v>
                </c:pt>
                <c:pt idx="35">
                  <c:v>0.47000000000000003</c:v>
                </c:pt>
              </c:numCache>
            </c:numRef>
          </c:val>
        </c:ser>
        <c:ser>
          <c:idx val="1"/>
          <c:order val="1"/>
          <c:tx>
            <c:strRef>
              <c:f>Sheet1!$C$1</c:f>
              <c:strCache>
                <c:ptCount val="1"/>
                <c:pt idx="0">
                  <c:v>Before Import</c:v>
                </c:pt>
              </c:strCache>
            </c:strRef>
          </c:tx>
          <c:spPr>
            <a:solidFill>
              <a:srgbClr val="00B0F0"/>
            </a:solidFill>
          </c:spPr>
          <c:cat>
            <c:strRef>
              <c:f>Sheet1!$A$2:$A$37</c:f>
              <c:strCache>
                <c:ptCount val="36"/>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strCache>
            </c:strRef>
          </c:cat>
          <c:val>
            <c:numRef>
              <c:f>Sheet1!$C$2:$C$37</c:f>
              <c:numCache>
                <c:formatCode>General</c:formatCode>
                <c:ptCount val="36"/>
                <c:pt idx="0">
                  <c:v>0.4446</c:v>
                </c:pt>
                <c:pt idx="2">
                  <c:v>7.0000000000000021E-2</c:v>
                </c:pt>
                <c:pt idx="3">
                  <c:v>2.0000000000000004E-2</c:v>
                </c:pt>
                <c:pt idx="4">
                  <c:v>2.0000000000000004E-2</c:v>
                </c:pt>
                <c:pt idx="5">
                  <c:v>9.0000000000000011E-2</c:v>
                </c:pt>
                <c:pt idx="6">
                  <c:v>0.21000000000000002</c:v>
                </c:pt>
                <c:pt idx="7">
                  <c:v>0.16</c:v>
                </c:pt>
                <c:pt idx="8">
                  <c:v>7.0000000000000021E-2</c:v>
                </c:pt>
                <c:pt idx="9">
                  <c:v>0.28000000000000008</c:v>
                </c:pt>
                <c:pt idx="10">
                  <c:v>2.0000000000000004E-2</c:v>
                </c:pt>
                <c:pt idx="11">
                  <c:v>6.0000000000000005E-2</c:v>
                </c:pt>
                <c:pt idx="12">
                  <c:v>0</c:v>
                </c:pt>
                <c:pt idx="14">
                  <c:v>0.12000000000000001</c:v>
                </c:pt>
                <c:pt idx="15">
                  <c:v>7.0000000000000021E-2</c:v>
                </c:pt>
                <c:pt idx="16">
                  <c:v>7.0000000000000021E-2</c:v>
                </c:pt>
                <c:pt idx="17">
                  <c:v>0.12000000000000001</c:v>
                </c:pt>
                <c:pt idx="18">
                  <c:v>0.12000000000000001</c:v>
                </c:pt>
                <c:pt idx="19">
                  <c:v>4.0000000000000008E-2</c:v>
                </c:pt>
                <c:pt idx="20">
                  <c:v>4.0000000000000008E-2</c:v>
                </c:pt>
                <c:pt idx="21">
                  <c:v>6.0000000000000005E-2</c:v>
                </c:pt>
                <c:pt idx="22">
                  <c:v>0.11</c:v>
                </c:pt>
                <c:pt idx="23">
                  <c:v>0.14000000000000001</c:v>
                </c:pt>
                <c:pt idx="24">
                  <c:v>2.0000000000000004E-2</c:v>
                </c:pt>
                <c:pt idx="25">
                  <c:v>0.1</c:v>
                </c:pt>
                <c:pt idx="27">
                  <c:v>0.33000000000000007</c:v>
                </c:pt>
                <c:pt idx="28">
                  <c:v>0.39000000000000007</c:v>
                </c:pt>
                <c:pt idx="29">
                  <c:v>0.28000000000000008</c:v>
                </c:pt>
                <c:pt idx="31">
                  <c:v>0.49000000000000005</c:v>
                </c:pt>
                <c:pt idx="32">
                  <c:v>0.51</c:v>
                </c:pt>
                <c:pt idx="34">
                  <c:v>0.56999999999999995</c:v>
                </c:pt>
                <c:pt idx="35">
                  <c:v>0.43000000000000005</c:v>
                </c:pt>
              </c:numCache>
            </c:numRef>
          </c:val>
        </c:ser>
        <c:gapWidth val="75"/>
        <c:overlap val="-25"/>
        <c:axId val="109323008"/>
        <c:axId val="109324544"/>
      </c:barChart>
      <c:catAx>
        <c:axId val="109323008"/>
        <c:scaling>
          <c:orientation val="minMax"/>
        </c:scaling>
        <c:axPos val="b"/>
        <c:majorTickMark val="none"/>
        <c:tickLblPos val="nextTo"/>
        <c:txPr>
          <a:bodyPr rot="5400000" vert="horz"/>
          <a:lstStyle/>
          <a:p>
            <a:pPr>
              <a:defRPr sz="1000" baseline="0"/>
            </a:pPr>
            <a:endParaRPr lang="en-US"/>
          </a:p>
        </c:txPr>
        <c:crossAx val="109324544"/>
        <c:crosses val="autoZero"/>
        <c:auto val="1"/>
        <c:lblAlgn val="ctr"/>
        <c:lblOffset val="100"/>
      </c:catAx>
      <c:valAx>
        <c:axId val="109324544"/>
        <c:scaling>
          <c:orientation val="minMax"/>
        </c:scaling>
        <c:axPos val="l"/>
        <c:numFmt formatCode="General" sourceLinked="1"/>
        <c:majorTickMark val="none"/>
        <c:tickLblPos val="nextTo"/>
        <c:spPr>
          <a:ln w="9525">
            <a:noFill/>
          </a:ln>
        </c:spPr>
        <c:txPr>
          <a:bodyPr/>
          <a:lstStyle/>
          <a:p>
            <a:pPr>
              <a:defRPr sz="1400" baseline="0"/>
            </a:pPr>
            <a:endParaRPr lang="en-US"/>
          </a:p>
        </c:txPr>
        <c:crossAx val="109323008"/>
        <c:crosses val="autoZero"/>
        <c:crossBetween val="between"/>
      </c:valAx>
    </c:plotArea>
    <c:legend>
      <c:legendPos val="t"/>
      <c:layout/>
    </c:legend>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D08A-F1E7-401F-8C3E-4846D9F11E7A}" type="datetimeFigureOut">
              <a:rPr lang="en-US" smtClean="0"/>
              <a:pPr/>
              <a:t>7/10/2017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896BDB-319E-487D-96E6-C409F857AD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
        <p:nvSpPr>
          <p:cNvPr id="7" name="TextBox 6"/>
          <p:cNvSpPr txBox="1"/>
          <p:nvPr userDrawn="1"/>
        </p:nvSpPr>
        <p:spPr>
          <a:xfrm>
            <a:off x="7696200" y="4781550"/>
            <a:ext cx="1447800" cy="369332"/>
          </a:xfrm>
          <a:prstGeom prst="rect">
            <a:avLst/>
          </a:prstGeom>
          <a:noFill/>
        </p:spPr>
        <p:txBody>
          <a:bodyPr wrap="square" rtlCol="0">
            <a:spAutoFit/>
          </a:bodyPr>
          <a:lstStyle/>
          <a:p>
            <a:r>
              <a:rPr lang="en-US" dirty="0" smtClean="0"/>
              <a:t>Jacob </a:t>
            </a:r>
            <a:r>
              <a:rPr lang="en-US" dirty="0" err="1" smtClean="0"/>
              <a:t>Barhak</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A0885-3518-4CF9-8A7A-65201DCB0DB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A0885-3518-4CF9-8A7A-65201DCB0DBE}"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A0885-3518-4CF9-8A7A-65201DCB0DBE}" type="datetimeFigureOut">
              <a:rPr lang="en-US" smtClean="0"/>
              <a:pPr/>
              <a:t>7/10/2017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A0885-3518-4CF9-8A7A-65201DCB0DBE}" type="datetimeFigureOut">
              <a:rPr lang="en-US" smtClean="0"/>
              <a:pPr/>
              <a:t>7/10/2017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A0885-3518-4CF9-8A7A-65201DCB0DBE}" type="datetimeFigureOut">
              <a:rPr lang="en-US" smtClean="0"/>
              <a:pPr/>
              <a:t>7/10/2017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900E06-BCC8-4F6D-A927-17C9F882D6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6A0885-3518-4CF9-8A7A-65201DCB0DBE}" type="datetimeFigureOut">
              <a:rPr lang="en-US" smtClean="0"/>
              <a:pPr/>
              <a:t>7/10/2017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900E06-BCC8-4F6D-A927-17C9F882D6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b="1"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acob-Barhak/MIST" TargetMode="External"/><Relationship Id="rId2" Type="http://schemas.openxmlformats.org/officeDocument/2006/relationships/hyperlink" Target="https://simtk.org/projects/mist"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2"/>
            <a:ext cx="7772400" cy="2262189"/>
          </a:xfrm>
        </p:spPr>
        <p:txBody>
          <a:bodyPr>
            <a:noAutofit/>
          </a:bodyPr>
          <a:lstStyle/>
          <a:p>
            <a:r>
              <a:rPr lang="en-US" sz="4000" dirty="0" smtClean="0"/>
              <a:t>The Reference Model Models </a:t>
            </a:r>
            <a:r>
              <a:rPr lang="en-US" sz="4000" dirty="0" err="1" smtClean="0"/>
              <a:t>ClinicalTrials.Gov</a:t>
            </a:r>
            <a:r>
              <a:rPr lang="en-US" sz="4000" dirty="0" smtClean="0"/>
              <a:t/>
            </a:r>
            <a:br>
              <a:rPr lang="en-US" sz="4000" dirty="0" smtClean="0"/>
            </a:br>
            <a:endParaRPr lang="en-US" sz="4000" dirty="0"/>
          </a:p>
        </p:txBody>
      </p:sp>
      <p:sp>
        <p:nvSpPr>
          <p:cNvPr id="3" name="Subtitle 2"/>
          <p:cNvSpPr>
            <a:spLocks noGrp="1"/>
          </p:cNvSpPr>
          <p:nvPr>
            <p:ph type="subTitle" idx="1"/>
          </p:nvPr>
        </p:nvSpPr>
        <p:spPr>
          <a:xfrm>
            <a:off x="1371600" y="2495550"/>
            <a:ext cx="6400800" cy="2057400"/>
          </a:xfrm>
        </p:spPr>
        <p:txBody>
          <a:bodyPr>
            <a:normAutofit fontScale="77500" lnSpcReduction="20000"/>
          </a:bodyPr>
          <a:lstStyle/>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 Austin, Texas</a:t>
            </a:r>
          </a:p>
          <a:p>
            <a:endParaRPr lang="en-US" dirty="0" smtClean="0">
              <a:solidFill>
                <a:schemeClr val="tx1"/>
              </a:solidFill>
            </a:endParaRPr>
          </a:p>
          <a:p>
            <a:r>
              <a:rPr lang="en-US" dirty="0" err="1" smtClean="0"/>
              <a:t>SummerSim</a:t>
            </a:r>
            <a:r>
              <a:rPr lang="en-US" dirty="0" smtClean="0"/>
              <a:t> 2017</a:t>
            </a:r>
          </a:p>
          <a:p>
            <a:r>
              <a:rPr lang="en-US" dirty="0" smtClean="0"/>
              <a:t>July 9-12, 2017  Bellevue, Washington, USA</a:t>
            </a:r>
          </a:p>
          <a:p>
            <a:endParaRPr lang="en-US"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63"/>
          <p:cNvSpPr>
            <a:spLocks noChangeArrowheads="1"/>
          </p:cNvSpPr>
          <p:nvPr/>
        </p:nvSpPr>
        <p:spPr bwMode="auto">
          <a:xfrm rot="5400000">
            <a:off x="6470650" y="3251200"/>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AutoShape 62"/>
          <p:cNvSpPr>
            <a:spLocks noChangeArrowheads="1"/>
          </p:cNvSpPr>
          <p:nvPr/>
        </p:nvSpPr>
        <p:spPr bwMode="auto">
          <a:xfrm>
            <a:off x="7086600" y="2863850"/>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AutoShape 69"/>
          <p:cNvSpPr>
            <a:spLocks noChangeArrowheads="1"/>
          </p:cNvSpPr>
          <p:nvPr/>
        </p:nvSpPr>
        <p:spPr bwMode="auto">
          <a:xfrm rot="16200000">
            <a:off x="6470650" y="2336800"/>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Import Work Flow</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Systematic Review</a:t>
            </a:r>
          </a:p>
          <a:p>
            <a:endParaRPr lang="en-US" dirty="0" smtClean="0"/>
          </a:p>
          <a:p>
            <a:endParaRPr lang="en-US" dirty="0" smtClean="0"/>
          </a:p>
          <a:p>
            <a:endParaRPr lang="en-US" dirty="0" smtClean="0"/>
          </a:p>
          <a:p>
            <a:endParaRPr lang="en-US" dirty="0" smtClean="0"/>
          </a:p>
          <a:p>
            <a:r>
              <a:rPr lang="en-US" dirty="0" smtClean="0"/>
              <a:t>Import Populations</a:t>
            </a:r>
          </a:p>
          <a:p>
            <a:endParaRPr lang="en-US" dirty="0" smtClean="0"/>
          </a:p>
          <a:p>
            <a:endParaRPr lang="en-US" dirty="0" smtClean="0"/>
          </a:p>
          <a:p>
            <a:endParaRPr lang="en-US" dirty="0" smtClean="0"/>
          </a:p>
          <a:p>
            <a:endParaRPr lang="en-US" dirty="0" smtClean="0"/>
          </a:p>
          <a:p>
            <a:r>
              <a:rPr lang="en-US" dirty="0" smtClean="0"/>
              <a:t>Import Outcomes</a:t>
            </a:r>
          </a:p>
          <a:p>
            <a:endParaRPr lang="en-US" dirty="0"/>
          </a:p>
        </p:txBody>
      </p:sp>
      <p:sp>
        <p:nvSpPr>
          <p:cNvPr id="49189" name="Rectangle 37"/>
          <p:cNvSpPr>
            <a:spLocks noChangeArrowheads="1"/>
          </p:cNvSpPr>
          <p:nvPr/>
        </p:nvSpPr>
        <p:spPr bwMode="auto">
          <a:xfrm>
            <a:off x="6"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9212" name="AutoShape 60"/>
          <p:cNvSpPr>
            <a:spLocks noChangeArrowheads="1"/>
          </p:cNvSpPr>
          <p:nvPr/>
        </p:nvSpPr>
        <p:spPr bwMode="auto">
          <a:xfrm>
            <a:off x="5756275" y="283686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13" name="AutoShape 61"/>
          <p:cNvSpPr>
            <a:spLocks noChangeArrowheads="1"/>
          </p:cNvSpPr>
          <p:nvPr/>
        </p:nvSpPr>
        <p:spPr bwMode="auto">
          <a:xfrm>
            <a:off x="6138874" y="3759201"/>
            <a:ext cx="2916237" cy="1174750"/>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The Reference Model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14" name="AutoShape 62"/>
          <p:cNvSpPr>
            <a:spLocks noChangeArrowheads="1"/>
          </p:cNvSpPr>
          <p:nvPr/>
        </p:nvSpPr>
        <p:spPr bwMode="auto">
          <a:xfrm>
            <a:off x="4278313" y="283686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15" name="AutoShape 63"/>
          <p:cNvSpPr>
            <a:spLocks noChangeArrowheads="1"/>
          </p:cNvSpPr>
          <p:nvPr/>
        </p:nvSpPr>
        <p:spPr bwMode="auto">
          <a:xfrm rot="5400000">
            <a:off x="5057775" y="219551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16" name="AutoShape 64"/>
          <p:cNvSpPr>
            <a:spLocks noChangeArrowheads="1"/>
          </p:cNvSpPr>
          <p:nvPr/>
        </p:nvSpPr>
        <p:spPr bwMode="auto">
          <a:xfrm rot="5400000">
            <a:off x="3606800" y="219551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17" name="AutoShape 65"/>
          <p:cNvSpPr>
            <a:spLocks noChangeArrowheads="1"/>
          </p:cNvSpPr>
          <p:nvPr/>
        </p:nvSpPr>
        <p:spPr bwMode="auto">
          <a:xfrm>
            <a:off x="3276600" y="1236665"/>
            <a:ext cx="1271588" cy="962025"/>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ClinicalTrials.Gov</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18" name="AutoShape 66"/>
          <p:cNvSpPr>
            <a:spLocks noChangeArrowheads="1"/>
          </p:cNvSpPr>
          <p:nvPr/>
        </p:nvSpPr>
        <p:spPr bwMode="auto">
          <a:xfrm>
            <a:off x="3452813" y="2671763"/>
            <a:ext cx="912812" cy="742950"/>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XML File Archive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19" name="Rectangle 67"/>
          <p:cNvSpPr>
            <a:spLocks noChangeArrowheads="1"/>
          </p:cNvSpPr>
          <p:nvPr/>
        </p:nvSpPr>
        <p:spPr bwMode="auto">
          <a:xfrm>
            <a:off x="4884740" y="2665414"/>
            <a:ext cx="954087" cy="711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Clinical Trial Import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0" name="AutoShape 68"/>
          <p:cNvSpPr>
            <a:spLocks noChangeArrowheads="1"/>
          </p:cNvSpPr>
          <p:nvPr/>
        </p:nvSpPr>
        <p:spPr bwMode="auto">
          <a:xfrm>
            <a:off x="4884740" y="1236665"/>
            <a:ext cx="954087" cy="962025"/>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Import Instruction DSL Files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1" name="AutoShape 69"/>
          <p:cNvSpPr>
            <a:spLocks noChangeArrowheads="1"/>
          </p:cNvSpPr>
          <p:nvPr/>
        </p:nvSpPr>
        <p:spPr bwMode="auto">
          <a:xfrm rot="16200000">
            <a:off x="5057775" y="3522663"/>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22" name="AutoShape 70"/>
          <p:cNvSpPr>
            <a:spLocks noChangeArrowheads="1"/>
          </p:cNvSpPr>
          <p:nvPr/>
        </p:nvSpPr>
        <p:spPr bwMode="auto">
          <a:xfrm>
            <a:off x="4884740" y="3786188"/>
            <a:ext cx="954087" cy="963612"/>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Template CSV Files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3" name="AutoShape 71"/>
          <p:cNvSpPr>
            <a:spLocks noChangeArrowheads="1"/>
          </p:cNvSpPr>
          <p:nvPr/>
        </p:nvSpPr>
        <p:spPr bwMode="auto">
          <a:xfrm>
            <a:off x="6365882" y="2671763"/>
            <a:ext cx="912813" cy="742950"/>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 CSV Files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4" name="AutoShape 72"/>
          <p:cNvSpPr>
            <a:spLocks noChangeArrowheads="1"/>
          </p:cNvSpPr>
          <p:nvPr/>
        </p:nvSpPr>
        <p:spPr bwMode="auto">
          <a:xfrm rot="10800000">
            <a:off x="5838825" y="1512888"/>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25" name="AutoShape 73"/>
          <p:cNvSpPr>
            <a:spLocks noChangeArrowheads="1"/>
          </p:cNvSpPr>
          <p:nvPr/>
        </p:nvSpPr>
        <p:spPr bwMode="auto">
          <a:xfrm>
            <a:off x="6138882" y="1276350"/>
            <a:ext cx="1328737" cy="922338"/>
          </a:xfrm>
          <a:prstGeom prst="flowChartManualOpe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Systematic Review &amp; Selection of Trials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26" name="AutoShape 74"/>
          <p:cNvSpPr>
            <a:spLocks noChangeArrowheads="1"/>
          </p:cNvSpPr>
          <p:nvPr/>
        </p:nvSpPr>
        <p:spPr bwMode="auto">
          <a:xfrm rot="5400000">
            <a:off x="7886700" y="3295650"/>
            <a:ext cx="609600" cy="317500"/>
          </a:xfrm>
          <a:prstGeom prst="rightArrow">
            <a:avLst>
              <a:gd name="adj1" fmla="val 50000"/>
              <a:gd name="adj2" fmla="val 48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27" name="Rectangle 75"/>
          <p:cNvSpPr>
            <a:spLocks noChangeArrowheads="1"/>
          </p:cNvSpPr>
          <p:nvPr/>
        </p:nvSpPr>
        <p:spPr bwMode="auto">
          <a:xfrm>
            <a:off x="7720013" y="2671764"/>
            <a:ext cx="912812" cy="717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MIcro Simulation Tool (MIST)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8" name="AutoShape 76"/>
          <p:cNvSpPr>
            <a:spLocks noChangeArrowheads="1"/>
          </p:cNvSpPr>
          <p:nvPr/>
        </p:nvSpPr>
        <p:spPr bwMode="auto">
          <a:xfrm>
            <a:off x="6365882" y="4032251"/>
            <a:ext cx="912813" cy="504825"/>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Outcome Query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29" name="AutoShape 77"/>
          <p:cNvSpPr>
            <a:spLocks noChangeArrowheads="1"/>
          </p:cNvSpPr>
          <p:nvPr/>
        </p:nvSpPr>
        <p:spPr bwMode="auto">
          <a:xfrm>
            <a:off x="7670800" y="4014798"/>
            <a:ext cx="914400" cy="473075"/>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Baseline Population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0" name="Text Box 78"/>
          <p:cNvSpPr txBox="1">
            <a:spLocks noChangeArrowheads="1"/>
          </p:cNvSpPr>
          <p:nvPr/>
        </p:nvSpPr>
        <p:spPr bwMode="auto">
          <a:xfrm>
            <a:off x="3776683" y="2222502"/>
            <a:ext cx="269875" cy="230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1" name="Text Box 79"/>
          <p:cNvSpPr txBox="1">
            <a:spLocks noChangeArrowheads="1"/>
          </p:cNvSpPr>
          <p:nvPr/>
        </p:nvSpPr>
        <p:spPr bwMode="auto">
          <a:xfrm>
            <a:off x="4462480" y="2868614"/>
            <a:ext cx="269875" cy="23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2" name="Text Box 80"/>
          <p:cNvSpPr txBox="1">
            <a:spLocks noChangeArrowheads="1"/>
          </p:cNvSpPr>
          <p:nvPr/>
        </p:nvSpPr>
        <p:spPr bwMode="auto">
          <a:xfrm>
            <a:off x="5221297" y="2205048"/>
            <a:ext cx="268287" cy="231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3" name="Text Box 81"/>
          <p:cNvSpPr txBox="1">
            <a:spLocks noChangeArrowheads="1"/>
          </p:cNvSpPr>
          <p:nvPr/>
        </p:nvSpPr>
        <p:spPr bwMode="auto">
          <a:xfrm>
            <a:off x="5921378" y="2862263"/>
            <a:ext cx="269875" cy="23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4" name="Text Box 82"/>
          <p:cNvSpPr txBox="1">
            <a:spLocks noChangeArrowheads="1"/>
          </p:cNvSpPr>
          <p:nvPr/>
        </p:nvSpPr>
        <p:spPr bwMode="auto">
          <a:xfrm>
            <a:off x="5222884" y="3517902"/>
            <a:ext cx="269875" cy="230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5" name="Text Box 83"/>
          <p:cNvSpPr txBox="1">
            <a:spLocks noChangeArrowheads="1"/>
          </p:cNvSpPr>
          <p:nvPr/>
        </p:nvSpPr>
        <p:spPr bwMode="auto">
          <a:xfrm>
            <a:off x="6664327" y="2393952"/>
            <a:ext cx="269875" cy="230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6" name="Text Box 84"/>
          <p:cNvSpPr txBox="1">
            <a:spLocks noChangeArrowheads="1"/>
          </p:cNvSpPr>
          <p:nvPr/>
        </p:nvSpPr>
        <p:spPr bwMode="auto">
          <a:xfrm>
            <a:off x="5973770" y="1557338"/>
            <a:ext cx="268287" cy="23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7" name="Text Box 85"/>
          <p:cNvSpPr txBox="1">
            <a:spLocks noChangeArrowheads="1"/>
          </p:cNvSpPr>
          <p:nvPr/>
        </p:nvSpPr>
        <p:spPr bwMode="auto">
          <a:xfrm>
            <a:off x="7278694" y="2876552"/>
            <a:ext cx="269875" cy="23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238" name="Text Box 86"/>
          <p:cNvSpPr txBox="1">
            <a:spLocks noChangeArrowheads="1"/>
          </p:cNvSpPr>
          <p:nvPr/>
        </p:nvSpPr>
        <p:spPr bwMode="auto">
          <a:xfrm>
            <a:off x="6664327" y="3414723"/>
            <a:ext cx="269875" cy="231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J</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39" name="Text Box 87"/>
          <p:cNvSpPr txBox="1">
            <a:spLocks noChangeArrowheads="1"/>
          </p:cNvSpPr>
          <p:nvPr/>
        </p:nvSpPr>
        <p:spPr bwMode="auto">
          <a:xfrm>
            <a:off x="8074041" y="3414723"/>
            <a:ext cx="269875" cy="231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9240" name="AutoShape 88"/>
          <p:cNvCxnSpPr>
            <a:cxnSpLocks noChangeShapeType="1"/>
          </p:cNvCxnSpPr>
          <p:nvPr/>
        </p:nvCxnSpPr>
        <p:spPr bwMode="auto">
          <a:xfrm flipH="1">
            <a:off x="4635502" y="1052513"/>
            <a:ext cx="1470025" cy="0"/>
          </a:xfrm>
          <a:prstGeom prst="straightConnector1">
            <a:avLst/>
          </a:prstGeom>
          <a:noFill/>
          <a:ln w="9525">
            <a:solidFill>
              <a:srgbClr val="000000"/>
            </a:solidFill>
            <a:round/>
            <a:headEnd/>
            <a:tailEnd/>
          </a:ln>
        </p:spPr>
      </p:cxnSp>
      <p:cxnSp>
        <p:nvCxnSpPr>
          <p:cNvPr id="49241" name="AutoShape 89"/>
          <p:cNvCxnSpPr>
            <a:cxnSpLocks noChangeShapeType="1"/>
          </p:cNvCxnSpPr>
          <p:nvPr/>
        </p:nvCxnSpPr>
        <p:spPr bwMode="auto">
          <a:xfrm flipV="1">
            <a:off x="4635500" y="1052514"/>
            <a:ext cx="0" cy="1852612"/>
          </a:xfrm>
          <a:prstGeom prst="straightConnector1">
            <a:avLst/>
          </a:prstGeom>
          <a:noFill/>
          <a:ln w="9525">
            <a:solidFill>
              <a:srgbClr val="000000"/>
            </a:solidFill>
            <a:round/>
            <a:headEnd type="triangle" w="lg" len="lg"/>
            <a:tailEnd/>
          </a:ln>
        </p:spPr>
      </p:cxnSp>
      <p:cxnSp>
        <p:nvCxnSpPr>
          <p:cNvPr id="49242" name="AutoShape 90"/>
          <p:cNvCxnSpPr>
            <a:cxnSpLocks noChangeShapeType="1"/>
          </p:cNvCxnSpPr>
          <p:nvPr/>
        </p:nvCxnSpPr>
        <p:spPr bwMode="auto">
          <a:xfrm flipV="1">
            <a:off x="6103939" y="1052515"/>
            <a:ext cx="1587" cy="539750"/>
          </a:xfrm>
          <a:prstGeom prst="straightConnector1">
            <a:avLst/>
          </a:prstGeom>
          <a:noFill/>
          <a:ln w="9525">
            <a:solidFill>
              <a:srgbClr val="0000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p:cBhvr>
                                        <p:cTn id="10" dur="500" fill="hold"/>
                                        <p:tgtEl>
                                          <p:spTgt spid="49217"/>
                                        </p:tgtEl>
                                        <p:attrNameLst>
                                          <p:attrName>fillcolor</p:attrName>
                                        </p:attrNameLst>
                                      </p:cBhvr>
                                      <p:to>
                                        <a:srgbClr val="99FF33"/>
                                      </p:to>
                                    </p:animClr>
                                    <p:set>
                                      <p:cBhvr>
                                        <p:cTn id="11" dur="500" fill="hold"/>
                                        <p:tgtEl>
                                          <p:spTgt spid="49217"/>
                                        </p:tgtEl>
                                        <p:attrNameLst>
                                          <p:attrName>fill.type</p:attrName>
                                        </p:attrNameLst>
                                      </p:cBhvr>
                                      <p:to>
                                        <p:strVal val="solid"/>
                                      </p:to>
                                    </p:set>
                                    <p:set>
                                      <p:cBhvr>
                                        <p:cTn id="12" dur="500" fill="hold"/>
                                        <p:tgtEl>
                                          <p:spTgt spid="49217"/>
                                        </p:tgtEl>
                                        <p:attrNameLst>
                                          <p:attrName>fill.on</p:attrName>
                                        </p:attrNameLst>
                                      </p:cBhvr>
                                      <p:to>
                                        <p:strVal val="true"/>
                                      </p:to>
                                    </p:set>
                                  </p:childTnLst>
                                </p:cTn>
                              </p:par>
                            </p:childTnLst>
                          </p:cTn>
                        </p:par>
                        <p:par>
                          <p:cTn id="13" fill="hold">
                            <p:stCondLst>
                              <p:cond delay="1000"/>
                            </p:stCondLst>
                            <p:childTnLst>
                              <p:par>
                                <p:cTn id="14" presetID="1" presetClass="emph" presetSubtype="2" fill="hold" nodeType="afterEffect">
                                  <p:stCondLst>
                                    <p:cond delay="0"/>
                                  </p:stCondLst>
                                  <p:childTnLst>
                                    <p:animClr clrSpc="rgb">
                                      <p:cBhvr>
                                        <p:cTn id="15" dur="500" fill="hold"/>
                                        <p:tgtEl>
                                          <p:spTgt spid="49216"/>
                                        </p:tgtEl>
                                        <p:attrNameLst>
                                          <p:attrName>fillcolor</p:attrName>
                                        </p:attrNameLst>
                                      </p:cBhvr>
                                      <p:to>
                                        <a:srgbClr val="99FF33"/>
                                      </p:to>
                                    </p:animClr>
                                    <p:set>
                                      <p:cBhvr>
                                        <p:cTn id="16" dur="500" fill="hold"/>
                                        <p:tgtEl>
                                          <p:spTgt spid="49216"/>
                                        </p:tgtEl>
                                        <p:attrNameLst>
                                          <p:attrName>fill.type</p:attrName>
                                        </p:attrNameLst>
                                      </p:cBhvr>
                                      <p:to>
                                        <p:strVal val="solid"/>
                                      </p:to>
                                    </p:set>
                                    <p:set>
                                      <p:cBhvr>
                                        <p:cTn id="17" dur="500" fill="hold"/>
                                        <p:tgtEl>
                                          <p:spTgt spid="49216"/>
                                        </p:tgtEl>
                                        <p:attrNameLst>
                                          <p:attrName>fill.on</p:attrName>
                                        </p:attrNameLst>
                                      </p:cBhvr>
                                      <p:to>
                                        <p:strVal val="true"/>
                                      </p:to>
                                    </p:set>
                                  </p:childTnLst>
                                </p:cTn>
                              </p:par>
                            </p:childTnLst>
                          </p:cTn>
                        </p:par>
                        <p:par>
                          <p:cTn id="18" fill="hold">
                            <p:stCondLst>
                              <p:cond delay="1500"/>
                            </p:stCondLst>
                            <p:childTnLst>
                              <p:par>
                                <p:cTn id="19" presetID="1" presetClass="emph" presetSubtype="2" fill="hold" nodeType="afterEffect">
                                  <p:stCondLst>
                                    <p:cond delay="0"/>
                                  </p:stCondLst>
                                  <p:childTnLst>
                                    <p:animClr clrSpc="rgb">
                                      <p:cBhvr>
                                        <p:cTn id="20" dur="500" fill="hold"/>
                                        <p:tgtEl>
                                          <p:spTgt spid="49218"/>
                                        </p:tgtEl>
                                        <p:attrNameLst>
                                          <p:attrName>fillcolor</p:attrName>
                                        </p:attrNameLst>
                                      </p:cBhvr>
                                      <p:to>
                                        <a:srgbClr val="99FF33"/>
                                      </p:to>
                                    </p:animClr>
                                    <p:set>
                                      <p:cBhvr>
                                        <p:cTn id="21" dur="500" fill="hold"/>
                                        <p:tgtEl>
                                          <p:spTgt spid="49218"/>
                                        </p:tgtEl>
                                        <p:attrNameLst>
                                          <p:attrName>fill.type</p:attrName>
                                        </p:attrNameLst>
                                      </p:cBhvr>
                                      <p:to>
                                        <p:strVal val="solid"/>
                                      </p:to>
                                    </p:set>
                                    <p:set>
                                      <p:cBhvr>
                                        <p:cTn id="22" dur="500" fill="hold"/>
                                        <p:tgtEl>
                                          <p:spTgt spid="49218"/>
                                        </p:tgtEl>
                                        <p:attrNameLst>
                                          <p:attrName>fill.on</p:attrName>
                                        </p:attrNameLst>
                                      </p:cBhvr>
                                      <p:to>
                                        <p:strVal val="true"/>
                                      </p:to>
                                    </p:set>
                                  </p:childTnLst>
                                </p:cTn>
                              </p:par>
                            </p:childTnLst>
                          </p:cTn>
                        </p:par>
                        <p:par>
                          <p:cTn id="23" fill="hold">
                            <p:stCondLst>
                              <p:cond delay="2000"/>
                            </p:stCondLst>
                            <p:childTnLst>
                              <p:par>
                                <p:cTn id="24" presetID="1" presetClass="emph" presetSubtype="2" fill="hold" nodeType="afterEffect">
                                  <p:stCondLst>
                                    <p:cond delay="0"/>
                                  </p:stCondLst>
                                  <p:childTnLst>
                                    <p:animClr clrSpc="rgb">
                                      <p:cBhvr>
                                        <p:cTn id="25" dur="500" fill="hold"/>
                                        <p:tgtEl>
                                          <p:spTgt spid="49214"/>
                                        </p:tgtEl>
                                        <p:attrNameLst>
                                          <p:attrName>fillcolor</p:attrName>
                                        </p:attrNameLst>
                                      </p:cBhvr>
                                      <p:to>
                                        <a:srgbClr val="99FF33"/>
                                      </p:to>
                                    </p:animClr>
                                    <p:set>
                                      <p:cBhvr>
                                        <p:cTn id="26" dur="500" fill="hold"/>
                                        <p:tgtEl>
                                          <p:spTgt spid="49214"/>
                                        </p:tgtEl>
                                        <p:attrNameLst>
                                          <p:attrName>fill.type</p:attrName>
                                        </p:attrNameLst>
                                      </p:cBhvr>
                                      <p:to>
                                        <p:strVal val="solid"/>
                                      </p:to>
                                    </p:set>
                                    <p:set>
                                      <p:cBhvr>
                                        <p:cTn id="27" dur="500" fill="hold"/>
                                        <p:tgtEl>
                                          <p:spTgt spid="49214"/>
                                        </p:tgtEl>
                                        <p:attrNameLst>
                                          <p:attrName>fill.on</p:attrName>
                                        </p:attrNameLst>
                                      </p:cBhvr>
                                      <p:to>
                                        <p:strVal val="true"/>
                                      </p:to>
                                    </p:set>
                                  </p:childTnLst>
                                </p:cTn>
                              </p:par>
                            </p:childTnLst>
                          </p:cTn>
                        </p:par>
                        <p:par>
                          <p:cTn id="28" fill="hold">
                            <p:stCondLst>
                              <p:cond delay="2500"/>
                            </p:stCondLst>
                            <p:childTnLst>
                              <p:par>
                                <p:cTn id="29" presetID="1" presetClass="emph" presetSubtype="2" fill="hold" nodeType="afterEffect">
                                  <p:stCondLst>
                                    <p:cond delay="0"/>
                                  </p:stCondLst>
                                  <p:childTnLst>
                                    <p:animClr clrSpc="rgb">
                                      <p:cBhvr>
                                        <p:cTn id="30" dur="500" fill="hold"/>
                                        <p:tgtEl>
                                          <p:spTgt spid="49222"/>
                                        </p:tgtEl>
                                        <p:attrNameLst>
                                          <p:attrName>fillcolor</p:attrName>
                                        </p:attrNameLst>
                                      </p:cBhvr>
                                      <p:to>
                                        <a:srgbClr val="99FF33"/>
                                      </p:to>
                                    </p:animClr>
                                    <p:set>
                                      <p:cBhvr>
                                        <p:cTn id="31" dur="500" fill="hold"/>
                                        <p:tgtEl>
                                          <p:spTgt spid="49222"/>
                                        </p:tgtEl>
                                        <p:attrNameLst>
                                          <p:attrName>fill.type</p:attrName>
                                        </p:attrNameLst>
                                      </p:cBhvr>
                                      <p:to>
                                        <p:strVal val="solid"/>
                                      </p:to>
                                    </p:set>
                                    <p:set>
                                      <p:cBhvr>
                                        <p:cTn id="32" dur="500" fill="hold"/>
                                        <p:tgtEl>
                                          <p:spTgt spid="49222"/>
                                        </p:tgtEl>
                                        <p:attrNameLst>
                                          <p:attrName>fill.on</p:attrName>
                                        </p:attrNameLst>
                                      </p:cBhvr>
                                      <p:to>
                                        <p:strVal val="true"/>
                                      </p:to>
                                    </p:set>
                                  </p:childTnLst>
                                </p:cTn>
                              </p:par>
                            </p:childTnLst>
                          </p:cTn>
                        </p:par>
                        <p:par>
                          <p:cTn id="33" fill="hold">
                            <p:stCondLst>
                              <p:cond delay="3000"/>
                            </p:stCondLst>
                            <p:childTnLst>
                              <p:par>
                                <p:cTn id="34" presetID="1" presetClass="emph" presetSubtype="2" fill="hold" nodeType="afterEffect">
                                  <p:stCondLst>
                                    <p:cond delay="0"/>
                                  </p:stCondLst>
                                  <p:childTnLst>
                                    <p:animClr clrSpc="rgb">
                                      <p:cBhvr>
                                        <p:cTn id="35" dur="500" fill="hold"/>
                                        <p:tgtEl>
                                          <p:spTgt spid="49221"/>
                                        </p:tgtEl>
                                        <p:attrNameLst>
                                          <p:attrName>fillcolor</p:attrName>
                                        </p:attrNameLst>
                                      </p:cBhvr>
                                      <p:to>
                                        <a:srgbClr val="99FF33"/>
                                      </p:to>
                                    </p:animClr>
                                    <p:set>
                                      <p:cBhvr>
                                        <p:cTn id="36" dur="500" fill="hold"/>
                                        <p:tgtEl>
                                          <p:spTgt spid="49221"/>
                                        </p:tgtEl>
                                        <p:attrNameLst>
                                          <p:attrName>fill.type</p:attrName>
                                        </p:attrNameLst>
                                      </p:cBhvr>
                                      <p:to>
                                        <p:strVal val="solid"/>
                                      </p:to>
                                    </p:set>
                                    <p:set>
                                      <p:cBhvr>
                                        <p:cTn id="37" dur="500" fill="hold"/>
                                        <p:tgtEl>
                                          <p:spTgt spid="49221"/>
                                        </p:tgtEl>
                                        <p:attrNameLst>
                                          <p:attrName>fill.on</p:attrName>
                                        </p:attrNameLst>
                                      </p:cBhvr>
                                      <p:to>
                                        <p:strVal val="true"/>
                                      </p:to>
                                    </p:set>
                                  </p:childTnLst>
                                </p:cTn>
                              </p:par>
                            </p:childTnLst>
                          </p:cTn>
                        </p:par>
                        <p:par>
                          <p:cTn id="38" fill="hold">
                            <p:stCondLst>
                              <p:cond delay="3500"/>
                            </p:stCondLst>
                            <p:childTnLst>
                              <p:par>
                                <p:cTn id="39" presetID="1" presetClass="emph" presetSubtype="2" fill="hold" nodeType="afterEffect">
                                  <p:stCondLst>
                                    <p:cond delay="0"/>
                                  </p:stCondLst>
                                  <p:childTnLst>
                                    <p:animClr clrSpc="rgb">
                                      <p:cBhvr>
                                        <p:cTn id="40" dur="500" fill="hold"/>
                                        <p:tgtEl>
                                          <p:spTgt spid="49220"/>
                                        </p:tgtEl>
                                        <p:attrNameLst>
                                          <p:attrName>fillcolor</p:attrName>
                                        </p:attrNameLst>
                                      </p:cBhvr>
                                      <p:to>
                                        <a:srgbClr val="99FF33"/>
                                      </p:to>
                                    </p:animClr>
                                    <p:set>
                                      <p:cBhvr>
                                        <p:cTn id="41" dur="500" fill="hold"/>
                                        <p:tgtEl>
                                          <p:spTgt spid="49220"/>
                                        </p:tgtEl>
                                        <p:attrNameLst>
                                          <p:attrName>fill.type</p:attrName>
                                        </p:attrNameLst>
                                      </p:cBhvr>
                                      <p:to>
                                        <p:strVal val="solid"/>
                                      </p:to>
                                    </p:set>
                                    <p:set>
                                      <p:cBhvr>
                                        <p:cTn id="42" dur="500" fill="hold"/>
                                        <p:tgtEl>
                                          <p:spTgt spid="49220"/>
                                        </p:tgtEl>
                                        <p:attrNameLst>
                                          <p:attrName>fill.on</p:attrName>
                                        </p:attrNameLst>
                                      </p:cBhvr>
                                      <p:to>
                                        <p:strVal val="true"/>
                                      </p:to>
                                    </p:set>
                                  </p:childTnLst>
                                </p:cTn>
                              </p:par>
                            </p:childTnLst>
                          </p:cTn>
                        </p:par>
                        <p:par>
                          <p:cTn id="43" fill="hold">
                            <p:stCondLst>
                              <p:cond delay="4000"/>
                            </p:stCondLst>
                            <p:childTnLst>
                              <p:par>
                                <p:cTn id="44" presetID="1" presetClass="emph" presetSubtype="2" fill="hold" nodeType="afterEffect">
                                  <p:stCondLst>
                                    <p:cond delay="0"/>
                                  </p:stCondLst>
                                  <p:childTnLst>
                                    <p:animClr clrSpc="rgb">
                                      <p:cBhvr>
                                        <p:cTn id="45" dur="500" fill="hold"/>
                                        <p:tgtEl>
                                          <p:spTgt spid="49215"/>
                                        </p:tgtEl>
                                        <p:attrNameLst>
                                          <p:attrName>fillcolor</p:attrName>
                                        </p:attrNameLst>
                                      </p:cBhvr>
                                      <p:to>
                                        <a:srgbClr val="99FF33"/>
                                      </p:to>
                                    </p:animClr>
                                    <p:set>
                                      <p:cBhvr>
                                        <p:cTn id="46" dur="500" fill="hold"/>
                                        <p:tgtEl>
                                          <p:spTgt spid="49215"/>
                                        </p:tgtEl>
                                        <p:attrNameLst>
                                          <p:attrName>fill.type</p:attrName>
                                        </p:attrNameLst>
                                      </p:cBhvr>
                                      <p:to>
                                        <p:strVal val="solid"/>
                                      </p:to>
                                    </p:set>
                                    <p:set>
                                      <p:cBhvr>
                                        <p:cTn id="47" dur="500" fill="hold"/>
                                        <p:tgtEl>
                                          <p:spTgt spid="49215"/>
                                        </p:tgtEl>
                                        <p:attrNameLst>
                                          <p:attrName>fill.on</p:attrName>
                                        </p:attrNameLst>
                                      </p:cBhvr>
                                      <p:to>
                                        <p:strVal val="true"/>
                                      </p:to>
                                    </p:set>
                                  </p:childTnLst>
                                </p:cTn>
                              </p:par>
                            </p:childTnLst>
                          </p:cTn>
                        </p:par>
                        <p:par>
                          <p:cTn id="48" fill="hold">
                            <p:stCondLst>
                              <p:cond delay="4500"/>
                            </p:stCondLst>
                            <p:childTnLst>
                              <p:par>
                                <p:cTn id="49" presetID="1" presetClass="emph" presetSubtype="2" fill="hold" nodeType="afterEffect">
                                  <p:stCondLst>
                                    <p:cond delay="0"/>
                                  </p:stCondLst>
                                  <p:childTnLst>
                                    <p:animClr clrSpc="rgb">
                                      <p:cBhvr>
                                        <p:cTn id="50" dur="500" fill="hold"/>
                                        <p:tgtEl>
                                          <p:spTgt spid="49219"/>
                                        </p:tgtEl>
                                        <p:attrNameLst>
                                          <p:attrName>fillcolor</p:attrName>
                                        </p:attrNameLst>
                                      </p:cBhvr>
                                      <p:to>
                                        <a:srgbClr val="99FF33"/>
                                      </p:to>
                                    </p:animClr>
                                    <p:set>
                                      <p:cBhvr>
                                        <p:cTn id="51" dur="500" fill="hold"/>
                                        <p:tgtEl>
                                          <p:spTgt spid="49219"/>
                                        </p:tgtEl>
                                        <p:attrNameLst>
                                          <p:attrName>fill.type</p:attrName>
                                        </p:attrNameLst>
                                      </p:cBhvr>
                                      <p:to>
                                        <p:strVal val="solid"/>
                                      </p:to>
                                    </p:set>
                                    <p:set>
                                      <p:cBhvr>
                                        <p:cTn id="52" dur="500" fill="hold"/>
                                        <p:tgtEl>
                                          <p:spTgt spid="49219"/>
                                        </p:tgtEl>
                                        <p:attrNameLst>
                                          <p:attrName>fill.on</p:attrName>
                                        </p:attrNameLst>
                                      </p:cBhvr>
                                      <p:to>
                                        <p:strVal val="true"/>
                                      </p:to>
                                    </p:set>
                                  </p:childTnLst>
                                </p:cTn>
                              </p:par>
                            </p:childTnLst>
                          </p:cTn>
                        </p:par>
                        <p:par>
                          <p:cTn id="53" fill="hold">
                            <p:stCondLst>
                              <p:cond delay="5000"/>
                            </p:stCondLst>
                            <p:childTnLst>
                              <p:par>
                                <p:cTn id="54" presetID="1" presetClass="emph" presetSubtype="2" fill="hold" nodeType="afterEffect">
                                  <p:stCondLst>
                                    <p:cond delay="0"/>
                                  </p:stCondLst>
                                  <p:childTnLst>
                                    <p:animClr clrSpc="rgb">
                                      <p:cBhvr>
                                        <p:cTn id="55" dur="500" fill="hold"/>
                                        <p:tgtEl>
                                          <p:spTgt spid="49212"/>
                                        </p:tgtEl>
                                        <p:attrNameLst>
                                          <p:attrName>fillcolor</p:attrName>
                                        </p:attrNameLst>
                                      </p:cBhvr>
                                      <p:to>
                                        <a:srgbClr val="99FF33"/>
                                      </p:to>
                                    </p:animClr>
                                    <p:set>
                                      <p:cBhvr>
                                        <p:cTn id="56" dur="500" fill="hold"/>
                                        <p:tgtEl>
                                          <p:spTgt spid="49212"/>
                                        </p:tgtEl>
                                        <p:attrNameLst>
                                          <p:attrName>fill.type</p:attrName>
                                        </p:attrNameLst>
                                      </p:cBhvr>
                                      <p:to>
                                        <p:strVal val="solid"/>
                                      </p:to>
                                    </p:set>
                                    <p:set>
                                      <p:cBhvr>
                                        <p:cTn id="57" dur="500" fill="hold"/>
                                        <p:tgtEl>
                                          <p:spTgt spid="49212"/>
                                        </p:tgtEl>
                                        <p:attrNameLst>
                                          <p:attrName>fill.on</p:attrName>
                                        </p:attrNameLst>
                                      </p:cBhvr>
                                      <p:to>
                                        <p:strVal val="true"/>
                                      </p:to>
                                    </p:set>
                                  </p:childTnLst>
                                </p:cTn>
                              </p:par>
                            </p:childTnLst>
                          </p:cTn>
                        </p:par>
                        <p:par>
                          <p:cTn id="58" fill="hold">
                            <p:stCondLst>
                              <p:cond delay="5500"/>
                            </p:stCondLst>
                            <p:childTnLst>
                              <p:par>
                                <p:cTn id="59" presetID="1" presetClass="emph" presetSubtype="2" fill="hold" nodeType="afterEffect">
                                  <p:stCondLst>
                                    <p:cond delay="0"/>
                                  </p:stCondLst>
                                  <p:childTnLst>
                                    <p:animClr clrSpc="rgb">
                                      <p:cBhvr>
                                        <p:cTn id="60" dur="500" fill="hold"/>
                                        <p:tgtEl>
                                          <p:spTgt spid="49223"/>
                                        </p:tgtEl>
                                        <p:attrNameLst>
                                          <p:attrName>fillcolor</p:attrName>
                                        </p:attrNameLst>
                                      </p:cBhvr>
                                      <p:to>
                                        <a:srgbClr val="99FF33"/>
                                      </p:to>
                                    </p:animClr>
                                    <p:set>
                                      <p:cBhvr>
                                        <p:cTn id="61" dur="500" fill="hold"/>
                                        <p:tgtEl>
                                          <p:spTgt spid="49223"/>
                                        </p:tgtEl>
                                        <p:attrNameLst>
                                          <p:attrName>fill.type</p:attrName>
                                        </p:attrNameLst>
                                      </p:cBhvr>
                                      <p:to>
                                        <p:strVal val="solid"/>
                                      </p:to>
                                    </p:set>
                                    <p:set>
                                      <p:cBhvr>
                                        <p:cTn id="62" dur="500" fill="hold"/>
                                        <p:tgtEl>
                                          <p:spTgt spid="49223"/>
                                        </p:tgtEl>
                                        <p:attrNameLst>
                                          <p:attrName>fill.on</p:attrName>
                                        </p:attrNameLst>
                                      </p:cBhvr>
                                      <p:to>
                                        <p:strVal val="true"/>
                                      </p:to>
                                    </p:set>
                                  </p:childTnLst>
                                </p:cTn>
                              </p:par>
                            </p:childTnLst>
                          </p:cTn>
                        </p:par>
                        <p:par>
                          <p:cTn id="63" fill="hold">
                            <p:stCondLst>
                              <p:cond delay="6000"/>
                            </p:stCondLst>
                            <p:childTnLst>
                              <p:par>
                                <p:cTn id="64" presetID="1" presetClass="emph" presetSubtype="2" fill="hold" nodeType="afterEffect">
                                  <p:stCondLst>
                                    <p:cond delay="0"/>
                                  </p:stCondLst>
                                  <p:childTnLst>
                                    <p:animClr clrSpc="rgb">
                                      <p:cBhvr>
                                        <p:cTn id="65" dur="500" fill="hold"/>
                                        <p:tgtEl>
                                          <p:spTgt spid="38"/>
                                        </p:tgtEl>
                                        <p:attrNameLst>
                                          <p:attrName>fillcolor</p:attrName>
                                        </p:attrNameLst>
                                      </p:cBhvr>
                                      <p:to>
                                        <a:srgbClr val="99FF33"/>
                                      </p:to>
                                    </p:animClr>
                                    <p:set>
                                      <p:cBhvr>
                                        <p:cTn id="66" dur="500" fill="hold"/>
                                        <p:tgtEl>
                                          <p:spTgt spid="38"/>
                                        </p:tgtEl>
                                        <p:attrNameLst>
                                          <p:attrName>fill.type</p:attrName>
                                        </p:attrNameLst>
                                      </p:cBhvr>
                                      <p:to>
                                        <p:strVal val="solid"/>
                                      </p:to>
                                    </p:set>
                                    <p:set>
                                      <p:cBhvr>
                                        <p:cTn id="67" dur="500" fill="hold"/>
                                        <p:tgtEl>
                                          <p:spTgt spid="38"/>
                                        </p:tgtEl>
                                        <p:attrNameLst>
                                          <p:attrName>fill.on</p:attrName>
                                        </p:attrNameLst>
                                      </p:cBhvr>
                                      <p:to>
                                        <p:strVal val="true"/>
                                      </p:to>
                                    </p:set>
                                  </p:childTnLst>
                                </p:cTn>
                              </p:par>
                            </p:childTnLst>
                          </p:cTn>
                        </p:par>
                        <p:par>
                          <p:cTn id="68" fill="hold">
                            <p:stCondLst>
                              <p:cond delay="6500"/>
                            </p:stCondLst>
                            <p:childTnLst>
                              <p:par>
                                <p:cTn id="69" presetID="1" presetClass="emph" presetSubtype="2" fill="hold" nodeType="afterEffect">
                                  <p:stCondLst>
                                    <p:cond delay="0"/>
                                  </p:stCondLst>
                                  <p:childTnLst>
                                    <p:animClr clrSpc="rgb">
                                      <p:cBhvr>
                                        <p:cTn id="70" dur="500" fill="hold"/>
                                        <p:tgtEl>
                                          <p:spTgt spid="49225"/>
                                        </p:tgtEl>
                                        <p:attrNameLst>
                                          <p:attrName>fillcolor</p:attrName>
                                        </p:attrNameLst>
                                      </p:cBhvr>
                                      <p:to>
                                        <a:srgbClr val="99FF33"/>
                                      </p:to>
                                    </p:animClr>
                                    <p:set>
                                      <p:cBhvr>
                                        <p:cTn id="71" dur="500" fill="hold"/>
                                        <p:tgtEl>
                                          <p:spTgt spid="49225"/>
                                        </p:tgtEl>
                                        <p:attrNameLst>
                                          <p:attrName>fill.type</p:attrName>
                                        </p:attrNameLst>
                                      </p:cBhvr>
                                      <p:to>
                                        <p:strVal val="solid"/>
                                      </p:to>
                                    </p:set>
                                    <p:set>
                                      <p:cBhvr>
                                        <p:cTn id="72" dur="500" fill="hold"/>
                                        <p:tgtEl>
                                          <p:spTgt spid="49225"/>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wipe(left)">
                                      <p:cBhvr>
                                        <p:cTn id="77" dur="500"/>
                                        <p:tgtEl>
                                          <p:spTgt spid="3">
                                            <p:txEl>
                                              <p:pRg st="5" end="5"/>
                                            </p:txEl>
                                          </p:spTgt>
                                        </p:tgtEl>
                                      </p:cBhvr>
                                    </p:animEffect>
                                  </p:childTnLst>
                                </p:cTn>
                              </p:par>
                              <p:par>
                                <p:cTn id="78" presetID="1" presetClass="emph" presetSubtype="2" fill="hold" nodeType="withEffect">
                                  <p:stCondLst>
                                    <p:cond delay="0"/>
                                  </p:stCondLst>
                                  <p:childTnLst>
                                    <p:animClr clrSpc="rgb">
                                      <p:cBhvr>
                                        <p:cTn id="79" dur="500" fill="hold"/>
                                        <p:tgtEl>
                                          <p:spTgt spid="49217"/>
                                        </p:tgtEl>
                                        <p:attrNameLst>
                                          <p:attrName>fillcolor</p:attrName>
                                        </p:attrNameLst>
                                      </p:cBhvr>
                                      <p:to>
                                        <a:schemeClr val="bg1"/>
                                      </p:to>
                                    </p:animClr>
                                    <p:set>
                                      <p:cBhvr>
                                        <p:cTn id="80" dur="500" fill="hold"/>
                                        <p:tgtEl>
                                          <p:spTgt spid="49217"/>
                                        </p:tgtEl>
                                        <p:attrNameLst>
                                          <p:attrName>fill.type</p:attrName>
                                        </p:attrNameLst>
                                      </p:cBhvr>
                                      <p:to>
                                        <p:strVal val="solid"/>
                                      </p:to>
                                    </p:set>
                                    <p:set>
                                      <p:cBhvr>
                                        <p:cTn id="81" dur="500" fill="hold"/>
                                        <p:tgtEl>
                                          <p:spTgt spid="49217"/>
                                        </p:tgtEl>
                                        <p:attrNameLst>
                                          <p:attrName>fill.on</p:attrName>
                                        </p:attrNameLst>
                                      </p:cBhvr>
                                      <p:to>
                                        <p:strVal val="true"/>
                                      </p:to>
                                    </p:set>
                                  </p:childTnLst>
                                </p:cTn>
                              </p:par>
                              <p:par>
                                <p:cTn id="82" presetID="1" presetClass="emph" presetSubtype="2" fill="hold" nodeType="withEffect">
                                  <p:stCondLst>
                                    <p:cond delay="0"/>
                                  </p:stCondLst>
                                  <p:childTnLst>
                                    <p:animClr clrSpc="rgb">
                                      <p:cBhvr>
                                        <p:cTn id="83" dur="500" fill="hold"/>
                                        <p:tgtEl>
                                          <p:spTgt spid="49220"/>
                                        </p:tgtEl>
                                        <p:attrNameLst>
                                          <p:attrName>fillcolor</p:attrName>
                                        </p:attrNameLst>
                                      </p:cBhvr>
                                      <p:to>
                                        <a:schemeClr val="bg1"/>
                                      </p:to>
                                    </p:animClr>
                                    <p:set>
                                      <p:cBhvr>
                                        <p:cTn id="84" dur="500" fill="hold"/>
                                        <p:tgtEl>
                                          <p:spTgt spid="49220"/>
                                        </p:tgtEl>
                                        <p:attrNameLst>
                                          <p:attrName>fill.type</p:attrName>
                                        </p:attrNameLst>
                                      </p:cBhvr>
                                      <p:to>
                                        <p:strVal val="solid"/>
                                      </p:to>
                                    </p:set>
                                    <p:set>
                                      <p:cBhvr>
                                        <p:cTn id="85" dur="500" fill="hold"/>
                                        <p:tgtEl>
                                          <p:spTgt spid="49220"/>
                                        </p:tgtEl>
                                        <p:attrNameLst>
                                          <p:attrName>fill.on</p:attrName>
                                        </p:attrNameLst>
                                      </p:cBhvr>
                                      <p:to>
                                        <p:strVal val="true"/>
                                      </p:to>
                                    </p:set>
                                  </p:childTnLst>
                                </p:cTn>
                              </p:par>
                              <p:par>
                                <p:cTn id="86" presetID="1" presetClass="emph" presetSubtype="2" fill="hold" nodeType="withEffect">
                                  <p:stCondLst>
                                    <p:cond delay="0"/>
                                  </p:stCondLst>
                                  <p:childTnLst>
                                    <p:animClr clrSpc="rgb">
                                      <p:cBhvr>
                                        <p:cTn id="87" dur="500" fill="hold"/>
                                        <p:tgtEl>
                                          <p:spTgt spid="49215"/>
                                        </p:tgtEl>
                                        <p:attrNameLst>
                                          <p:attrName>fillcolor</p:attrName>
                                        </p:attrNameLst>
                                      </p:cBhvr>
                                      <p:to>
                                        <a:schemeClr val="bg1"/>
                                      </p:to>
                                    </p:animClr>
                                    <p:set>
                                      <p:cBhvr>
                                        <p:cTn id="88" dur="500" fill="hold"/>
                                        <p:tgtEl>
                                          <p:spTgt spid="49215"/>
                                        </p:tgtEl>
                                        <p:attrNameLst>
                                          <p:attrName>fill.type</p:attrName>
                                        </p:attrNameLst>
                                      </p:cBhvr>
                                      <p:to>
                                        <p:strVal val="solid"/>
                                      </p:to>
                                    </p:set>
                                    <p:set>
                                      <p:cBhvr>
                                        <p:cTn id="89" dur="500" fill="hold"/>
                                        <p:tgtEl>
                                          <p:spTgt spid="49215"/>
                                        </p:tgtEl>
                                        <p:attrNameLst>
                                          <p:attrName>fill.on</p:attrName>
                                        </p:attrNameLst>
                                      </p:cBhvr>
                                      <p:to>
                                        <p:strVal val="true"/>
                                      </p:to>
                                    </p:set>
                                  </p:childTnLst>
                                </p:cTn>
                              </p:par>
                              <p:par>
                                <p:cTn id="90" presetID="1" presetClass="emph" presetSubtype="2" fill="hold" nodeType="withEffect">
                                  <p:stCondLst>
                                    <p:cond delay="0"/>
                                  </p:stCondLst>
                                  <p:childTnLst>
                                    <p:animClr clrSpc="rgb">
                                      <p:cBhvr>
                                        <p:cTn id="91" dur="500" fill="hold"/>
                                        <p:tgtEl>
                                          <p:spTgt spid="49216"/>
                                        </p:tgtEl>
                                        <p:attrNameLst>
                                          <p:attrName>fillcolor</p:attrName>
                                        </p:attrNameLst>
                                      </p:cBhvr>
                                      <p:to>
                                        <a:schemeClr val="bg1"/>
                                      </p:to>
                                    </p:animClr>
                                    <p:set>
                                      <p:cBhvr>
                                        <p:cTn id="92" dur="500" fill="hold"/>
                                        <p:tgtEl>
                                          <p:spTgt spid="49216"/>
                                        </p:tgtEl>
                                        <p:attrNameLst>
                                          <p:attrName>fill.type</p:attrName>
                                        </p:attrNameLst>
                                      </p:cBhvr>
                                      <p:to>
                                        <p:strVal val="solid"/>
                                      </p:to>
                                    </p:set>
                                    <p:set>
                                      <p:cBhvr>
                                        <p:cTn id="93" dur="500" fill="hold"/>
                                        <p:tgtEl>
                                          <p:spTgt spid="49216"/>
                                        </p:tgtEl>
                                        <p:attrNameLst>
                                          <p:attrName>fill.on</p:attrName>
                                        </p:attrNameLst>
                                      </p:cBhvr>
                                      <p:to>
                                        <p:strVal val="true"/>
                                      </p:to>
                                    </p:set>
                                  </p:childTnLst>
                                </p:cTn>
                              </p:par>
                              <p:par>
                                <p:cTn id="94" presetID="1" presetClass="emph" presetSubtype="2" fill="hold" nodeType="withEffect">
                                  <p:stCondLst>
                                    <p:cond delay="0"/>
                                  </p:stCondLst>
                                  <p:childTnLst>
                                    <p:animClr clrSpc="rgb">
                                      <p:cBhvr>
                                        <p:cTn id="95" dur="500" fill="hold"/>
                                        <p:tgtEl>
                                          <p:spTgt spid="49218"/>
                                        </p:tgtEl>
                                        <p:attrNameLst>
                                          <p:attrName>fillcolor</p:attrName>
                                        </p:attrNameLst>
                                      </p:cBhvr>
                                      <p:to>
                                        <a:schemeClr val="bg1"/>
                                      </p:to>
                                    </p:animClr>
                                    <p:set>
                                      <p:cBhvr>
                                        <p:cTn id="96" dur="500" fill="hold"/>
                                        <p:tgtEl>
                                          <p:spTgt spid="49218"/>
                                        </p:tgtEl>
                                        <p:attrNameLst>
                                          <p:attrName>fill.type</p:attrName>
                                        </p:attrNameLst>
                                      </p:cBhvr>
                                      <p:to>
                                        <p:strVal val="solid"/>
                                      </p:to>
                                    </p:set>
                                    <p:set>
                                      <p:cBhvr>
                                        <p:cTn id="97" dur="500" fill="hold"/>
                                        <p:tgtEl>
                                          <p:spTgt spid="49218"/>
                                        </p:tgtEl>
                                        <p:attrNameLst>
                                          <p:attrName>fill.on</p:attrName>
                                        </p:attrNameLst>
                                      </p:cBhvr>
                                      <p:to>
                                        <p:strVal val="true"/>
                                      </p:to>
                                    </p:set>
                                  </p:childTnLst>
                                </p:cTn>
                              </p:par>
                              <p:par>
                                <p:cTn id="98" presetID="1" presetClass="emph" presetSubtype="2" fill="hold" nodeType="withEffect">
                                  <p:stCondLst>
                                    <p:cond delay="0"/>
                                  </p:stCondLst>
                                  <p:childTnLst>
                                    <p:animClr clrSpc="rgb">
                                      <p:cBhvr>
                                        <p:cTn id="99" dur="500" fill="hold"/>
                                        <p:tgtEl>
                                          <p:spTgt spid="49214"/>
                                        </p:tgtEl>
                                        <p:attrNameLst>
                                          <p:attrName>fillcolor</p:attrName>
                                        </p:attrNameLst>
                                      </p:cBhvr>
                                      <p:to>
                                        <a:schemeClr val="bg1"/>
                                      </p:to>
                                    </p:animClr>
                                    <p:set>
                                      <p:cBhvr>
                                        <p:cTn id="100" dur="500" fill="hold"/>
                                        <p:tgtEl>
                                          <p:spTgt spid="49214"/>
                                        </p:tgtEl>
                                        <p:attrNameLst>
                                          <p:attrName>fill.type</p:attrName>
                                        </p:attrNameLst>
                                      </p:cBhvr>
                                      <p:to>
                                        <p:strVal val="solid"/>
                                      </p:to>
                                    </p:set>
                                    <p:set>
                                      <p:cBhvr>
                                        <p:cTn id="101" dur="500" fill="hold"/>
                                        <p:tgtEl>
                                          <p:spTgt spid="49214"/>
                                        </p:tgtEl>
                                        <p:attrNameLst>
                                          <p:attrName>fill.on</p:attrName>
                                        </p:attrNameLst>
                                      </p:cBhvr>
                                      <p:to>
                                        <p:strVal val="true"/>
                                      </p:to>
                                    </p:set>
                                  </p:childTnLst>
                                </p:cTn>
                              </p:par>
                              <p:par>
                                <p:cTn id="102" presetID="1" presetClass="emph" presetSubtype="2" fill="hold" nodeType="withEffect">
                                  <p:stCondLst>
                                    <p:cond delay="0"/>
                                  </p:stCondLst>
                                  <p:childTnLst>
                                    <p:animClr clrSpc="rgb">
                                      <p:cBhvr>
                                        <p:cTn id="103" dur="500" fill="hold"/>
                                        <p:tgtEl>
                                          <p:spTgt spid="49219"/>
                                        </p:tgtEl>
                                        <p:attrNameLst>
                                          <p:attrName>fillcolor</p:attrName>
                                        </p:attrNameLst>
                                      </p:cBhvr>
                                      <p:to>
                                        <a:schemeClr val="bg1"/>
                                      </p:to>
                                    </p:animClr>
                                    <p:set>
                                      <p:cBhvr>
                                        <p:cTn id="104" dur="500" fill="hold"/>
                                        <p:tgtEl>
                                          <p:spTgt spid="49219"/>
                                        </p:tgtEl>
                                        <p:attrNameLst>
                                          <p:attrName>fill.type</p:attrName>
                                        </p:attrNameLst>
                                      </p:cBhvr>
                                      <p:to>
                                        <p:strVal val="solid"/>
                                      </p:to>
                                    </p:set>
                                    <p:set>
                                      <p:cBhvr>
                                        <p:cTn id="105" dur="500" fill="hold"/>
                                        <p:tgtEl>
                                          <p:spTgt spid="49219"/>
                                        </p:tgtEl>
                                        <p:attrNameLst>
                                          <p:attrName>fill.on</p:attrName>
                                        </p:attrNameLst>
                                      </p:cBhvr>
                                      <p:to>
                                        <p:strVal val="true"/>
                                      </p:to>
                                    </p:set>
                                  </p:childTnLst>
                                </p:cTn>
                              </p:par>
                              <p:par>
                                <p:cTn id="106" presetID="1" presetClass="emph" presetSubtype="2" fill="hold" nodeType="withEffect">
                                  <p:stCondLst>
                                    <p:cond delay="0"/>
                                  </p:stCondLst>
                                  <p:childTnLst>
                                    <p:animClr clrSpc="rgb">
                                      <p:cBhvr>
                                        <p:cTn id="107" dur="500" fill="hold"/>
                                        <p:tgtEl>
                                          <p:spTgt spid="49212"/>
                                        </p:tgtEl>
                                        <p:attrNameLst>
                                          <p:attrName>fillcolor</p:attrName>
                                        </p:attrNameLst>
                                      </p:cBhvr>
                                      <p:to>
                                        <a:schemeClr val="bg1"/>
                                      </p:to>
                                    </p:animClr>
                                    <p:set>
                                      <p:cBhvr>
                                        <p:cTn id="108" dur="500" fill="hold"/>
                                        <p:tgtEl>
                                          <p:spTgt spid="49212"/>
                                        </p:tgtEl>
                                        <p:attrNameLst>
                                          <p:attrName>fill.type</p:attrName>
                                        </p:attrNameLst>
                                      </p:cBhvr>
                                      <p:to>
                                        <p:strVal val="solid"/>
                                      </p:to>
                                    </p:set>
                                    <p:set>
                                      <p:cBhvr>
                                        <p:cTn id="109" dur="500" fill="hold"/>
                                        <p:tgtEl>
                                          <p:spTgt spid="49212"/>
                                        </p:tgtEl>
                                        <p:attrNameLst>
                                          <p:attrName>fill.on</p:attrName>
                                        </p:attrNameLst>
                                      </p:cBhvr>
                                      <p:to>
                                        <p:strVal val="true"/>
                                      </p:to>
                                    </p:set>
                                  </p:childTnLst>
                                </p:cTn>
                              </p:par>
                              <p:par>
                                <p:cTn id="110" presetID="1" presetClass="emph" presetSubtype="2" fill="hold" nodeType="withEffect">
                                  <p:stCondLst>
                                    <p:cond delay="0"/>
                                  </p:stCondLst>
                                  <p:childTnLst>
                                    <p:animClr clrSpc="rgb">
                                      <p:cBhvr>
                                        <p:cTn id="111" dur="500" fill="hold"/>
                                        <p:tgtEl>
                                          <p:spTgt spid="49223"/>
                                        </p:tgtEl>
                                        <p:attrNameLst>
                                          <p:attrName>fillcolor</p:attrName>
                                        </p:attrNameLst>
                                      </p:cBhvr>
                                      <p:to>
                                        <a:schemeClr val="bg1"/>
                                      </p:to>
                                    </p:animClr>
                                    <p:set>
                                      <p:cBhvr>
                                        <p:cTn id="112" dur="500" fill="hold"/>
                                        <p:tgtEl>
                                          <p:spTgt spid="49223"/>
                                        </p:tgtEl>
                                        <p:attrNameLst>
                                          <p:attrName>fill.type</p:attrName>
                                        </p:attrNameLst>
                                      </p:cBhvr>
                                      <p:to>
                                        <p:strVal val="solid"/>
                                      </p:to>
                                    </p:set>
                                    <p:set>
                                      <p:cBhvr>
                                        <p:cTn id="113" dur="500" fill="hold"/>
                                        <p:tgtEl>
                                          <p:spTgt spid="49223"/>
                                        </p:tgtEl>
                                        <p:attrNameLst>
                                          <p:attrName>fill.on</p:attrName>
                                        </p:attrNameLst>
                                      </p:cBhvr>
                                      <p:to>
                                        <p:strVal val="true"/>
                                      </p:to>
                                    </p:set>
                                  </p:childTnLst>
                                </p:cTn>
                              </p:par>
                              <p:par>
                                <p:cTn id="114" presetID="1" presetClass="emph" presetSubtype="2" fill="hold" nodeType="withEffect">
                                  <p:stCondLst>
                                    <p:cond delay="0"/>
                                  </p:stCondLst>
                                  <p:childTnLst>
                                    <p:animClr clrSpc="rgb">
                                      <p:cBhvr>
                                        <p:cTn id="115" dur="500" fill="hold"/>
                                        <p:tgtEl>
                                          <p:spTgt spid="38"/>
                                        </p:tgtEl>
                                        <p:attrNameLst>
                                          <p:attrName>fillcolor</p:attrName>
                                        </p:attrNameLst>
                                      </p:cBhvr>
                                      <p:to>
                                        <a:schemeClr val="bg1"/>
                                      </p:to>
                                    </p:animClr>
                                    <p:set>
                                      <p:cBhvr>
                                        <p:cTn id="116" dur="500" fill="hold"/>
                                        <p:tgtEl>
                                          <p:spTgt spid="38"/>
                                        </p:tgtEl>
                                        <p:attrNameLst>
                                          <p:attrName>fill.type</p:attrName>
                                        </p:attrNameLst>
                                      </p:cBhvr>
                                      <p:to>
                                        <p:strVal val="solid"/>
                                      </p:to>
                                    </p:set>
                                    <p:set>
                                      <p:cBhvr>
                                        <p:cTn id="117" dur="500" fill="hold"/>
                                        <p:tgtEl>
                                          <p:spTgt spid="38"/>
                                        </p:tgtEl>
                                        <p:attrNameLst>
                                          <p:attrName>fill.on</p:attrName>
                                        </p:attrNameLst>
                                      </p:cBhvr>
                                      <p:to>
                                        <p:strVal val="true"/>
                                      </p:to>
                                    </p:set>
                                  </p:childTnLst>
                                </p:cTn>
                              </p:par>
                              <p:par>
                                <p:cTn id="118" presetID="1" presetClass="emph" presetSubtype="2" fill="hold" nodeType="withEffect">
                                  <p:stCondLst>
                                    <p:cond delay="0"/>
                                  </p:stCondLst>
                                  <p:childTnLst>
                                    <p:animClr clrSpc="rgb">
                                      <p:cBhvr>
                                        <p:cTn id="119" dur="500" fill="hold"/>
                                        <p:tgtEl>
                                          <p:spTgt spid="49225"/>
                                        </p:tgtEl>
                                        <p:attrNameLst>
                                          <p:attrName>fillcolor</p:attrName>
                                        </p:attrNameLst>
                                      </p:cBhvr>
                                      <p:to>
                                        <a:schemeClr val="bg1"/>
                                      </p:to>
                                    </p:animClr>
                                    <p:set>
                                      <p:cBhvr>
                                        <p:cTn id="120" dur="500" fill="hold"/>
                                        <p:tgtEl>
                                          <p:spTgt spid="49225"/>
                                        </p:tgtEl>
                                        <p:attrNameLst>
                                          <p:attrName>fill.type</p:attrName>
                                        </p:attrNameLst>
                                      </p:cBhvr>
                                      <p:to>
                                        <p:strVal val="solid"/>
                                      </p:to>
                                    </p:set>
                                    <p:set>
                                      <p:cBhvr>
                                        <p:cTn id="121" dur="500" fill="hold"/>
                                        <p:tgtEl>
                                          <p:spTgt spid="49225"/>
                                        </p:tgtEl>
                                        <p:attrNameLst>
                                          <p:attrName>fill.on</p:attrName>
                                        </p:attrNameLst>
                                      </p:cBhvr>
                                      <p:to>
                                        <p:strVal val="true"/>
                                      </p:to>
                                    </p:set>
                                  </p:childTnLst>
                                </p:cTn>
                              </p:par>
                              <p:par>
                                <p:cTn id="122" presetID="1" presetClass="emph" presetSubtype="2" fill="hold" nodeType="withEffect">
                                  <p:stCondLst>
                                    <p:cond delay="0"/>
                                  </p:stCondLst>
                                  <p:childTnLst>
                                    <p:animClr clrSpc="rgb">
                                      <p:cBhvr>
                                        <p:cTn id="123" dur="500" fill="hold"/>
                                        <p:tgtEl>
                                          <p:spTgt spid="49222"/>
                                        </p:tgtEl>
                                        <p:attrNameLst>
                                          <p:attrName>fillcolor</p:attrName>
                                        </p:attrNameLst>
                                      </p:cBhvr>
                                      <p:to>
                                        <a:schemeClr val="bg1"/>
                                      </p:to>
                                    </p:animClr>
                                    <p:set>
                                      <p:cBhvr>
                                        <p:cTn id="124" dur="500" fill="hold"/>
                                        <p:tgtEl>
                                          <p:spTgt spid="49222"/>
                                        </p:tgtEl>
                                        <p:attrNameLst>
                                          <p:attrName>fill.type</p:attrName>
                                        </p:attrNameLst>
                                      </p:cBhvr>
                                      <p:to>
                                        <p:strVal val="solid"/>
                                      </p:to>
                                    </p:set>
                                    <p:set>
                                      <p:cBhvr>
                                        <p:cTn id="125" dur="500" fill="hold"/>
                                        <p:tgtEl>
                                          <p:spTgt spid="49222"/>
                                        </p:tgtEl>
                                        <p:attrNameLst>
                                          <p:attrName>fill.on</p:attrName>
                                        </p:attrNameLst>
                                      </p:cBhvr>
                                      <p:to>
                                        <p:strVal val="true"/>
                                      </p:to>
                                    </p:set>
                                  </p:childTnLst>
                                </p:cTn>
                              </p:par>
                              <p:par>
                                <p:cTn id="126" presetID="1" presetClass="emph" presetSubtype="2" fill="hold" nodeType="withEffect">
                                  <p:stCondLst>
                                    <p:cond delay="0"/>
                                  </p:stCondLst>
                                  <p:childTnLst>
                                    <p:animClr clrSpc="rgb">
                                      <p:cBhvr>
                                        <p:cTn id="127" dur="500" fill="hold"/>
                                        <p:tgtEl>
                                          <p:spTgt spid="49221"/>
                                        </p:tgtEl>
                                        <p:attrNameLst>
                                          <p:attrName>fillcolor</p:attrName>
                                        </p:attrNameLst>
                                      </p:cBhvr>
                                      <p:to>
                                        <a:schemeClr val="bg1"/>
                                      </p:to>
                                    </p:animClr>
                                    <p:set>
                                      <p:cBhvr>
                                        <p:cTn id="128" dur="500" fill="hold"/>
                                        <p:tgtEl>
                                          <p:spTgt spid="49221"/>
                                        </p:tgtEl>
                                        <p:attrNameLst>
                                          <p:attrName>fill.type</p:attrName>
                                        </p:attrNameLst>
                                      </p:cBhvr>
                                      <p:to>
                                        <p:strVal val="solid"/>
                                      </p:to>
                                    </p:set>
                                    <p:set>
                                      <p:cBhvr>
                                        <p:cTn id="129" dur="500" fill="hold"/>
                                        <p:tgtEl>
                                          <p:spTgt spid="49221"/>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2" fill="hold" nodeType="clickEffect">
                                  <p:stCondLst>
                                    <p:cond delay="0"/>
                                  </p:stCondLst>
                                  <p:childTnLst>
                                    <p:animClr clrSpc="rgb">
                                      <p:cBhvr>
                                        <p:cTn id="133" dur="500" fill="hold"/>
                                        <p:tgtEl>
                                          <p:spTgt spid="49224"/>
                                        </p:tgtEl>
                                        <p:attrNameLst>
                                          <p:attrName>fillcolor</p:attrName>
                                        </p:attrNameLst>
                                      </p:cBhvr>
                                      <p:to>
                                        <a:srgbClr val="99FF33"/>
                                      </p:to>
                                    </p:animClr>
                                    <p:set>
                                      <p:cBhvr>
                                        <p:cTn id="134" dur="500" fill="hold"/>
                                        <p:tgtEl>
                                          <p:spTgt spid="49224"/>
                                        </p:tgtEl>
                                        <p:attrNameLst>
                                          <p:attrName>fill.type</p:attrName>
                                        </p:attrNameLst>
                                      </p:cBhvr>
                                      <p:to>
                                        <p:strVal val="solid"/>
                                      </p:to>
                                    </p:set>
                                    <p:set>
                                      <p:cBhvr>
                                        <p:cTn id="135" dur="500" fill="hold"/>
                                        <p:tgtEl>
                                          <p:spTgt spid="49224"/>
                                        </p:tgtEl>
                                        <p:attrNameLst>
                                          <p:attrName>fill.on</p:attrName>
                                        </p:attrNameLst>
                                      </p:cBhvr>
                                      <p:to>
                                        <p:strVal val="true"/>
                                      </p:to>
                                    </p:set>
                                  </p:childTnLst>
                                </p:cTn>
                              </p:par>
                            </p:childTnLst>
                          </p:cTn>
                        </p:par>
                        <p:par>
                          <p:cTn id="136" fill="hold">
                            <p:stCondLst>
                              <p:cond delay="500"/>
                            </p:stCondLst>
                            <p:childTnLst>
                              <p:par>
                                <p:cTn id="137" presetID="1" presetClass="emph" presetSubtype="2" fill="hold" nodeType="afterEffect">
                                  <p:stCondLst>
                                    <p:cond delay="0"/>
                                  </p:stCondLst>
                                  <p:childTnLst>
                                    <p:animClr clrSpc="rgb">
                                      <p:cBhvr>
                                        <p:cTn id="138" dur="500" fill="hold"/>
                                        <p:tgtEl>
                                          <p:spTgt spid="49214"/>
                                        </p:tgtEl>
                                        <p:attrNameLst>
                                          <p:attrName>fillcolor</p:attrName>
                                        </p:attrNameLst>
                                      </p:cBhvr>
                                      <p:to>
                                        <a:srgbClr val="99FF33"/>
                                      </p:to>
                                    </p:animClr>
                                    <p:set>
                                      <p:cBhvr>
                                        <p:cTn id="139" dur="500" fill="hold"/>
                                        <p:tgtEl>
                                          <p:spTgt spid="49214"/>
                                        </p:tgtEl>
                                        <p:attrNameLst>
                                          <p:attrName>fill.type</p:attrName>
                                        </p:attrNameLst>
                                      </p:cBhvr>
                                      <p:to>
                                        <p:strVal val="solid"/>
                                      </p:to>
                                    </p:set>
                                    <p:set>
                                      <p:cBhvr>
                                        <p:cTn id="140" dur="500" fill="hold"/>
                                        <p:tgtEl>
                                          <p:spTgt spid="49214"/>
                                        </p:tgtEl>
                                        <p:attrNameLst>
                                          <p:attrName>fill.on</p:attrName>
                                        </p:attrNameLst>
                                      </p:cBhvr>
                                      <p:to>
                                        <p:strVal val="true"/>
                                      </p:to>
                                    </p:set>
                                  </p:childTnLst>
                                </p:cTn>
                              </p:par>
                            </p:childTnLst>
                          </p:cTn>
                        </p:par>
                        <p:par>
                          <p:cTn id="141" fill="hold">
                            <p:stCondLst>
                              <p:cond delay="1000"/>
                            </p:stCondLst>
                            <p:childTnLst>
                              <p:par>
                                <p:cTn id="142" presetID="1" presetClass="emph" presetSubtype="2" fill="hold" nodeType="afterEffect">
                                  <p:stCondLst>
                                    <p:cond delay="0"/>
                                  </p:stCondLst>
                                  <p:childTnLst>
                                    <p:animClr clrSpc="rgb">
                                      <p:cBhvr>
                                        <p:cTn id="143" dur="500" fill="hold"/>
                                        <p:tgtEl>
                                          <p:spTgt spid="49224"/>
                                        </p:tgtEl>
                                        <p:attrNameLst>
                                          <p:attrName>fillcolor</p:attrName>
                                        </p:attrNameLst>
                                      </p:cBhvr>
                                      <p:to>
                                        <a:srgbClr val="99FF33"/>
                                      </p:to>
                                    </p:animClr>
                                    <p:set>
                                      <p:cBhvr>
                                        <p:cTn id="144" dur="500" fill="hold"/>
                                        <p:tgtEl>
                                          <p:spTgt spid="49224"/>
                                        </p:tgtEl>
                                        <p:attrNameLst>
                                          <p:attrName>fill.type</p:attrName>
                                        </p:attrNameLst>
                                      </p:cBhvr>
                                      <p:to>
                                        <p:strVal val="solid"/>
                                      </p:to>
                                    </p:set>
                                    <p:set>
                                      <p:cBhvr>
                                        <p:cTn id="145" dur="500" fill="hold"/>
                                        <p:tgtEl>
                                          <p:spTgt spid="49224"/>
                                        </p:tgtEl>
                                        <p:attrNameLst>
                                          <p:attrName>fill.on</p:attrName>
                                        </p:attrNameLst>
                                      </p:cBhvr>
                                      <p:to>
                                        <p:strVal val="true"/>
                                      </p:to>
                                    </p:set>
                                  </p:childTnLst>
                                </p:cTn>
                              </p:par>
                            </p:childTnLst>
                          </p:cTn>
                        </p:par>
                        <p:par>
                          <p:cTn id="146" fill="hold">
                            <p:stCondLst>
                              <p:cond delay="1500"/>
                            </p:stCondLst>
                            <p:childTnLst>
                              <p:par>
                                <p:cTn id="147" presetID="1" presetClass="emph" presetSubtype="2" fill="hold" nodeType="afterEffect">
                                  <p:stCondLst>
                                    <p:cond delay="0"/>
                                  </p:stCondLst>
                                  <p:childTnLst>
                                    <p:animClr clrSpc="rgb">
                                      <p:cBhvr>
                                        <p:cTn id="148" dur="500" fill="hold"/>
                                        <p:tgtEl>
                                          <p:spTgt spid="49220"/>
                                        </p:tgtEl>
                                        <p:attrNameLst>
                                          <p:attrName>fillcolor</p:attrName>
                                        </p:attrNameLst>
                                      </p:cBhvr>
                                      <p:to>
                                        <a:srgbClr val="99FF33"/>
                                      </p:to>
                                    </p:animClr>
                                    <p:set>
                                      <p:cBhvr>
                                        <p:cTn id="149" dur="500" fill="hold"/>
                                        <p:tgtEl>
                                          <p:spTgt spid="49220"/>
                                        </p:tgtEl>
                                        <p:attrNameLst>
                                          <p:attrName>fill.type</p:attrName>
                                        </p:attrNameLst>
                                      </p:cBhvr>
                                      <p:to>
                                        <p:strVal val="solid"/>
                                      </p:to>
                                    </p:set>
                                    <p:set>
                                      <p:cBhvr>
                                        <p:cTn id="150" dur="500" fill="hold"/>
                                        <p:tgtEl>
                                          <p:spTgt spid="49220"/>
                                        </p:tgtEl>
                                        <p:attrNameLst>
                                          <p:attrName>fill.on</p:attrName>
                                        </p:attrNameLst>
                                      </p:cBhvr>
                                      <p:to>
                                        <p:strVal val="true"/>
                                      </p:to>
                                    </p:set>
                                  </p:childTnLst>
                                </p:cTn>
                              </p:par>
                            </p:childTnLst>
                          </p:cTn>
                        </p:par>
                        <p:par>
                          <p:cTn id="151" fill="hold">
                            <p:stCondLst>
                              <p:cond delay="2000"/>
                            </p:stCondLst>
                            <p:childTnLst>
                              <p:par>
                                <p:cTn id="152" presetID="1" presetClass="emph" presetSubtype="2" fill="hold" nodeType="afterEffect">
                                  <p:stCondLst>
                                    <p:cond delay="0"/>
                                  </p:stCondLst>
                                  <p:childTnLst>
                                    <p:animClr clrSpc="rgb">
                                      <p:cBhvr>
                                        <p:cTn id="153" dur="500" fill="hold"/>
                                        <p:tgtEl>
                                          <p:spTgt spid="49215"/>
                                        </p:tgtEl>
                                        <p:attrNameLst>
                                          <p:attrName>fillcolor</p:attrName>
                                        </p:attrNameLst>
                                      </p:cBhvr>
                                      <p:to>
                                        <a:srgbClr val="99FF33"/>
                                      </p:to>
                                    </p:animClr>
                                    <p:set>
                                      <p:cBhvr>
                                        <p:cTn id="154" dur="500" fill="hold"/>
                                        <p:tgtEl>
                                          <p:spTgt spid="49215"/>
                                        </p:tgtEl>
                                        <p:attrNameLst>
                                          <p:attrName>fill.type</p:attrName>
                                        </p:attrNameLst>
                                      </p:cBhvr>
                                      <p:to>
                                        <p:strVal val="solid"/>
                                      </p:to>
                                    </p:set>
                                    <p:set>
                                      <p:cBhvr>
                                        <p:cTn id="155" dur="500" fill="hold"/>
                                        <p:tgtEl>
                                          <p:spTgt spid="49215"/>
                                        </p:tgtEl>
                                        <p:attrNameLst>
                                          <p:attrName>fill.on</p:attrName>
                                        </p:attrNameLst>
                                      </p:cBhvr>
                                      <p:to>
                                        <p:strVal val="true"/>
                                      </p:to>
                                    </p:set>
                                  </p:childTnLst>
                                </p:cTn>
                              </p:par>
                            </p:childTnLst>
                          </p:cTn>
                        </p:par>
                        <p:par>
                          <p:cTn id="156" fill="hold">
                            <p:stCondLst>
                              <p:cond delay="2500"/>
                            </p:stCondLst>
                            <p:childTnLst>
                              <p:par>
                                <p:cTn id="157" presetID="1" presetClass="emph" presetSubtype="2" fill="hold" nodeType="afterEffect">
                                  <p:stCondLst>
                                    <p:cond delay="0"/>
                                  </p:stCondLst>
                                  <p:childTnLst>
                                    <p:animClr clrSpc="rgb">
                                      <p:cBhvr>
                                        <p:cTn id="158" dur="500" fill="hold"/>
                                        <p:tgtEl>
                                          <p:spTgt spid="49222"/>
                                        </p:tgtEl>
                                        <p:attrNameLst>
                                          <p:attrName>fillcolor</p:attrName>
                                        </p:attrNameLst>
                                      </p:cBhvr>
                                      <p:to>
                                        <a:srgbClr val="99FF33"/>
                                      </p:to>
                                    </p:animClr>
                                    <p:set>
                                      <p:cBhvr>
                                        <p:cTn id="159" dur="500" fill="hold"/>
                                        <p:tgtEl>
                                          <p:spTgt spid="49222"/>
                                        </p:tgtEl>
                                        <p:attrNameLst>
                                          <p:attrName>fill.type</p:attrName>
                                        </p:attrNameLst>
                                      </p:cBhvr>
                                      <p:to>
                                        <p:strVal val="solid"/>
                                      </p:to>
                                    </p:set>
                                    <p:set>
                                      <p:cBhvr>
                                        <p:cTn id="160" dur="500" fill="hold"/>
                                        <p:tgtEl>
                                          <p:spTgt spid="49222"/>
                                        </p:tgtEl>
                                        <p:attrNameLst>
                                          <p:attrName>fill.on</p:attrName>
                                        </p:attrNameLst>
                                      </p:cBhvr>
                                      <p:to>
                                        <p:strVal val="true"/>
                                      </p:to>
                                    </p:set>
                                  </p:childTnLst>
                                </p:cTn>
                              </p:par>
                            </p:childTnLst>
                          </p:cTn>
                        </p:par>
                        <p:par>
                          <p:cTn id="161" fill="hold">
                            <p:stCondLst>
                              <p:cond delay="3000"/>
                            </p:stCondLst>
                            <p:childTnLst>
                              <p:par>
                                <p:cTn id="162" presetID="1" presetClass="emph" presetSubtype="2" fill="hold" nodeType="afterEffect">
                                  <p:stCondLst>
                                    <p:cond delay="0"/>
                                  </p:stCondLst>
                                  <p:childTnLst>
                                    <p:animClr clrSpc="rgb">
                                      <p:cBhvr>
                                        <p:cTn id="163" dur="500" fill="hold"/>
                                        <p:tgtEl>
                                          <p:spTgt spid="49221"/>
                                        </p:tgtEl>
                                        <p:attrNameLst>
                                          <p:attrName>fillcolor</p:attrName>
                                        </p:attrNameLst>
                                      </p:cBhvr>
                                      <p:to>
                                        <a:srgbClr val="99FF33"/>
                                      </p:to>
                                    </p:animClr>
                                    <p:set>
                                      <p:cBhvr>
                                        <p:cTn id="164" dur="500" fill="hold"/>
                                        <p:tgtEl>
                                          <p:spTgt spid="49221"/>
                                        </p:tgtEl>
                                        <p:attrNameLst>
                                          <p:attrName>fill.type</p:attrName>
                                        </p:attrNameLst>
                                      </p:cBhvr>
                                      <p:to>
                                        <p:strVal val="solid"/>
                                      </p:to>
                                    </p:set>
                                    <p:set>
                                      <p:cBhvr>
                                        <p:cTn id="165" dur="500" fill="hold"/>
                                        <p:tgtEl>
                                          <p:spTgt spid="49221"/>
                                        </p:tgtEl>
                                        <p:attrNameLst>
                                          <p:attrName>fill.on</p:attrName>
                                        </p:attrNameLst>
                                      </p:cBhvr>
                                      <p:to>
                                        <p:strVal val="true"/>
                                      </p:to>
                                    </p:set>
                                  </p:childTnLst>
                                </p:cTn>
                              </p:par>
                            </p:childTnLst>
                          </p:cTn>
                        </p:par>
                        <p:par>
                          <p:cTn id="166" fill="hold">
                            <p:stCondLst>
                              <p:cond delay="3500"/>
                            </p:stCondLst>
                            <p:childTnLst>
                              <p:par>
                                <p:cTn id="167" presetID="1" presetClass="emph" presetSubtype="2" fill="hold" nodeType="afterEffect">
                                  <p:stCondLst>
                                    <p:cond delay="0"/>
                                  </p:stCondLst>
                                  <p:childTnLst>
                                    <p:animClr clrSpc="rgb">
                                      <p:cBhvr>
                                        <p:cTn id="168" dur="500" fill="hold"/>
                                        <p:tgtEl>
                                          <p:spTgt spid="49219"/>
                                        </p:tgtEl>
                                        <p:attrNameLst>
                                          <p:attrName>fillcolor</p:attrName>
                                        </p:attrNameLst>
                                      </p:cBhvr>
                                      <p:to>
                                        <a:srgbClr val="99FF33"/>
                                      </p:to>
                                    </p:animClr>
                                    <p:set>
                                      <p:cBhvr>
                                        <p:cTn id="169" dur="500" fill="hold"/>
                                        <p:tgtEl>
                                          <p:spTgt spid="49219"/>
                                        </p:tgtEl>
                                        <p:attrNameLst>
                                          <p:attrName>fill.type</p:attrName>
                                        </p:attrNameLst>
                                      </p:cBhvr>
                                      <p:to>
                                        <p:strVal val="solid"/>
                                      </p:to>
                                    </p:set>
                                    <p:set>
                                      <p:cBhvr>
                                        <p:cTn id="170" dur="500" fill="hold"/>
                                        <p:tgtEl>
                                          <p:spTgt spid="49219"/>
                                        </p:tgtEl>
                                        <p:attrNameLst>
                                          <p:attrName>fill.on</p:attrName>
                                        </p:attrNameLst>
                                      </p:cBhvr>
                                      <p:to>
                                        <p:strVal val="true"/>
                                      </p:to>
                                    </p:set>
                                  </p:childTnLst>
                                </p:cTn>
                              </p:par>
                            </p:childTnLst>
                          </p:cTn>
                        </p:par>
                        <p:par>
                          <p:cTn id="171" fill="hold">
                            <p:stCondLst>
                              <p:cond delay="4000"/>
                            </p:stCondLst>
                            <p:childTnLst>
                              <p:par>
                                <p:cTn id="172" presetID="1" presetClass="emph" presetSubtype="2" fill="hold" nodeType="afterEffect">
                                  <p:stCondLst>
                                    <p:cond delay="0"/>
                                  </p:stCondLst>
                                  <p:childTnLst>
                                    <p:animClr clrSpc="rgb">
                                      <p:cBhvr>
                                        <p:cTn id="173" dur="500" fill="hold"/>
                                        <p:tgtEl>
                                          <p:spTgt spid="49212"/>
                                        </p:tgtEl>
                                        <p:attrNameLst>
                                          <p:attrName>fillcolor</p:attrName>
                                        </p:attrNameLst>
                                      </p:cBhvr>
                                      <p:to>
                                        <a:srgbClr val="99FF33"/>
                                      </p:to>
                                    </p:animClr>
                                    <p:set>
                                      <p:cBhvr>
                                        <p:cTn id="174" dur="500" fill="hold"/>
                                        <p:tgtEl>
                                          <p:spTgt spid="49212"/>
                                        </p:tgtEl>
                                        <p:attrNameLst>
                                          <p:attrName>fill.type</p:attrName>
                                        </p:attrNameLst>
                                      </p:cBhvr>
                                      <p:to>
                                        <p:strVal val="solid"/>
                                      </p:to>
                                    </p:set>
                                    <p:set>
                                      <p:cBhvr>
                                        <p:cTn id="175" dur="500" fill="hold"/>
                                        <p:tgtEl>
                                          <p:spTgt spid="49212"/>
                                        </p:tgtEl>
                                        <p:attrNameLst>
                                          <p:attrName>fill.on</p:attrName>
                                        </p:attrNameLst>
                                      </p:cBhvr>
                                      <p:to>
                                        <p:strVal val="true"/>
                                      </p:to>
                                    </p:set>
                                  </p:childTnLst>
                                </p:cTn>
                              </p:par>
                            </p:childTnLst>
                          </p:cTn>
                        </p:par>
                        <p:par>
                          <p:cTn id="176" fill="hold">
                            <p:stCondLst>
                              <p:cond delay="4500"/>
                            </p:stCondLst>
                            <p:childTnLst>
                              <p:par>
                                <p:cTn id="177" presetID="1" presetClass="emph" presetSubtype="2" fill="hold" nodeType="afterEffect">
                                  <p:stCondLst>
                                    <p:cond delay="0"/>
                                  </p:stCondLst>
                                  <p:childTnLst>
                                    <p:animClr clrSpc="rgb">
                                      <p:cBhvr>
                                        <p:cTn id="178" dur="500" fill="hold"/>
                                        <p:tgtEl>
                                          <p:spTgt spid="49223"/>
                                        </p:tgtEl>
                                        <p:attrNameLst>
                                          <p:attrName>fillcolor</p:attrName>
                                        </p:attrNameLst>
                                      </p:cBhvr>
                                      <p:to>
                                        <a:srgbClr val="99FF33"/>
                                      </p:to>
                                    </p:animClr>
                                    <p:set>
                                      <p:cBhvr>
                                        <p:cTn id="179" dur="500" fill="hold"/>
                                        <p:tgtEl>
                                          <p:spTgt spid="49223"/>
                                        </p:tgtEl>
                                        <p:attrNameLst>
                                          <p:attrName>fill.type</p:attrName>
                                        </p:attrNameLst>
                                      </p:cBhvr>
                                      <p:to>
                                        <p:strVal val="solid"/>
                                      </p:to>
                                    </p:set>
                                    <p:set>
                                      <p:cBhvr>
                                        <p:cTn id="180" dur="500" fill="hold"/>
                                        <p:tgtEl>
                                          <p:spTgt spid="49223"/>
                                        </p:tgtEl>
                                        <p:attrNameLst>
                                          <p:attrName>fill.on</p:attrName>
                                        </p:attrNameLst>
                                      </p:cBhvr>
                                      <p:to>
                                        <p:strVal val="true"/>
                                      </p:to>
                                    </p:set>
                                  </p:childTnLst>
                                </p:cTn>
                              </p:par>
                            </p:childTnLst>
                          </p:cTn>
                        </p:par>
                        <p:par>
                          <p:cTn id="181" fill="hold">
                            <p:stCondLst>
                              <p:cond delay="5000"/>
                            </p:stCondLst>
                            <p:childTnLst>
                              <p:par>
                                <p:cTn id="182" presetID="1" presetClass="emph" presetSubtype="2" fill="hold" nodeType="afterEffect">
                                  <p:stCondLst>
                                    <p:cond delay="0"/>
                                  </p:stCondLst>
                                  <p:childTnLst>
                                    <p:animClr clrSpc="rgb">
                                      <p:cBhvr>
                                        <p:cTn id="183" dur="500" fill="hold"/>
                                        <p:tgtEl>
                                          <p:spTgt spid="40"/>
                                        </p:tgtEl>
                                        <p:attrNameLst>
                                          <p:attrName>fillcolor</p:attrName>
                                        </p:attrNameLst>
                                      </p:cBhvr>
                                      <p:to>
                                        <a:srgbClr val="99FF33"/>
                                      </p:to>
                                    </p:animClr>
                                    <p:set>
                                      <p:cBhvr>
                                        <p:cTn id="184" dur="500" fill="hold"/>
                                        <p:tgtEl>
                                          <p:spTgt spid="40"/>
                                        </p:tgtEl>
                                        <p:attrNameLst>
                                          <p:attrName>fill.type</p:attrName>
                                        </p:attrNameLst>
                                      </p:cBhvr>
                                      <p:to>
                                        <p:strVal val="solid"/>
                                      </p:to>
                                    </p:set>
                                    <p:set>
                                      <p:cBhvr>
                                        <p:cTn id="185" dur="500" fill="hold"/>
                                        <p:tgtEl>
                                          <p:spTgt spid="40"/>
                                        </p:tgtEl>
                                        <p:attrNameLst>
                                          <p:attrName>fill.on</p:attrName>
                                        </p:attrNameLst>
                                      </p:cBhvr>
                                      <p:to>
                                        <p:strVal val="true"/>
                                      </p:to>
                                    </p:set>
                                  </p:childTnLst>
                                </p:cTn>
                              </p:par>
                            </p:childTnLst>
                          </p:cTn>
                        </p:par>
                        <p:par>
                          <p:cTn id="186" fill="hold">
                            <p:stCondLst>
                              <p:cond delay="5500"/>
                            </p:stCondLst>
                            <p:childTnLst>
                              <p:par>
                                <p:cTn id="187" presetID="1" presetClass="emph" presetSubtype="2" fill="hold" nodeType="afterEffect">
                                  <p:stCondLst>
                                    <p:cond delay="0"/>
                                  </p:stCondLst>
                                  <p:childTnLst>
                                    <p:animClr clrSpc="rgb">
                                      <p:cBhvr>
                                        <p:cTn id="188" dur="500" fill="hold"/>
                                        <p:tgtEl>
                                          <p:spTgt spid="49227"/>
                                        </p:tgtEl>
                                        <p:attrNameLst>
                                          <p:attrName>fillcolor</p:attrName>
                                        </p:attrNameLst>
                                      </p:cBhvr>
                                      <p:to>
                                        <a:srgbClr val="99FF33"/>
                                      </p:to>
                                    </p:animClr>
                                    <p:set>
                                      <p:cBhvr>
                                        <p:cTn id="189" dur="500" fill="hold"/>
                                        <p:tgtEl>
                                          <p:spTgt spid="49227"/>
                                        </p:tgtEl>
                                        <p:attrNameLst>
                                          <p:attrName>fill.type</p:attrName>
                                        </p:attrNameLst>
                                      </p:cBhvr>
                                      <p:to>
                                        <p:strVal val="solid"/>
                                      </p:to>
                                    </p:set>
                                    <p:set>
                                      <p:cBhvr>
                                        <p:cTn id="190" dur="500" fill="hold"/>
                                        <p:tgtEl>
                                          <p:spTgt spid="49227"/>
                                        </p:tgtEl>
                                        <p:attrNameLst>
                                          <p:attrName>fill.on</p:attrName>
                                        </p:attrNameLst>
                                      </p:cBhvr>
                                      <p:to>
                                        <p:strVal val="true"/>
                                      </p:to>
                                    </p:set>
                                  </p:childTnLst>
                                </p:cTn>
                              </p:par>
                            </p:childTnLst>
                          </p:cTn>
                        </p:par>
                        <p:par>
                          <p:cTn id="191" fill="hold">
                            <p:stCondLst>
                              <p:cond delay="6000"/>
                            </p:stCondLst>
                            <p:childTnLst>
                              <p:par>
                                <p:cTn id="192" presetID="1" presetClass="emph" presetSubtype="2" fill="hold" nodeType="afterEffect">
                                  <p:stCondLst>
                                    <p:cond delay="0"/>
                                  </p:stCondLst>
                                  <p:childTnLst>
                                    <p:animClr clrSpc="rgb">
                                      <p:cBhvr>
                                        <p:cTn id="193" dur="500" fill="hold"/>
                                        <p:tgtEl>
                                          <p:spTgt spid="49226"/>
                                        </p:tgtEl>
                                        <p:attrNameLst>
                                          <p:attrName>fillcolor</p:attrName>
                                        </p:attrNameLst>
                                      </p:cBhvr>
                                      <p:to>
                                        <a:srgbClr val="99FF33"/>
                                      </p:to>
                                    </p:animClr>
                                    <p:set>
                                      <p:cBhvr>
                                        <p:cTn id="194" dur="500" fill="hold"/>
                                        <p:tgtEl>
                                          <p:spTgt spid="49226"/>
                                        </p:tgtEl>
                                        <p:attrNameLst>
                                          <p:attrName>fill.type</p:attrName>
                                        </p:attrNameLst>
                                      </p:cBhvr>
                                      <p:to>
                                        <p:strVal val="solid"/>
                                      </p:to>
                                    </p:set>
                                    <p:set>
                                      <p:cBhvr>
                                        <p:cTn id="195" dur="500" fill="hold"/>
                                        <p:tgtEl>
                                          <p:spTgt spid="49226"/>
                                        </p:tgtEl>
                                        <p:attrNameLst>
                                          <p:attrName>fill.on</p:attrName>
                                        </p:attrNameLst>
                                      </p:cBhvr>
                                      <p:to>
                                        <p:strVal val="true"/>
                                      </p:to>
                                    </p:set>
                                  </p:childTnLst>
                                </p:cTn>
                              </p:par>
                            </p:childTnLst>
                          </p:cTn>
                        </p:par>
                        <p:par>
                          <p:cTn id="196" fill="hold">
                            <p:stCondLst>
                              <p:cond delay="6500"/>
                            </p:stCondLst>
                            <p:childTnLst>
                              <p:par>
                                <p:cTn id="197" presetID="1" presetClass="emph" presetSubtype="2" fill="hold" nodeType="afterEffect">
                                  <p:stCondLst>
                                    <p:cond delay="0"/>
                                  </p:stCondLst>
                                  <p:childTnLst>
                                    <p:animClr clrSpc="rgb">
                                      <p:cBhvr>
                                        <p:cTn id="198" dur="500" fill="hold"/>
                                        <p:tgtEl>
                                          <p:spTgt spid="49229"/>
                                        </p:tgtEl>
                                        <p:attrNameLst>
                                          <p:attrName>fillcolor</p:attrName>
                                        </p:attrNameLst>
                                      </p:cBhvr>
                                      <p:to>
                                        <a:srgbClr val="99FF33"/>
                                      </p:to>
                                    </p:animClr>
                                    <p:set>
                                      <p:cBhvr>
                                        <p:cTn id="199" dur="500" fill="hold"/>
                                        <p:tgtEl>
                                          <p:spTgt spid="49229"/>
                                        </p:tgtEl>
                                        <p:attrNameLst>
                                          <p:attrName>fill.type</p:attrName>
                                        </p:attrNameLst>
                                      </p:cBhvr>
                                      <p:to>
                                        <p:strVal val="solid"/>
                                      </p:to>
                                    </p:set>
                                    <p:set>
                                      <p:cBhvr>
                                        <p:cTn id="200" dur="500" fill="hold"/>
                                        <p:tgtEl>
                                          <p:spTgt spid="49229"/>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nodeType="clickEffect">
                                  <p:stCondLst>
                                    <p:cond delay="0"/>
                                  </p:stCondLst>
                                  <p:childTnLst>
                                    <p:set>
                                      <p:cBhvr>
                                        <p:cTn id="204" dur="1" fill="hold">
                                          <p:stCondLst>
                                            <p:cond delay="0"/>
                                          </p:stCondLst>
                                        </p:cTn>
                                        <p:tgtEl>
                                          <p:spTgt spid="3">
                                            <p:txEl>
                                              <p:pRg st="10" end="10"/>
                                            </p:txEl>
                                          </p:spTgt>
                                        </p:tgtEl>
                                        <p:attrNameLst>
                                          <p:attrName>style.visibility</p:attrName>
                                        </p:attrNameLst>
                                      </p:cBhvr>
                                      <p:to>
                                        <p:strVal val="visible"/>
                                      </p:to>
                                    </p:set>
                                    <p:animEffect transition="in" filter="wipe(left)">
                                      <p:cBhvr>
                                        <p:cTn id="205" dur="500"/>
                                        <p:tgtEl>
                                          <p:spTgt spid="3">
                                            <p:txEl>
                                              <p:pRg st="10" end="10"/>
                                            </p:txEl>
                                          </p:spTgt>
                                        </p:tgtEl>
                                      </p:cBhvr>
                                    </p:animEffect>
                                  </p:childTnLst>
                                </p:cTn>
                              </p:par>
                              <p:par>
                                <p:cTn id="206" presetID="1" presetClass="emph" presetSubtype="2" fill="hold" nodeType="withEffect">
                                  <p:stCondLst>
                                    <p:cond delay="0"/>
                                  </p:stCondLst>
                                  <p:childTnLst>
                                    <p:animClr clrSpc="rgb">
                                      <p:cBhvr>
                                        <p:cTn id="207" dur="500" fill="hold"/>
                                        <p:tgtEl>
                                          <p:spTgt spid="49220"/>
                                        </p:tgtEl>
                                        <p:attrNameLst>
                                          <p:attrName>fillcolor</p:attrName>
                                        </p:attrNameLst>
                                      </p:cBhvr>
                                      <p:to>
                                        <a:schemeClr val="bg1"/>
                                      </p:to>
                                    </p:animClr>
                                    <p:set>
                                      <p:cBhvr>
                                        <p:cTn id="208" dur="500" fill="hold"/>
                                        <p:tgtEl>
                                          <p:spTgt spid="49220"/>
                                        </p:tgtEl>
                                        <p:attrNameLst>
                                          <p:attrName>fill.type</p:attrName>
                                        </p:attrNameLst>
                                      </p:cBhvr>
                                      <p:to>
                                        <p:strVal val="solid"/>
                                      </p:to>
                                    </p:set>
                                    <p:set>
                                      <p:cBhvr>
                                        <p:cTn id="209" dur="500" fill="hold"/>
                                        <p:tgtEl>
                                          <p:spTgt spid="49220"/>
                                        </p:tgtEl>
                                        <p:attrNameLst>
                                          <p:attrName>fill.on</p:attrName>
                                        </p:attrNameLst>
                                      </p:cBhvr>
                                      <p:to>
                                        <p:strVal val="true"/>
                                      </p:to>
                                    </p:set>
                                  </p:childTnLst>
                                </p:cTn>
                              </p:par>
                              <p:par>
                                <p:cTn id="210" presetID="1" presetClass="emph" presetSubtype="2" fill="hold" nodeType="withEffect">
                                  <p:stCondLst>
                                    <p:cond delay="0"/>
                                  </p:stCondLst>
                                  <p:childTnLst>
                                    <p:animClr clrSpc="rgb">
                                      <p:cBhvr>
                                        <p:cTn id="211" dur="500" fill="hold"/>
                                        <p:tgtEl>
                                          <p:spTgt spid="49215"/>
                                        </p:tgtEl>
                                        <p:attrNameLst>
                                          <p:attrName>fillcolor</p:attrName>
                                        </p:attrNameLst>
                                      </p:cBhvr>
                                      <p:to>
                                        <a:schemeClr val="bg1"/>
                                      </p:to>
                                    </p:animClr>
                                    <p:set>
                                      <p:cBhvr>
                                        <p:cTn id="212" dur="500" fill="hold"/>
                                        <p:tgtEl>
                                          <p:spTgt spid="49215"/>
                                        </p:tgtEl>
                                        <p:attrNameLst>
                                          <p:attrName>fill.type</p:attrName>
                                        </p:attrNameLst>
                                      </p:cBhvr>
                                      <p:to>
                                        <p:strVal val="solid"/>
                                      </p:to>
                                    </p:set>
                                    <p:set>
                                      <p:cBhvr>
                                        <p:cTn id="213" dur="500" fill="hold"/>
                                        <p:tgtEl>
                                          <p:spTgt spid="49215"/>
                                        </p:tgtEl>
                                        <p:attrNameLst>
                                          <p:attrName>fill.on</p:attrName>
                                        </p:attrNameLst>
                                      </p:cBhvr>
                                      <p:to>
                                        <p:strVal val="true"/>
                                      </p:to>
                                    </p:set>
                                  </p:childTnLst>
                                </p:cTn>
                              </p:par>
                              <p:par>
                                <p:cTn id="214" presetID="1" presetClass="emph" presetSubtype="2" fill="hold" nodeType="withEffect">
                                  <p:stCondLst>
                                    <p:cond delay="0"/>
                                  </p:stCondLst>
                                  <p:childTnLst>
                                    <p:animClr clrSpc="rgb">
                                      <p:cBhvr>
                                        <p:cTn id="215" dur="500" fill="hold"/>
                                        <p:tgtEl>
                                          <p:spTgt spid="49219"/>
                                        </p:tgtEl>
                                        <p:attrNameLst>
                                          <p:attrName>fillcolor</p:attrName>
                                        </p:attrNameLst>
                                      </p:cBhvr>
                                      <p:to>
                                        <a:schemeClr val="bg1"/>
                                      </p:to>
                                    </p:animClr>
                                    <p:set>
                                      <p:cBhvr>
                                        <p:cTn id="216" dur="500" fill="hold"/>
                                        <p:tgtEl>
                                          <p:spTgt spid="49219"/>
                                        </p:tgtEl>
                                        <p:attrNameLst>
                                          <p:attrName>fill.type</p:attrName>
                                        </p:attrNameLst>
                                      </p:cBhvr>
                                      <p:to>
                                        <p:strVal val="solid"/>
                                      </p:to>
                                    </p:set>
                                    <p:set>
                                      <p:cBhvr>
                                        <p:cTn id="217" dur="500" fill="hold"/>
                                        <p:tgtEl>
                                          <p:spTgt spid="49219"/>
                                        </p:tgtEl>
                                        <p:attrNameLst>
                                          <p:attrName>fill.on</p:attrName>
                                        </p:attrNameLst>
                                      </p:cBhvr>
                                      <p:to>
                                        <p:strVal val="true"/>
                                      </p:to>
                                    </p:set>
                                  </p:childTnLst>
                                </p:cTn>
                              </p:par>
                              <p:par>
                                <p:cTn id="218" presetID="1" presetClass="emph" presetSubtype="2" fill="hold" nodeType="withEffect">
                                  <p:stCondLst>
                                    <p:cond delay="0"/>
                                  </p:stCondLst>
                                  <p:childTnLst>
                                    <p:animClr clrSpc="rgb">
                                      <p:cBhvr>
                                        <p:cTn id="219" dur="500" fill="hold"/>
                                        <p:tgtEl>
                                          <p:spTgt spid="49212"/>
                                        </p:tgtEl>
                                        <p:attrNameLst>
                                          <p:attrName>fillcolor</p:attrName>
                                        </p:attrNameLst>
                                      </p:cBhvr>
                                      <p:to>
                                        <a:schemeClr val="bg1"/>
                                      </p:to>
                                    </p:animClr>
                                    <p:set>
                                      <p:cBhvr>
                                        <p:cTn id="220" dur="500" fill="hold"/>
                                        <p:tgtEl>
                                          <p:spTgt spid="49212"/>
                                        </p:tgtEl>
                                        <p:attrNameLst>
                                          <p:attrName>fill.type</p:attrName>
                                        </p:attrNameLst>
                                      </p:cBhvr>
                                      <p:to>
                                        <p:strVal val="solid"/>
                                      </p:to>
                                    </p:set>
                                    <p:set>
                                      <p:cBhvr>
                                        <p:cTn id="221" dur="500" fill="hold"/>
                                        <p:tgtEl>
                                          <p:spTgt spid="49212"/>
                                        </p:tgtEl>
                                        <p:attrNameLst>
                                          <p:attrName>fill.on</p:attrName>
                                        </p:attrNameLst>
                                      </p:cBhvr>
                                      <p:to>
                                        <p:strVal val="true"/>
                                      </p:to>
                                    </p:set>
                                  </p:childTnLst>
                                </p:cTn>
                              </p:par>
                              <p:par>
                                <p:cTn id="222" presetID="1" presetClass="emph" presetSubtype="2" fill="hold" nodeType="withEffect">
                                  <p:stCondLst>
                                    <p:cond delay="0"/>
                                  </p:stCondLst>
                                  <p:childTnLst>
                                    <p:animClr clrSpc="rgb">
                                      <p:cBhvr>
                                        <p:cTn id="223" dur="500" fill="hold"/>
                                        <p:tgtEl>
                                          <p:spTgt spid="49222"/>
                                        </p:tgtEl>
                                        <p:attrNameLst>
                                          <p:attrName>fillcolor</p:attrName>
                                        </p:attrNameLst>
                                      </p:cBhvr>
                                      <p:to>
                                        <a:schemeClr val="bg1"/>
                                      </p:to>
                                    </p:animClr>
                                    <p:set>
                                      <p:cBhvr>
                                        <p:cTn id="224" dur="500" fill="hold"/>
                                        <p:tgtEl>
                                          <p:spTgt spid="49222"/>
                                        </p:tgtEl>
                                        <p:attrNameLst>
                                          <p:attrName>fill.type</p:attrName>
                                        </p:attrNameLst>
                                      </p:cBhvr>
                                      <p:to>
                                        <p:strVal val="solid"/>
                                      </p:to>
                                    </p:set>
                                    <p:set>
                                      <p:cBhvr>
                                        <p:cTn id="225" dur="500" fill="hold"/>
                                        <p:tgtEl>
                                          <p:spTgt spid="49222"/>
                                        </p:tgtEl>
                                        <p:attrNameLst>
                                          <p:attrName>fill.on</p:attrName>
                                        </p:attrNameLst>
                                      </p:cBhvr>
                                      <p:to>
                                        <p:strVal val="true"/>
                                      </p:to>
                                    </p:set>
                                  </p:childTnLst>
                                </p:cTn>
                              </p:par>
                              <p:par>
                                <p:cTn id="226" presetID="1" presetClass="emph" presetSubtype="2" fill="hold" nodeType="withEffect">
                                  <p:stCondLst>
                                    <p:cond delay="0"/>
                                  </p:stCondLst>
                                  <p:childTnLst>
                                    <p:animClr clrSpc="rgb">
                                      <p:cBhvr>
                                        <p:cTn id="227" dur="500" fill="hold"/>
                                        <p:tgtEl>
                                          <p:spTgt spid="49221"/>
                                        </p:tgtEl>
                                        <p:attrNameLst>
                                          <p:attrName>fillcolor</p:attrName>
                                        </p:attrNameLst>
                                      </p:cBhvr>
                                      <p:to>
                                        <a:schemeClr val="bg1"/>
                                      </p:to>
                                    </p:animClr>
                                    <p:set>
                                      <p:cBhvr>
                                        <p:cTn id="228" dur="500" fill="hold"/>
                                        <p:tgtEl>
                                          <p:spTgt spid="49221"/>
                                        </p:tgtEl>
                                        <p:attrNameLst>
                                          <p:attrName>fill.type</p:attrName>
                                        </p:attrNameLst>
                                      </p:cBhvr>
                                      <p:to>
                                        <p:strVal val="solid"/>
                                      </p:to>
                                    </p:set>
                                    <p:set>
                                      <p:cBhvr>
                                        <p:cTn id="229" dur="500" fill="hold"/>
                                        <p:tgtEl>
                                          <p:spTgt spid="49221"/>
                                        </p:tgtEl>
                                        <p:attrNameLst>
                                          <p:attrName>fill.on</p:attrName>
                                        </p:attrNameLst>
                                      </p:cBhvr>
                                      <p:to>
                                        <p:strVal val="true"/>
                                      </p:to>
                                    </p:set>
                                  </p:childTnLst>
                                </p:cTn>
                              </p:par>
                              <p:par>
                                <p:cTn id="230" presetID="1" presetClass="emph" presetSubtype="2" fill="hold" nodeType="withEffect">
                                  <p:stCondLst>
                                    <p:cond delay="0"/>
                                  </p:stCondLst>
                                  <p:childTnLst>
                                    <p:animClr clrSpc="rgb">
                                      <p:cBhvr>
                                        <p:cTn id="231" dur="500" fill="hold"/>
                                        <p:tgtEl>
                                          <p:spTgt spid="49223"/>
                                        </p:tgtEl>
                                        <p:attrNameLst>
                                          <p:attrName>fillcolor</p:attrName>
                                        </p:attrNameLst>
                                      </p:cBhvr>
                                      <p:to>
                                        <a:schemeClr val="bg1"/>
                                      </p:to>
                                    </p:animClr>
                                    <p:set>
                                      <p:cBhvr>
                                        <p:cTn id="232" dur="500" fill="hold"/>
                                        <p:tgtEl>
                                          <p:spTgt spid="49223"/>
                                        </p:tgtEl>
                                        <p:attrNameLst>
                                          <p:attrName>fill.type</p:attrName>
                                        </p:attrNameLst>
                                      </p:cBhvr>
                                      <p:to>
                                        <p:strVal val="solid"/>
                                      </p:to>
                                    </p:set>
                                    <p:set>
                                      <p:cBhvr>
                                        <p:cTn id="233" dur="500" fill="hold"/>
                                        <p:tgtEl>
                                          <p:spTgt spid="49223"/>
                                        </p:tgtEl>
                                        <p:attrNameLst>
                                          <p:attrName>fill.on</p:attrName>
                                        </p:attrNameLst>
                                      </p:cBhvr>
                                      <p:to>
                                        <p:strVal val="true"/>
                                      </p:to>
                                    </p:set>
                                  </p:childTnLst>
                                </p:cTn>
                              </p:par>
                              <p:par>
                                <p:cTn id="234" presetID="1" presetClass="emph" presetSubtype="2" fill="hold" nodeType="withEffect">
                                  <p:stCondLst>
                                    <p:cond delay="0"/>
                                  </p:stCondLst>
                                  <p:childTnLst>
                                    <p:animClr clrSpc="rgb">
                                      <p:cBhvr>
                                        <p:cTn id="235" dur="500" fill="hold"/>
                                        <p:tgtEl>
                                          <p:spTgt spid="40"/>
                                        </p:tgtEl>
                                        <p:attrNameLst>
                                          <p:attrName>fillcolor</p:attrName>
                                        </p:attrNameLst>
                                      </p:cBhvr>
                                      <p:to>
                                        <a:schemeClr val="bg1"/>
                                      </p:to>
                                    </p:animClr>
                                    <p:set>
                                      <p:cBhvr>
                                        <p:cTn id="236" dur="500" fill="hold"/>
                                        <p:tgtEl>
                                          <p:spTgt spid="40"/>
                                        </p:tgtEl>
                                        <p:attrNameLst>
                                          <p:attrName>fill.type</p:attrName>
                                        </p:attrNameLst>
                                      </p:cBhvr>
                                      <p:to>
                                        <p:strVal val="solid"/>
                                      </p:to>
                                    </p:set>
                                    <p:set>
                                      <p:cBhvr>
                                        <p:cTn id="237" dur="500" fill="hold"/>
                                        <p:tgtEl>
                                          <p:spTgt spid="40"/>
                                        </p:tgtEl>
                                        <p:attrNameLst>
                                          <p:attrName>fill.on</p:attrName>
                                        </p:attrNameLst>
                                      </p:cBhvr>
                                      <p:to>
                                        <p:strVal val="true"/>
                                      </p:to>
                                    </p:set>
                                  </p:childTnLst>
                                </p:cTn>
                              </p:par>
                              <p:par>
                                <p:cTn id="238" presetID="1" presetClass="emph" presetSubtype="2" fill="hold" nodeType="withEffect">
                                  <p:stCondLst>
                                    <p:cond delay="0"/>
                                  </p:stCondLst>
                                  <p:childTnLst>
                                    <p:animClr clrSpc="rgb">
                                      <p:cBhvr>
                                        <p:cTn id="239" dur="500" fill="hold"/>
                                        <p:tgtEl>
                                          <p:spTgt spid="49227"/>
                                        </p:tgtEl>
                                        <p:attrNameLst>
                                          <p:attrName>fillcolor</p:attrName>
                                        </p:attrNameLst>
                                      </p:cBhvr>
                                      <p:to>
                                        <a:schemeClr val="bg1"/>
                                      </p:to>
                                    </p:animClr>
                                    <p:set>
                                      <p:cBhvr>
                                        <p:cTn id="240" dur="500" fill="hold"/>
                                        <p:tgtEl>
                                          <p:spTgt spid="49227"/>
                                        </p:tgtEl>
                                        <p:attrNameLst>
                                          <p:attrName>fill.type</p:attrName>
                                        </p:attrNameLst>
                                      </p:cBhvr>
                                      <p:to>
                                        <p:strVal val="solid"/>
                                      </p:to>
                                    </p:set>
                                    <p:set>
                                      <p:cBhvr>
                                        <p:cTn id="241" dur="500" fill="hold"/>
                                        <p:tgtEl>
                                          <p:spTgt spid="49227"/>
                                        </p:tgtEl>
                                        <p:attrNameLst>
                                          <p:attrName>fill.on</p:attrName>
                                        </p:attrNameLst>
                                      </p:cBhvr>
                                      <p:to>
                                        <p:strVal val="true"/>
                                      </p:to>
                                    </p:set>
                                  </p:childTnLst>
                                </p:cTn>
                              </p:par>
                              <p:par>
                                <p:cTn id="242" presetID="1" presetClass="emph" presetSubtype="2" fill="hold" nodeType="withEffect">
                                  <p:stCondLst>
                                    <p:cond delay="0"/>
                                  </p:stCondLst>
                                  <p:childTnLst>
                                    <p:animClr clrSpc="rgb">
                                      <p:cBhvr>
                                        <p:cTn id="243" dur="500" fill="hold"/>
                                        <p:tgtEl>
                                          <p:spTgt spid="49226"/>
                                        </p:tgtEl>
                                        <p:attrNameLst>
                                          <p:attrName>fillcolor</p:attrName>
                                        </p:attrNameLst>
                                      </p:cBhvr>
                                      <p:to>
                                        <a:schemeClr val="bg1"/>
                                      </p:to>
                                    </p:animClr>
                                    <p:set>
                                      <p:cBhvr>
                                        <p:cTn id="244" dur="500" fill="hold"/>
                                        <p:tgtEl>
                                          <p:spTgt spid="49226"/>
                                        </p:tgtEl>
                                        <p:attrNameLst>
                                          <p:attrName>fill.type</p:attrName>
                                        </p:attrNameLst>
                                      </p:cBhvr>
                                      <p:to>
                                        <p:strVal val="solid"/>
                                      </p:to>
                                    </p:set>
                                    <p:set>
                                      <p:cBhvr>
                                        <p:cTn id="245" dur="500" fill="hold"/>
                                        <p:tgtEl>
                                          <p:spTgt spid="49226"/>
                                        </p:tgtEl>
                                        <p:attrNameLst>
                                          <p:attrName>fill.on</p:attrName>
                                        </p:attrNameLst>
                                      </p:cBhvr>
                                      <p:to>
                                        <p:strVal val="true"/>
                                      </p:to>
                                    </p:set>
                                  </p:childTnLst>
                                </p:cTn>
                              </p:par>
                              <p:par>
                                <p:cTn id="246" presetID="1" presetClass="emph" presetSubtype="2" fill="hold" nodeType="withEffect">
                                  <p:stCondLst>
                                    <p:cond delay="0"/>
                                  </p:stCondLst>
                                  <p:childTnLst>
                                    <p:animClr clrSpc="rgb">
                                      <p:cBhvr>
                                        <p:cTn id="247" dur="500" fill="hold"/>
                                        <p:tgtEl>
                                          <p:spTgt spid="49229"/>
                                        </p:tgtEl>
                                        <p:attrNameLst>
                                          <p:attrName>fillcolor</p:attrName>
                                        </p:attrNameLst>
                                      </p:cBhvr>
                                      <p:to>
                                        <a:schemeClr val="bg1"/>
                                      </p:to>
                                    </p:animClr>
                                    <p:set>
                                      <p:cBhvr>
                                        <p:cTn id="248" dur="500" fill="hold"/>
                                        <p:tgtEl>
                                          <p:spTgt spid="49229"/>
                                        </p:tgtEl>
                                        <p:attrNameLst>
                                          <p:attrName>fill.type</p:attrName>
                                        </p:attrNameLst>
                                      </p:cBhvr>
                                      <p:to>
                                        <p:strVal val="solid"/>
                                      </p:to>
                                    </p:set>
                                    <p:set>
                                      <p:cBhvr>
                                        <p:cTn id="249" dur="500" fill="hold"/>
                                        <p:tgtEl>
                                          <p:spTgt spid="49229"/>
                                        </p:tgtEl>
                                        <p:attrNameLst>
                                          <p:attrName>fill.on</p:attrName>
                                        </p:attrNameLst>
                                      </p:cBhvr>
                                      <p:to>
                                        <p:strVal val="true"/>
                                      </p:to>
                                    </p:set>
                                  </p:childTnLst>
                                </p:cTn>
                              </p:par>
                              <p:par>
                                <p:cTn id="250" presetID="1" presetClass="emph" presetSubtype="2" fill="hold" nodeType="withEffect">
                                  <p:stCondLst>
                                    <p:cond delay="0"/>
                                  </p:stCondLst>
                                  <p:childTnLst>
                                    <p:animClr clrSpc="rgb">
                                      <p:cBhvr>
                                        <p:cTn id="251" dur="500" fill="hold"/>
                                        <p:tgtEl>
                                          <p:spTgt spid="49214"/>
                                        </p:tgtEl>
                                        <p:attrNameLst>
                                          <p:attrName>fillcolor</p:attrName>
                                        </p:attrNameLst>
                                      </p:cBhvr>
                                      <p:to>
                                        <a:schemeClr val="bg1"/>
                                      </p:to>
                                    </p:animClr>
                                    <p:set>
                                      <p:cBhvr>
                                        <p:cTn id="252" dur="500" fill="hold"/>
                                        <p:tgtEl>
                                          <p:spTgt spid="49214"/>
                                        </p:tgtEl>
                                        <p:attrNameLst>
                                          <p:attrName>fill.type</p:attrName>
                                        </p:attrNameLst>
                                      </p:cBhvr>
                                      <p:to>
                                        <p:strVal val="solid"/>
                                      </p:to>
                                    </p:set>
                                    <p:set>
                                      <p:cBhvr>
                                        <p:cTn id="253" dur="500" fill="hold"/>
                                        <p:tgtEl>
                                          <p:spTgt spid="49214"/>
                                        </p:tgtEl>
                                        <p:attrNameLst>
                                          <p:attrName>fill.on</p:attrName>
                                        </p:attrNameLst>
                                      </p:cBhvr>
                                      <p:to>
                                        <p:strVal val="true"/>
                                      </p:to>
                                    </p:set>
                                  </p:childTnLst>
                                </p:cTn>
                              </p:par>
                              <p:par>
                                <p:cTn id="254" presetID="1" presetClass="emph" presetSubtype="2" fill="hold" nodeType="withEffect">
                                  <p:stCondLst>
                                    <p:cond delay="0"/>
                                  </p:stCondLst>
                                  <p:childTnLst>
                                    <p:animClr clrSpc="rgb">
                                      <p:cBhvr>
                                        <p:cTn id="255" dur="500" fill="hold"/>
                                        <p:tgtEl>
                                          <p:spTgt spid="49224"/>
                                        </p:tgtEl>
                                        <p:attrNameLst>
                                          <p:attrName>fillcolor</p:attrName>
                                        </p:attrNameLst>
                                      </p:cBhvr>
                                      <p:to>
                                        <a:schemeClr val="bg1"/>
                                      </p:to>
                                    </p:animClr>
                                    <p:set>
                                      <p:cBhvr>
                                        <p:cTn id="256" dur="500" fill="hold"/>
                                        <p:tgtEl>
                                          <p:spTgt spid="49224"/>
                                        </p:tgtEl>
                                        <p:attrNameLst>
                                          <p:attrName>fill.type</p:attrName>
                                        </p:attrNameLst>
                                      </p:cBhvr>
                                      <p:to>
                                        <p:strVal val="solid"/>
                                      </p:to>
                                    </p:set>
                                    <p:set>
                                      <p:cBhvr>
                                        <p:cTn id="257" dur="500" fill="hold"/>
                                        <p:tgtEl>
                                          <p:spTgt spid="49224"/>
                                        </p:tgtEl>
                                        <p:attrNameLst>
                                          <p:attrName>fill.on</p:attrName>
                                        </p:attrNameLst>
                                      </p:cBhvr>
                                      <p:to>
                                        <p:strVal val="true"/>
                                      </p:to>
                                    </p:set>
                                  </p:childTnLst>
                                </p:cTn>
                              </p:par>
                              <p:par>
                                <p:cTn id="258" presetID="1" presetClass="emph" presetSubtype="2" fill="hold" nodeType="withEffect">
                                  <p:stCondLst>
                                    <p:cond delay="0"/>
                                  </p:stCondLst>
                                  <p:childTnLst>
                                    <p:animClr clrSpc="rgb">
                                      <p:cBhvr>
                                        <p:cTn id="259" dur="500" fill="hold"/>
                                        <p:tgtEl>
                                          <p:spTgt spid="49228"/>
                                        </p:tgtEl>
                                        <p:attrNameLst>
                                          <p:attrName>fillcolor</p:attrName>
                                        </p:attrNameLst>
                                      </p:cBhvr>
                                      <p:to>
                                        <a:schemeClr val="bg1"/>
                                      </p:to>
                                    </p:animClr>
                                    <p:set>
                                      <p:cBhvr>
                                        <p:cTn id="260" dur="500" fill="hold"/>
                                        <p:tgtEl>
                                          <p:spTgt spid="49228"/>
                                        </p:tgtEl>
                                        <p:attrNameLst>
                                          <p:attrName>fill.type</p:attrName>
                                        </p:attrNameLst>
                                      </p:cBhvr>
                                      <p:to>
                                        <p:strVal val="solid"/>
                                      </p:to>
                                    </p:set>
                                    <p:set>
                                      <p:cBhvr>
                                        <p:cTn id="261" dur="500" fill="hold"/>
                                        <p:tgtEl>
                                          <p:spTgt spid="49228"/>
                                        </p:tgtEl>
                                        <p:attrNameLst>
                                          <p:attrName>fill.on</p:attrName>
                                        </p:attrNameLst>
                                      </p:cBhvr>
                                      <p:to>
                                        <p:strVal val="true"/>
                                      </p:to>
                                    </p:set>
                                  </p:childTnLst>
                                </p:cTn>
                              </p:par>
                            </p:childTnLst>
                          </p:cTn>
                        </p:par>
                      </p:childTnLst>
                    </p:cTn>
                  </p:par>
                  <p:par>
                    <p:cTn id="262" fill="hold">
                      <p:stCondLst>
                        <p:cond delay="indefinite"/>
                      </p:stCondLst>
                      <p:childTnLst>
                        <p:par>
                          <p:cTn id="263" fill="hold">
                            <p:stCondLst>
                              <p:cond delay="0"/>
                            </p:stCondLst>
                            <p:childTnLst>
                              <p:par>
                                <p:cTn id="264" presetID="1" presetClass="emph" presetSubtype="2" fill="hold" nodeType="clickEffect">
                                  <p:stCondLst>
                                    <p:cond delay="0"/>
                                  </p:stCondLst>
                                  <p:childTnLst>
                                    <p:animClr clrSpc="rgb">
                                      <p:cBhvr>
                                        <p:cTn id="265" dur="500" fill="hold"/>
                                        <p:tgtEl>
                                          <p:spTgt spid="49224"/>
                                        </p:tgtEl>
                                        <p:attrNameLst>
                                          <p:attrName>fillcolor</p:attrName>
                                        </p:attrNameLst>
                                      </p:cBhvr>
                                      <p:to>
                                        <a:srgbClr val="99FF33"/>
                                      </p:to>
                                    </p:animClr>
                                    <p:set>
                                      <p:cBhvr>
                                        <p:cTn id="266" dur="500" fill="hold"/>
                                        <p:tgtEl>
                                          <p:spTgt spid="49224"/>
                                        </p:tgtEl>
                                        <p:attrNameLst>
                                          <p:attrName>fill.type</p:attrName>
                                        </p:attrNameLst>
                                      </p:cBhvr>
                                      <p:to>
                                        <p:strVal val="solid"/>
                                      </p:to>
                                    </p:set>
                                    <p:set>
                                      <p:cBhvr>
                                        <p:cTn id="267" dur="500" fill="hold"/>
                                        <p:tgtEl>
                                          <p:spTgt spid="49224"/>
                                        </p:tgtEl>
                                        <p:attrNameLst>
                                          <p:attrName>fill.on</p:attrName>
                                        </p:attrNameLst>
                                      </p:cBhvr>
                                      <p:to>
                                        <p:strVal val="true"/>
                                      </p:to>
                                    </p:set>
                                  </p:childTnLst>
                                </p:cTn>
                              </p:par>
                            </p:childTnLst>
                          </p:cTn>
                        </p:par>
                        <p:par>
                          <p:cTn id="268" fill="hold">
                            <p:stCondLst>
                              <p:cond delay="500"/>
                            </p:stCondLst>
                            <p:childTnLst>
                              <p:par>
                                <p:cTn id="269" presetID="1" presetClass="emph" presetSubtype="2" fill="hold" nodeType="afterEffect">
                                  <p:stCondLst>
                                    <p:cond delay="0"/>
                                  </p:stCondLst>
                                  <p:childTnLst>
                                    <p:animClr clrSpc="rgb">
                                      <p:cBhvr>
                                        <p:cTn id="270" dur="500" fill="hold"/>
                                        <p:tgtEl>
                                          <p:spTgt spid="49214"/>
                                        </p:tgtEl>
                                        <p:attrNameLst>
                                          <p:attrName>fillcolor</p:attrName>
                                        </p:attrNameLst>
                                      </p:cBhvr>
                                      <p:to>
                                        <a:srgbClr val="99FF33"/>
                                      </p:to>
                                    </p:animClr>
                                    <p:set>
                                      <p:cBhvr>
                                        <p:cTn id="271" dur="500" fill="hold"/>
                                        <p:tgtEl>
                                          <p:spTgt spid="49214"/>
                                        </p:tgtEl>
                                        <p:attrNameLst>
                                          <p:attrName>fill.type</p:attrName>
                                        </p:attrNameLst>
                                      </p:cBhvr>
                                      <p:to>
                                        <p:strVal val="solid"/>
                                      </p:to>
                                    </p:set>
                                    <p:set>
                                      <p:cBhvr>
                                        <p:cTn id="272" dur="500" fill="hold"/>
                                        <p:tgtEl>
                                          <p:spTgt spid="49214"/>
                                        </p:tgtEl>
                                        <p:attrNameLst>
                                          <p:attrName>fill.on</p:attrName>
                                        </p:attrNameLst>
                                      </p:cBhvr>
                                      <p:to>
                                        <p:strVal val="true"/>
                                      </p:to>
                                    </p:set>
                                  </p:childTnLst>
                                </p:cTn>
                              </p:par>
                            </p:childTnLst>
                          </p:cTn>
                        </p:par>
                        <p:par>
                          <p:cTn id="273" fill="hold">
                            <p:stCondLst>
                              <p:cond delay="1000"/>
                            </p:stCondLst>
                            <p:childTnLst>
                              <p:par>
                                <p:cTn id="274" presetID="1" presetClass="emph" presetSubtype="2" fill="hold" nodeType="afterEffect">
                                  <p:stCondLst>
                                    <p:cond delay="0"/>
                                  </p:stCondLst>
                                  <p:childTnLst>
                                    <p:animClr clrSpc="rgb">
                                      <p:cBhvr>
                                        <p:cTn id="275" dur="500" fill="hold"/>
                                        <p:tgtEl>
                                          <p:spTgt spid="49220"/>
                                        </p:tgtEl>
                                        <p:attrNameLst>
                                          <p:attrName>fillcolor</p:attrName>
                                        </p:attrNameLst>
                                      </p:cBhvr>
                                      <p:to>
                                        <a:srgbClr val="99FF33"/>
                                      </p:to>
                                    </p:animClr>
                                    <p:set>
                                      <p:cBhvr>
                                        <p:cTn id="276" dur="500" fill="hold"/>
                                        <p:tgtEl>
                                          <p:spTgt spid="49220"/>
                                        </p:tgtEl>
                                        <p:attrNameLst>
                                          <p:attrName>fill.type</p:attrName>
                                        </p:attrNameLst>
                                      </p:cBhvr>
                                      <p:to>
                                        <p:strVal val="solid"/>
                                      </p:to>
                                    </p:set>
                                    <p:set>
                                      <p:cBhvr>
                                        <p:cTn id="277" dur="500" fill="hold"/>
                                        <p:tgtEl>
                                          <p:spTgt spid="49220"/>
                                        </p:tgtEl>
                                        <p:attrNameLst>
                                          <p:attrName>fill.on</p:attrName>
                                        </p:attrNameLst>
                                      </p:cBhvr>
                                      <p:to>
                                        <p:strVal val="true"/>
                                      </p:to>
                                    </p:set>
                                  </p:childTnLst>
                                </p:cTn>
                              </p:par>
                            </p:childTnLst>
                          </p:cTn>
                        </p:par>
                        <p:par>
                          <p:cTn id="278" fill="hold">
                            <p:stCondLst>
                              <p:cond delay="1500"/>
                            </p:stCondLst>
                            <p:childTnLst>
                              <p:par>
                                <p:cTn id="279" presetID="1" presetClass="emph" presetSubtype="2" fill="hold" nodeType="afterEffect">
                                  <p:stCondLst>
                                    <p:cond delay="0"/>
                                  </p:stCondLst>
                                  <p:childTnLst>
                                    <p:animClr clrSpc="rgb">
                                      <p:cBhvr>
                                        <p:cTn id="280" dur="500" fill="hold"/>
                                        <p:tgtEl>
                                          <p:spTgt spid="49215"/>
                                        </p:tgtEl>
                                        <p:attrNameLst>
                                          <p:attrName>fillcolor</p:attrName>
                                        </p:attrNameLst>
                                      </p:cBhvr>
                                      <p:to>
                                        <a:srgbClr val="99FF33"/>
                                      </p:to>
                                    </p:animClr>
                                    <p:set>
                                      <p:cBhvr>
                                        <p:cTn id="281" dur="500" fill="hold"/>
                                        <p:tgtEl>
                                          <p:spTgt spid="49215"/>
                                        </p:tgtEl>
                                        <p:attrNameLst>
                                          <p:attrName>fill.type</p:attrName>
                                        </p:attrNameLst>
                                      </p:cBhvr>
                                      <p:to>
                                        <p:strVal val="solid"/>
                                      </p:to>
                                    </p:set>
                                    <p:set>
                                      <p:cBhvr>
                                        <p:cTn id="282" dur="500" fill="hold"/>
                                        <p:tgtEl>
                                          <p:spTgt spid="49215"/>
                                        </p:tgtEl>
                                        <p:attrNameLst>
                                          <p:attrName>fill.on</p:attrName>
                                        </p:attrNameLst>
                                      </p:cBhvr>
                                      <p:to>
                                        <p:strVal val="true"/>
                                      </p:to>
                                    </p:set>
                                  </p:childTnLst>
                                </p:cTn>
                              </p:par>
                            </p:childTnLst>
                          </p:cTn>
                        </p:par>
                        <p:par>
                          <p:cTn id="283" fill="hold">
                            <p:stCondLst>
                              <p:cond delay="2000"/>
                            </p:stCondLst>
                            <p:childTnLst>
                              <p:par>
                                <p:cTn id="284" presetID="1" presetClass="emph" presetSubtype="2" fill="hold" nodeType="afterEffect">
                                  <p:stCondLst>
                                    <p:cond delay="0"/>
                                  </p:stCondLst>
                                  <p:childTnLst>
                                    <p:animClr clrSpc="rgb">
                                      <p:cBhvr>
                                        <p:cTn id="285" dur="500" fill="hold"/>
                                        <p:tgtEl>
                                          <p:spTgt spid="49222"/>
                                        </p:tgtEl>
                                        <p:attrNameLst>
                                          <p:attrName>fillcolor</p:attrName>
                                        </p:attrNameLst>
                                      </p:cBhvr>
                                      <p:to>
                                        <a:srgbClr val="99FF33"/>
                                      </p:to>
                                    </p:animClr>
                                    <p:set>
                                      <p:cBhvr>
                                        <p:cTn id="286" dur="500" fill="hold"/>
                                        <p:tgtEl>
                                          <p:spTgt spid="49222"/>
                                        </p:tgtEl>
                                        <p:attrNameLst>
                                          <p:attrName>fill.type</p:attrName>
                                        </p:attrNameLst>
                                      </p:cBhvr>
                                      <p:to>
                                        <p:strVal val="solid"/>
                                      </p:to>
                                    </p:set>
                                    <p:set>
                                      <p:cBhvr>
                                        <p:cTn id="287" dur="500" fill="hold"/>
                                        <p:tgtEl>
                                          <p:spTgt spid="49222"/>
                                        </p:tgtEl>
                                        <p:attrNameLst>
                                          <p:attrName>fill.on</p:attrName>
                                        </p:attrNameLst>
                                      </p:cBhvr>
                                      <p:to>
                                        <p:strVal val="true"/>
                                      </p:to>
                                    </p:set>
                                  </p:childTnLst>
                                </p:cTn>
                              </p:par>
                            </p:childTnLst>
                          </p:cTn>
                        </p:par>
                        <p:par>
                          <p:cTn id="288" fill="hold">
                            <p:stCondLst>
                              <p:cond delay="2500"/>
                            </p:stCondLst>
                            <p:childTnLst>
                              <p:par>
                                <p:cTn id="289" presetID="1" presetClass="emph" presetSubtype="2" fill="hold" nodeType="afterEffect">
                                  <p:stCondLst>
                                    <p:cond delay="0"/>
                                  </p:stCondLst>
                                  <p:childTnLst>
                                    <p:animClr clrSpc="rgb">
                                      <p:cBhvr>
                                        <p:cTn id="290" dur="500" fill="hold"/>
                                        <p:tgtEl>
                                          <p:spTgt spid="49221"/>
                                        </p:tgtEl>
                                        <p:attrNameLst>
                                          <p:attrName>fillcolor</p:attrName>
                                        </p:attrNameLst>
                                      </p:cBhvr>
                                      <p:to>
                                        <a:srgbClr val="99FF33"/>
                                      </p:to>
                                    </p:animClr>
                                    <p:set>
                                      <p:cBhvr>
                                        <p:cTn id="291" dur="500" fill="hold"/>
                                        <p:tgtEl>
                                          <p:spTgt spid="49221"/>
                                        </p:tgtEl>
                                        <p:attrNameLst>
                                          <p:attrName>fill.type</p:attrName>
                                        </p:attrNameLst>
                                      </p:cBhvr>
                                      <p:to>
                                        <p:strVal val="solid"/>
                                      </p:to>
                                    </p:set>
                                    <p:set>
                                      <p:cBhvr>
                                        <p:cTn id="292" dur="500" fill="hold"/>
                                        <p:tgtEl>
                                          <p:spTgt spid="49221"/>
                                        </p:tgtEl>
                                        <p:attrNameLst>
                                          <p:attrName>fill.on</p:attrName>
                                        </p:attrNameLst>
                                      </p:cBhvr>
                                      <p:to>
                                        <p:strVal val="true"/>
                                      </p:to>
                                    </p:set>
                                  </p:childTnLst>
                                </p:cTn>
                              </p:par>
                            </p:childTnLst>
                          </p:cTn>
                        </p:par>
                        <p:par>
                          <p:cTn id="293" fill="hold">
                            <p:stCondLst>
                              <p:cond delay="3000"/>
                            </p:stCondLst>
                            <p:childTnLst>
                              <p:par>
                                <p:cTn id="294" presetID="1" presetClass="emph" presetSubtype="2" fill="hold" nodeType="afterEffect">
                                  <p:stCondLst>
                                    <p:cond delay="0"/>
                                  </p:stCondLst>
                                  <p:childTnLst>
                                    <p:animClr clrSpc="rgb">
                                      <p:cBhvr>
                                        <p:cTn id="295" dur="500" fill="hold"/>
                                        <p:tgtEl>
                                          <p:spTgt spid="49219"/>
                                        </p:tgtEl>
                                        <p:attrNameLst>
                                          <p:attrName>fillcolor</p:attrName>
                                        </p:attrNameLst>
                                      </p:cBhvr>
                                      <p:to>
                                        <a:srgbClr val="99FF33"/>
                                      </p:to>
                                    </p:animClr>
                                    <p:set>
                                      <p:cBhvr>
                                        <p:cTn id="296" dur="500" fill="hold"/>
                                        <p:tgtEl>
                                          <p:spTgt spid="49219"/>
                                        </p:tgtEl>
                                        <p:attrNameLst>
                                          <p:attrName>fill.type</p:attrName>
                                        </p:attrNameLst>
                                      </p:cBhvr>
                                      <p:to>
                                        <p:strVal val="solid"/>
                                      </p:to>
                                    </p:set>
                                    <p:set>
                                      <p:cBhvr>
                                        <p:cTn id="297" dur="500" fill="hold"/>
                                        <p:tgtEl>
                                          <p:spTgt spid="49219"/>
                                        </p:tgtEl>
                                        <p:attrNameLst>
                                          <p:attrName>fill.on</p:attrName>
                                        </p:attrNameLst>
                                      </p:cBhvr>
                                      <p:to>
                                        <p:strVal val="true"/>
                                      </p:to>
                                    </p:set>
                                  </p:childTnLst>
                                </p:cTn>
                              </p:par>
                            </p:childTnLst>
                          </p:cTn>
                        </p:par>
                        <p:par>
                          <p:cTn id="298" fill="hold">
                            <p:stCondLst>
                              <p:cond delay="3500"/>
                            </p:stCondLst>
                            <p:childTnLst>
                              <p:par>
                                <p:cTn id="299" presetID="1" presetClass="emph" presetSubtype="2" fill="hold" nodeType="afterEffect">
                                  <p:stCondLst>
                                    <p:cond delay="0"/>
                                  </p:stCondLst>
                                  <p:childTnLst>
                                    <p:animClr clrSpc="rgb">
                                      <p:cBhvr>
                                        <p:cTn id="300" dur="500" fill="hold"/>
                                        <p:tgtEl>
                                          <p:spTgt spid="49222"/>
                                        </p:tgtEl>
                                        <p:attrNameLst>
                                          <p:attrName>fillcolor</p:attrName>
                                        </p:attrNameLst>
                                      </p:cBhvr>
                                      <p:to>
                                        <a:srgbClr val="99FF33"/>
                                      </p:to>
                                    </p:animClr>
                                    <p:set>
                                      <p:cBhvr>
                                        <p:cTn id="301" dur="500" fill="hold"/>
                                        <p:tgtEl>
                                          <p:spTgt spid="49222"/>
                                        </p:tgtEl>
                                        <p:attrNameLst>
                                          <p:attrName>fill.type</p:attrName>
                                        </p:attrNameLst>
                                      </p:cBhvr>
                                      <p:to>
                                        <p:strVal val="solid"/>
                                      </p:to>
                                    </p:set>
                                    <p:set>
                                      <p:cBhvr>
                                        <p:cTn id="302" dur="500" fill="hold"/>
                                        <p:tgtEl>
                                          <p:spTgt spid="49222"/>
                                        </p:tgtEl>
                                        <p:attrNameLst>
                                          <p:attrName>fill.on</p:attrName>
                                        </p:attrNameLst>
                                      </p:cBhvr>
                                      <p:to>
                                        <p:strVal val="true"/>
                                      </p:to>
                                    </p:set>
                                  </p:childTnLst>
                                </p:cTn>
                              </p:par>
                            </p:childTnLst>
                          </p:cTn>
                        </p:par>
                        <p:par>
                          <p:cTn id="303" fill="hold">
                            <p:stCondLst>
                              <p:cond delay="4000"/>
                            </p:stCondLst>
                            <p:childTnLst>
                              <p:par>
                                <p:cTn id="304" presetID="1" presetClass="emph" presetSubtype="2" fill="hold" nodeType="afterEffect">
                                  <p:stCondLst>
                                    <p:cond delay="0"/>
                                  </p:stCondLst>
                                  <p:childTnLst>
                                    <p:animClr clrSpc="rgb">
                                      <p:cBhvr>
                                        <p:cTn id="305" dur="500" fill="hold"/>
                                        <p:tgtEl>
                                          <p:spTgt spid="49221"/>
                                        </p:tgtEl>
                                        <p:attrNameLst>
                                          <p:attrName>fillcolor</p:attrName>
                                        </p:attrNameLst>
                                      </p:cBhvr>
                                      <p:to>
                                        <a:srgbClr val="99FF33"/>
                                      </p:to>
                                    </p:animClr>
                                    <p:set>
                                      <p:cBhvr>
                                        <p:cTn id="306" dur="500" fill="hold"/>
                                        <p:tgtEl>
                                          <p:spTgt spid="49221"/>
                                        </p:tgtEl>
                                        <p:attrNameLst>
                                          <p:attrName>fill.type</p:attrName>
                                        </p:attrNameLst>
                                      </p:cBhvr>
                                      <p:to>
                                        <p:strVal val="solid"/>
                                      </p:to>
                                    </p:set>
                                    <p:set>
                                      <p:cBhvr>
                                        <p:cTn id="307" dur="500" fill="hold"/>
                                        <p:tgtEl>
                                          <p:spTgt spid="49221"/>
                                        </p:tgtEl>
                                        <p:attrNameLst>
                                          <p:attrName>fill.on</p:attrName>
                                        </p:attrNameLst>
                                      </p:cBhvr>
                                      <p:to>
                                        <p:strVal val="true"/>
                                      </p:to>
                                    </p:set>
                                  </p:childTnLst>
                                </p:cTn>
                              </p:par>
                            </p:childTnLst>
                          </p:cTn>
                        </p:par>
                        <p:par>
                          <p:cTn id="308" fill="hold">
                            <p:stCondLst>
                              <p:cond delay="4500"/>
                            </p:stCondLst>
                            <p:childTnLst>
                              <p:par>
                                <p:cTn id="309" presetID="1" presetClass="emph" presetSubtype="2" fill="hold" nodeType="afterEffect">
                                  <p:stCondLst>
                                    <p:cond delay="0"/>
                                  </p:stCondLst>
                                  <p:childTnLst>
                                    <p:animClr clrSpc="rgb">
                                      <p:cBhvr>
                                        <p:cTn id="310" dur="500" fill="hold"/>
                                        <p:tgtEl>
                                          <p:spTgt spid="49212"/>
                                        </p:tgtEl>
                                        <p:attrNameLst>
                                          <p:attrName>fillcolor</p:attrName>
                                        </p:attrNameLst>
                                      </p:cBhvr>
                                      <p:to>
                                        <a:srgbClr val="99FF33"/>
                                      </p:to>
                                    </p:animClr>
                                    <p:set>
                                      <p:cBhvr>
                                        <p:cTn id="311" dur="500" fill="hold"/>
                                        <p:tgtEl>
                                          <p:spTgt spid="49212"/>
                                        </p:tgtEl>
                                        <p:attrNameLst>
                                          <p:attrName>fill.type</p:attrName>
                                        </p:attrNameLst>
                                      </p:cBhvr>
                                      <p:to>
                                        <p:strVal val="solid"/>
                                      </p:to>
                                    </p:set>
                                    <p:set>
                                      <p:cBhvr>
                                        <p:cTn id="312" dur="500" fill="hold"/>
                                        <p:tgtEl>
                                          <p:spTgt spid="49212"/>
                                        </p:tgtEl>
                                        <p:attrNameLst>
                                          <p:attrName>fill.on</p:attrName>
                                        </p:attrNameLst>
                                      </p:cBhvr>
                                      <p:to>
                                        <p:strVal val="true"/>
                                      </p:to>
                                    </p:set>
                                  </p:childTnLst>
                                </p:cTn>
                              </p:par>
                            </p:childTnLst>
                          </p:cTn>
                        </p:par>
                        <p:par>
                          <p:cTn id="313" fill="hold">
                            <p:stCondLst>
                              <p:cond delay="5000"/>
                            </p:stCondLst>
                            <p:childTnLst>
                              <p:par>
                                <p:cTn id="314" presetID="1" presetClass="emph" presetSubtype="2" fill="hold" nodeType="afterEffect">
                                  <p:stCondLst>
                                    <p:cond delay="0"/>
                                  </p:stCondLst>
                                  <p:childTnLst>
                                    <p:animClr clrSpc="rgb">
                                      <p:cBhvr>
                                        <p:cTn id="315" dur="500" fill="hold"/>
                                        <p:tgtEl>
                                          <p:spTgt spid="49223"/>
                                        </p:tgtEl>
                                        <p:attrNameLst>
                                          <p:attrName>fillcolor</p:attrName>
                                        </p:attrNameLst>
                                      </p:cBhvr>
                                      <p:to>
                                        <a:srgbClr val="99FF33"/>
                                      </p:to>
                                    </p:animClr>
                                    <p:set>
                                      <p:cBhvr>
                                        <p:cTn id="316" dur="500" fill="hold"/>
                                        <p:tgtEl>
                                          <p:spTgt spid="49223"/>
                                        </p:tgtEl>
                                        <p:attrNameLst>
                                          <p:attrName>fill.type</p:attrName>
                                        </p:attrNameLst>
                                      </p:cBhvr>
                                      <p:to>
                                        <p:strVal val="solid"/>
                                      </p:to>
                                    </p:set>
                                    <p:set>
                                      <p:cBhvr>
                                        <p:cTn id="317" dur="500" fill="hold"/>
                                        <p:tgtEl>
                                          <p:spTgt spid="49223"/>
                                        </p:tgtEl>
                                        <p:attrNameLst>
                                          <p:attrName>fill.on</p:attrName>
                                        </p:attrNameLst>
                                      </p:cBhvr>
                                      <p:to>
                                        <p:strVal val="true"/>
                                      </p:to>
                                    </p:set>
                                  </p:childTnLst>
                                </p:cTn>
                              </p:par>
                            </p:childTnLst>
                          </p:cTn>
                        </p:par>
                        <p:par>
                          <p:cTn id="318" fill="hold">
                            <p:stCondLst>
                              <p:cond delay="5500"/>
                            </p:stCondLst>
                            <p:childTnLst>
                              <p:par>
                                <p:cTn id="319" presetID="1" presetClass="emph" presetSubtype="2" fill="hold" nodeType="afterEffect">
                                  <p:stCondLst>
                                    <p:cond delay="0"/>
                                  </p:stCondLst>
                                  <p:childTnLst>
                                    <p:animClr clrSpc="rgb">
                                      <p:cBhvr>
                                        <p:cTn id="320" dur="500" fill="hold"/>
                                        <p:tgtEl>
                                          <p:spTgt spid="41"/>
                                        </p:tgtEl>
                                        <p:attrNameLst>
                                          <p:attrName>fillcolor</p:attrName>
                                        </p:attrNameLst>
                                      </p:cBhvr>
                                      <p:to>
                                        <a:srgbClr val="99FF33"/>
                                      </p:to>
                                    </p:animClr>
                                    <p:set>
                                      <p:cBhvr>
                                        <p:cTn id="321" dur="500" fill="hold"/>
                                        <p:tgtEl>
                                          <p:spTgt spid="41"/>
                                        </p:tgtEl>
                                        <p:attrNameLst>
                                          <p:attrName>fill.type</p:attrName>
                                        </p:attrNameLst>
                                      </p:cBhvr>
                                      <p:to>
                                        <p:strVal val="solid"/>
                                      </p:to>
                                    </p:set>
                                    <p:set>
                                      <p:cBhvr>
                                        <p:cTn id="322" dur="500" fill="hold"/>
                                        <p:tgtEl>
                                          <p:spTgt spid="41"/>
                                        </p:tgtEl>
                                        <p:attrNameLst>
                                          <p:attrName>fill.on</p:attrName>
                                        </p:attrNameLst>
                                      </p:cBhvr>
                                      <p:to>
                                        <p:strVal val="true"/>
                                      </p:to>
                                    </p:set>
                                  </p:childTnLst>
                                </p:cTn>
                              </p:par>
                            </p:childTnLst>
                          </p:cTn>
                        </p:par>
                        <p:par>
                          <p:cTn id="323" fill="hold">
                            <p:stCondLst>
                              <p:cond delay="6000"/>
                            </p:stCondLst>
                            <p:childTnLst>
                              <p:par>
                                <p:cTn id="324" presetID="1" presetClass="emph" presetSubtype="2" fill="hold" nodeType="afterEffect">
                                  <p:stCondLst>
                                    <p:cond delay="0"/>
                                  </p:stCondLst>
                                  <p:childTnLst>
                                    <p:animClr clrSpc="rgb">
                                      <p:cBhvr>
                                        <p:cTn id="325" dur="500" fill="hold"/>
                                        <p:tgtEl>
                                          <p:spTgt spid="49228"/>
                                        </p:tgtEl>
                                        <p:attrNameLst>
                                          <p:attrName>fillcolor</p:attrName>
                                        </p:attrNameLst>
                                      </p:cBhvr>
                                      <p:to>
                                        <a:srgbClr val="99FF33"/>
                                      </p:to>
                                    </p:animClr>
                                    <p:set>
                                      <p:cBhvr>
                                        <p:cTn id="326" dur="500" fill="hold"/>
                                        <p:tgtEl>
                                          <p:spTgt spid="49228"/>
                                        </p:tgtEl>
                                        <p:attrNameLst>
                                          <p:attrName>fill.type</p:attrName>
                                        </p:attrNameLst>
                                      </p:cBhvr>
                                      <p:to>
                                        <p:strVal val="solid"/>
                                      </p:to>
                                    </p:set>
                                    <p:set>
                                      <p:cBhvr>
                                        <p:cTn id="327" dur="500" fill="hold"/>
                                        <p:tgtEl>
                                          <p:spTgt spid="492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Populations</a:t>
            </a:r>
            <a:endParaRPr lang="en-US" dirty="0"/>
          </a:p>
        </p:txBody>
      </p:sp>
      <p:graphicFrame>
        <p:nvGraphicFramePr>
          <p:cNvPr id="4" name="Content Placeholder 3"/>
          <p:cNvGraphicFramePr>
            <a:graphicFrameLocks noGrp="1"/>
          </p:cNvGraphicFramePr>
          <p:nvPr>
            <p:ph idx="1"/>
          </p:nvPr>
        </p:nvGraphicFramePr>
        <p:xfrm>
          <a:off x="2249116" y="1182688"/>
          <a:ext cx="5218483" cy="3566160"/>
        </p:xfrm>
        <a:graphic>
          <a:graphicData uri="http://schemas.openxmlformats.org/drawingml/2006/table">
            <a:tbl>
              <a:tblPr/>
              <a:tblGrid>
                <a:gridCol w="1611641"/>
                <a:gridCol w="1195734"/>
                <a:gridCol w="1068651"/>
                <a:gridCol w="1342457"/>
              </a:tblGrid>
              <a:tr h="411480">
                <a:tc>
                  <a:txBody>
                    <a:bodyPr/>
                    <a:lstStyle/>
                    <a:p>
                      <a:pPr marL="0" marR="0" algn="ctr">
                        <a:spcBef>
                          <a:spcPts val="300"/>
                        </a:spcBef>
                        <a:spcAft>
                          <a:spcPts val="300"/>
                        </a:spcAft>
                        <a:tabLst>
                          <a:tab pos="228600" algn="l"/>
                          <a:tab pos="457200" algn="l"/>
                          <a:tab pos="685800" algn="l"/>
                        </a:tabLst>
                      </a:pPr>
                      <a:r>
                        <a:rPr lang="en-US" sz="900" b="1" dirty="0">
                          <a:latin typeface="Times New Roman"/>
                          <a:ea typeface="Times New Roman"/>
                        </a:rPr>
                        <a:t>Study Abbreviation </a:t>
                      </a:r>
                      <a:endParaRPr lang="en-US" sz="900" dirty="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b="1">
                          <a:latin typeface="Times New Roman"/>
                          <a:ea typeface="Times New Roman"/>
                        </a:rPr>
                        <a:t>ClinicalTrials.Gov ID / Existed before</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b="1">
                          <a:latin typeface="Times New Roman"/>
                          <a:ea typeface="Times New Roman"/>
                        </a:rPr>
                        <a:t>Number of cohorts modeled</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b="1">
                          <a:latin typeface="Times New Roman"/>
                          <a:ea typeface="Times New Roman"/>
                        </a:rPr>
                        <a:t>Population Size</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ASPEN</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dirty="0">
                          <a:latin typeface="Times New Roman"/>
                          <a:ea typeface="Times New Roman"/>
                        </a:rPr>
                        <a:t>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2,410</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ADVANCE</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9</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11,140</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ACCORD (BP)</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4,733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UKPDS (33)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3,867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KP</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6</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29,247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NDR</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dirty="0">
                          <a:latin typeface="Times New Roman"/>
                          <a:ea typeface="Times New Roman"/>
                        </a:rPr>
                        <a:t>6</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29,034</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Look AHEAD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5,145</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ADDITION</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dirty="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a:latin typeface="Times New Roman"/>
                          <a:ea typeface="Times New Roman"/>
                        </a:rPr>
                        <a:t>3</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3,057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CARDS</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a:latin typeface="Times New Roman"/>
                          <a:ea typeface="Times New Roman"/>
                        </a:rPr>
                        <a:t>Existed</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dirty="0">
                          <a:latin typeface="Times New Roman"/>
                          <a:ea typeface="Times New Roman"/>
                        </a:rPr>
                        <a:t>7</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a:latin typeface="Times New Roman"/>
                          <a:ea typeface="Times New Roman"/>
                        </a:rPr>
                        <a:t>2,838</a:t>
                      </a: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142">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ACCORD (Glycimaia)</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NCT00000620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a:latin typeface="Times New Roman"/>
                          <a:ea typeface="Times New Roman"/>
                        </a:rPr>
                        <a:t>10,251</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BARI2D</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NCT00006305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a:latin typeface="Times New Roman"/>
                          <a:ea typeface="Times New Roman"/>
                        </a:rPr>
                        <a:t>2,368</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ORIGIN</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NCT00069784</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a:latin typeface="Times New Roman"/>
                          <a:ea typeface="Times New Roman"/>
                        </a:rPr>
                        <a:t>12,537</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TREAT</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NCT00093015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dirty="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4,038</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IONM</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NCT00191282</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1,115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RECORD</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NCT00379769</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4,447</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HPS2-THRIVE</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NCT00461630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25,673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ALTITUDE</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NCT00549757</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8,561</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TECOS</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NCT00790205</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14,671</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EXAMINE</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NCT00968708</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5,380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SAVOR-TIMI 53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NCT01107886</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16,492</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82">
                <a:tc>
                  <a:txBody>
                    <a:bodyPr/>
                    <a:lstStyle/>
                    <a:p>
                      <a:pPr marL="0" marR="0" algn="just">
                        <a:spcBef>
                          <a:spcPts val="0"/>
                        </a:spcBef>
                        <a:spcAft>
                          <a:spcPts val="800"/>
                        </a:spcAft>
                        <a:tabLst>
                          <a:tab pos="228600" algn="l"/>
                          <a:tab pos="457200" algn="l"/>
                          <a:tab pos="685800" algn="l"/>
                        </a:tabLst>
                      </a:pPr>
                      <a:r>
                        <a:rPr lang="en-US" sz="900" dirty="0">
                          <a:latin typeface="Times New Roman"/>
                          <a:ea typeface="Times New Roman"/>
                        </a:rPr>
                        <a:t>EMPA-REG OUTCOME</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NCT01131676</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4</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7,020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ELIXA</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800"/>
                        </a:spcAft>
                        <a:tabLst>
                          <a:tab pos="228600" algn="l"/>
                          <a:tab pos="457200" algn="l"/>
                          <a:tab pos="685800" algn="l"/>
                        </a:tabLst>
                      </a:pPr>
                      <a:r>
                        <a:rPr lang="en-US" sz="900">
                          <a:latin typeface="Times New Roman"/>
                          <a:ea typeface="Times New Roman"/>
                        </a:rPr>
                        <a:t>NCT01147250</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800"/>
                        </a:spcAft>
                        <a:tabLst>
                          <a:tab pos="228600" algn="l"/>
                          <a:tab pos="457200" algn="l"/>
                          <a:tab pos="685800" algn="l"/>
                        </a:tabLst>
                      </a:pPr>
                      <a:r>
                        <a:rPr lang="en-US" sz="900">
                          <a:latin typeface="Times New Roman"/>
                          <a:ea typeface="Times New Roman"/>
                        </a:rPr>
                        <a:t>3</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800"/>
                        </a:spcAft>
                        <a:tabLst>
                          <a:tab pos="228600" algn="l"/>
                          <a:tab pos="457200" algn="l"/>
                          <a:tab pos="685800" algn="l"/>
                        </a:tabLst>
                      </a:pPr>
                      <a:r>
                        <a:rPr lang="en-US" sz="900" dirty="0">
                          <a:latin typeface="Times New Roman"/>
                          <a:ea typeface="Times New Roman"/>
                        </a:rPr>
                        <a:t>6,068</a:t>
                      </a:r>
                    </a:p>
                  </a:txBody>
                  <a:tcPr marL="55539" marR="55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marL="0" marR="0" algn="l">
                        <a:spcBef>
                          <a:spcPts val="300"/>
                        </a:spcBef>
                        <a:spcAft>
                          <a:spcPts val="300"/>
                        </a:spcAft>
                        <a:tabLst>
                          <a:tab pos="228600" algn="l"/>
                          <a:tab pos="457200" algn="l"/>
                          <a:tab pos="685800" algn="l"/>
                        </a:tabLst>
                      </a:pP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300"/>
                        </a:spcBef>
                        <a:spcAft>
                          <a:spcPts val="300"/>
                        </a:spcAft>
                        <a:tabLst>
                          <a:tab pos="228600" algn="l"/>
                          <a:tab pos="457200" algn="l"/>
                          <a:tab pos="685800" algn="l"/>
                        </a:tabLst>
                      </a:pPr>
                      <a:r>
                        <a:rPr lang="en-US" sz="900" b="1">
                          <a:latin typeface="Times New Roman"/>
                          <a:ea typeface="Times New Roman"/>
                        </a:rPr>
                        <a:t>TOTAL</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900" b="1">
                          <a:latin typeface="Times New Roman"/>
                          <a:ea typeface="Times New Roman"/>
                        </a:rPr>
                        <a:t>91</a:t>
                      </a:r>
                      <a:endParaRPr lang="en-US" sz="90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300"/>
                        </a:spcBef>
                        <a:spcAft>
                          <a:spcPts val="300"/>
                        </a:spcAft>
                        <a:tabLst>
                          <a:tab pos="228600" algn="l"/>
                          <a:tab pos="457200" algn="l"/>
                          <a:tab pos="685800" algn="l"/>
                        </a:tabLst>
                      </a:pPr>
                      <a:r>
                        <a:rPr lang="en-US" sz="900" b="1" dirty="0">
                          <a:latin typeface="Times New Roman"/>
                          <a:ea typeface="Times New Roman"/>
                        </a:rPr>
                        <a:t>210,092</a:t>
                      </a:r>
                      <a:endParaRPr lang="en-US" sz="900" dirty="0">
                        <a:latin typeface="Times New Roman"/>
                        <a:ea typeface="Times New Roman"/>
                      </a:endParaRPr>
                    </a:p>
                  </a:txBody>
                  <a:tcPr marL="55539" marR="555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Left Brace 4"/>
          <p:cNvSpPr/>
          <p:nvPr/>
        </p:nvSpPr>
        <p:spPr>
          <a:xfrm>
            <a:off x="1676400" y="1581150"/>
            <a:ext cx="533400" cy="12192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1676400" y="2876550"/>
            <a:ext cx="533400" cy="17526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17964" y="1833086"/>
            <a:ext cx="1206036" cy="738664"/>
          </a:xfrm>
          <a:prstGeom prst="rect">
            <a:avLst/>
          </a:prstGeom>
          <a:noFill/>
        </p:spPr>
        <p:txBody>
          <a:bodyPr wrap="none" rtlCol="0">
            <a:spAutoFit/>
          </a:bodyPr>
          <a:lstStyle/>
          <a:p>
            <a:r>
              <a:rPr lang="en-US" sz="1400" dirty="0" smtClean="0"/>
              <a:t>Before Import</a:t>
            </a:r>
          </a:p>
          <a:p>
            <a:r>
              <a:rPr lang="en-US" sz="1400" dirty="0" smtClean="0"/>
              <a:t>9 populations</a:t>
            </a:r>
          </a:p>
          <a:p>
            <a:r>
              <a:rPr lang="en-US" sz="1400" dirty="0" smtClean="0"/>
              <a:t>47 Cohorts</a:t>
            </a:r>
            <a:endParaRPr lang="en-US" sz="1400" dirty="0"/>
          </a:p>
        </p:txBody>
      </p:sp>
      <p:sp>
        <p:nvSpPr>
          <p:cNvPr id="8" name="TextBox 7"/>
          <p:cNvSpPr txBox="1"/>
          <p:nvPr/>
        </p:nvSpPr>
        <p:spPr>
          <a:xfrm>
            <a:off x="152402" y="3307199"/>
            <a:ext cx="1791581" cy="1169551"/>
          </a:xfrm>
          <a:prstGeom prst="rect">
            <a:avLst/>
          </a:prstGeom>
          <a:noFill/>
        </p:spPr>
        <p:txBody>
          <a:bodyPr wrap="none" rtlCol="0">
            <a:spAutoFit/>
          </a:bodyPr>
          <a:lstStyle/>
          <a:p>
            <a:r>
              <a:rPr lang="en-US" sz="1400" dirty="0" smtClean="0"/>
              <a:t>Newly imported from </a:t>
            </a:r>
          </a:p>
          <a:p>
            <a:r>
              <a:rPr lang="en-US" sz="1400" dirty="0" err="1" smtClean="0"/>
              <a:t>ClinicalTrials.Gov</a:t>
            </a:r>
            <a:endParaRPr lang="en-US" sz="1400" dirty="0" smtClean="0"/>
          </a:p>
          <a:p>
            <a:r>
              <a:rPr lang="en-US" sz="1400" dirty="0" smtClean="0"/>
              <a:t>13 populations</a:t>
            </a:r>
          </a:p>
          <a:p>
            <a:r>
              <a:rPr lang="en-US" sz="1400" dirty="0" smtClean="0"/>
              <a:t>44 Cohorts</a:t>
            </a:r>
          </a:p>
          <a:p>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Handled During Import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Systematic review</a:t>
            </a:r>
          </a:p>
          <a:p>
            <a:pPr lvl="1"/>
            <a:r>
              <a:rPr lang="en-US" dirty="0" smtClean="0"/>
              <a:t>Organizing results in tabular human readable format</a:t>
            </a:r>
          </a:p>
          <a:p>
            <a:r>
              <a:rPr lang="en-US" dirty="0" smtClean="0"/>
              <a:t>Population generation</a:t>
            </a:r>
          </a:p>
          <a:p>
            <a:pPr lvl="1"/>
            <a:r>
              <a:rPr lang="en-US" dirty="0" smtClean="0"/>
              <a:t>Code generation for individuals </a:t>
            </a:r>
          </a:p>
          <a:p>
            <a:pPr lvl="1"/>
            <a:r>
              <a:rPr lang="en-US" dirty="0" smtClean="0"/>
              <a:t>Code inclusion/exclusion criteria</a:t>
            </a:r>
          </a:p>
          <a:p>
            <a:pPr lvl="1"/>
            <a:r>
              <a:rPr lang="en-US" dirty="0" smtClean="0"/>
              <a:t>Code generation of objectives</a:t>
            </a:r>
          </a:p>
          <a:p>
            <a:pPr lvl="1"/>
            <a:r>
              <a:rPr lang="en-US" dirty="0" smtClean="0"/>
              <a:t>Name matching</a:t>
            </a:r>
          </a:p>
          <a:p>
            <a:pPr lvl="1"/>
            <a:r>
              <a:rPr lang="en-US" dirty="0" smtClean="0"/>
              <a:t>Unit </a:t>
            </a:r>
            <a:r>
              <a:rPr lang="en-US" dirty="0" smtClean="0"/>
              <a:t>conversion – context sensitive</a:t>
            </a:r>
          </a:p>
          <a:p>
            <a:pPr lvl="1"/>
            <a:r>
              <a:rPr lang="en-US" dirty="0" smtClean="0"/>
              <a:t>Race/Ethnicity conversion using user defined dictionary</a:t>
            </a:r>
          </a:p>
          <a:p>
            <a:pPr lvl="1"/>
            <a:r>
              <a:rPr lang="en-US" dirty="0" smtClean="0"/>
              <a:t>Time extraction from free text</a:t>
            </a:r>
          </a:p>
          <a:p>
            <a:r>
              <a:rPr lang="en-US" dirty="0" smtClean="0"/>
              <a:t>Outcome Conversion</a:t>
            </a:r>
          </a:p>
          <a:p>
            <a:pPr lvl="1"/>
            <a:r>
              <a:rPr lang="en-US" dirty="0" smtClean="0"/>
              <a:t>Outcomes scaling to same reference</a:t>
            </a:r>
          </a:p>
          <a:p>
            <a:pPr lvl="1"/>
            <a:r>
              <a:rPr lang="en-US" dirty="0" smtClean="0"/>
              <a:t>Cohort mapping</a:t>
            </a:r>
          </a:p>
          <a:p>
            <a:pPr lvl="1"/>
            <a:r>
              <a:rPr lang="en-US" dirty="0" smtClean="0"/>
              <a:t>Calculation of missing full cohort outcomes</a:t>
            </a:r>
          </a:p>
          <a:p>
            <a:endParaRPr lang="en-US" dirty="0" smtClean="0"/>
          </a:p>
          <a:p>
            <a:pPr lvl="1"/>
            <a:endParaRPr lang="en-US" dirty="0" smtClean="0"/>
          </a:p>
          <a:p>
            <a:pPr>
              <a:buNone/>
            </a:pPr>
            <a:endParaRPr lang="en-US" dirty="0" smtClean="0"/>
          </a:p>
          <a:p>
            <a:pPr>
              <a:buNone/>
            </a:pPr>
            <a:endParaRPr lang="en-US" dirty="0" smtClean="0"/>
          </a:p>
          <a:p>
            <a:pPr lvl="1">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Conclusions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ym typeface="Symbol"/>
              </a:rPr>
              <a:t>The Reference Model continues to accumulate knowledge to get a wider view of global phenomena</a:t>
            </a:r>
          </a:p>
          <a:p>
            <a:pPr lvl="1"/>
            <a:r>
              <a:rPr lang="en-US" dirty="0" smtClean="0">
                <a:sym typeface="Symbol"/>
              </a:rPr>
              <a:t>It can now extract such data from </a:t>
            </a:r>
            <a:r>
              <a:rPr lang="en-US" dirty="0" err="1" smtClean="0">
                <a:sym typeface="Symbol"/>
              </a:rPr>
              <a:t>ClinicalTrials.Gov</a:t>
            </a:r>
            <a:endParaRPr lang="en-US" dirty="0" smtClean="0">
              <a:sym typeface="Symbol"/>
            </a:endParaRPr>
          </a:p>
          <a:p>
            <a:pPr lvl="1"/>
            <a:r>
              <a:rPr lang="en-US" dirty="0" smtClean="0">
                <a:sym typeface="Symbol"/>
              </a:rPr>
              <a:t>The import </a:t>
            </a:r>
            <a:r>
              <a:rPr lang="en-US" smtClean="0">
                <a:sym typeface="Symbol"/>
              </a:rPr>
              <a:t>is traceable </a:t>
            </a:r>
            <a:r>
              <a:rPr lang="en-US" dirty="0" smtClean="0">
                <a:sym typeface="Symbol"/>
              </a:rPr>
              <a:t>and reproducible</a:t>
            </a:r>
          </a:p>
          <a:p>
            <a:pPr lvl="1"/>
            <a:endParaRPr lang="en-US" dirty="0" smtClean="0">
              <a:sym typeface="Symbol"/>
            </a:endParaRPr>
          </a:p>
          <a:p>
            <a:r>
              <a:rPr lang="en-US" dirty="0" smtClean="0">
                <a:sym typeface="Symbol"/>
              </a:rPr>
              <a:t>It is possible now to apply this technology to other disease processes using similar technology</a:t>
            </a:r>
          </a:p>
          <a:p>
            <a:endParaRPr lang="en-US" dirty="0" smtClean="0">
              <a:sym typeface="Symbol"/>
            </a:endParaRPr>
          </a:p>
          <a:p>
            <a:r>
              <a:rPr lang="en-US" dirty="0" smtClean="0">
                <a:sym typeface="Symbol"/>
              </a:rPr>
              <a:t>One small step towards machines comprehending medical knowledge</a:t>
            </a: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pPr lvl="1"/>
            <a:endParaRPr lang="en-US" dirty="0" smtClean="0">
              <a:sym typeface="Symbol"/>
            </a:endParaRPr>
          </a:p>
          <a:p>
            <a:pPr lvl="1"/>
            <a:endParaRPr lang="en-US" dirty="0" smtClean="0">
              <a:sym typeface="Symbol"/>
            </a:endParaRPr>
          </a:p>
          <a:p>
            <a:pPr lvl="1"/>
            <a:endParaRPr lang="en-US" dirty="0" smtClean="0">
              <a:sym typeface="Symbol"/>
            </a:endParaRPr>
          </a:p>
          <a:p>
            <a:pPr lvl="1"/>
            <a:endParaRPr lang="en-US" dirty="0" smtClean="0">
              <a:sym typeface="Symbo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Access Evidence 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Electronic Medical Records</a:t>
            </a:r>
          </a:p>
          <a:p>
            <a:pPr lvl="1"/>
            <a:r>
              <a:rPr lang="en-US" dirty="0" smtClean="0"/>
              <a:t>Restricted</a:t>
            </a:r>
          </a:p>
          <a:p>
            <a:pPr lvl="1"/>
            <a:r>
              <a:rPr lang="en-US" dirty="0" smtClean="0"/>
              <a:t>Cannot be merged</a:t>
            </a:r>
          </a:p>
          <a:p>
            <a:r>
              <a:rPr lang="en-US" dirty="0" smtClean="0"/>
              <a:t>Publications</a:t>
            </a:r>
          </a:p>
          <a:p>
            <a:pPr lvl="1"/>
            <a:r>
              <a:rPr lang="en-US" dirty="0" smtClean="0"/>
              <a:t>Tools to read publications have not yet matured</a:t>
            </a:r>
          </a:p>
          <a:p>
            <a:pPr lvl="1"/>
            <a:r>
              <a:rPr lang="en-US" dirty="0" smtClean="0"/>
              <a:t>Manually convert to modeling code</a:t>
            </a:r>
          </a:p>
          <a:p>
            <a:pPr lvl="1"/>
            <a:r>
              <a:rPr lang="en-US" dirty="0" smtClean="0"/>
              <a:t>Time consuming = about 1 week per publication</a:t>
            </a:r>
          </a:p>
          <a:p>
            <a:r>
              <a:rPr lang="en-US" dirty="0" err="1" smtClean="0"/>
              <a:t>ClinicalTrials.Gov</a:t>
            </a:r>
            <a:r>
              <a:rPr lang="en-US" dirty="0" smtClean="0"/>
              <a:t> Database </a:t>
            </a:r>
          </a:p>
          <a:p>
            <a:pPr lvl="1"/>
            <a:r>
              <a:rPr lang="en-US" dirty="0" smtClean="0"/>
              <a:t>This work focuses on how to make this machine readable</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Deanna J.M. </a:t>
            </a:r>
            <a:r>
              <a:rPr lang="en-US" dirty="0" err="1" smtClean="0"/>
              <a:t>Isaman</a:t>
            </a:r>
            <a:r>
              <a:rPr lang="en-US" dirty="0" smtClean="0"/>
              <a:t> - who is the spirit behind the great ideas. She taught me my first steps in disease modeling</a:t>
            </a:r>
          </a:p>
          <a:p>
            <a:endParaRPr lang="en-US" dirty="0" smtClean="0"/>
          </a:p>
          <a:p>
            <a:r>
              <a:rPr lang="en-US" dirty="0" smtClean="0"/>
              <a:t>Morton Brown &amp; William H. Herman – for  guidance, critical feedback, and growth environment</a:t>
            </a:r>
          </a:p>
          <a:p>
            <a:endParaRPr lang="en-US" dirty="0" smtClean="0"/>
          </a:p>
          <a:p>
            <a:r>
              <a:rPr lang="en-US" dirty="0" smtClean="0"/>
              <a:t>Continuum Analytics and specifically:</a:t>
            </a:r>
          </a:p>
          <a:p>
            <a:pPr lvl="1"/>
            <a:r>
              <a:rPr lang="en-US" dirty="0" smtClean="0"/>
              <a:t>Benjamin </a:t>
            </a:r>
            <a:r>
              <a:rPr lang="en-US" dirty="0" err="1" smtClean="0"/>
              <a:t>Zeitler</a:t>
            </a:r>
            <a:r>
              <a:rPr lang="en-US" dirty="0" smtClean="0"/>
              <a:t> for creating the cloud AMI</a:t>
            </a:r>
          </a:p>
          <a:p>
            <a:pPr lvl="1"/>
            <a:r>
              <a:rPr lang="en-US" dirty="0" err="1" smtClean="0"/>
              <a:t>Ilan</a:t>
            </a:r>
            <a:r>
              <a:rPr lang="en-US" dirty="0" smtClean="0"/>
              <a:t> Schnell 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dirty="0" smtClean="0"/>
          </a:p>
          <a:p>
            <a:r>
              <a:rPr lang="en-US" dirty="0" smtClean="0"/>
              <a:t>The Reference Model and MIST were developed independently without financial support</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191000" y="1885950"/>
            <a:ext cx="4724400" cy="27432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2" name="Title 1"/>
          <p:cNvSpPr>
            <a:spLocks noGrp="1"/>
          </p:cNvSpPr>
          <p:nvPr>
            <p:ph type="title"/>
          </p:nvPr>
        </p:nvSpPr>
        <p:spPr/>
        <p:txBody>
          <a:bodyPr>
            <a:normAutofit/>
          </a:bodyPr>
          <a:lstStyle/>
          <a:p>
            <a:r>
              <a:rPr lang="en-US" dirty="0" smtClean="0"/>
              <a:t>Object Oriented Population Generation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Code Reusability</a:t>
            </a:r>
          </a:p>
          <a:p>
            <a:pPr lvl="1"/>
            <a:r>
              <a:rPr lang="en-US" dirty="0" smtClean="0"/>
              <a:t>Linking rather than copying rules/objectives</a:t>
            </a:r>
          </a:p>
          <a:p>
            <a:pPr lvl="1"/>
            <a:endParaRPr lang="en-US" dirty="0" smtClean="0"/>
          </a:p>
          <a:p>
            <a:r>
              <a:rPr lang="en-US" dirty="0" smtClean="0"/>
              <a:t>Missing Information</a:t>
            </a:r>
          </a:p>
          <a:p>
            <a:pPr lvl="1"/>
            <a:r>
              <a:rPr lang="en-US" dirty="0" smtClean="0"/>
              <a:t>Default Values</a:t>
            </a:r>
          </a:p>
          <a:p>
            <a:pPr lvl="1"/>
            <a:r>
              <a:rPr lang="en-US" dirty="0" smtClean="0"/>
              <a:t>Derived equations</a:t>
            </a:r>
          </a:p>
          <a:p>
            <a:pPr lvl="1"/>
            <a:endParaRPr lang="en-US" dirty="0" smtClean="0"/>
          </a:p>
          <a:p>
            <a:r>
              <a:rPr lang="en-US" dirty="0" smtClean="0"/>
              <a:t>Hypothesis handling</a:t>
            </a:r>
          </a:p>
          <a:p>
            <a:pPr lvl="1"/>
            <a:r>
              <a:rPr lang="en-US" dirty="0" smtClean="0"/>
              <a:t>Variations of unknowns</a:t>
            </a:r>
          </a:p>
          <a:p>
            <a:pPr lvl="1"/>
            <a:r>
              <a:rPr lang="en-US" dirty="0" smtClean="0"/>
              <a:t>Towards Big Data</a:t>
            </a:r>
          </a:p>
          <a:p>
            <a:pPr lvl="1"/>
            <a:endParaRPr lang="en-US" dirty="0" smtClean="0"/>
          </a:p>
          <a:p>
            <a:r>
              <a:rPr lang="en-US" dirty="0" smtClean="0"/>
              <a:t>Future Preparation</a:t>
            </a:r>
          </a:p>
          <a:p>
            <a:pPr lvl="1"/>
            <a:r>
              <a:rPr lang="en-US" dirty="0" smtClean="0"/>
              <a:t>Handling Individual data</a:t>
            </a:r>
          </a:p>
        </p:txBody>
      </p:sp>
      <p:sp>
        <p:nvSpPr>
          <p:cNvPr id="5" name="Rectangle 4"/>
          <p:cNvSpPr/>
          <p:nvPr/>
        </p:nvSpPr>
        <p:spPr>
          <a:xfrm>
            <a:off x="4343400" y="3771900"/>
            <a:ext cx="212353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UKPDS Conventional</a:t>
            </a:r>
            <a:endParaRPr lang="en-US" sz="1600" b="1" dirty="0">
              <a:latin typeface="Arial Narrow" pitchFamily="34" charset="0"/>
            </a:endParaRPr>
          </a:p>
        </p:txBody>
      </p:sp>
      <p:sp>
        <p:nvSpPr>
          <p:cNvPr id="7" name="Rectangle 6"/>
          <p:cNvSpPr/>
          <p:nvPr/>
        </p:nvSpPr>
        <p:spPr>
          <a:xfrm>
            <a:off x="6705600" y="37719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UKPDS Intensive</a:t>
            </a:r>
          </a:p>
        </p:txBody>
      </p:sp>
      <p:sp>
        <p:nvSpPr>
          <p:cNvPr id="10" name="Rectangle 9"/>
          <p:cNvSpPr/>
          <p:nvPr/>
        </p:nvSpPr>
        <p:spPr>
          <a:xfrm>
            <a:off x="4343400" y="2114550"/>
            <a:ext cx="151393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Default Diabetic</a:t>
            </a:r>
            <a:endParaRPr lang="en-US" sz="1600" b="1" dirty="0">
              <a:latin typeface="Arial Narrow" pitchFamily="34" charset="0"/>
            </a:endParaRPr>
          </a:p>
        </p:txBody>
      </p:sp>
      <p:sp>
        <p:nvSpPr>
          <p:cNvPr id="11" name="Rectangle 10"/>
          <p:cNvSpPr/>
          <p:nvPr/>
        </p:nvSpPr>
        <p:spPr>
          <a:xfrm>
            <a:off x="6019800" y="2114550"/>
            <a:ext cx="2743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ACR changes with </a:t>
            </a:r>
            <a:r>
              <a:rPr lang="en-US" sz="1600" b="1" dirty="0" err="1" smtClean="0">
                <a:latin typeface="Arial Narrow" pitchFamily="34" charset="0"/>
              </a:rPr>
              <a:t>Albuminuria</a:t>
            </a:r>
            <a:endParaRPr lang="en-US" sz="1600" b="1" dirty="0" smtClean="0">
              <a:latin typeface="Arial Narrow" pitchFamily="34" charset="0"/>
            </a:endParaRPr>
          </a:p>
        </p:txBody>
      </p:sp>
      <p:sp>
        <p:nvSpPr>
          <p:cNvPr id="12" name="AutoShape 5"/>
          <p:cNvSpPr>
            <a:spLocks noChangeShapeType="1"/>
          </p:cNvSpPr>
          <p:nvPr/>
        </p:nvSpPr>
        <p:spPr bwMode="auto">
          <a:xfrm flipH="1">
            <a:off x="6553200" y="2800350"/>
            <a:ext cx="454325" cy="28575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600"/>
          </a:p>
        </p:txBody>
      </p:sp>
      <p:sp>
        <p:nvSpPr>
          <p:cNvPr id="13" name="AutoShape 5"/>
          <p:cNvSpPr>
            <a:spLocks noChangeShapeType="1"/>
          </p:cNvSpPr>
          <p:nvPr/>
        </p:nvSpPr>
        <p:spPr bwMode="auto">
          <a:xfrm>
            <a:off x="4953000" y="2800350"/>
            <a:ext cx="454325" cy="28575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600"/>
          </a:p>
        </p:txBody>
      </p:sp>
      <p:sp>
        <p:nvSpPr>
          <p:cNvPr id="14" name="Rectangle 13"/>
          <p:cNvSpPr/>
          <p:nvPr/>
        </p:nvSpPr>
        <p:spPr>
          <a:xfrm>
            <a:off x="4343400" y="3086100"/>
            <a:ext cx="44196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KP Full</a:t>
            </a:r>
            <a:endParaRPr lang="en-US" sz="1600" b="1" dirty="0">
              <a:latin typeface="Arial Narrow" pitchFamily="34" charset="0"/>
            </a:endParaRPr>
          </a:p>
        </p:txBody>
      </p:sp>
      <p:sp>
        <p:nvSpPr>
          <p:cNvPr id="19" name="AutoShape 5"/>
          <p:cNvSpPr>
            <a:spLocks noChangeShapeType="1"/>
          </p:cNvSpPr>
          <p:nvPr/>
        </p:nvSpPr>
        <p:spPr bwMode="auto">
          <a:xfrm>
            <a:off x="7010401" y="3486150"/>
            <a:ext cx="454325" cy="28575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600"/>
          </a:p>
        </p:txBody>
      </p:sp>
      <p:sp>
        <p:nvSpPr>
          <p:cNvPr id="20" name="AutoShape 5"/>
          <p:cNvSpPr>
            <a:spLocks noChangeShapeType="1"/>
          </p:cNvSpPr>
          <p:nvPr/>
        </p:nvSpPr>
        <p:spPr bwMode="auto">
          <a:xfrm flipH="1">
            <a:off x="5257801" y="3486150"/>
            <a:ext cx="454325" cy="28575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600"/>
          </a:p>
        </p:txBody>
      </p:sp>
      <p:sp>
        <p:nvSpPr>
          <p:cNvPr id="28" name="Rectangle 27"/>
          <p:cNvSpPr/>
          <p:nvPr/>
        </p:nvSpPr>
        <p:spPr>
          <a:xfrm>
            <a:off x="4343400" y="3086100"/>
            <a:ext cx="44196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NDR Full</a:t>
            </a:r>
            <a:endParaRPr lang="en-US" sz="1600" b="1" dirty="0">
              <a:latin typeface="Arial Narrow" pitchFamily="34" charset="0"/>
            </a:endParaRPr>
          </a:p>
        </p:txBody>
      </p:sp>
      <p:sp>
        <p:nvSpPr>
          <p:cNvPr id="29" name="Rectangle 28"/>
          <p:cNvSpPr/>
          <p:nvPr/>
        </p:nvSpPr>
        <p:spPr>
          <a:xfrm>
            <a:off x="4343400" y="3086100"/>
            <a:ext cx="44196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CARDS Full</a:t>
            </a:r>
            <a:endParaRPr lang="en-US" sz="1600" b="1" dirty="0">
              <a:latin typeface="Arial Narrow" pitchFamily="34" charset="0"/>
            </a:endParaRPr>
          </a:p>
        </p:txBody>
      </p:sp>
      <p:sp>
        <p:nvSpPr>
          <p:cNvPr id="15" name="Rectangle 14"/>
          <p:cNvSpPr/>
          <p:nvPr/>
        </p:nvSpPr>
        <p:spPr>
          <a:xfrm>
            <a:off x="4343400" y="3086100"/>
            <a:ext cx="4419601"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UKPDS Full</a:t>
            </a:r>
            <a:endParaRPr lang="en-US" sz="1600" b="1" dirty="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9"/>
                                        </p:tgtEl>
                                      </p:cBhvr>
                                    </p:animEffect>
                                    <p:set>
                                      <p:cBhvr>
                                        <p:cTn id="48" dur="1" fill="hold">
                                          <p:stCondLst>
                                            <p:cond delay="1999"/>
                                          </p:stCondLst>
                                        </p:cTn>
                                        <p:tgtEl>
                                          <p:spTgt spid="1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2000"/>
                                        <p:tgtEl>
                                          <p:spTgt spid="20"/>
                                        </p:tgtEl>
                                      </p:cBhvr>
                                    </p:animEffect>
                                    <p:set>
                                      <p:cBhvr>
                                        <p:cTn id="51" dur="1" fill="hold">
                                          <p:stCondLst>
                                            <p:cond delay="1999"/>
                                          </p:stCondLst>
                                        </p:cTn>
                                        <p:tgtEl>
                                          <p:spTgt spid="2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2000"/>
                                        <p:tgtEl>
                                          <p:spTgt spid="5"/>
                                        </p:tgtEl>
                                      </p:cBhvr>
                                    </p:animEffect>
                                    <p:set>
                                      <p:cBhvr>
                                        <p:cTn id="54" dur="1" fill="hold">
                                          <p:stCondLst>
                                            <p:cond delay="1999"/>
                                          </p:stCondLst>
                                        </p:cTn>
                                        <p:tgtEl>
                                          <p:spTgt spid="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2000"/>
                                        <p:tgtEl>
                                          <p:spTgt spid="7"/>
                                        </p:tgtEl>
                                      </p:cBhvr>
                                    </p:animEffect>
                                    <p:set>
                                      <p:cBhvr>
                                        <p:cTn id="57" dur="1" fill="hold">
                                          <p:stCondLst>
                                            <p:cond delay="1999"/>
                                          </p:stCondLst>
                                        </p:cTn>
                                        <p:tgtEl>
                                          <p:spTgt spid="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5"/>
                                        </p:tgtEl>
                                        <p:attrNameLst>
                                          <p:attrName>style.visibility</p:attrName>
                                        </p:attrNameLst>
                                      </p:cBhvr>
                                      <p:to>
                                        <p:strVal val="hidden"/>
                                      </p:to>
                                    </p:set>
                                  </p:childTnLst>
                                </p:cTn>
                              </p:par>
                            </p:childTnLst>
                          </p:cTn>
                        </p:par>
                        <p:par>
                          <p:cTn id="62" fill="hold">
                            <p:stCondLst>
                              <p:cond delay="0"/>
                            </p:stCondLst>
                            <p:childTnLst>
                              <p:par>
                                <p:cTn id="63" presetID="22" presetClass="entr" presetSubtype="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up)">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4"/>
                                        </p:tgtEl>
                                        <p:attrNameLst>
                                          <p:attrName>style.visibility</p:attrName>
                                        </p:attrNameLst>
                                      </p:cBhvr>
                                      <p:to>
                                        <p:strVal val="hidden"/>
                                      </p:to>
                                    </p:set>
                                  </p:childTnLst>
                                </p:cTn>
                              </p:par>
                            </p:childTnLst>
                          </p:cTn>
                        </p:par>
                        <p:par>
                          <p:cTn id="70" fill="hold">
                            <p:stCondLst>
                              <p:cond delay="0"/>
                            </p:stCondLst>
                            <p:childTnLst>
                              <p:par>
                                <p:cTn id="71" presetID="22" presetClass="entr" presetSubtype="1"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up)">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8"/>
                                        </p:tgtEl>
                                        <p:attrNameLst>
                                          <p:attrName>style.visibility</p:attrName>
                                        </p:attrNameLst>
                                      </p:cBhvr>
                                      <p:to>
                                        <p:strVal val="hidden"/>
                                      </p:to>
                                    </p:set>
                                  </p:childTnLst>
                                </p:cTn>
                              </p:par>
                            </p:childTnLst>
                          </p:cTn>
                        </p:par>
                        <p:par>
                          <p:cTn id="78" fill="hold">
                            <p:stCondLst>
                              <p:cond delay="0"/>
                            </p:stCondLst>
                            <p:childTnLst>
                              <p:par>
                                <p:cTn id="79" presetID="22" presetClass="entr" presetSubtype="1"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up)">
                                      <p:cBhvr>
                                        <p:cTn id="8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7" grpId="0" animBg="1"/>
      <p:bldP spid="7" grpId="1" animBg="1"/>
      <p:bldP spid="10" grpId="0" animBg="1"/>
      <p:bldP spid="11" grpId="0" animBg="1"/>
      <p:bldP spid="12" grpId="0" animBg="1"/>
      <p:bldP spid="13" grpId="0" animBg="1"/>
      <p:bldP spid="14" grpId="0" animBg="1"/>
      <p:bldP spid="14" grpId="1" animBg="1"/>
      <p:bldP spid="19" grpId="0" animBg="1"/>
      <p:bldP spid="19" grpId="1" animBg="1"/>
      <p:bldP spid="20" grpId="0" animBg="1"/>
      <p:bldP spid="20" grpId="1" animBg="1"/>
      <p:bldP spid="28" grpId="0" animBg="1"/>
      <p:bldP spid="28" grpId="1" animBg="1"/>
      <p:bldP spid="29" grpId="0" animBg="1"/>
      <p:bldP spid="15" grpId="0" animBg="1"/>
      <p:bldP spid="1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pic>
        <p:nvPicPr>
          <p:cNvPr id="4" name="Picture 2" descr="C:\Users\Work\Desktop\JacobBarhak_QR_Code.png"/>
          <p:cNvPicPr>
            <a:picLocks noChangeAspect="1" noChangeArrowheads="1"/>
          </p:cNvPicPr>
          <p:nvPr/>
        </p:nvPicPr>
        <p:blipFill>
          <a:blip r:embed="rId2" cstate="print"/>
          <a:srcRect/>
          <a:stretch>
            <a:fillRect/>
          </a:stretch>
        </p:blipFill>
        <p:spPr bwMode="auto">
          <a:xfrm>
            <a:off x="2936367" y="1743094"/>
            <a:ext cx="3271266" cy="3271266"/>
          </a:xfrm>
          <a:prstGeom prst="rect">
            <a:avLst/>
          </a:prstGeom>
          <a:noFill/>
        </p:spPr>
      </p:pic>
      <p:sp>
        <p:nvSpPr>
          <p:cNvPr id="5" name="TextBox 4"/>
          <p:cNvSpPr txBox="1"/>
          <p:nvPr/>
        </p:nvSpPr>
        <p:spPr>
          <a:xfrm>
            <a:off x="504509" y="1657362"/>
            <a:ext cx="8135007" cy="346247"/>
          </a:xfrm>
          <a:prstGeom prst="rect">
            <a:avLst/>
          </a:prstGeom>
          <a:noFill/>
        </p:spPr>
        <p:txBody>
          <a:bodyPr wrap="square" lIns="68577" tIns="34289" rIns="68577" bIns="34289" rtlCol="0">
            <a:spAutoFit/>
          </a:bodyPr>
          <a:lstStyle/>
          <a:p>
            <a:pPr marL="0" lvl="1" algn="ctr"/>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Data</a:t>
            </a:r>
            <a:endParaRPr lang="en-US" dirty="0"/>
          </a:p>
        </p:txBody>
      </p:sp>
      <p:sp>
        <p:nvSpPr>
          <p:cNvPr id="3" name="Content Placeholder 2"/>
          <p:cNvSpPr>
            <a:spLocks noGrp="1"/>
          </p:cNvSpPr>
          <p:nvPr>
            <p:ph idx="1"/>
          </p:nvPr>
        </p:nvSpPr>
        <p:spPr/>
        <p:txBody>
          <a:bodyPr>
            <a:normAutofit fontScale="70000" lnSpcReduction="20000"/>
          </a:bodyPr>
          <a:lstStyle/>
          <a:p>
            <a:pPr marL="571500" indent="-514350">
              <a:buFont typeface="+mj-lt"/>
              <a:buAutoNum type="arabicPeriod"/>
            </a:pPr>
            <a:r>
              <a:rPr lang="en-US" dirty="0" smtClean="0"/>
              <a:t>Baseline Population Statistics</a:t>
            </a:r>
          </a:p>
          <a:p>
            <a:pPr lvl="1"/>
            <a:r>
              <a:rPr lang="en-US" dirty="0" smtClean="0"/>
              <a:t>e.g. Age ~ 40 (5) , 50% Male, BP ~ 120(5)</a:t>
            </a:r>
          </a:p>
          <a:p>
            <a:pPr marL="571500" indent="-514350">
              <a:buFont typeface="+mj-lt"/>
              <a:buAutoNum type="arabicPeriod"/>
            </a:pPr>
            <a:r>
              <a:rPr lang="en-US" dirty="0" smtClean="0"/>
              <a:t>Outcomes</a:t>
            </a:r>
          </a:p>
          <a:p>
            <a:pPr lvl="1"/>
            <a:r>
              <a:rPr lang="en-US" dirty="0" smtClean="0"/>
              <a:t>e.g. 3% dead after 5 years</a:t>
            </a:r>
          </a:p>
          <a:p>
            <a:pPr marL="571500" indent="-514350">
              <a:buFont typeface="+mj-lt"/>
              <a:buAutoNum type="arabicPeriod"/>
            </a:pPr>
            <a:r>
              <a:rPr lang="en-US" dirty="0" smtClean="0"/>
              <a:t>Existing Models – Risk Equations</a:t>
            </a:r>
          </a:p>
          <a:p>
            <a:pPr lvl="1"/>
            <a:r>
              <a:rPr lang="en-US" dirty="0" smtClean="0"/>
              <a:t>Such as UKPDS risk equation for Stroke</a:t>
            </a:r>
          </a:p>
          <a:p>
            <a:pPr lvl="2"/>
            <a:endParaRPr lang="en-US" dirty="0" smtClean="0"/>
          </a:p>
          <a:p>
            <a:r>
              <a:rPr lang="en-US" dirty="0" smtClean="0"/>
              <a:t>In the past this data was manually extracted from publications</a:t>
            </a:r>
          </a:p>
          <a:p>
            <a:r>
              <a:rPr lang="en-US" dirty="0" smtClean="0"/>
              <a:t>The first two data elements can now be extracted from </a:t>
            </a:r>
            <a:r>
              <a:rPr lang="en-US" dirty="0" err="1" smtClean="0"/>
              <a:t>ClinicalTrials.Gov</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Accumulates Models/Assumptions</a:t>
            </a:r>
            <a:endParaRPr lang="en-US" dirty="0"/>
          </a:p>
        </p:txBody>
      </p:sp>
      <p:graphicFrame>
        <p:nvGraphicFramePr>
          <p:cNvPr id="10" name="Content Placeholder 4"/>
          <p:cNvGraphicFramePr>
            <a:graphicFrameLocks/>
          </p:cNvGraphicFramePr>
          <p:nvPr/>
        </p:nvGraphicFramePr>
        <p:xfrm>
          <a:off x="1066800" y="1504950"/>
          <a:ext cx="6629400" cy="2431980"/>
        </p:xfrm>
        <a:graphic>
          <a:graphicData uri="http://schemas.openxmlformats.org/drawingml/2006/table">
            <a:tbl>
              <a:tblPr/>
              <a:tblGrid>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tblGrid>
              <a:tr h="243198">
                <a:tc>
                  <a:txBody>
                    <a:bodyPr/>
                    <a:lstStyle/>
                    <a:p>
                      <a:pPr algn="ctr" fontAlgn="b"/>
                      <a:endParaRPr lang="en-US" sz="1000" b="1" i="0" u="none" strike="noStrike" dirty="0">
                        <a:solidFill>
                          <a:srgbClr val="000000"/>
                        </a:solidFill>
                        <a:latin typeface="Calibri"/>
                      </a:endParaRP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3</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4</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5</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6</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7</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8</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9</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10</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11</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12</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13</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14</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15</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16</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17</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18</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19</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20</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21</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22</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23</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24</a:t>
                      </a:r>
                    </a:p>
                  </a:txBody>
                  <a:tcPr marL="9007" marR="9007" marT="9007" marB="0" anchor="ctr">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1</a:t>
                      </a:r>
                    </a:p>
                  </a:txBody>
                  <a:tcPr marL="9007" marR="9007" marT="9007" marB="0" anchor="ctr">
                    <a:lnL>
                      <a:noFill/>
                    </a:lnL>
                    <a:lnR>
                      <a:noFill/>
                    </a:lnR>
                    <a:lnT>
                      <a:noFill/>
                    </a:lnT>
                    <a:lnB>
                      <a:noFill/>
                    </a:lnB>
                  </a:tcPr>
                </a:tc>
                <a:tc>
                  <a:txBody>
                    <a:bodyPr/>
                    <a:lstStyle/>
                    <a:p>
                      <a:pPr algn="ctr" fontAlgn="b"/>
                      <a:r>
                        <a:rPr lang="en-US" sz="1000" b="0" i="0" u="none" strike="noStrike" dirty="0">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2</a:t>
                      </a:r>
                    </a:p>
                  </a:txBody>
                  <a:tcPr marL="9007" marR="9007" marT="9007" marB="0" anchor="ctr">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3</a:t>
                      </a:r>
                    </a:p>
                  </a:txBody>
                  <a:tcPr marL="9007" marR="9007" marT="9007" marB="0" anchor="ctr">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4</a:t>
                      </a:r>
                    </a:p>
                  </a:txBody>
                  <a:tcPr marL="9007" marR="9007" marT="9007" marB="0" anchor="ctr">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solidFill>
                      <a:schemeClr val="bg1"/>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r>
              <a:tr h="243198">
                <a:tc>
                  <a:txBody>
                    <a:bodyPr/>
                    <a:lstStyle/>
                    <a:p>
                      <a:pPr algn="ctr" fontAlgn="b"/>
                      <a:r>
                        <a:rPr lang="en-US" sz="1000" b="1" i="0" u="none" strike="noStrike" dirty="0">
                          <a:solidFill>
                            <a:srgbClr val="000000"/>
                          </a:solidFill>
                          <a:latin typeface="Calibri"/>
                        </a:rPr>
                        <a:t>5</a:t>
                      </a:r>
                    </a:p>
                  </a:txBody>
                  <a:tcPr marL="9007" marR="9007" marT="9007" marB="0" anchor="ctr">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6</a:t>
                      </a:r>
                    </a:p>
                  </a:txBody>
                  <a:tcPr marL="9007" marR="9007" marT="9007" marB="0" anchor="ctr">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7</a:t>
                      </a:r>
                    </a:p>
                  </a:txBody>
                  <a:tcPr marL="9007" marR="9007" marT="9007" marB="0" anchor="ctr">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8</a:t>
                      </a:r>
                    </a:p>
                  </a:txBody>
                  <a:tcPr marL="9007" marR="9007" marT="9007" marB="0" anchor="ctr">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9</a:t>
                      </a:r>
                    </a:p>
                  </a:txBody>
                  <a:tcPr marL="9007" marR="9007" marT="9007" marB="0" anchor="ctr">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r>
            </a:tbl>
          </a:graphicData>
        </a:graphic>
      </p:graphicFrame>
      <p:sp>
        <p:nvSpPr>
          <p:cNvPr id="11" name="TextBox 10"/>
          <p:cNvSpPr txBox="1"/>
          <p:nvPr/>
        </p:nvSpPr>
        <p:spPr>
          <a:xfrm>
            <a:off x="50800" y="2724156"/>
            <a:ext cx="1168400" cy="646331"/>
          </a:xfrm>
          <a:prstGeom prst="rect">
            <a:avLst/>
          </a:prstGeom>
          <a:noFill/>
        </p:spPr>
        <p:txBody>
          <a:bodyPr wrap="square" rtlCol="0">
            <a:spAutoFit/>
          </a:bodyPr>
          <a:lstStyle/>
          <a:p>
            <a:pPr algn="ctr"/>
            <a:r>
              <a:rPr lang="en-US" dirty="0" smtClean="0"/>
              <a:t>Risk Equations</a:t>
            </a:r>
            <a:endParaRPr lang="en-US" dirty="0"/>
          </a:p>
        </p:txBody>
      </p:sp>
      <p:sp>
        <p:nvSpPr>
          <p:cNvPr id="12" name="TextBox 11"/>
          <p:cNvSpPr txBox="1"/>
          <p:nvPr/>
        </p:nvSpPr>
        <p:spPr>
          <a:xfrm>
            <a:off x="3352800" y="1123950"/>
            <a:ext cx="2190750" cy="369332"/>
          </a:xfrm>
          <a:prstGeom prst="rect">
            <a:avLst/>
          </a:prstGeom>
          <a:noFill/>
        </p:spPr>
        <p:txBody>
          <a:bodyPr wrap="square" rtlCol="0">
            <a:spAutoFit/>
          </a:bodyPr>
          <a:lstStyle/>
          <a:p>
            <a:pPr algn="ctr"/>
            <a:r>
              <a:rPr lang="en-US" dirty="0" smtClean="0"/>
              <a:t>Bio-Markers</a:t>
            </a:r>
            <a:endParaRPr lang="en-US" dirty="0"/>
          </a:p>
        </p:txBody>
      </p:sp>
      <p:grpSp>
        <p:nvGrpSpPr>
          <p:cNvPr id="3" name="Group 12"/>
          <p:cNvGrpSpPr/>
          <p:nvPr/>
        </p:nvGrpSpPr>
        <p:grpSpPr>
          <a:xfrm>
            <a:off x="3124200" y="1504962"/>
            <a:ext cx="1981200" cy="3092361"/>
            <a:chOff x="3429000" y="1905000"/>
            <a:chExt cx="2286000" cy="4672901"/>
          </a:xfrm>
        </p:grpSpPr>
        <p:sp>
          <p:nvSpPr>
            <p:cNvPr id="14" name="Rectangle 13"/>
            <p:cNvSpPr/>
            <p:nvPr/>
          </p:nvSpPr>
          <p:spPr>
            <a:xfrm>
              <a:off x="4419600" y="1905000"/>
              <a:ext cx="304800" cy="3962400"/>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3429000" y="6019799"/>
              <a:ext cx="2286000" cy="558102"/>
            </a:xfrm>
            <a:prstGeom prst="rect">
              <a:avLst/>
            </a:prstGeom>
            <a:noFill/>
          </p:spPr>
          <p:txBody>
            <a:bodyPr wrap="square" rtlCol="0">
              <a:spAutoFit/>
            </a:bodyPr>
            <a:lstStyle/>
            <a:p>
              <a:pPr algn="ctr"/>
              <a:r>
                <a:rPr lang="en-US" dirty="0" smtClean="0">
                  <a:solidFill>
                    <a:srgbClr val="FF0000"/>
                  </a:solidFill>
                </a:rPr>
                <a:t>Smoke</a:t>
              </a:r>
              <a:endParaRPr lang="en-US" dirty="0">
                <a:solidFill>
                  <a:srgbClr val="FF0000"/>
                </a:solidFill>
              </a:endParaRPr>
            </a:p>
          </p:txBody>
        </p:sp>
      </p:grpSp>
      <p:sp>
        <p:nvSpPr>
          <p:cNvPr id="20" name="6-Point Star 19"/>
          <p:cNvSpPr/>
          <p:nvPr/>
        </p:nvSpPr>
        <p:spPr>
          <a:xfrm>
            <a:off x="4876800" y="3181350"/>
            <a:ext cx="1828800" cy="16002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Which behave better?</a:t>
            </a:r>
            <a:endParaRPr lang="en-US" b="1" dirty="0"/>
          </a:p>
        </p:txBody>
      </p:sp>
      <p:sp>
        <p:nvSpPr>
          <p:cNvPr id="21" name="6-Point Star 20"/>
          <p:cNvSpPr/>
          <p:nvPr/>
        </p:nvSpPr>
        <p:spPr>
          <a:xfrm>
            <a:off x="6858000" y="2495550"/>
            <a:ext cx="2133600" cy="19812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How to merge such information?</a:t>
            </a:r>
            <a:endParaRPr lang="en-US" b="1" dirty="0"/>
          </a:p>
        </p:txBody>
      </p:sp>
      <p:sp>
        <p:nvSpPr>
          <p:cNvPr id="16" name="6-Point Star 15"/>
          <p:cNvSpPr/>
          <p:nvPr/>
        </p:nvSpPr>
        <p:spPr>
          <a:xfrm>
            <a:off x="1981200" y="3409950"/>
            <a:ext cx="1828800" cy="16002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Are models up to date?</a:t>
            </a:r>
            <a:endParaRPr lang="en-US" b="1" dirty="0"/>
          </a:p>
        </p:txBody>
      </p:sp>
      <p:graphicFrame>
        <p:nvGraphicFramePr>
          <p:cNvPr id="37890" name="Object 2"/>
          <p:cNvGraphicFramePr>
            <a:graphicFrameLocks noChangeAspect="1"/>
          </p:cNvGraphicFramePr>
          <p:nvPr/>
        </p:nvGraphicFramePr>
        <p:xfrm>
          <a:off x="228600" y="1276351"/>
          <a:ext cx="2681288" cy="261938"/>
        </p:xfrm>
        <a:graphic>
          <a:graphicData uri="http://schemas.openxmlformats.org/presentationml/2006/ole">
            <p:oleObj spid="_x0000_s37890" name="משוואה" r:id="rId3" imgW="2133360" imgH="203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 calcmode="lin" valueType="num">
                                      <p:cBhvr>
                                        <p:cTn id="23" dur="500" fill="hold"/>
                                        <p:tgtEl>
                                          <p:spTgt spid="20"/>
                                        </p:tgtEl>
                                        <p:attrNameLst>
                                          <p:attrName>style.rotation</p:attrName>
                                        </p:attrNameLst>
                                      </p:cBhvr>
                                      <p:tavLst>
                                        <p:tav tm="0">
                                          <p:val>
                                            <p:fltVal val="360"/>
                                          </p:val>
                                        </p:tav>
                                        <p:tav tm="100000">
                                          <p:val>
                                            <p:fltVal val="0"/>
                                          </p:val>
                                        </p:tav>
                                      </p:tavLst>
                                    </p:anim>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 calcmode="lin" valueType="num">
                                      <p:cBhvr>
                                        <p:cTn id="31" dur="500" fill="hold"/>
                                        <p:tgtEl>
                                          <p:spTgt spid="21"/>
                                        </p:tgtEl>
                                        <p:attrNameLst>
                                          <p:attrName>style.rotation</p:attrName>
                                        </p:attrNameLst>
                                      </p:cBhvr>
                                      <p:tavLst>
                                        <p:tav tm="0">
                                          <p:val>
                                            <p:fltVal val="360"/>
                                          </p:val>
                                        </p:tav>
                                        <p:tav tm="100000">
                                          <p:val>
                                            <p:fltVal val="0"/>
                                          </p:val>
                                        </p:tav>
                                      </p:tavLst>
                                    </p:anim>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 calcmode="lin" valueType="num">
                                      <p:cBhvr>
                                        <p:cTn id="39" dur="500" fill="hold"/>
                                        <p:tgtEl>
                                          <p:spTgt spid="16"/>
                                        </p:tgtEl>
                                        <p:attrNameLst>
                                          <p:attrName>style.rotation</p:attrName>
                                        </p:attrNameLst>
                                      </p:cBhvr>
                                      <p:tavLst>
                                        <p:tav tm="0">
                                          <p:val>
                                            <p:fltVal val="360"/>
                                          </p:val>
                                        </p:tav>
                                        <p:tav tm="100000">
                                          <p:val>
                                            <p:fltVal val="0"/>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0" grpId="0" animBg="1"/>
      <p:bldP spid="21"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ClinicalTrials.Gov</a:t>
            </a:r>
            <a:endParaRPr lang="en-US" dirty="0"/>
          </a:p>
        </p:txBody>
      </p:sp>
      <p:sp>
        <p:nvSpPr>
          <p:cNvPr id="3" name="Content Placeholder 2"/>
          <p:cNvSpPr>
            <a:spLocks noGrp="1"/>
          </p:cNvSpPr>
          <p:nvPr>
            <p:ph idx="1"/>
          </p:nvPr>
        </p:nvSpPr>
        <p:spPr/>
        <p:txBody>
          <a:bodyPr/>
          <a:lstStyle/>
          <a:p>
            <a:r>
              <a:rPr lang="en-US" dirty="0" smtClean="0"/>
              <a:t>An NIH Project </a:t>
            </a:r>
          </a:p>
          <a:p>
            <a:r>
              <a:rPr lang="en-US" dirty="0" smtClean="0"/>
              <a:t>Accumulates Clinical Trial Data </a:t>
            </a:r>
          </a:p>
          <a:p>
            <a:r>
              <a:rPr lang="en-US" dirty="0" smtClean="0"/>
              <a:t>Many Studies are Now Required to Register</a:t>
            </a:r>
          </a:p>
          <a:p>
            <a:r>
              <a:rPr lang="en-US" dirty="0" smtClean="0"/>
              <a:t>International</a:t>
            </a:r>
          </a:p>
          <a:p>
            <a:r>
              <a:rPr lang="en-US" dirty="0" smtClean="0"/>
              <a:t>Grows Rapidly</a:t>
            </a:r>
          </a:p>
          <a:p>
            <a:endParaRPr lang="en-US" dirty="0"/>
          </a:p>
        </p:txBody>
      </p:sp>
      <p:graphicFrame>
        <p:nvGraphicFramePr>
          <p:cNvPr id="5" name="Content Placeholder 3"/>
          <p:cNvGraphicFramePr>
            <a:graphicFrameLocks/>
          </p:cNvGraphicFramePr>
          <p:nvPr/>
        </p:nvGraphicFramePr>
        <p:xfrm>
          <a:off x="3581401" y="2948940"/>
          <a:ext cx="5029200" cy="1808799"/>
        </p:xfrm>
        <a:graphic>
          <a:graphicData uri="http://schemas.openxmlformats.org/drawingml/2006/table">
            <a:tbl>
              <a:tblPr/>
              <a:tblGrid>
                <a:gridCol w="1453468"/>
                <a:gridCol w="1787866"/>
                <a:gridCol w="1787866"/>
              </a:tblGrid>
              <a:tr h="420053">
                <a:tc>
                  <a:txBody>
                    <a:bodyPr/>
                    <a:lstStyle/>
                    <a:p>
                      <a:pPr marL="0" marR="0" algn="ctr">
                        <a:spcBef>
                          <a:spcPts val="300"/>
                        </a:spcBef>
                        <a:spcAft>
                          <a:spcPts val="300"/>
                        </a:spcAft>
                        <a:tabLst>
                          <a:tab pos="228600" algn="l"/>
                          <a:tab pos="457200" algn="l"/>
                          <a:tab pos="685800" algn="l"/>
                        </a:tabLst>
                      </a:pPr>
                      <a:r>
                        <a:rPr lang="en-US" sz="1800" b="1">
                          <a:latin typeface="Times New Roman"/>
                          <a:ea typeface="Times New Roman"/>
                        </a:rPr>
                        <a:t>Date</a:t>
                      </a:r>
                      <a:endParaRPr lang="en-US" sz="18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b="1">
                          <a:latin typeface="Times New Roman"/>
                          <a:ea typeface="Times New Roman"/>
                        </a:rPr>
                        <a:t>Number of Trials</a:t>
                      </a:r>
                      <a:endParaRPr lang="en-US" sz="18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b="1">
                          <a:latin typeface="Times New Roman"/>
                          <a:ea typeface="Times New Roman"/>
                        </a:rPr>
                        <a:t>Studies with Results</a:t>
                      </a:r>
                      <a:endParaRPr lang="en-US" sz="18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053">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12-Feb-2017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236,687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24,251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053">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27-Sep-2016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226,460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22,614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053">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7-Apr-2015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a:latin typeface="Times New Roman"/>
                          <a:ea typeface="Times New Roman"/>
                        </a:rPr>
                        <a:t>187,653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tabLst>
                          <a:tab pos="228600" algn="l"/>
                          <a:tab pos="457200" algn="l"/>
                          <a:tab pos="685800" algn="l"/>
                        </a:tabLst>
                      </a:pPr>
                      <a:r>
                        <a:rPr lang="en-US" sz="1800" dirty="0">
                          <a:latin typeface="Times New Roman"/>
                          <a:ea typeface="Times New Roman"/>
                        </a:rPr>
                        <a:t>Not collected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How Reliable Are These Results?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sym typeface="Symbol"/>
              </a:rPr>
              <a:t>Noise</a:t>
            </a:r>
          </a:p>
          <a:p>
            <a:pPr lvl="1"/>
            <a:r>
              <a:rPr lang="en-US" dirty="0" smtClean="0">
                <a:sym typeface="Symbol"/>
              </a:rPr>
              <a:t>Data</a:t>
            </a:r>
          </a:p>
          <a:p>
            <a:pPr lvl="1"/>
            <a:r>
              <a:rPr lang="en-US" dirty="0" smtClean="0">
                <a:sym typeface="Symbol"/>
              </a:rPr>
              <a:t>Monte Carlo</a:t>
            </a:r>
          </a:p>
          <a:p>
            <a:r>
              <a:rPr lang="en-US" dirty="0" smtClean="0">
                <a:sym typeface="Symbol"/>
              </a:rPr>
              <a:t>Data</a:t>
            </a:r>
          </a:p>
          <a:p>
            <a:pPr lvl="1"/>
            <a:r>
              <a:rPr lang="en-US" dirty="0" smtClean="0">
                <a:sym typeface="Symbol"/>
              </a:rPr>
              <a:t>Limited number of populations</a:t>
            </a:r>
          </a:p>
          <a:p>
            <a:pPr lvl="1"/>
            <a:r>
              <a:rPr lang="en-US" dirty="0" smtClean="0">
                <a:sym typeface="Symbol"/>
              </a:rPr>
              <a:t>Are models representative?</a:t>
            </a:r>
          </a:p>
          <a:p>
            <a:pPr lvl="1"/>
            <a:r>
              <a:rPr lang="en-US" dirty="0" smtClean="0">
                <a:sym typeface="Symbol"/>
              </a:rPr>
              <a:t>Missing data – estimated dates</a:t>
            </a:r>
          </a:p>
          <a:p>
            <a:r>
              <a:rPr lang="en-US" dirty="0" smtClean="0">
                <a:sym typeface="Symbol"/>
              </a:rPr>
              <a:t>Human Error</a:t>
            </a:r>
          </a:p>
          <a:p>
            <a:pPr lvl="1"/>
            <a:r>
              <a:rPr lang="en-US" dirty="0" smtClean="0">
                <a:sym typeface="Symbol"/>
              </a:rPr>
              <a:t>These results do contain human entry error</a:t>
            </a:r>
          </a:p>
          <a:p>
            <a:pPr lvl="1"/>
            <a:endParaRPr lang="en-US" dirty="0" smtClean="0">
              <a:sym typeface="Symbol"/>
            </a:endParaRPr>
          </a:p>
          <a:p>
            <a:r>
              <a:rPr lang="en-US" dirty="0" smtClean="0">
                <a:sym typeface="Symbol"/>
              </a:rPr>
              <a:t>Model Assumptions</a:t>
            </a:r>
          </a:p>
          <a:p>
            <a:pPr lvl="1"/>
            <a:r>
              <a:rPr lang="en-US" dirty="0" smtClean="0">
                <a:sym typeface="Symbol"/>
              </a:rPr>
              <a:t>Improvement rate Formulation </a:t>
            </a:r>
          </a:p>
          <a:p>
            <a:pPr lvl="1"/>
            <a:r>
              <a:rPr lang="en-US" dirty="0" smtClean="0">
                <a:sym typeface="Symbol"/>
              </a:rPr>
              <a:t>Ensemble model formulation</a:t>
            </a:r>
          </a:p>
          <a:p>
            <a:r>
              <a:rPr lang="en-US" dirty="0" smtClean="0">
                <a:sym typeface="Symbol"/>
              </a:rPr>
              <a:t>Optimization</a:t>
            </a:r>
          </a:p>
          <a:p>
            <a:pPr lvl="1"/>
            <a:r>
              <a:rPr lang="en-US" dirty="0" smtClean="0">
                <a:sym typeface="Symbol"/>
              </a:rPr>
              <a:t>Multiple possible solutions</a:t>
            </a:r>
          </a:p>
          <a:p>
            <a:pPr lvl="1"/>
            <a:r>
              <a:rPr lang="en-US" dirty="0" smtClean="0">
                <a:sym typeface="Symbol"/>
              </a:rPr>
              <a:t>Arbitrary stopping criteria</a:t>
            </a:r>
          </a:p>
          <a:p>
            <a:endParaRPr lang="en-US" dirty="0" smtClean="0">
              <a:sym typeface="Symbol"/>
            </a:endParaRPr>
          </a:p>
          <a:p>
            <a:pPr lvl="1"/>
            <a:endParaRPr lang="en-US" dirty="0" smtClean="0">
              <a:sym typeface="Symbol"/>
            </a:endParaRPr>
          </a:p>
          <a:p>
            <a:pPr lvl="1"/>
            <a:endParaRPr lang="en-US" dirty="0" smtClean="0">
              <a:sym typeface="Symbol"/>
            </a:endParaRPr>
          </a:p>
          <a:p>
            <a:endParaRPr lang="en-US" dirty="0"/>
          </a:p>
        </p:txBody>
      </p:sp>
      <p:sp>
        <p:nvSpPr>
          <p:cNvPr id="8" name="Oval Callout 7"/>
          <p:cNvSpPr/>
          <p:nvPr/>
        </p:nvSpPr>
        <p:spPr>
          <a:xfrm>
            <a:off x="5715000" y="1047750"/>
            <a:ext cx="3276600" cy="1600200"/>
          </a:xfrm>
          <a:prstGeom prst="wedgeEllipseCallout">
            <a:avLst>
              <a:gd name="adj1" fmla="val -68945"/>
              <a:gd name="adj2" fmla="val 2088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Probably stable enough - enough data was accumulated</a:t>
            </a:r>
            <a:endParaRPr lang="en-US" dirty="0"/>
          </a:p>
        </p:txBody>
      </p:sp>
      <p:sp>
        <p:nvSpPr>
          <p:cNvPr id="9" name="Oval Callout 8"/>
          <p:cNvSpPr/>
          <p:nvPr/>
        </p:nvSpPr>
        <p:spPr>
          <a:xfrm>
            <a:off x="5791200" y="3028950"/>
            <a:ext cx="3200400" cy="1676400"/>
          </a:xfrm>
          <a:prstGeom prst="wedgeEllipseCallout">
            <a:avLst>
              <a:gd name="adj1" fmla="val -70783"/>
              <a:gd name="adj2" fmla="val 483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Similar results reported in the past so probably not far from the truth</a:t>
            </a:r>
            <a:endParaRPr lang="en-US" dirty="0"/>
          </a:p>
        </p:txBody>
      </p:sp>
      <p:sp>
        <p:nvSpPr>
          <p:cNvPr id="11" name="Right Brace 10"/>
          <p:cNvSpPr/>
          <p:nvPr/>
        </p:nvSpPr>
        <p:spPr>
          <a:xfrm>
            <a:off x="3581400" y="1200150"/>
            <a:ext cx="1524000" cy="19812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3581400" y="3333750"/>
            <a:ext cx="1524000" cy="12192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is Powered by MIST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MIST = </a:t>
            </a:r>
            <a:r>
              <a:rPr lang="en-US" dirty="0" err="1" smtClean="0"/>
              <a:t>MIcro</a:t>
            </a:r>
            <a:r>
              <a:rPr lang="en-US" dirty="0" smtClean="0"/>
              <a:t> Simulation Tool</a:t>
            </a:r>
          </a:p>
          <a:p>
            <a:r>
              <a:rPr lang="en-US" dirty="0" smtClean="0"/>
              <a:t>Free Software:</a:t>
            </a:r>
          </a:p>
          <a:p>
            <a:pPr lvl="1"/>
            <a:r>
              <a:rPr lang="en-US" dirty="0" smtClean="0">
                <a:hlinkClick r:id="rId2"/>
              </a:rPr>
              <a:t>https://simtk.org/projects/mist</a:t>
            </a:r>
            <a:endParaRPr lang="en-US" dirty="0" smtClean="0"/>
          </a:p>
          <a:p>
            <a:pPr lvl="1"/>
            <a:r>
              <a:rPr lang="en-US" dirty="0" smtClean="0">
                <a:hlinkClick r:id="rId3"/>
              </a:rPr>
              <a:t>https://github.com/Jacob-Barhak/MIST</a:t>
            </a:r>
            <a:endParaRPr lang="en-US" dirty="0" smtClean="0"/>
          </a:p>
          <a:p>
            <a:r>
              <a:rPr lang="en-US" dirty="0" smtClean="0"/>
              <a:t>Uses High Performance Computing</a:t>
            </a:r>
          </a:p>
          <a:p>
            <a:endParaRPr lang="en-US" dirty="0" smtClean="0"/>
          </a:p>
          <a:p>
            <a:endParaRPr lang="en-US" dirty="0" smtClean="0"/>
          </a:p>
          <a:p>
            <a:endParaRPr lang="en-US" dirty="0" smtClean="0"/>
          </a:p>
          <a:p>
            <a:endParaRPr lang="en-US" dirty="0" smtClean="0"/>
          </a:p>
          <a:p>
            <a:r>
              <a:rPr lang="en-US" dirty="0" smtClean="0"/>
              <a:t>MIST Runs over the Cloud !!! </a:t>
            </a:r>
          </a:p>
          <a:p>
            <a:endParaRPr lang="en-US" dirty="0" smtClean="0"/>
          </a:p>
          <a:p>
            <a:endParaRPr lang="en-US" dirty="0" smtClean="0"/>
          </a:p>
          <a:p>
            <a:endParaRPr lang="en-US" dirty="0" smtClean="0"/>
          </a:p>
          <a:p>
            <a:endParaRPr lang="en-US" dirty="0"/>
          </a:p>
        </p:txBody>
      </p:sp>
      <p:pic>
        <p:nvPicPr>
          <p:cNvPr id="4" name="Picture 3" descr="C:\Users\Work\Desktop\20150216_010424.jpg"/>
          <p:cNvPicPr>
            <a:picLocks noChangeAspect="1" noChangeArrowheads="1"/>
          </p:cNvPicPr>
          <p:nvPr/>
        </p:nvPicPr>
        <p:blipFill>
          <a:blip r:embed="rId4" cstate="print"/>
          <a:srcRect/>
          <a:stretch>
            <a:fillRect/>
          </a:stretch>
        </p:blipFill>
        <p:spPr bwMode="auto">
          <a:xfrm>
            <a:off x="6070599" y="1200150"/>
            <a:ext cx="2844800" cy="1600200"/>
          </a:xfrm>
          <a:prstGeom prst="rect">
            <a:avLst/>
          </a:prstGeom>
          <a:noFill/>
        </p:spPr>
      </p:pic>
      <p:sp>
        <p:nvSpPr>
          <p:cNvPr id="5" name="Cloud Callout 4"/>
          <p:cNvSpPr/>
          <p:nvPr/>
        </p:nvSpPr>
        <p:spPr>
          <a:xfrm>
            <a:off x="533400" y="287655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6" name="Cloud Callout 5"/>
          <p:cNvSpPr/>
          <p:nvPr/>
        </p:nvSpPr>
        <p:spPr>
          <a:xfrm>
            <a:off x="9144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8956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181600" y="325755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6"/>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2014</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4" y="971551"/>
            <a:ext cx="7991475" cy="3729038"/>
          </a:xfrm>
          <a:prstGeom prst="rect">
            <a:avLst/>
          </a:prstGeom>
          <a:noFill/>
          <a:ln w="9525">
            <a:noFill/>
            <a:miter lim="800000"/>
            <a:headEnd/>
            <a:tailEnd/>
          </a:ln>
        </p:spPr>
      </p:pic>
      <p:sp>
        <p:nvSpPr>
          <p:cNvPr id="5" name="TextBox 4"/>
          <p:cNvSpPr txBox="1"/>
          <p:nvPr/>
        </p:nvSpPr>
        <p:spPr>
          <a:xfrm>
            <a:off x="838200" y="4400550"/>
            <a:ext cx="3962400" cy="400110"/>
          </a:xfrm>
          <a:prstGeom prst="rect">
            <a:avLst/>
          </a:prstGeom>
          <a:noFill/>
        </p:spPr>
        <p:txBody>
          <a:bodyPr wrap="square" rtlCol="0">
            <a:spAutoFit/>
          </a:bodyPr>
          <a:lstStyle/>
          <a:p>
            <a:pPr algn="ctr"/>
            <a:r>
              <a:rPr lang="en-US" sz="2000" b="1" dirty="0" smtClean="0"/>
              <a:t>Date Correction</a:t>
            </a:r>
            <a:endParaRPr lang="en-US" sz="2000" b="1" dirty="0"/>
          </a:p>
        </p:txBody>
      </p:sp>
      <p:sp>
        <p:nvSpPr>
          <p:cNvPr id="6" name="TextBox 5"/>
          <p:cNvSpPr txBox="1"/>
          <p:nvPr/>
        </p:nvSpPr>
        <p:spPr>
          <a:xfrm>
            <a:off x="990600" y="876240"/>
            <a:ext cx="3505200" cy="400110"/>
          </a:xfrm>
          <a:prstGeom prst="rect">
            <a:avLst/>
          </a:prstGeom>
          <a:noFill/>
        </p:spPr>
        <p:txBody>
          <a:bodyPr wrap="square" rtlCol="0">
            <a:spAutoFit/>
          </a:bodyPr>
          <a:lstStyle/>
          <a:p>
            <a:pPr algn="ctr"/>
            <a:r>
              <a:rPr lang="en-US" sz="2000" b="1" dirty="0" smtClean="0"/>
              <a:t>Raw Models</a:t>
            </a:r>
            <a:endParaRPr lang="en-US" sz="2000" b="1" dirty="0"/>
          </a:p>
        </p:txBody>
      </p:sp>
      <p:sp>
        <p:nvSpPr>
          <p:cNvPr id="7" name="TextBox 6"/>
          <p:cNvSpPr txBox="1"/>
          <p:nvPr/>
        </p:nvSpPr>
        <p:spPr>
          <a:xfrm>
            <a:off x="4572000" y="876240"/>
            <a:ext cx="3886200" cy="400110"/>
          </a:xfrm>
          <a:prstGeom prst="rect">
            <a:avLst/>
          </a:prstGeom>
          <a:noFill/>
        </p:spPr>
        <p:txBody>
          <a:bodyPr wrap="square" rtlCol="0">
            <a:spAutoFit/>
          </a:bodyPr>
          <a:lstStyle/>
          <a:p>
            <a:pPr algn="ctr"/>
            <a:r>
              <a:rPr lang="en-US" sz="2000" b="1" dirty="0" err="1" smtClean="0"/>
              <a:t>BioMarker</a:t>
            </a:r>
            <a:r>
              <a:rPr lang="en-US" sz="2000" b="1" dirty="0" smtClean="0"/>
              <a:t> Correction</a:t>
            </a:r>
            <a:endParaRPr lang="en-US" sz="2000" b="1" dirty="0"/>
          </a:p>
        </p:txBody>
      </p:sp>
      <p:sp>
        <p:nvSpPr>
          <p:cNvPr id="8" name="TextBox 7"/>
          <p:cNvSpPr txBox="1"/>
          <p:nvPr/>
        </p:nvSpPr>
        <p:spPr>
          <a:xfrm>
            <a:off x="4419600" y="4400550"/>
            <a:ext cx="4343400" cy="400110"/>
          </a:xfrm>
          <a:prstGeom prst="rect">
            <a:avLst/>
          </a:prstGeom>
          <a:noFill/>
        </p:spPr>
        <p:txBody>
          <a:bodyPr wrap="square" rtlCol="0">
            <a:spAutoFit/>
          </a:bodyPr>
          <a:lstStyle/>
          <a:p>
            <a:pPr algn="ctr"/>
            <a:r>
              <a:rPr lang="en-US" sz="2000" b="1" dirty="0" err="1" smtClean="0"/>
              <a:t>Date+BioMarker</a:t>
            </a:r>
            <a:r>
              <a:rPr lang="en-US" sz="2000" b="1" dirty="0" smtClean="0"/>
              <a:t> Correction</a:t>
            </a:r>
            <a:endParaRPr lang="en-US" sz="2000" b="1" dirty="0"/>
          </a:p>
        </p:txBody>
      </p:sp>
      <p:sp>
        <p:nvSpPr>
          <p:cNvPr id="10" name="TextBox 9"/>
          <p:cNvSpPr txBox="1"/>
          <p:nvPr/>
        </p:nvSpPr>
        <p:spPr>
          <a:xfrm rot="16200000">
            <a:off x="-106264" y="1356195"/>
            <a:ext cx="971550" cy="430887"/>
          </a:xfrm>
          <a:prstGeom prst="rect">
            <a:avLst/>
          </a:prstGeom>
          <a:noFill/>
        </p:spPr>
        <p:txBody>
          <a:bodyPr wrap="square" rtlCol="0">
            <a:spAutoFit/>
          </a:bodyPr>
          <a:lstStyle/>
          <a:p>
            <a:pPr algn="ctr"/>
            <a:r>
              <a:rPr lang="en-US" sz="1100" b="1" dirty="0" smtClean="0"/>
              <a:t>Biomarkers Independent</a:t>
            </a:r>
            <a:endParaRPr lang="en-US" sz="1100" b="1" dirty="0"/>
          </a:p>
        </p:txBody>
      </p:sp>
      <p:sp>
        <p:nvSpPr>
          <p:cNvPr id="11" name="TextBox 10"/>
          <p:cNvSpPr txBox="1"/>
          <p:nvPr/>
        </p:nvSpPr>
        <p:spPr>
          <a:xfrm rot="16200000">
            <a:off x="-35927" y="2242018"/>
            <a:ext cx="800100" cy="430887"/>
          </a:xfrm>
          <a:prstGeom prst="rect">
            <a:avLst/>
          </a:prstGeom>
          <a:noFill/>
        </p:spPr>
        <p:txBody>
          <a:bodyPr wrap="square" rtlCol="0">
            <a:spAutoFit/>
          </a:bodyPr>
          <a:lstStyle/>
          <a:p>
            <a:pPr algn="ctr"/>
            <a:r>
              <a:rPr lang="en-US" sz="1100" b="1" dirty="0" smtClean="0"/>
              <a:t>Fully Correlated</a:t>
            </a:r>
            <a:endParaRPr lang="en-US" sz="1100" b="1" dirty="0"/>
          </a:p>
        </p:txBody>
      </p:sp>
      <p:sp>
        <p:nvSpPr>
          <p:cNvPr id="14" name="TextBox 13"/>
          <p:cNvSpPr txBox="1"/>
          <p:nvPr/>
        </p:nvSpPr>
        <p:spPr>
          <a:xfrm rot="16200000">
            <a:off x="6903392" y="2686020"/>
            <a:ext cx="3714750" cy="400110"/>
          </a:xfrm>
          <a:prstGeom prst="rect">
            <a:avLst/>
          </a:prstGeom>
          <a:noFill/>
        </p:spPr>
        <p:txBody>
          <a:bodyPr wrap="square" rtlCol="0">
            <a:spAutoFit/>
          </a:bodyPr>
          <a:lstStyle/>
          <a:p>
            <a:pPr algn="ctr"/>
            <a:r>
              <a:rPr lang="en-US" sz="2000" b="1" dirty="0" smtClean="0"/>
              <a:t> 8 Populations = 40 cohorts x 2</a:t>
            </a:r>
            <a:endParaRPr lang="en-US" sz="2000" b="1" dirty="0"/>
          </a:p>
        </p:txBody>
      </p:sp>
      <p:sp>
        <p:nvSpPr>
          <p:cNvPr id="15" name="TextBox 14"/>
          <p:cNvSpPr txBox="1"/>
          <p:nvPr/>
        </p:nvSpPr>
        <p:spPr>
          <a:xfrm>
            <a:off x="2362200" y="4629150"/>
            <a:ext cx="4343400" cy="400110"/>
          </a:xfrm>
          <a:prstGeom prst="rect">
            <a:avLst/>
          </a:prstGeom>
          <a:noFill/>
        </p:spPr>
        <p:txBody>
          <a:bodyPr wrap="square" rtlCol="0">
            <a:spAutoFit/>
          </a:bodyPr>
          <a:lstStyle/>
          <a:p>
            <a:pPr algn="ctr"/>
            <a:r>
              <a:rPr lang="en-US" sz="2000" b="1" dirty="0" smtClean="0"/>
              <a:t>50 Models x 4 Assumptions</a:t>
            </a:r>
            <a:endParaRPr lang="en-US" sz="2000" b="1" dirty="0"/>
          </a:p>
        </p:txBody>
      </p:sp>
      <p:sp>
        <p:nvSpPr>
          <p:cNvPr id="16" name="TextBox 15"/>
          <p:cNvSpPr txBox="1"/>
          <p:nvPr/>
        </p:nvSpPr>
        <p:spPr>
          <a:xfrm rot="16200000">
            <a:off x="-132577" y="3070695"/>
            <a:ext cx="971550" cy="430887"/>
          </a:xfrm>
          <a:prstGeom prst="rect">
            <a:avLst/>
          </a:prstGeom>
          <a:noFill/>
        </p:spPr>
        <p:txBody>
          <a:bodyPr wrap="square" rtlCol="0">
            <a:spAutoFit/>
          </a:bodyPr>
          <a:lstStyle/>
          <a:p>
            <a:pPr algn="ctr"/>
            <a:r>
              <a:rPr lang="en-US" sz="1100" b="1" dirty="0" smtClean="0"/>
              <a:t>Biomarkers Independent</a:t>
            </a:r>
            <a:endParaRPr lang="en-US" sz="1100" b="1" dirty="0"/>
          </a:p>
        </p:txBody>
      </p:sp>
      <p:sp>
        <p:nvSpPr>
          <p:cNvPr id="17" name="TextBox 16"/>
          <p:cNvSpPr txBox="1"/>
          <p:nvPr/>
        </p:nvSpPr>
        <p:spPr>
          <a:xfrm rot="16200000">
            <a:off x="-62240" y="3956518"/>
            <a:ext cx="800100" cy="430887"/>
          </a:xfrm>
          <a:prstGeom prst="rect">
            <a:avLst/>
          </a:prstGeom>
          <a:noFill/>
        </p:spPr>
        <p:txBody>
          <a:bodyPr wrap="square" rtlCol="0">
            <a:spAutoFit/>
          </a:bodyPr>
          <a:lstStyle/>
          <a:p>
            <a:pPr algn="ctr"/>
            <a:r>
              <a:rPr lang="en-US" sz="1100" b="1" dirty="0" smtClean="0"/>
              <a:t>Fully Correlated</a:t>
            </a:r>
            <a:endParaRPr lang="en-US" sz="1100" b="1" dirty="0"/>
          </a:p>
        </p:txBody>
      </p:sp>
      <p:cxnSp>
        <p:nvCxnSpPr>
          <p:cNvPr id="19" name="Straight Connector 18"/>
          <p:cNvCxnSpPr/>
          <p:nvPr/>
        </p:nvCxnSpPr>
        <p:spPr>
          <a:xfrm>
            <a:off x="0" y="200025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3664131"/>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985133"/>
            <a:ext cx="0" cy="37147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2835197"/>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234315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641991" y="3444359"/>
            <a:ext cx="165735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4935764"/>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2"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right)">
                                      <p:cBhvr>
                                        <p:cTn id="41" dur="500"/>
                                        <p:tgtEl>
                                          <p:spTgt spid="19"/>
                                        </p:tgtEl>
                                      </p:cBhvr>
                                    </p:animEffect>
                                  </p:childTnLst>
                                </p:cTn>
                              </p:par>
                              <p:par>
                                <p:cTn id="42" presetID="22" presetClass="entr" presetSubtype="2"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2500"/>
                            </p:stCondLst>
                            <p:childTnLst>
                              <p:par>
                                <p:cTn id="46" presetID="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0-#ppt_w/2"/>
                                          </p:val>
                                        </p:tav>
                                        <p:tav tm="100000">
                                          <p:val>
                                            <p:strVal val="#ppt_x"/>
                                          </p:val>
                                        </p:tav>
                                      </p:tavLst>
                                    </p:anim>
                                    <p:anim calcmode="lin" valueType="num">
                                      <p:cBhvr additive="base">
                                        <p:cTn id="53" dur="500" fill="hold"/>
                                        <p:tgtEl>
                                          <p:spTgt spid="1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0-#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7"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ppt_x</p:attrName>
                                        </p:attrNameLst>
                                      </p:cBhvr>
                                      <p:tavLst>
                                        <p:tav tm="0">
                                          <p:val>
                                            <p:strVal val="#ppt_x"/>
                                          </p:val>
                                        </p:tav>
                                        <p:tav tm="100000">
                                          <p:val>
                                            <p:strVal val="#ppt_x"/>
                                          </p:val>
                                        </p:tav>
                                      </p:tavLst>
                                    </p:anim>
                                    <p:anim calcmode="lin" valueType="num">
                                      <p:cBhvr>
                                        <p:cTn id="69" dur="450" decel="100000" fill="hold"/>
                                        <p:tgtEl>
                                          <p:spTgt spid="39"/>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8" presetClass="entr" presetSubtype="0" accel="50000" fill="hold" grpId="0" nodeType="clickEffect">
                                  <p:stCondLst>
                                    <p:cond delay="0"/>
                                  </p:stCondLst>
                                  <p:iterate type="lt">
                                    <p:tmPct val="50000"/>
                                  </p:iterate>
                                  <p:childTnLst>
                                    <p:set>
                                      <p:cBhvr>
                                        <p:cTn id="74" dur="1" fill="hold">
                                          <p:stCondLst>
                                            <p:cond delay="0"/>
                                          </p:stCondLst>
                                        </p:cTn>
                                        <p:tgtEl>
                                          <p:spTgt spid="38"/>
                                        </p:tgtEl>
                                        <p:attrNameLst>
                                          <p:attrName>style.visibility</p:attrName>
                                        </p:attrNameLst>
                                      </p:cBhvr>
                                      <p:to>
                                        <p:strVal val="visible"/>
                                      </p:to>
                                    </p:set>
                                    <p:set>
                                      <p:cBhvr>
                                        <p:cTn id="75" dur="228" fill="hold">
                                          <p:stCondLst>
                                            <p:cond delay="0"/>
                                          </p:stCondLst>
                                        </p:cTn>
                                        <p:tgtEl>
                                          <p:spTgt spid="38"/>
                                        </p:tgtEl>
                                        <p:attrNameLst>
                                          <p:attrName>style.rotation</p:attrName>
                                        </p:attrNameLst>
                                      </p:cBhvr>
                                      <p:to>
                                        <p:strVal val="-45.0"/>
                                      </p:to>
                                    </p:set>
                                    <p:anim calcmode="lin" valueType="num">
                                      <p:cBhvr>
                                        <p:cTn id="76"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7"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78"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79"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Knowledge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Based on Evidence:</a:t>
            </a:r>
          </a:p>
          <a:p>
            <a:pPr lvl="1"/>
            <a:r>
              <a:rPr lang="en-US" dirty="0" smtClean="0"/>
              <a:t>Clinical Trials / Other published studies</a:t>
            </a:r>
          </a:p>
          <a:p>
            <a:pPr lvl="1"/>
            <a:r>
              <a:rPr lang="en-US" dirty="0" smtClean="0"/>
              <a:t>Medical Records</a:t>
            </a:r>
          </a:p>
          <a:p>
            <a:pPr lvl="1"/>
            <a:endParaRPr lang="en-US" dirty="0" smtClean="0"/>
          </a:p>
          <a:p>
            <a:r>
              <a:rPr lang="en-US" dirty="0" smtClean="0"/>
              <a:t>Assumptions / Deductions / Analytics:</a:t>
            </a:r>
          </a:p>
          <a:p>
            <a:pPr lvl="1"/>
            <a:r>
              <a:rPr lang="en-US" dirty="0" smtClean="0"/>
              <a:t>Guidelines</a:t>
            </a:r>
          </a:p>
          <a:p>
            <a:pPr lvl="1"/>
            <a:r>
              <a:rPr lang="en-US" dirty="0" smtClean="0"/>
              <a:t>Models Locked in Physicians Mind </a:t>
            </a:r>
          </a:p>
          <a:p>
            <a:pPr lvl="1"/>
            <a:r>
              <a:rPr lang="en-US" dirty="0" smtClean="0"/>
              <a:t>Computational Disease Models</a:t>
            </a:r>
          </a:p>
          <a:p>
            <a:pPr lvl="1"/>
            <a:endParaRPr lang="en-US" dirty="0" smtClean="0"/>
          </a:p>
          <a:p>
            <a:r>
              <a:rPr lang="en-US" dirty="0" smtClean="0"/>
              <a:t>How to make a machine read and comprehend this knowledge?</a:t>
            </a:r>
          </a:p>
          <a:p>
            <a:pPr lvl="1"/>
            <a:r>
              <a:rPr lang="en-US" dirty="0" smtClean="0"/>
              <a:t>Google Fusion Tables </a:t>
            </a:r>
          </a:p>
          <a:p>
            <a:pPr lvl="1"/>
            <a:r>
              <a:rPr lang="en-US" dirty="0" smtClean="0"/>
              <a:t>IBM Watson </a:t>
            </a:r>
          </a:p>
          <a:p>
            <a:pPr lvl="1"/>
            <a:r>
              <a:rPr lang="en-US" dirty="0" smtClean="0"/>
              <a:t>The Reference Model for Disease Progression</a:t>
            </a:r>
            <a:endParaRPr lang="en-US" dirty="0"/>
          </a:p>
        </p:txBody>
      </p:sp>
      <p:sp>
        <p:nvSpPr>
          <p:cNvPr id="4" name="Oval Callout 3"/>
          <p:cNvSpPr/>
          <p:nvPr/>
        </p:nvSpPr>
        <p:spPr>
          <a:xfrm>
            <a:off x="6400800" y="3409950"/>
            <a:ext cx="2590800" cy="1371600"/>
          </a:xfrm>
          <a:prstGeom prst="wedgeEllipseCallout">
            <a:avLst>
              <a:gd name="adj1" fmla="val -108629"/>
              <a:gd name="adj2" fmla="val 8025"/>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defTabSz="685772" eaLnBrk="1" fontAlgn="auto" hangingPunct="1">
              <a:spcBef>
                <a:spcPts val="0"/>
              </a:spcBef>
              <a:spcAft>
                <a:spcPts val="0"/>
              </a:spcAft>
              <a:defRPr/>
            </a:pPr>
            <a:r>
              <a:rPr lang="en-US" sz="1200" b="1" kern="0" dirty="0" smtClean="0">
                <a:solidFill>
                  <a:srgbClr val="7030A0"/>
                </a:solidFill>
                <a:latin typeface="Calibri"/>
              </a:rPr>
              <a:t>Accumulates Knowledge: </a:t>
            </a:r>
          </a:p>
          <a:p>
            <a:pPr marL="228600" indent="-228600" defTabSz="685772" eaLnBrk="1" fontAlgn="auto" hangingPunct="1">
              <a:spcBef>
                <a:spcPts val="0"/>
              </a:spcBef>
              <a:spcAft>
                <a:spcPts val="0"/>
              </a:spcAft>
              <a:buAutoNum type="arabicParenR"/>
              <a:defRPr/>
            </a:pPr>
            <a:r>
              <a:rPr lang="en-US" sz="1200" b="1" kern="0" dirty="0" smtClean="0">
                <a:solidFill>
                  <a:srgbClr val="7030A0"/>
                </a:solidFill>
                <a:latin typeface="Calibri"/>
              </a:rPr>
              <a:t>Baseline Populations</a:t>
            </a:r>
          </a:p>
          <a:p>
            <a:pPr marL="228600" indent="-228600" defTabSz="685772" eaLnBrk="1" fontAlgn="auto" hangingPunct="1">
              <a:spcBef>
                <a:spcPts val="0"/>
              </a:spcBef>
              <a:spcAft>
                <a:spcPts val="0"/>
              </a:spcAft>
              <a:buAutoNum type="arabicParenR"/>
              <a:defRPr/>
            </a:pPr>
            <a:r>
              <a:rPr lang="en-US" sz="1200" b="1" kern="0" dirty="0" smtClean="0">
                <a:solidFill>
                  <a:srgbClr val="7030A0"/>
                </a:solidFill>
                <a:latin typeface="Calibri"/>
              </a:rPr>
              <a:t>Outcomes</a:t>
            </a:r>
          </a:p>
          <a:p>
            <a:pPr marL="228600" indent="-228600" defTabSz="685772" eaLnBrk="1" fontAlgn="auto" hangingPunct="1">
              <a:spcBef>
                <a:spcPts val="0"/>
              </a:spcBef>
              <a:spcAft>
                <a:spcPts val="0"/>
              </a:spcAft>
              <a:buAutoNum type="arabicParenR"/>
              <a:defRPr/>
            </a:pPr>
            <a:r>
              <a:rPr lang="en-US" sz="1200" b="1" kern="0" dirty="0" smtClean="0">
                <a:solidFill>
                  <a:srgbClr val="7030A0"/>
                </a:solidFill>
                <a:latin typeface="Calibri"/>
              </a:rPr>
              <a:t>Assumptions/Models</a:t>
            </a:r>
            <a:endParaRPr lang="en-US" sz="1200" b="1" kern="0" dirty="0">
              <a:solidFill>
                <a:srgbClr val="7030A0"/>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Employs</a:t>
            </a:r>
            <a:br>
              <a:rPr lang="en-US" dirty="0" smtClean="0"/>
            </a:br>
            <a:r>
              <a:rPr lang="en-US" dirty="0" smtClean="0"/>
              <a:t>Model Competition and Cooperation</a:t>
            </a:r>
            <a:endParaRPr lang="en-US" dirty="0"/>
          </a:p>
        </p:txBody>
      </p:sp>
      <p:sp>
        <p:nvSpPr>
          <p:cNvPr id="3" name="Content Placeholder 2"/>
          <p:cNvSpPr>
            <a:spLocks noGrp="1"/>
          </p:cNvSpPr>
          <p:nvPr>
            <p:ph idx="1"/>
          </p:nvPr>
        </p:nvSpPr>
        <p:spPr/>
        <p:txBody>
          <a:bodyPr>
            <a:normAutofit fontScale="40000" lnSpcReduction="20000"/>
          </a:bodyPr>
          <a:lstStyle/>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r>
              <a:rPr lang="en-US" dirty="0" smtClean="0">
                <a:solidFill>
                  <a:sysClr val="windowText" lastClr="000000"/>
                </a:solidFill>
              </a:rPr>
              <a:t>Ensemble model where models cooperate</a:t>
            </a:r>
          </a:p>
          <a:p>
            <a:pPr marL="257165" indent="-257165">
              <a:defRPr/>
            </a:pPr>
            <a:r>
              <a:rPr lang="en-US" dirty="0" smtClean="0">
                <a:solidFill>
                  <a:sysClr val="windowText" lastClr="000000"/>
                </a:solidFill>
              </a:rPr>
              <a:t>Calculates fitness of multiple models to multiple population sets</a:t>
            </a:r>
          </a:p>
          <a:p>
            <a:pPr marL="257165" indent="-257165">
              <a:defRPr/>
            </a:pPr>
            <a:r>
              <a:rPr lang="en-US" dirty="0" smtClean="0">
                <a:solidFill>
                  <a:sysClr val="windowText" lastClr="000000"/>
                </a:solidFill>
              </a:rPr>
              <a:t>Uses and Assumption Engine to handles different competing assumptions</a:t>
            </a:r>
          </a:p>
          <a:p>
            <a:pPr marL="257165" indent="-257165">
              <a:defRPr/>
            </a:pPr>
            <a:r>
              <a:rPr lang="en-US" dirty="0" smtClean="0">
                <a:solidFill>
                  <a:sysClr val="windowText" lastClr="000000"/>
                </a:solidFill>
              </a:rPr>
              <a:t>Uses High Performance Computing</a:t>
            </a:r>
          </a:p>
          <a:p>
            <a:pPr lvl="1"/>
            <a:endParaRPr lang="en-US" dirty="0" smtClean="0"/>
          </a:p>
        </p:txBody>
      </p:sp>
      <p:sp>
        <p:nvSpPr>
          <p:cNvPr id="6" name="Rounded Rectangle 5"/>
          <p:cNvSpPr/>
          <p:nvPr/>
        </p:nvSpPr>
        <p:spPr>
          <a:xfrm>
            <a:off x="1659322" y="1200150"/>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 name="Flowchart: Decision 6"/>
          <p:cNvSpPr/>
          <p:nvPr/>
        </p:nvSpPr>
        <p:spPr>
          <a:xfrm>
            <a:off x="2573722" y="148590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MI</a:t>
            </a:r>
            <a:endParaRPr lang="en-US" sz="800" kern="0" dirty="0">
              <a:solidFill>
                <a:sysClr val="windowText" lastClr="000000"/>
              </a:solidFill>
              <a:latin typeface="Calibri"/>
            </a:endParaRPr>
          </a:p>
        </p:txBody>
      </p:sp>
      <p:cxnSp>
        <p:nvCxnSpPr>
          <p:cNvPr id="8" name="Straight Arrow Connector 7"/>
          <p:cNvCxnSpPr/>
          <p:nvPr/>
        </p:nvCxnSpPr>
        <p:spPr>
          <a:xfrm>
            <a:off x="2345122" y="1657350"/>
            <a:ext cx="228600" cy="0"/>
          </a:xfrm>
          <a:prstGeom prst="straightConnector1">
            <a:avLst/>
          </a:prstGeom>
          <a:noFill/>
          <a:ln w="25400" cap="flat" cmpd="sng" algn="ctr">
            <a:solidFill>
              <a:sysClr val="windowText" lastClr="000000"/>
            </a:solidFill>
            <a:prstDash val="solid"/>
            <a:tailEnd type="triangle" w="lg" len="med"/>
          </a:ln>
          <a:effectLst/>
        </p:spPr>
      </p:cxnSp>
      <p:sp>
        <p:nvSpPr>
          <p:cNvPr id="9" name="Rectangle 8"/>
          <p:cNvSpPr/>
          <p:nvPr/>
        </p:nvSpPr>
        <p:spPr>
          <a:xfrm>
            <a:off x="1773622" y="148590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CHD</a:t>
            </a:r>
            <a:endParaRPr lang="en-US" sz="800" kern="0" dirty="0">
              <a:solidFill>
                <a:sysClr val="windowText" lastClr="000000"/>
              </a:solidFill>
              <a:latin typeface="Calibri"/>
            </a:endParaRPr>
          </a:p>
        </p:txBody>
      </p:sp>
      <p:cxnSp>
        <p:nvCxnSpPr>
          <p:cNvPr id="10" name="Straight Arrow Connector 9"/>
          <p:cNvCxnSpPr/>
          <p:nvPr/>
        </p:nvCxnSpPr>
        <p:spPr>
          <a:xfrm>
            <a:off x="3145222" y="1657350"/>
            <a:ext cx="228600" cy="0"/>
          </a:xfrm>
          <a:prstGeom prst="straightConnector1">
            <a:avLst/>
          </a:prstGeom>
          <a:noFill/>
          <a:ln w="25400" cap="flat" cmpd="sng" algn="ctr">
            <a:solidFill>
              <a:sysClr val="windowText" lastClr="000000"/>
            </a:solidFill>
            <a:prstDash val="solid"/>
            <a:tailEnd type="triangle" w="lg" len="med"/>
          </a:ln>
          <a:effectLst/>
        </p:spPr>
      </p:cxnSp>
      <p:sp>
        <p:nvSpPr>
          <p:cNvPr id="11" name="Rectangle 10"/>
          <p:cNvSpPr/>
          <p:nvPr/>
        </p:nvSpPr>
        <p:spPr>
          <a:xfrm>
            <a:off x="3373822" y="148590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MI</a:t>
            </a:r>
            <a:endParaRPr lang="en-US" sz="800" kern="0" dirty="0">
              <a:solidFill>
                <a:sysClr val="windowText" lastClr="000000"/>
              </a:solidFill>
              <a:latin typeface="Calibri"/>
            </a:endParaRPr>
          </a:p>
        </p:txBody>
      </p:sp>
      <p:sp>
        <p:nvSpPr>
          <p:cNvPr id="12" name="Flowchart: Decision 11"/>
          <p:cNvSpPr/>
          <p:nvPr/>
        </p:nvSpPr>
        <p:spPr>
          <a:xfrm>
            <a:off x="4116772" y="148590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CHD Death</a:t>
            </a:r>
            <a:endParaRPr lang="en-US" sz="800" kern="0" dirty="0">
              <a:solidFill>
                <a:sysClr val="windowText" lastClr="000000"/>
              </a:solidFill>
              <a:latin typeface="Calibri"/>
            </a:endParaRPr>
          </a:p>
        </p:txBody>
      </p:sp>
      <p:cxnSp>
        <p:nvCxnSpPr>
          <p:cNvPr id="13" name="Straight Arrow Connector 12"/>
          <p:cNvCxnSpPr/>
          <p:nvPr/>
        </p:nvCxnSpPr>
        <p:spPr>
          <a:xfrm>
            <a:off x="2859472" y="1314450"/>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4" name="Straight Arrow Connector 13"/>
          <p:cNvCxnSpPr/>
          <p:nvPr/>
        </p:nvCxnSpPr>
        <p:spPr>
          <a:xfrm flipV="1">
            <a:off x="2859472" y="1314450"/>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5" name="Straight Arrow Connector 14"/>
          <p:cNvCxnSpPr/>
          <p:nvPr/>
        </p:nvCxnSpPr>
        <p:spPr>
          <a:xfrm>
            <a:off x="4402522" y="1314450"/>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16" name="Straight Arrow Connector 15"/>
          <p:cNvCxnSpPr/>
          <p:nvPr/>
        </p:nvCxnSpPr>
        <p:spPr>
          <a:xfrm flipH="1">
            <a:off x="3030922" y="1714500"/>
            <a:ext cx="342900" cy="0"/>
          </a:xfrm>
          <a:prstGeom prst="straightConnector1">
            <a:avLst/>
          </a:prstGeom>
          <a:noFill/>
          <a:ln w="25400" cap="flat" cmpd="sng" algn="ctr">
            <a:solidFill>
              <a:sysClr val="windowText" lastClr="000000"/>
            </a:solidFill>
            <a:prstDash val="solid"/>
            <a:tailEnd type="triangle" w="lg" len="med"/>
          </a:ln>
          <a:effectLst/>
        </p:spPr>
      </p:cxnSp>
      <p:sp>
        <p:nvSpPr>
          <p:cNvPr id="17" name="Rounded Rectangle 16"/>
          <p:cNvSpPr/>
          <p:nvPr/>
        </p:nvSpPr>
        <p:spPr>
          <a:xfrm>
            <a:off x="1659322" y="2057400"/>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18" name="Flowchart: Decision 17"/>
          <p:cNvSpPr/>
          <p:nvPr/>
        </p:nvSpPr>
        <p:spPr>
          <a:xfrm>
            <a:off x="2573722" y="23431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a:t>
            </a:r>
            <a:endParaRPr lang="en-US" sz="800" kern="0" dirty="0">
              <a:solidFill>
                <a:sysClr val="windowText" lastClr="000000"/>
              </a:solidFill>
              <a:latin typeface="Calibri"/>
            </a:endParaRPr>
          </a:p>
        </p:txBody>
      </p:sp>
      <p:sp>
        <p:nvSpPr>
          <p:cNvPr id="19" name="Rectangle 18"/>
          <p:cNvSpPr/>
          <p:nvPr/>
        </p:nvSpPr>
        <p:spPr>
          <a:xfrm>
            <a:off x="1773622" y="23431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Stroke</a:t>
            </a:r>
            <a:endParaRPr lang="en-US" sz="800" kern="0" dirty="0">
              <a:solidFill>
                <a:sysClr val="windowText" lastClr="000000"/>
              </a:solidFill>
              <a:latin typeface="Calibri"/>
            </a:endParaRPr>
          </a:p>
        </p:txBody>
      </p:sp>
      <p:cxnSp>
        <p:nvCxnSpPr>
          <p:cNvPr id="20" name="Straight Arrow Connector 19"/>
          <p:cNvCxnSpPr/>
          <p:nvPr/>
        </p:nvCxnSpPr>
        <p:spPr>
          <a:xfrm>
            <a:off x="3145222" y="2514600"/>
            <a:ext cx="228600" cy="0"/>
          </a:xfrm>
          <a:prstGeom prst="straightConnector1">
            <a:avLst/>
          </a:prstGeom>
          <a:noFill/>
          <a:ln w="25400" cap="flat" cmpd="sng" algn="ctr">
            <a:solidFill>
              <a:sysClr val="windowText" lastClr="000000"/>
            </a:solidFill>
            <a:prstDash val="solid"/>
            <a:tailEnd type="triangle" w="lg" len="med"/>
          </a:ln>
          <a:effectLst/>
        </p:spPr>
      </p:cxnSp>
      <p:sp>
        <p:nvSpPr>
          <p:cNvPr id="21" name="Rectangle 20"/>
          <p:cNvSpPr/>
          <p:nvPr/>
        </p:nvSpPr>
        <p:spPr>
          <a:xfrm>
            <a:off x="3373822" y="23431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Stroke</a:t>
            </a:r>
            <a:endParaRPr lang="en-US" sz="800" kern="0" dirty="0">
              <a:solidFill>
                <a:sysClr val="windowText" lastClr="000000"/>
              </a:solidFill>
              <a:latin typeface="Calibri"/>
            </a:endParaRPr>
          </a:p>
        </p:txBody>
      </p:sp>
      <p:sp>
        <p:nvSpPr>
          <p:cNvPr id="22" name="Flowchart: Decision 21"/>
          <p:cNvSpPr/>
          <p:nvPr/>
        </p:nvSpPr>
        <p:spPr>
          <a:xfrm>
            <a:off x="4116772" y="23431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 Death</a:t>
            </a:r>
            <a:endParaRPr lang="en-US" sz="800" kern="0" dirty="0">
              <a:solidFill>
                <a:sysClr val="windowText" lastClr="000000"/>
              </a:solidFill>
              <a:latin typeface="Calibri"/>
            </a:endParaRPr>
          </a:p>
        </p:txBody>
      </p:sp>
      <p:cxnSp>
        <p:nvCxnSpPr>
          <p:cNvPr id="23" name="Straight Arrow Connector 22"/>
          <p:cNvCxnSpPr/>
          <p:nvPr/>
        </p:nvCxnSpPr>
        <p:spPr>
          <a:xfrm>
            <a:off x="2859472" y="2171700"/>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4" name="Straight Arrow Connector 23"/>
          <p:cNvCxnSpPr/>
          <p:nvPr/>
        </p:nvCxnSpPr>
        <p:spPr>
          <a:xfrm>
            <a:off x="4402522" y="2171700"/>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25" name="Straight Arrow Connector 24"/>
          <p:cNvCxnSpPr/>
          <p:nvPr/>
        </p:nvCxnSpPr>
        <p:spPr>
          <a:xfrm flipH="1">
            <a:off x="3030922" y="2571750"/>
            <a:ext cx="342900" cy="0"/>
          </a:xfrm>
          <a:prstGeom prst="straightConnector1">
            <a:avLst/>
          </a:prstGeom>
          <a:noFill/>
          <a:ln w="25400" cap="flat" cmpd="sng" algn="ctr">
            <a:solidFill>
              <a:sysClr val="windowText" lastClr="000000"/>
            </a:solidFill>
            <a:prstDash val="solid"/>
            <a:tailEnd type="triangle" w="lg" len="med"/>
          </a:ln>
          <a:effectLst/>
        </p:spPr>
      </p:cxnSp>
      <p:sp>
        <p:nvSpPr>
          <p:cNvPr id="26" name="Rounded Rectangle 25"/>
          <p:cNvSpPr/>
          <p:nvPr/>
        </p:nvSpPr>
        <p:spPr>
          <a:xfrm>
            <a:off x="1659322" y="2914650"/>
            <a:ext cx="2628900" cy="57150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cxnSp>
        <p:nvCxnSpPr>
          <p:cNvPr id="27" name="Straight Arrow Connector 26"/>
          <p:cNvCxnSpPr/>
          <p:nvPr/>
        </p:nvCxnSpPr>
        <p:spPr>
          <a:xfrm>
            <a:off x="2345122" y="3200400"/>
            <a:ext cx="228600" cy="0"/>
          </a:xfrm>
          <a:prstGeom prst="straightConnector1">
            <a:avLst/>
          </a:prstGeom>
          <a:noFill/>
          <a:ln w="25400" cap="flat" cmpd="sng" algn="ctr">
            <a:solidFill>
              <a:sysClr val="windowText" lastClr="000000"/>
            </a:solidFill>
            <a:prstDash val="solid"/>
            <a:tailEnd type="triangle" w="lg" len="med"/>
          </a:ln>
          <a:effectLst/>
        </p:spPr>
      </p:cxnSp>
      <p:sp>
        <p:nvSpPr>
          <p:cNvPr id="28" name="Rectangle 27"/>
          <p:cNvSpPr/>
          <p:nvPr/>
        </p:nvSpPr>
        <p:spPr>
          <a:xfrm>
            <a:off x="1773622" y="30289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Alive</a:t>
            </a:r>
            <a:endParaRPr lang="en-US" sz="800" kern="0" dirty="0">
              <a:solidFill>
                <a:sysClr val="windowText" lastClr="000000"/>
              </a:solidFill>
              <a:latin typeface="Calibri"/>
            </a:endParaRPr>
          </a:p>
        </p:txBody>
      </p:sp>
      <p:sp>
        <p:nvSpPr>
          <p:cNvPr id="29" name="Flowchart: Decision 28"/>
          <p:cNvSpPr/>
          <p:nvPr/>
        </p:nvSpPr>
        <p:spPr>
          <a:xfrm>
            <a:off x="2573722" y="30289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Other Death</a:t>
            </a:r>
            <a:endParaRPr lang="en-US" sz="800" kern="0" dirty="0">
              <a:solidFill>
                <a:sysClr val="windowText" lastClr="000000"/>
              </a:solidFill>
              <a:latin typeface="Calibri"/>
            </a:endParaRPr>
          </a:p>
        </p:txBody>
      </p:sp>
      <p:cxnSp>
        <p:nvCxnSpPr>
          <p:cNvPr id="30" name="Straight Arrow Connector 29"/>
          <p:cNvCxnSpPr/>
          <p:nvPr/>
        </p:nvCxnSpPr>
        <p:spPr>
          <a:xfrm>
            <a:off x="1545022" y="32004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1" name="Straight Arrow Connector 30"/>
          <p:cNvCxnSpPr/>
          <p:nvPr/>
        </p:nvCxnSpPr>
        <p:spPr>
          <a:xfrm>
            <a:off x="1545022" y="25146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2" name="Straight Arrow Connector 31"/>
          <p:cNvCxnSpPr/>
          <p:nvPr/>
        </p:nvCxnSpPr>
        <p:spPr>
          <a:xfrm>
            <a:off x="1545022" y="165735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3" name="Straight Arrow Connector 32"/>
          <p:cNvCxnSpPr/>
          <p:nvPr/>
        </p:nvCxnSpPr>
        <p:spPr>
          <a:xfrm>
            <a:off x="1545022" y="1657350"/>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4" name="Straight Arrow Connector 33"/>
          <p:cNvCxnSpPr/>
          <p:nvPr/>
        </p:nvCxnSpPr>
        <p:spPr>
          <a:xfrm>
            <a:off x="5431222" y="222885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5" name="Straight Arrow Connector 34"/>
          <p:cNvCxnSpPr/>
          <p:nvPr/>
        </p:nvCxnSpPr>
        <p:spPr>
          <a:xfrm>
            <a:off x="5431222" y="1657350"/>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6" name="Straight Arrow Connector 35"/>
          <p:cNvCxnSpPr/>
          <p:nvPr/>
        </p:nvCxnSpPr>
        <p:spPr>
          <a:xfrm>
            <a:off x="4688272" y="1657350"/>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7" name="Straight Arrow Connector 36"/>
          <p:cNvCxnSpPr/>
          <p:nvPr/>
        </p:nvCxnSpPr>
        <p:spPr>
          <a:xfrm>
            <a:off x="4688272" y="2514600"/>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8" name="Straight Arrow Connector 37"/>
          <p:cNvCxnSpPr>
            <a:stCxn id="29" idx="3"/>
          </p:cNvCxnSpPr>
          <p:nvPr/>
        </p:nvCxnSpPr>
        <p:spPr>
          <a:xfrm>
            <a:off x="3145222" y="3200400"/>
            <a:ext cx="2286000" cy="0"/>
          </a:xfrm>
          <a:prstGeom prst="straightConnector1">
            <a:avLst/>
          </a:prstGeom>
          <a:noFill/>
          <a:ln w="25400" cap="flat" cmpd="sng" algn="ctr">
            <a:solidFill>
              <a:sysClr val="windowText" lastClr="000000"/>
            </a:solidFill>
            <a:prstDash val="solid"/>
            <a:tailEnd type="triangle" w="lg" len="med"/>
          </a:ln>
          <a:effectLst/>
        </p:spPr>
      </p:cxnSp>
      <p:sp>
        <p:nvSpPr>
          <p:cNvPr id="39" name="Oval 38"/>
          <p:cNvSpPr/>
          <p:nvPr/>
        </p:nvSpPr>
        <p:spPr>
          <a:xfrm>
            <a:off x="5659822" y="2114550"/>
            <a:ext cx="571500" cy="3429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Death</a:t>
            </a:r>
            <a:endParaRPr lang="en-US" sz="800" kern="0" dirty="0">
              <a:solidFill>
                <a:sysClr val="windowText" lastClr="000000"/>
              </a:solidFill>
              <a:latin typeface="Calibri"/>
            </a:endParaRPr>
          </a:p>
        </p:txBody>
      </p:sp>
      <p:sp>
        <p:nvSpPr>
          <p:cNvPr id="40" name="Rectangle 39"/>
          <p:cNvSpPr/>
          <p:nvPr/>
        </p:nvSpPr>
        <p:spPr>
          <a:xfrm>
            <a:off x="4631122" y="1200150"/>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CHD</a:t>
            </a:r>
            <a:endParaRPr lang="en-US" sz="800" kern="0" dirty="0">
              <a:solidFill>
                <a:srgbClr val="22458A"/>
              </a:solidFill>
              <a:latin typeface="Calibri"/>
            </a:endParaRPr>
          </a:p>
        </p:txBody>
      </p:sp>
      <p:sp>
        <p:nvSpPr>
          <p:cNvPr id="41" name="Rectangle 40"/>
          <p:cNvSpPr/>
          <p:nvPr/>
        </p:nvSpPr>
        <p:spPr>
          <a:xfrm>
            <a:off x="4631122" y="2057400"/>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Stroke</a:t>
            </a:r>
            <a:endParaRPr lang="en-US" sz="800" kern="0" dirty="0">
              <a:solidFill>
                <a:srgbClr val="22458A"/>
              </a:solidFill>
              <a:latin typeface="Calibri"/>
            </a:endParaRPr>
          </a:p>
        </p:txBody>
      </p:sp>
      <p:sp>
        <p:nvSpPr>
          <p:cNvPr id="42" name="Rectangle 41"/>
          <p:cNvSpPr/>
          <p:nvPr/>
        </p:nvSpPr>
        <p:spPr>
          <a:xfrm>
            <a:off x="3030922" y="2914650"/>
            <a:ext cx="12573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Competing Mortality</a:t>
            </a:r>
            <a:endParaRPr lang="en-US" sz="800" kern="0" dirty="0">
              <a:solidFill>
                <a:srgbClr val="22458A"/>
              </a:solidFill>
              <a:latin typeface="Calibri"/>
            </a:endParaRPr>
          </a:p>
        </p:txBody>
      </p:sp>
      <p:sp>
        <p:nvSpPr>
          <p:cNvPr id="43" name="TextBox 42"/>
          <p:cNvSpPr txBox="1"/>
          <p:nvPr/>
        </p:nvSpPr>
        <p:spPr>
          <a:xfrm>
            <a:off x="2287980" y="114301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A</a:t>
            </a:r>
          </a:p>
        </p:txBody>
      </p:sp>
      <p:sp>
        <p:nvSpPr>
          <p:cNvPr id="44" name="TextBox 43"/>
          <p:cNvSpPr txBox="1"/>
          <p:nvPr/>
        </p:nvSpPr>
        <p:spPr>
          <a:xfrm>
            <a:off x="2573730" y="114301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B</a:t>
            </a:r>
          </a:p>
        </p:txBody>
      </p:sp>
      <p:sp>
        <p:nvSpPr>
          <p:cNvPr id="45" name="TextBox 44"/>
          <p:cNvSpPr txBox="1"/>
          <p:nvPr/>
        </p:nvSpPr>
        <p:spPr>
          <a:xfrm>
            <a:off x="2573730" y="1403448"/>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C</a:t>
            </a:r>
          </a:p>
        </p:txBody>
      </p:sp>
      <p:sp>
        <p:nvSpPr>
          <p:cNvPr id="46" name="TextBox 45"/>
          <p:cNvSpPr txBox="1"/>
          <p:nvPr/>
        </p:nvSpPr>
        <p:spPr>
          <a:xfrm>
            <a:off x="2287980" y="1403448"/>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D</a:t>
            </a:r>
          </a:p>
        </p:txBody>
      </p:sp>
      <p:cxnSp>
        <p:nvCxnSpPr>
          <p:cNvPr id="47" name="Straight Arrow Connector 46"/>
          <p:cNvCxnSpPr/>
          <p:nvPr/>
        </p:nvCxnSpPr>
        <p:spPr>
          <a:xfrm flipV="1">
            <a:off x="2859472" y="2171700"/>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48" name="Straight Arrow Connector 47"/>
          <p:cNvCxnSpPr/>
          <p:nvPr/>
        </p:nvCxnSpPr>
        <p:spPr>
          <a:xfrm>
            <a:off x="2345122" y="2514600"/>
            <a:ext cx="228600" cy="0"/>
          </a:xfrm>
          <a:prstGeom prst="straightConnector1">
            <a:avLst/>
          </a:prstGeom>
          <a:noFill/>
          <a:ln w="25400" cap="flat" cmpd="sng" algn="ctr">
            <a:solidFill>
              <a:sysClr val="windowText" lastClr="000000"/>
            </a:solidFill>
            <a:prstDash val="solid"/>
            <a:tailEnd type="triangle" w="lg" len="med"/>
          </a:ln>
          <a:effectLst/>
        </p:spPr>
      </p:cxnSp>
      <p:grpSp>
        <p:nvGrpSpPr>
          <p:cNvPr id="49" name="Group 133"/>
          <p:cNvGrpSpPr/>
          <p:nvPr/>
        </p:nvGrpSpPr>
        <p:grpSpPr>
          <a:xfrm>
            <a:off x="516322" y="1371600"/>
            <a:ext cx="742950" cy="800100"/>
            <a:chOff x="152400" y="2819400"/>
            <a:chExt cx="990600" cy="1066800"/>
          </a:xfrm>
        </p:grpSpPr>
        <p:sp>
          <p:nvSpPr>
            <p:cNvPr id="50" name="Oval 49"/>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3</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1" name="Smiley Face 50"/>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2" name="Smiley Face 51"/>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3" name="Smiley Face 52"/>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4" name="Smiley Face 53"/>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cxnSp>
        <p:nvCxnSpPr>
          <p:cNvPr id="55" name="Straight Arrow Connector 54"/>
          <p:cNvCxnSpPr/>
          <p:nvPr/>
        </p:nvCxnSpPr>
        <p:spPr>
          <a:xfrm>
            <a:off x="1316422" y="22860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56" name="Group 127"/>
          <p:cNvGrpSpPr/>
          <p:nvPr/>
        </p:nvGrpSpPr>
        <p:grpSpPr>
          <a:xfrm>
            <a:off x="516322" y="1657350"/>
            <a:ext cx="742950" cy="800100"/>
            <a:chOff x="152400" y="2819400"/>
            <a:chExt cx="990600" cy="1066800"/>
          </a:xfrm>
        </p:grpSpPr>
        <p:sp>
          <p:nvSpPr>
            <p:cNvPr id="57" name="Oval 56"/>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2</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8" name="Smiley Face 57"/>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9" name="Smiley Face 58"/>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0" name="Smiley Face 59"/>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1" name="Smiley Face 60"/>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pSp>
        <p:nvGrpSpPr>
          <p:cNvPr id="62" name="Group 126"/>
          <p:cNvGrpSpPr/>
          <p:nvPr/>
        </p:nvGrpSpPr>
        <p:grpSpPr>
          <a:xfrm>
            <a:off x="516322" y="1943100"/>
            <a:ext cx="742950" cy="800100"/>
            <a:chOff x="152400" y="2819400"/>
            <a:chExt cx="990600" cy="1066800"/>
          </a:xfrm>
        </p:grpSpPr>
        <p:sp>
          <p:nvSpPr>
            <p:cNvPr id="63" name="Oval 62"/>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1</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64" name="Smiley Face 63"/>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5" name="Smiley Face 64"/>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6" name="Smiley Face 65"/>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7" name="Smiley Face 66"/>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aphicFrame>
        <p:nvGraphicFramePr>
          <p:cNvPr id="68" name="Table 67"/>
          <p:cNvGraphicFramePr>
            <a:graphicFrameLocks noGrp="1"/>
          </p:cNvGraphicFramePr>
          <p:nvPr/>
        </p:nvGraphicFramePr>
        <p:xfrm>
          <a:off x="6507257" y="1235626"/>
          <a:ext cx="1874763" cy="1107524"/>
        </p:xfrm>
        <a:graphic>
          <a:graphicData uri="http://schemas.openxmlformats.org/drawingml/2006/table">
            <a:tbl>
              <a:tblPr/>
              <a:tblGrid>
                <a:gridCol w="341663"/>
                <a:gridCol w="306620"/>
                <a:gridCol w="306620"/>
                <a:gridCol w="306620"/>
                <a:gridCol w="306620"/>
                <a:gridCol w="306620"/>
              </a:tblGrid>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EH</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AD</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A</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B</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C</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D</a:t>
                      </a:r>
                      <a:endParaRPr lang="en-US" sz="700" b="1" i="0" u="none" strike="noStrike" dirty="0">
                        <a:solidFill>
                          <a:srgbClr val="000000"/>
                        </a:solidFill>
                        <a:latin typeface="Calibri"/>
                      </a:endParaRP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1</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dirty="0">
                          <a:solidFill>
                            <a:srgbClr val="000000"/>
                          </a:solidFill>
                          <a:latin typeface="Calibri"/>
                        </a:rPr>
                        <a:t>4</a:t>
                      </a:r>
                    </a:p>
                  </a:txBody>
                  <a:tcPr marL="6439" marR="6439" marT="644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2</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4</a:t>
                      </a:r>
                    </a:p>
                  </a:txBody>
                  <a:tcPr marL="6439" marR="6439" marT="6440"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3</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3</a:t>
                      </a:r>
                    </a:p>
                  </a:txBody>
                  <a:tcPr marL="6439" marR="6439" marT="6440"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9</a:t>
                      </a:r>
                    </a:p>
                  </a:txBody>
                  <a:tcPr marL="6439" marR="6439" marT="6440"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2595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70" name="TextBox 69"/>
          <p:cNvSpPr txBox="1"/>
          <p:nvPr/>
        </p:nvSpPr>
        <p:spPr>
          <a:xfrm>
            <a:off x="1847850" y="1240889"/>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a</a:t>
            </a:r>
            <a:r>
              <a:rPr lang="en-US" sz="1100" b="1" kern="0" dirty="0" err="1" smtClean="0">
                <a:solidFill>
                  <a:srgbClr val="7030A0"/>
                </a:solidFill>
              </a:rPr>
              <a:t>A+</a:t>
            </a:r>
            <a:r>
              <a:rPr lang="en-US" sz="1100" b="1" kern="0" dirty="0" err="1" smtClean="0">
                <a:solidFill>
                  <a:srgbClr val="FF0000"/>
                </a:solidFill>
              </a:rPr>
              <a:t>b</a:t>
            </a:r>
            <a:r>
              <a:rPr lang="en-US" sz="1100" b="1" kern="0" dirty="0" err="1" smtClean="0">
                <a:solidFill>
                  <a:srgbClr val="7030A0"/>
                </a:solidFill>
              </a:rPr>
              <a:t>B+</a:t>
            </a:r>
            <a:r>
              <a:rPr lang="en-US" sz="1100" b="1" kern="0" dirty="0" err="1" smtClean="0">
                <a:solidFill>
                  <a:srgbClr val="FF0000"/>
                </a:solidFill>
              </a:rPr>
              <a:t>c</a:t>
            </a:r>
            <a:r>
              <a:rPr lang="en-US" sz="1100" b="1" kern="0" dirty="0" err="1" smtClean="0">
                <a:solidFill>
                  <a:srgbClr val="7030A0"/>
                </a:solidFill>
              </a:rPr>
              <a:t>C+</a:t>
            </a:r>
            <a:r>
              <a:rPr lang="en-US" sz="1100" b="1" kern="0" dirty="0" err="1" smtClean="0">
                <a:solidFill>
                  <a:srgbClr val="FF0000"/>
                </a:solidFill>
              </a:rPr>
              <a:t>d</a:t>
            </a:r>
            <a:r>
              <a:rPr lang="en-US" sz="1100" b="1" kern="0" dirty="0" err="1" smtClean="0">
                <a:solidFill>
                  <a:srgbClr val="7030A0"/>
                </a:solidFill>
              </a:rPr>
              <a:t>D</a:t>
            </a:r>
            <a:endParaRPr lang="en-US" sz="1100" b="1" kern="0" dirty="0" smtClean="0">
              <a:solidFill>
                <a:srgbClr val="7030A0"/>
              </a:solidFill>
            </a:endParaRPr>
          </a:p>
        </p:txBody>
      </p:sp>
      <p:sp>
        <p:nvSpPr>
          <p:cNvPr id="71" name="TextBox 70"/>
          <p:cNvSpPr txBox="1"/>
          <p:nvPr/>
        </p:nvSpPr>
        <p:spPr>
          <a:xfrm>
            <a:off x="2287980" y="200026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E</a:t>
            </a:r>
          </a:p>
        </p:txBody>
      </p:sp>
      <p:sp>
        <p:nvSpPr>
          <p:cNvPr id="72" name="TextBox 71"/>
          <p:cNvSpPr txBox="1"/>
          <p:nvPr/>
        </p:nvSpPr>
        <p:spPr>
          <a:xfrm>
            <a:off x="2573730" y="200026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F</a:t>
            </a:r>
          </a:p>
        </p:txBody>
      </p:sp>
      <p:sp>
        <p:nvSpPr>
          <p:cNvPr id="73" name="TextBox 72"/>
          <p:cNvSpPr txBox="1"/>
          <p:nvPr/>
        </p:nvSpPr>
        <p:spPr>
          <a:xfrm>
            <a:off x="2573730" y="2260699"/>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G</a:t>
            </a:r>
          </a:p>
        </p:txBody>
      </p:sp>
      <p:sp>
        <p:nvSpPr>
          <p:cNvPr id="74" name="TextBox 73"/>
          <p:cNvSpPr txBox="1"/>
          <p:nvPr/>
        </p:nvSpPr>
        <p:spPr>
          <a:xfrm>
            <a:off x="2287980" y="2260699"/>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H</a:t>
            </a:r>
          </a:p>
        </p:txBody>
      </p:sp>
      <p:sp>
        <p:nvSpPr>
          <p:cNvPr id="75" name="TextBox 74"/>
          <p:cNvSpPr txBox="1"/>
          <p:nvPr/>
        </p:nvSpPr>
        <p:spPr>
          <a:xfrm>
            <a:off x="1847850" y="2079089"/>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e</a:t>
            </a:r>
            <a:r>
              <a:rPr lang="en-US" sz="1100" b="1" kern="0" dirty="0" err="1" smtClean="0">
                <a:solidFill>
                  <a:srgbClr val="7030A0"/>
                </a:solidFill>
              </a:rPr>
              <a:t>E+</a:t>
            </a:r>
            <a:r>
              <a:rPr lang="en-US" sz="1100" b="1" kern="0" dirty="0" err="1" smtClean="0">
                <a:solidFill>
                  <a:srgbClr val="FF0000"/>
                </a:solidFill>
              </a:rPr>
              <a:t>f</a:t>
            </a:r>
            <a:r>
              <a:rPr lang="en-US" sz="1100" b="1" kern="0" dirty="0" err="1" smtClean="0">
                <a:solidFill>
                  <a:srgbClr val="7030A0"/>
                </a:solidFill>
              </a:rPr>
              <a:t>F+</a:t>
            </a:r>
            <a:r>
              <a:rPr lang="en-US" sz="1100" b="1" kern="0" dirty="0" err="1" smtClean="0">
                <a:solidFill>
                  <a:srgbClr val="FF0000"/>
                </a:solidFill>
              </a:rPr>
              <a:t>g</a:t>
            </a:r>
            <a:r>
              <a:rPr lang="en-US" sz="1100" b="1" kern="0" dirty="0" err="1" smtClean="0">
                <a:solidFill>
                  <a:srgbClr val="7030A0"/>
                </a:solidFill>
              </a:rPr>
              <a:t>G+</a:t>
            </a:r>
            <a:r>
              <a:rPr lang="en-US" sz="1100" b="1" kern="0" dirty="0" err="1" smtClean="0">
                <a:solidFill>
                  <a:srgbClr val="FF0000"/>
                </a:solidFill>
              </a:rPr>
              <a:t>h</a:t>
            </a:r>
            <a:r>
              <a:rPr lang="en-US" sz="1100" b="1" kern="0" dirty="0" err="1" smtClean="0">
                <a:solidFill>
                  <a:srgbClr val="7030A0"/>
                </a:solidFill>
              </a:rPr>
              <a:t>H</a:t>
            </a:r>
            <a:endParaRPr lang="en-US" sz="1100" b="1" kern="0" dirty="0" smtClean="0">
              <a:solidFill>
                <a:srgbClr val="7030A0"/>
              </a:solidFill>
            </a:endParaRPr>
          </a:p>
        </p:txBody>
      </p:sp>
      <p:pic>
        <p:nvPicPr>
          <p:cNvPr id="76" name="Picture 3" descr="C:\Users\Work\Desktop\figure_1.png"/>
          <p:cNvPicPr>
            <a:picLocks noChangeAspect="1" noChangeArrowheads="1"/>
          </p:cNvPicPr>
          <p:nvPr/>
        </p:nvPicPr>
        <p:blipFill>
          <a:blip r:embed="rId2" cstate="print"/>
          <a:srcRect l="12500" t="10049" r="12500" b="6205"/>
          <a:stretch>
            <a:fillRect/>
          </a:stretch>
        </p:blipFill>
        <p:spPr bwMode="auto">
          <a:xfrm>
            <a:off x="6530577" y="3048000"/>
            <a:ext cx="1714500" cy="1428750"/>
          </a:xfrm>
          <a:prstGeom prst="rect">
            <a:avLst/>
          </a:prstGeom>
          <a:noFill/>
        </p:spPr>
      </p:pic>
      <p:sp>
        <p:nvSpPr>
          <p:cNvPr id="77" name="Oval Callout 76"/>
          <p:cNvSpPr/>
          <p:nvPr/>
        </p:nvSpPr>
        <p:spPr>
          <a:xfrm>
            <a:off x="4876800" y="4248150"/>
            <a:ext cx="1543050" cy="571500"/>
          </a:xfrm>
          <a:prstGeom prst="wedgeEllipseCallout">
            <a:avLst>
              <a:gd name="adj1" fmla="val 55032"/>
              <a:gd name="adj2" fmla="val -88924"/>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Continuous Fitness Space</a:t>
            </a:r>
            <a:endParaRPr lang="en-US" sz="1100" b="1" kern="0" dirty="0">
              <a:solidFill>
                <a:srgbClr val="7030A0"/>
              </a:solidFill>
              <a:latin typeface="Calibri"/>
            </a:endParaRPr>
          </a:p>
        </p:txBody>
      </p:sp>
      <p:sp>
        <p:nvSpPr>
          <p:cNvPr id="78" name="Down Arrow 77"/>
          <p:cNvSpPr/>
          <p:nvPr/>
        </p:nvSpPr>
        <p:spPr>
          <a:xfrm>
            <a:off x="7162800" y="2667000"/>
            <a:ext cx="342900" cy="285750"/>
          </a:xfrm>
          <a:prstGeom prst="downArrow">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9" name="Oval Callout 68"/>
          <p:cNvSpPr/>
          <p:nvPr/>
        </p:nvSpPr>
        <p:spPr>
          <a:xfrm>
            <a:off x="7924800" y="2343150"/>
            <a:ext cx="971550" cy="742950"/>
          </a:xfrm>
          <a:prstGeom prst="wedgeEllipseCallout">
            <a:avLst>
              <a:gd name="adj1" fmla="val -46687"/>
              <a:gd name="adj2" fmla="val -48301"/>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Discrete Fitness Matrix</a:t>
            </a:r>
            <a:endParaRPr lang="en-US" sz="1100" b="1" kern="0" dirty="0">
              <a:solidFill>
                <a:srgbClr val="7030A0"/>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up)">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1.08367E-6 L -0.03993 0.01914 " pathEditMode="relative" rAng="0" ptsTypes="AA">
                                      <p:cBhvr>
                                        <p:cTn id="11" dur="2000" fill="hold"/>
                                        <p:tgtEl>
                                          <p:spTgt spid="43"/>
                                        </p:tgtEl>
                                        <p:attrNameLst>
                                          <p:attrName>ppt_x</p:attrName>
                                          <p:attrName>ppt_y</p:attrName>
                                        </p:attrNameLst>
                                      </p:cBhvr>
                                      <p:rCtr x="-20" y="10"/>
                                    </p:animMotion>
                                  </p:childTnLst>
                                </p:cTn>
                              </p:par>
                              <p:par>
                                <p:cTn id="12" presetID="0" presetClass="path" presetSubtype="0" accel="50000" decel="50000" fill="hold" grpId="0" nodeType="withEffect">
                                  <p:stCondLst>
                                    <p:cond delay="0"/>
                                  </p:stCondLst>
                                  <p:childTnLst>
                                    <p:animMotion origin="layout" path="M 1.66667E-6 1.08367E-6 L -0.04757 0.01791 " pathEditMode="relative" rAng="0" ptsTypes="AA">
                                      <p:cBhvr>
                                        <p:cTn id="13" dur="2000" fill="hold"/>
                                        <p:tgtEl>
                                          <p:spTgt spid="44"/>
                                        </p:tgtEl>
                                        <p:attrNameLst>
                                          <p:attrName>ppt_x</p:attrName>
                                          <p:attrName>ppt_y</p:attrName>
                                        </p:attrNameLst>
                                      </p:cBhvr>
                                      <p:rCtr x="-24" y="9"/>
                                    </p:animMotion>
                                  </p:childTnLst>
                                </p:cTn>
                              </p:par>
                              <p:par>
                                <p:cTn id="14" presetID="0" presetClass="path" presetSubtype="0" accel="50000" decel="50000" fill="hold" grpId="0" nodeType="withEffect">
                                  <p:stCondLst>
                                    <p:cond delay="0"/>
                                  </p:stCondLst>
                                  <p:childTnLst>
                                    <p:animMotion origin="layout" path="M 1.66667E-6 -4.25131E-6 L -0.02379 -0.03149 " pathEditMode="relative" rAng="0" ptsTypes="AA">
                                      <p:cBhvr>
                                        <p:cTn id="15" dur="2000" fill="hold"/>
                                        <p:tgtEl>
                                          <p:spTgt spid="45"/>
                                        </p:tgtEl>
                                        <p:attrNameLst>
                                          <p:attrName>ppt_x</p:attrName>
                                          <p:attrName>ppt_y</p:attrName>
                                        </p:attrNameLst>
                                      </p:cBhvr>
                                      <p:rCtr x="-12" y="-16"/>
                                    </p:animMotion>
                                  </p:childTnLst>
                                </p:cTn>
                              </p:par>
                              <p:par>
                                <p:cTn id="16" presetID="0" presetClass="path" presetSubtype="0" accel="50000" decel="50000" fill="hold" grpId="0" nodeType="withEffect">
                                  <p:stCondLst>
                                    <p:cond delay="0"/>
                                  </p:stCondLst>
                                  <p:childTnLst>
                                    <p:animMotion origin="layout" path="M 3.33333E-6 2.81568E-6 L 0.03125 -0.03149 " pathEditMode="relative" rAng="0" ptsTypes="AA">
                                      <p:cBhvr>
                                        <p:cTn id="17" dur="2000" fill="hold"/>
                                        <p:tgtEl>
                                          <p:spTgt spid="46"/>
                                        </p:tgtEl>
                                        <p:attrNameLst>
                                          <p:attrName>ppt_x</p:attrName>
                                          <p:attrName>ppt_y</p:attrName>
                                        </p:attrNameLst>
                                      </p:cBhvr>
                                      <p:rCtr x="16" y="-16"/>
                                    </p:animMotion>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2000"/>
                                        <p:tgtEl>
                                          <p:spTgt spid="70"/>
                                        </p:tgtEl>
                                      </p:cBhvr>
                                    </p:animEffect>
                                  </p:childTnLst>
                                </p:cTn>
                              </p:par>
                            </p:childTnLst>
                          </p:cTn>
                        </p:par>
                        <p:par>
                          <p:cTn id="22" fill="hold">
                            <p:stCondLst>
                              <p:cond delay="4000"/>
                            </p:stCondLst>
                            <p:childTnLst>
                              <p:par>
                                <p:cTn id="23" presetID="10" presetClass="exit" presetSubtype="0" fill="hold" grpId="1" nodeType="afterEffect">
                                  <p:stCondLst>
                                    <p:cond delay="0"/>
                                  </p:stCondLst>
                                  <p:childTnLst>
                                    <p:animEffect transition="out" filter="fade">
                                      <p:cBhvr>
                                        <p:cTn id="24" dur="2000"/>
                                        <p:tgtEl>
                                          <p:spTgt spid="43"/>
                                        </p:tgtEl>
                                      </p:cBhvr>
                                    </p:animEffect>
                                    <p:set>
                                      <p:cBhvr>
                                        <p:cTn id="25" dur="1" fill="hold">
                                          <p:stCondLst>
                                            <p:cond delay="1999"/>
                                          </p:stCondLst>
                                        </p:cTn>
                                        <p:tgtEl>
                                          <p:spTgt spid="4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44"/>
                                        </p:tgtEl>
                                      </p:cBhvr>
                                    </p:animEffect>
                                    <p:set>
                                      <p:cBhvr>
                                        <p:cTn id="28" dur="1" fill="hold">
                                          <p:stCondLst>
                                            <p:cond delay="1999"/>
                                          </p:stCondLst>
                                        </p:cTn>
                                        <p:tgtEl>
                                          <p:spTgt spid="4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2000"/>
                                        <p:tgtEl>
                                          <p:spTgt spid="45"/>
                                        </p:tgtEl>
                                      </p:cBhvr>
                                    </p:animEffect>
                                    <p:set>
                                      <p:cBhvr>
                                        <p:cTn id="31" dur="1" fill="hold">
                                          <p:stCondLst>
                                            <p:cond delay="19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6"/>
                                        </p:tgtEl>
                                      </p:cBhvr>
                                    </p:animEffect>
                                    <p:set>
                                      <p:cBhvr>
                                        <p:cTn id="34" dur="1" fill="hold">
                                          <p:stCondLst>
                                            <p:cond delay="1999"/>
                                          </p:stCondLst>
                                        </p:cTn>
                                        <p:tgtEl>
                                          <p:spTgt spid="4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44444E-6 -3.251E-6 L -0.04028 0.01421 " pathEditMode="relative" rAng="0" ptsTypes="AA">
                                      <p:cBhvr>
                                        <p:cTn id="38" dur="2000" fill="hold"/>
                                        <p:tgtEl>
                                          <p:spTgt spid="71"/>
                                        </p:tgtEl>
                                        <p:attrNameLst>
                                          <p:attrName>ppt_x</p:attrName>
                                          <p:attrName>ppt_y</p:attrName>
                                        </p:attrNameLst>
                                      </p:cBhvr>
                                      <p:rCtr x="-20" y="7"/>
                                    </p:animMotion>
                                  </p:childTnLst>
                                </p:cTn>
                              </p:par>
                              <p:par>
                                <p:cTn id="39" presetID="0" presetClass="path" presetSubtype="0" accel="50000" decel="50000" fill="hold" grpId="0" nodeType="withEffect">
                                  <p:stCondLst>
                                    <p:cond delay="0"/>
                                  </p:stCondLst>
                                  <p:childTnLst>
                                    <p:animMotion origin="layout" path="M -1.38889E-6 4.3532E-7 L -0.05226 0.01482 " pathEditMode="relative" rAng="0" ptsTypes="AA">
                                      <p:cBhvr>
                                        <p:cTn id="40" dur="2000" fill="hold"/>
                                        <p:tgtEl>
                                          <p:spTgt spid="72"/>
                                        </p:tgtEl>
                                        <p:attrNameLst>
                                          <p:attrName>ppt_x</p:attrName>
                                          <p:attrName>ppt_y</p:attrName>
                                        </p:attrNameLst>
                                      </p:cBhvr>
                                      <p:rCtr x="-26" y="7"/>
                                    </p:animMotion>
                                  </p:childTnLst>
                                </p:cTn>
                              </p:par>
                              <p:par>
                                <p:cTn id="41" presetID="0" presetClass="path" presetSubtype="0" accel="50000" decel="50000" fill="hold" grpId="0" nodeType="withEffect">
                                  <p:stCondLst>
                                    <p:cond delay="0"/>
                                  </p:stCondLst>
                                  <p:childTnLst>
                                    <p:animMotion origin="layout" path="M 1.38889E-6 -1.21334E-6 L -0.0283 -0.03427 " pathEditMode="relative" rAng="0" ptsTypes="AA">
                                      <p:cBhvr>
                                        <p:cTn id="42" dur="2000" fill="hold"/>
                                        <p:tgtEl>
                                          <p:spTgt spid="73"/>
                                        </p:tgtEl>
                                        <p:attrNameLst>
                                          <p:attrName>ppt_x</p:attrName>
                                          <p:attrName>ppt_y</p:attrName>
                                        </p:attrNameLst>
                                      </p:cBhvr>
                                      <p:rCtr x="-14" y="-17"/>
                                    </p:animMotion>
                                  </p:childTnLst>
                                </p:cTn>
                              </p:par>
                              <p:par>
                                <p:cTn id="43" presetID="0" presetClass="path" presetSubtype="0" accel="50000" decel="50000" fill="hold" grpId="0" nodeType="withEffect">
                                  <p:stCondLst>
                                    <p:cond delay="0"/>
                                  </p:stCondLst>
                                  <p:childTnLst>
                                    <p:animMotion origin="layout" path="M 3.33333E-6 -2.56252E-7 L 0.0283 -0.03643 " pathEditMode="relative" rAng="0" ptsTypes="AA">
                                      <p:cBhvr>
                                        <p:cTn id="44" dur="2000" fill="hold"/>
                                        <p:tgtEl>
                                          <p:spTgt spid="74"/>
                                        </p:tgtEl>
                                        <p:attrNameLst>
                                          <p:attrName>ppt_x</p:attrName>
                                          <p:attrName>ppt_y</p:attrName>
                                        </p:attrNameLst>
                                      </p:cBhvr>
                                      <p:rCtr x="14" y="-18"/>
                                    </p:animMotion>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2000"/>
                                        <p:tgtEl>
                                          <p:spTgt spid="75"/>
                                        </p:tgtEl>
                                      </p:cBhvr>
                                    </p:animEffect>
                                  </p:childTnLst>
                                </p:cTn>
                              </p:par>
                            </p:childTnLst>
                          </p:cTn>
                        </p:par>
                        <p:par>
                          <p:cTn id="49" fill="hold">
                            <p:stCondLst>
                              <p:cond delay="4000"/>
                            </p:stCondLst>
                            <p:childTnLst>
                              <p:par>
                                <p:cTn id="50" presetID="10" presetClass="exit" presetSubtype="0" fill="hold" grpId="1" nodeType="afterEffect">
                                  <p:stCondLst>
                                    <p:cond delay="0"/>
                                  </p:stCondLst>
                                  <p:childTnLst>
                                    <p:animEffect transition="out" filter="fade">
                                      <p:cBhvr>
                                        <p:cTn id="51" dur="2000"/>
                                        <p:tgtEl>
                                          <p:spTgt spid="71"/>
                                        </p:tgtEl>
                                      </p:cBhvr>
                                    </p:animEffect>
                                    <p:set>
                                      <p:cBhvr>
                                        <p:cTn id="52" dur="1" fill="hold">
                                          <p:stCondLst>
                                            <p:cond delay="1999"/>
                                          </p:stCondLst>
                                        </p:cTn>
                                        <p:tgtEl>
                                          <p:spTgt spid="71"/>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2000"/>
                                        <p:tgtEl>
                                          <p:spTgt spid="72"/>
                                        </p:tgtEl>
                                      </p:cBhvr>
                                    </p:animEffect>
                                    <p:set>
                                      <p:cBhvr>
                                        <p:cTn id="55" dur="1" fill="hold">
                                          <p:stCondLst>
                                            <p:cond delay="1999"/>
                                          </p:stCondLst>
                                        </p:cTn>
                                        <p:tgtEl>
                                          <p:spTgt spid="7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73"/>
                                        </p:tgtEl>
                                      </p:cBhvr>
                                    </p:animEffect>
                                    <p:set>
                                      <p:cBhvr>
                                        <p:cTn id="58" dur="1" fill="hold">
                                          <p:stCondLst>
                                            <p:cond delay="1999"/>
                                          </p:stCondLst>
                                        </p:cTn>
                                        <p:tgtEl>
                                          <p:spTgt spid="73"/>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2000"/>
                                        <p:tgtEl>
                                          <p:spTgt spid="74"/>
                                        </p:tgtEl>
                                      </p:cBhvr>
                                    </p:animEffect>
                                    <p:set>
                                      <p:cBhvr>
                                        <p:cTn id="61" dur="1" fill="hold">
                                          <p:stCondLst>
                                            <p:cond delay="1999"/>
                                          </p:stCondLst>
                                        </p:cTn>
                                        <p:tgtEl>
                                          <p:spTgt spid="7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up)">
                                      <p:cBhvr>
                                        <p:cTn id="66" dur="500"/>
                                        <p:tgtEl>
                                          <p:spTgt spid="78"/>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up)">
                                      <p:cBhvr>
                                        <p:cTn id="7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70" grpId="0"/>
      <p:bldP spid="71" grpId="0"/>
      <p:bldP spid="71" grpId="1"/>
      <p:bldP spid="72" grpId="0"/>
      <p:bldP spid="72" grpId="1"/>
      <p:bldP spid="73" grpId="0"/>
      <p:bldP spid="73" grpId="1"/>
      <p:bldP spid="74" grpId="0"/>
      <p:bldP spid="74" grpId="1"/>
      <p:bldP spid="75" grpId="0"/>
      <p:bldP spid="77" grpId="0" animBg="1"/>
      <p:bldP spid="78"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Historical Evolution</a:t>
            </a:r>
            <a:br>
              <a:rPr lang="en-US" dirty="0" smtClean="0"/>
            </a:br>
            <a:endParaRPr lang="en-US" dirty="0"/>
          </a:p>
        </p:txBody>
      </p:sp>
      <p:sp>
        <p:nvSpPr>
          <p:cNvPr id="6" name="Content Placeholder 5"/>
          <p:cNvSpPr>
            <a:spLocks noGrp="1"/>
          </p:cNvSpPr>
          <p:nvPr>
            <p:ph idx="1"/>
          </p:nvPr>
        </p:nvSpPr>
        <p:spPr/>
        <p:txBody>
          <a:bodyPr/>
          <a:lstStyle/>
          <a:p>
            <a:endParaRPr lang="en-US" dirty="0"/>
          </a:p>
        </p:txBody>
      </p:sp>
      <p:graphicFrame>
        <p:nvGraphicFramePr>
          <p:cNvPr id="7" name="Content Placeholder 3"/>
          <p:cNvGraphicFramePr>
            <a:graphicFrameLocks/>
          </p:cNvGraphicFramePr>
          <p:nvPr/>
        </p:nvGraphicFramePr>
        <p:xfrm>
          <a:off x="609600" y="1428750"/>
          <a:ext cx="64008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117662" y="742960"/>
            <a:ext cx="1026557"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2012 – Start</a:t>
            </a:r>
            <a:endParaRPr lang="en-US" sz="1400" kern="0" dirty="0">
              <a:solidFill>
                <a:sysClr val="windowText" lastClr="000000"/>
              </a:solidFill>
            </a:endParaRPr>
          </a:p>
        </p:txBody>
      </p:sp>
      <p:sp>
        <p:nvSpPr>
          <p:cNvPr id="9" name="TextBox 8"/>
          <p:cNvSpPr txBox="1"/>
          <p:nvPr/>
        </p:nvSpPr>
        <p:spPr>
          <a:xfrm>
            <a:off x="3403408" y="943971"/>
            <a:ext cx="4460189"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2013 – High Performance Computing and Cloud Computing</a:t>
            </a:r>
            <a:endParaRPr lang="en-US" sz="1400" kern="0" dirty="0">
              <a:solidFill>
                <a:sysClr val="windowText" lastClr="000000"/>
              </a:solidFill>
            </a:endParaRPr>
          </a:p>
        </p:txBody>
      </p:sp>
      <p:sp>
        <p:nvSpPr>
          <p:cNvPr id="10" name="TextBox 9"/>
          <p:cNvSpPr txBox="1"/>
          <p:nvPr/>
        </p:nvSpPr>
        <p:spPr>
          <a:xfrm>
            <a:off x="3661608" y="1172571"/>
            <a:ext cx="4596445"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2014 – Evolutionary Computation for Population Generation </a:t>
            </a:r>
            <a:endParaRPr lang="en-US" sz="1400" kern="0" dirty="0">
              <a:solidFill>
                <a:sysClr val="windowText" lastClr="000000"/>
              </a:solidFill>
            </a:endParaRPr>
          </a:p>
        </p:txBody>
      </p:sp>
      <p:sp>
        <p:nvSpPr>
          <p:cNvPr id="11" name="TextBox 10"/>
          <p:cNvSpPr txBox="1"/>
          <p:nvPr/>
        </p:nvSpPr>
        <p:spPr>
          <a:xfrm>
            <a:off x="4617165" y="1401171"/>
            <a:ext cx="3554493"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2015 – Object Oriented Population Generation</a:t>
            </a:r>
            <a:endParaRPr lang="en-US" sz="1400" kern="0" dirty="0">
              <a:solidFill>
                <a:sysClr val="windowText" lastClr="000000"/>
              </a:solidFill>
            </a:endParaRPr>
          </a:p>
        </p:txBody>
      </p:sp>
      <p:cxnSp>
        <p:nvCxnSpPr>
          <p:cNvPr id="12" name="Straight Arrow Connector 11"/>
          <p:cNvCxnSpPr/>
          <p:nvPr/>
        </p:nvCxnSpPr>
        <p:spPr>
          <a:xfrm flipH="1">
            <a:off x="6019800" y="1657350"/>
            <a:ext cx="190500" cy="1524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3" name="Straight Arrow Connector 12"/>
          <p:cNvCxnSpPr/>
          <p:nvPr/>
        </p:nvCxnSpPr>
        <p:spPr>
          <a:xfrm flipH="1">
            <a:off x="3505210" y="1352550"/>
            <a:ext cx="228607" cy="3810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4" name="Straight Arrow Connector 13"/>
          <p:cNvCxnSpPr/>
          <p:nvPr/>
        </p:nvCxnSpPr>
        <p:spPr>
          <a:xfrm flipH="1">
            <a:off x="2209800" y="1123950"/>
            <a:ext cx="1219208" cy="5334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5" name="Straight Arrow Connector 14"/>
          <p:cNvCxnSpPr/>
          <p:nvPr/>
        </p:nvCxnSpPr>
        <p:spPr>
          <a:xfrm flipH="1">
            <a:off x="2209800" y="971550"/>
            <a:ext cx="914400" cy="685800"/>
          </a:xfrm>
          <a:prstGeom prst="straightConnector1">
            <a:avLst/>
          </a:prstGeom>
          <a:noFill/>
          <a:ln w="9525" cap="flat" cmpd="sng" algn="ctr">
            <a:solidFill>
              <a:srgbClr val="4F81BD">
                <a:shade val="95000"/>
                <a:satMod val="105000"/>
              </a:srgbClr>
            </a:solidFill>
            <a:prstDash val="solid"/>
            <a:tailEnd type="triangle" w="lg" len="lg"/>
          </a:ln>
          <a:effectLst/>
        </p:spPr>
      </p:cxnSp>
      <p:sp>
        <p:nvSpPr>
          <p:cNvPr id="17" name="Rounded Rectangular Callout 16"/>
          <p:cNvSpPr/>
          <p:nvPr/>
        </p:nvSpPr>
        <p:spPr bwMode="auto">
          <a:xfrm>
            <a:off x="7086600" y="4019550"/>
            <a:ext cx="1676400" cy="838200"/>
          </a:xfrm>
          <a:prstGeom prst="wedgeRoundRectCallout">
            <a:avLst>
              <a:gd name="adj1" fmla="val -109532"/>
              <a:gd name="adj2" fmla="val 24867"/>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t" anchorCtr="0" compatLnSpc="1">
            <a:prstTxWarp prst="textNoShape">
              <a:avLst/>
            </a:prstTxWarp>
          </a:bodyPr>
          <a:lstStyle/>
          <a:p>
            <a:pPr defTabSz="685772" eaLnBrk="1" hangingPunct="1"/>
            <a:r>
              <a:rPr lang="en-US" sz="1200" dirty="0" smtClean="0">
                <a:solidFill>
                  <a:schemeClr val="tx1"/>
                </a:solidFill>
                <a:latin typeface="Tahoma" charset="0"/>
              </a:rPr>
              <a:t>Continuous Model Space  = Infinite Model Combinations</a:t>
            </a:r>
          </a:p>
        </p:txBody>
      </p:sp>
      <p:sp>
        <p:nvSpPr>
          <p:cNvPr id="23" name="TextBox 22"/>
          <p:cNvSpPr txBox="1"/>
          <p:nvPr/>
        </p:nvSpPr>
        <p:spPr>
          <a:xfrm>
            <a:off x="4800603" y="1885960"/>
            <a:ext cx="3650673"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2016 – Assumption Engine / Model Cooperation</a:t>
            </a:r>
            <a:endParaRPr lang="en-US" sz="1400" kern="0" dirty="0">
              <a:solidFill>
                <a:sysClr val="windowText" lastClr="000000"/>
              </a:solidFill>
            </a:endParaRPr>
          </a:p>
        </p:txBody>
      </p:sp>
      <p:cxnSp>
        <p:nvCxnSpPr>
          <p:cNvPr id="24" name="Straight Arrow Connector 23"/>
          <p:cNvCxnSpPr>
            <a:stCxn id="23" idx="1"/>
          </p:cNvCxnSpPr>
          <p:nvPr/>
        </p:nvCxnSpPr>
        <p:spPr>
          <a:xfrm flipH="1" flipV="1">
            <a:off x="1981207" y="1885959"/>
            <a:ext cx="2819396" cy="142347"/>
          </a:xfrm>
          <a:prstGeom prst="straightConnector1">
            <a:avLst/>
          </a:prstGeom>
          <a:noFill/>
          <a:ln w="9525" cap="flat" cmpd="sng" algn="ctr">
            <a:solidFill>
              <a:srgbClr val="4F81BD">
                <a:shade val="95000"/>
                <a:satMod val="105000"/>
              </a:srgbClr>
            </a:solidFill>
            <a:prstDash val="solid"/>
            <a:tailEnd type="triangle" w="lg" len="lg"/>
          </a:ln>
          <a:effectLst/>
        </p:spPr>
      </p:cxnSp>
      <p:sp>
        <p:nvSpPr>
          <p:cNvPr id="26" name="TextBox 25"/>
          <p:cNvSpPr txBox="1"/>
          <p:nvPr/>
        </p:nvSpPr>
        <p:spPr>
          <a:xfrm>
            <a:off x="4953000" y="2114560"/>
            <a:ext cx="2813906"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2017 – Interface to </a:t>
            </a:r>
            <a:r>
              <a:rPr lang="en-US" sz="1400" kern="0" dirty="0" err="1" smtClean="0">
                <a:solidFill>
                  <a:sysClr val="windowText" lastClr="000000"/>
                </a:solidFill>
              </a:rPr>
              <a:t>ClinicalTrials.Gov</a:t>
            </a:r>
            <a:endParaRPr lang="en-US" sz="1400" kern="0" dirty="0">
              <a:solidFill>
                <a:sysClr val="windowText" lastClr="000000"/>
              </a:solidFill>
            </a:endParaRPr>
          </a:p>
        </p:txBody>
      </p:sp>
      <p:cxnSp>
        <p:nvCxnSpPr>
          <p:cNvPr id="27" name="Straight Arrow Connector 26"/>
          <p:cNvCxnSpPr/>
          <p:nvPr/>
        </p:nvCxnSpPr>
        <p:spPr>
          <a:xfrm flipH="1">
            <a:off x="2362200" y="2343150"/>
            <a:ext cx="2628900" cy="228600"/>
          </a:xfrm>
          <a:prstGeom prst="straightConnector1">
            <a:avLst/>
          </a:prstGeom>
          <a:noFill/>
          <a:ln w="9525" cap="flat" cmpd="sng" algn="ctr">
            <a:solidFill>
              <a:srgbClr val="4F81BD">
                <a:shade val="95000"/>
                <a:satMod val="105000"/>
              </a:srgbClr>
            </a:solidFill>
            <a:prstDash val="solid"/>
            <a:tailEnd type="triangle" w="lg" len="lg"/>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right)">
                                      <p:cBhvr>
                                        <p:cTn id="43" dur="500"/>
                                        <p:tgtEl>
                                          <p:spTgt spid="23"/>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right)">
                                      <p:cBhvr>
                                        <p:cTn id="47" dur="500"/>
                                        <p:tgtEl>
                                          <p:spTgt spid="24"/>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500"/>
                                        <p:tgtEl>
                                          <p:spTgt spid="26"/>
                                        </p:tgtEl>
                                      </p:cBhvr>
                                    </p:animEffect>
                                  </p:childTnLst>
                                </p:cTn>
                              </p:par>
                            </p:childTnLst>
                          </p:cTn>
                        </p:par>
                        <p:par>
                          <p:cTn id="52" fill="hold">
                            <p:stCondLst>
                              <p:cond delay="6000"/>
                            </p:stCondLst>
                            <p:childTnLst>
                              <p:par>
                                <p:cTn id="53" presetID="22" presetClass="entr" presetSubtype="2"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right)">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7" grpId="0" animBg="1"/>
      <p:bldP spid="23"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Generation Goal</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Generate synthetic population to  mimic statistics</a:t>
            </a:r>
          </a:p>
          <a:p>
            <a:pPr lvl="1"/>
            <a:r>
              <a:rPr lang="en-US" dirty="0" smtClean="0"/>
              <a:t>Heterogeneity = generate individuals</a:t>
            </a:r>
          </a:p>
          <a:p>
            <a:pPr lvl="1"/>
            <a:r>
              <a:rPr lang="en-US" dirty="0" smtClean="0"/>
              <a:t>Multiple characteristics per individual</a:t>
            </a:r>
          </a:p>
          <a:p>
            <a:pPr lvl="1"/>
            <a:r>
              <a:rPr lang="en-US" dirty="0" smtClean="0"/>
              <a:t>Allow correlations</a:t>
            </a:r>
          </a:p>
          <a:p>
            <a:pPr lvl="1"/>
            <a:r>
              <a:rPr lang="en-US" dirty="0" smtClean="0"/>
              <a:t>Allow restrictions</a:t>
            </a:r>
          </a:p>
          <a:p>
            <a:pPr lvl="1"/>
            <a:endParaRPr lang="en-US" dirty="0" smtClean="0"/>
          </a:p>
          <a:p>
            <a:pPr lvl="1"/>
            <a:endParaRPr lang="en-US" dirty="0" smtClean="0"/>
          </a:p>
          <a:p>
            <a:pPr lvl="1"/>
            <a:endParaRPr lang="en-US" dirty="0" smtClean="0"/>
          </a:p>
          <a:p>
            <a:pPr lvl="1"/>
            <a:r>
              <a:rPr lang="en-US" dirty="0" smtClean="0"/>
              <a:t>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endParaRPr lang="en-US" dirty="0" smtClean="0"/>
          </a:p>
          <a:p>
            <a:pPr lvl="1"/>
            <a:endParaRPr lang="en-US" dirty="0"/>
          </a:p>
        </p:txBody>
      </p:sp>
      <p:graphicFrame>
        <p:nvGraphicFramePr>
          <p:cNvPr id="6" name="Table 5"/>
          <p:cNvGraphicFramePr>
            <a:graphicFrameLocks noGrp="1"/>
          </p:cNvGraphicFramePr>
          <p:nvPr/>
        </p:nvGraphicFramePr>
        <p:xfrm>
          <a:off x="3886200" y="2628900"/>
          <a:ext cx="4800600" cy="193167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502920">
                <a:tc>
                  <a:txBody>
                    <a:bodyPr/>
                    <a:lstStyle/>
                    <a:p>
                      <a:pPr algn="ctr"/>
                      <a:r>
                        <a:rPr lang="en-US" sz="1400" dirty="0" err="1" smtClean="0"/>
                        <a:t>IndividualID</a:t>
                      </a:r>
                      <a:endParaRPr lang="en-US" sz="1400" dirty="0" smtClean="0"/>
                    </a:p>
                  </a:txBody>
                  <a:tcPr marT="34290" marB="34290"/>
                </a:tc>
                <a:tc>
                  <a:txBody>
                    <a:bodyPr/>
                    <a:lstStyle/>
                    <a:p>
                      <a:pPr algn="ctr"/>
                      <a:r>
                        <a:rPr lang="en-US" sz="1400" dirty="0" smtClean="0"/>
                        <a:t>Male</a:t>
                      </a:r>
                      <a:endParaRPr lang="en-US" sz="1400" dirty="0"/>
                    </a:p>
                  </a:txBody>
                  <a:tcPr marT="34290" marB="34290"/>
                </a:tc>
                <a:tc>
                  <a:txBody>
                    <a:bodyPr/>
                    <a:lstStyle/>
                    <a:p>
                      <a:pPr algn="ctr"/>
                      <a:r>
                        <a:rPr lang="en-US" sz="1400" dirty="0" smtClean="0"/>
                        <a:t>Age</a:t>
                      </a:r>
                      <a:endParaRPr lang="en-US" sz="1400" dirty="0"/>
                    </a:p>
                  </a:txBody>
                  <a:tcPr marT="34290" marB="34290"/>
                </a:tc>
                <a:tc>
                  <a:txBody>
                    <a:bodyPr/>
                    <a:lstStyle/>
                    <a:p>
                      <a:pPr algn="ctr"/>
                      <a:r>
                        <a:rPr lang="en-US" sz="1400" dirty="0" smtClean="0"/>
                        <a:t>BP</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0</a:t>
                      </a:r>
                      <a:endParaRPr lang="en-US" sz="1400" dirty="0"/>
                    </a:p>
                  </a:txBody>
                  <a:tcPr marT="34290" marB="34290"/>
                </a:tc>
                <a:tc>
                  <a:txBody>
                    <a:bodyPr/>
                    <a:lstStyle/>
                    <a:p>
                      <a:pPr algn="ctr"/>
                      <a:r>
                        <a:rPr lang="en-US" sz="1400" dirty="0" smtClean="0"/>
                        <a:t>0</a:t>
                      </a:r>
                      <a:endParaRPr lang="en-US" sz="1400" dirty="0"/>
                    </a:p>
                  </a:txBody>
                  <a:tcPr marT="34290" marB="34290"/>
                </a:tc>
                <a:tc>
                  <a:txBody>
                    <a:bodyPr/>
                    <a:lstStyle/>
                    <a:p>
                      <a:pPr algn="ctr"/>
                      <a:r>
                        <a:rPr lang="en-US" sz="1400" dirty="0" smtClean="0"/>
                        <a:t>50</a:t>
                      </a:r>
                      <a:endParaRPr lang="en-US" sz="1400" dirty="0"/>
                    </a:p>
                  </a:txBody>
                  <a:tcPr marT="34290" marB="34290"/>
                </a:tc>
                <a:tc>
                  <a:txBody>
                    <a:bodyPr/>
                    <a:lstStyle/>
                    <a:p>
                      <a:pPr algn="ctr"/>
                      <a:r>
                        <a:rPr lang="en-US" sz="1400" dirty="0" smtClean="0"/>
                        <a:t>140</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1</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45</a:t>
                      </a:r>
                      <a:endParaRPr lang="en-US" sz="1400" dirty="0"/>
                    </a:p>
                  </a:txBody>
                  <a:tcPr marT="34290" marB="34290"/>
                </a:tc>
                <a:tc>
                  <a:txBody>
                    <a:bodyPr/>
                    <a:lstStyle/>
                    <a:p>
                      <a:pPr algn="ctr"/>
                      <a:r>
                        <a:rPr lang="en-US" sz="1400" dirty="0" smtClean="0"/>
                        <a:t>135</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2</a:t>
                      </a:r>
                      <a:endParaRPr lang="en-US" sz="1400" dirty="0"/>
                    </a:p>
                  </a:txBody>
                  <a:tcPr marT="34290" marB="34290"/>
                </a:tc>
                <a:tc>
                  <a:txBody>
                    <a:bodyPr/>
                    <a:lstStyle/>
                    <a:p>
                      <a:pPr algn="ctr"/>
                      <a:r>
                        <a:rPr lang="en-US" sz="1400" dirty="0" smtClean="0"/>
                        <a:t>0</a:t>
                      </a:r>
                      <a:endParaRPr lang="en-US" sz="1400" dirty="0"/>
                    </a:p>
                  </a:txBody>
                  <a:tcPr marT="34290" marB="34290"/>
                </a:tc>
                <a:tc>
                  <a:txBody>
                    <a:bodyPr/>
                    <a:lstStyle/>
                    <a:p>
                      <a:pPr algn="ctr"/>
                      <a:r>
                        <a:rPr lang="en-US" sz="1400" dirty="0" smtClean="0"/>
                        <a:t>22</a:t>
                      </a:r>
                      <a:endParaRPr lang="en-US" sz="1400" dirty="0"/>
                    </a:p>
                  </a:txBody>
                  <a:tcPr marT="34290" marB="34290"/>
                </a:tc>
                <a:tc>
                  <a:txBody>
                    <a:bodyPr/>
                    <a:lstStyle/>
                    <a:p>
                      <a:pPr algn="ctr"/>
                      <a:r>
                        <a:rPr lang="en-US" sz="1400" dirty="0" smtClean="0"/>
                        <a:t>120</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3</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85</a:t>
                      </a:r>
                      <a:endParaRPr lang="en-US" sz="1400" dirty="0"/>
                    </a:p>
                  </a:txBody>
                  <a:tcPr marT="34290" marB="34290"/>
                </a:tc>
                <a:tc>
                  <a:txBody>
                    <a:bodyPr/>
                    <a:lstStyle/>
                    <a:p>
                      <a:pPr algn="ctr"/>
                      <a:r>
                        <a:rPr lang="en-US" sz="1400" dirty="0" smtClean="0"/>
                        <a:t>145</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4</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14</a:t>
                      </a:r>
                      <a:endParaRPr lang="en-US" sz="1400" dirty="0"/>
                    </a:p>
                  </a:txBody>
                  <a:tcPr marT="34290" marB="34290"/>
                </a:tc>
                <a:tc>
                  <a:txBody>
                    <a:bodyPr/>
                    <a:lstStyle/>
                    <a:p>
                      <a:pPr algn="ctr"/>
                      <a:r>
                        <a:rPr lang="en-US" sz="1400" dirty="0" smtClean="0"/>
                        <a:t>125</a:t>
                      </a:r>
                      <a:endParaRPr lang="en-US" sz="1400" dirty="0"/>
                    </a:p>
                  </a:txBody>
                  <a:tcPr marT="34290" marB="34290"/>
                </a:tc>
                <a:tc>
                  <a:txBody>
                    <a:bodyPr/>
                    <a:lstStyle/>
                    <a:p>
                      <a:pPr algn="ctr"/>
                      <a:r>
                        <a:rPr lang="en-US" sz="1400" dirty="0" smtClean="0"/>
                        <a:t>…</a:t>
                      </a:r>
                      <a:endParaRPr lang="en-US" sz="1400" dirty="0"/>
                    </a:p>
                  </a:txBody>
                  <a:tcPr marT="34290" marB="34290"/>
                </a:tc>
              </a:tr>
            </a:tbl>
          </a:graphicData>
        </a:graphic>
      </p:graphicFrame>
      <p:sp>
        <p:nvSpPr>
          <p:cNvPr id="8" name="Right Arrow 7"/>
          <p:cNvSpPr/>
          <p:nvPr/>
        </p:nvSpPr>
        <p:spPr>
          <a:xfrm>
            <a:off x="2819400" y="3486150"/>
            <a:ext cx="990600" cy="51435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2457450"/>
            <a:ext cx="3733800" cy="2324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886200" y="2628900"/>
          <a:ext cx="4800600" cy="193167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502920">
                <a:tc>
                  <a:txBody>
                    <a:bodyPr/>
                    <a:lstStyle/>
                    <a:p>
                      <a:pPr algn="ctr"/>
                      <a:r>
                        <a:rPr lang="en-US" sz="1400" dirty="0" err="1" smtClean="0"/>
                        <a:t>IndividualID</a:t>
                      </a:r>
                      <a:endParaRPr lang="en-US" sz="1400" dirty="0" smtClean="0"/>
                    </a:p>
                  </a:txBody>
                  <a:tcPr marT="34290" marB="34290"/>
                </a:tc>
                <a:tc>
                  <a:txBody>
                    <a:bodyPr/>
                    <a:lstStyle/>
                    <a:p>
                      <a:pPr algn="ctr"/>
                      <a:r>
                        <a:rPr lang="en-US" sz="1400" dirty="0" smtClean="0"/>
                        <a:t>Male</a:t>
                      </a:r>
                      <a:endParaRPr lang="en-US" sz="1400" dirty="0"/>
                    </a:p>
                  </a:txBody>
                  <a:tcPr marT="34290" marB="34290"/>
                </a:tc>
                <a:tc>
                  <a:txBody>
                    <a:bodyPr/>
                    <a:lstStyle/>
                    <a:p>
                      <a:pPr algn="ctr"/>
                      <a:r>
                        <a:rPr lang="en-US" sz="1400" dirty="0" smtClean="0"/>
                        <a:t>Age</a:t>
                      </a:r>
                      <a:endParaRPr lang="en-US" sz="1400" dirty="0"/>
                    </a:p>
                  </a:txBody>
                  <a:tcPr marT="34290" marB="34290"/>
                </a:tc>
                <a:tc>
                  <a:txBody>
                    <a:bodyPr/>
                    <a:lstStyle/>
                    <a:p>
                      <a:pPr algn="ctr"/>
                      <a:r>
                        <a:rPr lang="en-US" sz="1400" dirty="0" smtClean="0"/>
                        <a:t>BP</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0</a:t>
                      </a:r>
                      <a:endParaRPr lang="en-US" sz="1400" dirty="0"/>
                    </a:p>
                  </a:txBody>
                  <a:tcPr marT="34290" marB="34290"/>
                </a:tc>
                <a:tc>
                  <a:txBody>
                    <a:bodyPr/>
                    <a:lstStyle/>
                    <a:p>
                      <a:pPr algn="ctr"/>
                      <a:r>
                        <a:rPr lang="en-US" sz="1400" dirty="0" smtClean="0"/>
                        <a:t>0</a:t>
                      </a:r>
                      <a:endParaRPr lang="en-US" sz="1400" dirty="0"/>
                    </a:p>
                  </a:txBody>
                  <a:tcPr marT="34290" marB="34290"/>
                </a:tc>
                <a:tc>
                  <a:txBody>
                    <a:bodyPr/>
                    <a:lstStyle/>
                    <a:p>
                      <a:pPr algn="ctr"/>
                      <a:r>
                        <a:rPr lang="en-US" sz="1400" dirty="0" smtClean="0"/>
                        <a:t>50</a:t>
                      </a:r>
                      <a:endParaRPr lang="en-US" sz="1400" dirty="0"/>
                    </a:p>
                  </a:txBody>
                  <a:tcPr marT="34290" marB="34290"/>
                </a:tc>
                <a:tc>
                  <a:txBody>
                    <a:bodyPr/>
                    <a:lstStyle/>
                    <a:p>
                      <a:pPr algn="ctr"/>
                      <a:r>
                        <a:rPr lang="en-US" sz="1400" dirty="0" smtClean="0"/>
                        <a:t>140</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1</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45</a:t>
                      </a:r>
                      <a:endParaRPr lang="en-US" sz="1400" dirty="0"/>
                    </a:p>
                  </a:txBody>
                  <a:tcPr marT="34290" marB="34290"/>
                </a:tc>
                <a:tc>
                  <a:txBody>
                    <a:bodyPr/>
                    <a:lstStyle/>
                    <a:p>
                      <a:pPr algn="ctr"/>
                      <a:r>
                        <a:rPr lang="en-US" sz="1400" dirty="0" smtClean="0"/>
                        <a:t>135</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2</a:t>
                      </a:r>
                      <a:endParaRPr lang="en-US" sz="1400" dirty="0"/>
                    </a:p>
                  </a:txBody>
                  <a:tcPr marT="34290" marB="34290"/>
                </a:tc>
                <a:tc>
                  <a:txBody>
                    <a:bodyPr/>
                    <a:lstStyle/>
                    <a:p>
                      <a:pPr algn="ctr"/>
                      <a:r>
                        <a:rPr lang="en-US" sz="1400" dirty="0" smtClean="0"/>
                        <a:t>0</a:t>
                      </a:r>
                      <a:endParaRPr lang="en-US" sz="1400" dirty="0"/>
                    </a:p>
                  </a:txBody>
                  <a:tcPr marT="34290" marB="34290"/>
                </a:tc>
                <a:tc>
                  <a:txBody>
                    <a:bodyPr/>
                    <a:lstStyle/>
                    <a:p>
                      <a:pPr algn="ctr"/>
                      <a:r>
                        <a:rPr lang="en-US" sz="1400" dirty="0" smtClean="0"/>
                        <a:t>22</a:t>
                      </a:r>
                      <a:endParaRPr lang="en-US" sz="1400" dirty="0"/>
                    </a:p>
                  </a:txBody>
                  <a:tcPr marT="34290" marB="34290"/>
                </a:tc>
                <a:tc>
                  <a:txBody>
                    <a:bodyPr/>
                    <a:lstStyle/>
                    <a:p>
                      <a:pPr algn="ctr"/>
                      <a:r>
                        <a:rPr lang="en-US" sz="1400" dirty="0" smtClean="0"/>
                        <a:t>120</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t>3</a:t>
                      </a:r>
                      <a:endParaRPr lang="en-US" sz="1400" dirty="0"/>
                    </a:p>
                  </a:txBody>
                  <a:tcPr marT="34290" marB="34290"/>
                </a:tc>
                <a:tc>
                  <a:txBody>
                    <a:bodyPr/>
                    <a:lstStyle/>
                    <a:p>
                      <a:pPr algn="ctr"/>
                      <a:r>
                        <a:rPr lang="en-US" sz="1400" dirty="0" smtClean="0"/>
                        <a:t>1</a:t>
                      </a:r>
                      <a:endParaRPr lang="en-US" sz="1400" dirty="0"/>
                    </a:p>
                  </a:txBody>
                  <a:tcPr marT="34290" marB="34290"/>
                </a:tc>
                <a:tc>
                  <a:txBody>
                    <a:bodyPr/>
                    <a:lstStyle/>
                    <a:p>
                      <a:pPr algn="ctr"/>
                      <a:r>
                        <a:rPr lang="en-US" sz="1400" dirty="0" smtClean="0"/>
                        <a:t>85</a:t>
                      </a:r>
                      <a:endParaRPr lang="en-US" sz="1400" dirty="0"/>
                    </a:p>
                  </a:txBody>
                  <a:tcPr marT="34290" marB="34290"/>
                </a:tc>
                <a:tc>
                  <a:txBody>
                    <a:bodyPr/>
                    <a:lstStyle/>
                    <a:p>
                      <a:pPr algn="ctr"/>
                      <a:r>
                        <a:rPr lang="en-US" sz="1400" dirty="0" smtClean="0"/>
                        <a:t>145</a:t>
                      </a:r>
                      <a:endParaRPr lang="en-US" sz="1400" dirty="0"/>
                    </a:p>
                  </a:txBody>
                  <a:tcPr marT="34290" marB="34290"/>
                </a:tc>
                <a:tc>
                  <a:txBody>
                    <a:bodyPr/>
                    <a:lstStyle/>
                    <a:p>
                      <a:pPr algn="ctr"/>
                      <a:r>
                        <a:rPr lang="en-US" sz="1400" dirty="0" smtClean="0"/>
                        <a:t>…</a:t>
                      </a:r>
                      <a:endParaRPr lang="en-US" sz="1400" dirty="0"/>
                    </a:p>
                  </a:txBody>
                  <a:tcPr marT="34290" marB="34290"/>
                </a:tc>
              </a:tr>
              <a:tr h="285750">
                <a:tc>
                  <a:txBody>
                    <a:bodyPr/>
                    <a:lstStyle/>
                    <a:p>
                      <a:pPr algn="ctr"/>
                      <a:r>
                        <a:rPr lang="en-US" sz="1400" dirty="0" smtClean="0">
                          <a:solidFill>
                            <a:srgbClr val="FF0000"/>
                          </a:solidFill>
                        </a:rPr>
                        <a:t>4</a:t>
                      </a:r>
                      <a:endParaRPr lang="en-US" sz="1400" dirty="0">
                        <a:solidFill>
                          <a:srgbClr val="FF0000"/>
                        </a:solidFill>
                      </a:endParaRPr>
                    </a:p>
                  </a:txBody>
                  <a:tcPr marT="34290" marB="34290"/>
                </a:tc>
                <a:tc>
                  <a:txBody>
                    <a:bodyPr/>
                    <a:lstStyle/>
                    <a:p>
                      <a:pPr algn="ctr"/>
                      <a:r>
                        <a:rPr lang="en-US" sz="1400" dirty="0" smtClean="0">
                          <a:solidFill>
                            <a:srgbClr val="FF0000"/>
                          </a:solidFill>
                        </a:rPr>
                        <a:t>1</a:t>
                      </a:r>
                      <a:endParaRPr lang="en-US" sz="1400" dirty="0">
                        <a:solidFill>
                          <a:srgbClr val="FF0000"/>
                        </a:solidFill>
                      </a:endParaRPr>
                    </a:p>
                  </a:txBody>
                  <a:tcPr marT="34290" marB="34290"/>
                </a:tc>
                <a:tc>
                  <a:txBody>
                    <a:bodyPr/>
                    <a:lstStyle/>
                    <a:p>
                      <a:pPr algn="ctr"/>
                      <a:r>
                        <a:rPr lang="en-US" sz="1400" dirty="0" smtClean="0">
                          <a:solidFill>
                            <a:srgbClr val="FF0000"/>
                          </a:solidFill>
                        </a:rPr>
                        <a:t>14</a:t>
                      </a:r>
                      <a:endParaRPr lang="en-US" sz="1400" dirty="0">
                        <a:solidFill>
                          <a:srgbClr val="FF0000"/>
                        </a:solidFill>
                      </a:endParaRPr>
                    </a:p>
                  </a:txBody>
                  <a:tcPr marT="34290" marB="34290"/>
                </a:tc>
                <a:tc>
                  <a:txBody>
                    <a:bodyPr/>
                    <a:lstStyle/>
                    <a:p>
                      <a:pPr algn="ctr"/>
                      <a:r>
                        <a:rPr lang="en-US" sz="1400" dirty="0" smtClean="0">
                          <a:solidFill>
                            <a:srgbClr val="FF0000"/>
                          </a:solidFill>
                        </a:rPr>
                        <a:t>125</a:t>
                      </a:r>
                      <a:endParaRPr lang="en-US" sz="1400" dirty="0">
                        <a:solidFill>
                          <a:srgbClr val="FF0000"/>
                        </a:solidFill>
                      </a:endParaRPr>
                    </a:p>
                  </a:txBody>
                  <a:tcPr marT="34290" marB="34290"/>
                </a:tc>
                <a:tc>
                  <a:txBody>
                    <a:bodyPr/>
                    <a:lstStyle/>
                    <a:p>
                      <a:pPr algn="ctr"/>
                      <a:r>
                        <a:rPr lang="en-US" sz="1400" dirty="0" smtClean="0">
                          <a:solidFill>
                            <a:srgbClr val="FF0000"/>
                          </a:solidFill>
                        </a:rPr>
                        <a:t>…</a:t>
                      </a:r>
                      <a:endParaRPr lang="en-US" sz="1400" dirty="0">
                        <a:solidFill>
                          <a:srgbClr val="FF0000"/>
                        </a:solidFill>
                      </a:endParaRPr>
                    </a:p>
                  </a:txBody>
                  <a:tcPr marT="34290" marB="34290"/>
                </a:tc>
              </a:tr>
            </a:tbl>
          </a:graphicData>
        </a:graphic>
      </p:graphicFrame>
      <p:sp>
        <p:nvSpPr>
          <p:cNvPr id="16" name="Rectangle 15"/>
          <p:cNvSpPr/>
          <p:nvPr/>
        </p:nvSpPr>
        <p:spPr>
          <a:xfrm>
            <a:off x="2514600" y="4248150"/>
            <a:ext cx="1371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2000" y="3257550"/>
            <a:ext cx="1981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Generation Code / Equations</a:t>
            </a:r>
            <a:endParaRPr lang="en-US" b="1" dirty="0"/>
          </a:p>
        </p:txBody>
      </p:sp>
      <p:sp>
        <p:nvSpPr>
          <p:cNvPr id="18" name="Right Brace 17"/>
          <p:cNvSpPr/>
          <p:nvPr/>
        </p:nvSpPr>
        <p:spPr>
          <a:xfrm rot="16200000">
            <a:off x="6677025" y="1704975"/>
            <a:ext cx="285750" cy="1447800"/>
          </a:xfrm>
          <a:prstGeom prst="rightBrace">
            <a:avLst/>
          </a:prstGeom>
          <a:noFill/>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48400" y="1962150"/>
            <a:ext cx="1295400" cy="369332"/>
          </a:xfrm>
          <a:prstGeom prst="rect">
            <a:avLst/>
          </a:prstGeom>
          <a:noFill/>
        </p:spPr>
        <p:txBody>
          <a:bodyPr wrap="square" rtlCol="0">
            <a:spAutoFit/>
          </a:bodyPr>
          <a:lstStyle/>
          <a:p>
            <a:r>
              <a:rPr lang="en-US" b="1" dirty="0" smtClean="0">
                <a:solidFill>
                  <a:schemeClr val="accent1"/>
                </a:solidFill>
              </a:rPr>
              <a:t>Correlated</a:t>
            </a:r>
            <a:endParaRPr lang="en-US" b="1" dirty="0">
              <a:solidFill>
                <a:schemeClr val="accent1"/>
              </a:solidFill>
            </a:endParaRPr>
          </a:p>
        </p:txBody>
      </p:sp>
      <p:sp>
        <p:nvSpPr>
          <p:cNvPr id="23" name="Flowchart: Alternate Process 22"/>
          <p:cNvSpPr/>
          <p:nvPr/>
        </p:nvSpPr>
        <p:spPr>
          <a:xfrm>
            <a:off x="5181600" y="1143000"/>
            <a:ext cx="3048000" cy="514350"/>
          </a:xfrm>
          <a:prstGeom prst="flowChartAlternateProcess">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5455631">
            <a:off x="7904544" y="1707445"/>
            <a:ext cx="1510263" cy="548865"/>
          </a:xfrm>
          <a:prstGeom prst="curvedUpArrow">
            <a:avLst>
              <a:gd name="adj1" fmla="val 25000"/>
              <a:gd name="adj2" fmla="val 50000"/>
              <a:gd name="adj3" fmla="val 6237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Callout 14"/>
          <p:cNvSpPr/>
          <p:nvPr/>
        </p:nvSpPr>
        <p:spPr>
          <a:xfrm>
            <a:off x="2438400" y="4400550"/>
            <a:ext cx="1447800" cy="571500"/>
          </a:xfrm>
          <a:prstGeom prst="wedgeEllipseCallout">
            <a:avLst>
              <a:gd name="adj1" fmla="val 200346"/>
              <a:gd name="adj2" fmla="val -21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Restrict Age</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grpId="0" nodeType="clickEffect">
                                  <p:stCondLst>
                                    <p:cond delay="0"/>
                                  </p:stCondLst>
                                  <p:childTnLst>
                                    <p:anim calcmode="lin" valueType="num">
                                      <p:cBhvr additive="base">
                                        <p:cTn id="15" dur="500"/>
                                        <p:tgtEl>
                                          <p:spTgt spid="9"/>
                                        </p:tgtEl>
                                        <p:attrNameLst>
                                          <p:attrName>ppt_x</p:attrName>
                                        </p:attrNameLst>
                                      </p:cBhvr>
                                      <p:tavLst>
                                        <p:tav tm="0">
                                          <p:val>
                                            <p:strVal val="ppt_x"/>
                                          </p:val>
                                        </p:tav>
                                        <p:tav tm="100000">
                                          <p:val>
                                            <p:strVal val="1+ppt_w/2"/>
                                          </p:val>
                                        </p:tav>
                                      </p:tavLst>
                                    </p:anim>
                                    <p:anim calcmode="lin" valueType="num">
                                      <p:cBhvr additive="base">
                                        <p:cTn id="16" dur="500"/>
                                        <p:tgtEl>
                                          <p:spTgt spid="9"/>
                                        </p:tgtEl>
                                        <p:attrNameLst>
                                          <p:attrName>ppt_y</p:attrName>
                                        </p:attrNameLst>
                                      </p:cBhvr>
                                      <p:tavLst>
                                        <p:tav tm="0">
                                          <p:val>
                                            <p:strVal val="ppt_y"/>
                                          </p:val>
                                        </p:tav>
                                        <p:tav tm="100000">
                                          <p:val>
                                            <p:strVal val="ppt_y"/>
                                          </p:val>
                                        </p:tav>
                                      </p:tavLst>
                                    </p:anim>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500" fill="hold"/>
                                        <p:tgtEl>
                                          <p:spTgt spid="16"/>
                                        </p:tgtEl>
                                      </p:cBhvr>
                                      <p:by x="1000000" y="100000"/>
                                    </p:animScale>
                                  </p:childTnLst>
                                </p:cTn>
                              </p:par>
                              <p:par>
                                <p:cTn id="38" presetID="22" presetClass="exit" presetSubtype="1" fill="hold" grpId="1" nodeType="withEffect">
                                  <p:stCondLst>
                                    <p:cond delay="0"/>
                                  </p:stCondLst>
                                  <p:childTnLst>
                                    <p:animEffect transition="out" filter="wipe(up)">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right)">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8" grpId="0" animBg="1"/>
      <p:bldP spid="19" grpId="0"/>
      <p:bldP spid="23" grpId="0" animBg="1"/>
      <p:bldP spid="25" grpId="0"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r>
              <a:rPr lang="en-US" dirty="0" smtClean="0"/>
              <a:t>Generation Rules: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11" name="Cloud Callout 10"/>
          <p:cNvSpPr/>
          <p:nvPr/>
        </p:nvSpPr>
        <p:spPr>
          <a:xfrm>
            <a:off x="228600" y="1943100"/>
            <a:ext cx="8382000" cy="200025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648200" y="1771650"/>
            <a:ext cx="3429000" cy="20574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INSPYRED</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a:bodyPr>
          <a:lstStyle/>
          <a:p>
            <a:r>
              <a:rPr lang="en-US" dirty="0" smtClean="0"/>
              <a:t>Population Generation Process</a:t>
            </a:r>
            <a:endParaRPr lang="en-US" dirty="0"/>
          </a:p>
        </p:txBody>
      </p:sp>
      <p:sp>
        <p:nvSpPr>
          <p:cNvPr id="13" name="Right Arrow 12"/>
          <p:cNvSpPr/>
          <p:nvPr/>
        </p:nvSpPr>
        <p:spPr>
          <a:xfrm>
            <a:off x="2209800" y="2686050"/>
            <a:ext cx="9906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Monte Carlo</a:t>
            </a:r>
            <a:endParaRPr lang="en-US" sz="1200" dirty="0">
              <a:solidFill>
                <a:schemeClr val="tx1"/>
              </a:solidFill>
            </a:endParaRPr>
          </a:p>
        </p:txBody>
      </p:sp>
      <p:sp>
        <p:nvSpPr>
          <p:cNvPr id="16" name="Right Arrow 15"/>
          <p:cNvSpPr/>
          <p:nvPr/>
        </p:nvSpPr>
        <p:spPr>
          <a:xfrm>
            <a:off x="7162800" y="2686050"/>
            <a:ext cx="12192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Result</a:t>
            </a:r>
            <a:endParaRPr lang="en-US" sz="1200" dirty="0">
              <a:solidFill>
                <a:schemeClr val="tx1"/>
              </a:solidFill>
            </a:endParaRPr>
          </a:p>
        </p:txBody>
      </p:sp>
      <p:sp>
        <p:nvSpPr>
          <p:cNvPr id="58" name="Circular Arrow 57"/>
          <p:cNvSpPr/>
          <p:nvPr/>
        </p:nvSpPr>
        <p:spPr>
          <a:xfrm rot="20621155" flipV="1">
            <a:off x="3090077" y="3067833"/>
            <a:ext cx="3196246" cy="1269014"/>
          </a:xfrm>
          <a:prstGeom prst="circularArrow">
            <a:avLst>
              <a:gd name="adj1" fmla="val 5597"/>
              <a:gd name="adj2" fmla="val 1142319"/>
              <a:gd name="adj3" fmla="val 20302410"/>
              <a:gd name="adj4" fmla="val 11636208"/>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7086600" y="895350"/>
            <a:ext cx="1752600" cy="838200"/>
          </a:xfrm>
          <a:prstGeom prst="wedgeRoundRectCallout">
            <a:avLst>
              <a:gd name="adj1" fmla="val -66059"/>
              <a:gd name="adj2" fmla="val 609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Arial" pitchFamily="34" charset="0"/>
              <a:buChar char="•"/>
            </a:pPr>
            <a:r>
              <a:rPr lang="en-US" sz="1200" dirty="0" smtClean="0">
                <a:solidFill>
                  <a:schemeClr val="tx1"/>
                </a:solidFill>
              </a:rPr>
              <a:t>Inheritance</a:t>
            </a:r>
          </a:p>
          <a:p>
            <a:pPr marL="228600" indent="-228600">
              <a:buFont typeface="Arial" pitchFamily="34" charset="0"/>
              <a:buChar char="•"/>
            </a:pPr>
            <a:r>
              <a:rPr lang="en-US" sz="1200" dirty="0" smtClean="0">
                <a:solidFill>
                  <a:schemeClr val="tx1"/>
                </a:solidFill>
              </a:rPr>
              <a:t>Code reusability</a:t>
            </a:r>
          </a:p>
          <a:p>
            <a:pPr marL="228600" indent="-228600">
              <a:buFont typeface="Arial" pitchFamily="34" charset="0"/>
              <a:buChar char="•"/>
            </a:pPr>
            <a:r>
              <a:rPr lang="en-US" sz="1200" dirty="0" smtClean="0">
                <a:solidFill>
                  <a:schemeClr val="tx1"/>
                </a:solidFill>
              </a:rPr>
              <a:t>Defining defaults</a:t>
            </a:r>
          </a:p>
          <a:p>
            <a:pPr marL="228600" indent="-228600">
              <a:buFont typeface="Arial" pitchFamily="34" charset="0"/>
              <a:buChar char="•"/>
            </a:pPr>
            <a:r>
              <a:rPr lang="en-US" sz="1200" dirty="0" smtClean="0">
                <a:solidFill>
                  <a:schemeClr val="tx1"/>
                </a:solidFill>
              </a:rPr>
              <a:t>Defining hypotheses</a:t>
            </a:r>
            <a:endParaRPr lang="en-US" sz="1200" dirty="0">
              <a:solidFill>
                <a:schemeClr val="tx1"/>
              </a:solidFill>
            </a:endParaRPr>
          </a:p>
        </p:txBody>
      </p:sp>
      <p:sp>
        <p:nvSpPr>
          <p:cNvPr id="9" name="Vertical Scroll 8"/>
          <p:cNvSpPr/>
          <p:nvPr/>
        </p:nvSpPr>
        <p:spPr>
          <a:xfrm>
            <a:off x="685800" y="2514600"/>
            <a:ext cx="1828800" cy="97155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Expression Compiler</a:t>
            </a:r>
            <a:endParaRPr lang="en-US" sz="1200" dirty="0">
              <a:solidFill>
                <a:schemeClr val="tx1"/>
              </a:solidFill>
            </a:endParaRPr>
          </a:p>
        </p:txBody>
      </p:sp>
      <p:sp>
        <p:nvSpPr>
          <p:cNvPr id="57" name="Circular Arrow 56"/>
          <p:cNvSpPr/>
          <p:nvPr/>
        </p:nvSpPr>
        <p:spPr>
          <a:xfrm rot="4939082" flipV="1">
            <a:off x="-9008" y="1344316"/>
            <a:ext cx="2043605"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Vertical Scroll 9"/>
          <p:cNvSpPr/>
          <p:nvPr/>
        </p:nvSpPr>
        <p:spPr>
          <a:xfrm>
            <a:off x="5486400" y="2514600"/>
            <a:ext cx="1981200" cy="97155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Evolutionary Computation</a:t>
            </a:r>
            <a:endParaRPr lang="en-US" sz="1200" dirty="0">
              <a:solidFill>
                <a:schemeClr val="tx1"/>
              </a:solidFill>
            </a:endParaRPr>
          </a:p>
        </p:txBody>
      </p:sp>
      <p:sp>
        <p:nvSpPr>
          <p:cNvPr id="46" name="Left-Right Arrow 45"/>
          <p:cNvSpPr/>
          <p:nvPr/>
        </p:nvSpPr>
        <p:spPr>
          <a:xfrm>
            <a:off x="4114800" y="2686050"/>
            <a:ext cx="1676400" cy="6858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Selection</a:t>
            </a:r>
            <a:endParaRPr lang="en-US" sz="1200" dirty="0">
              <a:solidFill>
                <a:schemeClr val="tx1"/>
              </a:solidFill>
            </a:endParaRPr>
          </a:p>
        </p:txBody>
      </p:sp>
      <p:sp>
        <p:nvSpPr>
          <p:cNvPr id="63" name="Oval Callout 62"/>
          <p:cNvSpPr/>
          <p:nvPr/>
        </p:nvSpPr>
        <p:spPr>
          <a:xfrm>
            <a:off x="4038600" y="895350"/>
            <a:ext cx="2743200" cy="762000"/>
          </a:xfrm>
          <a:prstGeom prst="wedgeEllipseCallout">
            <a:avLst>
              <a:gd name="adj1" fmla="val -36167"/>
              <a:gd name="adj2" fmla="val 11972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Object Oriented Population Generation</a:t>
            </a:r>
            <a:endParaRPr lang="en-US" sz="1400" b="1" dirty="0"/>
          </a:p>
        </p:txBody>
      </p:sp>
      <p:sp>
        <p:nvSpPr>
          <p:cNvPr id="66" name="Rounded Rectangular Callout 65"/>
          <p:cNvSpPr/>
          <p:nvPr/>
        </p:nvSpPr>
        <p:spPr>
          <a:xfrm>
            <a:off x="7391400" y="3752850"/>
            <a:ext cx="1752600" cy="800100"/>
          </a:xfrm>
          <a:prstGeom prst="wedgeRoundRectCallout">
            <a:avLst>
              <a:gd name="adj1" fmla="val 30158"/>
              <a:gd name="adj2" fmla="val -903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Result Population</a:t>
            </a:r>
          </a:p>
          <a:p>
            <a:pPr algn="ctr"/>
            <a:r>
              <a:rPr lang="en-US" sz="1200" dirty="0" smtClean="0">
                <a:solidFill>
                  <a:schemeClr val="tx1"/>
                </a:solidFill>
              </a:rPr>
              <a:t>Converges to</a:t>
            </a:r>
          </a:p>
          <a:p>
            <a:pPr algn="ctr"/>
            <a:r>
              <a:rPr lang="en-US" sz="1200" dirty="0" smtClean="0">
                <a:solidFill>
                  <a:schemeClr val="tx1"/>
                </a:solidFill>
              </a:rPr>
              <a:t>Objectives </a:t>
            </a:r>
            <a:endParaRPr lang="en-US" sz="1200" dirty="0">
              <a:solidFill>
                <a:schemeClr val="tx1"/>
              </a:solidFill>
            </a:endParaRPr>
          </a:p>
        </p:txBody>
      </p:sp>
      <p:sp>
        <p:nvSpPr>
          <p:cNvPr id="48" name="Smiley Face 47"/>
          <p:cNvSpPr/>
          <p:nvPr/>
        </p:nvSpPr>
        <p:spPr>
          <a:xfrm>
            <a:off x="8534400" y="28575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29718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29718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30861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30861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308610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30480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26860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28003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Smiley Face 46"/>
          <p:cNvSpPr/>
          <p:nvPr/>
        </p:nvSpPr>
        <p:spPr>
          <a:xfrm>
            <a:off x="3810000" y="29146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30289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3143250"/>
            <a:ext cx="228600" cy="17145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66"/>
                                        </p:tgtEl>
                                        <p:attrNameLst>
                                          <p:attrName>style.visibility</p:attrName>
                                        </p:attrNameLst>
                                      </p:cBhvr>
                                      <p:to>
                                        <p:strVal val="visible"/>
                                      </p:to>
                                    </p:set>
                                    <p:animEffect transition="in" filter="wipe(up)">
                                      <p:cBhvr>
                                        <p:cTn id="185" dur="500"/>
                                        <p:tgtEl>
                                          <p:spTgt spid="66"/>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63"/>
                                        </p:tgtEl>
                                        <p:attrNameLst>
                                          <p:attrName>style.visibility</p:attrName>
                                        </p:attrNameLst>
                                      </p:cBhvr>
                                      <p:to>
                                        <p:strVal val="visible"/>
                                      </p:to>
                                    </p:set>
                                    <p:animEffect transition="in" filter="wipe(down)">
                                      <p:cBhvr>
                                        <p:cTn id="190" dur="500"/>
                                        <p:tgtEl>
                                          <p:spTgt spid="63"/>
                                        </p:tgtEl>
                                      </p:cBhvr>
                                    </p:animEffect>
                                  </p:childTnLst>
                                </p:cTn>
                              </p:par>
                            </p:childTnLst>
                          </p:cTn>
                        </p:par>
                        <p:par>
                          <p:cTn id="191" fill="hold">
                            <p:stCondLst>
                              <p:cond delay="500"/>
                            </p:stCondLst>
                            <p:childTnLst>
                              <p:par>
                                <p:cTn id="192" presetID="22" presetClass="entr" presetSubtype="8" fill="hold" grpId="0" nodeType="afterEffect">
                                  <p:stCondLst>
                                    <p:cond delay="0"/>
                                  </p:stCondLst>
                                  <p:childTnLst>
                                    <p:set>
                                      <p:cBhvr>
                                        <p:cTn id="193" dur="1" fill="hold">
                                          <p:stCondLst>
                                            <p:cond delay="0"/>
                                          </p:stCondLst>
                                        </p:cTn>
                                        <p:tgtEl>
                                          <p:spTgt spid="45"/>
                                        </p:tgtEl>
                                        <p:attrNameLst>
                                          <p:attrName>style.visibility</p:attrName>
                                        </p:attrNameLst>
                                      </p:cBhvr>
                                      <p:to>
                                        <p:strVal val="visible"/>
                                      </p:to>
                                    </p:set>
                                    <p:animEffect transition="in" filter="wipe(left)">
                                      <p:cBhvr>
                                        <p:cTn id="19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58" grpId="0" animBg="1"/>
      <p:bldP spid="45" grpId="0" animBg="1"/>
      <p:bldP spid="9" grpId="0" animBg="1"/>
      <p:bldP spid="57" grpId="0" animBg="1"/>
      <p:bldP spid="10" grpId="0" animBg="1"/>
      <p:bldP spid="46" grpId="0" animBg="1"/>
      <p:bldP spid="63" grpId="0" animBg="1"/>
      <p:bldP spid="66" grpId="0" animBg="1"/>
      <p:bldP spid="48" grpId="0" animBg="1"/>
      <p:bldP spid="49" grpId="0" animBg="1"/>
      <p:bldP spid="50" grpId="0" animBg="1"/>
      <p:bldP spid="51" grpId="0" animBg="1"/>
      <p:bldP spid="52" grpId="0" animBg="1"/>
      <p:bldP spid="53"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Assumption Engine</a:t>
            </a:r>
            <a:endParaRPr lang="en-US" dirty="0"/>
          </a:p>
        </p:txBody>
      </p:sp>
      <p:sp>
        <p:nvSpPr>
          <p:cNvPr id="3" name="Content Placeholder 2"/>
          <p:cNvSpPr>
            <a:spLocks noGrp="1"/>
          </p:cNvSpPr>
          <p:nvPr>
            <p:ph idx="1"/>
          </p:nvPr>
        </p:nvSpPr>
        <p:spPr>
          <a:xfrm>
            <a:off x="457200" y="1200151"/>
            <a:ext cx="4191000" cy="3394472"/>
          </a:xfrm>
        </p:spPr>
        <p:txBody>
          <a:bodyPr>
            <a:normAutofit fontScale="70000" lnSpcReduction="20000"/>
          </a:bodyPr>
          <a:lstStyle/>
          <a:p>
            <a:r>
              <a:rPr lang="en-US" b="1" dirty="0" smtClean="0"/>
              <a:t>The Assumption Engine allows us to “throw” assumptions at it</a:t>
            </a:r>
          </a:p>
          <a:p>
            <a:pPr lvl="1"/>
            <a:r>
              <a:rPr lang="en-US" b="1" dirty="0" smtClean="0"/>
              <a:t>A model is an assumption!</a:t>
            </a:r>
          </a:p>
          <a:p>
            <a:pPr>
              <a:buNone/>
            </a:pPr>
            <a:endParaRPr lang="en-US" b="1" dirty="0" smtClean="0"/>
          </a:p>
          <a:p>
            <a:r>
              <a:rPr lang="en-US" b="1" dirty="0" smtClean="0"/>
              <a:t>It figures out which assumptions work well together to fit observed data</a:t>
            </a:r>
          </a:p>
          <a:p>
            <a:pPr lvl="1"/>
            <a:r>
              <a:rPr lang="en-US" b="1" dirty="0" smtClean="0"/>
              <a:t>Points to significant models</a:t>
            </a:r>
          </a:p>
          <a:p>
            <a:pPr lvl="1"/>
            <a:r>
              <a:rPr lang="en-US" b="1" dirty="0" smtClean="0"/>
              <a:t>Rejects incompatible models</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endParaRPr lang="en-US" dirty="0"/>
          </a:p>
        </p:txBody>
      </p:sp>
      <p:pic>
        <p:nvPicPr>
          <p:cNvPr id="4" name="Picture 1" descr="C:\Users\Work\Desktop\figure_2.png"/>
          <p:cNvPicPr>
            <a:picLocks noChangeAspect="1" noChangeArrowheads="1"/>
          </p:cNvPicPr>
          <p:nvPr/>
        </p:nvPicPr>
        <p:blipFill>
          <a:blip r:embed="rId3" cstate="print"/>
          <a:srcRect l="11407" t="10912" r="12568" b="5342"/>
          <a:stretch>
            <a:fillRect/>
          </a:stretch>
        </p:blipFill>
        <p:spPr bwMode="auto">
          <a:xfrm>
            <a:off x="4648200" y="971552"/>
            <a:ext cx="4362138" cy="3586125"/>
          </a:xfrm>
          <a:prstGeom prst="rect">
            <a:avLst/>
          </a:prstGeom>
          <a:noFill/>
        </p:spPr>
      </p:pic>
      <p:cxnSp>
        <p:nvCxnSpPr>
          <p:cNvPr id="5" name="Straight Arrow Connector 4"/>
          <p:cNvCxnSpPr/>
          <p:nvPr/>
        </p:nvCxnSpPr>
        <p:spPr>
          <a:xfrm>
            <a:off x="6862957" y="1962019"/>
            <a:ext cx="2857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 name="Straight Arrow Connector 5"/>
          <p:cNvCxnSpPr/>
          <p:nvPr/>
        </p:nvCxnSpPr>
        <p:spPr>
          <a:xfrm>
            <a:off x="7148707" y="2133469"/>
            <a:ext cx="11430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 name="Straight Arrow Connector 6"/>
          <p:cNvCxnSpPr/>
          <p:nvPr/>
        </p:nvCxnSpPr>
        <p:spPr>
          <a:xfrm>
            <a:off x="7263007" y="2419219"/>
            <a:ext cx="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 name="Straight Arrow Connector 7"/>
          <p:cNvCxnSpPr/>
          <p:nvPr/>
        </p:nvCxnSpPr>
        <p:spPr>
          <a:xfrm>
            <a:off x="7263007" y="270496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9" name="Straight Arrow Connector 8"/>
          <p:cNvCxnSpPr/>
          <p:nvPr/>
        </p:nvCxnSpPr>
        <p:spPr>
          <a:xfrm>
            <a:off x="7320157" y="299071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0" name="Straight Arrow Connector 9"/>
          <p:cNvCxnSpPr/>
          <p:nvPr/>
        </p:nvCxnSpPr>
        <p:spPr>
          <a:xfrm>
            <a:off x="7377307" y="3276469"/>
            <a:ext cx="5715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1" name="Straight Arrow Connector 10"/>
          <p:cNvCxnSpPr/>
          <p:nvPr/>
        </p:nvCxnSpPr>
        <p:spPr>
          <a:xfrm flipH="1">
            <a:off x="6120007" y="2076319"/>
            <a:ext cx="11430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2" name="Straight Arrow Connector 11"/>
          <p:cNvCxnSpPr/>
          <p:nvPr/>
        </p:nvCxnSpPr>
        <p:spPr>
          <a:xfrm flipH="1">
            <a:off x="6062857" y="2247769"/>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3" name="Straight Arrow Connector 12"/>
          <p:cNvCxnSpPr/>
          <p:nvPr/>
        </p:nvCxnSpPr>
        <p:spPr>
          <a:xfrm flipH="1">
            <a:off x="6005707" y="2419219"/>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4" name="Straight Arrow Connector 13"/>
          <p:cNvCxnSpPr/>
          <p:nvPr/>
        </p:nvCxnSpPr>
        <p:spPr>
          <a:xfrm flipH="1">
            <a:off x="5948557" y="2590669"/>
            <a:ext cx="57150" cy="1143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5" name="Straight Arrow Connector 14"/>
          <p:cNvCxnSpPr/>
          <p:nvPr/>
        </p:nvCxnSpPr>
        <p:spPr>
          <a:xfrm flipH="1">
            <a:off x="5834257" y="2704969"/>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6" name="Straight Arrow Connector 15"/>
          <p:cNvCxnSpPr/>
          <p:nvPr/>
        </p:nvCxnSpPr>
        <p:spPr>
          <a:xfrm flipH="1">
            <a:off x="5719957" y="2762119"/>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17" name="TextBox 16"/>
          <p:cNvSpPr txBox="1"/>
          <p:nvPr/>
        </p:nvSpPr>
        <p:spPr>
          <a:xfrm rot="16000368">
            <a:off x="4249214" y="2304396"/>
            <a:ext cx="867860"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Fitness (s)</a:t>
            </a:r>
            <a:endParaRPr lang="en-US" sz="1400" kern="0" dirty="0">
              <a:solidFill>
                <a:sysClr val="windowText" lastClr="000000"/>
              </a:solidFill>
            </a:endParaRPr>
          </a:p>
        </p:txBody>
      </p:sp>
      <p:graphicFrame>
        <p:nvGraphicFramePr>
          <p:cNvPr id="18" name="Object 17"/>
          <p:cNvGraphicFramePr>
            <a:graphicFrameLocks noChangeAspect="1"/>
          </p:cNvGraphicFramePr>
          <p:nvPr/>
        </p:nvGraphicFramePr>
        <p:xfrm>
          <a:off x="5791430" y="2395409"/>
          <a:ext cx="85725" cy="161925"/>
        </p:xfrm>
        <a:graphic>
          <a:graphicData uri="http://schemas.openxmlformats.org/presentationml/2006/ole">
            <p:oleObj spid="_x0000_s30722" name="משוואה" r:id="rId4" imgW="114120" imgH="215640" progId="Equation.3">
              <p:embed/>
            </p:oleObj>
          </a:graphicData>
        </a:graphic>
      </p:graphicFrame>
      <p:sp>
        <p:nvSpPr>
          <p:cNvPr id="19" name="TextBox 18"/>
          <p:cNvSpPr txBox="1"/>
          <p:nvPr/>
        </p:nvSpPr>
        <p:spPr>
          <a:xfrm rot="20135604">
            <a:off x="6919550" y="4037644"/>
            <a:ext cx="2074921"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1</a:t>
            </a:r>
            <a:r>
              <a:rPr lang="en-US" sz="1400" kern="0" dirty="0" smtClean="0">
                <a:solidFill>
                  <a:sysClr val="windowText" lastClr="000000"/>
                </a:solidFill>
              </a:rPr>
              <a:t>=</a:t>
            </a:r>
            <a:r>
              <a:rPr lang="en-US" sz="1400" kern="0" dirty="0" smtClean="0">
                <a:solidFill>
                  <a:srgbClr val="FF0000"/>
                </a:solidFill>
              </a:rPr>
              <a:t>a</a:t>
            </a:r>
            <a:r>
              <a:rPr lang="en-US" sz="1400" kern="0" dirty="0" smtClean="0">
                <a:solidFill>
                  <a:sysClr val="windowText" lastClr="000000"/>
                </a:solidFill>
              </a:rPr>
              <a:t>)</a:t>
            </a:r>
            <a:endParaRPr lang="en-US" sz="1400" kern="0" baseline="-25000" dirty="0">
              <a:solidFill>
                <a:sysClr val="windowText" lastClr="000000"/>
              </a:solidFill>
            </a:endParaRPr>
          </a:p>
        </p:txBody>
      </p:sp>
      <p:sp>
        <p:nvSpPr>
          <p:cNvPr id="20" name="TextBox 19"/>
          <p:cNvSpPr txBox="1"/>
          <p:nvPr/>
        </p:nvSpPr>
        <p:spPr>
          <a:xfrm rot="1800000">
            <a:off x="4535630" y="3907329"/>
            <a:ext cx="2082936"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2</a:t>
            </a:r>
            <a:r>
              <a:rPr lang="en-US" sz="1400" kern="0" dirty="0" smtClean="0">
                <a:solidFill>
                  <a:sysClr val="windowText" lastClr="000000"/>
                </a:solidFill>
              </a:rPr>
              <a:t>=</a:t>
            </a:r>
            <a:r>
              <a:rPr lang="en-US" sz="1400" kern="0" dirty="0" smtClean="0">
                <a:solidFill>
                  <a:srgbClr val="FF0000"/>
                </a:solidFill>
              </a:rPr>
              <a:t>b</a:t>
            </a:r>
            <a:r>
              <a:rPr lang="en-US" sz="1400" kern="0" dirty="0" smtClean="0">
                <a:solidFill>
                  <a:sysClr val="windowText" lastClr="000000"/>
                </a:solidFill>
              </a:rPr>
              <a:t>)</a:t>
            </a:r>
            <a:endParaRPr lang="en-US" sz="1400" kern="0" baseline="-2500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2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par>
                                <p:cTn id="43" presetID="22" presetClass="entr" presetSubtype="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par>
                                <p:cTn id="46" presetID="1" presetClass="exit" presetSubtype="0" fill="hold" nodeType="with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3"/>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6"/>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p:cNvGraphicFramePr/>
          <p:nvPr/>
        </p:nvGraphicFramePr>
        <p:xfrm>
          <a:off x="152400" y="539752"/>
          <a:ext cx="8763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normAutofit fontScale="90000"/>
          </a:bodyPr>
          <a:lstStyle/>
          <a:p>
            <a:r>
              <a:rPr lang="en-US" dirty="0" smtClean="0"/>
              <a:t>The Assumption Engine Results</a:t>
            </a:r>
            <a:br>
              <a:rPr lang="en-US" dirty="0" smtClean="0"/>
            </a:br>
            <a:endParaRPr lang="en-US" dirty="0"/>
          </a:p>
        </p:txBody>
      </p:sp>
      <p:sp>
        <p:nvSpPr>
          <p:cNvPr id="3" name="Content Placeholder 2"/>
          <p:cNvSpPr>
            <a:spLocks noGrp="1"/>
          </p:cNvSpPr>
          <p:nvPr>
            <p:ph idx="1"/>
          </p:nvPr>
        </p:nvSpPr>
        <p:spPr>
          <a:xfrm>
            <a:off x="457200" y="1091454"/>
            <a:ext cx="8229600" cy="3394472"/>
          </a:xfrm>
        </p:spPr>
        <p:txBody>
          <a:bodyPr>
            <a:normAutofit/>
          </a:bodyPr>
          <a:lstStyle/>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
        <p:nvSpPr>
          <p:cNvPr id="5" name="Right Brace 4"/>
          <p:cNvSpPr/>
          <p:nvPr/>
        </p:nvSpPr>
        <p:spPr>
          <a:xfrm rot="5400000">
            <a:off x="2372264" y="2505607"/>
            <a:ext cx="284691" cy="24384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6" name="Right Brace 5"/>
          <p:cNvSpPr/>
          <p:nvPr/>
        </p:nvSpPr>
        <p:spPr>
          <a:xfrm rot="5400000">
            <a:off x="5123867" y="2400906"/>
            <a:ext cx="267893" cy="2743201"/>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7" name="Right Brace 6"/>
          <p:cNvSpPr/>
          <p:nvPr/>
        </p:nvSpPr>
        <p:spPr>
          <a:xfrm rot="5400000">
            <a:off x="7038975" y="3609975"/>
            <a:ext cx="171450" cy="5334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8" name="Right Brace 7"/>
          <p:cNvSpPr/>
          <p:nvPr/>
        </p:nvSpPr>
        <p:spPr>
          <a:xfrm rot="5400000">
            <a:off x="7793117" y="3757540"/>
            <a:ext cx="17145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9" name="Right Brace 8"/>
          <p:cNvSpPr/>
          <p:nvPr/>
        </p:nvSpPr>
        <p:spPr>
          <a:xfrm rot="5400000">
            <a:off x="8432904" y="3643240"/>
            <a:ext cx="171450" cy="3810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10" name="TextBox 9"/>
          <p:cNvSpPr txBox="1"/>
          <p:nvPr/>
        </p:nvSpPr>
        <p:spPr>
          <a:xfrm>
            <a:off x="2317426" y="3887269"/>
            <a:ext cx="343678" cy="284691"/>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MI</a:t>
            </a:r>
            <a:endParaRPr lang="en-US" sz="1400" b="1" dirty="0">
              <a:solidFill>
                <a:prstClr val="black"/>
              </a:solidFill>
              <a:latin typeface="Calibri"/>
            </a:endParaRPr>
          </a:p>
        </p:txBody>
      </p:sp>
      <p:sp>
        <p:nvSpPr>
          <p:cNvPr id="11" name="TextBox 10"/>
          <p:cNvSpPr txBox="1"/>
          <p:nvPr/>
        </p:nvSpPr>
        <p:spPr>
          <a:xfrm>
            <a:off x="4953020" y="3943360"/>
            <a:ext cx="615483" cy="284691"/>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Stroke</a:t>
            </a:r>
            <a:endParaRPr lang="en-US" sz="1400" b="1" dirty="0">
              <a:solidFill>
                <a:prstClr val="black"/>
              </a:solidFill>
              <a:latin typeface="Calibri"/>
            </a:endParaRPr>
          </a:p>
        </p:txBody>
      </p:sp>
      <p:sp>
        <p:nvSpPr>
          <p:cNvPr id="12" name="TextBox 11"/>
          <p:cNvSpPr txBox="1"/>
          <p:nvPr/>
        </p:nvSpPr>
        <p:spPr>
          <a:xfrm>
            <a:off x="7574042" y="4129025"/>
            <a:ext cx="655558" cy="500135"/>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Stroke </a:t>
            </a:r>
          </a:p>
          <a:p>
            <a:pP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3" name="TextBox 12"/>
          <p:cNvSpPr txBox="1"/>
          <p:nvPr/>
        </p:nvSpPr>
        <p:spPr>
          <a:xfrm>
            <a:off x="6858018" y="4019560"/>
            <a:ext cx="587271"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MI</a:t>
            </a:r>
          </a:p>
          <a:p>
            <a:pPr algn="ct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4" name="TextBox 13"/>
          <p:cNvSpPr txBox="1"/>
          <p:nvPr/>
        </p:nvSpPr>
        <p:spPr>
          <a:xfrm>
            <a:off x="8251945" y="3976625"/>
            <a:ext cx="587271"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Other</a:t>
            </a:r>
          </a:p>
          <a:p>
            <a:pPr algn="ct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5" name="Oval Callout 14"/>
          <p:cNvSpPr/>
          <p:nvPr/>
        </p:nvSpPr>
        <p:spPr>
          <a:xfrm>
            <a:off x="1611083" y="1047316"/>
            <a:ext cx="1676400" cy="459486"/>
          </a:xfrm>
          <a:prstGeom prst="wedgeEllipseCallout">
            <a:avLst>
              <a:gd name="adj1" fmla="val -50091"/>
              <a:gd name="adj2" fmla="val 241625"/>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6" name="Oval Callout 15"/>
          <p:cNvSpPr/>
          <p:nvPr/>
        </p:nvSpPr>
        <p:spPr>
          <a:xfrm>
            <a:off x="1621970" y="1047316"/>
            <a:ext cx="1676400" cy="459486"/>
          </a:xfrm>
          <a:prstGeom prst="wedgeEllipseCallout">
            <a:avLst>
              <a:gd name="adj1" fmla="val 1993"/>
              <a:gd name="adj2" fmla="val 182836"/>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7" name="Oval Callout 16"/>
          <p:cNvSpPr/>
          <p:nvPr/>
        </p:nvSpPr>
        <p:spPr>
          <a:xfrm>
            <a:off x="1611083" y="1047316"/>
            <a:ext cx="1676400" cy="459486"/>
          </a:xfrm>
          <a:prstGeom prst="wedgeEllipseCallout">
            <a:avLst>
              <a:gd name="adj1" fmla="val -13996"/>
              <a:gd name="adj2" fmla="val 145152"/>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8" name="Oval Callout 17"/>
          <p:cNvSpPr/>
          <p:nvPr/>
        </p:nvSpPr>
        <p:spPr>
          <a:xfrm>
            <a:off x="3429000" y="1123950"/>
            <a:ext cx="1219200" cy="628650"/>
          </a:xfrm>
          <a:prstGeom prst="wedgeEllipseCallout">
            <a:avLst>
              <a:gd name="adj1" fmla="val -33388"/>
              <a:gd name="adj2" fmla="val 200548"/>
            </a:avLst>
          </a:prstGeom>
          <a:solidFill>
            <a:srgbClr val="FF000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Rejected equation</a:t>
            </a:r>
          </a:p>
        </p:txBody>
      </p:sp>
      <p:sp>
        <p:nvSpPr>
          <p:cNvPr id="19" name="Oval Callout 18"/>
          <p:cNvSpPr/>
          <p:nvPr/>
        </p:nvSpPr>
        <p:spPr>
          <a:xfrm>
            <a:off x="6096000" y="971550"/>
            <a:ext cx="1600200" cy="628650"/>
          </a:xfrm>
          <a:prstGeom prst="wedgeEllipseCallout">
            <a:avLst>
              <a:gd name="adj1" fmla="val 10371"/>
              <a:gd name="adj2" fmla="val 81949"/>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Minor</a:t>
            </a:r>
          </a:p>
          <a:p>
            <a:pPr algn="ctr" eaLnBrk="1" fontAlgn="auto" hangingPunct="1">
              <a:spcBef>
                <a:spcPts val="0"/>
              </a:spcBef>
              <a:spcAft>
                <a:spcPts val="0"/>
              </a:spcAft>
            </a:pPr>
            <a:r>
              <a:rPr lang="en-US" sz="1400" dirty="0" smtClean="0">
                <a:solidFill>
                  <a:prstClr val="white"/>
                </a:solidFill>
              </a:rPr>
              <a:t>difference</a:t>
            </a:r>
          </a:p>
        </p:txBody>
      </p:sp>
      <p:sp>
        <p:nvSpPr>
          <p:cNvPr id="20" name="Rectangle 19"/>
          <p:cNvSpPr/>
          <p:nvPr/>
        </p:nvSpPr>
        <p:spPr>
          <a:xfrm>
            <a:off x="4572000" y="4629150"/>
            <a:ext cx="2743200" cy="346247"/>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MIST_RefModel_2017_02_19_OPTIMIZE.zip using model version 46</a:t>
            </a:r>
            <a:endParaRPr lang="en-US" sz="600" dirty="0" smtClean="0">
              <a:solidFill>
                <a:srgbClr val="00B050"/>
              </a:solidFill>
              <a:latin typeface="Calibri"/>
            </a:endParaRPr>
          </a:p>
          <a:p>
            <a:r>
              <a:rPr lang="en-US" sz="600" dirty="0" smtClean="0">
                <a:solidFill>
                  <a:srgbClr val="00B050"/>
                </a:solidFill>
              </a:rPr>
              <a:t>MIST_RefModel_2016_12_17_OPTIMIZE.zip using </a:t>
            </a:r>
            <a:r>
              <a:rPr lang="en-US" sz="600" dirty="0" smtClean="0">
                <a:solidFill>
                  <a:srgbClr val="00B050"/>
                </a:solidFill>
                <a:latin typeface="Calibri"/>
              </a:rPr>
              <a:t>model version 45</a:t>
            </a:r>
          </a:p>
        </p:txBody>
      </p:sp>
      <p:sp>
        <p:nvSpPr>
          <p:cNvPr id="29" name="Oval Callout 28"/>
          <p:cNvSpPr/>
          <p:nvPr/>
        </p:nvSpPr>
        <p:spPr>
          <a:xfrm>
            <a:off x="1600200" y="1047750"/>
            <a:ext cx="1676400" cy="459486"/>
          </a:xfrm>
          <a:prstGeom prst="wedgeEllipseCallout">
            <a:avLst>
              <a:gd name="adj1" fmla="val 31371"/>
              <a:gd name="adj2" fmla="val 134788"/>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31" name="Oval Callout 30"/>
          <p:cNvSpPr/>
          <p:nvPr/>
        </p:nvSpPr>
        <p:spPr>
          <a:xfrm>
            <a:off x="228600" y="4171950"/>
            <a:ext cx="3352800" cy="762000"/>
          </a:xfrm>
          <a:prstGeom prst="wedgeEllipseCallout">
            <a:avLst>
              <a:gd name="adj1" fmla="val -28404"/>
              <a:gd name="adj2" fmla="val -132267"/>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Better Fitness After Import from </a:t>
            </a:r>
            <a:r>
              <a:rPr lang="en-US" sz="1400" dirty="0" err="1" smtClean="0">
                <a:solidFill>
                  <a:prstClr val="white"/>
                </a:solidFill>
              </a:rPr>
              <a:t>ClinicalTrials.Gov</a:t>
            </a:r>
            <a:endParaRPr lang="en-US" sz="1400" dirty="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500"/>
                                        <p:tgtEl>
                                          <p:spTgt spid="1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up)">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up)">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up)">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up)">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p:bldP spid="15" grpId="0" animBg="1"/>
      <p:bldP spid="16" grpId="0" animBg="1"/>
      <p:bldP spid="17" grpId="0" animBg="1"/>
      <p:bldP spid="18" grpId="0" animBg="1"/>
      <p:bldP spid="19" grpId="0" animBg="1"/>
      <p:bldP spid="29" grpId="0" animBg="1"/>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2198</TotalTime>
  <Words>1461</Words>
  <Application>Microsoft Office PowerPoint</Application>
  <PresentationFormat>On-screen Show (16:9)</PresentationFormat>
  <Paragraphs>703</Paragraphs>
  <Slides>22</Slides>
  <Notes>0</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משוואה</vt:lpstr>
      <vt:lpstr>The Reference Model Models ClinicalTrials.Gov </vt:lpstr>
      <vt:lpstr>ClinicalTrials.Gov</vt:lpstr>
      <vt:lpstr>Medical Knowledge</vt:lpstr>
      <vt:lpstr>The Reference Model Employs Model Competition and Cooperation</vt:lpstr>
      <vt:lpstr>The Reference Model Historical Evolution </vt:lpstr>
      <vt:lpstr>Population Generation Goal</vt:lpstr>
      <vt:lpstr>Population Generation Process</vt:lpstr>
      <vt:lpstr>The Assumption Engine</vt:lpstr>
      <vt:lpstr>The Assumption Engine Results </vt:lpstr>
      <vt:lpstr>Import Work Flow</vt:lpstr>
      <vt:lpstr>The Reference Model Populations</vt:lpstr>
      <vt:lpstr>Issues Handled During Import</vt:lpstr>
      <vt:lpstr>Conclusions</vt:lpstr>
      <vt:lpstr>How to Access Evidence Data?</vt:lpstr>
      <vt:lpstr>Acknowledgments</vt:lpstr>
      <vt:lpstr>Object Oriented Population Generation </vt:lpstr>
      <vt:lpstr>Questions?</vt:lpstr>
      <vt:lpstr>The Reference Model Data</vt:lpstr>
      <vt:lpstr>The Reference Model Accumulates Models/Assumptions</vt:lpstr>
      <vt:lpstr>How Reliable Are These Results?</vt:lpstr>
      <vt:lpstr>The Reference Model is Powered by MIST</vt:lpstr>
      <vt:lpstr>Results 2014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Work</dc:creator>
  <cp:lastModifiedBy>Work</cp:lastModifiedBy>
  <cp:revision>275</cp:revision>
  <dcterms:created xsi:type="dcterms:W3CDTF">2017-01-18T20:20:08Z</dcterms:created>
  <dcterms:modified xsi:type="dcterms:W3CDTF">2017-07-10T06:01:12Z</dcterms:modified>
</cp:coreProperties>
</file>