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319" r:id="rId3"/>
    <p:sldId id="318" r:id="rId4"/>
    <p:sldId id="317" r:id="rId5"/>
    <p:sldId id="320" r:id="rId6"/>
    <p:sldId id="321" r:id="rId7"/>
    <p:sldId id="322" r:id="rId8"/>
    <p:sldId id="324" r:id="rId9"/>
    <p:sldId id="307" r:id="rId10"/>
    <p:sldId id="306" r:id="rId11"/>
    <p:sldId id="329" r:id="rId12"/>
    <p:sldId id="326" r:id="rId13"/>
    <p:sldId id="308" r:id="rId14"/>
    <p:sldId id="327" r:id="rId15"/>
    <p:sldId id="328" r:id="rId16"/>
    <p:sldId id="333" r:id="rId17"/>
    <p:sldId id="330" r:id="rId18"/>
    <p:sldId id="331" r:id="rId19"/>
    <p:sldId id="332" r:id="rId20"/>
    <p:sldId id="300" r:id="rId21"/>
    <p:sldId id="313" r:id="rId22"/>
    <p:sldId id="268" r:id="rId23"/>
    <p:sldId id="334" r:id="rId24"/>
    <p:sldId id="335" r:id="rId25"/>
    <p:sldId id="336" r:id="rId26"/>
    <p:sldId id="33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8AC6"/>
    <a:srgbClr val="C9F1FF"/>
    <a:srgbClr val="21FFFA"/>
    <a:srgbClr val="FFFF99"/>
    <a:srgbClr val="FDC07C"/>
    <a:srgbClr val="660033"/>
    <a:srgbClr val="F8696B"/>
    <a:srgbClr val="FB957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46" autoAdjust="0"/>
    <p:restoredTop sz="98343" autoAdjust="0"/>
  </p:normalViewPr>
  <p:slideViewPr>
    <p:cSldViewPr>
      <p:cViewPr varScale="1">
        <p:scale>
          <a:sx n="66" d="100"/>
          <a:sy n="66" d="100"/>
        </p:scale>
        <p:origin x="-12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userDrawn="1"/>
        </p:nvSpPr>
        <p:spPr>
          <a:xfrm>
            <a:off x="8002213" y="6550223"/>
            <a:ext cx="1141787" cy="307777"/>
          </a:xfrm>
          <a:prstGeom prst="rect">
            <a:avLst/>
          </a:prstGeom>
        </p:spPr>
        <p:txBody>
          <a:bodyPr wrap="none">
            <a:spAutoFit/>
          </a:bodyPr>
          <a:lstStyle/>
          <a:p>
            <a:r>
              <a:rPr lang="en-US" sz="1400" dirty="0" smtClean="0">
                <a:solidFill>
                  <a:schemeClr val="tx1">
                    <a:lumMod val="65000"/>
                    <a:lumOff val="35000"/>
                  </a:schemeClr>
                </a:solidFill>
              </a:rPr>
              <a:t>Jacob </a:t>
            </a:r>
            <a:r>
              <a:rPr lang="en-US" sz="1400" dirty="0" err="1" smtClean="0">
                <a:solidFill>
                  <a:schemeClr val="tx1">
                    <a:lumMod val="65000"/>
                    <a:lumOff val="35000"/>
                  </a:schemeClr>
                </a:solidFill>
              </a:rPr>
              <a:t>Barhak</a:t>
            </a:r>
            <a:endParaRPr lang="en-US" sz="1400" dirty="0">
              <a:solidFill>
                <a:schemeClr val="tx1">
                  <a:lumMod val="65000"/>
                  <a:lumOff val="3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3F6FF-6632-4E48-8F29-53F70D24E2CD}" type="datetimeFigureOut">
              <a:rPr lang="en-US" smtClean="0"/>
              <a:pPr/>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73F6FF-6632-4E48-8F29-53F70D24E2CD}" type="datetimeFigureOut">
              <a:rPr lang="en-US" smtClean="0"/>
              <a:pPr/>
              <a:t>7/22/2016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73F6FF-6632-4E48-8F29-53F70D24E2CD}" type="datetimeFigureOut">
              <a:rPr lang="en-US" smtClean="0"/>
              <a:pPr/>
              <a:t>7/22/2016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73F6FF-6632-4E48-8F29-53F70D24E2CD}" type="datetimeFigureOut">
              <a:rPr lang="en-US" smtClean="0"/>
              <a:pPr/>
              <a:t>7/22/2016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3F6FF-6632-4E48-8F29-53F70D24E2CD}" type="datetimeFigureOut">
              <a:rPr lang="en-US" smtClean="0"/>
              <a:pPr/>
              <a:t>7/22/2016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7/22/2016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7/22/2016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3F6FF-6632-4E48-8F29-53F70D24E2CD}" type="datetimeFigureOut">
              <a:rPr lang="en-US" smtClean="0"/>
              <a:pPr/>
              <a:t>7/22/2016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DDB10-D60E-42A6-80F4-E4BBC9F067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tes.google.com/site/jacobbarhak/"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youtu.be/wpfw8POx-wI?t=150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Jacob-Barhak/MIS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ites.google.com/site/jacobbarhak/"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imtk.org/home/mist" TargetMode="External"/><Relationship Id="rId2" Type="http://schemas.openxmlformats.org/officeDocument/2006/relationships/hyperlink" Target="https://github.com/Jacob-Barhak/MIST" TargetMode="External"/><Relationship Id="rId1" Type="http://schemas.openxmlformats.org/officeDocument/2006/relationships/slideLayout" Target="../slideLayouts/slideLayout2.xml"/><Relationship Id="rId5" Type="http://schemas.openxmlformats.org/officeDocument/2006/relationships/hyperlink" Target="https://simtk.org/pipermail/mist-support/" TargetMode="External"/><Relationship Id="rId4" Type="http://schemas.openxmlformats.org/officeDocument/2006/relationships/hyperlink" Target="mailto:mist-support@simtk.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ontinuum.io/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Jacob-Barhak/SharingDiseaseModels/blob/master/Example1.zi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Jacob-Barhak/SharingDiseaseModels/blob/master/Example3.zi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Work\Desktop\JacobBarhak_QR_Code.png"/>
          <p:cNvPicPr>
            <a:picLocks noChangeAspect="1" noChangeArrowheads="1"/>
          </p:cNvPicPr>
          <p:nvPr/>
        </p:nvPicPr>
        <p:blipFill>
          <a:blip r:embed="rId2" cstate="print"/>
          <a:srcRect/>
          <a:stretch>
            <a:fillRect/>
          </a:stretch>
        </p:blipFill>
        <p:spPr bwMode="auto">
          <a:xfrm>
            <a:off x="6096000" y="0"/>
            <a:ext cx="3048000" cy="3048000"/>
          </a:xfrm>
          <a:prstGeom prst="rect">
            <a:avLst/>
          </a:prstGeom>
          <a:noFill/>
        </p:spPr>
      </p:pic>
      <p:sp>
        <p:nvSpPr>
          <p:cNvPr id="4" name="Title 3"/>
          <p:cNvSpPr>
            <a:spLocks noGrp="1"/>
          </p:cNvSpPr>
          <p:nvPr>
            <p:ph type="ctrTitle"/>
          </p:nvPr>
        </p:nvSpPr>
        <p:spPr>
          <a:xfrm>
            <a:off x="685800" y="2895600"/>
            <a:ext cx="7772400" cy="1470025"/>
          </a:xfrm>
        </p:spPr>
        <p:txBody>
          <a:bodyPr>
            <a:normAutofit/>
          </a:bodyPr>
          <a:lstStyle/>
          <a:p>
            <a:r>
              <a:rPr lang="en-US" dirty="0" smtClean="0"/>
              <a:t>MIST: </a:t>
            </a:r>
            <a:r>
              <a:rPr lang="en-US" dirty="0" err="1" smtClean="0"/>
              <a:t>MIcro</a:t>
            </a:r>
            <a:r>
              <a:rPr lang="en-US" dirty="0" smtClean="0"/>
              <a:t>-Simulation Tool </a:t>
            </a:r>
            <a:br>
              <a:rPr lang="en-US" dirty="0" smtClean="0"/>
            </a:br>
            <a:r>
              <a:rPr lang="en-US" dirty="0" smtClean="0"/>
              <a:t>Tutorial</a:t>
            </a:r>
            <a:endParaRPr lang="en-US" dirty="0"/>
          </a:p>
        </p:txBody>
      </p:sp>
      <p:sp>
        <p:nvSpPr>
          <p:cNvPr id="5" name="Subtitle 4"/>
          <p:cNvSpPr>
            <a:spLocks noGrp="1"/>
          </p:cNvSpPr>
          <p:nvPr>
            <p:ph type="subTitle" idx="1"/>
          </p:nvPr>
        </p:nvSpPr>
        <p:spPr>
          <a:xfrm>
            <a:off x="1371600" y="4572000"/>
            <a:ext cx="6400800" cy="1905000"/>
          </a:xfrm>
        </p:spPr>
        <p:txBody>
          <a:bodyPr>
            <a:normAutofit fontScale="62500" lnSpcReduction="20000"/>
          </a:bodyPr>
          <a:lstStyle/>
          <a:p>
            <a:r>
              <a:rPr lang="en-US" dirty="0" smtClean="0">
                <a:solidFill>
                  <a:schemeClr val="tx1"/>
                </a:solidFill>
              </a:rPr>
              <a:t>Jacob </a:t>
            </a:r>
            <a:r>
              <a:rPr lang="en-US" dirty="0" err="1" smtClean="0">
                <a:solidFill>
                  <a:schemeClr val="tx1"/>
                </a:solidFill>
              </a:rPr>
              <a:t>Barhak</a:t>
            </a:r>
            <a:endParaRPr lang="en-US" dirty="0" smtClean="0">
              <a:solidFill>
                <a:schemeClr val="tx1"/>
              </a:solidFill>
            </a:endParaRPr>
          </a:p>
          <a:p>
            <a:r>
              <a:rPr lang="en-US" b="1" dirty="0" smtClean="0">
                <a:solidFill>
                  <a:schemeClr val="tx1"/>
                </a:solidFill>
                <a:hlinkClick r:id="rId3"/>
              </a:rPr>
              <a:t>http://sites.google.com/site/jacobbarhak/</a:t>
            </a:r>
            <a:r>
              <a:rPr lang="en-US" b="1" dirty="0" smtClean="0">
                <a:solidFill>
                  <a:schemeClr val="tx1"/>
                </a:solidFill>
              </a:rPr>
              <a:t> </a:t>
            </a:r>
          </a:p>
          <a:p>
            <a:endParaRPr lang="en-US" dirty="0" smtClean="0">
              <a:solidFill>
                <a:schemeClr val="tx1"/>
              </a:solidFill>
            </a:endParaRPr>
          </a:p>
          <a:p>
            <a:r>
              <a:rPr lang="en-US" dirty="0" err="1" smtClean="0">
                <a:solidFill>
                  <a:schemeClr val="tx1"/>
                </a:solidFill>
              </a:rPr>
              <a:t>SummerSim</a:t>
            </a:r>
            <a:r>
              <a:rPr lang="en-US" dirty="0" smtClean="0">
                <a:solidFill>
                  <a:schemeClr val="tx1"/>
                </a:solidFill>
              </a:rPr>
              <a:t> 2016</a:t>
            </a:r>
          </a:p>
          <a:p>
            <a:r>
              <a:rPr lang="en-US" dirty="0" smtClean="0">
                <a:solidFill>
                  <a:schemeClr val="tx1"/>
                </a:solidFill>
              </a:rPr>
              <a:t>Montreal, Canada</a:t>
            </a:r>
          </a:p>
          <a:p>
            <a:r>
              <a:rPr lang="en-US" dirty="0" smtClean="0">
                <a:solidFill>
                  <a:schemeClr val="tx1"/>
                </a:solidFill>
              </a:rPr>
              <a:t>24 Jul 2016</a:t>
            </a:r>
          </a:p>
        </p:txBody>
      </p:sp>
      <p:pic>
        <p:nvPicPr>
          <p:cNvPr id="7" name="Picture 3" descr="C:\Users\Work\Desktop\PictureOfMeCropped.jpg"/>
          <p:cNvPicPr>
            <a:picLocks noChangeAspect="1" noChangeArrowheads="1"/>
          </p:cNvPicPr>
          <p:nvPr/>
        </p:nvPicPr>
        <p:blipFill>
          <a:blip r:embed="rId4" cstate="print"/>
          <a:srcRect/>
          <a:stretch>
            <a:fillRect/>
          </a:stretch>
        </p:blipFill>
        <p:spPr bwMode="auto">
          <a:xfrm>
            <a:off x="457200" y="457200"/>
            <a:ext cx="1371600" cy="158966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Simulation Language / Compiler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Strict Expression language – a subset of Python with extensions:</a:t>
            </a:r>
          </a:p>
          <a:p>
            <a:pPr lvl="1"/>
            <a:r>
              <a:rPr lang="en-US" dirty="0" smtClean="0"/>
              <a:t>Supported Types: </a:t>
            </a:r>
            <a:r>
              <a:rPr lang="en-US" dirty="0" smtClean="0">
                <a:solidFill>
                  <a:srgbClr val="0070C0"/>
                </a:solidFill>
              </a:rPr>
              <a:t>Integer, Number, Expression, State Indicator, System Option</a:t>
            </a:r>
          </a:p>
          <a:p>
            <a:pPr lvl="1"/>
            <a:r>
              <a:rPr lang="en-US" dirty="0" smtClean="0"/>
              <a:t>Comparison: </a:t>
            </a:r>
            <a:r>
              <a:rPr lang="en-US" dirty="0" err="1" smtClean="0">
                <a:solidFill>
                  <a:srgbClr val="0070C0"/>
                </a:solidFill>
              </a:rPr>
              <a:t>Eq</a:t>
            </a:r>
            <a:r>
              <a:rPr lang="en-US" dirty="0" smtClean="0">
                <a:solidFill>
                  <a:srgbClr val="0070C0"/>
                </a:solidFill>
              </a:rPr>
              <a:t>, Ne, </a:t>
            </a:r>
            <a:r>
              <a:rPr lang="en-US" dirty="0" err="1" smtClean="0">
                <a:solidFill>
                  <a:srgbClr val="0070C0"/>
                </a:solidFill>
              </a:rPr>
              <a:t>Gr</a:t>
            </a:r>
            <a:r>
              <a:rPr lang="en-US" dirty="0" smtClean="0">
                <a:solidFill>
                  <a:srgbClr val="0070C0"/>
                </a:solidFill>
              </a:rPr>
              <a:t>, </a:t>
            </a:r>
            <a:r>
              <a:rPr lang="en-US" dirty="0" err="1" smtClean="0">
                <a:solidFill>
                  <a:srgbClr val="0070C0"/>
                </a:solidFill>
              </a:rPr>
              <a:t>Ge</a:t>
            </a:r>
            <a:r>
              <a:rPr lang="en-US" dirty="0" smtClean="0">
                <a:solidFill>
                  <a:srgbClr val="0070C0"/>
                </a:solidFill>
              </a:rPr>
              <a:t>, Ls, Le</a:t>
            </a:r>
          </a:p>
          <a:p>
            <a:pPr lvl="1"/>
            <a:r>
              <a:rPr lang="en-US" dirty="0" smtClean="0"/>
              <a:t>Boolean operators: </a:t>
            </a:r>
            <a:r>
              <a:rPr lang="en-US" dirty="0" smtClean="0">
                <a:solidFill>
                  <a:srgbClr val="0070C0"/>
                </a:solidFill>
              </a:rPr>
              <a:t>Or, And, Not, </a:t>
            </a:r>
            <a:r>
              <a:rPr lang="en-US" dirty="0" err="1" smtClean="0">
                <a:solidFill>
                  <a:srgbClr val="0070C0"/>
                </a:solidFill>
              </a:rPr>
              <a:t>IsTrue</a:t>
            </a:r>
            <a:endParaRPr lang="en-US" dirty="0" smtClean="0">
              <a:solidFill>
                <a:srgbClr val="0070C0"/>
              </a:solidFill>
            </a:endParaRPr>
          </a:p>
          <a:p>
            <a:pPr lvl="1"/>
            <a:r>
              <a:rPr lang="en-US" dirty="0" smtClean="0"/>
              <a:t>Special math: </a:t>
            </a:r>
            <a:r>
              <a:rPr lang="en-US" dirty="0" err="1" smtClean="0">
                <a:solidFill>
                  <a:srgbClr val="0070C0"/>
                </a:solidFill>
              </a:rPr>
              <a:t>Inf</a:t>
            </a:r>
            <a:r>
              <a:rPr lang="en-US" dirty="0" smtClean="0">
                <a:solidFill>
                  <a:srgbClr val="0070C0"/>
                </a:solidFill>
              </a:rPr>
              <a:t>, </a:t>
            </a:r>
            <a:r>
              <a:rPr lang="en-US" dirty="0" err="1" smtClean="0">
                <a:solidFill>
                  <a:srgbClr val="0070C0"/>
                </a:solidFill>
              </a:rPr>
              <a:t>NaN</a:t>
            </a:r>
            <a:r>
              <a:rPr lang="en-US" dirty="0" smtClean="0">
                <a:solidFill>
                  <a:srgbClr val="0070C0"/>
                </a:solidFill>
              </a:rPr>
              <a:t>, </a:t>
            </a:r>
            <a:r>
              <a:rPr lang="en-US" dirty="0" err="1" smtClean="0">
                <a:solidFill>
                  <a:srgbClr val="0070C0"/>
                </a:solidFill>
              </a:rPr>
              <a:t>IsInvalidNumber</a:t>
            </a:r>
            <a:r>
              <a:rPr lang="en-US" dirty="0" smtClean="0">
                <a:solidFill>
                  <a:srgbClr val="0070C0"/>
                </a:solidFill>
              </a:rPr>
              <a:t>, </a:t>
            </a:r>
            <a:r>
              <a:rPr lang="en-US" dirty="0" err="1" smtClean="0">
                <a:solidFill>
                  <a:srgbClr val="0070C0"/>
                </a:solidFill>
              </a:rPr>
              <a:t>IsInfiniteNumber</a:t>
            </a:r>
            <a:r>
              <a:rPr lang="en-US" dirty="0" smtClean="0">
                <a:solidFill>
                  <a:srgbClr val="0070C0"/>
                </a:solidFill>
              </a:rPr>
              <a:t>, </a:t>
            </a:r>
            <a:r>
              <a:rPr lang="en-US" dirty="0" err="1" smtClean="0">
                <a:solidFill>
                  <a:srgbClr val="0070C0"/>
                </a:solidFill>
              </a:rPr>
              <a:t>IsFiniteNumber</a:t>
            </a:r>
            <a:endParaRPr lang="en-US" dirty="0" smtClean="0">
              <a:solidFill>
                <a:srgbClr val="0070C0"/>
              </a:solidFill>
            </a:endParaRPr>
          </a:p>
          <a:p>
            <a:pPr lvl="1"/>
            <a:r>
              <a:rPr lang="en-US" dirty="0" smtClean="0"/>
              <a:t>Mathematical functions: </a:t>
            </a:r>
            <a:r>
              <a:rPr lang="en-US" dirty="0" smtClean="0">
                <a:solidFill>
                  <a:srgbClr val="0070C0"/>
                </a:solidFill>
              </a:rPr>
              <a:t>Exp, Log, </a:t>
            </a:r>
            <a:r>
              <a:rPr lang="en-US" dirty="0" err="1" smtClean="0">
                <a:solidFill>
                  <a:srgbClr val="0070C0"/>
                </a:solidFill>
              </a:rPr>
              <a:t>Ln</a:t>
            </a:r>
            <a:r>
              <a:rPr lang="en-US" dirty="0" smtClean="0">
                <a:solidFill>
                  <a:srgbClr val="0070C0"/>
                </a:solidFill>
              </a:rPr>
              <a:t>, Log10, </a:t>
            </a:r>
            <a:r>
              <a:rPr lang="en-US" dirty="0" err="1" smtClean="0">
                <a:solidFill>
                  <a:srgbClr val="0070C0"/>
                </a:solidFill>
              </a:rPr>
              <a:t>Pow</a:t>
            </a:r>
            <a:r>
              <a:rPr lang="en-US" dirty="0" smtClean="0">
                <a:solidFill>
                  <a:srgbClr val="0070C0"/>
                </a:solidFill>
              </a:rPr>
              <a:t>, </a:t>
            </a:r>
            <a:r>
              <a:rPr lang="en-US" dirty="0" err="1" smtClean="0">
                <a:solidFill>
                  <a:srgbClr val="0070C0"/>
                </a:solidFill>
              </a:rPr>
              <a:t>Sqrt</a:t>
            </a:r>
            <a:r>
              <a:rPr lang="en-US" dirty="0" smtClean="0">
                <a:solidFill>
                  <a:srgbClr val="0070C0"/>
                </a:solidFill>
              </a:rPr>
              <a:t>, Pi</a:t>
            </a:r>
          </a:p>
          <a:p>
            <a:pPr lvl="1"/>
            <a:r>
              <a:rPr lang="en-US" dirty="0" smtClean="0"/>
              <a:t>Other functions: </a:t>
            </a:r>
            <a:r>
              <a:rPr lang="en-US" dirty="0" smtClean="0">
                <a:solidFill>
                  <a:srgbClr val="0070C0"/>
                </a:solidFill>
              </a:rPr>
              <a:t>Mod, Abs, Floor, Ceil, Max, Min</a:t>
            </a:r>
          </a:p>
          <a:p>
            <a:pPr lvl="1"/>
            <a:r>
              <a:rPr lang="en-US" dirty="0" smtClean="0"/>
              <a:t>Statistical: </a:t>
            </a:r>
            <a:r>
              <a:rPr lang="en-US" dirty="0" smtClean="0">
                <a:solidFill>
                  <a:srgbClr val="0070C0"/>
                </a:solidFill>
              </a:rPr>
              <a:t>Bernoulli, Binomial, Geometric, Uniform, Gaussian</a:t>
            </a:r>
          </a:p>
          <a:p>
            <a:pPr lvl="1"/>
            <a:r>
              <a:rPr lang="en-US" dirty="0" smtClean="0"/>
              <a:t>Control and Data Access: </a:t>
            </a:r>
            <a:r>
              <a:rPr lang="en-US" dirty="0" err="1" smtClean="0">
                <a:solidFill>
                  <a:srgbClr val="0070C0"/>
                </a:solidFill>
              </a:rPr>
              <a:t>Iif</a:t>
            </a:r>
            <a:r>
              <a:rPr lang="en-US" dirty="0" smtClean="0">
                <a:solidFill>
                  <a:srgbClr val="0070C0"/>
                </a:solidFill>
              </a:rPr>
              <a:t>, Table</a:t>
            </a:r>
          </a:p>
          <a:p>
            <a:pPr lvl="1"/>
            <a:r>
              <a:rPr lang="en-US" dirty="0" smtClean="0"/>
              <a:t>Application specific: </a:t>
            </a:r>
            <a:r>
              <a:rPr lang="en-US" dirty="0" err="1" smtClean="0">
                <a:solidFill>
                  <a:srgbClr val="0070C0"/>
                </a:solidFill>
              </a:rPr>
              <a:t>CostWizard</a:t>
            </a:r>
            <a:endParaRPr lang="en-US" dirty="0" smtClean="0">
              <a:solidFill>
                <a:srgbClr val="0070C0"/>
              </a:solidFill>
            </a:endParaRPr>
          </a:p>
          <a:p>
            <a:endParaRPr lang="en-US" dirty="0" smtClean="0"/>
          </a:p>
          <a:p>
            <a:r>
              <a:rPr lang="en-US" dirty="0" smtClean="0"/>
              <a:t>Features:</a:t>
            </a:r>
          </a:p>
          <a:p>
            <a:pPr lvl="1"/>
            <a:r>
              <a:rPr lang="en-US" dirty="0" smtClean="0"/>
              <a:t>Compiles into Python</a:t>
            </a:r>
          </a:p>
          <a:p>
            <a:pPr lvl="1"/>
            <a:r>
              <a:rPr lang="en-US" dirty="0" smtClean="0"/>
              <a:t>Syntax check upon expression definition</a:t>
            </a:r>
          </a:p>
          <a:p>
            <a:pPr lvl="1"/>
            <a:r>
              <a:rPr lang="en-US" dirty="0" smtClean="0"/>
              <a:t>Runtime Bound Checks</a:t>
            </a:r>
          </a:p>
          <a:p>
            <a:pPr lvl="1"/>
            <a:r>
              <a:rPr lang="en-US" dirty="0" smtClean="0"/>
              <a:t>Runtime recalculation due to out of bounds random error</a:t>
            </a:r>
          </a:p>
          <a:p>
            <a:pPr lvl="1">
              <a:buNone/>
            </a:pPr>
            <a:endParaRPr lang="en-US" dirty="0" smtClean="0"/>
          </a:p>
        </p:txBody>
      </p:sp>
      <p:sp>
        <p:nvSpPr>
          <p:cNvPr id="6" name="Cloud Callout 5"/>
          <p:cNvSpPr/>
          <p:nvPr/>
        </p:nvSpPr>
        <p:spPr>
          <a:xfrm>
            <a:off x="4876800" y="3810000"/>
            <a:ext cx="4038600" cy="1981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12" name="Right Arrow 11"/>
          <p:cNvSpPr/>
          <p:nvPr/>
        </p:nvSpPr>
        <p:spPr>
          <a:xfrm>
            <a:off x="6324600" y="4495800"/>
            <a:ext cx="1066800" cy="609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rPr>
              <a:t>Compile</a:t>
            </a:r>
            <a:endParaRPr lang="en-US" sz="1600" dirty="0">
              <a:solidFill>
                <a:srgbClr val="00B050"/>
              </a:solidFill>
            </a:endParaRPr>
          </a:p>
        </p:txBody>
      </p:sp>
      <p:sp>
        <p:nvSpPr>
          <p:cNvPr id="14" name="Flowchart: Magnetic Disk 13"/>
          <p:cNvSpPr/>
          <p:nvPr/>
        </p:nvSpPr>
        <p:spPr>
          <a:xfrm>
            <a:off x="7848600" y="5943600"/>
            <a:ext cx="1143000" cy="685800"/>
          </a:xfrm>
          <a:prstGeom prst="flowChartMagneticDisk">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Results</a:t>
            </a:r>
            <a:endParaRPr lang="en-US" dirty="0">
              <a:solidFill>
                <a:schemeClr val="tx1"/>
              </a:solidFill>
            </a:endParaRPr>
          </a:p>
        </p:txBody>
      </p:sp>
      <p:sp>
        <p:nvSpPr>
          <p:cNvPr id="15" name="Vertical Scroll 14"/>
          <p:cNvSpPr/>
          <p:nvPr/>
        </p:nvSpPr>
        <p:spPr>
          <a:xfrm>
            <a:off x="5105400" y="4343400"/>
            <a:ext cx="1524000" cy="914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endParaRPr lang="en-US" dirty="0">
              <a:solidFill>
                <a:schemeClr val="tx1"/>
              </a:solidFill>
            </a:endParaRPr>
          </a:p>
        </p:txBody>
      </p:sp>
      <p:sp>
        <p:nvSpPr>
          <p:cNvPr id="13" name="Right Arrow 12"/>
          <p:cNvSpPr/>
          <p:nvPr/>
        </p:nvSpPr>
        <p:spPr>
          <a:xfrm rot="4273438">
            <a:off x="7551208" y="5170549"/>
            <a:ext cx="973564" cy="71764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rPr>
              <a:t>Run</a:t>
            </a:r>
            <a:endParaRPr lang="en-US" sz="1600" dirty="0">
              <a:solidFill>
                <a:srgbClr val="00B050"/>
              </a:solidFill>
            </a:endParaRPr>
          </a:p>
        </p:txBody>
      </p:sp>
      <p:sp>
        <p:nvSpPr>
          <p:cNvPr id="7" name="Vertical Scroll 6"/>
          <p:cNvSpPr/>
          <p:nvPr/>
        </p:nvSpPr>
        <p:spPr>
          <a:xfrm>
            <a:off x="7162800" y="4343400"/>
            <a:ext cx="1524000" cy="914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Python Script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Generation Goal</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Generate synthetic population to  mimic statistics</a:t>
            </a:r>
          </a:p>
          <a:p>
            <a:pPr lvl="1"/>
            <a:r>
              <a:rPr lang="en-US" dirty="0" smtClean="0"/>
              <a:t>Heterogeneity = generate individuals</a:t>
            </a:r>
          </a:p>
          <a:p>
            <a:pPr lvl="1"/>
            <a:r>
              <a:rPr lang="en-US" dirty="0" smtClean="0"/>
              <a:t>Multiple characteristics per individual</a:t>
            </a:r>
          </a:p>
          <a:p>
            <a:pPr lvl="1"/>
            <a:r>
              <a:rPr lang="en-US" dirty="0" smtClean="0"/>
              <a:t>Allow correlations</a:t>
            </a:r>
          </a:p>
          <a:p>
            <a:pPr lvl="1"/>
            <a:r>
              <a:rPr lang="en-US" dirty="0" smtClean="0"/>
              <a:t>Allow restrictions</a:t>
            </a:r>
          </a:p>
          <a:p>
            <a:pPr lvl="1"/>
            <a:endParaRPr lang="en-US" dirty="0" smtClean="0"/>
          </a:p>
          <a:p>
            <a:pPr lvl="1"/>
            <a:endParaRPr lang="en-US" dirty="0" smtClean="0"/>
          </a:p>
          <a:p>
            <a:pPr lvl="1"/>
            <a:endParaRPr lang="en-US" dirty="0" smtClean="0"/>
          </a:p>
          <a:p>
            <a:pPr lvl="1"/>
            <a:r>
              <a:rPr lang="en-US" dirty="0" smtClean="0"/>
              <a:t>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buNone/>
            </a:pPr>
            <a:endParaRPr lang="en-US" dirty="0" smtClean="0"/>
          </a:p>
          <a:p>
            <a:endParaRPr lang="en-US" dirty="0" smtClean="0"/>
          </a:p>
          <a:p>
            <a:pPr lvl="1"/>
            <a:endParaRPr lang="en-US" dirty="0"/>
          </a:p>
        </p:txBody>
      </p:sp>
      <p:graphicFrame>
        <p:nvGraphicFramePr>
          <p:cNvPr id="6" name="Table 5"/>
          <p:cNvGraphicFramePr>
            <a:graphicFrameLocks noGrp="1"/>
          </p:cNvGraphicFramePr>
          <p:nvPr/>
        </p:nvGraphicFramePr>
        <p:xfrm>
          <a:off x="3886200" y="3505200"/>
          <a:ext cx="4800600" cy="2194560"/>
        </p:xfrm>
        <a:graphic>
          <a:graphicData uri="http://schemas.openxmlformats.org/drawingml/2006/table">
            <a:tbl>
              <a:tblPr firstRow="1" bandRow="1">
                <a:tableStyleId>{5C22544A-7EE6-4342-B048-85BDC9FD1C3A}</a:tableStyleId>
              </a:tblPr>
              <a:tblGrid>
                <a:gridCol w="1326712"/>
                <a:gridCol w="774683"/>
                <a:gridCol w="778965"/>
                <a:gridCol w="960120"/>
                <a:gridCol w="960120"/>
              </a:tblGrid>
              <a:tr h="330200">
                <a:tc>
                  <a:txBody>
                    <a:bodyPr/>
                    <a:lstStyle/>
                    <a:p>
                      <a:pPr algn="ctr"/>
                      <a:r>
                        <a:rPr lang="en-US" dirty="0" err="1" smtClean="0"/>
                        <a:t>IndividualID</a:t>
                      </a:r>
                      <a:endParaRPr lang="en-US" dirty="0" smtClean="0"/>
                    </a:p>
                  </a:txBody>
                  <a:tcPr/>
                </a:tc>
                <a:tc>
                  <a:txBody>
                    <a:bodyPr/>
                    <a:lstStyle/>
                    <a:p>
                      <a:pPr algn="ctr"/>
                      <a:r>
                        <a:rPr lang="en-US" dirty="0" smtClean="0"/>
                        <a:t>Male</a:t>
                      </a:r>
                      <a:endParaRPr lang="en-US" dirty="0"/>
                    </a:p>
                  </a:txBody>
                  <a:tcPr/>
                </a:tc>
                <a:tc>
                  <a:txBody>
                    <a:bodyPr/>
                    <a:lstStyle/>
                    <a:p>
                      <a:pPr algn="ctr"/>
                      <a:r>
                        <a:rPr lang="en-US" dirty="0" smtClean="0"/>
                        <a:t>Age</a:t>
                      </a:r>
                      <a:endParaRPr lang="en-US" dirty="0"/>
                    </a:p>
                  </a:txBody>
                  <a:tcPr/>
                </a:tc>
                <a:tc>
                  <a:txBody>
                    <a:bodyPr/>
                    <a:lstStyle/>
                    <a:p>
                      <a:pPr algn="ctr"/>
                      <a:r>
                        <a:rPr lang="en-US" dirty="0" smtClean="0"/>
                        <a:t>BP</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140</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45</a:t>
                      </a:r>
                      <a:endParaRPr lang="en-US" dirty="0"/>
                    </a:p>
                  </a:txBody>
                  <a:tcPr/>
                </a:tc>
                <a:tc>
                  <a:txBody>
                    <a:bodyPr/>
                    <a:lstStyle/>
                    <a:p>
                      <a:pPr algn="ctr"/>
                      <a:r>
                        <a:rPr lang="en-US" dirty="0" smtClean="0"/>
                        <a:t>135</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22</a:t>
                      </a:r>
                      <a:endParaRPr lang="en-US" dirty="0"/>
                    </a:p>
                  </a:txBody>
                  <a:tcPr/>
                </a:tc>
                <a:tc>
                  <a:txBody>
                    <a:bodyPr/>
                    <a:lstStyle/>
                    <a:p>
                      <a:pPr algn="ctr"/>
                      <a:r>
                        <a:rPr lang="en-US" dirty="0" smtClean="0"/>
                        <a:t>120</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85</a:t>
                      </a:r>
                      <a:endParaRPr lang="en-US" dirty="0"/>
                    </a:p>
                  </a:txBody>
                  <a:tcPr/>
                </a:tc>
                <a:tc>
                  <a:txBody>
                    <a:bodyPr/>
                    <a:lstStyle/>
                    <a:p>
                      <a:pPr algn="ctr"/>
                      <a:r>
                        <a:rPr lang="en-US" dirty="0" smtClean="0"/>
                        <a:t>145</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4</a:t>
                      </a:r>
                      <a:endParaRPr lang="en-US" dirty="0"/>
                    </a:p>
                  </a:txBody>
                  <a:tcPr/>
                </a:tc>
                <a:tc>
                  <a:txBody>
                    <a:bodyPr/>
                    <a:lstStyle/>
                    <a:p>
                      <a:pPr algn="ctr"/>
                      <a:r>
                        <a:rPr lang="en-US" dirty="0" smtClean="0"/>
                        <a:t>1</a:t>
                      </a:r>
                      <a:endParaRPr lang="en-US" dirty="0"/>
                    </a:p>
                  </a:txBody>
                  <a:tcPr/>
                </a:tc>
                <a:tc>
                  <a:txBody>
                    <a:bodyPr/>
                    <a:lstStyle/>
                    <a:p>
                      <a:pPr algn="ctr"/>
                      <a:r>
                        <a:rPr lang="en-US" dirty="0" smtClean="0"/>
                        <a:t>14</a:t>
                      </a:r>
                      <a:endParaRPr lang="en-US" dirty="0"/>
                    </a:p>
                  </a:txBody>
                  <a:tcPr/>
                </a:tc>
                <a:tc>
                  <a:txBody>
                    <a:bodyPr/>
                    <a:lstStyle/>
                    <a:p>
                      <a:pPr algn="ctr"/>
                      <a:r>
                        <a:rPr lang="en-US" dirty="0" smtClean="0"/>
                        <a:t>125</a:t>
                      </a:r>
                      <a:endParaRPr lang="en-US" dirty="0"/>
                    </a:p>
                  </a:txBody>
                  <a:tcPr/>
                </a:tc>
                <a:tc>
                  <a:txBody>
                    <a:bodyPr/>
                    <a:lstStyle/>
                    <a:p>
                      <a:pPr algn="ctr"/>
                      <a:r>
                        <a:rPr lang="en-US" dirty="0" smtClean="0"/>
                        <a:t>…</a:t>
                      </a:r>
                      <a:endParaRPr lang="en-US" dirty="0"/>
                    </a:p>
                  </a:txBody>
                  <a:tcPr/>
                </a:tc>
              </a:tr>
            </a:tbl>
          </a:graphicData>
        </a:graphic>
      </p:graphicFrame>
      <p:sp>
        <p:nvSpPr>
          <p:cNvPr id="8" name="Right Arrow 7"/>
          <p:cNvSpPr/>
          <p:nvPr/>
        </p:nvSpPr>
        <p:spPr>
          <a:xfrm>
            <a:off x="2819400" y="4648200"/>
            <a:ext cx="990600" cy="6858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81600" y="3276600"/>
            <a:ext cx="3733800" cy="259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nvGraphicFramePr>
        <p:xfrm>
          <a:off x="3886200" y="3505200"/>
          <a:ext cx="4800600" cy="2194560"/>
        </p:xfrm>
        <a:graphic>
          <a:graphicData uri="http://schemas.openxmlformats.org/drawingml/2006/table">
            <a:tbl>
              <a:tblPr firstRow="1" bandRow="1">
                <a:tableStyleId>{5C22544A-7EE6-4342-B048-85BDC9FD1C3A}</a:tableStyleId>
              </a:tblPr>
              <a:tblGrid>
                <a:gridCol w="1326712"/>
                <a:gridCol w="774683"/>
                <a:gridCol w="778965"/>
                <a:gridCol w="960120"/>
                <a:gridCol w="960120"/>
              </a:tblGrid>
              <a:tr h="330200">
                <a:tc>
                  <a:txBody>
                    <a:bodyPr/>
                    <a:lstStyle/>
                    <a:p>
                      <a:pPr algn="ctr"/>
                      <a:r>
                        <a:rPr lang="en-US" dirty="0" err="1" smtClean="0"/>
                        <a:t>IndividualID</a:t>
                      </a:r>
                      <a:endParaRPr lang="en-US" dirty="0" smtClean="0"/>
                    </a:p>
                  </a:txBody>
                  <a:tcPr/>
                </a:tc>
                <a:tc>
                  <a:txBody>
                    <a:bodyPr/>
                    <a:lstStyle/>
                    <a:p>
                      <a:pPr algn="ctr"/>
                      <a:r>
                        <a:rPr lang="en-US" dirty="0" smtClean="0"/>
                        <a:t>Male</a:t>
                      </a:r>
                      <a:endParaRPr lang="en-US" dirty="0"/>
                    </a:p>
                  </a:txBody>
                  <a:tcPr/>
                </a:tc>
                <a:tc>
                  <a:txBody>
                    <a:bodyPr/>
                    <a:lstStyle/>
                    <a:p>
                      <a:pPr algn="ctr"/>
                      <a:r>
                        <a:rPr lang="en-US" dirty="0" smtClean="0"/>
                        <a:t>Age</a:t>
                      </a:r>
                      <a:endParaRPr lang="en-US" dirty="0"/>
                    </a:p>
                  </a:txBody>
                  <a:tcPr/>
                </a:tc>
                <a:tc>
                  <a:txBody>
                    <a:bodyPr/>
                    <a:lstStyle/>
                    <a:p>
                      <a:pPr algn="ctr"/>
                      <a:r>
                        <a:rPr lang="en-US" dirty="0" smtClean="0"/>
                        <a:t>BP</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140</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45</a:t>
                      </a:r>
                      <a:endParaRPr lang="en-US" dirty="0"/>
                    </a:p>
                  </a:txBody>
                  <a:tcPr/>
                </a:tc>
                <a:tc>
                  <a:txBody>
                    <a:bodyPr/>
                    <a:lstStyle/>
                    <a:p>
                      <a:pPr algn="ctr"/>
                      <a:r>
                        <a:rPr lang="en-US" dirty="0" smtClean="0"/>
                        <a:t>135</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22</a:t>
                      </a:r>
                      <a:endParaRPr lang="en-US" dirty="0"/>
                    </a:p>
                  </a:txBody>
                  <a:tcPr/>
                </a:tc>
                <a:tc>
                  <a:txBody>
                    <a:bodyPr/>
                    <a:lstStyle/>
                    <a:p>
                      <a:pPr algn="ctr"/>
                      <a:r>
                        <a:rPr lang="en-US" dirty="0" smtClean="0"/>
                        <a:t>120</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85</a:t>
                      </a:r>
                      <a:endParaRPr lang="en-US" dirty="0"/>
                    </a:p>
                  </a:txBody>
                  <a:tcPr/>
                </a:tc>
                <a:tc>
                  <a:txBody>
                    <a:bodyPr/>
                    <a:lstStyle/>
                    <a:p>
                      <a:pPr algn="ctr"/>
                      <a:r>
                        <a:rPr lang="en-US" dirty="0" smtClean="0"/>
                        <a:t>145</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solidFill>
                            <a:srgbClr val="FF0000"/>
                          </a:solidFill>
                        </a:rPr>
                        <a:t>4</a:t>
                      </a:r>
                      <a:endParaRPr lang="en-US" dirty="0">
                        <a:solidFill>
                          <a:srgbClr val="FF0000"/>
                        </a:solidFill>
                      </a:endParaRPr>
                    </a:p>
                  </a:txBody>
                  <a:tcPr/>
                </a:tc>
                <a:tc>
                  <a:txBody>
                    <a:bodyPr/>
                    <a:lstStyle/>
                    <a:p>
                      <a:pPr algn="ctr"/>
                      <a:r>
                        <a:rPr lang="en-US" dirty="0" smtClean="0">
                          <a:solidFill>
                            <a:srgbClr val="FF0000"/>
                          </a:solidFill>
                        </a:rPr>
                        <a:t>1</a:t>
                      </a:r>
                      <a:endParaRPr lang="en-US" dirty="0">
                        <a:solidFill>
                          <a:srgbClr val="FF0000"/>
                        </a:solidFill>
                      </a:endParaRPr>
                    </a:p>
                  </a:txBody>
                  <a:tcPr/>
                </a:tc>
                <a:tc>
                  <a:txBody>
                    <a:bodyPr/>
                    <a:lstStyle/>
                    <a:p>
                      <a:pPr algn="ctr"/>
                      <a:r>
                        <a:rPr lang="en-US" dirty="0" smtClean="0">
                          <a:solidFill>
                            <a:srgbClr val="FF0000"/>
                          </a:solidFill>
                        </a:rPr>
                        <a:t>14</a:t>
                      </a:r>
                      <a:endParaRPr lang="en-US" dirty="0">
                        <a:solidFill>
                          <a:srgbClr val="FF0000"/>
                        </a:solidFill>
                      </a:endParaRPr>
                    </a:p>
                  </a:txBody>
                  <a:tcPr/>
                </a:tc>
                <a:tc>
                  <a:txBody>
                    <a:bodyPr/>
                    <a:lstStyle/>
                    <a:p>
                      <a:pPr algn="ctr"/>
                      <a:r>
                        <a:rPr lang="en-US" dirty="0" smtClean="0">
                          <a:solidFill>
                            <a:srgbClr val="FF0000"/>
                          </a:solidFill>
                        </a:rPr>
                        <a:t>125</a:t>
                      </a:r>
                      <a:endParaRPr lang="en-US" dirty="0">
                        <a:solidFill>
                          <a:srgbClr val="FF0000"/>
                        </a:solidFill>
                      </a:endParaRPr>
                    </a:p>
                  </a:txBody>
                  <a:tcPr/>
                </a:tc>
                <a:tc>
                  <a:txBody>
                    <a:bodyPr/>
                    <a:lstStyle/>
                    <a:p>
                      <a:pPr algn="ctr"/>
                      <a:r>
                        <a:rPr lang="en-US" dirty="0" smtClean="0">
                          <a:solidFill>
                            <a:srgbClr val="FF0000"/>
                          </a:solidFill>
                        </a:rPr>
                        <a:t>…</a:t>
                      </a:r>
                      <a:endParaRPr lang="en-US" dirty="0">
                        <a:solidFill>
                          <a:srgbClr val="FF0000"/>
                        </a:solidFill>
                      </a:endParaRPr>
                    </a:p>
                  </a:txBody>
                  <a:tcPr/>
                </a:tc>
              </a:tr>
            </a:tbl>
          </a:graphicData>
        </a:graphic>
      </p:graphicFrame>
      <p:sp>
        <p:nvSpPr>
          <p:cNvPr id="16" name="Rectangle 15"/>
          <p:cNvSpPr/>
          <p:nvPr/>
        </p:nvSpPr>
        <p:spPr>
          <a:xfrm>
            <a:off x="2514600" y="5334000"/>
            <a:ext cx="1371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62000" y="4343400"/>
            <a:ext cx="19812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Generation Code / Equations</a:t>
            </a:r>
            <a:endParaRPr lang="en-US" b="1" dirty="0"/>
          </a:p>
        </p:txBody>
      </p:sp>
      <p:sp>
        <p:nvSpPr>
          <p:cNvPr id="15" name="Oval Callout 14"/>
          <p:cNvSpPr/>
          <p:nvPr/>
        </p:nvSpPr>
        <p:spPr>
          <a:xfrm>
            <a:off x="2895600" y="5715000"/>
            <a:ext cx="1447800" cy="762000"/>
          </a:xfrm>
          <a:prstGeom prst="wedgeEllipseCallout">
            <a:avLst>
              <a:gd name="adj1" fmla="val 172715"/>
              <a:gd name="adj2" fmla="val -7104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Restrict Age</a:t>
            </a:r>
            <a:endParaRPr lang="en-US" b="1" dirty="0"/>
          </a:p>
        </p:txBody>
      </p:sp>
      <p:sp>
        <p:nvSpPr>
          <p:cNvPr id="18" name="Right Brace 17"/>
          <p:cNvSpPr/>
          <p:nvPr/>
        </p:nvSpPr>
        <p:spPr>
          <a:xfrm rot="16200000">
            <a:off x="6629400" y="2514600"/>
            <a:ext cx="381000" cy="1447800"/>
          </a:xfrm>
          <a:prstGeom prst="rightBrace">
            <a:avLst/>
          </a:prstGeom>
          <a:noFill/>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6324600" y="2743200"/>
            <a:ext cx="1295400" cy="369332"/>
          </a:xfrm>
          <a:prstGeom prst="rect">
            <a:avLst/>
          </a:prstGeom>
          <a:noFill/>
        </p:spPr>
        <p:txBody>
          <a:bodyPr wrap="square" rtlCol="0">
            <a:spAutoFit/>
          </a:bodyPr>
          <a:lstStyle/>
          <a:p>
            <a:r>
              <a:rPr lang="en-US" b="1" dirty="0" smtClean="0">
                <a:solidFill>
                  <a:schemeClr val="accent1"/>
                </a:solidFill>
              </a:rPr>
              <a:t>Correlated</a:t>
            </a:r>
            <a:endParaRPr lang="en-US" b="1" dirty="0">
              <a:solidFill>
                <a:schemeClr val="accent1"/>
              </a:solidFill>
            </a:endParaRPr>
          </a:p>
        </p:txBody>
      </p:sp>
      <p:sp>
        <p:nvSpPr>
          <p:cNvPr id="23" name="Flowchart: Alternate Process 22"/>
          <p:cNvSpPr/>
          <p:nvPr/>
        </p:nvSpPr>
        <p:spPr>
          <a:xfrm>
            <a:off x="5715000" y="1524000"/>
            <a:ext cx="2514600" cy="685800"/>
          </a:xfrm>
          <a:prstGeom prst="flowChartAlternateProcess">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rved Up Arrow 24"/>
          <p:cNvSpPr/>
          <p:nvPr/>
        </p:nvSpPr>
        <p:spPr>
          <a:xfrm rot="15455631">
            <a:off x="7652824" y="2368058"/>
            <a:ext cx="2013684" cy="548865"/>
          </a:xfrm>
          <a:prstGeom prst="curvedUpArrow">
            <a:avLst>
              <a:gd name="adj1" fmla="val 25000"/>
              <a:gd name="adj2" fmla="val 50000"/>
              <a:gd name="adj3" fmla="val 62378"/>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xit" presetSubtype="2" fill="hold" grpId="0" nodeType="clickEffect">
                                  <p:stCondLst>
                                    <p:cond delay="0"/>
                                  </p:stCondLst>
                                  <p:childTnLst>
                                    <p:anim calcmode="lin" valueType="num">
                                      <p:cBhvr additive="base">
                                        <p:cTn id="15" dur="500"/>
                                        <p:tgtEl>
                                          <p:spTgt spid="9"/>
                                        </p:tgtEl>
                                        <p:attrNameLst>
                                          <p:attrName>ppt_x</p:attrName>
                                        </p:attrNameLst>
                                      </p:cBhvr>
                                      <p:tavLst>
                                        <p:tav tm="0">
                                          <p:val>
                                            <p:strVal val="ppt_x"/>
                                          </p:val>
                                        </p:tav>
                                        <p:tav tm="100000">
                                          <p:val>
                                            <p:strVal val="1+ppt_w/2"/>
                                          </p:val>
                                        </p:tav>
                                      </p:tavLst>
                                    </p:anim>
                                    <p:anim calcmode="lin" valueType="num">
                                      <p:cBhvr additive="base">
                                        <p:cTn id="16" dur="500"/>
                                        <p:tgtEl>
                                          <p:spTgt spid="9"/>
                                        </p:tgtEl>
                                        <p:attrNameLst>
                                          <p:attrName>ppt_y</p:attrName>
                                        </p:attrNameLst>
                                      </p:cBhvr>
                                      <p:tavLst>
                                        <p:tav tm="0">
                                          <p:val>
                                            <p:strVal val="ppt_y"/>
                                          </p:val>
                                        </p:tav>
                                        <p:tav tm="100000">
                                          <p:val>
                                            <p:strVal val="ppt_y"/>
                                          </p:val>
                                        </p:tav>
                                      </p:tavLst>
                                    </p:anim>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mph" presetSubtype="0" fill="hold" grpId="0" nodeType="clickEffect">
                                  <p:stCondLst>
                                    <p:cond delay="0"/>
                                  </p:stCondLst>
                                  <p:childTnLst>
                                    <p:animScale>
                                      <p:cBhvr>
                                        <p:cTn id="37" dur="500" fill="hold"/>
                                        <p:tgtEl>
                                          <p:spTgt spid="16"/>
                                        </p:tgtEl>
                                      </p:cBhvr>
                                      <p:by x="1000000" y="100000"/>
                                    </p:animScale>
                                  </p:childTnLst>
                                </p:cTn>
                              </p:par>
                              <p:par>
                                <p:cTn id="38" presetID="22" presetClass="exit" presetSubtype="1" fill="hold" grpId="1" nodeType="withEffect">
                                  <p:stCondLst>
                                    <p:cond delay="0"/>
                                  </p:stCondLst>
                                  <p:childTnLst>
                                    <p:animEffect transition="out" filter="wipe(up)">
                                      <p:cBhvr>
                                        <p:cTn id="39" dur="500"/>
                                        <p:tgtEl>
                                          <p:spTgt spid="15"/>
                                        </p:tgtEl>
                                      </p:cBhvr>
                                    </p:animEffect>
                                    <p:set>
                                      <p:cBhvr>
                                        <p:cTn id="40" dur="1" fill="hold">
                                          <p:stCondLst>
                                            <p:cond delay="499"/>
                                          </p:stCondLst>
                                        </p:cTn>
                                        <p:tgtEl>
                                          <p:spTgt spid="1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500"/>
                                        <p:tgtEl>
                                          <p:spTgt spid="25"/>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right)">
                                      <p:cBhvr>
                                        <p:cTn id="4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5" grpId="0" animBg="1"/>
      <p:bldP spid="15" grpId="1" animBg="1"/>
      <p:bldP spid="18" grpId="0" animBg="1"/>
      <p:bldP spid="19" grpId="0"/>
      <p:bldP spid="23" grpId="0" animBg="1"/>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Clinical Trial Populations: Background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First Table in a Clinical Trial publication typically contains Population Statistics</a:t>
            </a:r>
          </a:p>
          <a:p>
            <a:pPr lvl="1"/>
            <a:r>
              <a:rPr lang="en-US" dirty="0" smtClean="0"/>
              <a:t>Summary Data Only: Mean (SD) / Median (IQR)</a:t>
            </a:r>
          </a:p>
          <a:p>
            <a:pPr lvl="1"/>
            <a:r>
              <a:rPr lang="en-US" dirty="0" smtClean="0"/>
              <a:t>Limited information about distribution</a:t>
            </a:r>
          </a:p>
          <a:p>
            <a:pPr lvl="1"/>
            <a:r>
              <a:rPr lang="en-US" dirty="0" smtClean="0"/>
              <a:t>Inclusion/exclusion criteria skew the distribution</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 </a:t>
            </a:r>
          </a:p>
          <a:p>
            <a:pPr>
              <a:buNone/>
            </a:pPr>
            <a:r>
              <a:rPr lang="en-US" sz="2600" b="1" dirty="0" smtClean="0"/>
              <a:t>Example: Excerpt from Table 1 in UKPDS 33</a:t>
            </a:r>
            <a:endParaRPr lang="en-US" sz="2600" b="1" dirty="0"/>
          </a:p>
        </p:txBody>
      </p:sp>
      <p:graphicFrame>
        <p:nvGraphicFramePr>
          <p:cNvPr id="4" name="Table 3"/>
          <p:cNvGraphicFramePr>
            <a:graphicFrameLocks noGrp="1"/>
          </p:cNvGraphicFramePr>
          <p:nvPr/>
        </p:nvGraphicFramePr>
        <p:xfrm>
          <a:off x="533400" y="3429000"/>
          <a:ext cx="7924801" cy="2194560"/>
        </p:xfrm>
        <a:graphic>
          <a:graphicData uri="http://schemas.openxmlformats.org/drawingml/2006/table">
            <a:tbl>
              <a:tblPr firstRow="1" bandRow="1">
                <a:tableStyleId>{5C22544A-7EE6-4342-B048-85BDC9FD1C3A}</a:tableStyleId>
              </a:tblPr>
              <a:tblGrid>
                <a:gridCol w="3276600"/>
                <a:gridCol w="2514600"/>
                <a:gridCol w="2133601"/>
              </a:tblGrid>
              <a:tr h="315686">
                <a:tc>
                  <a:txBody>
                    <a:bodyPr/>
                    <a:lstStyle/>
                    <a:p>
                      <a:endParaRPr lang="en-US" dirty="0"/>
                    </a:p>
                  </a:txBody>
                  <a:tcPr/>
                </a:tc>
                <a:tc>
                  <a:txBody>
                    <a:bodyPr/>
                    <a:lstStyle/>
                    <a:p>
                      <a:r>
                        <a:rPr lang="en-US" dirty="0" smtClean="0"/>
                        <a:t>Control</a:t>
                      </a:r>
                      <a:endParaRPr lang="en-US" dirty="0"/>
                    </a:p>
                  </a:txBody>
                  <a:tcPr/>
                </a:tc>
                <a:tc>
                  <a:txBody>
                    <a:bodyPr/>
                    <a:lstStyle/>
                    <a:p>
                      <a:r>
                        <a:rPr lang="en-US" dirty="0" smtClean="0"/>
                        <a:t>Intervention</a:t>
                      </a:r>
                      <a:endParaRPr lang="en-US" dirty="0"/>
                    </a:p>
                  </a:txBody>
                  <a:tcPr/>
                </a:tc>
              </a:tr>
              <a:tr h="315686">
                <a:tc>
                  <a:txBody>
                    <a:bodyPr/>
                    <a:lstStyle/>
                    <a:p>
                      <a:r>
                        <a:rPr lang="en-US" dirty="0" smtClean="0"/>
                        <a:t>Age</a:t>
                      </a:r>
                      <a:endParaRPr lang="en-US" dirty="0"/>
                    </a:p>
                  </a:txBody>
                  <a:tcPr/>
                </a:tc>
                <a:tc>
                  <a:txBody>
                    <a:bodyPr/>
                    <a:lstStyle/>
                    <a:p>
                      <a:r>
                        <a:rPr lang="en-US" dirty="0" smtClean="0"/>
                        <a:t>53.3 (8.6)</a:t>
                      </a:r>
                      <a:endParaRPr lang="en-US" dirty="0"/>
                    </a:p>
                  </a:txBody>
                  <a:tcPr/>
                </a:tc>
                <a:tc>
                  <a:txBody>
                    <a:bodyPr/>
                    <a:lstStyle/>
                    <a:p>
                      <a:r>
                        <a:rPr lang="en-US" dirty="0" smtClean="0"/>
                        <a:t>53.2 (8.6)</a:t>
                      </a:r>
                      <a:endParaRPr lang="en-US" dirty="0"/>
                    </a:p>
                  </a:txBody>
                  <a:tcPr/>
                </a:tc>
              </a:tr>
              <a:tr h="315686">
                <a:tc>
                  <a:txBody>
                    <a:bodyPr/>
                    <a:lstStyle/>
                    <a:p>
                      <a:r>
                        <a:rPr lang="en-US" dirty="0" smtClean="0"/>
                        <a:t>% Male</a:t>
                      </a:r>
                      <a:endParaRPr lang="en-US" dirty="0"/>
                    </a:p>
                  </a:txBody>
                  <a:tcPr/>
                </a:tc>
                <a:tc>
                  <a:txBody>
                    <a:bodyPr/>
                    <a:lstStyle/>
                    <a:p>
                      <a:r>
                        <a:rPr lang="en-US" dirty="0" smtClean="0"/>
                        <a:t>61.9%</a:t>
                      </a:r>
                      <a:endParaRPr lang="en-US" dirty="0"/>
                    </a:p>
                  </a:txBody>
                  <a:tcPr/>
                </a:tc>
                <a:tc>
                  <a:txBody>
                    <a:bodyPr/>
                    <a:lstStyle/>
                    <a:p>
                      <a:r>
                        <a:rPr lang="en-US" dirty="0" smtClean="0"/>
                        <a:t>59.3%</a:t>
                      </a:r>
                      <a:endParaRPr lang="en-US" dirty="0"/>
                    </a:p>
                  </a:txBody>
                  <a:tcPr/>
                </a:tc>
              </a:tr>
              <a:tr h="315686">
                <a:tc>
                  <a:txBody>
                    <a:bodyPr/>
                    <a:lstStyle/>
                    <a:p>
                      <a:r>
                        <a:rPr lang="en-US" dirty="0" smtClean="0"/>
                        <a:t>Smoke</a:t>
                      </a:r>
                      <a:endParaRPr lang="en-US" dirty="0"/>
                    </a:p>
                  </a:txBody>
                  <a:tcPr/>
                </a:tc>
                <a:tc>
                  <a:txBody>
                    <a:bodyPr/>
                    <a:lstStyle/>
                    <a:p>
                      <a:r>
                        <a:rPr lang="en-US" dirty="0" smtClean="0"/>
                        <a:t>31%</a:t>
                      </a:r>
                      <a:endParaRPr lang="en-US" dirty="0"/>
                    </a:p>
                  </a:txBody>
                  <a:tcPr/>
                </a:tc>
                <a:tc>
                  <a:txBody>
                    <a:bodyPr/>
                    <a:lstStyle/>
                    <a:p>
                      <a:r>
                        <a:rPr lang="en-US" dirty="0" smtClean="0"/>
                        <a:t>30%</a:t>
                      </a:r>
                      <a:endParaRPr lang="en-US" dirty="0"/>
                    </a:p>
                  </a:txBody>
                  <a:tcPr/>
                </a:tc>
              </a:tr>
              <a:tr h="3156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Systolic Blood Pressure (mmHg)</a:t>
                      </a:r>
                    </a:p>
                  </a:txBody>
                  <a:tcPr/>
                </a:tc>
                <a:tc>
                  <a:txBody>
                    <a:bodyPr/>
                    <a:lstStyle/>
                    <a:p>
                      <a:r>
                        <a:rPr lang="en-US" dirty="0" smtClean="0"/>
                        <a:t>135(20)</a:t>
                      </a:r>
                      <a:endParaRPr lang="en-US" dirty="0"/>
                    </a:p>
                  </a:txBody>
                  <a:tcPr/>
                </a:tc>
                <a:tc>
                  <a:txBody>
                    <a:bodyPr/>
                    <a:lstStyle/>
                    <a:p>
                      <a:r>
                        <a:rPr lang="en-US" dirty="0" smtClean="0"/>
                        <a:t>135(20)</a:t>
                      </a:r>
                    </a:p>
                  </a:txBody>
                  <a:tcPr/>
                </a:tc>
              </a:tr>
              <a:tr h="315686">
                <a:tc>
                  <a:txBody>
                    <a:bodyPr/>
                    <a:lstStyle/>
                    <a:p>
                      <a:r>
                        <a:rPr lang="en-US" dirty="0" smtClean="0"/>
                        <a:t>Total Cholesterol (</a:t>
                      </a:r>
                      <a:r>
                        <a:rPr lang="en-US" dirty="0" err="1" smtClean="0"/>
                        <a:t>mmol</a:t>
                      </a:r>
                      <a:r>
                        <a:rPr lang="en-US" dirty="0" smtClean="0"/>
                        <a:t>/L)</a:t>
                      </a:r>
                      <a:endParaRPr lang="en-US" dirty="0"/>
                    </a:p>
                  </a:txBody>
                  <a:tcPr/>
                </a:tc>
                <a:tc>
                  <a:txBody>
                    <a:bodyPr/>
                    <a:lstStyle/>
                    <a:p>
                      <a:r>
                        <a:rPr lang="en-US" dirty="0" smtClean="0"/>
                        <a:t>5.4 (1.02)</a:t>
                      </a:r>
                      <a:endParaRPr lang="en-US" dirty="0"/>
                    </a:p>
                  </a:txBody>
                  <a:tcPr/>
                </a:tc>
                <a:tc>
                  <a:txBody>
                    <a:bodyPr/>
                    <a:lstStyle/>
                    <a:p>
                      <a:r>
                        <a:rPr lang="en-US" dirty="0" smtClean="0"/>
                        <a:t>5.4(1.12)</a:t>
                      </a:r>
                    </a:p>
                  </a:txBody>
                  <a:tcPr/>
                </a:tc>
              </a:tr>
            </a:tbl>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Monte Carlo Initialization: </a:t>
            </a:r>
            <a:br>
              <a:rPr lang="en-US" dirty="0" smtClean="0"/>
            </a:br>
            <a:r>
              <a:rPr lang="en-US" dirty="0" smtClean="0"/>
              <a:t>Distribution to Population Generation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system:</a:t>
            </a:r>
          </a:p>
          <a:p>
            <a:pPr lvl="1"/>
            <a:r>
              <a:rPr lang="en-US" dirty="0" smtClean="0"/>
              <a:t>Compiles distributions into initialization code before simulation</a:t>
            </a:r>
          </a:p>
          <a:p>
            <a:pPr lvl="1"/>
            <a:r>
              <a:rPr lang="en-US" dirty="0" smtClean="0"/>
              <a:t>Automatically resolves calculation order</a:t>
            </a:r>
          </a:p>
          <a:p>
            <a:pPr lvl="1"/>
            <a:r>
              <a:rPr lang="en-US" dirty="0" smtClean="0"/>
              <a:t>Can handle interdependencies more complicated than statistical functions</a:t>
            </a:r>
          </a:p>
          <a:p>
            <a:endParaRPr lang="en-US" dirty="0" smtClean="0"/>
          </a:p>
          <a:p>
            <a:r>
              <a:rPr lang="en-US" dirty="0" smtClean="0"/>
              <a:t>Example:</a:t>
            </a:r>
          </a:p>
          <a:p>
            <a:pPr lvl="1">
              <a:buNone/>
            </a:pPr>
            <a:r>
              <a:rPr lang="en-US" dirty="0" smtClean="0"/>
              <a:t>Age ~ </a:t>
            </a:r>
            <a:r>
              <a:rPr lang="en-US" dirty="0" smtClean="0">
                <a:solidFill>
                  <a:srgbClr val="0070C0"/>
                </a:solidFill>
              </a:rPr>
              <a:t>61+8.2*CappedGaussian3</a:t>
            </a:r>
          </a:p>
          <a:p>
            <a:pPr lvl="1">
              <a:buNone/>
            </a:pPr>
            <a:r>
              <a:rPr lang="en-US" dirty="0" smtClean="0"/>
              <a:t>Male ~ </a:t>
            </a:r>
            <a:r>
              <a:rPr lang="en-US" dirty="0" smtClean="0">
                <a:solidFill>
                  <a:srgbClr val="0070C0"/>
                </a:solidFill>
              </a:rPr>
              <a:t>Bernoulli(803/1199)</a:t>
            </a:r>
          </a:p>
          <a:p>
            <a:pPr lvl="1">
              <a:buNone/>
            </a:pPr>
            <a:r>
              <a:rPr lang="en-US" dirty="0" smtClean="0"/>
              <a:t>SBP ~ </a:t>
            </a:r>
            <a:r>
              <a:rPr lang="en-US" dirty="0" smtClean="0">
                <a:solidFill>
                  <a:srgbClr val="0070C0"/>
                </a:solidFill>
              </a:rPr>
              <a:t>133.4+16.4*CappedGaussian3</a:t>
            </a:r>
          </a:p>
          <a:p>
            <a:pPr lvl="1">
              <a:buNone/>
            </a:pPr>
            <a:r>
              <a:rPr lang="en-US" dirty="0" err="1" smtClean="0"/>
              <a:t>AgeAtDiagnosisOfDiabetes</a:t>
            </a:r>
            <a:r>
              <a:rPr lang="en-US" dirty="0" smtClean="0"/>
              <a:t> ~ </a:t>
            </a:r>
            <a:r>
              <a:rPr lang="en-US" dirty="0" smtClean="0">
                <a:solidFill>
                  <a:srgbClr val="0070C0"/>
                </a:solidFill>
              </a:rPr>
              <a:t>Age - 8</a:t>
            </a:r>
          </a:p>
          <a:p>
            <a:endParaRPr lang="en-US" dirty="0" smtClean="0"/>
          </a:p>
          <a:p>
            <a:r>
              <a:rPr lang="en-US" b="1" dirty="0" smtClean="0"/>
              <a:t>Good for: </a:t>
            </a:r>
          </a:p>
          <a:p>
            <a:pPr lvl="1"/>
            <a:r>
              <a:rPr lang="en-US" dirty="0" smtClean="0"/>
              <a:t>Using published aggregate data from clinical trial publications</a:t>
            </a:r>
          </a:p>
          <a:p>
            <a:pPr lvl="1"/>
            <a:r>
              <a:rPr lang="en-US" dirty="0" smtClean="0"/>
              <a:t>Avoiding using individual data that is typically restricted</a:t>
            </a:r>
          </a:p>
          <a:p>
            <a:pPr lvl="1"/>
            <a:r>
              <a:rPr lang="en-US" dirty="0" smtClean="0"/>
              <a:t>Allowing access to more population information</a:t>
            </a:r>
          </a:p>
          <a:p>
            <a:pPr lvl="1">
              <a:buNone/>
            </a:pPr>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p:txBody>
      </p:sp>
      <p:graphicFrame>
        <p:nvGraphicFramePr>
          <p:cNvPr id="4" name="Table 3"/>
          <p:cNvGraphicFramePr>
            <a:graphicFrameLocks noGrp="1"/>
          </p:cNvGraphicFramePr>
          <p:nvPr/>
        </p:nvGraphicFramePr>
        <p:xfrm>
          <a:off x="4800599" y="3158490"/>
          <a:ext cx="4038600" cy="1337310"/>
        </p:xfrm>
        <a:graphic>
          <a:graphicData uri="http://schemas.openxmlformats.org/drawingml/2006/table">
            <a:tbl>
              <a:tblPr firstRow="1" bandRow="1">
                <a:tableStyleId>{073A0DAA-6AF3-43AB-8588-CEC1D06C72B9}</a:tableStyleId>
              </a:tblPr>
              <a:tblGrid>
                <a:gridCol w="854318"/>
                <a:gridCol w="465992"/>
                <a:gridCol w="698988"/>
                <a:gridCol w="2019302"/>
              </a:tblGrid>
              <a:tr h="124204">
                <a:tc>
                  <a:txBody>
                    <a:bodyPr/>
                    <a:lstStyle/>
                    <a:p>
                      <a:pPr algn="ctr" fontAlgn="b"/>
                      <a:r>
                        <a:rPr lang="en-US" sz="1400" u="none" strike="noStrike" dirty="0"/>
                        <a:t>Age</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Male</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SBP</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err="1"/>
                        <a:t>AgeAtDiagnosisOfDiabetes</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65.51415</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129.1721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57.51415</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a:t>53.76856</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137.4234</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45.76856</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a:t>73.71445</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0</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132.8542</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65.71445</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45.79667</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1</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147.5537</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37.79667</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57.21742</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1</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122.68</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49.21742</a:t>
                      </a:r>
                      <a:endParaRPr lang="en-US" sz="1400" b="0" i="0" u="none" strike="noStrike" dirty="0">
                        <a:solidFill>
                          <a:srgbClr val="000000"/>
                        </a:solidFill>
                        <a:latin typeface="Calibri"/>
                      </a:endParaRPr>
                    </a:p>
                  </a:txBody>
                  <a:tcPr marL="9525" marR="9525" marT="9525" marB="0" anchor="b"/>
                </a:tc>
              </a:tr>
            </a:tbl>
          </a:graphicData>
        </a:graphic>
      </p:graphicFrame>
      <p:sp>
        <p:nvSpPr>
          <p:cNvPr id="5" name="Right Arrow 4"/>
          <p:cNvSpPr/>
          <p:nvPr/>
        </p:nvSpPr>
        <p:spPr>
          <a:xfrm>
            <a:off x="4419600" y="3733800"/>
            <a:ext cx="381000" cy="304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INSPYRED MIST</a:t>
            </a:r>
            <a:endParaRPr lang="en-US" dirty="0"/>
          </a:p>
        </p:txBody>
      </p:sp>
      <p:sp>
        <p:nvSpPr>
          <p:cNvPr id="3" name="Content Placeholder 2"/>
          <p:cNvSpPr>
            <a:spLocks noGrp="1"/>
          </p:cNvSpPr>
          <p:nvPr>
            <p:ph idx="1"/>
          </p:nvPr>
        </p:nvSpPr>
        <p:spPr/>
        <p:txBody>
          <a:bodyPr>
            <a:normAutofit fontScale="85000" lnSpcReduction="20000"/>
          </a:bodyPr>
          <a:lstStyle/>
          <a:p>
            <a:r>
              <a:rPr lang="en-US" sz="3000" dirty="0" smtClean="0"/>
              <a:t>INSPYRED MIST can regenerate mock populations from Table 1 in clinical trials</a:t>
            </a:r>
          </a:p>
          <a:p>
            <a:endParaRPr lang="en-US" sz="3000" dirty="0" smtClean="0"/>
          </a:p>
          <a:p>
            <a:endParaRPr lang="en-US" sz="3000" dirty="0" smtClean="0"/>
          </a:p>
          <a:p>
            <a:endParaRPr lang="en-US" sz="3000" dirty="0" smtClean="0"/>
          </a:p>
          <a:p>
            <a:endParaRPr lang="en-US" sz="3000" dirty="0" smtClean="0"/>
          </a:p>
          <a:p>
            <a:endParaRPr lang="en-US" sz="3000" dirty="0" smtClean="0"/>
          </a:p>
          <a:p>
            <a:endParaRPr lang="en-US" sz="3000" dirty="0" smtClean="0"/>
          </a:p>
          <a:p>
            <a:endParaRPr lang="en-US" sz="3000" dirty="0" smtClean="0"/>
          </a:p>
          <a:p>
            <a:r>
              <a:rPr lang="en-US" sz="3000" dirty="0" smtClean="0"/>
              <a:t>Only publicly available summary data is used</a:t>
            </a:r>
          </a:p>
          <a:p>
            <a:r>
              <a:rPr lang="en-US" sz="3000" dirty="0" smtClean="0"/>
              <a:t>No need to have access to restricted data</a:t>
            </a:r>
          </a:p>
          <a:p>
            <a:pPr>
              <a:buNone/>
            </a:pPr>
            <a:endParaRPr lang="en-US" dirty="0" smtClean="0">
              <a:solidFill>
                <a:srgbClr val="7030A0"/>
              </a:solidFill>
            </a:endParaRPr>
          </a:p>
        </p:txBody>
      </p:sp>
      <p:sp>
        <p:nvSpPr>
          <p:cNvPr id="4" name="Cloud Callout 3"/>
          <p:cNvSpPr/>
          <p:nvPr/>
        </p:nvSpPr>
        <p:spPr>
          <a:xfrm>
            <a:off x="228600" y="3429000"/>
            <a:ext cx="3962400" cy="1600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r>
              <a:rPr lang="en-US" b="1" dirty="0" err="1" smtClean="0">
                <a:solidFill>
                  <a:schemeClr val="tx1"/>
                </a:solidFill>
              </a:rPr>
              <a:t>MIcro</a:t>
            </a:r>
            <a:r>
              <a:rPr lang="en-US" b="1" dirty="0" smtClean="0">
                <a:solidFill>
                  <a:schemeClr val="tx1"/>
                </a:solidFill>
              </a:rPr>
              <a:t> Simulation Tool</a:t>
            </a:r>
          </a:p>
          <a:p>
            <a:pPr algn="ctr"/>
            <a:endParaRPr lang="en-US" dirty="0" smtClean="0">
              <a:solidFill>
                <a:schemeClr val="tx1"/>
              </a:solidFill>
            </a:endParaRPr>
          </a:p>
        </p:txBody>
      </p:sp>
      <p:sp>
        <p:nvSpPr>
          <p:cNvPr id="5" name="Cloud Callout 4"/>
          <p:cNvSpPr/>
          <p:nvPr/>
        </p:nvSpPr>
        <p:spPr>
          <a:xfrm>
            <a:off x="2133600" y="2514600"/>
            <a:ext cx="4114800" cy="1295400"/>
          </a:xfrm>
          <a:prstGeom prst="cloudCallout">
            <a:avLst>
              <a:gd name="adj1" fmla="val -22059"/>
              <a:gd name="adj2" fmla="val 70365"/>
            </a:avLst>
          </a:prstGeom>
          <a:solidFill>
            <a:schemeClr val="accent2">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INSPYRED  </a:t>
            </a:r>
          </a:p>
          <a:p>
            <a:pPr algn="ctr"/>
            <a:r>
              <a:rPr lang="en-US" b="1" dirty="0" smtClean="0">
                <a:solidFill>
                  <a:schemeClr val="tx1"/>
                </a:solidFill>
              </a:rPr>
              <a:t>Bio Inspired Computation</a:t>
            </a:r>
          </a:p>
          <a:p>
            <a:pPr algn="ctr"/>
            <a:endParaRPr lang="en-US" b="1" dirty="0" smtClean="0">
              <a:solidFill>
                <a:schemeClr val="tx1"/>
              </a:solidFill>
            </a:endParaRPr>
          </a:p>
        </p:txBody>
      </p:sp>
      <p:sp>
        <p:nvSpPr>
          <p:cNvPr id="7" name="Vertical Scroll 6"/>
          <p:cNvSpPr/>
          <p:nvPr/>
        </p:nvSpPr>
        <p:spPr>
          <a:xfrm>
            <a:off x="6096000" y="2743200"/>
            <a:ext cx="2590800" cy="2057400"/>
          </a:xfrm>
          <a:prstGeom prst="verticalScroll">
            <a:avLst>
              <a:gd name="adj" fmla="val 1875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Table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8" name="Smiley Face 7"/>
          <p:cNvSpPr/>
          <p:nvPr/>
        </p:nvSpPr>
        <p:spPr>
          <a:xfrm>
            <a:off x="6858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Smiley Face 8"/>
          <p:cNvSpPr/>
          <p:nvPr/>
        </p:nvSpPr>
        <p:spPr>
          <a:xfrm>
            <a:off x="7010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Smiley Face 9"/>
          <p:cNvSpPr/>
          <p:nvPr/>
        </p:nvSpPr>
        <p:spPr>
          <a:xfrm>
            <a:off x="716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Smiley Face 10"/>
          <p:cNvSpPr/>
          <p:nvPr/>
        </p:nvSpPr>
        <p:spPr>
          <a:xfrm>
            <a:off x="7315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Smiley Face 11"/>
          <p:cNvSpPr/>
          <p:nvPr/>
        </p:nvSpPr>
        <p:spPr>
          <a:xfrm>
            <a:off x="7467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Smiley Face 12"/>
          <p:cNvSpPr/>
          <p:nvPr/>
        </p:nvSpPr>
        <p:spPr>
          <a:xfrm>
            <a:off x="6934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Smiley Face 13"/>
          <p:cNvSpPr/>
          <p:nvPr/>
        </p:nvSpPr>
        <p:spPr>
          <a:xfrm>
            <a:off x="7086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Smiley Face 14"/>
          <p:cNvSpPr/>
          <p:nvPr/>
        </p:nvSpPr>
        <p:spPr>
          <a:xfrm>
            <a:off x="723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Smiley Face 15"/>
          <p:cNvSpPr/>
          <p:nvPr/>
        </p:nvSpPr>
        <p:spPr>
          <a:xfrm>
            <a:off x="7391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miley Face 16"/>
          <p:cNvSpPr/>
          <p:nvPr/>
        </p:nvSpPr>
        <p:spPr>
          <a:xfrm>
            <a:off x="7543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Smiley Face 17"/>
          <p:cNvSpPr/>
          <p:nvPr/>
        </p:nvSpPr>
        <p:spPr>
          <a:xfrm>
            <a:off x="70104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7162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Smiley Face 19"/>
          <p:cNvSpPr/>
          <p:nvPr/>
        </p:nvSpPr>
        <p:spPr>
          <a:xfrm>
            <a:off x="731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7467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762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7086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7239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739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754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769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71628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Smiley Face 28"/>
          <p:cNvSpPr/>
          <p:nvPr/>
        </p:nvSpPr>
        <p:spPr>
          <a:xfrm>
            <a:off x="73152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Smiley Face 29"/>
          <p:cNvSpPr/>
          <p:nvPr/>
        </p:nvSpPr>
        <p:spPr>
          <a:xfrm>
            <a:off x="746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Smiley Face 30"/>
          <p:cNvSpPr/>
          <p:nvPr/>
        </p:nvSpPr>
        <p:spPr>
          <a:xfrm>
            <a:off x="762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Smiley Face 31"/>
          <p:cNvSpPr/>
          <p:nvPr/>
        </p:nvSpPr>
        <p:spPr>
          <a:xfrm>
            <a:off x="777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Smiley Face 32"/>
          <p:cNvSpPr/>
          <p:nvPr/>
        </p:nvSpPr>
        <p:spPr>
          <a:xfrm>
            <a:off x="762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Smiley Face 33"/>
          <p:cNvSpPr/>
          <p:nvPr/>
        </p:nvSpPr>
        <p:spPr>
          <a:xfrm>
            <a:off x="754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Smiley Face 34"/>
          <p:cNvSpPr/>
          <p:nvPr/>
        </p:nvSpPr>
        <p:spPr>
          <a:xfrm>
            <a:off x="769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Smiley Face 35"/>
          <p:cNvSpPr/>
          <p:nvPr/>
        </p:nvSpPr>
        <p:spPr>
          <a:xfrm>
            <a:off x="746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Smiley Face 36"/>
          <p:cNvSpPr/>
          <p:nvPr/>
        </p:nvSpPr>
        <p:spPr>
          <a:xfrm>
            <a:off x="762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Smiley Face 37"/>
          <p:cNvSpPr/>
          <p:nvPr/>
        </p:nvSpPr>
        <p:spPr>
          <a:xfrm>
            <a:off x="777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Right Arrow 38"/>
          <p:cNvSpPr/>
          <p:nvPr/>
        </p:nvSpPr>
        <p:spPr>
          <a:xfrm>
            <a:off x="4343400" y="3733800"/>
            <a:ext cx="2057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Generate</a:t>
            </a:r>
            <a:endParaRPr lang="en-US" dirty="0"/>
          </a:p>
        </p:txBody>
      </p:sp>
      <p:sp>
        <p:nvSpPr>
          <p:cNvPr id="41" name="Rectangle 40"/>
          <p:cNvSpPr/>
          <p:nvPr/>
        </p:nvSpPr>
        <p:spPr>
          <a:xfrm>
            <a:off x="3124200" y="3276600"/>
            <a:ext cx="1810560" cy="369332"/>
          </a:xfrm>
          <a:prstGeom prst="rect">
            <a:avLst/>
          </a:prstGeom>
        </p:spPr>
        <p:txBody>
          <a:bodyPr wrap="none">
            <a:spAutoFit/>
          </a:bodyPr>
          <a:lstStyle/>
          <a:p>
            <a:r>
              <a:rPr lang="en-US" dirty="0" smtClean="0"/>
              <a:t> by Aaron Garrett</a:t>
            </a:r>
            <a:endParaRPr lang="en-US" dirty="0"/>
          </a:p>
        </p:txBody>
      </p:sp>
      <p:sp>
        <p:nvSpPr>
          <p:cNvPr id="42" name="Rectangle 41"/>
          <p:cNvSpPr/>
          <p:nvPr/>
        </p:nvSpPr>
        <p:spPr>
          <a:xfrm>
            <a:off x="1203983" y="4355068"/>
            <a:ext cx="1691617" cy="369332"/>
          </a:xfrm>
          <a:prstGeom prst="rect">
            <a:avLst/>
          </a:prstGeom>
        </p:spPr>
        <p:txBody>
          <a:bodyPr wrap="none">
            <a:spAutoFit/>
          </a:bodyPr>
          <a:lstStyle/>
          <a:p>
            <a:r>
              <a:rPr lang="en-US" dirty="0" smtClean="0"/>
              <a:t>by Jacob </a:t>
            </a:r>
            <a:r>
              <a:rPr lang="en-US" dirty="0" err="1" smtClean="0"/>
              <a:t>Barhak</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loud Callout 10"/>
          <p:cNvSpPr/>
          <p:nvPr/>
        </p:nvSpPr>
        <p:spPr>
          <a:xfrm>
            <a:off x="228600" y="2590800"/>
            <a:ext cx="8382000" cy="26670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12" name="Cloud Callout 11"/>
          <p:cNvSpPr/>
          <p:nvPr/>
        </p:nvSpPr>
        <p:spPr>
          <a:xfrm>
            <a:off x="4648200" y="2362200"/>
            <a:ext cx="3429000" cy="2743200"/>
          </a:xfrm>
          <a:prstGeom prst="cloudCallout">
            <a:avLst>
              <a:gd name="adj1" fmla="val -37382"/>
              <a:gd name="adj2" fmla="val -13077"/>
            </a:avLst>
          </a:prstGeom>
          <a:solidFill>
            <a:schemeClr val="accent2">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INSPYRED</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2" name="Title 1"/>
          <p:cNvSpPr>
            <a:spLocks noGrp="1"/>
          </p:cNvSpPr>
          <p:nvPr>
            <p:ph type="title"/>
          </p:nvPr>
        </p:nvSpPr>
        <p:spPr/>
        <p:txBody>
          <a:bodyPr>
            <a:normAutofit/>
          </a:bodyPr>
          <a:lstStyle/>
          <a:p>
            <a:r>
              <a:rPr lang="en-US" dirty="0" smtClean="0"/>
              <a:t>Population Generation Process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Generation Rules: </a:t>
            </a:r>
          </a:p>
          <a:p>
            <a:pPr lvl="1"/>
            <a:r>
              <a:rPr lang="en-US" dirty="0" smtClean="0"/>
              <a:t>Define how to generate a single individual</a:t>
            </a:r>
          </a:p>
          <a:p>
            <a:pPr lvl="1"/>
            <a:r>
              <a:rPr lang="en-US" dirty="0" smtClean="0"/>
              <a:t>Test if individual fits the inclusion/exclusion criteria</a:t>
            </a:r>
          </a:p>
          <a:p>
            <a:pPr lvl="1"/>
            <a:r>
              <a:rPr lang="en-US" dirty="0" smtClean="0"/>
              <a:t>Define ties and correlations between characteristics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Objectives:</a:t>
            </a:r>
          </a:p>
          <a:p>
            <a:pPr lvl="1"/>
            <a:r>
              <a:rPr lang="en-US" dirty="0" smtClean="0"/>
              <a:t>Define aggregate targets for the entire population</a:t>
            </a:r>
          </a:p>
          <a:p>
            <a:pPr lvl="1"/>
            <a:r>
              <a:rPr lang="en-US" dirty="0" smtClean="0"/>
              <a:t>Reduce random generation error</a:t>
            </a:r>
          </a:p>
          <a:p>
            <a:pPr lvl="1"/>
            <a:r>
              <a:rPr lang="en-US" dirty="0" smtClean="0"/>
              <a:t>Handle skewed distributions to fit target</a:t>
            </a:r>
          </a:p>
        </p:txBody>
      </p:sp>
      <p:sp>
        <p:nvSpPr>
          <p:cNvPr id="9" name="Vertical Scroll 8"/>
          <p:cNvSpPr/>
          <p:nvPr/>
        </p:nvSpPr>
        <p:spPr>
          <a:xfrm>
            <a:off x="685800" y="3352800"/>
            <a:ext cx="1828800" cy="1295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Expression Compiler</a:t>
            </a:r>
            <a:endParaRPr lang="en-US" sz="1600" dirty="0">
              <a:solidFill>
                <a:schemeClr val="tx1"/>
              </a:solidFill>
            </a:endParaRPr>
          </a:p>
        </p:txBody>
      </p:sp>
      <p:sp>
        <p:nvSpPr>
          <p:cNvPr id="10" name="Vertical Scroll 9"/>
          <p:cNvSpPr/>
          <p:nvPr/>
        </p:nvSpPr>
        <p:spPr>
          <a:xfrm>
            <a:off x="5486400" y="3352800"/>
            <a:ext cx="1981200" cy="1295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Evolutionary Computation</a:t>
            </a:r>
            <a:endParaRPr lang="en-US" sz="1600" dirty="0">
              <a:solidFill>
                <a:schemeClr val="tx1"/>
              </a:solidFill>
            </a:endParaRPr>
          </a:p>
        </p:txBody>
      </p:sp>
      <p:sp>
        <p:nvSpPr>
          <p:cNvPr id="13" name="Right Arrow 12"/>
          <p:cNvSpPr/>
          <p:nvPr/>
        </p:nvSpPr>
        <p:spPr>
          <a:xfrm>
            <a:off x="2209800" y="3581400"/>
            <a:ext cx="990600" cy="9144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Monte Carlo</a:t>
            </a:r>
            <a:endParaRPr lang="en-US" sz="1600" dirty="0">
              <a:solidFill>
                <a:schemeClr val="tx1"/>
              </a:solidFill>
            </a:endParaRPr>
          </a:p>
        </p:txBody>
      </p:sp>
      <p:sp>
        <p:nvSpPr>
          <p:cNvPr id="16" name="Right Arrow 15"/>
          <p:cNvSpPr/>
          <p:nvPr/>
        </p:nvSpPr>
        <p:spPr>
          <a:xfrm>
            <a:off x="7162800" y="3581400"/>
            <a:ext cx="1219200" cy="9144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Result</a:t>
            </a:r>
            <a:endParaRPr lang="en-US" sz="1600" dirty="0">
              <a:solidFill>
                <a:schemeClr val="tx1"/>
              </a:solidFill>
            </a:endParaRPr>
          </a:p>
        </p:txBody>
      </p:sp>
      <p:sp>
        <p:nvSpPr>
          <p:cNvPr id="18" name="Smiley Face 17"/>
          <p:cNvSpPr/>
          <p:nvPr/>
        </p:nvSpPr>
        <p:spPr>
          <a:xfrm>
            <a:off x="3048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3200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335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3505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3657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3124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3276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342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3581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3733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Smiley Face 28"/>
          <p:cNvSpPr/>
          <p:nvPr/>
        </p:nvSpPr>
        <p:spPr>
          <a:xfrm>
            <a:off x="32004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Smiley Face 29"/>
          <p:cNvSpPr/>
          <p:nvPr/>
        </p:nvSpPr>
        <p:spPr>
          <a:xfrm>
            <a:off x="3352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Smiley Face 30"/>
          <p:cNvSpPr/>
          <p:nvPr/>
        </p:nvSpPr>
        <p:spPr>
          <a:xfrm>
            <a:off x="350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Smiley Face 31"/>
          <p:cNvSpPr/>
          <p:nvPr/>
        </p:nvSpPr>
        <p:spPr>
          <a:xfrm>
            <a:off x="3657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Smiley Face 32"/>
          <p:cNvSpPr/>
          <p:nvPr/>
        </p:nvSpPr>
        <p:spPr>
          <a:xfrm>
            <a:off x="381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Smiley Face 33"/>
          <p:cNvSpPr/>
          <p:nvPr/>
        </p:nvSpPr>
        <p:spPr>
          <a:xfrm>
            <a:off x="3276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Smiley Face 34"/>
          <p:cNvSpPr/>
          <p:nvPr/>
        </p:nvSpPr>
        <p:spPr>
          <a:xfrm>
            <a:off x="3429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Smiley Face 35"/>
          <p:cNvSpPr/>
          <p:nvPr/>
        </p:nvSpPr>
        <p:spPr>
          <a:xfrm>
            <a:off x="358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Smiley Face 36"/>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Smiley Face 37"/>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Smiley Face 38"/>
          <p:cNvSpPr/>
          <p:nvPr/>
        </p:nvSpPr>
        <p:spPr>
          <a:xfrm>
            <a:off x="33528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Smiley Face 39"/>
          <p:cNvSpPr/>
          <p:nvPr/>
        </p:nvSpPr>
        <p:spPr>
          <a:xfrm>
            <a:off x="35052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Smiley Face 40"/>
          <p:cNvSpPr/>
          <p:nvPr/>
        </p:nvSpPr>
        <p:spPr>
          <a:xfrm>
            <a:off x="365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Smiley Face 41"/>
          <p:cNvSpPr/>
          <p:nvPr/>
        </p:nvSpPr>
        <p:spPr>
          <a:xfrm>
            <a:off x="381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Smiley Face 42"/>
          <p:cNvSpPr/>
          <p:nvPr/>
        </p:nvSpPr>
        <p:spPr>
          <a:xfrm>
            <a:off x="396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Left-Right Arrow 45"/>
          <p:cNvSpPr/>
          <p:nvPr/>
        </p:nvSpPr>
        <p:spPr>
          <a:xfrm>
            <a:off x="4114800" y="3581400"/>
            <a:ext cx="1676400" cy="914400"/>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Selection</a:t>
            </a:r>
            <a:endParaRPr lang="en-US" dirty="0">
              <a:solidFill>
                <a:schemeClr val="tx1"/>
              </a:solidFill>
            </a:endParaRPr>
          </a:p>
        </p:txBody>
      </p:sp>
      <p:sp>
        <p:nvSpPr>
          <p:cNvPr id="48" name="Smiley Face 47"/>
          <p:cNvSpPr/>
          <p:nvPr/>
        </p:nvSpPr>
        <p:spPr>
          <a:xfrm>
            <a:off x="85344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Smiley Face 48"/>
          <p:cNvSpPr/>
          <p:nvPr/>
        </p:nvSpPr>
        <p:spPr>
          <a:xfrm>
            <a:off x="8458200" y="3962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Smiley Face 49"/>
          <p:cNvSpPr/>
          <p:nvPr/>
        </p:nvSpPr>
        <p:spPr>
          <a:xfrm>
            <a:off x="8610600" y="3962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Smiley Face 50"/>
          <p:cNvSpPr/>
          <p:nvPr/>
        </p:nvSpPr>
        <p:spPr>
          <a:xfrm>
            <a:off x="83820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Smiley Face 51"/>
          <p:cNvSpPr/>
          <p:nvPr/>
        </p:nvSpPr>
        <p:spPr>
          <a:xfrm>
            <a:off x="85344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Smiley Face 52"/>
          <p:cNvSpPr/>
          <p:nvPr/>
        </p:nvSpPr>
        <p:spPr>
          <a:xfrm>
            <a:off x="86868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Circular Arrow 56"/>
          <p:cNvSpPr/>
          <p:nvPr/>
        </p:nvSpPr>
        <p:spPr>
          <a:xfrm rot="4939082" flipV="1">
            <a:off x="-349608" y="2071822"/>
            <a:ext cx="2724806" cy="1676400"/>
          </a:xfrm>
          <a:prstGeom prst="circularArrow">
            <a:avLst>
              <a:gd name="adj1" fmla="val 5597"/>
              <a:gd name="adj2" fmla="val 1142319"/>
              <a:gd name="adj3" fmla="val 20302410"/>
              <a:gd name="adj4" fmla="val 10800000"/>
              <a:gd name="adj5" fmla="val 1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Circular Arrow 57"/>
          <p:cNvSpPr/>
          <p:nvPr/>
        </p:nvSpPr>
        <p:spPr>
          <a:xfrm rot="19685132" flipV="1">
            <a:off x="3881447" y="4265069"/>
            <a:ext cx="2781994" cy="1692018"/>
          </a:xfrm>
          <a:prstGeom prst="circularArrow">
            <a:avLst>
              <a:gd name="adj1" fmla="val 5597"/>
              <a:gd name="adj2" fmla="val 1142319"/>
              <a:gd name="adj3" fmla="val 20302410"/>
              <a:gd name="adj4" fmla="val 11636208"/>
              <a:gd name="adj5" fmla="val 1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ounded Rectangular Callout 44"/>
          <p:cNvSpPr/>
          <p:nvPr/>
        </p:nvSpPr>
        <p:spPr>
          <a:xfrm>
            <a:off x="7239000" y="4800600"/>
            <a:ext cx="1752600" cy="1066800"/>
          </a:xfrm>
          <a:prstGeom prst="wedgeRoundRectCallout">
            <a:avLst>
              <a:gd name="adj1" fmla="val 30158"/>
              <a:gd name="adj2" fmla="val -9038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 Population</a:t>
            </a:r>
          </a:p>
          <a:p>
            <a:pPr algn="ctr"/>
            <a:r>
              <a:rPr lang="en-US" dirty="0" smtClean="0">
                <a:solidFill>
                  <a:schemeClr val="tx1"/>
                </a:solidFill>
              </a:rPr>
              <a:t>Converges to</a:t>
            </a:r>
          </a:p>
          <a:p>
            <a:pPr algn="ctr"/>
            <a:r>
              <a:rPr lang="en-US" dirty="0" smtClean="0">
                <a:solidFill>
                  <a:schemeClr val="tx1"/>
                </a:solidFill>
              </a:rPr>
              <a:t>Objectives </a:t>
            </a:r>
            <a:endParaRPr lang="en-US" dirty="0">
              <a:solidFill>
                <a:schemeClr val="tx1"/>
              </a:solidFill>
            </a:endParaRPr>
          </a:p>
        </p:txBody>
      </p:sp>
      <p:sp>
        <p:nvSpPr>
          <p:cNvPr id="47" name="Smiley Face 46"/>
          <p:cNvSpPr/>
          <p:nvPr/>
        </p:nvSpPr>
        <p:spPr>
          <a:xfrm>
            <a:off x="381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Smiley Face 53"/>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Smiley Face 54"/>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Smiley Face 55"/>
          <p:cNvSpPr/>
          <p:nvPr/>
        </p:nvSpPr>
        <p:spPr>
          <a:xfrm>
            <a:off x="365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Smiley Face 58"/>
          <p:cNvSpPr/>
          <p:nvPr/>
        </p:nvSpPr>
        <p:spPr>
          <a:xfrm>
            <a:off x="381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Smiley Face 59"/>
          <p:cNvSpPr/>
          <p:nvPr/>
        </p:nvSpPr>
        <p:spPr>
          <a:xfrm>
            <a:off x="396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up)">
                                      <p:cBhvr>
                                        <p:cTn id="12" dur="500"/>
                                        <p:tgtEl>
                                          <p:spTgt spid="5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500"/>
                                        <p:tgtEl>
                                          <p:spTgt spid="2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down)">
                                      <p:cBhvr>
                                        <p:cTn id="58" dur="500"/>
                                        <p:tgtEl>
                                          <p:spTgt spid="3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down)">
                                      <p:cBhvr>
                                        <p:cTn id="61" dur="500"/>
                                        <p:tgtEl>
                                          <p:spTgt spid="31"/>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down)">
                                      <p:cBhvr>
                                        <p:cTn id="64" dur="500"/>
                                        <p:tgtEl>
                                          <p:spTgt spid="32"/>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down)">
                                      <p:cBhvr>
                                        <p:cTn id="70" dur="500"/>
                                        <p:tgtEl>
                                          <p:spTgt spid="34"/>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down)">
                                      <p:cBhvr>
                                        <p:cTn id="73" dur="500"/>
                                        <p:tgtEl>
                                          <p:spTgt spid="3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ipe(down)">
                                      <p:cBhvr>
                                        <p:cTn id="76" dur="500"/>
                                        <p:tgtEl>
                                          <p:spTgt spid="36"/>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down)">
                                      <p:cBhvr>
                                        <p:cTn id="79" dur="500"/>
                                        <p:tgtEl>
                                          <p:spTgt spid="37"/>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down)">
                                      <p:cBhvr>
                                        <p:cTn id="82" dur="500"/>
                                        <p:tgtEl>
                                          <p:spTgt spid="3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wipe(down)">
                                      <p:cBhvr>
                                        <p:cTn id="85" dur="500"/>
                                        <p:tgtEl>
                                          <p:spTgt spid="39"/>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ipe(down)">
                                      <p:cBhvr>
                                        <p:cTn id="88" dur="500"/>
                                        <p:tgtEl>
                                          <p:spTgt spid="4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down)">
                                      <p:cBhvr>
                                        <p:cTn id="91" dur="500"/>
                                        <p:tgtEl>
                                          <p:spTgt spid="41"/>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wipe(down)">
                                      <p:cBhvr>
                                        <p:cTn id="94" dur="500"/>
                                        <p:tgtEl>
                                          <p:spTgt spid="42"/>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wipe(down)">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fade">
                                      <p:cBhvr>
                                        <p:cTn id="102" dur="2000"/>
                                        <p:tgtEl>
                                          <p:spTgt spid="12"/>
                                        </p:tgtEl>
                                      </p:cBhvr>
                                    </p:animEffect>
                                  </p:childTnLst>
                                </p:cTn>
                              </p:par>
                            </p:childTnLst>
                          </p:cTn>
                        </p:par>
                        <p:par>
                          <p:cTn id="103" fill="hold">
                            <p:stCondLst>
                              <p:cond delay="2000"/>
                            </p:stCondLst>
                            <p:childTnLst>
                              <p:par>
                                <p:cTn id="104" presetID="22" presetClass="entr" presetSubtype="8" fill="hold" grpId="0" nodeType="after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wipe(left)">
                                      <p:cBhvr>
                                        <p:cTn id="106" dur="500"/>
                                        <p:tgtEl>
                                          <p:spTgt spid="46"/>
                                        </p:tgtEl>
                                      </p:cBhvr>
                                    </p:animEffect>
                                  </p:childTnLst>
                                </p:cTn>
                              </p:par>
                            </p:childTnLst>
                          </p:cTn>
                        </p:par>
                        <p:par>
                          <p:cTn id="107" fill="hold">
                            <p:stCondLst>
                              <p:cond delay="2500"/>
                            </p:stCondLst>
                            <p:childTnLst>
                              <p:par>
                                <p:cTn id="108" presetID="22" presetClass="entr" presetSubtype="4" fill="hold" grpId="0" nodeType="afterEffect">
                                  <p:stCondLst>
                                    <p:cond delay="0"/>
                                  </p:stCondLst>
                                  <p:childTnLst>
                                    <p:set>
                                      <p:cBhvr>
                                        <p:cTn id="109" dur="1" fill="hold">
                                          <p:stCondLst>
                                            <p:cond delay="0"/>
                                          </p:stCondLst>
                                        </p:cTn>
                                        <p:tgtEl>
                                          <p:spTgt spid="58"/>
                                        </p:tgtEl>
                                        <p:attrNameLst>
                                          <p:attrName>style.visibility</p:attrName>
                                        </p:attrNameLst>
                                      </p:cBhvr>
                                      <p:to>
                                        <p:strVal val="visible"/>
                                      </p:to>
                                    </p:set>
                                    <p:animEffect transition="in" filter="wipe(down)">
                                      <p:cBhvr>
                                        <p:cTn id="110" dur="500"/>
                                        <p:tgtEl>
                                          <p:spTgt spid="58"/>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10"/>
                                        </p:tgtEl>
                                        <p:attrNameLst>
                                          <p:attrName>style.visibility</p:attrName>
                                        </p:attrNameLst>
                                      </p:cBhvr>
                                      <p:to>
                                        <p:strVal val="visible"/>
                                      </p:to>
                                    </p:set>
                                    <p:animEffect transition="in" filter="wipe(left)">
                                      <p:cBhvr>
                                        <p:cTn id="113" dur="500"/>
                                        <p:tgtEl>
                                          <p:spTgt spid="10"/>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6"/>
                                        </p:tgtEl>
                                        <p:attrNameLst>
                                          <p:attrName>style.visibility</p:attrName>
                                        </p:attrNameLst>
                                      </p:cBhvr>
                                      <p:to>
                                        <p:strVal val="visible"/>
                                      </p:to>
                                    </p:set>
                                    <p:animEffect transition="in" filter="wipe(left)">
                                      <p:cBhvr>
                                        <p:cTn id="118" dur="500"/>
                                        <p:tgtEl>
                                          <p:spTgt spid="16"/>
                                        </p:tgtEl>
                                      </p:cBhvr>
                                    </p:animEffec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47"/>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54"/>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55"/>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56"/>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59"/>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childTnLst>
                                </p:cTn>
                              </p:par>
                            </p:childTnLst>
                          </p:cTn>
                        </p:par>
                        <p:par>
                          <p:cTn id="132" fill="hold">
                            <p:stCondLst>
                              <p:cond delay="500"/>
                            </p:stCondLst>
                            <p:childTnLst>
                              <p:par>
                                <p:cTn id="133" presetID="0" presetClass="path" presetSubtype="0" accel="50000" decel="50000" fill="hold" grpId="1" nodeType="afterEffect">
                                  <p:stCondLst>
                                    <p:cond delay="0"/>
                                  </p:stCondLst>
                                  <p:childTnLst>
                                    <p:animMotion origin="layout" path="M 0 0 L 0.51667 -0.01111 " pathEditMode="relative" ptsTypes="AA">
                                      <p:cBhvr>
                                        <p:cTn id="134" dur="2000" fill="hold"/>
                                        <p:tgtEl>
                                          <p:spTgt spid="47"/>
                                        </p:tgtEl>
                                        <p:attrNameLst>
                                          <p:attrName>ppt_x</p:attrName>
                                          <p:attrName>ppt_y</p:attrName>
                                        </p:attrNameLst>
                                      </p:cBhvr>
                                    </p:animMotion>
                                  </p:childTnLst>
                                </p:cTn>
                              </p:par>
                              <p:par>
                                <p:cTn id="135" presetID="0" presetClass="path" presetSubtype="0" accel="50000" decel="50000" fill="hold" grpId="1" nodeType="withEffect">
                                  <p:stCondLst>
                                    <p:cond delay="0"/>
                                  </p:stCondLst>
                                  <p:childTnLst>
                                    <p:animMotion origin="layout" path="M 0 0 L 0.51667 -0.01111 " pathEditMode="relative" ptsTypes="AA">
                                      <p:cBhvr>
                                        <p:cTn id="136" dur="2000" fill="hold"/>
                                        <p:tgtEl>
                                          <p:spTgt spid="54"/>
                                        </p:tgtEl>
                                        <p:attrNameLst>
                                          <p:attrName>ppt_x</p:attrName>
                                          <p:attrName>ppt_y</p:attrName>
                                        </p:attrNameLst>
                                      </p:cBhvr>
                                    </p:animMotion>
                                  </p:childTnLst>
                                </p:cTn>
                              </p:par>
                              <p:par>
                                <p:cTn id="137" presetID="0" presetClass="path" presetSubtype="0" accel="50000" decel="50000" fill="hold" grpId="1" nodeType="withEffect">
                                  <p:stCondLst>
                                    <p:cond delay="0"/>
                                  </p:stCondLst>
                                  <p:childTnLst>
                                    <p:animMotion origin="layout" path="M 0 0 L 0.51667 -0.01111 " pathEditMode="relative" ptsTypes="AA">
                                      <p:cBhvr>
                                        <p:cTn id="138" dur="2000" fill="hold"/>
                                        <p:tgtEl>
                                          <p:spTgt spid="55"/>
                                        </p:tgtEl>
                                        <p:attrNameLst>
                                          <p:attrName>ppt_x</p:attrName>
                                          <p:attrName>ppt_y</p:attrName>
                                        </p:attrNameLst>
                                      </p:cBhvr>
                                    </p:animMotion>
                                  </p:childTnLst>
                                </p:cTn>
                              </p:par>
                              <p:par>
                                <p:cTn id="139" presetID="0" presetClass="path" presetSubtype="0" accel="50000" decel="50000" fill="hold" grpId="1" nodeType="withEffect">
                                  <p:stCondLst>
                                    <p:cond delay="0"/>
                                  </p:stCondLst>
                                  <p:childTnLst>
                                    <p:animMotion origin="layout" path="M 0 0 L 0.51667 -0.01111 " pathEditMode="relative" ptsTypes="AA">
                                      <p:cBhvr>
                                        <p:cTn id="140" dur="2000" fill="hold"/>
                                        <p:tgtEl>
                                          <p:spTgt spid="56"/>
                                        </p:tgtEl>
                                        <p:attrNameLst>
                                          <p:attrName>ppt_x</p:attrName>
                                          <p:attrName>ppt_y</p:attrName>
                                        </p:attrNameLst>
                                      </p:cBhvr>
                                    </p:animMotion>
                                  </p:childTnLst>
                                </p:cTn>
                              </p:par>
                              <p:par>
                                <p:cTn id="141" presetID="0" presetClass="path" presetSubtype="0" accel="50000" decel="50000" fill="hold" grpId="1" nodeType="withEffect">
                                  <p:stCondLst>
                                    <p:cond delay="0"/>
                                  </p:stCondLst>
                                  <p:childTnLst>
                                    <p:animMotion origin="layout" path="M 0 0 L 0.51667 -0.01111 " pathEditMode="relative" ptsTypes="AA">
                                      <p:cBhvr>
                                        <p:cTn id="142" dur="2000" fill="hold"/>
                                        <p:tgtEl>
                                          <p:spTgt spid="59"/>
                                        </p:tgtEl>
                                        <p:attrNameLst>
                                          <p:attrName>ppt_x</p:attrName>
                                          <p:attrName>ppt_y</p:attrName>
                                        </p:attrNameLst>
                                      </p:cBhvr>
                                    </p:animMotion>
                                  </p:childTnLst>
                                </p:cTn>
                              </p:par>
                              <p:par>
                                <p:cTn id="143" presetID="0" presetClass="path" presetSubtype="0" accel="50000" decel="50000" fill="hold" grpId="1" nodeType="withEffect">
                                  <p:stCondLst>
                                    <p:cond delay="0"/>
                                  </p:stCondLst>
                                  <p:childTnLst>
                                    <p:animMotion origin="layout" path="M 0 0 L 0.51667 -0.01111 " pathEditMode="relative" ptsTypes="AA">
                                      <p:cBhvr>
                                        <p:cTn id="144" dur="2000" fill="hold"/>
                                        <p:tgtEl>
                                          <p:spTgt spid="60"/>
                                        </p:tgtEl>
                                        <p:attrNameLst>
                                          <p:attrName>ppt_x</p:attrName>
                                          <p:attrName>ppt_y</p:attrName>
                                        </p:attrNameLst>
                                      </p:cBhvr>
                                    </p:animMotion>
                                  </p:childTnLst>
                                </p:cTn>
                              </p:par>
                            </p:childTnLst>
                          </p:cTn>
                        </p:par>
                        <p:par>
                          <p:cTn id="145" fill="hold">
                            <p:stCondLst>
                              <p:cond delay="2500"/>
                            </p:stCondLst>
                            <p:childTnLst>
                              <p:par>
                                <p:cTn id="146" presetID="22" presetClass="exit" presetSubtype="4" fill="hold" grpId="2" nodeType="afterEffect">
                                  <p:stCondLst>
                                    <p:cond delay="0"/>
                                  </p:stCondLst>
                                  <p:childTnLst>
                                    <p:animEffect transition="out" filter="wipe(down)">
                                      <p:cBhvr>
                                        <p:cTn id="147" dur="500"/>
                                        <p:tgtEl>
                                          <p:spTgt spid="47"/>
                                        </p:tgtEl>
                                      </p:cBhvr>
                                    </p:animEffect>
                                    <p:set>
                                      <p:cBhvr>
                                        <p:cTn id="148" dur="1" fill="hold">
                                          <p:stCondLst>
                                            <p:cond delay="499"/>
                                          </p:stCondLst>
                                        </p:cTn>
                                        <p:tgtEl>
                                          <p:spTgt spid="47"/>
                                        </p:tgtEl>
                                        <p:attrNameLst>
                                          <p:attrName>style.visibility</p:attrName>
                                        </p:attrNameLst>
                                      </p:cBhvr>
                                      <p:to>
                                        <p:strVal val="hidden"/>
                                      </p:to>
                                    </p:set>
                                  </p:childTnLst>
                                </p:cTn>
                              </p:par>
                              <p:par>
                                <p:cTn id="149" presetID="22" presetClass="exit" presetSubtype="4" fill="hold" grpId="2" nodeType="withEffect">
                                  <p:stCondLst>
                                    <p:cond delay="0"/>
                                  </p:stCondLst>
                                  <p:childTnLst>
                                    <p:animEffect transition="out" filter="wipe(down)">
                                      <p:cBhvr>
                                        <p:cTn id="150" dur="500"/>
                                        <p:tgtEl>
                                          <p:spTgt spid="54"/>
                                        </p:tgtEl>
                                      </p:cBhvr>
                                    </p:animEffect>
                                    <p:set>
                                      <p:cBhvr>
                                        <p:cTn id="151" dur="1" fill="hold">
                                          <p:stCondLst>
                                            <p:cond delay="499"/>
                                          </p:stCondLst>
                                        </p:cTn>
                                        <p:tgtEl>
                                          <p:spTgt spid="54"/>
                                        </p:tgtEl>
                                        <p:attrNameLst>
                                          <p:attrName>style.visibility</p:attrName>
                                        </p:attrNameLst>
                                      </p:cBhvr>
                                      <p:to>
                                        <p:strVal val="hidden"/>
                                      </p:to>
                                    </p:set>
                                  </p:childTnLst>
                                </p:cTn>
                              </p:par>
                              <p:par>
                                <p:cTn id="152" presetID="22" presetClass="exit" presetSubtype="4" fill="hold" grpId="2" nodeType="withEffect">
                                  <p:stCondLst>
                                    <p:cond delay="0"/>
                                  </p:stCondLst>
                                  <p:childTnLst>
                                    <p:animEffect transition="out" filter="wipe(down)">
                                      <p:cBhvr>
                                        <p:cTn id="153" dur="500"/>
                                        <p:tgtEl>
                                          <p:spTgt spid="55"/>
                                        </p:tgtEl>
                                      </p:cBhvr>
                                    </p:animEffect>
                                    <p:set>
                                      <p:cBhvr>
                                        <p:cTn id="154" dur="1" fill="hold">
                                          <p:stCondLst>
                                            <p:cond delay="499"/>
                                          </p:stCondLst>
                                        </p:cTn>
                                        <p:tgtEl>
                                          <p:spTgt spid="55"/>
                                        </p:tgtEl>
                                        <p:attrNameLst>
                                          <p:attrName>style.visibility</p:attrName>
                                        </p:attrNameLst>
                                      </p:cBhvr>
                                      <p:to>
                                        <p:strVal val="hidden"/>
                                      </p:to>
                                    </p:set>
                                  </p:childTnLst>
                                </p:cTn>
                              </p:par>
                              <p:par>
                                <p:cTn id="155" presetID="22" presetClass="exit" presetSubtype="4" fill="hold" grpId="2" nodeType="withEffect">
                                  <p:stCondLst>
                                    <p:cond delay="0"/>
                                  </p:stCondLst>
                                  <p:childTnLst>
                                    <p:animEffect transition="out" filter="wipe(down)">
                                      <p:cBhvr>
                                        <p:cTn id="156" dur="500"/>
                                        <p:tgtEl>
                                          <p:spTgt spid="56"/>
                                        </p:tgtEl>
                                      </p:cBhvr>
                                    </p:animEffect>
                                    <p:set>
                                      <p:cBhvr>
                                        <p:cTn id="157" dur="1" fill="hold">
                                          <p:stCondLst>
                                            <p:cond delay="499"/>
                                          </p:stCondLst>
                                        </p:cTn>
                                        <p:tgtEl>
                                          <p:spTgt spid="56"/>
                                        </p:tgtEl>
                                        <p:attrNameLst>
                                          <p:attrName>style.visibility</p:attrName>
                                        </p:attrNameLst>
                                      </p:cBhvr>
                                      <p:to>
                                        <p:strVal val="hidden"/>
                                      </p:to>
                                    </p:set>
                                  </p:childTnLst>
                                </p:cTn>
                              </p:par>
                              <p:par>
                                <p:cTn id="158" presetID="22" presetClass="exit" presetSubtype="4" fill="hold" grpId="2" nodeType="withEffect">
                                  <p:stCondLst>
                                    <p:cond delay="0"/>
                                  </p:stCondLst>
                                  <p:childTnLst>
                                    <p:animEffect transition="out" filter="wipe(down)">
                                      <p:cBhvr>
                                        <p:cTn id="159" dur="500"/>
                                        <p:tgtEl>
                                          <p:spTgt spid="59"/>
                                        </p:tgtEl>
                                      </p:cBhvr>
                                    </p:animEffect>
                                    <p:set>
                                      <p:cBhvr>
                                        <p:cTn id="160" dur="1" fill="hold">
                                          <p:stCondLst>
                                            <p:cond delay="499"/>
                                          </p:stCondLst>
                                        </p:cTn>
                                        <p:tgtEl>
                                          <p:spTgt spid="59"/>
                                        </p:tgtEl>
                                        <p:attrNameLst>
                                          <p:attrName>style.visibility</p:attrName>
                                        </p:attrNameLst>
                                      </p:cBhvr>
                                      <p:to>
                                        <p:strVal val="hidden"/>
                                      </p:to>
                                    </p:set>
                                  </p:childTnLst>
                                </p:cTn>
                              </p:par>
                              <p:par>
                                <p:cTn id="161" presetID="22" presetClass="exit" presetSubtype="4" fill="hold" grpId="2" nodeType="withEffect">
                                  <p:stCondLst>
                                    <p:cond delay="0"/>
                                  </p:stCondLst>
                                  <p:childTnLst>
                                    <p:animEffect transition="out" filter="wipe(down)">
                                      <p:cBhvr>
                                        <p:cTn id="162" dur="500"/>
                                        <p:tgtEl>
                                          <p:spTgt spid="60"/>
                                        </p:tgtEl>
                                      </p:cBhvr>
                                    </p:animEffect>
                                    <p:set>
                                      <p:cBhvr>
                                        <p:cTn id="163" dur="1" fill="hold">
                                          <p:stCondLst>
                                            <p:cond delay="499"/>
                                          </p:stCondLst>
                                        </p:cTn>
                                        <p:tgtEl>
                                          <p:spTgt spid="60"/>
                                        </p:tgtEl>
                                        <p:attrNameLst>
                                          <p:attrName>style.visibility</p:attrName>
                                        </p:attrNameLst>
                                      </p:cBhvr>
                                      <p:to>
                                        <p:strVal val="hidden"/>
                                      </p:to>
                                    </p:set>
                                  </p:childTnLst>
                                </p:cTn>
                              </p:par>
                              <p:par>
                                <p:cTn id="164" presetID="22" presetClass="entr" presetSubtype="4" fill="hold" grpId="0" nodeType="withEffect">
                                  <p:stCondLst>
                                    <p:cond delay="0"/>
                                  </p:stCondLst>
                                  <p:childTnLst>
                                    <p:set>
                                      <p:cBhvr>
                                        <p:cTn id="165" dur="1" fill="hold">
                                          <p:stCondLst>
                                            <p:cond delay="0"/>
                                          </p:stCondLst>
                                        </p:cTn>
                                        <p:tgtEl>
                                          <p:spTgt spid="48"/>
                                        </p:tgtEl>
                                        <p:attrNameLst>
                                          <p:attrName>style.visibility</p:attrName>
                                        </p:attrNameLst>
                                      </p:cBhvr>
                                      <p:to>
                                        <p:strVal val="visible"/>
                                      </p:to>
                                    </p:set>
                                    <p:animEffect transition="in" filter="wipe(down)">
                                      <p:cBhvr>
                                        <p:cTn id="166" dur="500"/>
                                        <p:tgtEl>
                                          <p:spTgt spid="48"/>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49"/>
                                        </p:tgtEl>
                                        <p:attrNameLst>
                                          <p:attrName>style.visibility</p:attrName>
                                        </p:attrNameLst>
                                      </p:cBhvr>
                                      <p:to>
                                        <p:strVal val="visible"/>
                                      </p:to>
                                    </p:set>
                                    <p:animEffect transition="in" filter="wipe(down)">
                                      <p:cBhvr>
                                        <p:cTn id="169" dur="500"/>
                                        <p:tgtEl>
                                          <p:spTgt spid="49"/>
                                        </p:tgtEl>
                                      </p:cBhvr>
                                    </p:animEffect>
                                  </p:childTnLst>
                                </p:cTn>
                              </p:par>
                              <p:par>
                                <p:cTn id="170" presetID="22" presetClass="entr" presetSubtype="4" fill="hold" grpId="0" nodeType="withEffect">
                                  <p:stCondLst>
                                    <p:cond delay="0"/>
                                  </p:stCondLst>
                                  <p:childTnLst>
                                    <p:set>
                                      <p:cBhvr>
                                        <p:cTn id="171" dur="1" fill="hold">
                                          <p:stCondLst>
                                            <p:cond delay="0"/>
                                          </p:stCondLst>
                                        </p:cTn>
                                        <p:tgtEl>
                                          <p:spTgt spid="50"/>
                                        </p:tgtEl>
                                        <p:attrNameLst>
                                          <p:attrName>style.visibility</p:attrName>
                                        </p:attrNameLst>
                                      </p:cBhvr>
                                      <p:to>
                                        <p:strVal val="visible"/>
                                      </p:to>
                                    </p:set>
                                    <p:animEffect transition="in" filter="wipe(down)">
                                      <p:cBhvr>
                                        <p:cTn id="172" dur="500"/>
                                        <p:tgtEl>
                                          <p:spTgt spid="50"/>
                                        </p:tgtEl>
                                      </p:cBhvr>
                                    </p:animEffect>
                                  </p:childTnLst>
                                </p:cTn>
                              </p:par>
                              <p:par>
                                <p:cTn id="173" presetID="22" presetClass="entr" presetSubtype="4" fill="hold" grpId="0" nodeType="withEffect">
                                  <p:stCondLst>
                                    <p:cond delay="0"/>
                                  </p:stCondLst>
                                  <p:childTnLst>
                                    <p:set>
                                      <p:cBhvr>
                                        <p:cTn id="174" dur="1" fill="hold">
                                          <p:stCondLst>
                                            <p:cond delay="0"/>
                                          </p:stCondLst>
                                        </p:cTn>
                                        <p:tgtEl>
                                          <p:spTgt spid="51"/>
                                        </p:tgtEl>
                                        <p:attrNameLst>
                                          <p:attrName>style.visibility</p:attrName>
                                        </p:attrNameLst>
                                      </p:cBhvr>
                                      <p:to>
                                        <p:strVal val="visible"/>
                                      </p:to>
                                    </p:set>
                                    <p:animEffect transition="in" filter="wipe(down)">
                                      <p:cBhvr>
                                        <p:cTn id="175" dur="500"/>
                                        <p:tgtEl>
                                          <p:spTgt spid="51"/>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52"/>
                                        </p:tgtEl>
                                        <p:attrNameLst>
                                          <p:attrName>style.visibility</p:attrName>
                                        </p:attrNameLst>
                                      </p:cBhvr>
                                      <p:to>
                                        <p:strVal val="visible"/>
                                      </p:to>
                                    </p:set>
                                    <p:animEffect transition="in" filter="wipe(down)">
                                      <p:cBhvr>
                                        <p:cTn id="178" dur="500"/>
                                        <p:tgtEl>
                                          <p:spTgt spid="52"/>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53"/>
                                        </p:tgtEl>
                                        <p:attrNameLst>
                                          <p:attrName>style.visibility</p:attrName>
                                        </p:attrNameLst>
                                      </p:cBhvr>
                                      <p:to>
                                        <p:strVal val="visible"/>
                                      </p:to>
                                    </p:set>
                                    <p:animEffect transition="in" filter="wipe(down)">
                                      <p:cBhvr>
                                        <p:cTn id="181" dur="500"/>
                                        <p:tgtEl>
                                          <p:spTgt spid="53"/>
                                        </p:tgtEl>
                                      </p:cBhvr>
                                    </p:animEffect>
                                  </p:childTnLst>
                                </p:cTn>
                              </p:par>
                            </p:childTnLst>
                          </p:cTn>
                        </p:par>
                        <p:par>
                          <p:cTn id="182" fill="hold">
                            <p:stCondLst>
                              <p:cond delay="3000"/>
                            </p:stCondLst>
                            <p:childTnLst>
                              <p:par>
                                <p:cTn id="183" presetID="22" presetClass="entr" presetSubtype="1" fill="hold" grpId="0" nodeType="after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wipe(up)">
                                      <p:cBhvr>
                                        <p:cTn id="18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9" grpId="0" animBg="1"/>
      <p:bldP spid="10" grpId="0" animBg="1"/>
      <p:bldP spid="13" grpId="0" animBg="1"/>
      <p:bldP spid="16" grpId="0" animBg="1"/>
      <p:bldP spid="18" grpId="0" animBg="1"/>
      <p:bldP spid="19"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6" grpId="0" animBg="1"/>
      <p:bldP spid="48" grpId="0" animBg="1"/>
      <p:bldP spid="49" grpId="0" animBg="1"/>
      <p:bldP spid="50" grpId="0" animBg="1"/>
      <p:bldP spid="51" grpId="0" animBg="1"/>
      <p:bldP spid="52" grpId="0" animBg="1"/>
      <p:bldP spid="53" grpId="0" animBg="1"/>
      <p:bldP spid="57" grpId="0" animBg="1"/>
      <p:bldP spid="58" grpId="0" animBg="1"/>
      <p:bldP spid="45" grpId="0" animBg="1"/>
      <p:bldP spid="47" grpId="0" animBg="1"/>
      <p:bldP spid="47" grpId="1" animBg="1"/>
      <p:bldP spid="47" grpId="2" animBg="1"/>
      <p:bldP spid="54" grpId="0" animBg="1"/>
      <p:bldP spid="54" grpId="1" animBg="1"/>
      <p:bldP spid="54" grpId="2" animBg="1"/>
      <p:bldP spid="55" grpId="0" animBg="1"/>
      <p:bldP spid="55" grpId="1" animBg="1"/>
      <p:bldP spid="55" grpId="2" animBg="1"/>
      <p:bldP spid="56" grpId="0" animBg="1"/>
      <p:bldP spid="56" grpId="1" animBg="1"/>
      <p:bldP spid="56" grpId="2" animBg="1"/>
      <p:bldP spid="59" grpId="0" animBg="1"/>
      <p:bldP spid="59" grpId="1" animBg="1"/>
      <p:bldP spid="59" grpId="2" animBg="1"/>
      <p:bldP spid="60" grpId="0" animBg="1"/>
      <p:bldP spid="60" grpId="1" animBg="1"/>
      <p:bldP spid="60"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U-Turn Arrow 157"/>
          <p:cNvSpPr/>
          <p:nvPr/>
        </p:nvSpPr>
        <p:spPr>
          <a:xfrm rot="16200000" flipH="1">
            <a:off x="114301" y="4305300"/>
            <a:ext cx="1905000" cy="1524000"/>
          </a:xfrm>
          <a:prstGeom prst="uturnArrow">
            <a:avLst>
              <a:gd name="adj1" fmla="val 16390"/>
              <a:gd name="adj2" fmla="val 16633"/>
              <a:gd name="adj3" fmla="val 22045"/>
              <a:gd name="adj4" fmla="val 33395"/>
              <a:gd name="adj5" fmla="val 1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normAutofit fontScale="90000"/>
          </a:bodyPr>
          <a:lstStyle/>
          <a:p>
            <a:r>
              <a:rPr lang="en-US" dirty="0" smtClean="0"/>
              <a:t>INSPYRED Evolutionary Computation</a:t>
            </a:r>
            <a:endParaRPr lang="en-US" dirty="0"/>
          </a:p>
        </p:txBody>
      </p:sp>
      <p:sp>
        <p:nvSpPr>
          <p:cNvPr id="3" name="Content Placeholder 2"/>
          <p:cNvSpPr>
            <a:spLocks noGrp="1"/>
          </p:cNvSpPr>
          <p:nvPr>
            <p:ph idx="1"/>
          </p:nvPr>
        </p:nvSpPr>
        <p:spPr>
          <a:xfrm>
            <a:off x="381001" y="1600200"/>
            <a:ext cx="8229600" cy="4525963"/>
          </a:xfrm>
        </p:spPr>
        <p:txBody>
          <a:bodyPr>
            <a:normAutofit/>
          </a:bodyPr>
          <a:lstStyle/>
          <a:p>
            <a:endParaRPr lang="en-US" dirty="0" smtClean="0"/>
          </a:p>
          <a:p>
            <a:endParaRPr lang="en-US" dirty="0" smtClean="0">
              <a:solidFill>
                <a:srgbClr val="7030A0"/>
              </a:solidFill>
            </a:endParaRPr>
          </a:p>
          <a:p>
            <a:pPr>
              <a:buNone/>
            </a:pPr>
            <a:endParaRPr lang="en-US" dirty="0" smtClean="0"/>
          </a:p>
        </p:txBody>
      </p:sp>
      <p:grpSp>
        <p:nvGrpSpPr>
          <p:cNvPr id="29" name="Group 267"/>
          <p:cNvGrpSpPr/>
          <p:nvPr/>
        </p:nvGrpSpPr>
        <p:grpSpPr>
          <a:xfrm>
            <a:off x="533401" y="1600200"/>
            <a:ext cx="1143000" cy="838200"/>
            <a:chOff x="609600" y="1600200"/>
            <a:chExt cx="1143000" cy="838200"/>
          </a:xfrm>
        </p:grpSpPr>
        <p:sp>
          <p:nvSpPr>
            <p:cNvPr id="4" name="Smiley Face 3"/>
            <p:cNvSpPr/>
            <p:nvPr/>
          </p:nvSpPr>
          <p:spPr>
            <a:xfrm>
              <a:off x="609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Smiley Face 4"/>
            <p:cNvSpPr/>
            <p:nvPr/>
          </p:nvSpPr>
          <p:spPr>
            <a:xfrm>
              <a:off x="762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miley Face 5"/>
            <p:cNvSpPr/>
            <p:nvPr/>
          </p:nvSpPr>
          <p:spPr>
            <a:xfrm>
              <a:off x="914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Smiley Face 6"/>
            <p:cNvSpPr/>
            <p:nvPr/>
          </p:nvSpPr>
          <p:spPr>
            <a:xfrm>
              <a:off x="1066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Smiley Face 7"/>
            <p:cNvSpPr/>
            <p:nvPr/>
          </p:nvSpPr>
          <p:spPr>
            <a:xfrm>
              <a:off x="1219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Smiley Face 8"/>
            <p:cNvSpPr/>
            <p:nvPr/>
          </p:nvSpPr>
          <p:spPr>
            <a:xfrm>
              <a:off x="685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Smiley Face 9"/>
            <p:cNvSpPr/>
            <p:nvPr/>
          </p:nvSpPr>
          <p:spPr>
            <a:xfrm>
              <a:off x="838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Smiley Face 10"/>
            <p:cNvSpPr/>
            <p:nvPr/>
          </p:nvSpPr>
          <p:spPr>
            <a:xfrm>
              <a:off x="9906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Smiley Face 11"/>
            <p:cNvSpPr/>
            <p:nvPr/>
          </p:nvSpPr>
          <p:spPr>
            <a:xfrm>
              <a:off x="11430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Smiley Face 12"/>
            <p:cNvSpPr/>
            <p:nvPr/>
          </p:nvSpPr>
          <p:spPr>
            <a:xfrm>
              <a:off x="1295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Smiley Face 13"/>
            <p:cNvSpPr/>
            <p:nvPr/>
          </p:nvSpPr>
          <p:spPr>
            <a:xfrm>
              <a:off x="762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Smiley Face 14"/>
            <p:cNvSpPr/>
            <p:nvPr/>
          </p:nvSpPr>
          <p:spPr>
            <a:xfrm>
              <a:off x="914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Smiley Face 15"/>
            <p:cNvSpPr/>
            <p:nvPr/>
          </p:nvSpPr>
          <p:spPr>
            <a:xfrm>
              <a:off x="10668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miley Face 16"/>
            <p:cNvSpPr/>
            <p:nvPr/>
          </p:nvSpPr>
          <p:spPr>
            <a:xfrm>
              <a:off x="12192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Smiley Face 17"/>
            <p:cNvSpPr/>
            <p:nvPr/>
          </p:nvSpPr>
          <p:spPr>
            <a:xfrm>
              <a:off x="1371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838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Smiley Face 19"/>
            <p:cNvSpPr/>
            <p:nvPr/>
          </p:nvSpPr>
          <p:spPr>
            <a:xfrm>
              <a:off x="990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11430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12954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1447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914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1066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1219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1371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1524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0" name="Group 252"/>
          <p:cNvGrpSpPr/>
          <p:nvPr/>
        </p:nvGrpSpPr>
        <p:grpSpPr>
          <a:xfrm>
            <a:off x="3200401" y="1600200"/>
            <a:ext cx="1143000" cy="838200"/>
            <a:chOff x="3276600" y="1600200"/>
            <a:chExt cx="1143000" cy="838200"/>
          </a:xfrm>
        </p:grpSpPr>
        <p:sp>
          <p:nvSpPr>
            <p:cNvPr id="54" name="Smiley Face 53"/>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8" name="Smiley Face 57"/>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Smiley Face 58"/>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3" name="Smiley Face 62"/>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4" name="Smiley Face 63"/>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8" name="Smiley Face 67"/>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9" name="Smiley Face 68"/>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Smiley Face 72"/>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Smiley Face 73"/>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5" name="Smiley Face 74"/>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6" name="Smiley Face 75"/>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Smiley Face 76"/>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8" name="Smiley Face 77"/>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1" name="Group 253"/>
          <p:cNvGrpSpPr/>
          <p:nvPr/>
        </p:nvGrpSpPr>
        <p:grpSpPr>
          <a:xfrm>
            <a:off x="4495801" y="1600200"/>
            <a:ext cx="1143000" cy="838200"/>
            <a:chOff x="4572000" y="1600200"/>
            <a:chExt cx="1143000" cy="838200"/>
          </a:xfrm>
        </p:grpSpPr>
        <p:sp>
          <p:nvSpPr>
            <p:cNvPr id="79" name="Smiley Face 78"/>
            <p:cNvSpPr/>
            <p:nvPr/>
          </p:nvSpPr>
          <p:spPr>
            <a:xfrm>
              <a:off x="4572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0" name="Smiley Face 79"/>
            <p:cNvSpPr/>
            <p:nvPr/>
          </p:nvSpPr>
          <p:spPr>
            <a:xfrm>
              <a:off x="4724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1" name="Smiley Face 80"/>
            <p:cNvSpPr/>
            <p:nvPr/>
          </p:nvSpPr>
          <p:spPr>
            <a:xfrm>
              <a:off x="4876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Smiley Face 81"/>
            <p:cNvSpPr/>
            <p:nvPr/>
          </p:nvSpPr>
          <p:spPr>
            <a:xfrm>
              <a:off x="5029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3" name="Smiley Face 82"/>
            <p:cNvSpPr/>
            <p:nvPr/>
          </p:nvSpPr>
          <p:spPr>
            <a:xfrm>
              <a:off x="5181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Smiley Face 83"/>
            <p:cNvSpPr/>
            <p:nvPr/>
          </p:nvSpPr>
          <p:spPr>
            <a:xfrm>
              <a:off x="4648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8" name="Smiley Face 87"/>
            <p:cNvSpPr/>
            <p:nvPr/>
          </p:nvSpPr>
          <p:spPr>
            <a:xfrm>
              <a:off x="5257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9" name="Smiley Face 88"/>
            <p:cNvSpPr/>
            <p:nvPr/>
          </p:nvSpPr>
          <p:spPr>
            <a:xfrm>
              <a:off x="4724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3" name="Smiley Face 92"/>
            <p:cNvSpPr/>
            <p:nvPr/>
          </p:nvSpPr>
          <p:spPr>
            <a:xfrm>
              <a:off x="5334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4" name="Smiley Face 93"/>
            <p:cNvSpPr/>
            <p:nvPr/>
          </p:nvSpPr>
          <p:spPr>
            <a:xfrm>
              <a:off x="4800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8" name="Smiley Face 97"/>
            <p:cNvSpPr/>
            <p:nvPr/>
          </p:nvSpPr>
          <p:spPr>
            <a:xfrm>
              <a:off x="5410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9" name="Smiley Face 98"/>
            <p:cNvSpPr/>
            <p:nvPr/>
          </p:nvSpPr>
          <p:spPr>
            <a:xfrm>
              <a:off x="4876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3" name="Smiley Face 102"/>
            <p:cNvSpPr/>
            <p:nvPr/>
          </p:nvSpPr>
          <p:spPr>
            <a:xfrm>
              <a:off x="5486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2" name="Group 254"/>
          <p:cNvGrpSpPr/>
          <p:nvPr/>
        </p:nvGrpSpPr>
        <p:grpSpPr>
          <a:xfrm>
            <a:off x="5791201" y="1600200"/>
            <a:ext cx="1143000" cy="838200"/>
            <a:chOff x="5867400" y="1600200"/>
            <a:chExt cx="1143000" cy="838200"/>
          </a:xfrm>
        </p:grpSpPr>
        <p:sp>
          <p:nvSpPr>
            <p:cNvPr id="104" name="Smiley Face 103"/>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 name="Smiley Face 104"/>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6" name="Smiley Face 105"/>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7" name="Smiley Face 106"/>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8" name="Smiley Face 107"/>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3" name="Smiley Face 112"/>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8" name="Smiley Face 117"/>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3" name="Smiley Face 122"/>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4" name="Smiley Face 123"/>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5" name="Smiley Face 124"/>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6" name="Smiley Face 125"/>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7" name="Smiley Face 126"/>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8" name="Smiley Face 127"/>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3" name="Group 255"/>
          <p:cNvGrpSpPr/>
          <p:nvPr/>
        </p:nvGrpSpPr>
        <p:grpSpPr>
          <a:xfrm>
            <a:off x="7086601" y="1600200"/>
            <a:ext cx="1143000" cy="838200"/>
            <a:chOff x="7162800" y="1600200"/>
            <a:chExt cx="1143000" cy="838200"/>
          </a:xfrm>
        </p:grpSpPr>
        <p:sp>
          <p:nvSpPr>
            <p:cNvPr id="129" name="Smiley Face 128"/>
            <p:cNvSpPr/>
            <p:nvPr/>
          </p:nvSpPr>
          <p:spPr>
            <a:xfrm>
              <a:off x="7162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3" name="Smiley Face 132"/>
            <p:cNvSpPr/>
            <p:nvPr/>
          </p:nvSpPr>
          <p:spPr>
            <a:xfrm>
              <a:off x="7772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5" name="Smiley Face 134"/>
            <p:cNvSpPr/>
            <p:nvPr/>
          </p:nvSpPr>
          <p:spPr>
            <a:xfrm>
              <a:off x="7391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6" name="Smiley Face 135"/>
            <p:cNvSpPr/>
            <p:nvPr/>
          </p:nvSpPr>
          <p:spPr>
            <a:xfrm>
              <a:off x="7543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7" name="Smiley Face 136"/>
            <p:cNvSpPr/>
            <p:nvPr/>
          </p:nvSpPr>
          <p:spPr>
            <a:xfrm>
              <a:off x="7696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0" name="Smiley Face 139"/>
            <p:cNvSpPr/>
            <p:nvPr/>
          </p:nvSpPr>
          <p:spPr>
            <a:xfrm>
              <a:off x="7467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1" name="Smiley Face 140"/>
            <p:cNvSpPr/>
            <p:nvPr/>
          </p:nvSpPr>
          <p:spPr>
            <a:xfrm>
              <a:off x="7620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2" name="Smiley Face 141"/>
            <p:cNvSpPr/>
            <p:nvPr/>
          </p:nvSpPr>
          <p:spPr>
            <a:xfrm>
              <a:off x="7772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5" name="Smiley Face 144"/>
            <p:cNvSpPr/>
            <p:nvPr/>
          </p:nvSpPr>
          <p:spPr>
            <a:xfrm>
              <a:off x="7543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6" name="Smiley Face 145"/>
            <p:cNvSpPr/>
            <p:nvPr/>
          </p:nvSpPr>
          <p:spPr>
            <a:xfrm>
              <a:off x="7696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7" name="Smiley Face 146"/>
            <p:cNvSpPr/>
            <p:nvPr/>
          </p:nvSpPr>
          <p:spPr>
            <a:xfrm>
              <a:off x="7848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9" name="Smiley Face 148"/>
            <p:cNvSpPr/>
            <p:nvPr/>
          </p:nvSpPr>
          <p:spPr>
            <a:xfrm>
              <a:off x="7467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3" name="Smiley Face 152"/>
            <p:cNvSpPr/>
            <p:nvPr/>
          </p:nvSpPr>
          <p:spPr>
            <a:xfrm>
              <a:off x="8077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80" name="Right Arrow 179"/>
          <p:cNvSpPr/>
          <p:nvPr/>
        </p:nvSpPr>
        <p:spPr>
          <a:xfrm>
            <a:off x="1752601" y="1600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Generator</a:t>
            </a:r>
            <a:endParaRPr lang="en-US" sz="1600" dirty="0">
              <a:solidFill>
                <a:schemeClr val="tx1"/>
              </a:solidFill>
            </a:endParaRPr>
          </a:p>
        </p:txBody>
      </p:sp>
      <p:sp>
        <p:nvSpPr>
          <p:cNvPr id="182" name="Right Arrow 181"/>
          <p:cNvSpPr/>
          <p:nvPr/>
        </p:nvSpPr>
        <p:spPr>
          <a:xfrm>
            <a:off x="1752601" y="2362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Evaluator</a:t>
            </a:r>
            <a:endParaRPr lang="en-US" sz="1600" dirty="0">
              <a:solidFill>
                <a:schemeClr val="tx1"/>
              </a:solidFill>
            </a:endParaRPr>
          </a:p>
        </p:txBody>
      </p:sp>
      <p:sp>
        <p:nvSpPr>
          <p:cNvPr id="184" name="Oval Callout 183"/>
          <p:cNvSpPr/>
          <p:nvPr/>
        </p:nvSpPr>
        <p:spPr>
          <a:xfrm>
            <a:off x="3429001" y="2514600"/>
            <a:ext cx="838200" cy="533400"/>
          </a:xfrm>
          <a:prstGeom prst="wedgeEllipseCallout">
            <a:avLst>
              <a:gd name="adj1" fmla="val -558"/>
              <a:gd name="adj2" fmla="val 19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3.1</a:t>
            </a:r>
            <a:endParaRPr lang="en-US" b="1" dirty="0">
              <a:solidFill>
                <a:srgbClr val="FF0000"/>
              </a:solidFill>
            </a:endParaRPr>
          </a:p>
        </p:txBody>
      </p:sp>
      <p:sp>
        <p:nvSpPr>
          <p:cNvPr id="185" name="Oval Callout 184"/>
          <p:cNvSpPr/>
          <p:nvPr/>
        </p:nvSpPr>
        <p:spPr>
          <a:xfrm>
            <a:off x="4724401" y="2514600"/>
            <a:ext cx="838200" cy="533400"/>
          </a:xfrm>
          <a:prstGeom prst="wedgeEllipseCallout">
            <a:avLst>
              <a:gd name="adj1" fmla="val -3588"/>
              <a:gd name="adj2" fmla="val -990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7.5</a:t>
            </a:r>
            <a:endParaRPr lang="en-US" b="1" dirty="0">
              <a:solidFill>
                <a:srgbClr val="FF0000"/>
              </a:solidFill>
            </a:endParaRPr>
          </a:p>
        </p:txBody>
      </p:sp>
      <p:sp>
        <p:nvSpPr>
          <p:cNvPr id="186" name="Oval Callout 185"/>
          <p:cNvSpPr/>
          <p:nvPr/>
        </p:nvSpPr>
        <p:spPr>
          <a:xfrm>
            <a:off x="6096001" y="2514600"/>
            <a:ext cx="838200" cy="533400"/>
          </a:xfrm>
          <a:prstGeom prst="wedgeEllipseCallout">
            <a:avLst>
              <a:gd name="adj1" fmla="val 2472"/>
              <a:gd name="adj2" fmla="val -1704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4.2</a:t>
            </a:r>
            <a:endParaRPr lang="en-US" b="1" dirty="0">
              <a:solidFill>
                <a:srgbClr val="FF0000"/>
              </a:solidFill>
            </a:endParaRPr>
          </a:p>
        </p:txBody>
      </p:sp>
      <p:sp>
        <p:nvSpPr>
          <p:cNvPr id="187" name="Oval Callout 186"/>
          <p:cNvSpPr/>
          <p:nvPr/>
        </p:nvSpPr>
        <p:spPr>
          <a:xfrm>
            <a:off x="7315201" y="2514600"/>
            <a:ext cx="838200" cy="533400"/>
          </a:xfrm>
          <a:prstGeom prst="wedgeEllipseCallout">
            <a:avLst>
              <a:gd name="adj1" fmla="val 3987"/>
              <a:gd name="adj2" fmla="val 19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5.2</a:t>
            </a:r>
            <a:endParaRPr lang="en-US" b="1" dirty="0">
              <a:solidFill>
                <a:srgbClr val="FF0000"/>
              </a:solidFill>
            </a:endParaRPr>
          </a:p>
        </p:txBody>
      </p:sp>
      <p:sp>
        <p:nvSpPr>
          <p:cNvPr id="188" name="Right Arrow 187"/>
          <p:cNvSpPr/>
          <p:nvPr/>
        </p:nvSpPr>
        <p:spPr>
          <a:xfrm>
            <a:off x="1752601" y="3124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Selector</a:t>
            </a:r>
            <a:endParaRPr lang="en-US" sz="1600" dirty="0">
              <a:solidFill>
                <a:schemeClr val="tx1"/>
              </a:solidFill>
            </a:endParaRPr>
          </a:p>
        </p:txBody>
      </p:sp>
      <p:grpSp>
        <p:nvGrpSpPr>
          <p:cNvPr id="34" name="Group 256"/>
          <p:cNvGrpSpPr/>
          <p:nvPr/>
        </p:nvGrpSpPr>
        <p:grpSpPr>
          <a:xfrm>
            <a:off x="3200401" y="3429000"/>
            <a:ext cx="1143000" cy="838200"/>
            <a:chOff x="3276600" y="3429000"/>
            <a:chExt cx="1143000" cy="838200"/>
          </a:xfrm>
        </p:grpSpPr>
        <p:sp>
          <p:nvSpPr>
            <p:cNvPr id="189" name="Smiley Face 188"/>
            <p:cNvSpPr/>
            <p:nvPr/>
          </p:nvSpPr>
          <p:spPr>
            <a:xfrm>
              <a:off x="32766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0" name="Smiley Face 189"/>
            <p:cNvSpPr/>
            <p:nvPr/>
          </p:nvSpPr>
          <p:spPr>
            <a:xfrm>
              <a:off x="3886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1" name="Smiley Face 190"/>
            <p:cNvSpPr/>
            <p:nvPr/>
          </p:nvSpPr>
          <p:spPr>
            <a:xfrm>
              <a:off x="335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2" name="Smiley Face 191"/>
            <p:cNvSpPr/>
            <p:nvPr/>
          </p:nvSpPr>
          <p:spPr>
            <a:xfrm>
              <a:off x="3962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3" name="Smiley Face 192"/>
            <p:cNvSpPr/>
            <p:nvPr/>
          </p:nvSpPr>
          <p:spPr>
            <a:xfrm>
              <a:off x="342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4" name="Smiley Face 193"/>
            <p:cNvSpPr/>
            <p:nvPr/>
          </p:nvSpPr>
          <p:spPr>
            <a:xfrm>
              <a:off x="4038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5" name="Smiley Face 194"/>
            <p:cNvSpPr/>
            <p:nvPr/>
          </p:nvSpPr>
          <p:spPr>
            <a:xfrm>
              <a:off x="350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6" name="Smiley Face 195"/>
            <p:cNvSpPr/>
            <p:nvPr/>
          </p:nvSpPr>
          <p:spPr>
            <a:xfrm>
              <a:off x="4114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7" name="Smiley Face 196"/>
            <p:cNvSpPr/>
            <p:nvPr/>
          </p:nvSpPr>
          <p:spPr>
            <a:xfrm>
              <a:off x="358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8" name="Smiley Face 197"/>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9" name="Smiley Face 198"/>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0" name="Smiley Face 199"/>
            <p:cNvSpPr/>
            <p:nvPr/>
          </p:nvSpPr>
          <p:spPr>
            <a:xfrm>
              <a:off x="4038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1" name="Smiley Face 200"/>
            <p:cNvSpPr/>
            <p:nvPr/>
          </p:nvSpPr>
          <p:spPr>
            <a:xfrm>
              <a:off x="4191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5" name="Group 257"/>
          <p:cNvGrpSpPr/>
          <p:nvPr/>
        </p:nvGrpSpPr>
        <p:grpSpPr>
          <a:xfrm>
            <a:off x="4495801" y="3429000"/>
            <a:ext cx="1143000" cy="838200"/>
            <a:chOff x="4572000" y="3429000"/>
            <a:chExt cx="1143000" cy="838200"/>
          </a:xfrm>
        </p:grpSpPr>
        <p:sp>
          <p:nvSpPr>
            <p:cNvPr id="202" name="Smiley Face 201"/>
            <p:cNvSpPr/>
            <p:nvPr/>
          </p:nvSpPr>
          <p:spPr>
            <a:xfrm>
              <a:off x="4572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3" name="Smiley Face 202"/>
            <p:cNvSpPr/>
            <p:nvPr/>
          </p:nvSpPr>
          <p:spPr>
            <a:xfrm>
              <a:off x="4724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4" name="Smiley Face 203"/>
            <p:cNvSpPr/>
            <p:nvPr/>
          </p:nvSpPr>
          <p:spPr>
            <a:xfrm>
              <a:off x="4876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5" name="Smiley Face 204"/>
            <p:cNvSpPr/>
            <p:nvPr/>
          </p:nvSpPr>
          <p:spPr>
            <a:xfrm>
              <a:off x="5029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6" name="Smiley Face 205"/>
            <p:cNvSpPr/>
            <p:nvPr/>
          </p:nvSpPr>
          <p:spPr>
            <a:xfrm>
              <a:off x="51816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7" name="Smiley Face 206"/>
            <p:cNvSpPr/>
            <p:nvPr/>
          </p:nvSpPr>
          <p:spPr>
            <a:xfrm>
              <a:off x="5257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8" name="Smiley Face 207"/>
            <p:cNvSpPr/>
            <p:nvPr/>
          </p:nvSpPr>
          <p:spPr>
            <a:xfrm>
              <a:off x="5334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9" name="Smiley Face 208"/>
            <p:cNvSpPr/>
            <p:nvPr/>
          </p:nvSpPr>
          <p:spPr>
            <a:xfrm>
              <a:off x="5410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0" name="Smiley Face 209"/>
            <p:cNvSpPr/>
            <p:nvPr/>
          </p:nvSpPr>
          <p:spPr>
            <a:xfrm>
              <a:off x="4876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1" name="Smiley Face 210"/>
            <p:cNvSpPr/>
            <p:nvPr/>
          </p:nvSpPr>
          <p:spPr>
            <a:xfrm>
              <a:off x="5029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2" name="Smiley Face 211"/>
            <p:cNvSpPr/>
            <p:nvPr/>
          </p:nvSpPr>
          <p:spPr>
            <a:xfrm>
              <a:off x="5181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3" name="Smiley Face 212"/>
            <p:cNvSpPr/>
            <p:nvPr/>
          </p:nvSpPr>
          <p:spPr>
            <a:xfrm>
              <a:off x="5334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4" name="Smiley Face 213"/>
            <p:cNvSpPr/>
            <p:nvPr/>
          </p:nvSpPr>
          <p:spPr>
            <a:xfrm>
              <a:off x="5486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6" name="Group 258"/>
          <p:cNvGrpSpPr/>
          <p:nvPr/>
        </p:nvGrpSpPr>
        <p:grpSpPr>
          <a:xfrm>
            <a:off x="5791201" y="3429000"/>
            <a:ext cx="1143000" cy="838200"/>
            <a:chOff x="5867400" y="3429000"/>
            <a:chExt cx="1143000" cy="838200"/>
          </a:xfrm>
        </p:grpSpPr>
        <p:sp>
          <p:nvSpPr>
            <p:cNvPr id="300" name="Smiley Face 299"/>
            <p:cNvSpPr/>
            <p:nvPr/>
          </p:nvSpPr>
          <p:spPr>
            <a:xfrm>
              <a:off x="6019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0" name="Smiley Face 269"/>
            <p:cNvSpPr/>
            <p:nvPr/>
          </p:nvSpPr>
          <p:spPr>
            <a:xfrm>
              <a:off x="5867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1" name="Smiley Face 270"/>
            <p:cNvSpPr/>
            <p:nvPr/>
          </p:nvSpPr>
          <p:spPr>
            <a:xfrm>
              <a:off x="6477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3" name="Smiley Face 272"/>
            <p:cNvSpPr/>
            <p:nvPr/>
          </p:nvSpPr>
          <p:spPr>
            <a:xfrm>
              <a:off x="6553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4" name="Smiley Face 273"/>
            <p:cNvSpPr/>
            <p:nvPr/>
          </p:nvSpPr>
          <p:spPr>
            <a:xfrm>
              <a:off x="5943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5" name="Smiley Face 274"/>
            <p:cNvSpPr/>
            <p:nvPr/>
          </p:nvSpPr>
          <p:spPr>
            <a:xfrm>
              <a:off x="6629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6" name="Smiley Face 275"/>
            <p:cNvSpPr/>
            <p:nvPr/>
          </p:nvSpPr>
          <p:spPr>
            <a:xfrm>
              <a:off x="6019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7" name="Smiley Face 276"/>
            <p:cNvSpPr/>
            <p:nvPr/>
          </p:nvSpPr>
          <p:spPr>
            <a:xfrm>
              <a:off x="6705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8" name="Smiley Face 277"/>
            <p:cNvSpPr/>
            <p:nvPr/>
          </p:nvSpPr>
          <p:spPr>
            <a:xfrm>
              <a:off x="6172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9" name="Smiley Face 278"/>
            <p:cNvSpPr/>
            <p:nvPr/>
          </p:nvSpPr>
          <p:spPr>
            <a:xfrm>
              <a:off x="6324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0" name="Smiley Face 279"/>
            <p:cNvSpPr/>
            <p:nvPr/>
          </p:nvSpPr>
          <p:spPr>
            <a:xfrm>
              <a:off x="6477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1" name="Smiley Face 280"/>
            <p:cNvSpPr/>
            <p:nvPr/>
          </p:nvSpPr>
          <p:spPr>
            <a:xfrm>
              <a:off x="6629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2" name="Smiley Face 281"/>
            <p:cNvSpPr/>
            <p:nvPr/>
          </p:nvSpPr>
          <p:spPr>
            <a:xfrm>
              <a:off x="6781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16" name="TextBox 315"/>
          <p:cNvSpPr txBox="1"/>
          <p:nvPr/>
        </p:nvSpPr>
        <p:spPr>
          <a:xfrm>
            <a:off x="6081005" y="4267200"/>
            <a:ext cx="1021242" cy="338554"/>
          </a:xfrm>
          <a:prstGeom prst="rect">
            <a:avLst/>
          </a:prstGeom>
          <a:noFill/>
        </p:spPr>
        <p:txBody>
          <a:bodyPr wrap="none" rtlCol="0">
            <a:spAutoFit/>
          </a:bodyPr>
          <a:lstStyle/>
          <a:p>
            <a:r>
              <a:rPr lang="en-US" sz="1600" b="1" dirty="0" smtClean="0"/>
              <a:t>Crossover</a:t>
            </a:r>
            <a:endParaRPr lang="en-US" sz="1600" b="1" dirty="0"/>
          </a:p>
        </p:txBody>
      </p:sp>
      <p:sp>
        <p:nvSpPr>
          <p:cNvPr id="317" name="TextBox 316"/>
          <p:cNvSpPr txBox="1"/>
          <p:nvPr/>
        </p:nvSpPr>
        <p:spPr>
          <a:xfrm>
            <a:off x="7421097" y="4267200"/>
            <a:ext cx="983859" cy="338554"/>
          </a:xfrm>
          <a:prstGeom prst="rect">
            <a:avLst/>
          </a:prstGeom>
          <a:noFill/>
        </p:spPr>
        <p:txBody>
          <a:bodyPr wrap="none" rtlCol="0">
            <a:spAutoFit/>
          </a:bodyPr>
          <a:lstStyle/>
          <a:p>
            <a:r>
              <a:rPr lang="en-US" sz="1600" b="1" dirty="0" smtClean="0"/>
              <a:t>Mutation</a:t>
            </a:r>
            <a:endParaRPr lang="en-US" sz="1600" b="1" dirty="0"/>
          </a:p>
        </p:txBody>
      </p:sp>
      <p:grpSp>
        <p:nvGrpSpPr>
          <p:cNvPr id="37" name="Group 262"/>
          <p:cNvGrpSpPr/>
          <p:nvPr/>
        </p:nvGrpSpPr>
        <p:grpSpPr>
          <a:xfrm>
            <a:off x="7086601" y="3429000"/>
            <a:ext cx="1143000" cy="838200"/>
            <a:chOff x="7162800" y="3429000"/>
            <a:chExt cx="1143000" cy="838200"/>
          </a:xfrm>
        </p:grpSpPr>
        <p:sp>
          <p:nvSpPr>
            <p:cNvPr id="301" name="Smiley Face 300"/>
            <p:cNvSpPr/>
            <p:nvPr/>
          </p:nvSpPr>
          <p:spPr>
            <a:xfrm>
              <a:off x="7315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2" name="Smiley Face 301"/>
            <p:cNvSpPr/>
            <p:nvPr/>
          </p:nvSpPr>
          <p:spPr>
            <a:xfrm>
              <a:off x="7162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3" name="Smiley Face 302"/>
            <p:cNvSpPr/>
            <p:nvPr/>
          </p:nvSpPr>
          <p:spPr>
            <a:xfrm>
              <a:off x="7772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4" name="Smiley Face 303"/>
            <p:cNvSpPr/>
            <p:nvPr/>
          </p:nvSpPr>
          <p:spPr>
            <a:xfrm>
              <a:off x="7848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5" name="Smiley Face 304"/>
            <p:cNvSpPr/>
            <p:nvPr/>
          </p:nvSpPr>
          <p:spPr>
            <a:xfrm>
              <a:off x="7239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7" name="Smiley Face 306"/>
            <p:cNvSpPr/>
            <p:nvPr/>
          </p:nvSpPr>
          <p:spPr>
            <a:xfrm>
              <a:off x="7315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8" name="Smiley Face 307"/>
            <p:cNvSpPr/>
            <p:nvPr/>
          </p:nvSpPr>
          <p:spPr>
            <a:xfrm>
              <a:off x="8001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9" name="Smiley Face 308"/>
            <p:cNvSpPr/>
            <p:nvPr/>
          </p:nvSpPr>
          <p:spPr>
            <a:xfrm>
              <a:off x="7467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0" name="Smiley Face 309"/>
            <p:cNvSpPr/>
            <p:nvPr/>
          </p:nvSpPr>
          <p:spPr>
            <a:xfrm>
              <a:off x="7620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1" name="Smiley Face 310"/>
            <p:cNvSpPr/>
            <p:nvPr/>
          </p:nvSpPr>
          <p:spPr>
            <a:xfrm>
              <a:off x="7772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2" name="Smiley Face 311"/>
            <p:cNvSpPr/>
            <p:nvPr/>
          </p:nvSpPr>
          <p:spPr>
            <a:xfrm>
              <a:off x="7924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3" name="Smiley Face 312"/>
            <p:cNvSpPr/>
            <p:nvPr/>
          </p:nvSpPr>
          <p:spPr>
            <a:xfrm>
              <a:off x="8077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8" name="Smiley Face 317"/>
            <p:cNvSpPr/>
            <p:nvPr/>
          </p:nvSpPr>
          <p:spPr>
            <a:xfrm>
              <a:off x="7620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43" name="Right Arrow 142"/>
          <p:cNvSpPr/>
          <p:nvPr/>
        </p:nvSpPr>
        <p:spPr>
          <a:xfrm>
            <a:off x="1752601" y="3886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smtClean="0">
                <a:solidFill>
                  <a:schemeClr val="tx1"/>
                </a:solidFill>
              </a:rPr>
              <a:t>Variators</a:t>
            </a:r>
            <a:endParaRPr lang="en-US" sz="1600" dirty="0">
              <a:solidFill>
                <a:schemeClr val="tx1"/>
              </a:solidFill>
            </a:endParaRPr>
          </a:p>
        </p:txBody>
      </p:sp>
      <p:sp>
        <p:nvSpPr>
          <p:cNvPr id="150" name="TextBox 149"/>
          <p:cNvSpPr txBox="1"/>
          <p:nvPr/>
        </p:nvSpPr>
        <p:spPr>
          <a:xfrm>
            <a:off x="381001" y="1295400"/>
            <a:ext cx="1105495" cy="338554"/>
          </a:xfrm>
          <a:prstGeom prst="rect">
            <a:avLst/>
          </a:prstGeom>
          <a:noFill/>
        </p:spPr>
        <p:txBody>
          <a:bodyPr wrap="none" rtlCol="0">
            <a:spAutoFit/>
          </a:bodyPr>
          <a:lstStyle/>
          <a:p>
            <a:r>
              <a:rPr lang="en-US" sz="1600" dirty="0" smtClean="0"/>
              <a:t>Candidates</a:t>
            </a:r>
            <a:endParaRPr lang="en-US" sz="1600" dirty="0"/>
          </a:p>
        </p:txBody>
      </p:sp>
      <p:sp>
        <p:nvSpPr>
          <p:cNvPr id="151" name="TextBox 150"/>
          <p:cNvSpPr txBox="1"/>
          <p:nvPr/>
        </p:nvSpPr>
        <p:spPr>
          <a:xfrm>
            <a:off x="4114801" y="4267200"/>
            <a:ext cx="825611" cy="338554"/>
          </a:xfrm>
          <a:prstGeom prst="rect">
            <a:avLst/>
          </a:prstGeom>
          <a:noFill/>
        </p:spPr>
        <p:txBody>
          <a:bodyPr wrap="none" rtlCol="0">
            <a:spAutoFit/>
          </a:bodyPr>
          <a:lstStyle/>
          <a:p>
            <a:r>
              <a:rPr lang="en-US" sz="1600" b="1" dirty="0" smtClean="0"/>
              <a:t>Parents</a:t>
            </a:r>
            <a:endParaRPr lang="en-US" sz="1600" b="1" dirty="0"/>
          </a:p>
        </p:txBody>
      </p:sp>
      <p:sp>
        <p:nvSpPr>
          <p:cNvPr id="152" name="TextBox 151"/>
          <p:cNvSpPr txBox="1"/>
          <p:nvPr/>
        </p:nvSpPr>
        <p:spPr>
          <a:xfrm>
            <a:off x="4191001" y="3505200"/>
            <a:ext cx="389850" cy="584775"/>
          </a:xfrm>
          <a:prstGeom prst="rect">
            <a:avLst/>
          </a:prstGeom>
          <a:noFill/>
        </p:spPr>
        <p:txBody>
          <a:bodyPr wrap="none" rtlCol="0">
            <a:spAutoFit/>
          </a:bodyPr>
          <a:lstStyle/>
          <a:p>
            <a:r>
              <a:rPr lang="en-US" sz="3200" b="1" dirty="0" smtClean="0"/>
              <a:t>+</a:t>
            </a:r>
            <a:endParaRPr lang="en-US" sz="3200" b="1" dirty="0"/>
          </a:p>
        </p:txBody>
      </p:sp>
      <p:sp>
        <p:nvSpPr>
          <p:cNvPr id="154" name="TextBox 153"/>
          <p:cNvSpPr txBox="1"/>
          <p:nvPr/>
        </p:nvSpPr>
        <p:spPr>
          <a:xfrm>
            <a:off x="5477551" y="3505200"/>
            <a:ext cx="389850" cy="584775"/>
          </a:xfrm>
          <a:prstGeom prst="rect">
            <a:avLst/>
          </a:prstGeom>
          <a:noFill/>
        </p:spPr>
        <p:txBody>
          <a:bodyPr wrap="none" rtlCol="0">
            <a:spAutoFit/>
          </a:bodyPr>
          <a:lstStyle/>
          <a:p>
            <a:r>
              <a:rPr lang="en-US" sz="3200" b="1" dirty="0" smtClean="0"/>
              <a:t>=</a:t>
            </a:r>
            <a:endParaRPr lang="en-US" sz="3200" b="1" dirty="0"/>
          </a:p>
        </p:txBody>
      </p:sp>
      <p:sp>
        <p:nvSpPr>
          <p:cNvPr id="155" name="TextBox 154"/>
          <p:cNvSpPr txBox="1"/>
          <p:nvPr/>
        </p:nvSpPr>
        <p:spPr>
          <a:xfrm>
            <a:off x="6705601" y="3505200"/>
            <a:ext cx="556563" cy="584775"/>
          </a:xfrm>
          <a:prstGeom prst="rect">
            <a:avLst/>
          </a:prstGeom>
          <a:noFill/>
        </p:spPr>
        <p:txBody>
          <a:bodyPr wrap="none" rtlCol="0">
            <a:spAutoFit/>
          </a:bodyPr>
          <a:lstStyle/>
          <a:p>
            <a:r>
              <a:rPr lang="en-US" sz="3200" b="1" dirty="0" smtClean="0"/>
              <a:t>→</a:t>
            </a:r>
            <a:endParaRPr lang="en-US" sz="3200" b="1" dirty="0"/>
          </a:p>
        </p:txBody>
      </p:sp>
      <p:sp>
        <p:nvSpPr>
          <p:cNvPr id="156" name="U-Turn Arrow 155"/>
          <p:cNvSpPr/>
          <p:nvPr/>
        </p:nvSpPr>
        <p:spPr>
          <a:xfrm rot="16200000">
            <a:off x="38101" y="2628900"/>
            <a:ext cx="1905000" cy="1524000"/>
          </a:xfrm>
          <a:prstGeom prst="uturnArrow">
            <a:avLst>
              <a:gd name="adj1" fmla="val 16390"/>
              <a:gd name="adj2" fmla="val 16633"/>
              <a:gd name="adj3" fmla="val 22045"/>
              <a:gd name="adj4" fmla="val 33395"/>
              <a:gd name="adj5" fmla="val 1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TextBox 156"/>
          <p:cNvSpPr txBox="1"/>
          <p:nvPr/>
        </p:nvSpPr>
        <p:spPr>
          <a:xfrm>
            <a:off x="685801" y="4038600"/>
            <a:ext cx="770660" cy="338554"/>
          </a:xfrm>
          <a:prstGeom prst="rect">
            <a:avLst/>
          </a:prstGeom>
          <a:noFill/>
        </p:spPr>
        <p:txBody>
          <a:bodyPr wrap="none" rtlCol="0">
            <a:spAutoFit/>
          </a:bodyPr>
          <a:lstStyle/>
          <a:p>
            <a:r>
              <a:rPr lang="en-US" sz="1600" dirty="0" smtClean="0"/>
              <a:t>Repeat</a:t>
            </a:r>
            <a:endParaRPr lang="en-US" sz="1600" dirty="0"/>
          </a:p>
        </p:txBody>
      </p:sp>
      <p:sp>
        <p:nvSpPr>
          <p:cNvPr id="159" name="TextBox 158"/>
          <p:cNvSpPr txBox="1"/>
          <p:nvPr/>
        </p:nvSpPr>
        <p:spPr>
          <a:xfrm>
            <a:off x="685801" y="5562600"/>
            <a:ext cx="1101905" cy="338554"/>
          </a:xfrm>
          <a:prstGeom prst="rect">
            <a:avLst/>
          </a:prstGeom>
          <a:noFill/>
        </p:spPr>
        <p:txBody>
          <a:bodyPr wrap="none" rtlCol="0">
            <a:spAutoFit/>
          </a:bodyPr>
          <a:lstStyle/>
          <a:p>
            <a:r>
              <a:rPr lang="en-US" sz="1600" dirty="0" smtClean="0"/>
              <a:t>Terminator</a:t>
            </a:r>
            <a:endParaRPr lang="en-US" sz="1600" dirty="0"/>
          </a:p>
        </p:txBody>
      </p:sp>
      <p:grpSp>
        <p:nvGrpSpPr>
          <p:cNvPr id="38" name="Group 266"/>
          <p:cNvGrpSpPr/>
          <p:nvPr/>
        </p:nvGrpSpPr>
        <p:grpSpPr>
          <a:xfrm>
            <a:off x="3276601" y="5147846"/>
            <a:ext cx="1143000" cy="838200"/>
            <a:chOff x="3352800" y="5147846"/>
            <a:chExt cx="1143000" cy="838200"/>
          </a:xfrm>
        </p:grpSpPr>
        <p:sp>
          <p:nvSpPr>
            <p:cNvPr id="161" name="Smiley Face 160"/>
            <p:cNvSpPr/>
            <p:nvPr/>
          </p:nvSpPr>
          <p:spPr>
            <a:xfrm>
              <a:off x="33528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2" name="Smiley Face 161"/>
            <p:cNvSpPr/>
            <p:nvPr/>
          </p:nvSpPr>
          <p:spPr>
            <a:xfrm>
              <a:off x="3962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3" name="Smiley Face 162"/>
            <p:cNvSpPr/>
            <p:nvPr/>
          </p:nvSpPr>
          <p:spPr>
            <a:xfrm>
              <a:off x="35814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4" name="Smiley Face 163"/>
            <p:cNvSpPr/>
            <p:nvPr/>
          </p:nvSpPr>
          <p:spPr>
            <a:xfrm>
              <a:off x="38862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5" name="Smiley Face 164"/>
            <p:cNvSpPr/>
            <p:nvPr/>
          </p:nvSpPr>
          <p:spPr>
            <a:xfrm>
              <a:off x="36576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6" name="Smiley Face 165"/>
            <p:cNvSpPr/>
            <p:nvPr/>
          </p:nvSpPr>
          <p:spPr>
            <a:xfrm>
              <a:off x="3962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7" name="Smiley Face 166"/>
            <p:cNvSpPr/>
            <p:nvPr/>
          </p:nvSpPr>
          <p:spPr>
            <a:xfrm>
              <a:off x="35814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8" name="Smiley Face 167"/>
            <p:cNvSpPr/>
            <p:nvPr/>
          </p:nvSpPr>
          <p:spPr>
            <a:xfrm>
              <a:off x="41910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9" name="Smiley Face 168"/>
            <p:cNvSpPr/>
            <p:nvPr/>
          </p:nvSpPr>
          <p:spPr>
            <a:xfrm>
              <a:off x="3657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0" name="Smiley Face 169"/>
            <p:cNvSpPr/>
            <p:nvPr/>
          </p:nvSpPr>
          <p:spPr>
            <a:xfrm>
              <a:off x="3810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1" name="Smiley Face 170"/>
            <p:cNvSpPr/>
            <p:nvPr/>
          </p:nvSpPr>
          <p:spPr>
            <a:xfrm>
              <a:off x="3962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2" name="Smiley Face 171"/>
            <p:cNvSpPr/>
            <p:nvPr/>
          </p:nvSpPr>
          <p:spPr>
            <a:xfrm>
              <a:off x="4114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3" name="Smiley Face 172"/>
            <p:cNvSpPr/>
            <p:nvPr/>
          </p:nvSpPr>
          <p:spPr>
            <a:xfrm>
              <a:off x="4267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9" name="Group 265"/>
          <p:cNvGrpSpPr/>
          <p:nvPr/>
        </p:nvGrpSpPr>
        <p:grpSpPr>
          <a:xfrm>
            <a:off x="4572001" y="5147846"/>
            <a:ext cx="1143000" cy="838200"/>
            <a:chOff x="4648200" y="5147846"/>
            <a:chExt cx="1143000" cy="838200"/>
          </a:xfrm>
        </p:grpSpPr>
        <p:sp>
          <p:nvSpPr>
            <p:cNvPr id="174" name="Smiley Face 173"/>
            <p:cNvSpPr/>
            <p:nvPr/>
          </p:nvSpPr>
          <p:spPr>
            <a:xfrm>
              <a:off x="46482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5" name="Smiley Face 174"/>
            <p:cNvSpPr/>
            <p:nvPr/>
          </p:nvSpPr>
          <p:spPr>
            <a:xfrm>
              <a:off x="4876800" y="5257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6" name="Smiley Face 175"/>
            <p:cNvSpPr/>
            <p:nvPr/>
          </p:nvSpPr>
          <p:spPr>
            <a:xfrm>
              <a:off x="49530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7" name="Smiley Face 176"/>
            <p:cNvSpPr/>
            <p:nvPr/>
          </p:nvSpPr>
          <p:spPr>
            <a:xfrm>
              <a:off x="5105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8" name="Smiley Face 177"/>
            <p:cNvSpPr/>
            <p:nvPr/>
          </p:nvSpPr>
          <p:spPr>
            <a:xfrm>
              <a:off x="52578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9" name="Smiley Face 178"/>
            <p:cNvSpPr/>
            <p:nvPr/>
          </p:nvSpPr>
          <p:spPr>
            <a:xfrm>
              <a:off x="53340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1" name="Smiley Face 180"/>
            <p:cNvSpPr/>
            <p:nvPr/>
          </p:nvSpPr>
          <p:spPr>
            <a:xfrm>
              <a:off x="5105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3" name="Smiley Face 182"/>
            <p:cNvSpPr/>
            <p:nvPr/>
          </p:nvSpPr>
          <p:spPr>
            <a:xfrm>
              <a:off x="54864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5" name="Smiley Face 214"/>
            <p:cNvSpPr/>
            <p:nvPr/>
          </p:nvSpPr>
          <p:spPr>
            <a:xfrm>
              <a:off x="4953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6" name="Smiley Face 215"/>
            <p:cNvSpPr/>
            <p:nvPr/>
          </p:nvSpPr>
          <p:spPr>
            <a:xfrm>
              <a:off x="5105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7" name="Smiley Face 216"/>
            <p:cNvSpPr/>
            <p:nvPr/>
          </p:nvSpPr>
          <p:spPr>
            <a:xfrm>
              <a:off x="5257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8" name="Smiley Face 217"/>
            <p:cNvSpPr/>
            <p:nvPr/>
          </p:nvSpPr>
          <p:spPr>
            <a:xfrm>
              <a:off x="5410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9" name="Smiley Face 218"/>
            <p:cNvSpPr/>
            <p:nvPr/>
          </p:nvSpPr>
          <p:spPr>
            <a:xfrm>
              <a:off x="5562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0" name="Group 264"/>
          <p:cNvGrpSpPr/>
          <p:nvPr/>
        </p:nvGrpSpPr>
        <p:grpSpPr>
          <a:xfrm>
            <a:off x="5867401" y="5147846"/>
            <a:ext cx="1143000" cy="838200"/>
            <a:chOff x="5943600" y="5147846"/>
            <a:chExt cx="1143000" cy="838200"/>
          </a:xfrm>
        </p:grpSpPr>
        <p:sp>
          <p:nvSpPr>
            <p:cNvPr id="160" name="Smiley Face 159"/>
            <p:cNvSpPr/>
            <p:nvPr/>
          </p:nvSpPr>
          <p:spPr>
            <a:xfrm>
              <a:off x="6248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0" name="Smiley Face 219"/>
            <p:cNvSpPr/>
            <p:nvPr/>
          </p:nvSpPr>
          <p:spPr>
            <a:xfrm>
              <a:off x="59436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1" name="Smiley Face 220"/>
            <p:cNvSpPr/>
            <p:nvPr/>
          </p:nvSpPr>
          <p:spPr>
            <a:xfrm>
              <a:off x="65532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2" name="Smiley Face 221"/>
            <p:cNvSpPr/>
            <p:nvPr/>
          </p:nvSpPr>
          <p:spPr>
            <a:xfrm>
              <a:off x="66294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3" name="Smiley Face 222"/>
            <p:cNvSpPr/>
            <p:nvPr/>
          </p:nvSpPr>
          <p:spPr>
            <a:xfrm>
              <a:off x="60198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4" name="Smiley Face 223"/>
            <p:cNvSpPr/>
            <p:nvPr/>
          </p:nvSpPr>
          <p:spPr>
            <a:xfrm>
              <a:off x="64008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5" name="Smiley Face 224"/>
            <p:cNvSpPr/>
            <p:nvPr/>
          </p:nvSpPr>
          <p:spPr>
            <a:xfrm>
              <a:off x="60960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6" name="Smiley Face 225"/>
            <p:cNvSpPr/>
            <p:nvPr/>
          </p:nvSpPr>
          <p:spPr>
            <a:xfrm>
              <a:off x="67818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7" name="Smiley Face 226"/>
            <p:cNvSpPr/>
            <p:nvPr/>
          </p:nvSpPr>
          <p:spPr>
            <a:xfrm>
              <a:off x="6248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8" name="Smiley Face 227"/>
            <p:cNvSpPr/>
            <p:nvPr/>
          </p:nvSpPr>
          <p:spPr>
            <a:xfrm>
              <a:off x="6400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9" name="Smiley Face 228"/>
            <p:cNvSpPr/>
            <p:nvPr/>
          </p:nvSpPr>
          <p:spPr>
            <a:xfrm>
              <a:off x="6553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0" name="Smiley Face 229"/>
            <p:cNvSpPr/>
            <p:nvPr/>
          </p:nvSpPr>
          <p:spPr>
            <a:xfrm>
              <a:off x="6705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1" name="Smiley Face 230"/>
            <p:cNvSpPr/>
            <p:nvPr/>
          </p:nvSpPr>
          <p:spPr>
            <a:xfrm>
              <a:off x="6858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1" name="Group 263"/>
          <p:cNvGrpSpPr/>
          <p:nvPr/>
        </p:nvGrpSpPr>
        <p:grpSpPr>
          <a:xfrm>
            <a:off x="7162801" y="5147846"/>
            <a:ext cx="1143000" cy="838200"/>
            <a:chOff x="7239000" y="5147846"/>
            <a:chExt cx="1143000" cy="838200"/>
          </a:xfrm>
        </p:grpSpPr>
        <p:sp>
          <p:nvSpPr>
            <p:cNvPr id="232" name="Smiley Face 231"/>
            <p:cNvSpPr/>
            <p:nvPr/>
          </p:nvSpPr>
          <p:spPr>
            <a:xfrm>
              <a:off x="7391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3" name="Smiley Face 232"/>
            <p:cNvSpPr/>
            <p:nvPr/>
          </p:nvSpPr>
          <p:spPr>
            <a:xfrm>
              <a:off x="72390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4" name="Smiley Face 233"/>
            <p:cNvSpPr/>
            <p:nvPr/>
          </p:nvSpPr>
          <p:spPr>
            <a:xfrm>
              <a:off x="78486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5" name="Smiley Face 234"/>
            <p:cNvSpPr/>
            <p:nvPr/>
          </p:nvSpPr>
          <p:spPr>
            <a:xfrm>
              <a:off x="79248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6" name="Smiley Face 235"/>
            <p:cNvSpPr/>
            <p:nvPr/>
          </p:nvSpPr>
          <p:spPr>
            <a:xfrm>
              <a:off x="73152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7" name="Smiley Face 236"/>
            <p:cNvSpPr/>
            <p:nvPr/>
          </p:nvSpPr>
          <p:spPr>
            <a:xfrm>
              <a:off x="8001000" y="5452646"/>
              <a:ext cx="228600" cy="228600"/>
            </a:xfrm>
            <a:prstGeom prst="smileyFace">
              <a:avLst/>
            </a:prstGeom>
            <a:no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8" name="Smiley Face 237"/>
            <p:cNvSpPr/>
            <p:nvPr/>
          </p:nvSpPr>
          <p:spPr>
            <a:xfrm>
              <a:off x="7391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9" name="Smiley Face 238"/>
            <p:cNvSpPr/>
            <p:nvPr/>
          </p:nvSpPr>
          <p:spPr>
            <a:xfrm>
              <a:off x="80772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0" name="Smiley Face 239"/>
            <p:cNvSpPr/>
            <p:nvPr/>
          </p:nvSpPr>
          <p:spPr>
            <a:xfrm>
              <a:off x="7543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1" name="Smiley Face 240"/>
            <p:cNvSpPr/>
            <p:nvPr/>
          </p:nvSpPr>
          <p:spPr>
            <a:xfrm>
              <a:off x="7696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2" name="Smiley Face 241"/>
            <p:cNvSpPr/>
            <p:nvPr/>
          </p:nvSpPr>
          <p:spPr>
            <a:xfrm>
              <a:off x="7848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3" name="Smiley Face 242"/>
            <p:cNvSpPr/>
            <p:nvPr/>
          </p:nvSpPr>
          <p:spPr>
            <a:xfrm>
              <a:off x="8001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4" name="Smiley Face 243"/>
            <p:cNvSpPr/>
            <p:nvPr/>
          </p:nvSpPr>
          <p:spPr>
            <a:xfrm>
              <a:off x="8153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7" name="Smiley Face 246"/>
            <p:cNvSpPr/>
            <p:nvPr/>
          </p:nvSpPr>
          <p:spPr>
            <a:xfrm>
              <a:off x="76962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52" name="TextBox 251"/>
          <p:cNvSpPr txBox="1"/>
          <p:nvPr/>
        </p:nvSpPr>
        <p:spPr>
          <a:xfrm>
            <a:off x="3200400" y="6019800"/>
            <a:ext cx="1309269" cy="338554"/>
          </a:xfrm>
          <a:prstGeom prst="rect">
            <a:avLst/>
          </a:prstGeom>
          <a:noFill/>
        </p:spPr>
        <p:txBody>
          <a:bodyPr wrap="none" rtlCol="0">
            <a:spAutoFit/>
          </a:bodyPr>
          <a:lstStyle/>
          <a:p>
            <a:r>
              <a:rPr lang="en-US" sz="1600" b="1" dirty="0" smtClean="0"/>
              <a:t>Best Solution</a:t>
            </a:r>
            <a:endParaRPr lang="en-US" sz="1600" b="1" dirty="0"/>
          </a:p>
        </p:txBody>
      </p:sp>
      <p:grpSp>
        <p:nvGrpSpPr>
          <p:cNvPr id="42" name="Group 268"/>
          <p:cNvGrpSpPr/>
          <p:nvPr/>
        </p:nvGrpSpPr>
        <p:grpSpPr>
          <a:xfrm>
            <a:off x="3200401" y="1600200"/>
            <a:ext cx="1143000" cy="838200"/>
            <a:chOff x="3276600" y="1600200"/>
            <a:chExt cx="1143000" cy="838200"/>
          </a:xfrm>
        </p:grpSpPr>
        <p:sp>
          <p:nvSpPr>
            <p:cNvPr id="272" name="Smiley Face 271"/>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3" name="Smiley Face 282"/>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4" name="Smiley Face 283"/>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5" name="Smiley Face 284"/>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6" name="Smiley Face 285"/>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7" name="Smiley Face 286"/>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8" name="Smiley Face 287"/>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9" name="Smiley Face 288"/>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0" name="Smiley Face 289"/>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1" name="Smiley Face 290"/>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2" name="Smiley Face 291"/>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3" name="Smiley Face 292"/>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4" name="Smiley Face 293"/>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3" name="Group 294"/>
          <p:cNvGrpSpPr/>
          <p:nvPr/>
        </p:nvGrpSpPr>
        <p:grpSpPr>
          <a:xfrm>
            <a:off x="5791201" y="1600200"/>
            <a:ext cx="1143000" cy="838200"/>
            <a:chOff x="5867400" y="1600200"/>
            <a:chExt cx="1143000" cy="838200"/>
          </a:xfrm>
        </p:grpSpPr>
        <p:sp>
          <p:nvSpPr>
            <p:cNvPr id="296" name="Smiley Face 295"/>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7" name="Smiley Face 296"/>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8" name="Smiley Face 297"/>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9" name="Smiley Face 298"/>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4" name="Smiley Face 313"/>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5" name="Smiley Face 314"/>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9" name="Smiley Face 318"/>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0" name="Smiley Face 319"/>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1" name="Smiley Face 320"/>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2" name="Smiley Face 321"/>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3" name="Smiley Face 322"/>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4" name="Smiley Face 323"/>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5" name="Smiley Face 324"/>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4" name="Group 325"/>
          <p:cNvGrpSpPr/>
          <p:nvPr/>
        </p:nvGrpSpPr>
        <p:grpSpPr>
          <a:xfrm>
            <a:off x="3200401" y="3429000"/>
            <a:ext cx="1143000" cy="838200"/>
            <a:chOff x="3276600" y="1600200"/>
            <a:chExt cx="1143000" cy="838200"/>
          </a:xfrm>
        </p:grpSpPr>
        <p:sp>
          <p:nvSpPr>
            <p:cNvPr id="327" name="Smiley Face 326"/>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8" name="Smiley Face 327"/>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9" name="Smiley Face 328"/>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0" name="Smiley Face 329"/>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1" name="Smiley Face 330"/>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2" name="Smiley Face 331"/>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3" name="Smiley Face 332"/>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4" name="Smiley Face 333"/>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5" name="Smiley Face 334"/>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6" name="Smiley Face 335"/>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7" name="Smiley Face 336"/>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8" name="Smiley Face 337"/>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9" name="Smiley Face 338"/>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5" name="Group 339"/>
          <p:cNvGrpSpPr/>
          <p:nvPr/>
        </p:nvGrpSpPr>
        <p:grpSpPr>
          <a:xfrm>
            <a:off x="4495801" y="3429000"/>
            <a:ext cx="1143000" cy="838200"/>
            <a:chOff x="5867400" y="1600200"/>
            <a:chExt cx="1143000" cy="838200"/>
          </a:xfrm>
        </p:grpSpPr>
        <p:sp>
          <p:nvSpPr>
            <p:cNvPr id="341" name="Smiley Face 340"/>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2" name="Smiley Face 341"/>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3" name="Smiley Face 342"/>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4" name="Smiley Face 343"/>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5" name="Smiley Face 344"/>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6" name="Smiley Face 345"/>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7" name="Smiley Face 346"/>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8" name="Smiley Face 347"/>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9" name="Smiley Face 348"/>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0" name="Smiley Face 349"/>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1" name="Smiley Face 350"/>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2" name="Smiley Face 351"/>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3" name="Smiley Face 352"/>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6" name="Group 353"/>
          <p:cNvGrpSpPr/>
          <p:nvPr/>
        </p:nvGrpSpPr>
        <p:grpSpPr>
          <a:xfrm>
            <a:off x="5791201" y="3429000"/>
            <a:ext cx="1143000" cy="838200"/>
            <a:chOff x="5867400" y="3429000"/>
            <a:chExt cx="1143000" cy="838200"/>
          </a:xfrm>
        </p:grpSpPr>
        <p:sp>
          <p:nvSpPr>
            <p:cNvPr id="355" name="Smiley Face 354"/>
            <p:cNvSpPr/>
            <p:nvPr/>
          </p:nvSpPr>
          <p:spPr>
            <a:xfrm>
              <a:off x="6019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6" name="Smiley Face 355"/>
            <p:cNvSpPr/>
            <p:nvPr/>
          </p:nvSpPr>
          <p:spPr>
            <a:xfrm>
              <a:off x="5867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7" name="Smiley Face 356"/>
            <p:cNvSpPr/>
            <p:nvPr/>
          </p:nvSpPr>
          <p:spPr>
            <a:xfrm>
              <a:off x="6477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8" name="Smiley Face 357"/>
            <p:cNvSpPr/>
            <p:nvPr/>
          </p:nvSpPr>
          <p:spPr>
            <a:xfrm>
              <a:off x="6553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9" name="Smiley Face 358"/>
            <p:cNvSpPr/>
            <p:nvPr/>
          </p:nvSpPr>
          <p:spPr>
            <a:xfrm>
              <a:off x="5943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0" name="Smiley Face 359"/>
            <p:cNvSpPr/>
            <p:nvPr/>
          </p:nvSpPr>
          <p:spPr>
            <a:xfrm>
              <a:off x="6629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1" name="Smiley Face 360"/>
            <p:cNvSpPr/>
            <p:nvPr/>
          </p:nvSpPr>
          <p:spPr>
            <a:xfrm>
              <a:off x="6019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2" name="Smiley Face 361"/>
            <p:cNvSpPr/>
            <p:nvPr/>
          </p:nvSpPr>
          <p:spPr>
            <a:xfrm>
              <a:off x="6705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3" name="Smiley Face 362"/>
            <p:cNvSpPr/>
            <p:nvPr/>
          </p:nvSpPr>
          <p:spPr>
            <a:xfrm>
              <a:off x="6172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4" name="Smiley Face 363"/>
            <p:cNvSpPr/>
            <p:nvPr/>
          </p:nvSpPr>
          <p:spPr>
            <a:xfrm>
              <a:off x="6324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5" name="Smiley Face 364"/>
            <p:cNvSpPr/>
            <p:nvPr/>
          </p:nvSpPr>
          <p:spPr>
            <a:xfrm>
              <a:off x="6477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6" name="Smiley Face 365"/>
            <p:cNvSpPr/>
            <p:nvPr/>
          </p:nvSpPr>
          <p:spPr>
            <a:xfrm>
              <a:off x="6629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7" name="Smiley Face 366"/>
            <p:cNvSpPr/>
            <p:nvPr/>
          </p:nvSpPr>
          <p:spPr>
            <a:xfrm>
              <a:off x="6781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68" name="Right Arrow 367"/>
          <p:cNvSpPr/>
          <p:nvPr/>
        </p:nvSpPr>
        <p:spPr>
          <a:xfrm rot="5400000">
            <a:off x="6515101" y="3543300"/>
            <a:ext cx="4114800" cy="685800"/>
          </a:xfrm>
          <a:prstGeom prst="rightArrow">
            <a:avLst>
              <a:gd name="adj1" fmla="val 50000"/>
              <a:gd name="adj2" fmla="val 146970"/>
            </a:avLst>
          </a:prstGeom>
          <a:gradFill>
            <a:gsLst>
              <a:gs pos="0">
                <a:srgbClr val="5E9EFF"/>
              </a:gs>
              <a:gs pos="39999">
                <a:srgbClr val="85C2FF"/>
              </a:gs>
              <a:gs pos="70000">
                <a:srgbClr val="C4D6EB"/>
              </a:gs>
              <a:gs pos="100000">
                <a:srgbClr val="FFEBFA"/>
              </a:gs>
            </a:gsLst>
            <a:lin ang="10800000" scaled="0"/>
          </a:gradFill>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solidFill>
                  <a:schemeClr val="tx1"/>
                </a:solidFill>
              </a:rPr>
              <a:t>Generations / </a:t>
            </a:r>
            <a:r>
              <a:rPr lang="en-US" sz="1600" b="1" dirty="0" err="1" smtClean="0">
                <a:solidFill>
                  <a:schemeClr val="tx1"/>
                </a:solidFill>
              </a:rPr>
              <a:t>Epocs</a:t>
            </a:r>
            <a:endParaRPr lang="en-US" sz="16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wipe(left)">
                                      <p:cBhvr>
                                        <p:cTn id="7" dur="500"/>
                                        <p:tgtEl>
                                          <p:spTgt spid="18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0" presetClass="path" presetSubtype="0" accel="50000" decel="50000" fill="hold" nodeType="withEffect">
                                  <p:stCondLst>
                                    <p:cond delay="0"/>
                                  </p:stCondLst>
                                  <p:childTnLst>
                                    <p:animMotion origin="layout" path="M -0.2875 -0.00533 L -3.33333E-6 3.69822E-6 " pathEditMode="relative" rAng="0" ptsTypes="AA">
                                      <p:cBhvr>
                                        <p:cTn id="12" dur="500" fill="hold"/>
                                        <p:tgtEl>
                                          <p:spTgt spid="30"/>
                                        </p:tgtEl>
                                        <p:attrNameLst>
                                          <p:attrName>ppt_x</p:attrName>
                                          <p:attrName>ppt_y</p:attrName>
                                        </p:attrNameLst>
                                      </p:cBhvr>
                                      <p:rCtr x="144" y="3"/>
                                    </p:animMotion>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0" presetClass="path" presetSubtype="0" accel="50000" decel="50000" fill="hold" nodeType="withEffect">
                                  <p:stCondLst>
                                    <p:cond delay="0"/>
                                  </p:stCondLst>
                                  <p:childTnLst>
                                    <p:animMotion origin="layout" path="M -0.42917 3.69822E-6 L 0 3.69822E-6 " pathEditMode="relative" rAng="0" ptsTypes="AA">
                                      <p:cBhvr>
                                        <p:cTn id="17" dur="500" fill="hold"/>
                                        <p:tgtEl>
                                          <p:spTgt spid="31"/>
                                        </p:tgtEl>
                                        <p:attrNameLst>
                                          <p:attrName>ppt_x</p:attrName>
                                          <p:attrName>ppt_y</p:attrName>
                                        </p:attrNameLst>
                                      </p:cBhvr>
                                      <p:rCtr x="215" y="0"/>
                                    </p:animMotion>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0" presetClass="path" presetSubtype="0" accel="50000" decel="50000" fill="hold" nodeType="withEffect">
                                  <p:stCondLst>
                                    <p:cond delay="0"/>
                                  </p:stCondLst>
                                  <p:childTnLst>
                                    <p:animMotion origin="layout" path="M -0.57084 -0.00555 L 3.33333E-6 -4.44444E-6 " pathEditMode="relative" rAng="0" ptsTypes="AA">
                                      <p:cBhvr>
                                        <p:cTn id="22" dur="500" fill="hold"/>
                                        <p:tgtEl>
                                          <p:spTgt spid="32"/>
                                        </p:tgtEl>
                                        <p:attrNameLst>
                                          <p:attrName>ppt_x</p:attrName>
                                          <p:attrName>ppt_y</p:attrName>
                                        </p:attrNameLst>
                                      </p:cBhvr>
                                      <p:rCtr x="285" y="3"/>
                                    </p:animMotion>
                                  </p:childTnLst>
                                </p:cTn>
                              </p:par>
                            </p:childTnLst>
                          </p:cTn>
                        </p:par>
                        <p:par>
                          <p:cTn id="23" fill="hold">
                            <p:stCondLst>
                              <p:cond delay="2000"/>
                            </p:stCondLst>
                            <p:childTnLst>
                              <p:par>
                                <p:cTn id="24" presetID="1" presetClass="entr" presetSubtype="0"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par>
                                <p:cTn id="26" presetID="0" presetClass="path" presetSubtype="0" accel="50000" decel="50000" fill="hold" nodeType="withEffect">
                                  <p:stCondLst>
                                    <p:cond delay="0"/>
                                  </p:stCondLst>
                                  <p:childTnLst>
                                    <p:animMotion origin="layout" path="M -0.7125 -0.00556 L -3.33333E-6 3.69822E-6 " pathEditMode="relative" rAng="0" ptsTypes="AA">
                                      <p:cBhvr>
                                        <p:cTn id="27" dur="500" fill="hold"/>
                                        <p:tgtEl>
                                          <p:spTgt spid="33"/>
                                        </p:tgtEl>
                                        <p:attrNameLst>
                                          <p:attrName>ppt_x</p:attrName>
                                          <p:attrName>ppt_y</p:attrName>
                                        </p:attrNameLst>
                                      </p:cBhvr>
                                      <p:rCtr x="356" y="3"/>
                                    </p:animMotion>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2"/>
                                        </p:tgtEl>
                                        <p:attrNameLst>
                                          <p:attrName>style.visibility</p:attrName>
                                        </p:attrNameLst>
                                      </p:cBhvr>
                                      <p:to>
                                        <p:strVal val="visible"/>
                                      </p:to>
                                    </p:set>
                                    <p:animEffect transition="in" filter="wipe(left)">
                                      <p:cBhvr>
                                        <p:cTn id="32" dur="500"/>
                                        <p:tgtEl>
                                          <p:spTgt spid="182"/>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84"/>
                                        </p:tgtEl>
                                        <p:attrNameLst>
                                          <p:attrName>style.visibility</p:attrName>
                                        </p:attrNameLst>
                                      </p:cBhvr>
                                      <p:to>
                                        <p:strVal val="visible"/>
                                      </p:to>
                                    </p:set>
                                    <p:animEffect transition="in" filter="wipe(up)">
                                      <p:cBhvr>
                                        <p:cTn id="36" dur="500"/>
                                        <p:tgtEl>
                                          <p:spTgt spid="184"/>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185"/>
                                        </p:tgtEl>
                                        <p:attrNameLst>
                                          <p:attrName>style.visibility</p:attrName>
                                        </p:attrNameLst>
                                      </p:cBhvr>
                                      <p:to>
                                        <p:strVal val="visible"/>
                                      </p:to>
                                    </p:set>
                                    <p:animEffect transition="in" filter="wipe(up)">
                                      <p:cBhvr>
                                        <p:cTn id="40" dur="500"/>
                                        <p:tgtEl>
                                          <p:spTgt spid="185"/>
                                        </p:tgtEl>
                                      </p:cBhvr>
                                    </p:animEffect>
                                  </p:childTnLst>
                                </p:cTn>
                              </p:par>
                            </p:childTnLst>
                          </p:cTn>
                        </p:par>
                        <p:par>
                          <p:cTn id="41" fill="hold">
                            <p:stCondLst>
                              <p:cond delay="1500"/>
                            </p:stCondLst>
                            <p:childTnLst>
                              <p:par>
                                <p:cTn id="42" presetID="22" presetClass="entr" presetSubtype="1" fill="hold" grpId="0" nodeType="afterEffect">
                                  <p:stCondLst>
                                    <p:cond delay="0"/>
                                  </p:stCondLst>
                                  <p:childTnLst>
                                    <p:set>
                                      <p:cBhvr>
                                        <p:cTn id="43" dur="1" fill="hold">
                                          <p:stCondLst>
                                            <p:cond delay="0"/>
                                          </p:stCondLst>
                                        </p:cTn>
                                        <p:tgtEl>
                                          <p:spTgt spid="186"/>
                                        </p:tgtEl>
                                        <p:attrNameLst>
                                          <p:attrName>style.visibility</p:attrName>
                                        </p:attrNameLst>
                                      </p:cBhvr>
                                      <p:to>
                                        <p:strVal val="visible"/>
                                      </p:to>
                                    </p:set>
                                    <p:animEffect transition="in" filter="wipe(up)">
                                      <p:cBhvr>
                                        <p:cTn id="44" dur="500"/>
                                        <p:tgtEl>
                                          <p:spTgt spid="186"/>
                                        </p:tgtEl>
                                      </p:cBhvr>
                                    </p:animEffect>
                                  </p:childTnLst>
                                </p:cTn>
                              </p:par>
                            </p:childTnLst>
                          </p:cTn>
                        </p:par>
                        <p:par>
                          <p:cTn id="45" fill="hold">
                            <p:stCondLst>
                              <p:cond delay="2000"/>
                            </p:stCondLst>
                            <p:childTnLst>
                              <p:par>
                                <p:cTn id="46" presetID="22" presetClass="entr" presetSubtype="1" fill="hold" grpId="0" nodeType="afterEffect">
                                  <p:stCondLst>
                                    <p:cond delay="0"/>
                                  </p:stCondLst>
                                  <p:childTnLst>
                                    <p:set>
                                      <p:cBhvr>
                                        <p:cTn id="47" dur="1" fill="hold">
                                          <p:stCondLst>
                                            <p:cond delay="0"/>
                                          </p:stCondLst>
                                        </p:cTn>
                                        <p:tgtEl>
                                          <p:spTgt spid="187"/>
                                        </p:tgtEl>
                                        <p:attrNameLst>
                                          <p:attrName>style.visibility</p:attrName>
                                        </p:attrNameLst>
                                      </p:cBhvr>
                                      <p:to>
                                        <p:strVal val="visible"/>
                                      </p:to>
                                    </p:set>
                                    <p:animEffect transition="in" filter="wipe(up)">
                                      <p:cBhvr>
                                        <p:cTn id="48" dur="500"/>
                                        <p:tgtEl>
                                          <p:spTgt spid="18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88"/>
                                        </p:tgtEl>
                                        <p:attrNameLst>
                                          <p:attrName>style.visibility</p:attrName>
                                        </p:attrNameLst>
                                      </p:cBhvr>
                                      <p:to>
                                        <p:strVal val="visible"/>
                                      </p:to>
                                    </p:set>
                                    <p:animEffect transition="in" filter="wipe(left)">
                                      <p:cBhvr>
                                        <p:cTn id="53" dur="500"/>
                                        <p:tgtEl>
                                          <p:spTgt spid="188"/>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par>
                          <p:cTn id="59" fill="hold">
                            <p:stCondLst>
                              <p:cond delay="500"/>
                            </p:stCondLst>
                            <p:childTnLst>
                              <p:par>
                                <p:cTn id="60" presetID="0" presetClass="path" presetSubtype="0" accel="50000" decel="50000" fill="hold" nodeType="afterEffect">
                                  <p:stCondLst>
                                    <p:cond delay="0"/>
                                  </p:stCondLst>
                                  <p:childTnLst>
                                    <p:animMotion origin="layout" path="M -3.33333E-6 -4.44444E-6 L -3.33333E-6 0.26112 " pathEditMode="relative" rAng="0" ptsTypes="AA">
                                      <p:cBhvr>
                                        <p:cTn id="61" dur="500" fill="hold"/>
                                        <p:tgtEl>
                                          <p:spTgt spid="42"/>
                                        </p:tgtEl>
                                        <p:attrNameLst>
                                          <p:attrName>ppt_x</p:attrName>
                                          <p:attrName>ppt_y</p:attrName>
                                        </p:attrNameLst>
                                      </p:cBhvr>
                                      <p:rCtr x="0" y="131"/>
                                    </p:animMotion>
                                  </p:childTnLst>
                                </p:cTn>
                              </p:par>
                              <p:par>
                                <p:cTn id="62" presetID="0" presetClass="path" presetSubtype="0" accel="50000" decel="50000" fill="hold" nodeType="withEffect">
                                  <p:stCondLst>
                                    <p:cond delay="0"/>
                                  </p:stCondLst>
                                  <p:childTnLst>
                                    <p:animMotion origin="layout" path="M 3.33333E-6 -4.44444E-6 L -0.14584 0.26112 " pathEditMode="relative" rAng="0" ptsTypes="AA">
                                      <p:cBhvr>
                                        <p:cTn id="63" dur="500" fill="hold"/>
                                        <p:tgtEl>
                                          <p:spTgt spid="43"/>
                                        </p:tgtEl>
                                        <p:attrNameLst>
                                          <p:attrName>ppt_x</p:attrName>
                                          <p:attrName>ppt_y</p:attrName>
                                        </p:attrNameLst>
                                      </p:cBhvr>
                                      <p:rCtr x="-73" y="131"/>
                                    </p:animMotion>
                                  </p:childTnLst>
                                </p:cTn>
                              </p:par>
                            </p:childTnLst>
                          </p:cTn>
                        </p:par>
                        <p:par>
                          <p:cTn id="64" fill="hold">
                            <p:stCondLst>
                              <p:cond delay="1000"/>
                            </p:stCondLst>
                            <p:childTnLst>
                              <p:par>
                                <p:cTn id="65" presetID="10" presetClass="entr" presetSubtype="0" fill="hold" nodeType="after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par>
                                <p:cTn id="68" presetID="10" presetClass="entr" presetSubtype="0" fill="hold"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childTnLst>
                          </p:cTn>
                        </p:par>
                        <p:par>
                          <p:cTn id="71" fill="hold">
                            <p:stCondLst>
                              <p:cond delay="1500"/>
                            </p:stCondLst>
                            <p:childTnLst>
                              <p:par>
                                <p:cTn id="72" presetID="10" presetClass="exit" presetSubtype="0" fill="hold" nodeType="afterEffect">
                                  <p:stCondLst>
                                    <p:cond delay="0"/>
                                  </p:stCondLst>
                                  <p:childTnLst>
                                    <p:animEffect transition="out" filter="fade">
                                      <p:cBhvr>
                                        <p:cTn id="73" dur="500"/>
                                        <p:tgtEl>
                                          <p:spTgt spid="42"/>
                                        </p:tgtEl>
                                      </p:cBhvr>
                                    </p:animEffect>
                                    <p:set>
                                      <p:cBhvr>
                                        <p:cTn id="74" dur="1" fill="hold">
                                          <p:stCondLst>
                                            <p:cond delay="499"/>
                                          </p:stCondLst>
                                        </p:cTn>
                                        <p:tgtEl>
                                          <p:spTgt spid="42"/>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43"/>
                                        </p:tgtEl>
                                      </p:cBhvr>
                                    </p:animEffect>
                                    <p:set>
                                      <p:cBhvr>
                                        <p:cTn id="77" dur="1" fill="hold">
                                          <p:stCondLst>
                                            <p:cond delay="499"/>
                                          </p:stCondLst>
                                        </p:cTn>
                                        <p:tgtEl>
                                          <p:spTgt spid="4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43"/>
                                        </p:tgtEl>
                                        <p:attrNameLst>
                                          <p:attrName>style.visibility</p:attrName>
                                        </p:attrNameLst>
                                      </p:cBhvr>
                                      <p:to>
                                        <p:strVal val="visible"/>
                                      </p:to>
                                    </p:set>
                                    <p:animEffect transition="in" filter="wipe(left)">
                                      <p:cBhvr>
                                        <p:cTn id="82" dur="500"/>
                                        <p:tgtEl>
                                          <p:spTgt spid="14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151"/>
                                        </p:tgtEl>
                                        <p:attrNameLst>
                                          <p:attrName>style.visibility</p:attrName>
                                        </p:attrNameLst>
                                      </p:cBhvr>
                                      <p:to>
                                        <p:strVal val="visible"/>
                                      </p:to>
                                    </p:set>
                                    <p:animEffect transition="in" filter="wipe(left)">
                                      <p:cBhvr>
                                        <p:cTn id="86" dur="500"/>
                                        <p:tgtEl>
                                          <p:spTgt spid="151"/>
                                        </p:tgtEl>
                                      </p:cBhvr>
                                    </p:animEffect>
                                  </p:childTnLst>
                                </p:cTn>
                              </p:par>
                            </p:childTnLst>
                          </p:cTn>
                        </p:par>
                        <p:par>
                          <p:cTn id="87" fill="hold">
                            <p:stCondLst>
                              <p:cond delay="1000"/>
                            </p:stCondLst>
                            <p:childTnLst>
                              <p:par>
                                <p:cTn id="88" presetID="22" presetClass="entr" presetSubtype="8" fill="hold" grpId="0" nodeType="afterEffect">
                                  <p:stCondLst>
                                    <p:cond delay="0"/>
                                  </p:stCondLst>
                                  <p:childTnLst>
                                    <p:set>
                                      <p:cBhvr>
                                        <p:cTn id="89" dur="1" fill="hold">
                                          <p:stCondLst>
                                            <p:cond delay="0"/>
                                          </p:stCondLst>
                                        </p:cTn>
                                        <p:tgtEl>
                                          <p:spTgt spid="152"/>
                                        </p:tgtEl>
                                        <p:attrNameLst>
                                          <p:attrName>style.visibility</p:attrName>
                                        </p:attrNameLst>
                                      </p:cBhvr>
                                      <p:to>
                                        <p:strVal val="visible"/>
                                      </p:to>
                                    </p:set>
                                    <p:animEffect transition="in" filter="wipe(left)">
                                      <p:cBhvr>
                                        <p:cTn id="90" dur="500"/>
                                        <p:tgtEl>
                                          <p:spTgt spid="152"/>
                                        </p:tgtEl>
                                      </p:cBhvr>
                                    </p:animEffect>
                                  </p:childTnLst>
                                </p:cTn>
                              </p:par>
                            </p:childTnLst>
                          </p:cTn>
                        </p:par>
                        <p:par>
                          <p:cTn id="91" fill="hold">
                            <p:stCondLst>
                              <p:cond delay="1500"/>
                            </p:stCondLst>
                            <p:childTnLst>
                              <p:par>
                                <p:cTn id="92" presetID="1" presetClass="entr" presetSubtype="0" fill="hold" nodeType="afterEffect">
                                  <p:stCondLst>
                                    <p:cond delay="0"/>
                                  </p:stCondLst>
                                  <p:childTnLst>
                                    <p:set>
                                      <p:cBhvr>
                                        <p:cTn id="93" dur="1" fill="hold">
                                          <p:stCondLst>
                                            <p:cond delay="0"/>
                                          </p:stCondLst>
                                        </p:cTn>
                                        <p:tgtEl>
                                          <p:spTgt spid="44"/>
                                        </p:tgtEl>
                                        <p:attrNameLst>
                                          <p:attrName>style.visibility</p:attrName>
                                        </p:attrNameLst>
                                      </p:cBhvr>
                                      <p:to>
                                        <p:strVal val="visible"/>
                                      </p:to>
                                    </p:set>
                                  </p:childTnLst>
                                </p:cTn>
                              </p:par>
                            </p:childTnLst>
                          </p:cTn>
                        </p:par>
                        <p:par>
                          <p:cTn id="94" fill="hold">
                            <p:stCondLst>
                              <p:cond delay="1500"/>
                            </p:stCondLst>
                            <p:childTnLst>
                              <p:par>
                                <p:cTn id="95" presetID="0" presetClass="path" presetSubtype="0" accel="50000" decel="50000" fill="hold" nodeType="afterEffect">
                                  <p:stCondLst>
                                    <p:cond delay="0"/>
                                  </p:stCondLst>
                                  <p:childTnLst>
                                    <p:animMotion origin="layout" path="M 3.33333E-6 -0.00555 L 0.28333 -2.22222E-6 " pathEditMode="relative" rAng="0" ptsTypes="AA">
                                      <p:cBhvr>
                                        <p:cTn id="96" dur="2000" fill="hold"/>
                                        <p:tgtEl>
                                          <p:spTgt spid="44"/>
                                        </p:tgtEl>
                                        <p:attrNameLst>
                                          <p:attrName>ppt_x</p:attrName>
                                          <p:attrName>ppt_y</p:attrName>
                                        </p:attrNameLst>
                                      </p:cBhvr>
                                      <p:rCtr x="142" y="3"/>
                                    </p:animMotion>
                                  </p:childTnLst>
                                </p:cTn>
                              </p:par>
                              <p:par>
                                <p:cTn id="97" presetID="1" presetClass="entr" presetSubtype="0" fill="hold"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par>
                                <p:cTn id="99" presetID="0" presetClass="path" presetSubtype="0" accel="50000" decel="50000" fill="hold" nodeType="withEffect">
                                  <p:stCondLst>
                                    <p:cond delay="0"/>
                                  </p:stCondLst>
                                  <p:childTnLst>
                                    <p:animMotion origin="layout" path="M -3.33333E-6 4.44444E-6 L 0.14167 4.44444E-6 " pathEditMode="relative" rAng="0" ptsTypes="AA">
                                      <p:cBhvr>
                                        <p:cTn id="100" dur="2000" fill="hold"/>
                                        <p:tgtEl>
                                          <p:spTgt spid="45"/>
                                        </p:tgtEl>
                                        <p:attrNameLst>
                                          <p:attrName>ppt_x</p:attrName>
                                          <p:attrName>ppt_y</p:attrName>
                                        </p:attrNameLst>
                                      </p:cBhvr>
                                      <p:rCtr x="71" y="0"/>
                                    </p:animMotion>
                                  </p:childTnLst>
                                </p:cTn>
                              </p:par>
                            </p:childTnLst>
                          </p:cTn>
                        </p:par>
                        <p:par>
                          <p:cTn id="101" fill="hold">
                            <p:stCondLst>
                              <p:cond delay="3500"/>
                            </p:stCondLst>
                            <p:childTnLst>
                              <p:par>
                                <p:cTn id="102" presetID="22" presetClass="entr" presetSubtype="8" fill="hold" grpId="0" nodeType="afterEffect">
                                  <p:stCondLst>
                                    <p:cond delay="0"/>
                                  </p:stCondLst>
                                  <p:childTnLst>
                                    <p:set>
                                      <p:cBhvr>
                                        <p:cTn id="103" dur="1" fill="hold">
                                          <p:stCondLst>
                                            <p:cond delay="0"/>
                                          </p:stCondLst>
                                        </p:cTn>
                                        <p:tgtEl>
                                          <p:spTgt spid="154"/>
                                        </p:tgtEl>
                                        <p:attrNameLst>
                                          <p:attrName>style.visibility</p:attrName>
                                        </p:attrNameLst>
                                      </p:cBhvr>
                                      <p:to>
                                        <p:strVal val="visible"/>
                                      </p:to>
                                    </p:set>
                                    <p:animEffect transition="in" filter="wipe(left)">
                                      <p:cBhvr>
                                        <p:cTn id="104" dur="500"/>
                                        <p:tgtEl>
                                          <p:spTgt spid="154"/>
                                        </p:tgtEl>
                                      </p:cBhvr>
                                    </p:animEffect>
                                  </p:childTnLst>
                                </p:cTn>
                              </p:par>
                            </p:childTnLst>
                          </p:cTn>
                        </p:par>
                        <p:par>
                          <p:cTn id="105" fill="hold">
                            <p:stCondLst>
                              <p:cond delay="4000"/>
                            </p:stCondLst>
                            <p:childTnLst>
                              <p:par>
                                <p:cTn id="106" presetID="22" presetClass="entr" presetSubtype="8" fill="hold" grpId="0" nodeType="afterEffect">
                                  <p:stCondLst>
                                    <p:cond delay="0"/>
                                  </p:stCondLst>
                                  <p:childTnLst>
                                    <p:set>
                                      <p:cBhvr>
                                        <p:cTn id="107" dur="1" fill="hold">
                                          <p:stCondLst>
                                            <p:cond delay="0"/>
                                          </p:stCondLst>
                                        </p:cTn>
                                        <p:tgtEl>
                                          <p:spTgt spid="316"/>
                                        </p:tgtEl>
                                        <p:attrNameLst>
                                          <p:attrName>style.visibility</p:attrName>
                                        </p:attrNameLst>
                                      </p:cBhvr>
                                      <p:to>
                                        <p:strVal val="visible"/>
                                      </p:to>
                                    </p:set>
                                    <p:animEffect transition="in" filter="wipe(left)">
                                      <p:cBhvr>
                                        <p:cTn id="108" dur="500"/>
                                        <p:tgtEl>
                                          <p:spTgt spid="316"/>
                                        </p:tgtEl>
                                      </p:cBhvr>
                                    </p:animEffect>
                                  </p:childTnLst>
                                </p:cTn>
                              </p:par>
                            </p:childTnLst>
                          </p:cTn>
                        </p:par>
                        <p:par>
                          <p:cTn id="109" fill="hold">
                            <p:stCondLst>
                              <p:cond delay="4500"/>
                            </p:stCondLst>
                            <p:childTnLst>
                              <p:par>
                                <p:cTn id="110" presetID="10" presetClass="entr" presetSubtype="0" fill="hold" nodeType="afterEffect">
                                  <p:stCondLst>
                                    <p:cond delay="0"/>
                                  </p:stCondLst>
                                  <p:childTnLst>
                                    <p:set>
                                      <p:cBhvr>
                                        <p:cTn id="111" dur="1" fill="hold">
                                          <p:stCondLst>
                                            <p:cond delay="0"/>
                                          </p:stCondLst>
                                        </p:cTn>
                                        <p:tgtEl>
                                          <p:spTgt spid="36"/>
                                        </p:tgtEl>
                                        <p:attrNameLst>
                                          <p:attrName>style.visibility</p:attrName>
                                        </p:attrNameLst>
                                      </p:cBhvr>
                                      <p:to>
                                        <p:strVal val="visible"/>
                                      </p:to>
                                    </p:set>
                                    <p:animEffect transition="in" filter="fade">
                                      <p:cBhvr>
                                        <p:cTn id="112" dur="500"/>
                                        <p:tgtEl>
                                          <p:spTgt spid="36"/>
                                        </p:tgtEl>
                                      </p:cBhvr>
                                    </p:animEffect>
                                  </p:childTnLst>
                                </p:cTn>
                              </p:par>
                            </p:childTnLst>
                          </p:cTn>
                        </p:par>
                        <p:par>
                          <p:cTn id="113" fill="hold">
                            <p:stCondLst>
                              <p:cond delay="5000"/>
                            </p:stCondLst>
                            <p:childTnLst>
                              <p:par>
                                <p:cTn id="114" presetID="10" presetClass="exit" presetSubtype="0" fill="hold" nodeType="afterEffect">
                                  <p:stCondLst>
                                    <p:cond delay="0"/>
                                  </p:stCondLst>
                                  <p:childTnLst>
                                    <p:animEffect transition="out" filter="fade">
                                      <p:cBhvr>
                                        <p:cTn id="115" dur="500"/>
                                        <p:tgtEl>
                                          <p:spTgt spid="44"/>
                                        </p:tgtEl>
                                      </p:cBhvr>
                                    </p:animEffect>
                                    <p:set>
                                      <p:cBhvr>
                                        <p:cTn id="116" dur="1" fill="hold">
                                          <p:stCondLst>
                                            <p:cond delay="499"/>
                                          </p:stCondLst>
                                        </p:cTn>
                                        <p:tgtEl>
                                          <p:spTgt spid="44"/>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45"/>
                                        </p:tgtEl>
                                      </p:cBhvr>
                                    </p:animEffect>
                                    <p:set>
                                      <p:cBhvr>
                                        <p:cTn id="119" dur="1" fill="hold">
                                          <p:stCondLst>
                                            <p:cond delay="499"/>
                                          </p:stCondLst>
                                        </p:cTn>
                                        <p:tgtEl>
                                          <p:spTgt spid="45"/>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155"/>
                                        </p:tgtEl>
                                        <p:attrNameLst>
                                          <p:attrName>style.visibility</p:attrName>
                                        </p:attrNameLst>
                                      </p:cBhvr>
                                      <p:to>
                                        <p:strVal val="visible"/>
                                      </p:to>
                                    </p:set>
                                    <p:animEffect transition="in" filter="wipe(left)">
                                      <p:cBhvr>
                                        <p:cTn id="124" dur="500"/>
                                        <p:tgtEl>
                                          <p:spTgt spid="155"/>
                                        </p:tgtEl>
                                      </p:cBhvr>
                                    </p:animEffect>
                                  </p:childTnLst>
                                </p:cTn>
                              </p:par>
                            </p:childTnLst>
                          </p:cTn>
                        </p:par>
                        <p:par>
                          <p:cTn id="125" fill="hold">
                            <p:stCondLst>
                              <p:cond delay="500"/>
                            </p:stCondLst>
                            <p:childTnLst>
                              <p:par>
                                <p:cTn id="126" presetID="22" presetClass="entr" presetSubtype="8" fill="hold" grpId="0" nodeType="afterEffect">
                                  <p:stCondLst>
                                    <p:cond delay="0"/>
                                  </p:stCondLst>
                                  <p:childTnLst>
                                    <p:set>
                                      <p:cBhvr>
                                        <p:cTn id="127" dur="1" fill="hold">
                                          <p:stCondLst>
                                            <p:cond delay="0"/>
                                          </p:stCondLst>
                                        </p:cTn>
                                        <p:tgtEl>
                                          <p:spTgt spid="317"/>
                                        </p:tgtEl>
                                        <p:attrNameLst>
                                          <p:attrName>style.visibility</p:attrName>
                                        </p:attrNameLst>
                                      </p:cBhvr>
                                      <p:to>
                                        <p:strVal val="visible"/>
                                      </p:to>
                                    </p:set>
                                    <p:animEffect transition="in" filter="wipe(left)">
                                      <p:cBhvr>
                                        <p:cTn id="128" dur="500"/>
                                        <p:tgtEl>
                                          <p:spTgt spid="317"/>
                                        </p:tgtEl>
                                      </p:cBhvr>
                                    </p:animEffect>
                                  </p:childTnLst>
                                </p:cTn>
                              </p:par>
                              <p:par>
                                <p:cTn id="129" presetID="10" presetClass="entr" presetSubtype="0" fill="hold" nodeType="withEffect">
                                  <p:stCondLst>
                                    <p:cond delay="0"/>
                                  </p:stCondLst>
                                  <p:childTnLst>
                                    <p:set>
                                      <p:cBhvr>
                                        <p:cTn id="130" dur="1" fill="hold">
                                          <p:stCondLst>
                                            <p:cond delay="0"/>
                                          </p:stCondLst>
                                        </p:cTn>
                                        <p:tgtEl>
                                          <p:spTgt spid="46"/>
                                        </p:tgtEl>
                                        <p:attrNameLst>
                                          <p:attrName>style.visibility</p:attrName>
                                        </p:attrNameLst>
                                      </p:cBhvr>
                                      <p:to>
                                        <p:strVal val="visible"/>
                                      </p:to>
                                    </p:set>
                                    <p:animEffect transition="in" filter="fade">
                                      <p:cBhvr>
                                        <p:cTn id="131" dur="500"/>
                                        <p:tgtEl>
                                          <p:spTgt spid="46"/>
                                        </p:tgtEl>
                                      </p:cBhvr>
                                    </p:animEffect>
                                  </p:childTnLst>
                                </p:cTn>
                              </p:par>
                            </p:childTnLst>
                          </p:cTn>
                        </p:par>
                        <p:par>
                          <p:cTn id="132" fill="hold">
                            <p:stCondLst>
                              <p:cond delay="1000"/>
                            </p:stCondLst>
                            <p:childTnLst>
                              <p:par>
                                <p:cTn id="133" presetID="0" presetClass="path" presetSubtype="0" accel="50000" decel="50000" fill="hold" nodeType="afterEffect">
                                  <p:stCondLst>
                                    <p:cond delay="0"/>
                                  </p:stCondLst>
                                  <p:childTnLst>
                                    <p:animMotion origin="layout" path="M 3.33333E-6 -1.11111E-6 L 0.13993 -1.11111E-6 " pathEditMode="relative" rAng="0" ptsTypes="AA">
                                      <p:cBhvr>
                                        <p:cTn id="134" dur="500" fill="hold"/>
                                        <p:tgtEl>
                                          <p:spTgt spid="46"/>
                                        </p:tgtEl>
                                        <p:attrNameLst>
                                          <p:attrName>ppt_x</p:attrName>
                                          <p:attrName>ppt_y</p:attrName>
                                        </p:attrNameLst>
                                      </p:cBhvr>
                                      <p:rCtr x="70" y="0"/>
                                    </p:animMotion>
                                  </p:childTnLst>
                                </p:cTn>
                              </p:par>
                            </p:childTnLst>
                          </p:cTn>
                        </p:par>
                        <p:par>
                          <p:cTn id="135" fill="hold">
                            <p:stCondLst>
                              <p:cond delay="1500"/>
                            </p:stCondLst>
                            <p:childTnLst>
                              <p:par>
                                <p:cTn id="136" presetID="10" presetClass="entr" presetSubtype="0" fill="hold" nodeType="after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fade">
                                      <p:cBhvr>
                                        <p:cTn id="138" dur="500"/>
                                        <p:tgtEl>
                                          <p:spTgt spid="37"/>
                                        </p:tgtEl>
                                      </p:cBhvr>
                                    </p:animEffect>
                                  </p:childTnLst>
                                </p:cTn>
                              </p:par>
                            </p:childTnLst>
                          </p:cTn>
                        </p:par>
                        <p:par>
                          <p:cTn id="139" fill="hold">
                            <p:stCondLst>
                              <p:cond delay="2000"/>
                            </p:stCondLst>
                            <p:childTnLst>
                              <p:par>
                                <p:cTn id="140" presetID="10" presetClass="exit" presetSubtype="0" fill="hold" nodeType="afterEffect">
                                  <p:stCondLst>
                                    <p:cond delay="0"/>
                                  </p:stCondLst>
                                  <p:childTnLst>
                                    <p:animEffect transition="out" filter="fade">
                                      <p:cBhvr>
                                        <p:cTn id="141" dur="500"/>
                                        <p:tgtEl>
                                          <p:spTgt spid="46"/>
                                        </p:tgtEl>
                                      </p:cBhvr>
                                    </p:animEffect>
                                    <p:set>
                                      <p:cBhvr>
                                        <p:cTn id="142" dur="1" fill="hold">
                                          <p:stCondLst>
                                            <p:cond delay="499"/>
                                          </p:stCondLst>
                                        </p:cTn>
                                        <p:tgtEl>
                                          <p:spTgt spid="46"/>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ntr" presetSubtype="2" fill="hold" grpId="0" nodeType="clickEffect">
                                  <p:stCondLst>
                                    <p:cond delay="0"/>
                                  </p:stCondLst>
                                  <p:childTnLst>
                                    <p:set>
                                      <p:cBhvr>
                                        <p:cTn id="146" dur="1" fill="hold">
                                          <p:stCondLst>
                                            <p:cond delay="0"/>
                                          </p:stCondLst>
                                        </p:cTn>
                                        <p:tgtEl>
                                          <p:spTgt spid="157"/>
                                        </p:tgtEl>
                                        <p:attrNameLst>
                                          <p:attrName>style.visibility</p:attrName>
                                        </p:attrNameLst>
                                      </p:cBhvr>
                                      <p:to>
                                        <p:strVal val="visible"/>
                                      </p:to>
                                    </p:set>
                                    <p:animEffect transition="in" filter="wipe(right)">
                                      <p:cBhvr>
                                        <p:cTn id="147" dur="500"/>
                                        <p:tgtEl>
                                          <p:spTgt spid="157"/>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156"/>
                                        </p:tgtEl>
                                        <p:attrNameLst>
                                          <p:attrName>style.visibility</p:attrName>
                                        </p:attrNameLst>
                                      </p:cBhvr>
                                      <p:to>
                                        <p:strVal val="visible"/>
                                      </p:to>
                                    </p:set>
                                    <p:animEffect transition="in" filter="wipe(down)">
                                      <p:cBhvr>
                                        <p:cTn id="150" dur="500"/>
                                        <p:tgtEl>
                                          <p:spTgt spid="156"/>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0" nodeType="clickEffect">
                                  <p:stCondLst>
                                    <p:cond delay="0"/>
                                  </p:stCondLst>
                                  <p:childTnLst>
                                    <p:set>
                                      <p:cBhvr>
                                        <p:cTn id="154" dur="1" fill="hold">
                                          <p:stCondLst>
                                            <p:cond delay="0"/>
                                          </p:stCondLst>
                                        </p:cTn>
                                        <p:tgtEl>
                                          <p:spTgt spid="368"/>
                                        </p:tgtEl>
                                        <p:attrNameLst>
                                          <p:attrName>style.visibility</p:attrName>
                                        </p:attrNameLst>
                                      </p:cBhvr>
                                      <p:to>
                                        <p:strVal val="visible"/>
                                      </p:to>
                                    </p:set>
                                    <p:animEffect transition="in" filter="wipe(up)">
                                      <p:cBhvr>
                                        <p:cTn id="155" dur="1000"/>
                                        <p:tgtEl>
                                          <p:spTgt spid="368"/>
                                        </p:tgtEl>
                                      </p:cBhvr>
                                    </p:animEffect>
                                  </p:childTnLst>
                                </p:cTn>
                              </p:par>
                              <p:par>
                                <p:cTn id="156" presetID="22" presetClass="entr" presetSubtype="1" fill="hold" grpId="0" nodeType="withEffect">
                                  <p:stCondLst>
                                    <p:cond delay="0"/>
                                  </p:stCondLst>
                                  <p:childTnLst>
                                    <p:set>
                                      <p:cBhvr>
                                        <p:cTn id="157" dur="1" fill="hold">
                                          <p:stCondLst>
                                            <p:cond delay="0"/>
                                          </p:stCondLst>
                                        </p:cTn>
                                        <p:tgtEl>
                                          <p:spTgt spid="158"/>
                                        </p:tgtEl>
                                        <p:attrNameLst>
                                          <p:attrName>style.visibility</p:attrName>
                                        </p:attrNameLst>
                                      </p:cBhvr>
                                      <p:to>
                                        <p:strVal val="visible"/>
                                      </p:to>
                                    </p:set>
                                    <p:animEffect transition="in" filter="wipe(up)">
                                      <p:cBhvr>
                                        <p:cTn id="158" dur="500"/>
                                        <p:tgtEl>
                                          <p:spTgt spid="158"/>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159"/>
                                        </p:tgtEl>
                                        <p:attrNameLst>
                                          <p:attrName>style.visibility</p:attrName>
                                        </p:attrNameLst>
                                      </p:cBhvr>
                                      <p:to>
                                        <p:strVal val="visible"/>
                                      </p:to>
                                    </p:set>
                                    <p:animEffect transition="in" filter="wipe(left)">
                                      <p:cBhvr>
                                        <p:cTn id="161" dur="500"/>
                                        <p:tgtEl>
                                          <p:spTgt spid="159"/>
                                        </p:tgtEl>
                                      </p:cBhvr>
                                    </p:animEffect>
                                  </p:childTnLst>
                                </p:cTn>
                              </p:par>
                            </p:childTnLst>
                          </p:cTn>
                        </p:par>
                        <p:par>
                          <p:cTn id="162" fill="hold">
                            <p:stCondLst>
                              <p:cond delay="1000"/>
                            </p:stCondLst>
                            <p:childTnLst>
                              <p:par>
                                <p:cTn id="163" presetID="1" presetClass="entr" presetSubtype="0" fill="hold" nodeType="afterEffect">
                                  <p:stCondLst>
                                    <p:cond delay="0"/>
                                  </p:stCondLst>
                                  <p:childTnLst>
                                    <p:set>
                                      <p:cBhvr>
                                        <p:cTn id="164" dur="1" fill="hold">
                                          <p:stCondLst>
                                            <p:cond delay="0"/>
                                          </p:stCondLst>
                                        </p:cTn>
                                        <p:tgtEl>
                                          <p:spTgt spid="38"/>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39"/>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40"/>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41"/>
                                        </p:tgtEl>
                                        <p:attrNameLst>
                                          <p:attrName>style.visibility</p:attrName>
                                        </p:attrNameLst>
                                      </p:cBhvr>
                                      <p:to>
                                        <p:strVal val="visible"/>
                                      </p:to>
                                    </p:set>
                                  </p:childTnLst>
                                </p:cTn>
                              </p:par>
                            </p:childTnLst>
                          </p:cTn>
                        </p:par>
                        <p:par>
                          <p:cTn id="171" fill="hold">
                            <p:stCondLst>
                              <p:cond delay="1000"/>
                            </p:stCondLst>
                            <p:childTnLst>
                              <p:par>
                                <p:cTn id="172" presetID="0" presetClass="path" presetSubtype="0" accel="50000" decel="50000" fill="hold" nodeType="afterEffect">
                                  <p:stCondLst>
                                    <p:cond delay="0"/>
                                  </p:stCondLst>
                                  <p:childTnLst>
                                    <p:animMotion origin="layout" path="M -0.00833 -0.25625 L -0.00833 0.01041 " pathEditMode="relative" rAng="0" ptsTypes="AA">
                                      <p:cBhvr>
                                        <p:cTn id="173" dur="2000" fill="hold"/>
                                        <p:tgtEl>
                                          <p:spTgt spid="38"/>
                                        </p:tgtEl>
                                        <p:attrNameLst>
                                          <p:attrName>ppt_x</p:attrName>
                                          <p:attrName>ppt_y</p:attrName>
                                        </p:attrNameLst>
                                      </p:cBhvr>
                                      <p:rCtr x="0" y="133"/>
                                    </p:animMotion>
                                  </p:childTnLst>
                                </p:cTn>
                              </p:par>
                              <p:par>
                                <p:cTn id="174" presetID="0" presetClass="path" presetSubtype="0" accel="50000" decel="50000" fill="hold" nodeType="withEffect">
                                  <p:stCondLst>
                                    <p:cond delay="0"/>
                                  </p:stCondLst>
                                  <p:childTnLst>
                                    <p:animMotion origin="layout" path="M -0.0125 -0.25625 L -0.0125 0.01041 " pathEditMode="relative" rAng="0" ptsTypes="AA">
                                      <p:cBhvr>
                                        <p:cTn id="175" dur="2000" fill="hold"/>
                                        <p:tgtEl>
                                          <p:spTgt spid="39"/>
                                        </p:tgtEl>
                                        <p:attrNameLst>
                                          <p:attrName>ppt_x</p:attrName>
                                          <p:attrName>ppt_y</p:attrName>
                                        </p:attrNameLst>
                                      </p:cBhvr>
                                      <p:rCtr x="0" y="133"/>
                                    </p:animMotion>
                                  </p:childTnLst>
                                </p:cTn>
                              </p:par>
                              <p:par>
                                <p:cTn id="176" presetID="0" presetClass="path" presetSubtype="0" accel="50000" decel="50000" fill="hold" nodeType="withEffect">
                                  <p:stCondLst>
                                    <p:cond delay="0"/>
                                  </p:stCondLst>
                                  <p:childTnLst>
                                    <p:animMotion origin="layout" path="M -0.00834 -0.25069 L -0.00834 0.01597 " pathEditMode="relative" rAng="0" ptsTypes="AA">
                                      <p:cBhvr>
                                        <p:cTn id="177" dur="2000" fill="hold"/>
                                        <p:tgtEl>
                                          <p:spTgt spid="40"/>
                                        </p:tgtEl>
                                        <p:attrNameLst>
                                          <p:attrName>ppt_x</p:attrName>
                                          <p:attrName>ppt_y</p:attrName>
                                        </p:attrNameLst>
                                      </p:cBhvr>
                                      <p:rCtr x="0" y="133"/>
                                    </p:animMotion>
                                  </p:childTnLst>
                                </p:cTn>
                              </p:par>
                              <p:par>
                                <p:cTn id="178" presetID="0" presetClass="path" presetSubtype="0" accel="50000" decel="50000" fill="hold" nodeType="withEffect">
                                  <p:stCondLst>
                                    <p:cond delay="0"/>
                                  </p:stCondLst>
                                  <p:childTnLst>
                                    <p:animMotion origin="layout" path="M -0.01007 -0.25069 L -0.01007 0.01597 " pathEditMode="relative" rAng="0" ptsTypes="AA">
                                      <p:cBhvr>
                                        <p:cTn id="179" dur="2000" fill="hold"/>
                                        <p:tgtEl>
                                          <p:spTgt spid="41"/>
                                        </p:tgtEl>
                                        <p:attrNameLst>
                                          <p:attrName>ppt_x</p:attrName>
                                          <p:attrName>ppt_y</p:attrName>
                                        </p:attrNameLst>
                                      </p:cBhvr>
                                      <p:rCtr x="0" y="133"/>
                                    </p:animMotion>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252"/>
                                        </p:tgtEl>
                                        <p:attrNameLst>
                                          <p:attrName>style.visibility</p:attrName>
                                        </p:attrNameLst>
                                      </p:cBhvr>
                                      <p:to>
                                        <p:strVal val="visible"/>
                                      </p:to>
                                    </p:set>
                                    <p:animEffect transition="in" filter="wipe(left)">
                                      <p:cBhvr>
                                        <p:cTn id="184"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80" grpId="0" animBg="1"/>
      <p:bldP spid="182" grpId="0" animBg="1"/>
      <p:bldP spid="184" grpId="0" animBg="1"/>
      <p:bldP spid="185" grpId="0" animBg="1"/>
      <p:bldP spid="186" grpId="0" animBg="1"/>
      <p:bldP spid="187" grpId="0" animBg="1"/>
      <p:bldP spid="188" grpId="0" animBg="1"/>
      <p:bldP spid="316" grpId="0"/>
      <p:bldP spid="317" grpId="0"/>
      <p:bldP spid="143" grpId="0" animBg="1"/>
      <p:bldP spid="151" grpId="0"/>
      <p:bldP spid="152" grpId="0"/>
      <p:bldP spid="154" grpId="0"/>
      <p:bldP spid="155" grpId="0"/>
      <p:bldP spid="156" grpId="0" animBg="1"/>
      <p:bldP spid="157" grpId="0"/>
      <p:bldP spid="159" grpId="0"/>
      <p:bldP spid="252" grpId="0"/>
      <p:bldP spid="36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Generation Example</a:t>
            </a:r>
            <a:br>
              <a:rPr lang="en-US" dirty="0" smtClean="0"/>
            </a:br>
            <a:r>
              <a:rPr lang="en-US" dirty="0" smtClean="0"/>
              <a:t>Skewed by Inclusion/Exclusion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Generate 10 people with:</a:t>
            </a:r>
          </a:p>
          <a:p>
            <a:pPr lvl="1"/>
            <a:r>
              <a:rPr lang="en-US" dirty="0" smtClean="0"/>
              <a:t>Inclusion criteria is 45&lt; Age &lt;90</a:t>
            </a:r>
          </a:p>
          <a:p>
            <a:pPr lvl="1"/>
            <a:r>
              <a:rPr lang="en-US" dirty="0" smtClean="0"/>
              <a:t>The base population distribution is:</a:t>
            </a:r>
          </a:p>
          <a:p>
            <a:pPr lvl="2"/>
            <a:r>
              <a:rPr lang="en-US" dirty="0" smtClean="0"/>
              <a:t>Age for Male:      Mean </a:t>
            </a:r>
            <a:r>
              <a:rPr lang="en-US" b="1" dirty="0" smtClean="0"/>
              <a:t>53</a:t>
            </a:r>
            <a:r>
              <a:rPr lang="en-US" dirty="0" smtClean="0"/>
              <a:t> SD </a:t>
            </a:r>
            <a:r>
              <a:rPr lang="en-US" b="1" dirty="0" smtClean="0"/>
              <a:t>10</a:t>
            </a:r>
          </a:p>
          <a:p>
            <a:pPr lvl="2"/>
            <a:r>
              <a:rPr lang="en-US" dirty="0" smtClean="0"/>
              <a:t>Age for Female:  Mean </a:t>
            </a:r>
            <a:r>
              <a:rPr lang="en-US" b="1" dirty="0" smtClean="0"/>
              <a:t>52</a:t>
            </a:r>
            <a:r>
              <a:rPr lang="en-US" dirty="0" smtClean="0"/>
              <a:t> SD </a:t>
            </a:r>
            <a:r>
              <a:rPr lang="en-US" b="1" dirty="0" smtClean="0"/>
              <a:t>7</a:t>
            </a:r>
          </a:p>
          <a:p>
            <a:pPr lvl="2"/>
            <a:r>
              <a:rPr lang="en-US" dirty="0" smtClean="0"/>
              <a:t>Male:                    </a:t>
            </a:r>
            <a:r>
              <a:rPr lang="en-US" b="1" dirty="0" smtClean="0"/>
              <a:t>50% </a:t>
            </a:r>
          </a:p>
          <a:p>
            <a:pPr lvl="2">
              <a:buNone/>
            </a:pPr>
            <a:endParaRPr lang="en-US" dirty="0" smtClean="0"/>
          </a:p>
          <a:p>
            <a:r>
              <a:rPr lang="en-US" dirty="0" smtClean="0"/>
              <a:t>Generation Functions (Implementation):</a:t>
            </a:r>
          </a:p>
          <a:p>
            <a:pPr lvl="1">
              <a:buNone/>
            </a:pPr>
            <a:r>
              <a:rPr lang="en-US" dirty="0" smtClean="0"/>
              <a:t>Age ~ </a:t>
            </a:r>
            <a:r>
              <a:rPr lang="en-US" dirty="0" err="1" smtClean="0">
                <a:solidFill>
                  <a:srgbClr val="0070C0"/>
                </a:solidFill>
              </a:rPr>
              <a:t>Iif</a:t>
            </a:r>
            <a:r>
              <a:rPr lang="en-US" dirty="0" smtClean="0">
                <a:solidFill>
                  <a:srgbClr val="0070C0"/>
                </a:solidFill>
              </a:rPr>
              <a:t> (</a:t>
            </a:r>
            <a:r>
              <a:rPr lang="en-US" dirty="0" err="1" smtClean="0">
                <a:solidFill>
                  <a:srgbClr val="0070C0"/>
                </a:solidFill>
              </a:rPr>
              <a:t>Male,Gaussian</a:t>
            </a:r>
            <a:r>
              <a:rPr lang="en-US" dirty="0" smtClean="0">
                <a:solidFill>
                  <a:srgbClr val="0070C0"/>
                </a:solidFill>
              </a:rPr>
              <a:t>(53,10) ,Gaussian(52,7))</a:t>
            </a:r>
          </a:p>
          <a:p>
            <a:pPr lvl="1">
              <a:buNone/>
            </a:pPr>
            <a:r>
              <a:rPr lang="en-US" dirty="0" smtClean="0"/>
              <a:t>Male ~ </a:t>
            </a:r>
            <a:r>
              <a:rPr lang="en-US" dirty="0" smtClean="0">
                <a:solidFill>
                  <a:srgbClr val="0070C0"/>
                </a:solidFill>
              </a:rPr>
              <a:t>Bernoulli(0.5)</a:t>
            </a:r>
          </a:p>
          <a:p>
            <a:pPr lvl="1">
              <a:buNone/>
            </a:pPr>
            <a:r>
              <a:rPr lang="en-US" dirty="0" smtClean="0"/>
              <a:t>Assert  =  </a:t>
            </a:r>
            <a:r>
              <a:rPr lang="en-US" dirty="0" smtClean="0">
                <a:solidFill>
                  <a:srgbClr val="0070C0"/>
                </a:solidFill>
              </a:rPr>
              <a:t>And(</a:t>
            </a:r>
            <a:r>
              <a:rPr lang="en-US" dirty="0" err="1" smtClean="0">
                <a:solidFill>
                  <a:srgbClr val="0070C0"/>
                </a:solidFill>
              </a:rPr>
              <a:t>Gr</a:t>
            </a:r>
            <a:r>
              <a:rPr lang="en-US" dirty="0" smtClean="0">
                <a:solidFill>
                  <a:srgbClr val="0070C0"/>
                </a:solidFill>
              </a:rPr>
              <a:t>(Age,45),Ls(Age,90))</a:t>
            </a:r>
          </a:p>
          <a:p>
            <a:pPr lvl="1">
              <a:buNone/>
            </a:pPr>
            <a:endParaRPr lang="en-US" dirty="0" smtClean="0">
              <a:solidFill>
                <a:srgbClr val="0070C0"/>
              </a:solidFill>
            </a:endParaRPr>
          </a:p>
          <a:p>
            <a:r>
              <a:rPr lang="en-US" dirty="0" smtClean="0"/>
              <a:t>Notes:</a:t>
            </a:r>
          </a:p>
          <a:p>
            <a:pPr lvl="1"/>
            <a:r>
              <a:rPr lang="en-US" b="1" dirty="0" smtClean="0"/>
              <a:t>May not represent well what was intended</a:t>
            </a:r>
            <a:endParaRPr lang="en-US" dirty="0" smtClean="0"/>
          </a:p>
          <a:p>
            <a:pPr lvl="1"/>
            <a:r>
              <a:rPr lang="en-US" dirty="0" smtClean="0"/>
              <a:t>Assertion drops non qualifying candidates</a:t>
            </a:r>
          </a:p>
          <a:p>
            <a:pPr lvl="1"/>
            <a:r>
              <a:rPr lang="en-US" dirty="0" smtClean="0"/>
              <a:t>The resulting Age is skewed</a:t>
            </a:r>
          </a:p>
        </p:txBody>
      </p:sp>
      <p:graphicFrame>
        <p:nvGraphicFramePr>
          <p:cNvPr id="4" name="Table 3"/>
          <p:cNvGraphicFramePr>
            <a:graphicFrameLocks noGrp="1"/>
          </p:cNvGraphicFramePr>
          <p:nvPr/>
        </p:nvGraphicFramePr>
        <p:xfrm>
          <a:off x="6375890" y="1447800"/>
          <a:ext cx="2082310" cy="3101686"/>
        </p:xfrm>
        <a:graphic>
          <a:graphicData uri="http://schemas.openxmlformats.org/drawingml/2006/table">
            <a:tbl>
              <a:tblPr firstRow="1" bandRow="1">
                <a:tableStyleId>{073A0DAA-6AF3-43AB-8588-CEC1D06C72B9}</a:tableStyleId>
              </a:tblPr>
              <a:tblGrid>
                <a:gridCol w="1347377"/>
                <a:gridCol w="734933"/>
              </a:tblGrid>
              <a:tr h="263236">
                <a:tc>
                  <a:txBody>
                    <a:bodyPr/>
                    <a:lstStyle/>
                    <a:p>
                      <a:pPr algn="ctr" fontAlgn="b"/>
                      <a:r>
                        <a:rPr lang="en-US" sz="1600" u="none" strike="noStrike" dirty="0"/>
                        <a:t>Age</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Male</a:t>
                      </a:r>
                      <a:endParaRPr lang="en-US" sz="1600" b="0" i="0" u="none" strike="noStrike" dirty="0">
                        <a:solidFill>
                          <a:srgbClr val="000000"/>
                        </a:solidFill>
                        <a:latin typeface="Calibri"/>
                      </a:endParaRPr>
                    </a:p>
                  </a:txBody>
                  <a:tcPr marL="9525" marR="9525" marT="9525" marB="0" anchor="b"/>
                </a:tc>
              </a:tr>
              <a:tr h="263236">
                <a:tc>
                  <a:txBody>
                    <a:bodyPr/>
                    <a:lstStyle/>
                    <a:p>
                      <a:pPr algn="r" fontAlgn="b"/>
                      <a:r>
                        <a:rPr lang="en-US" sz="1800" b="0" i="0" u="none" strike="noStrike" dirty="0">
                          <a:solidFill>
                            <a:srgbClr val="000000"/>
                          </a:solidFill>
                          <a:latin typeface="Calibri"/>
                        </a:rPr>
                        <a:t>48.85785535</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59.94741744</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56.19039096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64.40825341</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49.77582796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60.29975596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51.27571792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72.13820388</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55.51746037</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58.72574003</a:t>
                      </a:r>
                    </a:p>
                  </a:txBody>
                  <a:tcPr marL="9525" marR="9525" marT="9525" marB="0" anchor="b"/>
                </a:tc>
                <a:tc>
                  <a:txBody>
                    <a:bodyPr/>
                    <a:lstStyle/>
                    <a:p>
                      <a:pPr algn="r" fontAlgn="b"/>
                      <a:r>
                        <a:rPr lang="en-US" sz="1800" b="0" i="0" u="none" strike="noStrike" dirty="0">
                          <a:solidFill>
                            <a:srgbClr val="000000"/>
                          </a:solidFill>
                          <a:latin typeface="Calibri"/>
                        </a:rPr>
                        <a:t>0</a:t>
                      </a:r>
                    </a:p>
                  </a:txBody>
                  <a:tcPr marL="9525" marR="9525" marT="9525" marB="0" anchor="b"/>
                </a:tc>
              </a:tr>
            </a:tbl>
          </a:graphicData>
        </a:graphic>
      </p:graphicFrame>
      <p:sp>
        <p:nvSpPr>
          <p:cNvPr id="6" name="TextBox 5"/>
          <p:cNvSpPr txBox="1"/>
          <p:nvPr/>
        </p:nvSpPr>
        <p:spPr>
          <a:xfrm>
            <a:off x="5943600" y="4419600"/>
            <a:ext cx="3124200" cy="1477328"/>
          </a:xfrm>
          <a:prstGeom prst="rect">
            <a:avLst/>
          </a:prstGeom>
          <a:noFill/>
        </p:spPr>
        <p:txBody>
          <a:bodyPr wrap="square" rtlCol="0">
            <a:spAutoFit/>
          </a:bodyPr>
          <a:lstStyle/>
          <a:p>
            <a:r>
              <a:rPr lang="en-US" dirty="0" smtClean="0"/>
              <a:t>Final population that would have been reported in Table 1:</a:t>
            </a:r>
          </a:p>
          <a:p>
            <a:r>
              <a:rPr lang="en-US" dirty="0" smtClean="0"/>
              <a:t>Age  Mean:   </a:t>
            </a:r>
            <a:r>
              <a:rPr lang="en-US" b="1" dirty="0" smtClean="0"/>
              <a:t>57.7</a:t>
            </a:r>
            <a:r>
              <a:rPr lang="en-US" dirty="0" smtClean="0"/>
              <a:t>1366233</a:t>
            </a:r>
          </a:p>
          <a:p>
            <a:r>
              <a:rPr lang="en-US" dirty="0" smtClean="0"/>
              <a:t>Age SD:         </a:t>
            </a:r>
            <a:r>
              <a:rPr lang="en-US" b="1" dirty="0" smtClean="0"/>
              <a:t>7.1</a:t>
            </a:r>
            <a:r>
              <a:rPr lang="en-US" dirty="0" smtClean="0"/>
              <a:t>15024093</a:t>
            </a:r>
          </a:p>
          <a:p>
            <a:r>
              <a:rPr lang="en-US" dirty="0" smtClean="0"/>
              <a:t>Male Mean: </a:t>
            </a:r>
            <a:r>
              <a:rPr lang="en-US" b="1" dirty="0" smtClean="0"/>
              <a:t>0.5</a:t>
            </a:r>
            <a:endParaRPr lang="en-US" b="1" dirty="0"/>
          </a:p>
        </p:txBody>
      </p:sp>
      <p:sp>
        <p:nvSpPr>
          <p:cNvPr id="8" name="Right Arrow 7"/>
          <p:cNvSpPr/>
          <p:nvPr/>
        </p:nvSpPr>
        <p:spPr>
          <a:xfrm>
            <a:off x="4648200" y="4191000"/>
            <a:ext cx="1295400" cy="381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Callout 8"/>
          <p:cNvSpPr/>
          <p:nvPr/>
        </p:nvSpPr>
        <p:spPr>
          <a:xfrm>
            <a:off x="1143000" y="6019800"/>
            <a:ext cx="3581400" cy="457200"/>
          </a:xfrm>
          <a:prstGeom prst="wedgeEllipseCallout">
            <a:avLst>
              <a:gd name="adj1" fmla="val 82872"/>
              <a:gd name="adj2" fmla="val -15793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Result to be Published</a:t>
            </a:r>
            <a:endParaRPr lang="en-US" b="1" dirty="0">
              <a:solidFill>
                <a:srgbClr val="FF0000"/>
              </a:solidFill>
            </a:endParaRPr>
          </a:p>
        </p:txBody>
      </p:sp>
      <p:sp>
        <p:nvSpPr>
          <p:cNvPr id="13" name="Rectangle 12"/>
          <p:cNvSpPr/>
          <p:nvPr/>
        </p:nvSpPr>
        <p:spPr>
          <a:xfrm>
            <a:off x="5943600" y="5029200"/>
            <a:ext cx="2667000" cy="838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895600" y="2438400"/>
            <a:ext cx="1371600" cy="6858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4495800" y="2438400"/>
            <a:ext cx="1828800" cy="1143000"/>
          </a:xfrm>
          <a:prstGeom prst="wedgeEllipseCallout">
            <a:avLst>
              <a:gd name="adj1" fmla="val -66269"/>
              <a:gd name="adj2" fmla="val -831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Design is Subject to Constraints</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 calcmode="lin" valueType="num">
                                      <p:cBhvr additive="base">
                                        <p:cTn id="36"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 presetClass="entr" presetSubtype="8" fill="hold" nodeType="after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 calcmode="lin" valueType="num">
                                      <p:cBhvr additive="base">
                                        <p:cTn id="41"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par>
                          <p:cTn id="43" fill="hold">
                            <p:stCondLst>
                              <p:cond delay="1000"/>
                            </p:stCondLst>
                            <p:childTnLst>
                              <p:par>
                                <p:cTn id="44" presetID="2" presetClass="entr" presetSubtype="8" fill="hold" nodeType="after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 calcmode="lin" valueType="num">
                                      <p:cBhvr additive="base">
                                        <p:cTn id="46"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par>
                          <p:cTn id="48" fill="hold">
                            <p:stCondLst>
                              <p:cond delay="1500"/>
                            </p:stCondLst>
                            <p:childTnLst>
                              <p:par>
                                <p:cTn id="49" presetID="2" presetClass="entr" presetSubtype="8" fill="hold" nodeType="after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 calcmode="lin" valueType="num">
                                      <p:cBhvr additive="base">
                                        <p:cTn id="51"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txEl>
                                              <p:pRg st="15" end="15"/>
                                            </p:txEl>
                                          </p:spTgt>
                                        </p:tgtEl>
                                        <p:attrNameLst>
                                          <p:attrName>ppt_y</p:attrName>
                                        </p:attrNameLst>
                                      </p:cBhvr>
                                      <p:tavLst>
                                        <p:tav tm="0">
                                          <p:val>
                                            <p:strVal val="#ppt_y"/>
                                          </p:val>
                                        </p:tav>
                                        <p:tav tm="100000">
                                          <p:val>
                                            <p:strVal val="#ppt_y"/>
                                          </p:val>
                                        </p:tav>
                                      </p:tavLst>
                                    </p:anim>
                                  </p:childTnLst>
                                </p:cTn>
                              </p:par>
                              <p:par>
                                <p:cTn id="53" presetID="22" presetClass="entr" presetSubtype="8"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right)">
                                      <p:cBhvr>
                                        <p:cTn id="58" dur="500"/>
                                        <p:tgtEl>
                                          <p:spTgt spid="13"/>
                                        </p:tgtEl>
                                      </p:cBhvr>
                                    </p:animEffect>
                                  </p:childTnLst>
                                </p:cTn>
                              </p:par>
                            </p:childTnLst>
                          </p:cTn>
                        </p:par>
                        <p:par>
                          <p:cTn id="59" fill="hold">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right)">
                                      <p:cBhvr>
                                        <p:cTn id="6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3" grpId="0" animBg="1"/>
      <p:bldP spid="14"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Generation Example</a:t>
            </a:r>
            <a:br>
              <a:rPr lang="en-US" dirty="0" smtClean="0"/>
            </a:br>
            <a:r>
              <a:rPr lang="en-US" dirty="0" smtClean="0"/>
              <a:t>With Objectives &amp; INSPYRED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Generate 10 people with objectives:</a:t>
            </a:r>
          </a:p>
          <a:p>
            <a:pPr lvl="1"/>
            <a:r>
              <a:rPr lang="en-US" dirty="0" smtClean="0"/>
              <a:t>Base distribution &amp; Inclusion criteria as before</a:t>
            </a:r>
          </a:p>
          <a:p>
            <a:pPr lvl="1"/>
            <a:r>
              <a:rPr lang="en-US" dirty="0" smtClean="0"/>
              <a:t>Age :   Mean </a:t>
            </a:r>
            <a:r>
              <a:rPr lang="en-US" b="1" dirty="0" smtClean="0"/>
              <a:t>50</a:t>
            </a:r>
            <a:r>
              <a:rPr lang="en-US" dirty="0" smtClean="0"/>
              <a:t>, SD </a:t>
            </a:r>
            <a:r>
              <a:rPr lang="en-US" b="1" dirty="0" smtClean="0"/>
              <a:t>5</a:t>
            </a:r>
          </a:p>
          <a:p>
            <a:pPr lvl="1"/>
            <a:r>
              <a:rPr lang="en-US" dirty="0" smtClean="0"/>
              <a:t>Male:  </a:t>
            </a:r>
            <a:r>
              <a:rPr lang="en-US" b="1" dirty="0" smtClean="0"/>
              <a:t>60%</a:t>
            </a:r>
          </a:p>
          <a:p>
            <a:pPr lvl="2">
              <a:buNone/>
            </a:pPr>
            <a:endParaRPr lang="en-US" dirty="0" smtClean="0"/>
          </a:p>
          <a:p>
            <a:r>
              <a:rPr lang="en-US" dirty="0" smtClean="0"/>
              <a:t>Objectives (Implementation):</a:t>
            </a:r>
          </a:p>
          <a:p>
            <a:pPr lvl="1">
              <a:buNone/>
            </a:pPr>
            <a:r>
              <a:rPr lang="en-US" dirty="0" smtClean="0"/>
              <a:t>Age  Mean: 50 , Weight 1</a:t>
            </a:r>
          </a:p>
          <a:p>
            <a:pPr lvl="1">
              <a:buNone/>
            </a:pPr>
            <a:r>
              <a:rPr lang="en-US" dirty="0" smtClean="0"/>
              <a:t>Age  SD: 5 , Weight 1</a:t>
            </a:r>
          </a:p>
          <a:p>
            <a:pPr lvl="1">
              <a:buNone/>
            </a:pPr>
            <a:r>
              <a:rPr lang="en-US" dirty="0" smtClean="0"/>
              <a:t>Male: 0.6 , Weight 10</a:t>
            </a:r>
          </a:p>
          <a:p>
            <a:pPr lvl="1">
              <a:buNone/>
            </a:pPr>
            <a:endParaRPr lang="en-US" dirty="0" smtClean="0"/>
          </a:p>
          <a:p>
            <a:r>
              <a:rPr lang="en-US" dirty="0" smtClean="0"/>
              <a:t>Notes:</a:t>
            </a:r>
          </a:p>
          <a:p>
            <a:pPr lvl="1"/>
            <a:r>
              <a:rPr lang="en-US" dirty="0" smtClean="0"/>
              <a:t>Design matches results as much as possible</a:t>
            </a:r>
          </a:p>
          <a:p>
            <a:pPr lvl="1"/>
            <a:r>
              <a:rPr lang="en-US" dirty="0" smtClean="0"/>
              <a:t>The designer can study effect of constraints</a:t>
            </a:r>
          </a:p>
          <a:p>
            <a:pPr lvl="1"/>
            <a:r>
              <a:rPr lang="en-US" b="1" dirty="0" smtClean="0"/>
              <a:t>Table 1 can now be planned ahead!</a:t>
            </a:r>
            <a:endParaRPr lang="en-US" dirty="0" smtClean="0"/>
          </a:p>
        </p:txBody>
      </p:sp>
      <p:graphicFrame>
        <p:nvGraphicFramePr>
          <p:cNvPr id="4" name="Table 3"/>
          <p:cNvGraphicFramePr>
            <a:graphicFrameLocks noGrp="1"/>
          </p:cNvGraphicFramePr>
          <p:nvPr/>
        </p:nvGraphicFramePr>
        <p:xfrm>
          <a:off x="6375890" y="1418272"/>
          <a:ext cx="2082310" cy="3101686"/>
        </p:xfrm>
        <a:graphic>
          <a:graphicData uri="http://schemas.openxmlformats.org/drawingml/2006/table">
            <a:tbl>
              <a:tblPr firstRow="1" bandRow="1">
                <a:tableStyleId>{073A0DAA-6AF3-43AB-8588-CEC1D06C72B9}</a:tableStyleId>
              </a:tblPr>
              <a:tblGrid>
                <a:gridCol w="1347377"/>
                <a:gridCol w="734933"/>
              </a:tblGrid>
              <a:tr h="263236">
                <a:tc>
                  <a:txBody>
                    <a:bodyPr/>
                    <a:lstStyle/>
                    <a:p>
                      <a:pPr algn="ctr" fontAlgn="b"/>
                      <a:r>
                        <a:rPr lang="en-US" sz="1600" u="none" strike="noStrike" dirty="0"/>
                        <a:t>Age</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Male</a:t>
                      </a:r>
                      <a:endParaRPr lang="en-US" sz="1600" b="0" i="0" u="none" strike="noStrike" dirty="0">
                        <a:solidFill>
                          <a:srgbClr val="000000"/>
                        </a:solidFill>
                        <a:latin typeface="Calibri"/>
                      </a:endParaRPr>
                    </a:p>
                  </a:txBody>
                  <a:tcPr marL="9525" marR="9525" marT="9525" marB="0" anchor="b"/>
                </a:tc>
              </a:tr>
              <a:tr h="263236">
                <a:tc>
                  <a:txBody>
                    <a:bodyPr/>
                    <a:lstStyle/>
                    <a:p>
                      <a:pPr algn="r" fontAlgn="b"/>
                      <a:r>
                        <a:rPr lang="en-US" sz="1800" b="0" i="0" u="none" strike="noStrike">
                          <a:solidFill>
                            <a:srgbClr val="000000"/>
                          </a:solidFill>
                          <a:latin typeface="Calibri"/>
                        </a:rPr>
                        <a:t>50.8953429</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53.71135174</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52.86278825</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46.021901</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48.36662032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47.87355499</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45.11370607</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62.15347882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47.48350736</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45.93131347</a:t>
                      </a:r>
                    </a:p>
                  </a:txBody>
                  <a:tcPr marL="9525" marR="9525" marT="9525" marB="0" anchor="b"/>
                </a:tc>
                <a:tc>
                  <a:txBody>
                    <a:bodyPr/>
                    <a:lstStyle/>
                    <a:p>
                      <a:pPr algn="r" fontAlgn="b"/>
                      <a:r>
                        <a:rPr lang="en-US" sz="1800" b="0" i="0" u="none" strike="noStrike" dirty="0">
                          <a:solidFill>
                            <a:srgbClr val="000000"/>
                          </a:solidFill>
                          <a:latin typeface="Calibri"/>
                        </a:rPr>
                        <a:t>0</a:t>
                      </a:r>
                    </a:p>
                  </a:txBody>
                  <a:tcPr marL="9525" marR="9525" marT="9525" marB="0" anchor="b"/>
                </a:tc>
              </a:tr>
            </a:tbl>
          </a:graphicData>
        </a:graphic>
      </p:graphicFrame>
      <p:sp>
        <p:nvSpPr>
          <p:cNvPr id="5" name="Right Arrow 4"/>
          <p:cNvSpPr/>
          <p:nvPr/>
        </p:nvSpPr>
        <p:spPr>
          <a:xfrm>
            <a:off x="4648200" y="3505200"/>
            <a:ext cx="1295400" cy="381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5943600" y="4390072"/>
            <a:ext cx="3124200" cy="1477328"/>
          </a:xfrm>
          <a:prstGeom prst="rect">
            <a:avLst/>
          </a:prstGeom>
          <a:noFill/>
        </p:spPr>
        <p:txBody>
          <a:bodyPr wrap="square" rtlCol="0">
            <a:spAutoFit/>
          </a:bodyPr>
          <a:lstStyle/>
          <a:p>
            <a:r>
              <a:rPr lang="en-US" dirty="0" smtClean="0"/>
              <a:t>Final population selected out of 1000 generated candidates:</a:t>
            </a:r>
          </a:p>
          <a:p>
            <a:r>
              <a:rPr lang="en-US" dirty="0" smtClean="0"/>
              <a:t>Age  Mean:  </a:t>
            </a:r>
            <a:r>
              <a:rPr lang="en-US" b="1" dirty="0" smtClean="0"/>
              <a:t>50.0</a:t>
            </a:r>
            <a:r>
              <a:rPr lang="en-US" dirty="0" smtClean="0"/>
              <a:t>4135649</a:t>
            </a:r>
          </a:p>
          <a:p>
            <a:r>
              <a:rPr lang="en-US" dirty="0" smtClean="0"/>
              <a:t>Age SD:         </a:t>
            </a:r>
            <a:r>
              <a:rPr lang="en-US" b="1" dirty="0" smtClean="0"/>
              <a:t>5.1</a:t>
            </a:r>
            <a:r>
              <a:rPr lang="en-US" dirty="0" smtClean="0"/>
              <a:t>66548964</a:t>
            </a:r>
          </a:p>
          <a:p>
            <a:r>
              <a:rPr lang="en-US" dirty="0" smtClean="0"/>
              <a:t>Male Mean: </a:t>
            </a:r>
            <a:r>
              <a:rPr lang="en-US" b="1" dirty="0" smtClean="0"/>
              <a:t>0.6</a:t>
            </a:r>
            <a:endParaRPr lang="en-US" b="1" dirty="0"/>
          </a:p>
        </p:txBody>
      </p:sp>
      <p:sp>
        <p:nvSpPr>
          <p:cNvPr id="12" name="Rectangle 11"/>
          <p:cNvSpPr/>
          <p:nvPr/>
        </p:nvSpPr>
        <p:spPr>
          <a:xfrm>
            <a:off x="1905000" y="2209800"/>
            <a:ext cx="1676400" cy="6096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Callout 6"/>
          <p:cNvSpPr/>
          <p:nvPr/>
        </p:nvSpPr>
        <p:spPr>
          <a:xfrm>
            <a:off x="4038600" y="2286000"/>
            <a:ext cx="2133600" cy="914400"/>
          </a:xfrm>
          <a:prstGeom prst="wedgeEllipseCallout">
            <a:avLst>
              <a:gd name="adj1" fmla="val -77152"/>
              <a:gd name="adj2" fmla="val -1726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Design = Desired + Constraints</a:t>
            </a:r>
            <a:endParaRPr lang="en-US" b="1" dirty="0">
              <a:solidFill>
                <a:srgbClr val="FF0000"/>
              </a:solidFill>
            </a:endParaRPr>
          </a:p>
        </p:txBody>
      </p:sp>
      <p:sp>
        <p:nvSpPr>
          <p:cNvPr id="13" name="Rectangle 12"/>
          <p:cNvSpPr/>
          <p:nvPr/>
        </p:nvSpPr>
        <p:spPr>
          <a:xfrm>
            <a:off x="5943600" y="4999672"/>
            <a:ext cx="2667000" cy="838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Callout 13"/>
          <p:cNvSpPr/>
          <p:nvPr/>
        </p:nvSpPr>
        <p:spPr>
          <a:xfrm>
            <a:off x="762000" y="6019800"/>
            <a:ext cx="3581400" cy="457200"/>
          </a:xfrm>
          <a:prstGeom prst="wedgeEllipseCallout">
            <a:avLst>
              <a:gd name="adj1" fmla="val 93167"/>
              <a:gd name="adj2" fmla="val -10631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Result to be Published</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wipe(left)">
                                      <p:cBhvr>
                                        <p:cTn id="10" dur="500"/>
                                        <p:tgtEl>
                                          <p:spTgt spid="3">
                                            <p:txEl>
                                              <p:pRg st="6" end="6"/>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wipe(left)">
                                      <p:cBhvr>
                                        <p:cTn id="13" dur="500"/>
                                        <p:tgtEl>
                                          <p:spTgt spid="3">
                                            <p:txEl>
                                              <p:pRg st="7" end="7"/>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wipe(left)">
                                      <p:cBhvr>
                                        <p:cTn id="16" dur="500"/>
                                        <p:tgtEl>
                                          <p:spTgt spid="3">
                                            <p:txEl>
                                              <p:pRg st="8" end="8"/>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wipe(left)">
                                      <p:cBhvr>
                                        <p:cTn id="33" dur="500"/>
                                        <p:tgtEl>
                                          <p:spTgt spid="3">
                                            <p:txEl>
                                              <p:pRg st="10" end="10"/>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left)">
                                      <p:cBhvr>
                                        <p:cTn id="37" dur="500"/>
                                        <p:tgtEl>
                                          <p:spTgt spid="3">
                                            <p:txEl>
                                              <p:pRg st="11" end="11"/>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right)">
                                      <p:cBhvr>
                                        <p:cTn id="43" dur="500"/>
                                        <p:tgtEl>
                                          <p:spTgt spid="13"/>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right)">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wipe(left)">
                                      <p:cBhvr>
                                        <p:cTn id="55" dur="500"/>
                                        <p:tgtEl>
                                          <p:spTgt spid="3">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wipe(left)">
                                      <p:cBhvr>
                                        <p:cTn id="6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2" grpId="0" animBg="1"/>
      <p:bldP spid="7"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Covariates Use</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endParaRPr lang="en-US" dirty="0" smtClean="0"/>
          </a:p>
          <a:p>
            <a:endParaRPr lang="en-US" dirty="0" smtClean="0"/>
          </a:p>
          <a:p>
            <a:endParaRPr lang="en-US" dirty="0" smtClean="0"/>
          </a:p>
          <a:p>
            <a:r>
              <a:rPr lang="en-US" dirty="0" smtClean="0"/>
              <a:t>Age increases each year by 1</a:t>
            </a:r>
          </a:p>
          <a:p>
            <a:r>
              <a:rPr lang="en-US" dirty="0" smtClean="0"/>
              <a:t>Yearly cost is 100*Age +500*Sick</a:t>
            </a:r>
          </a:p>
          <a:p>
            <a:r>
              <a:rPr lang="en-US" dirty="0" smtClean="0"/>
              <a:t>Starting Population</a:t>
            </a:r>
          </a:p>
          <a:p>
            <a:pPr lvl="1"/>
            <a:r>
              <a:rPr lang="en-US" dirty="0" smtClean="0"/>
              <a:t>Male ~60% , selected from Male ~50%</a:t>
            </a:r>
          </a:p>
          <a:p>
            <a:pPr lvl="1"/>
            <a:r>
              <a:rPr lang="en-US" dirty="0" smtClean="0"/>
              <a:t>Age = 50 (5)  selected from Male 53(10), Female 52(7) </a:t>
            </a:r>
          </a:p>
          <a:p>
            <a:pPr lvl="1"/>
            <a:r>
              <a:rPr lang="en-US" dirty="0" smtClean="0"/>
              <a:t>Inclusion criteria is 45&lt; Age &lt;90</a:t>
            </a:r>
          </a:p>
          <a:p>
            <a:r>
              <a:rPr lang="en-US" dirty="0" smtClean="0"/>
              <a:t>How much this disease will cost for 10 years?</a:t>
            </a:r>
          </a:p>
          <a:p>
            <a:endParaRPr lang="en-US" dirty="0" smtClean="0"/>
          </a:p>
          <a:p>
            <a:endParaRPr lang="en-US" dirty="0" smtClean="0"/>
          </a:p>
          <a:p>
            <a:endParaRPr lang="en-US" dirty="0" smtClean="0"/>
          </a:p>
          <a:p>
            <a:endParaRPr lang="en-US" dirty="0"/>
          </a:p>
        </p:txBody>
      </p:sp>
      <p:sp>
        <p:nvSpPr>
          <p:cNvPr id="3073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4" name="Group 3"/>
          <p:cNvGrpSpPr>
            <a:grpSpLocks noChangeAspect="1"/>
          </p:cNvGrpSpPr>
          <p:nvPr/>
        </p:nvGrpSpPr>
        <p:grpSpPr bwMode="auto">
          <a:xfrm>
            <a:off x="1676400" y="1371600"/>
            <a:ext cx="6283825" cy="1803179"/>
            <a:chOff x="1800" y="2301"/>
            <a:chExt cx="4967" cy="1426"/>
          </a:xfrm>
        </p:grpSpPr>
        <p:sp>
          <p:nvSpPr>
            <p:cNvPr id="30735" name="AutoShape 15"/>
            <p:cNvSpPr>
              <a:spLocks noChangeAspect="1" noChangeArrowheads="1" noTextEdit="1"/>
            </p:cNvSpPr>
            <p:nvPr/>
          </p:nvSpPr>
          <p:spPr bwMode="auto">
            <a:xfrm>
              <a:off x="1800" y="2301"/>
              <a:ext cx="4967" cy="1298"/>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34" name="Text Box 14"/>
            <p:cNvSpPr txBox="1">
              <a:spLocks noChangeArrowheads="1"/>
            </p:cNvSpPr>
            <p:nvPr/>
          </p:nvSpPr>
          <p:spPr bwMode="auto">
            <a:xfrm>
              <a:off x="1980" y="3026"/>
              <a:ext cx="1043" cy="54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Healthy</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0733" name="Text Box 13"/>
            <p:cNvSpPr txBox="1">
              <a:spLocks noChangeArrowheads="1"/>
            </p:cNvSpPr>
            <p:nvPr/>
          </p:nvSpPr>
          <p:spPr bwMode="auto">
            <a:xfrm>
              <a:off x="3565" y="3027"/>
              <a:ext cx="1070"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Sick</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0732" name="Line 12"/>
            <p:cNvSpPr>
              <a:spLocks noChangeShapeType="1"/>
            </p:cNvSpPr>
            <p:nvPr/>
          </p:nvSpPr>
          <p:spPr bwMode="auto">
            <a:xfrm>
              <a:off x="3023" y="3108"/>
              <a:ext cx="540" cy="1"/>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731" name="Text Box 11"/>
            <p:cNvSpPr txBox="1">
              <a:spLocks noChangeArrowheads="1"/>
            </p:cNvSpPr>
            <p:nvPr/>
          </p:nvSpPr>
          <p:spPr bwMode="auto">
            <a:xfrm>
              <a:off x="2841" y="2723"/>
              <a:ext cx="2077" cy="29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0.2 M / 0.1F+Age*0.002</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0730" name="Text Box 10"/>
            <p:cNvSpPr txBox="1">
              <a:spLocks noChangeArrowheads="1"/>
            </p:cNvSpPr>
            <p:nvPr/>
          </p:nvSpPr>
          <p:spPr bwMode="auto">
            <a:xfrm>
              <a:off x="5175" y="3027"/>
              <a:ext cx="1105"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Dead</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0729" name="Line 9"/>
            <p:cNvSpPr>
              <a:spLocks noChangeShapeType="1"/>
            </p:cNvSpPr>
            <p:nvPr/>
          </p:nvSpPr>
          <p:spPr bwMode="auto">
            <a:xfrm>
              <a:off x="4648" y="3278"/>
              <a:ext cx="540" cy="1"/>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728" name="Text Box 8"/>
            <p:cNvSpPr txBox="1">
              <a:spLocks noChangeArrowheads="1"/>
            </p:cNvSpPr>
            <p:nvPr/>
          </p:nvSpPr>
          <p:spPr bwMode="auto">
            <a:xfrm>
              <a:off x="4691" y="3024"/>
              <a:ext cx="796" cy="58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0.3</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0726" name="Line 6"/>
            <p:cNvSpPr>
              <a:spLocks noChangeShapeType="1"/>
            </p:cNvSpPr>
            <p:nvPr/>
          </p:nvSpPr>
          <p:spPr bwMode="auto">
            <a:xfrm>
              <a:off x="3025" y="3430"/>
              <a:ext cx="540" cy="1"/>
            </a:xfrm>
            <a:prstGeom prst="line">
              <a:avLst/>
            </a:prstGeom>
            <a:noFill/>
            <a:ln w="25400">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p>
          </p:txBody>
        </p:sp>
        <p:sp>
          <p:nvSpPr>
            <p:cNvPr id="30725" name="Text Box 5"/>
            <p:cNvSpPr txBox="1">
              <a:spLocks noChangeArrowheads="1"/>
            </p:cNvSpPr>
            <p:nvPr/>
          </p:nvSpPr>
          <p:spPr bwMode="auto">
            <a:xfrm>
              <a:off x="3125" y="3145"/>
              <a:ext cx="796" cy="58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0.1</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0724" name="Text Box 4"/>
            <p:cNvSpPr txBox="1">
              <a:spLocks noChangeArrowheads="1"/>
            </p:cNvSpPr>
            <p:nvPr/>
          </p:nvSpPr>
          <p:spPr bwMode="auto">
            <a:xfrm>
              <a:off x="3834" y="2301"/>
              <a:ext cx="997" cy="29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0.002*Age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9" name="Line 12"/>
          <p:cNvSpPr>
            <a:spLocks noChangeShapeType="1"/>
          </p:cNvSpPr>
          <p:nvPr/>
        </p:nvSpPr>
        <p:spPr bwMode="auto">
          <a:xfrm flipV="1">
            <a:off x="2514600" y="1752600"/>
            <a:ext cx="4114800" cy="0"/>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 name="Line 12"/>
          <p:cNvSpPr>
            <a:spLocks noChangeShapeType="1"/>
          </p:cNvSpPr>
          <p:nvPr/>
        </p:nvSpPr>
        <p:spPr bwMode="auto">
          <a:xfrm>
            <a:off x="6629400" y="1752600"/>
            <a:ext cx="0" cy="533400"/>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1" name="Line 12"/>
          <p:cNvSpPr>
            <a:spLocks noChangeShapeType="1"/>
          </p:cNvSpPr>
          <p:nvPr/>
        </p:nvSpPr>
        <p:spPr bwMode="auto">
          <a:xfrm flipV="1">
            <a:off x="2514600" y="1752600"/>
            <a:ext cx="0" cy="533400"/>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Disease Models at a Glance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Describe phenomenon observed in past studies</a:t>
            </a:r>
          </a:p>
          <a:p>
            <a:endParaRPr lang="en-US" dirty="0" smtClean="0"/>
          </a:p>
          <a:p>
            <a:r>
              <a:rPr lang="en-US" dirty="0" smtClean="0"/>
              <a:t>Attempt to predict future disease progression</a:t>
            </a:r>
          </a:p>
          <a:p>
            <a:endParaRPr lang="en-US" dirty="0" smtClean="0"/>
          </a:p>
          <a:p>
            <a:r>
              <a:rPr lang="en-US" dirty="0" smtClean="0"/>
              <a:t>Used to predict Costs / Quality of Life</a:t>
            </a:r>
          </a:p>
          <a:p>
            <a:endParaRPr lang="en-US" dirty="0" smtClean="0"/>
          </a:p>
          <a:p>
            <a:r>
              <a:rPr lang="en-US" dirty="0" smtClean="0"/>
              <a:t>Disease models </a:t>
            </a:r>
            <a:r>
              <a:rPr lang="en-US" dirty="0" smtClean="0">
                <a:solidFill>
                  <a:srgbClr val="660033"/>
                </a:solidFill>
              </a:rPr>
              <a:t>apply a function </a:t>
            </a:r>
            <a:r>
              <a:rPr lang="en-US" dirty="0" smtClean="0"/>
              <a:t>to an initial cohort</a:t>
            </a:r>
          </a:p>
          <a:p>
            <a:pPr lvl="1"/>
            <a:endParaRPr lang="en-US" dirty="0" smtClean="0"/>
          </a:p>
          <a:p>
            <a:pPr lvl="1"/>
            <a:r>
              <a:rPr lang="en-US" dirty="0" smtClean="0"/>
              <a:t>Markov model</a:t>
            </a:r>
          </a:p>
          <a:p>
            <a:pPr lvl="1"/>
            <a:endParaRPr lang="en-US" dirty="0" smtClean="0"/>
          </a:p>
          <a:p>
            <a:pPr lvl="1"/>
            <a:r>
              <a:rPr lang="en-US" dirty="0" smtClean="0"/>
              <a:t>Differential equation</a:t>
            </a:r>
          </a:p>
          <a:p>
            <a:pPr lvl="1"/>
            <a:endParaRPr lang="en-US" dirty="0" smtClean="0"/>
          </a:p>
          <a:p>
            <a:pPr lvl="1"/>
            <a:r>
              <a:rPr lang="en-US" dirty="0" smtClean="0"/>
              <a:t>Hybrid functions</a:t>
            </a:r>
          </a:p>
          <a:p>
            <a:pPr lvl="1"/>
            <a:endParaRPr lang="en-US" dirty="0" smtClean="0"/>
          </a:p>
          <a:p>
            <a:pPr lvl="1"/>
            <a:endParaRPr lang="en-US" dirty="0" smtClean="0"/>
          </a:p>
          <a:p>
            <a:r>
              <a:rPr lang="en-US" dirty="0" smtClean="0"/>
              <a:t>Simulation can be at:</a:t>
            </a:r>
          </a:p>
          <a:p>
            <a:pPr lvl="1"/>
            <a:r>
              <a:rPr lang="en-US" dirty="0" smtClean="0"/>
              <a:t>The cohort level</a:t>
            </a:r>
          </a:p>
          <a:p>
            <a:pPr lvl="1"/>
            <a:r>
              <a:rPr lang="en-US" dirty="0" smtClean="0"/>
              <a:t>Individual level = </a:t>
            </a:r>
            <a:r>
              <a:rPr lang="en-US" dirty="0" err="1" smtClean="0"/>
              <a:t>microsimulation</a:t>
            </a:r>
            <a:endParaRPr lang="en-US" dirty="0" smtClean="0"/>
          </a:p>
        </p:txBody>
      </p:sp>
      <p:graphicFrame>
        <p:nvGraphicFramePr>
          <p:cNvPr id="4" name="Object 68"/>
          <p:cNvGraphicFramePr>
            <a:graphicFrameLocks noChangeAspect="1"/>
          </p:cNvGraphicFramePr>
          <p:nvPr/>
        </p:nvGraphicFramePr>
        <p:xfrm>
          <a:off x="4343400" y="3505200"/>
          <a:ext cx="361723" cy="393178"/>
        </p:xfrm>
        <a:graphic>
          <a:graphicData uri="http://schemas.openxmlformats.org/presentationml/2006/ole">
            <p:oleObj spid="_x0000_s1026" name="משוואה" r:id="rId3" imgW="215806" imgH="228501" progId="Equation.3">
              <p:embed/>
            </p:oleObj>
          </a:graphicData>
        </a:graphic>
      </p:graphicFrame>
      <p:graphicFrame>
        <p:nvGraphicFramePr>
          <p:cNvPr id="5" name="Object 64"/>
          <p:cNvGraphicFramePr>
            <a:graphicFrameLocks noChangeAspect="1"/>
          </p:cNvGraphicFramePr>
          <p:nvPr/>
        </p:nvGraphicFramePr>
        <p:xfrm>
          <a:off x="5943600" y="3505200"/>
          <a:ext cx="361723" cy="377450"/>
        </p:xfrm>
        <a:graphic>
          <a:graphicData uri="http://schemas.openxmlformats.org/presentationml/2006/ole">
            <p:oleObj spid="_x0000_s1027" name="משוואה" r:id="rId4" imgW="215619" imgH="215619" progId="Equation.3">
              <p:embed/>
            </p:oleObj>
          </a:graphicData>
        </a:graphic>
      </p:graphicFrame>
      <p:grpSp>
        <p:nvGrpSpPr>
          <p:cNvPr id="6" name="Group 62"/>
          <p:cNvGrpSpPr>
            <a:grpSpLocks noChangeAspect="1"/>
          </p:cNvGrpSpPr>
          <p:nvPr/>
        </p:nvGrpSpPr>
        <p:grpSpPr bwMode="auto">
          <a:xfrm>
            <a:off x="3124200" y="3429000"/>
            <a:ext cx="4772213" cy="838200"/>
            <a:chOff x="1800" y="2820"/>
            <a:chExt cx="4967" cy="872"/>
          </a:xfrm>
        </p:grpSpPr>
        <p:sp>
          <p:nvSpPr>
            <p:cNvPr id="7" name="AutoShape 72"/>
            <p:cNvSpPr>
              <a:spLocks noChangeAspect="1" noChangeArrowheads="1" noTextEdit="1"/>
            </p:cNvSpPr>
            <p:nvPr/>
          </p:nvSpPr>
          <p:spPr bwMode="auto">
            <a:xfrm>
              <a:off x="1800" y="2820"/>
              <a:ext cx="4967" cy="872"/>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Text Box 71"/>
            <p:cNvSpPr txBox="1">
              <a:spLocks noChangeArrowheads="1"/>
            </p:cNvSpPr>
            <p:nvPr/>
          </p:nvSpPr>
          <p:spPr bwMode="auto">
            <a:xfrm>
              <a:off x="1980" y="3000"/>
              <a:ext cx="1043" cy="54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Normal</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9" name="Text Box 70"/>
            <p:cNvSpPr txBox="1">
              <a:spLocks noChangeArrowheads="1"/>
            </p:cNvSpPr>
            <p:nvPr/>
          </p:nvSpPr>
          <p:spPr bwMode="auto">
            <a:xfrm>
              <a:off x="3565" y="3000"/>
              <a:ext cx="1070"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Arial" pitchFamily="34" charset="0"/>
                  <a:ea typeface="Times New Roman" pitchFamily="18" charset="0"/>
                  <a:cs typeface="Arial" pitchFamily="34" charset="0"/>
                </a:rPr>
                <a:t>Sick</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0" name="Line 69"/>
            <p:cNvSpPr>
              <a:spLocks noChangeShapeType="1"/>
            </p:cNvSpPr>
            <p:nvPr/>
          </p:nvSpPr>
          <p:spPr bwMode="auto">
            <a:xfrm>
              <a:off x="3023" y="3358"/>
              <a:ext cx="540" cy="1"/>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a:p>
          </p:txBody>
        </p:sp>
        <p:sp>
          <p:nvSpPr>
            <p:cNvPr id="11" name="Text Box 67"/>
            <p:cNvSpPr txBox="1">
              <a:spLocks noChangeArrowheads="1"/>
            </p:cNvSpPr>
            <p:nvPr/>
          </p:nvSpPr>
          <p:spPr bwMode="auto">
            <a:xfrm>
              <a:off x="2936" y="2939"/>
              <a:ext cx="629" cy="644"/>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endParaRPr lang="en-US"/>
            </a:p>
          </p:txBody>
        </p:sp>
        <p:sp>
          <p:nvSpPr>
            <p:cNvPr id="12" name="Text Box 66"/>
            <p:cNvSpPr txBox="1">
              <a:spLocks noChangeArrowheads="1"/>
            </p:cNvSpPr>
            <p:nvPr/>
          </p:nvSpPr>
          <p:spPr bwMode="auto">
            <a:xfrm>
              <a:off x="5175" y="2999"/>
              <a:ext cx="1105"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Arial" pitchFamily="34" charset="0"/>
                  <a:ea typeface="Times New Roman" pitchFamily="18" charset="0"/>
                  <a:cs typeface="Arial" pitchFamily="34" charset="0"/>
                </a:rPr>
                <a:t>Dead</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3" name="Line 65"/>
            <p:cNvSpPr>
              <a:spLocks noChangeShapeType="1"/>
            </p:cNvSpPr>
            <p:nvPr/>
          </p:nvSpPr>
          <p:spPr bwMode="auto">
            <a:xfrm>
              <a:off x="4635" y="3357"/>
              <a:ext cx="540" cy="1"/>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a:p>
          </p:txBody>
        </p:sp>
        <p:sp>
          <p:nvSpPr>
            <p:cNvPr id="14" name="Text Box 63"/>
            <p:cNvSpPr txBox="1">
              <a:spLocks noChangeArrowheads="1"/>
            </p:cNvSpPr>
            <p:nvPr/>
          </p:nvSpPr>
          <p:spPr bwMode="auto">
            <a:xfrm>
              <a:off x="4548" y="2938"/>
              <a:ext cx="629" cy="623"/>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endParaRPr lang="en-US"/>
            </a:p>
          </p:txBody>
        </p:sp>
      </p:grpSp>
      <p:graphicFrame>
        <p:nvGraphicFramePr>
          <p:cNvPr id="4099" name="Object 3"/>
          <p:cNvGraphicFramePr>
            <a:graphicFrameLocks noChangeAspect="1"/>
          </p:cNvGraphicFramePr>
          <p:nvPr/>
        </p:nvGraphicFramePr>
        <p:xfrm>
          <a:off x="3249613" y="4679950"/>
          <a:ext cx="4151312" cy="349250"/>
        </p:xfrm>
        <a:graphic>
          <a:graphicData uri="http://schemas.openxmlformats.org/presentationml/2006/ole">
            <p:oleObj spid="_x0000_s1028" name="משוואה" r:id="rId5" imgW="2476440" imgH="203040" progId="Equation.3">
              <p:embed/>
            </p:oleObj>
          </a:graphicData>
        </a:graphic>
      </p:graphicFrame>
      <p:graphicFrame>
        <p:nvGraphicFramePr>
          <p:cNvPr id="4100" name="Object 4"/>
          <p:cNvGraphicFramePr>
            <a:graphicFrameLocks noChangeAspect="1"/>
          </p:cNvGraphicFramePr>
          <p:nvPr/>
        </p:nvGraphicFramePr>
        <p:xfrm>
          <a:off x="3276600" y="4191000"/>
          <a:ext cx="2914650" cy="347663"/>
        </p:xfrm>
        <a:graphic>
          <a:graphicData uri="http://schemas.openxmlformats.org/presentationml/2006/ole">
            <p:oleObj spid="_x0000_s1029" name="משוואה" r:id="rId6" imgW="1739880" imgH="203040" progId="Equation.3">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Reproducibility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MIST stores random state of each simulation</a:t>
            </a:r>
          </a:p>
          <a:p>
            <a:endParaRPr lang="en-US" dirty="0" smtClean="0"/>
          </a:p>
          <a:p>
            <a:r>
              <a:rPr lang="en-US" dirty="0" smtClean="0"/>
              <a:t>MIST can recreate a simulation from Trace Back upon request </a:t>
            </a:r>
          </a:p>
          <a:p>
            <a:endParaRPr lang="en-US" dirty="0" smtClean="0"/>
          </a:p>
          <a:p>
            <a:r>
              <a:rPr lang="en-US" dirty="0" smtClean="0"/>
              <a:t>MIST records additional traceability information in compiled simulation files to help debugging</a:t>
            </a:r>
          </a:p>
          <a:p>
            <a:endParaRPr lang="en-US" dirty="0" smtClean="0"/>
          </a:p>
          <a:p>
            <a:r>
              <a:rPr lang="en-US" b="1" dirty="0" smtClean="0"/>
              <a:t>Good For:</a:t>
            </a:r>
          </a:p>
          <a:p>
            <a:pPr lvl="1"/>
            <a:r>
              <a:rPr lang="en-US" dirty="0" smtClean="0"/>
              <a:t>Saving storage space</a:t>
            </a:r>
          </a:p>
          <a:p>
            <a:pPr lvl="1"/>
            <a:r>
              <a:rPr lang="en-US" dirty="0" smtClean="0"/>
              <a:t>Debugging</a:t>
            </a:r>
          </a:p>
          <a:p>
            <a:pPr lvl="1"/>
            <a:r>
              <a:rPr lang="en-US" dirty="0" smtClean="0"/>
              <a:t>Distributing results &amp; publication</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MIST Runs Over the Cloud!</a:t>
            </a:r>
            <a:endParaRPr lang="en-US" dirty="0"/>
          </a:p>
        </p:txBody>
      </p:sp>
      <p:sp>
        <p:nvSpPr>
          <p:cNvPr id="3" name="Content Placeholder 2"/>
          <p:cNvSpPr>
            <a:spLocks noGrp="1"/>
          </p:cNvSpPr>
          <p:nvPr>
            <p:ph idx="1"/>
          </p:nvPr>
        </p:nvSpPr>
        <p:spPr/>
        <p:txBody>
          <a:bodyPr>
            <a:normAutofit fontScale="62500" lnSpcReduction="20000"/>
          </a:bodyPr>
          <a:lstStyle/>
          <a:p>
            <a:pPr algn="ctr">
              <a:buNone/>
            </a:pPr>
            <a:r>
              <a:rPr lang="en-US" sz="4400" b="1" dirty="0" smtClean="0">
                <a:solidFill>
                  <a:srgbClr val="FF0000"/>
                </a:solidFill>
              </a:rPr>
              <a:t>Anaconda and </a:t>
            </a:r>
            <a:r>
              <a:rPr lang="en-US" sz="4400" b="1" dirty="0" err="1" smtClean="0">
                <a:solidFill>
                  <a:srgbClr val="FF0000"/>
                </a:solidFill>
              </a:rPr>
              <a:t>StarCluster</a:t>
            </a:r>
            <a:r>
              <a:rPr lang="en-US" sz="4400" b="1" dirty="0" smtClean="0">
                <a:solidFill>
                  <a:srgbClr val="FF0000"/>
                </a:solidFill>
              </a:rPr>
              <a:t> drive MIST to run over the Amazon cloud! </a:t>
            </a:r>
          </a:p>
          <a:p>
            <a:r>
              <a:rPr lang="en-US" dirty="0" smtClean="0"/>
              <a:t>Demo available in: </a:t>
            </a:r>
            <a:r>
              <a:rPr lang="en-US" dirty="0" smtClean="0">
                <a:hlinkClick r:id="rId2"/>
              </a:rPr>
              <a:t>https://youtu.be/wpfw8POx-wI?t=1500</a:t>
            </a:r>
            <a:r>
              <a:rPr lang="en-US" dirty="0" smtClean="0"/>
              <a:t> </a:t>
            </a:r>
          </a:p>
          <a:p>
            <a:r>
              <a:rPr lang="en-US" dirty="0" smtClean="0"/>
              <a:t>Batch mode MIST utilities allow:</a:t>
            </a:r>
          </a:p>
          <a:p>
            <a:pPr lvl="1"/>
            <a:r>
              <a:rPr lang="en-US" dirty="0" smtClean="0"/>
              <a:t>Submitting jobs to Sun Grid Engine (SGE)</a:t>
            </a:r>
          </a:p>
          <a:p>
            <a:pPr lvl="1"/>
            <a:r>
              <a:rPr lang="en-US" dirty="0" smtClean="0"/>
              <a:t>Running simulations</a:t>
            </a:r>
          </a:p>
          <a:p>
            <a:pPr lvl="1"/>
            <a:r>
              <a:rPr lang="en-US" dirty="0" smtClean="0"/>
              <a:t>Generating reports</a:t>
            </a:r>
          </a:p>
          <a:p>
            <a:pPr lvl="1"/>
            <a:r>
              <a:rPr lang="en-US" dirty="0" smtClean="0"/>
              <a:t>Combining reports from multiple repetitions/scenarios</a:t>
            </a:r>
          </a:p>
          <a:p>
            <a:r>
              <a:rPr lang="en-US" dirty="0" smtClean="0"/>
              <a:t>Star Cluster creates an SGE cluster on the Amazon Elastic Compute Cloud </a:t>
            </a:r>
          </a:p>
          <a:p>
            <a:r>
              <a:rPr lang="en-US" dirty="0" smtClean="0"/>
              <a:t>The Anaconda Amazon Machine Image (AMI) are used</a:t>
            </a:r>
          </a:p>
          <a:p>
            <a:r>
              <a:rPr lang="en-US" b="1" dirty="0" smtClean="0"/>
              <a:t>Good for: </a:t>
            </a:r>
          </a:p>
          <a:p>
            <a:pPr lvl="1"/>
            <a:r>
              <a:rPr lang="en-US" dirty="0" smtClean="0"/>
              <a:t>Cutting down computation time by renting computing power</a:t>
            </a:r>
          </a:p>
          <a:p>
            <a:pPr lvl="1"/>
            <a:r>
              <a:rPr lang="en-US" dirty="0" smtClean="0"/>
              <a:t>Saving initial and maintenance costs associated with a cluster</a:t>
            </a:r>
          </a:p>
        </p:txBody>
      </p:sp>
      <p:sp>
        <p:nvSpPr>
          <p:cNvPr id="4" name="Cloud Callout 3"/>
          <p:cNvSpPr/>
          <p:nvPr/>
        </p:nvSpPr>
        <p:spPr>
          <a:xfrm>
            <a:off x="381000" y="5562600"/>
            <a:ext cx="3200400" cy="457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endParaRPr lang="en-US" dirty="0" smtClean="0">
              <a:solidFill>
                <a:schemeClr val="tx1"/>
              </a:solidFill>
            </a:endParaRPr>
          </a:p>
        </p:txBody>
      </p:sp>
      <p:sp>
        <p:nvSpPr>
          <p:cNvPr id="5" name="Cloud Callout 4"/>
          <p:cNvSpPr/>
          <p:nvPr/>
        </p:nvSpPr>
        <p:spPr>
          <a:xfrm>
            <a:off x="762000" y="59436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Cloud Callout 6"/>
          <p:cNvSpPr/>
          <p:nvPr/>
        </p:nvSpPr>
        <p:spPr>
          <a:xfrm>
            <a:off x="2743200" y="59436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Cloud</a:t>
            </a:r>
            <a:endParaRPr lang="en-US" dirty="0" smtClean="0">
              <a:solidFill>
                <a:schemeClr val="tx1"/>
              </a:solidFill>
            </a:endParaRPr>
          </a:p>
        </p:txBody>
      </p:sp>
      <p:sp>
        <p:nvSpPr>
          <p:cNvPr id="8" name="Cloud Callout 7"/>
          <p:cNvSpPr/>
          <p:nvPr/>
        </p:nvSpPr>
        <p:spPr>
          <a:xfrm>
            <a:off x="5029200" y="5943600"/>
            <a:ext cx="3200400" cy="838200"/>
          </a:xfrm>
          <a:prstGeom prst="cloudCallout">
            <a:avLst>
              <a:gd name="adj1" fmla="val 47295"/>
              <a:gd name="adj2" fmla="val -791"/>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73 0.00116 C -0.00035 -0.0037 0.00104 -0.00833 0.00226 -0.00833 C 0.0033 -0.00833 0.00365 -0.00069 0.00504 0.00162 C 0.00643 0.0037 0.0099 0.00625 0.01059 0.00509 C 0.01129 0.00394 0.01077 -0.00532 0.00903 -0.00509 C 0.00747 -0.00486 0.00295 0.00625 0.00035 0.00718 C -0.00208 0.0081 -0.00607 0.00093 -0.00607 -0.00046 C -0.00607 -0.00162 -0.00173 -0.00069 -1.94444E-6 -3.7037E-7 " pathEditMode="relative" rAng="0" ptsTypes="aaaaaaaA">
                                      <p:cBhvr>
                                        <p:cTn id="6" dur="5000" fill="hold"/>
                                        <p:tgtEl>
                                          <p:spTgt spid="5"/>
                                        </p:tgtEl>
                                        <p:attrNameLst>
                                          <p:attrName>ppt_x</p:attrName>
                                          <p:attrName>ppt_y</p:attrName>
                                        </p:attrNameLst>
                                      </p:cBhvr>
                                      <p:rCtr x="4" y="-1"/>
                                    </p:animMotion>
                                  </p:childTnLst>
                                </p:cTn>
                              </p:par>
                              <p:par>
                                <p:cTn id="7" presetID="0" presetClass="path" presetSubtype="0" accel="50000" decel="50000" fill="hold" grpId="0" nodeType="withEffect">
                                  <p:stCondLst>
                                    <p:cond delay="0"/>
                                  </p:stCondLst>
                                  <p:childTnLst>
                                    <p:animMotion origin="layout" path="M -0.00486 0.00903 C 0.00538 0.0051 0.0158 0.00139 0.01788 0.00232 C 0.02014 0.00325 0.01024 0.01575 0.00799 0.01575 C 0.00573 0.01575 0.00538 0.00162 0.00399 0.00232 C 0.00261 0.00301 -0.00278 0.02084 -0.00104 0.02014 C 0.00087 0.01945 0.0125 -0.00277 0.01493 -0.00208 C 0.01736 -0.00138 0.01632 0.02431 0.01389 0.02454 C 0.01146 0.025 0.0033 0.00278 -1.11111E-6 -4.44444E-6 " pathEditMode="relative" rAng="0" ptsTypes="aaaaaaaA">
                                      <p:cBhvr>
                                        <p:cTn id="8" dur="5000" fill="hold"/>
                                        <p:tgtEl>
                                          <p:spTgt spid="7"/>
                                        </p:tgtEl>
                                        <p:attrNameLst>
                                          <p:attrName>ppt_x</p:attrName>
                                          <p:attrName>ppt_y</p:attrName>
                                        </p:attrNameLst>
                                      </p:cBhvr>
                                      <p:rCtr x="13" y="2"/>
                                    </p:animMotion>
                                  </p:childTnLst>
                                </p:cTn>
                              </p:par>
                              <p:par>
                                <p:cTn id="9" presetID="0" presetClass="path" presetSubtype="0" accel="50000" decel="50000" fill="hold" grpId="0" nodeType="withEffect">
                                  <p:stCondLst>
                                    <p:cond delay="0"/>
                                  </p:stCondLst>
                                  <p:childTnLst>
                                    <p:animMotion origin="layout" path="M 1.11022E-16 2.22222E-6 L 0.01111 -0.00209 L 0.01111 0.01666 L 0.00764 -0.00209 L 1.11022E-16 0.01458 L 0.0066 0.01041 L 0.01667 0.00208 L 1.11022E-16 2.22222E-6 Z " pathEditMode="relative" rAng="0" ptsTypes="AAAAAAAA">
                                      <p:cBhvr>
                                        <p:cTn id="10" dur="5000" fill="hold"/>
                                        <p:tgtEl>
                                          <p:spTgt spid="8"/>
                                        </p:tgtEl>
                                        <p:attrNameLst>
                                          <p:attrName>ppt_x</p:attrName>
                                          <p:attrName>ppt_y</p:attrName>
                                        </p:attrNameLst>
                                      </p:cBhvr>
                                      <p:rCtr x="8" y="7"/>
                                    </p:animMotion>
                                  </p:childTnLst>
                                </p:cTn>
                              </p:par>
                              <p:par>
                                <p:cTn id="11" presetID="0" presetClass="path" presetSubtype="0" accel="50000" decel="50000" fill="hold" grpId="0" nodeType="withEffect">
                                  <p:stCondLst>
                                    <p:cond delay="0"/>
                                  </p:stCondLst>
                                  <p:childTnLst>
                                    <p:animMotion origin="layout" path="M 3.33333E-6 -0.00138 C 0.01458 0.0007 0.02934 0.00278 0.05173 0.00417 C 0.07413 0.00579 0.10868 0.00764 0.13385 0.00764 C 0.15902 0.00741 0.1717 0.00463 0.20347 0.00301 C 0.23524 0.00139 0.28333 -0.00277 0.325 -0.00254 C 0.36666 -0.00208 0.41041 0.00487 0.45347 0.00533 C 0.49652 0.00579 0.55104 -4.44444E-6 0.58385 0.00093 C 0.61666 0.00186 0.63906 0.00996 0.65 0.01112 " pathEditMode="relative" rAng="0" ptsTypes="aaaaaaaA">
                                      <p:cBhvr>
                                        <p:cTn id="12" dur="3000" fill="hold"/>
                                        <p:tgtEl>
                                          <p:spTgt spid="4"/>
                                        </p:tgtEl>
                                        <p:attrNameLst>
                                          <p:attrName>ppt_x</p:attrName>
                                          <p:attrName>ppt_y</p:attrName>
                                        </p:attrNameLst>
                                      </p:cBhvr>
                                      <p:rCtr x="325" y="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&amp; Points to Remember</a:t>
            </a:r>
            <a:endParaRPr lang="en-US" dirty="0"/>
          </a:p>
        </p:txBody>
      </p:sp>
      <p:sp>
        <p:nvSpPr>
          <p:cNvPr id="3" name="Content Placeholder 2"/>
          <p:cNvSpPr>
            <a:spLocks noGrp="1"/>
          </p:cNvSpPr>
          <p:nvPr>
            <p:ph idx="1"/>
          </p:nvPr>
        </p:nvSpPr>
        <p:spPr/>
        <p:txBody>
          <a:bodyPr>
            <a:normAutofit lnSpcReduction="10000"/>
          </a:bodyPr>
          <a:lstStyle/>
          <a:p>
            <a:r>
              <a:rPr lang="en-US" dirty="0" smtClean="0"/>
              <a:t>MIST stands for </a:t>
            </a:r>
            <a:r>
              <a:rPr lang="en-US" dirty="0" err="1" smtClean="0"/>
              <a:t>MIcro</a:t>
            </a:r>
            <a:r>
              <a:rPr lang="en-US" dirty="0" smtClean="0"/>
              <a:t> Simulation Tool</a:t>
            </a:r>
          </a:p>
          <a:p>
            <a:endParaRPr lang="en-US" dirty="0" smtClean="0"/>
          </a:p>
          <a:p>
            <a:r>
              <a:rPr lang="en-US" dirty="0" smtClean="0"/>
              <a:t>MIST is designed to support disease modeling </a:t>
            </a:r>
          </a:p>
          <a:p>
            <a:endParaRPr lang="en-US" dirty="0" smtClean="0"/>
          </a:p>
          <a:p>
            <a:r>
              <a:rPr lang="en-US" dirty="0" smtClean="0"/>
              <a:t>MIST runs over the cloud!</a:t>
            </a:r>
          </a:p>
          <a:p>
            <a:pPr>
              <a:buNone/>
            </a:pPr>
            <a:endParaRPr lang="en-US" dirty="0" smtClean="0"/>
          </a:p>
          <a:p>
            <a:r>
              <a:rPr lang="en-US" dirty="0" smtClean="0"/>
              <a:t>MIST is free and available on </a:t>
            </a:r>
            <a:r>
              <a:rPr lang="en-US" dirty="0" err="1" smtClean="0"/>
              <a:t>GitHub</a:t>
            </a:r>
            <a:r>
              <a:rPr lang="en-US" dirty="0" smtClean="0"/>
              <a:t>: </a:t>
            </a:r>
            <a:r>
              <a:rPr lang="en-US" dirty="0" smtClean="0">
                <a:solidFill>
                  <a:srgbClr val="7030A0"/>
                </a:solidFill>
                <a:hlinkClick r:id="rId2"/>
              </a:rPr>
              <a:t>https://github.com/Jacob-Barhak/MIST</a:t>
            </a:r>
            <a:endParaRPr lang="en-US" dirty="0" smtClean="0">
              <a:solidFill>
                <a:srgbClr val="7030A0"/>
              </a:solidFill>
            </a:endParaRPr>
          </a:p>
          <a:p>
            <a:endParaRPr lang="en-US" dirty="0" smtClean="0">
              <a:solidFill>
                <a:srgbClr val="7030A0"/>
              </a:solidFill>
            </a:endParaRPr>
          </a:p>
          <a:p>
            <a:endParaRPr lang="en-US" dirty="0" smtClean="0">
              <a:solidFill>
                <a:srgbClr val="7030A0"/>
              </a:solidFill>
            </a:endParaRPr>
          </a:p>
          <a:p>
            <a:pPr>
              <a:buNone/>
            </a:pPr>
            <a:endParaRPr lang="en-US" dirty="0" smtClean="0"/>
          </a:p>
          <a:p>
            <a:pPr lvl="1"/>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normAutofit fontScale="40000" lnSpcReduction="20000"/>
          </a:bodyPr>
          <a:lstStyle/>
          <a:p>
            <a:r>
              <a:rPr lang="en-US" b="1" dirty="0" smtClean="0"/>
              <a:t>Deanna J.M. </a:t>
            </a:r>
            <a:r>
              <a:rPr lang="en-US" b="1" dirty="0" err="1" smtClean="0"/>
              <a:t>Isaman</a:t>
            </a:r>
            <a:r>
              <a:rPr lang="en-US" b="1" dirty="0" smtClean="0"/>
              <a:t> </a:t>
            </a:r>
            <a:r>
              <a:rPr lang="en-US" dirty="0" smtClean="0"/>
              <a:t>- who is the spirit behind the great ideas. She taught me my first steps in disease modeling</a:t>
            </a:r>
          </a:p>
          <a:p>
            <a:endParaRPr lang="en-US" b="1" dirty="0" smtClean="0"/>
          </a:p>
          <a:p>
            <a:r>
              <a:rPr lang="en-US" b="1" dirty="0" smtClean="0"/>
              <a:t>Morton Brown</a:t>
            </a:r>
            <a:r>
              <a:rPr lang="en-US" dirty="0" smtClean="0"/>
              <a:t> &amp; </a:t>
            </a:r>
            <a:r>
              <a:rPr lang="en-US" b="1" dirty="0" smtClean="0"/>
              <a:t>William H. Herman </a:t>
            </a:r>
            <a:r>
              <a:rPr lang="en-US" dirty="0" smtClean="0"/>
              <a:t>– for  guidance, critical feedback, and growth environment</a:t>
            </a:r>
          </a:p>
          <a:p>
            <a:endParaRPr lang="en-US" dirty="0" smtClean="0"/>
          </a:p>
          <a:p>
            <a:r>
              <a:rPr lang="en-US" b="1" dirty="0" smtClean="0"/>
              <a:t>Aaron Garrett </a:t>
            </a:r>
            <a:r>
              <a:rPr lang="en-US" dirty="0" smtClean="0"/>
              <a:t>– for his responsiveness and help with starting with </a:t>
            </a:r>
            <a:r>
              <a:rPr lang="en-US" dirty="0" err="1" smtClean="0"/>
              <a:t>Inspyred</a:t>
            </a:r>
            <a:r>
              <a:rPr lang="en-US" dirty="0" smtClean="0"/>
              <a:t> – he saved me at least a months work if not two by sending me solution code within one day.</a:t>
            </a:r>
          </a:p>
          <a:p>
            <a:endParaRPr lang="en-US" b="1" dirty="0" smtClean="0"/>
          </a:p>
          <a:p>
            <a:r>
              <a:rPr lang="en-US" b="1" dirty="0" smtClean="0"/>
              <a:t>Continuum Analytics </a:t>
            </a:r>
            <a:r>
              <a:rPr lang="en-US" dirty="0" smtClean="0"/>
              <a:t>and specifically:</a:t>
            </a:r>
          </a:p>
          <a:p>
            <a:pPr lvl="1"/>
            <a:r>
              <a:rPr lang="en-US" b="1" dirty="0" smtClean="0"/>
              <a:t>Benjamin </a:t>
            </a:r>
            <a:r>
              <a:rPr lang="en-US" b="1" dirty="0" err="1" smtClean="0"/>
              <a:t>Zeitler</a:t>
            </a:r>
            <a:r>
              <a:rPr lang="en-US" b="1" dirty="0" smtClean="0"/>
              <a:t> </a:t>
            </a:r>
            <a:r>
              <a:rPr lang="en-US" dirty="0" smtClean="0"/>
              <a:t>for creating the cloud AMI</a:t>
            </a:r>
          </a:p>
          <a:p>
            <a:pPr lvl="1"/>
            <a:r>
              <a:rPr lang="en-US" b="1" dirty="0" err="1" smtClean="0"/>
              <a:t>Ilan</a:t>
            </a:r>
            <a:r>
              <a:rPr lang="en-US" b="1" dirty="0" smtClean="0"/>
              <a:t> Schnell </a:t>
            </a:r>
            <a:r>
              <a:rPr lang="en-US" dirty="0" smtClean="0"/>
              <a:t>for his work on Anaconda.</a:t>
            </a:r>
          </a:p>
          <a:p>
            <a:endParaRPr lang="en-US" dirty="0" smtClean="0"/>
          </a:p>
          <a:p>
            <a:r>
              <a:rPr lang="en-US" dirty="0" smtClean="0"/>
              <a:t>All those who developed free software used and supported it: including Python, Anaconda, </a:t>
            </a:r>
            <a:r>
              <a:rPr lang="en-US" dirty="0" err="1" smtClean="0"/>
              <a:t>Spyder</a:t>
            </a:r>
            <a:r>
              <a:rPr lang="en-US" dirty="0" smtClean="0"/>
              <a:t>, </a:t>
            </a:r>
            <a:r>
              <a:rPr lang="en-US" dirty="0" err="1" smtClean="0"/>
              <a:t>numpy</a:t>
            </a:r>
            <a:r>
              <a:rPr lang="en-US" dirty="0" smtClean="0"/>
              <a:t>, </a:t>
            </a:r>
            <a:r>
              <a:rPr lang="en-US" dirty="0" err="1" smtClean="0"/>
              <a:t>SciPy</a:t>
            </a:r>
            <a:r>
              <a:rPr lang="en-US" dirty="0" smtClean="0"/>
              <a:t>, nose, </a:t>
            </a:r>
            <a:r>
              <a:rPr lang="en-US" dirty="0" err="1" smtClean="0"/>
              <a:t>winpdb</a:t>
            </a:r>
            <a:r>
              <a:rPr lang="en-US" dirty="0" smtClean="0"/>
              <a:t>, Star Cluster, </a:t>
            </a:r>
            <a:r>
              <a:rPr lang="en-US" dirty="0" err="1" smtClean="0"/>
              <a:t>Ubuntu</a:t>
            </a:r>
            <a:r>
              <a:rPr lang="en-US" dirty="0" smtClean="0"/>
              <a:t>, Sun Grid Engine</a:t>
            </a:r>
          </a:p>
          <a:p>
            <a:endParaRPr lang="en-US" dirty="0" smtClean="0"/>
          </a:p>
          <a:p>
            <a:r>
              <a:rPr lang="en-US" dirty="0" smtClean="0"/>
              <a:t>The legacy IEST modeling  framework was supported by the Biostatistics and Economic Modeling Core of the MDRTC (P60DK020572) and by the Methods and Measurement Core of the MCDTR (P30DK092926), both funded by the National Institute of Diabetes and Digestive and Kidney Diseases. The modeling framework was initially defined as GPL and was funded by Chronic Disease Modeling for Clinical Research Innovations grant (R21DK075077) from the same institute. MIST is based on IEST.</a:t>
            </a:r>
          </a:p>
          <a:p>
            <a:endParaRPr lang="en-US" b="1" dirty="0" smtClean="0"/>
          </a:p>
          <a:p>
            <a:r>
              <a:rPr lang="en-US" b="1" dirty="0" smtClean="0"/>
              <a:t>The Reference Model and MIST were developed independently without financial support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lgn="ctr">
              <a:buNone/>
            </a:pPr>
            <a:r>
              <a:rPr lang="en-US" b="1" dirty="0" smtClean="0"/>
              <a:t>Jacob </a:t>
            </a:r>
            <a:r>
              <a:rPr lang="en-US" b="1" dirty="0" err="1" smtClean="0"/>
              <a:t>Barhak</a:t>
            </a:r>
            <a:endParaRPr lang="en-US" b="1" dirty="0" smtClean="0"/>
          </a:p>
          <a:p>
            <a:pPr>
              <a:buNone/>
            </a:pPr>
            <a:endParaRPr lang="en-US" b="1" dirty="0" smtClean="0"/>
          </a:p>
        </p:txBody>
      </p:sp>
      <p:pic>
        <p:nvPicPr>
          <p:cNvPr id="10" name="Picture 2" descr="C:\Users\Work\Desktop\JacobBarhak_QR_Code.png"/>
          <p:cNvPicPr>
            <a:picLocks noChangeAspect="1" noChangeArrowheads="1"/>
          </p:cNvPicPr>
          <p:nvPr/>
        </p:nvPicPr>
        <p:blipFill>
          <a:blip r:embed="rId2" cstate="print"/>
          <a:srcRect/>
          <a:stretch>
            <a:fillRect/>
          </a:stretch>
        </p:blipFill>
        <p:spPr bwMode="auto">
          <a:xfrm>
            <a:off x="2362200" y="2210562"/>
            <a:ext cx="4361688" cy="4361688"/>
          </a:xfrm>
          <a:prstGeom prst="rect">
            <a:avLst/>
          </a:prstGeom>
          <a:noFill/>
        </p:spPr>
      </p:pic>
      <p:sp>
        <p:nvSpPr>
          <p:cNvPr id="8" name="TextBox 7"/>
          <p:cNvSpPr txBox="1"/>
          <p:nvPr/>
        </p:nvSpPr>
        <p:spPr>
          <a:xfrm>
            <a:off x="2532888" y="2057400"/>
            <a:ext cx="4191000" cy="369332"/>
          </a:xfrm>
          <a:prstGeom prst="rect">
            <a:avLst/>
          </a:prstGeom>
          <a:noFill/>
        </p:spPr>
        <p:txBody>
          <a:bodyPr wrap="square" rtlCol="0">
            <a:spAutoFit/>
          </a:bodyPr>
          <a:lstStyle/>
          <a:p>
            <a:pPr marL="0" lvl="1"/>
            <a:r>
              <a:rPr lang="en-US" dirty="0" smtClean="0">
                <a:solidFill>
                  <a:srgbClr val="7030A0"/>
                </a:solidFill>
                <a:hlinkClick r:id="rId3"/>
              </a:rPr>
              <a:t>http://sites.google.com/site/jacobbarhak/</a:t>
            </a:r>
            <a:r>
              <a:rPr lang="en-US" dirty="0" smtClean="0">
                <a:solidFill>
                  <a:srgbClr val="7030A0"/>
                </a:solidFill>
              </a:rPr>
              <a:t>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for </a:t>
            </a:r>
            <a:br>
              <a:rPr lang="en-US" dirty="0" smtClean="0"/>
            </a:br>
            <a:r>
              <a:rPr lang="en-US" dirty="0" smtClean="0"/>
              <a:t>Disease Progression</a:t>
            </a:r>
            <a:endParaRPr lang="en-US" sz="2200" i="1" dirty="0">
              <a:solidFill>
                <a:srgbClr val="0000FF"/>
              </a:solidFill>
            </a:endParaRPr>
          </a:p>
        </p:txBody>
      </p:sp>
      <p:sp>
        <p:nvSpPr>
          <p:cNvPr id="3" name="Content Placeholder 2"/>
          <p:cNvSpPr>
            <a:spLocks noGrp="1"/>
          </p:cNvSpPr>
          <p:nvPr>
            <p:ph idx="1"/>
          </p:nvPr>
        </p:nvSpPr>
        <p:spPr/>
        <p:txBody>
          <a:bodyPr>
            <a:normAutofit fontScale="40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3500" dirty="0" smtClean="0"/>
              <a:t>Built from literature references and hence the name: The Reference Model</a:t>
            </a:r>
          </a:p>
          <a:p>
            <a:r>
              <a:rPr lang="en-US" sz="3500" dirty="0" smtClean="0"/>
              <a:t>Compares equations to populations from multiple studies /clinical trials</a:t>
            </a:r>
          </a:p>
          <a:p>
            <a:r>
              <a:rPr lang="en-US" sz="3500" dirty="0" smtClean="0"/>
              <a:t>A League / Consumers Report for disease models</a:t>
            </a:r>
          </a:p>
          <a:p>
            <a:r>
              <a:rPr lang="en-US" sz="3500" dirty="0" smtClean="0"/>
              <a:t>Current version deals with diabetic populations</a:t>
            </a:r>
          </a:p>
          <a:p>
            <a:endParaRPr lang="en-US" dirty="0" smtClean="0"/>
          </a:p>
        </p:txBody>
      </p:sp>
      <p:sp>
        <p:nvSpPr>
          <p:cNvPr id="4" name="Rounded Rectangle 3"/>
          <p:cNvSpPr/>
          <p:nvPr/>
        </p:nvSpPr>
        <p:spPr>
          <a:xfrm>
            <a:off x="1676400" y="1752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ecision 4"/>
          <p:cNvSpPr/>
          <p:nvPr/>
        </p:nvSpPr>
        <p:spPr>
          <a:xfrm>
            <a:off x="28956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25908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288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36576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624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49530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3276600" y="1905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276600" y="1905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34000" y="1905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505200" y="2438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676400" y="2895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28956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8288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36576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624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49530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3276600" y="3048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34000" y="3048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505200" y="3581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1676400" y="40386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25908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8288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28956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1524000" y="4419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524000" y="3505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524000" y="2362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5240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705600" y="3124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056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715000" y="2362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715000" y="3505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3657600" y="4419600"/>
            <a:ext cx="3048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010400" y="2971800"/>
            <a:ext cx="7620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5638800" y="1752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CHD</a:t>
            </a:r>
            <a:endParaRPr lang="en-US" sz="1000" dirty="0">
              <a:solidFill>
                <a:srgbClr val="00B050"/>
              </a:solidFill>
            </a:endParaRPr>
          </a:p>
        </p:txBody>
      </p:sp>
      <p:sp>
        <p:nvSpPr>
          <p:cNvPr id="42" name="Rectangle 41"/>
          <p:cNvSpPr/>
          <p:nvPr/>
        </p:nvSpPr>
        <p:spPr>
          <a:xfrm>
            <a:off x="5638800" y="2895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Stroke</a:t>
            </a:r>
            <a:endParaRPr lang="en-US" sz="1000" dirty="0">
              <a:solidFill>
                <a:srgbClr val="00B050"/>
              </a:solidFill>
            </a:endParaRPr>
          </a:p>
        </p:txBody>
      </p:sp>
      <p:sp>
        <p:nvSpPr>
          <p:cNvPr id="43" name="Rectangle 42"/>
          <p:cNvSpPr/>
          <p:nvPr/>
        </p:nvSpPr>
        <p:spPr>
          <a:xfrm>
            <a:off x="3505200" y="40386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Competing Mortality</a:t>
            </a:r>
            <a:endParaRPr lang="en-US" sz="1000" dirty="0">
              <a:solidFill>
                <a:srgbClr val="00B050"/>
              </a:solidFill>
            </a:endParaRPr>
          </a:p>
        </p:txBody>
      </p:sp>
      <p:sp>
        <p:nvSpPr>
          <p:cNvPr id="44" name="TextBox 43"/>
          <p:cNvSpPr txBox="1"/>
          <p:nvPr/>
        </p:nvSpPr>
        <p:spPr>
          <a:xfrm>
            <a:off x="2514600" y="1676400"/>
            <a:ext cx="276038" cy="338554"/>
          </a:xfrm>
          <a:prstGeom prst="rect">
            <a:avLst/>
          </a:prstGeom>
          <a:noFill/>
        </p:spPr>
        <p:txBody>
          <a:bodyPr wrap="square" rtlCol="0">
            <a:spAutoFit/>
          </a:bodyPr>
          <a:lstStyle/>
          <a:p>
            <a:r>
              <a:rPr lang="en-US" sz="1600" b="1" dirty="0" smtClean="0">
                <a:solidFill>
                  <a:srgbClr val="7030A0"/>
                </a:solidFill>
              </a:rPr>
              <a:t>A</a:t>
            </a:r>
          </a:p>
        </p:txBody>
      </p:sp>
      <p:sp>
        <p:nvSpPr>
          <p:cNvPr id="45" name="TextBox 44"/>
          <p:cNvSpPr txBox="1"/>
          <p:nvPr/>
        </p:nvSpPr>
        <p:spPr>
          <a:xfrm>
            <a:off x="2895600" y="1676400"/>
            <a:ext cx="276038" cy="338554"/>
          </a:xfrm>
          <a:prstGeom prst="rect">
            <a:avLst/>
          </a:prstGeom>
          <a:noFill/>
        </p:spPr>
        <p:txBody>
          <a:bodyPr wrap="square" rtlCol="0">
            <a:spAutoFit/>
          </a:bodyPr>
          <a:lstStyle/>
          <a:p>
            <a:r>
              <a:rPr lang="en-US" sz="1600" b="1" dirty="0" smtClean="0">
                <a:solidFill>
                  <a:srgbClr val="7030A0"/>
                </a:solidFill>
              </a:rPr>
              <a:t>B</a:t>
            </a:r>
          </a:p>
        </p:txBody>
      </p:sp>
      <p:sp>
        <p:nvSpPr>
          <p:cNvPr id="47" name="TextBox 46"/>
          <p:cNvSpPr txBox="1"/>
          <p:nvPr/>
        </p:nvSpPr>
        <p:spPr>
          <a:xfrm>
            <a:off x="2895600" y="2023646"/>
            <a:ext cx="276038" cy="338554"/>
          </a:xfrm>
          <a:prstGeom prst="rect">
            <a:avLst/>
          </a:prstGeom>
          <a:noFill/>
        </p:spPr>
        <p:txBody>
          <a:bodyPr wrap="square" rtlCol="0">
            <a:spAutoFit/>
          </a:bodyPr>
          <a:lstStyle/>
          <a:p>
            <a:r>
              <a:rPr lang="en-US" sz="1600" b="1" dirty="0" smtClean="0">
                <a:solidFill>
                  <a:srgbClr val="7030A0"/>
                </a:solidFill>
              </a:rPr>
              <a:t>C</a:t>
            </a:r>
          </a:p>
        </p:txBody>
      </p:sp>
      <p:sp>
        <p:nvSpPr>
          <p:cNvPr id="48" name="TextBox 47"/>
          <p:cNvSpPr txBox="1"/>
          <p:nvPr/>
        </p:nvSpPr>
        <p:spPr>
          <a:xfrm>
            <a:off x="2514600" y="2023646"/>
            <a:ext cx="276038" cy="338554"/>
          </a:xfrm>
          <a:prstGeom prst="rect">
            <a:avLst/>
          </a:prstGeom>
          <a:noFill/>
        </p:spPr>
        <p:txBody>
          <a:bodyPr wrap="square" rtlCol="0">
            <a:spAutoFit/>
          </a:bodyPr>
          <a:lstStyle/>
          <a:p>
            <a:r>
              <a:rPr lang="en-US" sz="1600" b="1" dirty="0" smtClean="0">
                <a:solidFill>
                  <a:srgbClr val="7030A0"/>
                </a:solidFill>
              </a:rPr>
              <a:t>D</a:t>
            </a:r>
          </a:p>
        </p:txBody>
      </p:sp>
      <p:sp>
        <p:nvSpPr>
          <p:cNvPr id="53" name="Arc 52"/>
          <p:cNvSpPr/>
          <p:nvPr/>
        </p:nvSpPr>
        <p:spPr>
          <a:xfrm>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4" name="Arc 53"/>
          <p:cNvSpPr/>
          <p:nvPr/>
        </p:nvSpPr>
        <p:spPr>
          <a:xfrm rot="54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5" name="Arc 54"/>
          <p:cNvSpPr/>
          <p:nvPr/>
        </p:nvSpPr>
        <p:spPr>
          <a:xfrm rot="108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6" name="Arc 55"/>
          <p:cNvSpPr/>
          <p:nvPr/>
        </p:nvSpPr>
        <p:spPr>
          <a:xfrm rot="162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cxnSp>
        <p:nvCxnSpPr>
          <p:cNvPr id="66" name="Straight Arrow Connector 65"/>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2514600" y="2819400"/>
            <a:ext cx="276038" cy="338554"/>
          </a:xfrm>
          <a:prstGeom prst="rect">
            <a:avLst/>
          </a:prstGeom>
          <a:noFill/>
        </p:spPr>
        <p:txBody>
          <a:bodyPr wrap="square" rtlCol="0">
            <a:spAutoFit/>
          </a:bodyPr>
          <a:lstStyle/>
          <a:p>
            <a:r>
              <a:rPr lang="en-US" sz="1600" b="1" dirty="0" smtClean="0">
                <a:solidFill>
                  <a:srgbClr val="7030A0"/>
                </a:solidFill>
              </a:rPr>
              <a:t>E</a:t>
            </a:r>
          </a:p>
        </p:txBody>
      </p:sp>
      <p:sp>
        <p:nvSpPr>
          <p:cNvPr id="100" name="TextBox 99"/>
          <p:cNvSpPr txBox="1"/>
          <p:nvPr/>
        </p:nvSpPr>
        <p:spPr>
          <a:xfrm>
            <a:off x="2895600" y="2819400"/>
            <a:ext cx="276038" cy="338554"/>
          </a:xfrm>
          <a:prstGeom prst="rect">
            <a:avLst/>
          </a:prstGeom>
          <a:noFill/>
        </p:spPr>
        <p:txBody>
          <a:bodyPr wrap="square" rtlCol="0">
            <a:spAutoFit/>
          </a:bodyPr>
          <a:lstStyle/>
          <a:p>
            <a:r>
              <a:rPr lang="en-US" sz="1600" b="1" dirty="0" smtClean="0">
                <a:solidFill>
                  <a:srgbClr val="7030A0"/>
                </a:solidFill>
              </a:rPr>
              <a:t>F</a:t>
            </a:r>
          </a:p>
        </p:txBody>
      </p:sp>
      <p:sp>
        <p:nvSpPr>
          <p:cNvPr id="101" name="TextBox 100"/>
          <p:cNvSpPr txBox="1"/>
          <p:nvPr/>
        </p:nvSpPr>
        <p:spPr>
          <a:xfrm>
            <a:off x="2895600" y="3166646"/>
            <a:ext cx="276038" cy="338554"/>
          </a:xfrm>
          <a:prstGeom prst="rect">
            <a:avLst/>
          </a:prstGeom>
          <a:noFill/>
        </p:spPr>
        <p:txBody>
          <a:bodyPr wrap="square" rtlCol="0">
            <a:spAutoFit/>
          </a:bodyPr>
          <a:lstStyle/>
          <a:p>
            <a:r>
              <a:rPr lang="en-US" sz="1600" b="1" dirty="0" smtClean="0">
                <a:solidFill>
                  <a:srgbClr val="7030A0"/>
                </a:solidFill>
              </a:rPr>
              <a:t>G</a:t>
            </a:r>
          </a:p>
        </p:txBody>
      </p:sp>
      <p:sp>
        <p:nvSpPr>
          <p:cNvPr id="102" name="TextBox 101"/>
          <p:cNvSpPr txBox="1"/>
          <p:nvPr/>
        </p:nvSpPr>
        <p:spPr>
          <a:xfrm>
            <a:off x="2514600" y="3166646"/>
            <a:ext cx="276038" cy="338554"/>
          </a:xfrm>
          <a:prstGeom prst="rect">
            <a:avLst/>
          </a:prstGeom>
          <a:noFill/>
        </p:spPr>
        <p:txBody>
          <a:bodyPr wrap="square" rtlCol="0">
            <a:spAutoFit/>
          </a:bodyPr>
          <a:lstStyle/>
          <a:p>
            <a:r>
              <a:rPr lang="en-US" sz="1600" b="1" dirty="0" smtClean="0">
                <a:solidFill>
                  <a:srgbClr val="7030A0"/>
                </a:solidFill>
              </a:rPr>
              <a:t>H</a:t>
            </a:r>
          </a:p>
        </p:txBody>
      </p:sp>
      <p:sp>
        <p:nvSpPr>
          <p:cNvPr id="103" name="Arc 102"/>
          <p:cNvSpPr/>
          <p:nvPr/>
        </p:nvSpPr>
        <p:spPr>
          <a:xfrm>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4" name="Arc 103"/>
          <p:cNvSpPr/>
          <p:nvPr/>
        </p:nvSpPr>
        <p:spPr>
          <a:xfrm rot="54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5" name="Arc 104"/>
          <p:cNvSpPr/>
          <p:nvPr/>
        </p:nvSpPr>
        <p:spPr>
          <a:xfrm rot="108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6" name="Arc 105"/>
          <p:cNvSpPr/>
          <p:nvPr/>
        </p:nvSpPr>
        <p:spPr>
          <a:xfrm rot="162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grpSp>
        <p:nvGrpSpPr>
          <p:cNvPr id="46" name="Group 133"/>
          <p:cNvGrpSpPr/>
          <p:nvPr/>
        </p:nvGrpSpPr>
        <p:grpSpPr>
          <a:xfrm>
            <a:off x="152400" y="1981200"/>
            <a:ext cx="990600" cy="1066800"/>
            <a:chOff x="152400" y="2819400"/>
            <a:chExt cx="990600" cy="1066800"/>
          </a:xfrm>
        </p:grpSpPr>
        <p:sp>
          <p:nvSpPr>
            <p:cNvPr id="135" name="Oval 13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3</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6" name="Smiley Face 135"/>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Smiley Face 136"/>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Smiley Face 137"/>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Smiley Face 138"/>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p:cNvCxnSpPr/>
          <p:nvPr/>
        </p:nvCxnSpPr>
        <p:spPr>
          <a:xfrm>
            <a:off x="1219200" y="32004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grpSp>
        <p:nvGrpSpPr>
          <p:cNvPr id="49" name="Group 127"/>
          <p:cNvGrpSpPr/>
          <p:nvPr/>
        </p:nvGrpSpPr>
        <p:grpSpPr>
          <a:xfrm>
            <a:off x="152400" y="2362200"/>
            <a:ext cx="990600" cy="1066800"/>
            <a:chOff x="152400" y="2819400"/>
            <a:chExt cx="990600" cy="1066800"/>
          </a:xfrm>
        </p:grpSpPr>
        <p:sp>
          <p:nvSpPr>
            <p:cNvPr id="129" name="Oval 128"/>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2</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0" name="Smiley Face 129"/>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Smiley Face 13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Smiley Face 13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Smiley Face 132"/>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126"/>
          <p:cNvGrpSpPr/>
          <p:nvPr/>
        </p:nvGrpSpPr>
        <p:grpSpPr>
          <a:xfrm>
            <a:off x="152400" y="2743200"/>
            <a:ext cx="990600" cy="1066800"/>
            <a:chOff x="152400" y="2819400"/>
            <a:chExt cx="990600" cy="1066800"/>
          </a:xfrm>
        </p:grpSpPr>
        <p:sp>
          <p:nvSpPr>
            <p:cNvPr id="125" name="Oval 12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07" name="Smiley Face 106"/>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Smiley Face 11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Smiley Face 11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Smiley Face 125"/>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49" name="Table 148"/>
          <p:cNvGraphicFramePr>
            <a:graphicFrameLocks noGrp="1"/>
          </p:cNvGraphicFramePr>
          <p:nvPr/>
        </p:nvGraphicFramePr>
        <p:xfrm>
          <a:off x="6857999" y="3505200"/>
          <a:ext cx="2209801" cy="1371600"/>
        </p:xfrm>
        <a:graphic>
          <a:graphicData uri="http://schemas.openxmlformats.org/drawingml/2006/table">
            <a:tbl>
              <a:tblPr/>
              <a:tblGrid>
                <a:gridCol w="402721"/>
                <a:gridCol w="361416"/>
                <a:gridCol w="361416"/>
                <a:gridCol w="361416"/>
                <a:gridCol w="361416"/>
                <a:gridCol w="361416"/>
              </a:tblGrid>
              <a:tr h="221226">
                <a:tc>
                  <a:txBody>
                    <a:bodyPr/>
                    <a:lstStyle/>
                    <a:p>
                      <a:pPr algn="ctr" fontAlgn="b"/>
                      <a:r>
                        <a:rPr lang="en-US" sz="1100" b="1" i="0" u="none" strike="noStrike" dirty="0" err="1">
                          <a:solidFill>
                            <a:srgbClr val="000000"/>
                          </a:solidFill>
                          <a:latin typeface="Calibri"/>
                        </a:rPr>
                        <a:t>Eq</a:t>
                      </a:r>
                      <a:r>
                        <a:rPr lang="en-US" sz="1100" b="1" i="0" u="none" strike="noStrike" dirty="0">
                          <a:solidFill>
                            <a:srgbClr val="000000"/>
                          </a:solidFill>
                          <a:latin typeface="Calibri"/>
                        </a:rPr>
                        <a:t> </a:t>
                      </a:r>
                      <a:r>
                        <a:rPr lang="en-US" sz="1100" b="1" i="0" u="none" strike="noStrike" dirty="0" smtClean="0">
                          <a:solidFill>
                            <a:srgbClr val="000000"/>
                          </a:solidFill>
                          <a:latin typeface="Calibri"/>
                        </a:rPr>
                        <a:t>EH</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dirty="0" err="1">
                          <a:solidFill>
                            <a:srgbClr val="000000"/>
                          </a:solidFill>
                          <a:latin typeface="Calibri"/>
                        </a:rPr>
                        <a:t>Eq</a:t>
                      </a:r>
                      <a:r>
                        <a:rPr lang="en-US" sz="1100" b="1" i="0" u="none" strike="noStrike" dirty="0">
                          <a:solidFill>
                            <a:srgbClr val="000000"/>
                          </a:solidFill>
                          <a:latin typeface="Calibri"/>
                        </a:rPr>
                        <a:t> </a:t>
                      </a:r>
                      <a:r>
                        <a:rPr lang="en-US" sz="1100" b="1" i="0" u="none" strike="noStrike" dirty="0" smtClean="0">
                          <a:solidFill>
                            <a:srgbClr val="000000"/>
                          </a:solidFill>
                          <a:latin typeface="Calibri"/>
                        </a:rPr>
                        <a:t>AD</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2A1C7"/>
                    </a:solidFill>
                  </a:tcPr>
                </a:tc>
                <a:tc>
                  <a:txBody>
                    <a:bodyPr/>
                    <a:lstStyle/>
                    <a:p>
                      <a:pPr algn="ctr" fontAlgn="b"/>
                      <a:r>
                        <a:rPr lang="en-US" sz="1100" b="1" i="0" u="none" strike="noStrike" dirty="0" smtClean="0">
                          <a:solidFill>
                            <a:srgbClr val="000000"/>
                          </a:solidFill>
                          <a:latin typeface="Calibri"/>
                        </a:rPr>
                        <a:t>A</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1100" b="1" i="0" u="none" strike="noStrike" dirty="0">
                          <a:solidFill>
                            <a:srgbClr val="000000"/>
                          </a:solidFill>
                          <a:latin typeface="Calibri"/>
                        </a:rPr>
                        <a:t>B</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DC07C"/>
                    </a:solidFill>
                  </a:tcPr>
                </a:tc>
                <a:tc>
                  <a:txBody>
                    <a:bodyPr/>
                    <a:lstStyle/>
                    <a:p>
                      <a:pPr algn="ctr" fontAlgn="b"/>
                      <a:r>
                        <a:rPr lang="en-US" sz="1100" b="1" i="0" u="none" strike="noStrike" dirty="0">
                          <a:solidFill>
                            <a:srgbClr val="000000"/>
                          </a:solidFill>
                          <a:latin typeface="Calibri"/>
                        </a:rPr>
                        <a:t>C</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B9574"/>
                    </a:solidFill>
                  </a:tcPr>
                </a:tc>
                <a:tc>
                  <a:txBody>
                    <a:bodyPr/>
                    <a:lstStyle/>
                    <a:p>
                      <a:pPr algn="ctr" fontAlgn="b"/>
                      <a:r>
                        <a:rPr lang="en-US" sz="1100" b="1" i="0" u="none" strike="noStrike" dirty="0" smtClean="0">
                          <a:solidFill>
                            <a:srgbClr val="000000"/>
                          </a:solidFill>
                          <a:latin typeface="Calibri"/>
                        </a:rPr>
                        <a:t>D</a:t>
                      </a:r>
                      <a:endParaRPr lang="en-US" sz="1100" b="1" i="0" u="none" strike="noStrike" dirty="0">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r h="232287">
                <a:tc>
                  <a:txBody>
                    <a:bodyPr/>
                    <a:lstStyle/>
                    <a:p>
                      <a:pPr algn="ctr" fontAlgn="b"/>
                      <a:r>
                        <a:rPr lang="en-US" sz="1100" b="1" i="0" u="none" strike="noStrike">
                          <a:solidFill>
                            <a:srgbClr val="000000"/>
                          </a:solidFill>
                          <a:latin typeface="Calibri"/>
                        </a:rPr>
                        <a:t>Pop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rtl="0" fontAlgn="t"/>
                      <a:r>
                        <a:rPr lang="en-US" sz="1200" b="0" i="0" u="none" strike="noStrike" dirty="0">
                          <a:solidFill>
                            <a:srgbClr val="000000"/>
                          </a:solidFill>
                          <a:latin typeface="Calibri"/>
                        </a:rPr>
                        <a:t>4</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FCA677"/>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a:solidFill>
                            <a:srgbClr val="000000"/>
                          </a:solidFill>
                          <a:latin typeface="Calibri"/>
                        </a:rPr>
                        <a:t>Pop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4</a:t>
                      </a:r>
                    </a:p>
                  </a:txBody>
                  <a:tcPr marL="9525" marR="9525" marT="9525" marB="0">
                    <a:lnL>
                      <a:noFill/>
                    </a:lnL>
                    <a:lnR>
                      <a:noFill/>
                    </a:lnR>
                    <a:lnT>
                      <a:noFill/>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a:noFill/>
                    </a:lnT>
                    <a:lnB>
                      <a:noFill/>
                    </a:lnB>
                    <a:solidFill>
                      <a:srgbClr val="FCA677"/>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a:noFill/>
                    </a:lnT>
                    <a:lnB>
                      <a:noFill/>
                    </a:lnB>
                    <a:solidFill>
                      <a:srgbClr val="63BE7B"/>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32287">
                <a:tc>
                  <a:txBody>
                    <a:bodyPr/>
                    <a:lstStyle/>
                    <a:p>
                      <a:pPr algn="ctr" fontAlgn="b"/>
                      <a:r>
                        <a:rPr lang="en-US" sz="1100" b="1" i="0" u="none" strike="noStrike">
                          <a:solidFill>
                            <a:srgbClr val="000000"/>
                          </a:solidFill>
                          <a:latin typeface="Calibri"/>
                        </a:rPr>
                        <a:t>Pop 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3</a:t>
                      </a:r>
                    </a:p>
                  </a:txBody>
                  <a:tcPr marL="9525" marR="9525" marT="9525" marB="0">
                    <a:lnL>
                      <a:noFill/>
                    </a:lnL>
                    <a:lnR>
                      <a:noFill/>
                    </a:lnR>
                    <a:lnT>
                      <a:noFill/>
                    </a:lnT>
                    <a:lnB>
                      <a:noFill/>
                    </a:lnB>
                    <a:solidFill>
                      <a:srgbClr val="FFE283"/>
                    </a:solidFill>
                  </a:tcPr>
                </a:tc>
                <a:tc>
                  <a:txBody>
                    <a:bodyPr/>
                    <a:lstStyle/>
                    <a:p>
                      <a:pPr algn="ctr" rtl="0" fontAlgn="t"/>
                      <a:r>
                        <a:rPr lang="en-US" sz="1200" b="0" i="0" u="none" strike="noStrike">
                          <a:solidFill>
                            <a:srgbClr val="000000"/>
                          </a:solidFill>
                          <a:latin typeface="Calibri"/>
                        </a:rPr>
                        <a:t>9</a:t>
                      </a:r>
                    </a:p>
                  </a:txBody>
                  <a:tcPr marL="9525" marR="9525" marT="9525" marB="0">
                    <a:lnL>
                      <a:noFill/>
                    </a:lnL>
                    <a:lnR>
                      <a:noFill/>
                    </a:lnR>
                    <a:lnT>
                      <a:noFill/>
                    </a:lnT>
                    <a:lnB>
                      <a:noFill/>
                    </a:lnB>
                    <a:solidFill>
                      <a:srgbClr val="F8696B"/>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a:noFill/>
                    </a:lnT>
                    <a:lnB>
                      <a:noFill/>
                    </a:lnB>
                    <a:solidFill>
                      <a:srgbClr val="CBDC81"/>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21226">
                <a:tc>
                  <a:txBody>
                    <a:bodyPr/>
                    <a:lstStyle/>
                    <a:p>
                      <a:pPr algn="ctr" fontAlgn="b"/>
                      <a:r>
                        <a:rPr lang="en-US" sz="1100" b="0" i="0" u="none" strike="noStrike">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bl>
          </a:graphicData>
        </a:graphic>
      </p:graphicFrame>
      <p:sp>
        <p:nvSpPr>
          <p:cNvPr id="150" name="Rectangle 149"/>
          <p:cNvSpPr/>
          <p:nvPr/>
        </p:nvSpPr>
        <p:spPr>
          <a:xfrm>
            <a:off x="7619999" y="4648200"/>
            <a:ext cx="14478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6857999" y="4953000"/>
            <a:ext cx="2057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Callout 151"/>
          <p:cNvSpPr/>
          <p:nvPr/>
        </p:nvSpPr>
        <p:spPr>
          <a:xfrm>
            <a:off x="7467600" y="4800600"/>
            <a:ext cx="1371600" cy="762000"/>
          </a:xfrm>
          <a:prstGeom prst="wedgeEllipseCallout">
            <a:avLst>
              <a:gd name="adj1" fmla="val -18452"/>
              <a:gd name="adj2" fmla="val -7884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Fitness Matrix</a:t>
            </a:r>
            <a:endParaRPr lang="en-US" b="1" dirty="0">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2" nodeType="withEffect">
                                  <p:stCondLst>
                                    <p:cond delay="0"/>
                                  </p:stCondLst>
                                  <p:childTnLst>
                                    <p:animMotion origin="layout" path="M 3.33333E-6 2.22222E-6 L 3.33333E-6 -0.17222 " pathEditMode="relative" rAng="0" ptsTypes="AA">
                                      <p:cBhvr>
                                        <p:cTn id="6" dur="500" fill="hold"/>
                                        <p:tgtEl>
                                          <p:spTgt spid="150"/>
                                        </p:tgtEl>
                                        <p:attrNameLst>
                                          <p:attrName>ppt_x</p:attrName>
                                          <p:attrName>ppt_y</p:attrName>
                                        </p:attrNameLst>
                                      </p:cBhvr>
                                      <p:rCtr x="0" y="-86"/>
                                    </p:animMotion>
                                  </p:childTnLst>
                                </p:cTn>
                              </p:par>
                              <p:par>
                                <p:cTn id="7" presetID="64" presetClass="path" presetSubtype="0" accel="50000" decel="50000" fill="hold" grpId="0" nodeType="withEffect">
                                  <p:stCondLst>
                                    <p:cond delay="0"/>
                                  </p:stCondLst>
                                  <p:childTnLst>
                                    <p:animMotion origin="layout" path="M 1.11022E-16 1.11022E-16 L 1.11022E-16 -0.10556 " pathEditMode="relative" rAng="0" ptsTypes="AA">
                                      <p:cBhvr>
                                        <p:cTn id="8" dur="500" fill="hold"/>
                                        <p:tgtEl>
                                          <p:spTgt spid="151"/>
                                        </p:tgtEl>
                                        <p:attrNameLst>
                                          <p:attrName>ppt_x</p:attrName>
                                          <p:attrName>ppt_y</p:attrName>
                                        </p:attrNameLst>
                                      </p:cBhvr>
                                      <p:rCtr x="0" y="-53"/>
                                    </p:animMotion>
                                  </p:childTnLst>
                                </p:cTn>
                              </p:par>
                              <p:par>
                                <p:cTn id="9" presetID="2" presetClass="entr" presetSubtype="8"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par>
                                <p:cTn id="18" presetID="63" presetClass="path" presetSubtype="0" accel="50000" decel="50000" fill="hold" grpId="0" nodeType="withEffect">
                                  <p:stCondLst>
                                    <p:cond delay="0"/>
                                  </p:stCondLst>
                                  <p:childTnLst>
                                    <p:animMotion origin="layout" path="M -3.33333E-6 -0.17222 L 0.0375 -0.17222 " pathEditMode="relative" rAng="0" ptsTypes="AA">
                                      <p:cBhvr>
                                        <p:cTn id="19" dur="2000" fill="hold"/>
                                        <p:tgtEl>
                                          <p:spTgt spid="150"/>
                                        </p:tgtEl>
                                        <p:attrNameLst>
                                          <p:attrName>ppt_x</p:attrName>
                                          <p:attrName>ppt_y</p:attrName>
                                        </p:attrNameLst>
                                      </p:cBhvr>
                                      <p:rCtr x="19" y="0"/>
                                    </p:animMotion>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53"/>
                                        </p:tgtEl>
                                        <p:attrNameLst>
                                          <p:attrName>style.visibility</p:attrName>
                                        </p:attrNameLst>
                                      </p:cBhvr>
                                      <p:to>
                                        <p:strVal val="hidden"/>
                                      </p:to>
                                    </p:set>
                                  </p:childTnLst>
                                </p:cTn>
                              </p:par>
                              <p:par>
                                <p:cTn id="24" presetID="22" presetClass="entr" presetSubtype="1" fill="hold" grpId="1"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up)">
                                      <p:cBhvr>
                                        <p:cTn id="26" dur="500"/>
                                        <p:tgtEl>
                                          <p:spTgt spid="54"/>
                                        </p:tgtEl>
                                      </p:cBhvr>
                                    </p:animEffect>
                                  </p:childTnLst>
                                </p:cTn>
                              </p:par>
                              <p:par>
                                <p:cTn id="27" presetID="63" presetClass="path" presetSubtype="0" accel="50000" decel="50000" fill="hold" grpId="1" nodeType="withEffect">
                                  <p:stCondLst>
                                    <p:cond delay="0"/>
                                  </p:stCondLst>
                                  <p:childTnLst>
                                    <p:animMotion origin="layout" path="M 0.0375 -0.17222 L 0.07917 -0.17222 " pathEditMode="relative" rAng="0" ptsTypes="AA">
                                      <p:cBhvr>
                                        <p:cTn id="28" dur="2000" fill="hold"/>
                                        <p:tgtEl>
                                          <p:spTgt spid="150"/>
                                        </p:tgtEl>
                                        <p:attrNameLst>
                                          <p:attrName>ppt_x</p:attrName>
                                          <p:attrName>ppt_y</p:attrName>
                                        </p:attrNameLst>
                                      </p:cBhvr>
                                      <p:rCtr x="21" y="0"/>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hidden"/>
                                      </p:to>
                                    </p:set>
                                  </p:childTnLst>
                                </p:cTn>
                              </p:par>
                              <p:par>
                                <p:cTn id="33" presetID="22" presetClass="entr" presetSubtype="2" fill="hold" grpId="1"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right)">
                                      <p:cBhvr>
                                        <p:cTn id="35" dur="500"/>
                                        <p:tgtEl>
                                          <p:spTgt spid="55"/>
                                        </p:tgtEl>
                                      </p:cBhvr>
                                    </p:animEffect>
                                  </p:childTnLst>
                                </p:cTn>
                              </p:par>
                              <p:par>
                                <p:cTn id="36" presetID="2" presetClass="exit" presetSubtype="2" fill="hold" nodeType="withEffect">
                                  <p:stCondLst>
                                    <p:cond delay="0"/>
                                  </p:stCondLst>
                                  <p:childTnLst>
                                    <p:anim calcmode="lin" valueType="num">
                                      <p:cBhvr additive="base">
                                        <p:cTn id="37" dur="500"/>
                                        <p:tgtEl>
                                          <p:spTgt spid="150"/>
                                        </p:tgtEl>
                                        <p:attrNameLst>
                                          <p:attrName>ppt_x</p:attrName>
                                        </p:attrNameLst>
                                      </p:cBhvr>
                                      <p:tavLst>
                                        <p:tav tm="0">
                                          <p:val>
                                            <p:strVal val="ppt_x"/>
                                          </p:val>
                                        </p:tav>
                                        <p:tav tm="100000">
                                          <p:val>
                                            <p:strVal val="1+ppt_w/2"/>
                                          </p:val>
                                        </p:tav>
                                      </p:tavLst>
                                    </p:anim>
                                    <p:anim calcmode="lin" valueType="num">
                                      <p:cBhvr additive="base">
                                        <p:cTn id="38" dur="500"/>
                                        <p:tgtEl>
                                          <p:spTgt spid="150"/>
                                        </p:tgtEl>
                                        <p:attrNameLst>
                                          <p:attrName>ppt_y</p:attrName>
                                        </p:attrNameLst>
                                      </p:cBhvr>
                                      <p:tavLst>
                                        <p:tav tm="0">
                                          <p:val>
                                            <p:strVal val="ppt_y"/>
                                          </p:val>
                                        </p:tav>
                                        <p:tav tm="100000">
                                          <p:val>
                                            <p:strVal val="ppt_y"/>
                                          </p:val>
                                        </p:tav>
                                      </p:tavLst>
                                    </p:anim>
                                    <p:set>
                                      <p:cBhvr>
                                        <p:cTn id="39" dur="1" fill="hold">
                                          <p:stCondLst>
                                            <p:cond delay="499"/>
                                          </p:stCondLst>
                                        </p:cTn>
                                        <p:tgtEl>
                                          <p:spTgt spid="150"/>
                                        </p:tgtEl>
                                        <p:attrNameLst>
                                          <p:attrName>style.visibility</p:attrName>
                                        </p:attrNameLst>
                                      </p:cBhvr>
                                      <p:to>
                                        <p:strVal val="hidden"/>
                                      </p:to>
                                    </p:set>
                                  </p:childTnLst>
                                </p:cTn>
                              </p:par>
                            </p:childTnLst>
                          </p:cTn>
                        </p:par>
                        <p:par>
                          <p:cTn id="40" fill="hold">
                            <p:stCondLst>
                              <p:cond delay="500"/>
                            </p:stCondLst>
                            <p:childTnLst>
                              <p:par>
                                <p:cTn id="41" presetID="1" presetClass="exit" presetSubtype="0" fill="hold" grpId="0" nodeType="afterEffect">
                                  <p:stCondLst>
                                    <p:cond delay="0"/>
                                  </p:stCondLst>
                                  <p:childTnLst>
                                    <p:set>
                                      <p:cBhvr>
                                        <p:cTn id="42" dur="1" fill="hold">
                                          <p:stCondLst>
                                            <p:cond delay="0"/>
                                          </p:stCondLst>
                                        </p:cTn>
                                        <p:tgtEl>
                                          <p:spTgt spid="55"/>
                                        </p:tgtEl>
                                        <p:attrNameLst>
                                          <p:attrName>style.visibility</p:attrName>
                                        </p:attrNameLst>
                                      </p:cBhvr>
                                      <p:to>
                                        <p:strVal val="hidden"/>
                                      </p:to>
                                    </p:set>
                                  </p:childTnLst>
                                </p:cTn>
                              </p:par>
                              <p:par>
                                <p:cTn id="43" presetID="22" presetClass="entr" presetSubtype="4" fill="hold" grpId="1"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down)">
                                      <p:cBhvr>
                                        <p:cTn id="45" dur="500"/>
                                        <p:tgtEl>
                                          <p:spTgt spid="56"/>
                                        </p:tgtEl>
                                      </p:cBhvr>
                                    </p:animEffect>
                                  </p:childTnLst>
                                </p:cTn>
                              </p:par>
                            </p:childTnLst>
                          </p:cTn>
                        </p:par>
                        <p:par>
                          <p:cTn id="46" fill="hold">
                            <p:stCondLst>
                              <p:cond delay="1000"/>
                            </p:stCondLst>
                            <p:childTnLst>
                              <p:par>
                                <p:cTn id="47" presetID="1" presetClass="exit" presetSubtype="0" fill="hold" grpId="0" nodeType="afterEffect">
                                  <p:stCondLst>
                                    <p:cond delay="0"/>
                                  </p:stCondLst>
                                  <p:childTnLst>
                                    <p:set>
                                      <p:cBhvr>
                                        <p:cTn id="48" dur="1" fill="hold">
                                          <p:stCondLst>
                                            <p:cond delay="0"/>
                                          </p:stCondLst>
                                        </p:cTn>
                                        <p:tgtEl>
                                          <p:spTgt spid="56"/>
                                        </p:tgtEl>
                                        <p:attrNameLst>
                                          <p:attrName>style.visibility</p:attrName>
                                        </p:attrNameLst>
                                      </p:cBhvr>
                                      <p:to>
                                        <p:strVal val="hidden"/>
                                      </p:to>
                                    </p:set>
                                  </p:childTnLst>
                                </p:cTn>
                              </p:par>
                            </p:childTnLst>
                          </p:cTn>
                        </p:par>
                        <p:par>
                          <p:cTn id="49" fill="hold">
                            <p:stCondLst>
                              <p:cond delay="1000"/>
                            </p:stCondLst>
                            <p:childTnLst>
                              <p:par>
                                <p:cTn id="50" presetID="1" presetClass="entr" presetSubtype="0" fill="hold" grpId="2" nodeType="afterEffect">
                                  <p:stCondLst>
                                    <p:cond delay="0"/>
                                  </p:stCondLst>
                                  <p:childTnLst>
                                    <p:set>
                                      <p:cBhvr>
                                        <p:cTn id="51" dur="1" fill="hold">
                                          <p:stCondLst>
                                            <p:cond delay="0"/>
                                          </p:stCondLst>
                                        </p:cTn>
                                        <p:tgtEl>
                                          <p:spTgt spid="53"/>
                                        </p:tgtEl>
                                        <p:attrNameLst>
                                          <p:attrName>style.visibility</p:attrName>
                                        </p:attrNameLst>
                                      </p:cBhvr>
                                      <p:to>
                                        <p:strVal val="visible"/>
                                      </p:to>
                                    </p:set>
                                  </p:childTnLst>
                                </p:cTn>
                              </p:par>
                              <p:par>
                                <p:cTn id="52" presetID="1" presetClass="entr" presetSubtype="0" fill="hold" grpId="2" nodeType="withEffect">
                                  <p:stCondLst>
                                    <p:cond delay="0"/>
                                  </p:stCondLst>
                                  <p:childTnLst>
                                    <p:set>
                                      <p:cBhvr>
                                        <p:cTn id="53" dur="1" fill="hold">
                                          <p:stCondLst>
                                            <p:cond delay="0"/>
                                          </p:stCondLst>
                                        </p:cTn>
                                        <p:tgtEl>
                                          <p:spTgt spid="54"/>
                                        </p:tgtEl>
                                        <p:attrNameLst>
                                          <p:attrName>style.visibility</p:attrName>
                                        </p:attrNameLst>
                                      </p:cBhvr>
                                      <p:to>
                                        <p:strVal val="visible"/>
                                      </p:to>
                                    </p:set>
                                  </p:childTnLst>
                                </p:cTn>
                              </p:par>
                              <p:par>
                                <p:cTn id="54" presetID="1" presetClass="entr" presetSubtype="0" fill="hold" grpId="2" nodeType="withEffect">
                                  <p:stCondLst>
                                    <p:cond delay="0"/>
                                  </p:stCondLst>
                                  <p:childTnLst>
                                    <p:set>
                                      <p:cBhvr>
                                        <p:cTn id="55" dur="1" fill="hold">
                                          <p:stCondLst>
                                            <p:cond delay="0"/>
                                          </p:stCondLst>
                                        </p:cTn>
                                        <p:tgtEl>
                                          <p:spTgt spid="55"/>
                                        </p:tgtEl>
                                        <p:attrNameLst>
                                          <p:attrName>style.visibility</p:attrName>
                                        </p:attrNameLst>
                                      </p:cBhvr>
                                      <p:to>
                                        <p:strVal val="visible"/>
                                      </p:to>
                                    </p:set>
                                  </p:childTnLst>
                                </p:cTn>
                              </p:par>
                              <p:par>
                                <p:cTn id="56" presetID="1" presetClass="entr" presetSubtype="0" fill="hold" grpId="2" nodeType="withEffect">
                                  <p:stCondLst>
                                    <p:cond delay="0"/>
                                  </p:stCondLst>
                                  <p:childTnLst>
                                    <p:set>
                                      <p:cBhvr>
                                        <p:cTn id="57" dur="1" fill="hold">
                                          <p:stCondLst>
                                            <p:cond delay="0"/>
                                          </p:stCondLst>
                                        </p:cTn>
                                        <p:tgtEl>
                                          <p:spTgt spid="56"/>
                                        </p:tgtEl>
                                        <p:attrNameLst>
                                          <p:attrName>style.visibility</p:attrName>
                                        </p:attrNameLst>
                                      </p:cBhvr>
                                      <p:to>
                                        <p:strVal val="visible"/>
                                      </p:to>
                                    </p:set>
                                  </p:childTnLst>
                                </p:cTn>
                              </p:par>
                            </p:childTnLst>
                          </p:cTn>
                        </p:par>
                        <p:par>
                          <p:cTn id="58" fill="hold">
                            <p:stCondLst>
                              <p:cond delay="1000"/>
                            </p:stCondLst>
                            <p:childTnLst>
                              <p:par>
                                <p:cTn id="59" presetID="22" presetClass="entr" presetSubtype="8" fill="hold" grpId="1" nodeType="after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wipe(left)">
                                      <p:cBhvr>
                                        <p:cTn id="61" dur="500"/>
                                        <p:tgtEl>
                                          <p:spTgt spid="103"/>
                                        </p:tgtEl>
                                      </p:cBhvr>
                                    </p:animEffect>
                                  </p:childTnLst>
                                </p:cTn>
                              </p:par>
                            </p:childTnLst>
                          </p:cTn>
                        </p:par>
                        <p:par>
                          <p:cTn id="62" fill="hold">
                            <p:stCondLst>
                              <p:cond delay="1500"/>
                            </p:stCondLst>
                            <p:childTnLst>
                              <p:par>
                                <p:cTn id="63" presetID="1" presetClass="exit" presetSubtype="0" fill="hold" grpId="0" nodeType="afterEffect">
                                  <p:stCondLst>
                                    <p:cond delay="0"/>
                                  </p:stCondLst>
                                  <p:childTnLst>
                                    <p:set>
                                      <p:cBhvr>
                                        <p:cTn id="64" dur="1" fill="hold">
                                          <p:stCondLst>
                                            <p:cond delay="0"/>
                                          </p:stCondLst>
                                        </p:cTn>
                                        <p:tgtEl>
                                          <p:spTgt spid="103"/>
                                        </p:tgtEl>
                                        <p:attrNameLst>
                                          <p:attrName>style.visibility</p:attrName>
                                        </p:attrNameLst>
                                      </p:cBhvr>
                                      <p:to>
                                        <p:strVal val="hidden"/>
                                      </p:to>
                                    </p:set>
                                  </p:childTnLst>
                                </p:cTn>
                              </p:par>
                              <p:par>
                                <p:cTn id="65" presetID="22" presetClass="entr" presetSubtype="1" fill="hold" grpId="1" nodeType="with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wipe(up)">
                                      <p:cBhvr>
                                        <p:cTn id="67" dur="500"/>
                                        <p:tgtEl>
                                          <p:spTgt spid="104"/>
                                        </p:tgtEl>
                                      </p:cBhvr>
                                    </p:animEffect>
                                  </p:childTnLst>
                                </p:cTn>
                              </p:par>
                            </p:childTnLst>
                          </p:cTn>
                        </p:par>
                        <p:par>
                          <p:cTn id="68" fill="hold">
                            <p:stCondLst>
                              <p:cond delay="2000"/>
                            </p:stCondLst>
                            <p:childTnLst>
                              <p:par>
                                <p:cTn id="69" presetID="1" presetClass="exit" presetSubtype="0" fill="hold" grpId="0" nodeType="afterEffect">
                                  <p:stCondLst>
                                    <p:cond delay="0"/>
                                  </p:stCondLst>
                                  <p:childTnLst>
                                    <p:set>
                                      <p:cBhvr>
                                        <p:cTn id="70" dur="1" fill="hold">
                                          <p:stCondLst>
                                            <p:cond delay="0"/>
                                          </p:stCondLst>
                                        </p:cTn>
                                        <p:tgtEl>
                                          <p:spTgt spid="104"/>
                                        </p:tgtEl>
                                        <p:attrNameLst>
                                          <p:attrName>style.visibility</p:attrName>
                                        </p:attrNameLst>
                                      </p:cBhvr>
                                      <p:to>
                                        <p:strVal val="hidden"/>
                                      </p:to>
                                    </p:set>
                                  </p:childTnLst>
                                </p:cTn>
                              </p:par>
                              <p:par>
                                <p:cTn id="71" presetID="22" presetClass="entr" presetSubtype="2" fill="hold" grpId="1" nodeType="withEffect">
                                  <p:stCondLst>
                                    <p:cond delay="0"/>
                                  </p:stCondLst>
                                  <p:childTnLst>
                                    <p:set>
                                      <p:cBhvr>
                                        <p:cTn id="72" dur="1" fill="hold">
                                          <p:stCondLst>
                                            <p:cond delay="0"/>
                                          </p:stCondLst>
                                        </p:cTn>
                                        <p:tgtEl>
                                          <p:spTgt spid="105"/>
                                        </p:tgtEl>
                                        <p:attrNameLst>
                                          <p:attrName>style.visibility</p:attrName>
                                        </p:attrNameLst>
                                      </p:cBhvr>
                                      <p:to>
                                        <p:strVal val="visible"/>
                                      </p:to>
                                    </p:set>
                                    <p:animEffect transition="in" filter="wipe(right)">
                                      <p:cBhvr>
                                        <p:cTn id="73" dur="500"/>
                                        <p:tgtEl>
                                          <p:spTgt spid="105"/>
                                        </p:tgtEl>
                                      </p:cBhvr>
                                    </p:animEffect>
                                  </p:childTnLst>
                                </p:cTn>
                              </p:par>
                            </p:childTnLst>
                          </p:cTn>
                        </p:par>
                        <p:par>
                          <p:cTn id="74" fill="hold">
                            <p:stCondLst>
                              <p:cond delay="2500"/>
                            </p:stCondLst>
                            <p:childTnLst>
                              <p:par>
                                <p:cTn id="75" presetID="1" presetClass="exit" presetSubtype="0" fill="hold" grpId="0" nodeType="afterEffect">
                                  <p:stCondLst>
                                    <p:cond delay="0"/>
                                  </p:stCondLst>
                                  <p:childTnLst>
                                    <p:set>
                                      <p:cBhvr>
                                        <p:cTn id="76" dur="1" fill="hold">
                                          <p:stCondLst>
                                            <p:cond delay="0"/>
                                          </p:stCondLst>
                                        </p:cTn>
                                        <p:tgtEl>
                                          <p:spTgt spid="105"/>
                                        </p:tgtEl>
                                        <p:attrNameLst>
                                          <p:attrName>style.visibility</p:attrName>
                                        </p:attrNameLst>
                                      </p:cBhvr>
                                      <p:to>
                                        <p:strVal val="hidden"/>
                                      </p:to>
                                    </p:set>
                                  </p:childTnLst>
                                </p:cTn>
                              </p:par>
                              <p:par>
                                <p:cTn id="77" presetID="22" presetClass="entr" presetSubtype="4" fill="hold" grpId="1" nodeType="withEffect">
                                  <p:stCondLst>
                                    <p:cond delay="0"/>
                                  </p:stCondLst>
                                  <p:childTnLst>
                                    <p:set>
                                      <p:cBhvr>
                                        <p:cTn id="78" dur="1" fill="hold">
                                          <p:stCondLst>
                                            <p:cond delay="0"/>
                                          </p:stCondLst>
                                        </p:cTn>
                                        <p:tgtEl>
                                          <p:spTgt spid="106"/>
                                        </p:tgtEl>
                                        <p:attrNameLst>
                                          <p:attrName>style.visibility</p:attrName>
                                        </p:attrNameLst>
                                      </p:cBhvr>
                                      <p:to>
                                        <p:strVal val="visible"/>
                                      </p:to>
                                    </p:set>
                                    <p:animEffect transition="in" filter="wipe(down)">
                                      <p:cBhvr>
                                        <p:cTn id="79" dur="500"/>
                                        <p:tgtEl>
                                          <p:spTgt spid="106"/>
                                        </p:tgtEl>
                                      </p:cBhvr>
                                    </p:animEffect>
                                  </p:childTnLst>
                                </p:cTn>
                              </p:par>
                            </p:childTnLst>
                          </p:cTn>
                        </p:par>
                        <p:par>
                          <p:cTn id="80" fill="hold">
                            <p:stCondLst>
                              <p:cond delay="3000"/>
                            </p:stCondLst>
                            <p:childTnLst>
                              <p:par>
                                <p:cTn id="81" presetID="1" presetClass="exit" presetSubtype="0" fill="hold" grpId="0" nodeType="afterEffect">
                                  <p:stCondLst>
                                    <p:cond delay="0"/>
                                  </p:stCondLst>
                                  <p:childTnLst>
                                    <p:set>
                                      <p:cBhvr>
                                        <p:cTn id="82" dur="1" fill="hold">
                                          <p:stCondLst>
                                            <p:cond delay="0"/>
                                          </p:stCondLst>
                                        </p:cTn>
                                        <p:tgtEl>
                                          <p:spTgt spid="106"/>
                                        </p:tgtEl>
                                        <p:attrNameLst>
                                          <p:attrName>style.visibility</p:attrName>
                                        </p:attrNameLst>
                                      </p:cBhvr>
                                      <p:to>
                                        <p:strVal val="hidden"/>
                                      </p:to>
                                    </p:set>
                                  </p:childTnLst>
                                </p:cTn>
                              </p:par>
                            </p:childTnLst>
                          </p:cTn>
                        </p:par>
                        <p:par>
                          <p:cTn id="83" fill="hold">
                            <p:stCondLst>
                              <p:cond delay="3000"/>
                            </p:stCondLst>
                            <p:childTnLst>
                              <p:par>
                                <p:cTn id="84" presetID="1" presetClass="entr" presetSubtype="0" fill="hold" grpId="2" nodeType="afterEffect">
                                  <p:stCondLst>
                                    <p:cond delay="0"/>
                                  </p:stCondLst>
                                  <p:childTnLst>
                                    <p:set>
                                      <p:cBhvr>
                                        <p:cTn id="85" dur="1" fill="hold">
                                          <p:stCondLst>
                                            <p:cond delay="0"/>
                                          </p:stCondLst>
                                        </p:cTn>
                                        <p:tgtEl>
                                          <p:spTgt spid="103"/>
                                        </p:tgtEl>
                                        <p:attrNameLst>
                                          <p:attrName>style.visibility</p:attrName>
                                        </p:attrNameLst>
                                      </p:cBhvr>
                                      <p:to>
                                        <p:strVal val="visible"/>
                                      </p:to>
                                    </p:set>
                                  </p:childTnLst>
                                </p:cTn>
                              </p:par>
                              <p:par>
                                <p:cTn id="86" presetID="1" presetClass="entr" presetSubtype="0" fill="hold" grpId="2" nodeType="withEffect">
                                  <p:stCondLst>
                                    <p:cond delay="0"/>
                                  </p:stCondLst>
                                  <p:childTnLst>
                                    <p:set>
                                      <p:cBhvr>
                                        <p:cTn id="87" dur="1" fill="hold">
                                          <p:stCondLst>
                                            <p:cond delay="0"/>
                                          </p:stCondLst>
                                        </p:cTn>
                                        <p:tgtEl>
                                          <p:spTgt spid="104"/>
                                        </p:tgtEl>
                                        <p:attrNameLst>
                                          <p:attrName>style.visibility</p:attrName>
                                        </p:attrNameLst>
                                      </p:cBhvr>
                                      <p:to>
                                        <p:strVal val="visible"/>
                                      </p:to>
                                    </p:set>
                                  </p:childTnLst>
                                </p:cTn>
                              </p:par>
                              <p:par>
                                <p:cTn id="88" presetID="1" presetClass="entr" presetSubtype="0" fill="hold" grpId="2" nodeType="withEffect">
                                  <p:stCondLst>
                                    <p:cond delay="0"/>
                                  </p:stCondLst>
                                  <p:childTnLst>
                                    <p:set>
                                      <p:cBhvr>
                                        <p:cTn id="89" dur="1" fill="hold">
                                          <p:stCondLst>
                                            <p:cond delay="0"/>
                                          </p:stCondLst>
                                        </p:cTn>
                                        <p:tgtEl>
                                          <p:spTgt spid="105"/>
                                        </p:tgtEl>
                                        <p:attrNameLst>
                                          <p:attrName>style.visibility</p:attrName>
                                        </p:attrNameLst>
                                      </p:cBhvr>
                                      <p:to>
                                        <p:strVal val="visible"/>
                                      </p:to>
                                    </p:set>
                                  </p:childTnLst>
                                </p:cTn>
                              </p:par>
                              <p:par>
                                <p:cTn id="90" presetID="1" presetClass="entr" presetSubtype="0" fill="hold" grpId="2" nodeType="withEffect">
                                  <p:stCondLst>
                                    <p:cond delay="0"/>
                                  </p:stCondLst>
                                  <p:childTnLst>
                                    <p:set>
                                      <p:cBhvr>
                                        <p:cTn id="91" dur="1" fill="hold">
                                          <p:stCondLst>
                                            <p:cond delay="0"/>
                                          </p:stCondLst>
                                        </p:cTn>
                                        <p:tgtEl>
                                          <p:spTgt spid="10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nodeType="clickEffect">
                                  <p:stCondLst>
                                    <p:cond delay="0"/>
                                  </p:stCondLst>
                                  <p:childTnLst>
                                    <p:set>
                                      <p:cBhvr>
                                        <p:cTn id="95" dur="1" fill="hold">
                                          <p:stCondLst>
                                            <p:cond delay="0"/>
                                          </p:stCondLst>
                                        </p:cTn>
                                        <p:tgtEl>
                                          <p:spTgt spid="49"/>
                                        </p:tgtEl>
                                        <p:attrNameLst>
                                          <p:attrName>style.visibility</p:attrName>
                                        </p:attrNameLst>
                                      </p:cBhvr>
                                      <p:to>
                                        <p:strVal val="visible"/>
                                      </p:to>
                                    </p:set>
                                    <p:anim calcmode="lin" valueType="num">
                                      <p:cBhvr additive="base">
                                        <p:cTn id="96" dur="500" fill="hold"/>
                                        <p:tgtEl>
                                          <p:spTgt spid="49"/>
                                        </p:tgtEl>
                                        <p:attrNameLst>
                                          <p:attrName>ppt_x</p:attrName>
                                        </p:attrNameLst>
                                      </p:cBhvr>
                                      <p:tavLst>
                                        <p:tav tm="0">
                                          <p:val>
                                            <p:strVal val="0-#ppt_w/2"/>
                                          </p:val>
                                        </p:tav>
                                        <p:tav tm="100000">
                                          <p:val>
                                            <p:strVal val="#ppt_x"/>
                                          </p:val>
                                        </p:tav>
                                      </p:tavLst>
                                    </p:anim>
                                    <p:anim calcmode="lin" valueType="num">
                                      <p:cBhvr additive="base">
                                        <p:cTn id="97" dur="500" fill="hold"/>
                                        <p:tgtEl>
                                          <p:spTgt spid="49"/>
                                        </p:tgtEl>
                                        <p:attrNameLst>
                                          <p:attrName>ppt_y</p:attrName>
                                        </p:attrNameLst>
                                      </p:cBhvr>
                                      <p:tavLst>
                                        <p:tav tm="0">
                                          <p:val>
                                            <p:strVal val="#ppt_y"/>
                                          </p:val>
                                        </p:tav>
                                        <p:tav tm="100000">
                                          <p:val>
                                            <p:strVal val="#ppt_y"/>
                                          </p:val>
                                        </p:tav>
                                      </p:tavLst>
                                    </p:anim>
                                  </p:childTnLst>
                                </p:cTn>
                              </p:par>
                              <p:par>
                                <p:cTn id="98" presetID="2" presetClass="exit" presetSubtype="8" fill="hold" nodeType="withEffect">
                                  <p:stCondLst>
                                    <p:cond delay="0"/>
                                  </p:stCondLst>
                                  <p:childTnLst>
                                    <p:anim calcmode="lin" valueType="num">
                                      <p:cBhvr additive="base">
                                        <p:cTn id="99" dur="500"/>
                                        <p:tgtEl>
                                          <p:spTgt spid="50"/>
                                        </p:tgtEl>
                                        <p:attrNameLst>
                                          <p:attrName>ppt_x</p:attrName>
                                        </p:attrNameLst>
                                      </p:cBhvr>
                                      <p:tavLst>
                                        <p:tav tm="0">
                                          <p:val>
                                            <p:strVal val="ppt_x"/>
                                          </p:val>
                                        </p:tav>
                                        <p:tav tm="100000">
                                          <p:val>
                                            <p:strVal val="0-ppt_w/2"/>
                                          </p:val>
                                        </p:tav>
                                      </p:tavLst>
                                    </p:anim>
                                    <p:anim calcmode="lin" valueType="num">
                                      <p:cBhvr additive="base">
                                        <p:cTn id="100" dur="500"/>
                                        <p:tgtEl>
                                          <p:spTgt spid="50"/>
                                        </p:tgtEl>
                                        <p:attrNameLst>
                                          <p:attrName>ppt_y</p:attrName>
                                        </p:attrNameLst>
                                      </p:cBhvr>
                                      <p:tavLst>
                                        <p:tav tm="0">
                                          <p:val>
                                            <p:strVal val="ppt_y"/>
                                          </p:val>
                                        </p:tav>
                                        <p:tav tm="100000">
                                          <p:val>
                                            <p:strVal val="ppt_y"/>
                                          </p:val>
                                        </p:tav>
                                      </p:tavLst>
                                    </p:anim>
                                    <p:set>
                                      <p:cBhvr>
                                        <p:cTn id="101" dur="1" fill="hold">
                                          <p:stCondLst>
                                            <p:cond delay="499"/>
                                          </p:stCondLst>
                                        </p:cTn>
                                        <p:tgtEl>
                                          <p:spTgt spid="50"/>
                                        </p:tgtEl>
                                        <p:attrNameLst>
                                          <p:attrName>style.visibility</p:attrName>
                                        </p:attrNameLst>
                                      </p:cBhvr>
                                      <p:to>
                                        <p:strVal val="hidden"/>
                                      </p:to>
                                    </p:set>
                                  </p:childTnLst>
                                </p:cTn>
                              </p:par>
                            </p:childTnLst>
                          </p:cTn>
                        </p:par>
                        <p:par>
                          <p:cTn id="102" fill="hold">
                            <p:stCondLst>
                              <p:cond delay="500"/>
                            </p:stCondLst>
                            <p:childTnLst>
                              <p:par>
                                <p:cTn id="103" presetID="42" presetClass="path" presetSubtype="0" accel="50000" decel="50000" fill="hold" grpId="1" nodeType="afterEffect">
                                  <p:stCondLst>
                                    <p:cond delay="0"/>
                                  </p:stCondLst>
                                  <p:childTnLst>
                                    <p:animMotion origin="layout" path="M -1.11022E-16 -0.10556 L -1.11022E-16 -0.07223 " pathEditMode="relative" rAng="0" ptsTypes="AA">
                                      <p:cBhvr>
                                        <p:cTn id="104" dur="2000" fill="hold"/>
                                        <p:tgtEl>
                                          <p:spTgt spid="151"/>
                                        </p:tgtEl>
                                        <p:attrNameLst>
                                          <p:attrName>ppt_x</p:attrName>
                                          <p:attrName>ppt_y</p:attrName>
                                        </p:attrNameLst>
                                      </p:cBhvr>
                                      <p:rCtr x="0" y="17"/>
                                    </p:animMotion>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46"/>
                                        </p:tgtEl>
                                        <p:attrNameLst>
                                          <p:attrName>style.visibility</p:attrName>
                                        </p:attrNameLst>
                                      </p:cBhvr>
                                      <p:to>
                                        <p:strVal val="visible"/>
                                      </p:to>
                                    </p:set>
                                    <p:anim calcmode="lin" valueType="num">
                                      <p:cBhvr additive="base">
                                        <p:cTn id="109" dur="500" fill="hold"/>
                                        <p:tgtEl>
                                          <p:spTgt spid="46"/>
                                        </p:tgtEl>
                                        <p:attrNameLst>
                                          <p:attrName>ppt_x</p:attrName>
                                        </p:attrNameLst>
                                      </p:cBhvr>
                                      <p:tavLst>
                                        <p:tav tm="0">
                                          <p:val>
                                            <p:strVal val="0-#ppt_w/2"/>
                                          </p:val>
                                        </p:tav>
                                        <p:tav tm="100000">
                                          <p:val>
                                            <p:strVal val="#ppt_x"/>
                                          </p:val>
                                        </p:tav>
                                      </p:tavLst>
                                    </p:anim>
                                    <p:anim calcmode="lin" valueType="num">
                                      <p:cBhvr additive="base">
                                        <p:cTn id="110" dur="500" fill="hold"/>
                                        <p:tgtEl>
                                          <p:spTgt spid="46"/>
                                        </p:tgtEl>
                                        <p:attrNameLst>
                                          <p:attrName>ppt_y</p:attrName>
                                        </p:attrNameLst>
                                      </p:cBhvr>
                                      <p:tavLst>
                                        <p:tav tm="0">
                                          <p:val>
                                            <p:strVal val="#ppt_y"/>
                                          </p:val>
                                        </p:tav>
                                        <p:tav tm="100000">
                                          <p:val>
                                            <p:strVal val="#ppt_y"/>
                                          </p:val>
                                        </p:tav>
                                      </p:tavLst>
                                    </p:anim>
                                  </p:childTnLst>
                                </p:cTn>
                              </p:par>
                              <p:par>
                                <p:cTn id="111" presetID="2" presetClass="exit" presetSubtype="8" fill="hold" nodeType="withEffect">
                                  <p:stCondLst>
                                    <p:cond delay="0"/>
                                  </p:stCondLst>
                                  <p:childTnLst>
                                    <p:anim calcmode="lin" valueType="num">
                                      <p:cBhvr additive="base">
                                        <p:cTn id="112" dur="500"/>
                                        <p:tgtEl>
                                          <p:spTgt spid="49"/>
                                        </p:tgtEl>
                                        <p:attrNameLst>
                                          <p:attrName>ppt_x</p:attrName>
                                        </p:attrNameLst>
                                      </p:cBhvr>
                                      <p:tavLst>
                                        <p:tav tm="0">
                                          <p:val>
                                            <p:strVal val="ppt_x"/>
                                          </p:val>
                                        </p:tav>
                                        <p:tav tm="100000">
                                          <p:val>
                                            <p:strVal val="0-ppt_w/2"/>
                                          </p:val>
                                        </p:tav>
                                      </p:tavLst>
                                    </p:anim>
                                    <p:anim calcmode="lin" valueType="num">
                                      <p:cBhvr additive="base">
                                        <p:cTn id="113" dur="500"/>
                                        <p:tgtEl>
                                          <p:spTgt spid="49"/>
                                        </p:tgtEl>
                                        <p:attrNameLst>
                                          <p:attrName>ppt_y</p:attrName>
                                        </p:attrNameLst>
                                      </p:cBhvr>
                                      <p:tavLst>
                                        <p:tav tm="0">
                                          <p:val>
                                            <p:strVal val="ppt_y"/>
                                          </p:val>
                                        </p:tav>
                                        <p:tav tm="100000">
                                          <p:val>
                                            <p:strVal val="ppt_y"/>
                                          </p:val>
                                        </p:tav>
                                      </p:tavLst>
                                    </p:anim>
                                    <p:set>
                                      <p:cBhvr>
                                        <p:cTn id="114" dur="1" fill="hold">
                                          <p:stCondLst>
                                            <p:cond delay="499"/>
                                          </p:stCondLst>
                                        </p:cTn>
                                        <p:tgtEl>
                                          <p:spTgt spid="49"/>
                                        </p:tgtEl>
                                        <p:attrNameLst>
                                          <p:attrName>style.visibility</p:attrName>
                                        </p:attrNameLst>
                                      </p:cBhvr>
                                      <p:to>
                                        <p:strVal val="hidden"/>
                                      </p:to>
                                    </p:set>
                                  </p:childTnLst>
                                </p:cTn>
                              </p:par>
                            </p:childTnLst>
                          </p:cTn>
                        </p:par>
                        <p:par>
                          <p:cTn id="115" fill="hold">
                            <p:stCondLst>
                              <p:cond delay="500"/>
                            </p:stCondLst>
                            <p:childTnLst>
                              <p:par>
                                <p:cTn id="116" presetID="2" presetClass="exit" presetSubtype="4" fill="hold" grpId="2" nodeType="afterEffect">
                                  <p:stCondLst>
                                    <p:cond delay="0"/>
                                  </p:stCondLst>
                                  <p:childTnLst>
                                    <p:anim calcmode="lin" valueType="num">
                                      <p:cBhvr additive="base">
                                        <p:cTn id="117" dur="500"/>
                                        <p:tgtEl>
                                          <p:spTgt spid="151"/>
                                        </p:tgtEl>
                                        <p:attrNameLst>
                                          <p:attrName>ppt_x</p:attrName>
                                        </p:attrNameLst>
                                      </p:cBhvr>
                                      <p:tavLst>
                                        <p:tav tm="0">
                                          <p:val>
                                            <p:strVal val="ppt_x"/>
                                          </p:val>
                                        </p:tav>
                                        <p:tav tm="100000">
                                          <p:val>
                                            <p:strVal val="ppt_x"/>
                                          </p:val>
                                        </p:tav>
                                      </p:tavLst>
                                    </p:anim>
                                    <p:anim calcmode="lin" valueType="num">
                                      <p:cBhvr additive="base">
                                        <p:cTn id="118" dur="500"/>
                                        <p:tgtEl>
                                          <p:spTgt spid="151"/>
                                        </p:tgtEl>
                                        <p:attrNameLst>
                                          <p:attrName>ppt_y</p:attrName>
                                        </p:attrNameLst>
                                      </p:cBhvr>
                                      <p:tavLst>
                                        <p:tav tm="0">
                                          <p:val>
                                            <p:strVal val="ppt_y"/>
                                          </p:val>
                                        </p:tav>
                                        <p:tav tm="100000">
                                          <p:val>
                                            <p:strVal val="1+ppt_h/2"/>
                                          </p:val>
                                        </p:tav>
                                      </p:tavLst>
                                    </p:anim>
                                    <p:set>
                                      <p:cBhvr>
                                        <p:cTn id="119" dur="1" fill="hold">
                                          <p:stCondLst>
                                            <p:cond delay="499"/>
                                          </p:stCondLst>
                                        </p:cTn>
                                        <p:tgtEl>
                                          <p:spTgt spid="151"/>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3" grpId="2" animBg="1"/>
      <p:bldP spid="54" grpId="0" animBg="1"/>
      <p:bldP spid="54" grpId="1" animBg="1"/>
      <p:bldP spid="54" grpId="2" animBg="1"/>
      <p:bldP spid="55" grpId="0" animBg="1"/>
      <p:bldP spid="55" grpId="1" animBg="1"/>
      <p:bldP spid="55" grpId="2" animBg="1"/>
      <p:bldP spid="56" grpId="0" animBg="1"/>
      <p:bldP spid="56" grpId="1" animBg="1"/>
      <p:bldP spid="56" grpId="2" animBg="1"/>
      <p:bldP spid="103" grpId="0" animBg="1"/>
      <p:bldP spid="103" grpId="1" animBg="1"/>
      <p:bldP spid="103" grpId="2" animBg="1"/>
      <p:bldP spid="104" grpId="0" animBg="1"/>
      <p:bldP spid="104" grpId="1" animBg="1"/>
      <p:bldP spid="104" grpId="2" animBg="1"/>
      <p:bldP spid="105" grpId="0" animBg="1"/>
      <p:bldP spid="105" grpId="1" animBg="1"/>
      <p:bldP spid="105" grpId="2" animBg="1"/>
      <p:bldP spid="106" grpId="0" animBg="1"/>
      <p:bldP spid="106" grpId="1" animBg="1"/>
      <p:bldP spid="106" grpId="2" animBg="1"/>
      <p:bldP spid="150" grpId="0" animBg="1"/>
      <p:bldP spid="150" grpId="1" animBg="1"/>
      <p:bldP spid="150" grpId="2" animBg="1"/>
      <p:bldP spid="151" grpId="0" animBg="1"/>
      <p:bldP spid="151" grpId="1" animBg="1"/>
      <p:bldP spid="151" grpId="2" animBg="1"/>
      <p:bldP spid="152"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2014</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36866" name="Picture 2"/>
          <p:cNvPicPr>
            <a:picLocks noChangeAspect="1" noChangeArrowheads="1"/>
          </p:cNvPicPr>
          <p:nvPr/>
        </p:nvPicPr>
        <p:blipFill>
          <a:blip r:embed="rId2" cstate="print"/>
          <a:srcRect/>
          <a:stretch>
            <a:fillRect/>
          </a:stretch>
        </p:blipFill>
        <p:spPr bwMode="auto">
          <a:xfrm>
            <a:off x="609600" y="1295400"/>
            <a:ext cx="7991475" cy="4972050"/>
          </a:xfrm>
          <a:prstGeom prst="rect">
            <a:avLst/>
          </a:prstGeom>
          <a:noFill/>
          <a:ln w="9525">
            <a:noFill/>
            <a:miter lim="800000"/>
            <a:headEnd/>
            <a:tailEnd/>
          </a:ln>
        </p:spPr>
      </p:pic>
      <p:sp>
        <p:nvSpPr>
          <p:cNvPr id="5" name="TextBox 4"/>
          <p:cNvSpPr txBox="1"/>
          <p:nvPr/>
        </p:nvSpPr>
        <p:spPr>
          <a:xfrm>
            <a:off x="838200" y="5867400"/>
            <a:ext cx="3962400" cy="461665"/>
          </a:xfrm>
          <a:prstGeom prst="rect">
            <a:avLst/>
          </a:prstGeom>
          <a:noFill/>
        </p:spPr>
        <p:txBody>
          <a:bodyPr wrap="square" rtlCol="0">
            <a:spAutoFit/>
          </a:bodyPr>
          <a:lstStyle/>
          <a:p>
            <a:pPr algn="ctr"/>
            <a:r>
              <a:rPr lang="en-US" sz="2400" b="1" dirty="0" smtClean="0"/>
              <a:t>Date Correction</a:t>
            </a:r>
            <a:endParaRPr lang="en-US" sz="2400" b="1" dirty="0"/>
          </a:p>
        </p:txBody>
      </p:sp>
      <p:sp>
        <p:nvSpPr>
          <p:cNvPr id="6" name="TextBox 5"/>
          <p:cNvSpPr txBox="1"/>
          <p:nvPr/>
        </p:nvSpPr>
        <p:spPr>
          <a:xfrm>
            <a:off x="990600" y="1214735"/>
            <a:ext cx="3505200" cy="461665"/>
          </a:xfrm>
          <a:prstGeom prst="rect">
            <a:avLst/>
          </a:prstGeom>
          <a:noFill/>
        </p:spPr>
        <p:txBody>
          <a:bodyPr wrap="square" rtlCol="0">
            <a:spAutoFit/>
          </a:bodyPr>
          <a:lstStyle/>
          <a:p>
            <a:pPr algn="ctr"/>
            <a:r>
              <a:rPr lang="en-US" sz="2400" b="1" dirty="0" smtClean="0"/>
              <a:t>Raw Models</a:t>
            </a:r>
            <a:endParaRPr lang="en-US" sz="2400" b="1" dirty="0"/>
          </a:p>
        </p:txBody>
      </p:sp>
      <p:sp>
        <p:nvSpPr>
          <p:cNvPr id="7" name="TextBox 6"/>
          <p:cNvSpPr txBox="1"/>
          <p:nvPr/>
        </p:nvSpPr>
        <p:spPr>
          <a:xfrm>
            <a:off x="4572000" y="1214735"/>
            <a:ext cx="3886200" cy="461665"/>
          </a:xfrm>
          <a:prstGeom prst="rect">
            <a:avLst/>
          </a:prstGeom>
          <a:noFill/>
        </p:spPr>
        <p:txBody>
          <a:bodyPr wrap="square" rtlCol="0">
            <a:spAutoFit/>
          </a:bodyPr>
          <a:lstStyle/>
          <a:p>
            <a:pPr algn="ctr"/>
            <a:r>
              <a:rPr lang="en-US" sz="2400" b="1" dirty="0" err="1" smtClean="0"/>
              <a:t>BioMarker</a:t>
            </a:r>
            <a:r>
              <a:rPr lang="en-US" sz="2400" b="1" dirty="0" smtClean="0"/>
              <a:t> Correction</a:t>
            </a:r>
            <a:endParaRPr lang="en-US" sz="2400" b="1" dirty="0"/>
          </a:p>
        </p:txBody>
      </p:sp>
      <p:sp>
        <p:nvSpPr>
          <p:cNvPr id="8" name="TextBox 7"/>
          <p:cNvSpPr txBox="1"/>
          <p:nvPr/>
        </p:nvSpPr>
        <p:spPr>
          <a:xfrm>
            <a:off x="4419600" y="5867400"/>
            <a:ext cx="4343400" cy="461665"/>
          </a:xfrm>
          <a:prstGeom prst="rect">
            <a:avLst/>
          </a:prstGeom>
          <a:noFill/>
        </p:spPr>
        <p:txBody>
          <a:bodyPr wrap="square" rtlCol="0">
            <a:spAutoFit/>
          </a:bodyPr>
          <a:lstStyle/>
          <a:p>
            <a:pPr algn="ctr"/>
            <a:r>
              <a:rPr lang="en-US" sz="2400" b="1" dirty="0" err="1" smtClean="0"/>
              <a:t>Date+BioMarker</a:t>
            </a:r>
            <a:r>
              <a:rPr lang="en-US" sz="2400" b="1" dirty="0" smtClean="0"/>
              <a:t> Correction</a:t>
            </a:r>
            <a:endParaRPr lang="en-US" sz="2400" b="1" dirty="0"/>
          </a:p>
        </p:txBody>
      </p:sp>
      <p:sp>
        <p:nvSpPr>
          <p:cNvPr id="10" name="TextBox 9"/>
          <p:cNvSpPr txBox="1"/>
          <p:nvPr/>
        </p:nvSpPr>
        <p:spPr>
          <a:xfrm rot="16200000">
            <a:off x="-268189" y="1833890"/>
            <a:ext cx="1295400" cy="523220"/>
          </a:xfrm>
          <a:prstGeom prst="rect">
            <a:avLst/>
          </a:prstGeom>
          <a:noFill/>
        </p:spPr>
        <p:txBody>
          <a:bodyPr wrap="square" rtlCol="0">
            <a:spAutoFit/>
          </a:bodyPr>
          <a:lstStyle/>
          <a:p>
            <a:pPr algn="ctr"/>
            <a:r>
              <a:rPr lang="en-US" sz="1400" b="1" dirty="0" smtClean="0"/>
              <a:t>Biomarkers Independent</a:t>
            </a:r>
            <a:endParaRPr lang="en-US" sz="1400" b="1" dirty="0"/>
          </a:p>
        </p:txBody>
      </p:sp>
      <p:sp>
        <p:nvSpPr>
          <p:cNvPr id="11" name="TextBox 10"/>
          <p:cNvSpPr txBox="1"/>
          <p:nvPr/>
        </p:nvSpPr>
        <p:spPr>
          <a:xfrm rot="16200000">
            <a:off x="-169277" y="3014989"/>
            <a:ext cx="1066800" cy="523220"/>
          </a:xfrm>
          <a:prstGeom prst="rect">
            <a:avLst/>
          </a:prstGeom>
          <a:noFill/>
        </p:spPr>
        <p:txBody>
          <a:bodyPr wrap="square" rtlCol="0">
            <a:spAutoFit/>
          </a:bodyPr>
          <a:lstStyle/>
          <a:p>
            <a:pPr algn="ctr"/>
            <a:r>
              <a:rPr lang="en-US" sz="1400" b="1" dirty="0" smtClean="0"/>
              <a:t>Fully Correlated</a:t>
            </a:r>
            <a:endParaRPr lang="en-US" sz="1400" b="1" dirty="0"/>
          </a:p>
        </p:txBody>
      </p:sp>
      <p:sp>
        <p:nvSpPr>
          <p:cNvPr id="14" name="TextBox 13"/>
          <p:cNvSpPr txBox="1"/>
          <p:nvPr/>
        </p:nvSpPr>
        <p:spPr>
          <a:xfrm rot="16200000">
            <a:off x="6284267" y="3617267"/>
            <a:ext cx="4953000" cy="461665"/>
          </a:xfrm>
          <a:prstGeom prst="rect">
            <a:avLst/>
          </a:prstGeom>
          <a:noFill/>
        </p:spPr>
        <p:txBody>
          <a:bodyPr wrap="square" rtlCol="0">
            <a:spAutoFit/>
          </a:bodyPr>
          <a:lstStyle/>
          <a:p>
            <a:pPr algn="ctr"/>
            <a:r>
              <a:rPr lang="en-US" sz="2400" b="1" dirty="0" smtClean="0"/>
              <a:t> 8 Populations = 40 cohorts x 2</a:t>
            </a:r>
            <a:endParaRPr lang="en-US" sz="2400" b="1" dirty="0"/>
          </a:p>
        </p:txBody>
      </p:sp>
      <p:sp>
        <p:nvSpPr>
          <p:cNvPr id="15" name="TextBox 14"/>
          <p:cNvSpPr txBox="1"/>
          <p:nvPr/>
        </p:nvSpPr>
        <p:spPr>
          <a:xfrm>
            <a:off x="2362200" y="6172200"/>
            <a:ext cx="4343400" cy="461665"/>
          </a:xfrm>
          <a:prstGeom prst="rect">
            <a:avLst/>
          </a:prstGeom>
          <a:noFill/>
        </p:spPr>
        <p:txBody>
          <a:bodyPr wrap="square" rtlCol="0">
            <a:spAutoFit/>
          </a:bodyPr>
          <a:lstStyle/>
          <a:p>
            <a:pPr algn="ctr"/>
            <a:r>
              <a:rPr lang="en-US" sz="2400" b="1" dirty="0" smtClean="0"/>
              <a:t>50 Models x 4 Assumptions</a:t>
            </a:r>
            <a:endParaRPr lang="en-US" sz="2400" b="1" dirty="0"/>
          </a:p>
        </p:txBody>
      </p:sp>
      <p:sp>
        <p:nvSpPr>
          <p:cNvPr id="16" name="TextBox 15"/>
          <p:cNvSpPr txBox="1"/>
          <p:nvPr/>
        </p:nvSpPr>
        <p:spPr>
          <a:xfrm rot="16200000">
            <a:off x="-294502" y="4119890"/>
            <a:ext cx="1295400" cy="523220"/>
          </a:xfrm>
          <a:prstGeom prst="rect">
            <a:avLst/>
          </a:prstGeom>
          <a:noFill/>
        </p:spPr>
        <p:txBody>
          <a:bodyPr wrap="square" rtlCol="0">
            <a:spAutoFit/>
          </a:bodyPr>
          <a:lstStyle/>
          <a:p>
            <a:pPr algn="ctr"/>
            <a:r>
              <a:rPr lang="en-US" sz="1400" b="1" dirty="0" smtClean="0"/>
              <a:t>Biomarkers Independent</a:t>
            </a:r>
            <a:endParaRPr lang="en-US" sz="1400" b="1" dirty="0"/>
          </a:p>
        </p:txBody>
      </p:sp>
      <p:sp>
        <p:nvSpPr>
          <p:cNvPr id="17" name="TextBox 16"/>
          <p:cNvSpPr txBox="1"/>
          <p:nvPr/>
        </p:nvSpPr>
        <p:spPr>
          <a:xfrm rot="16200000">
            <a:off x="-195590" y="5300989"/>
            <a:ext cx="1066800" cy="523220"/>
          </a:xfrm>
          <a:prstGeom prst="rect">
            <a:avLst/>
          </a:prstGeom>
          <a:noFill/>
        </p:spPr>
        <p:txBody>
          <a:bodyPr wrap="square" rtlCol="0">
            <a:spAutoFit/>
          </a:bodyPr>
          <a:lstStyle/>
          <a:p>
            <a:pPr algn="ctr"/>
            <a:r>
              <a:rPr lang="en-US" sz="1400" b="1" dirty="0" smtClean="0"/>
              <a:t>Fully Correlated</a:t>
            </a:r>
            <a:endParaRPr lang="en-US" sz="1400" b="1" dirty="0"/>
          </a:p>
        </p:txBody>
      </p:sp>
      <p:cxnSp>
        <p:nvCxnSpPr>
          <p:cNvPr id="19" name="Straight Connector 18"/>
          <p:cNvCxnSpPr/>
          <p:nvPr/>
        </p:nvCxnSpPr>
        <p:spPr>
          <a:xfrm>
            <a:off x="0" y="2667000"/>
            <a:ext cx="861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2337" y="4885508"/>
            <a:ext cx="861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530996" y="1313510"/>
            <a:ext cx="0" cy="4953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1151" y="3780263"/>
            <a:ext cx="86106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66800" y="3124200"/>
            <a:ext cx="7543800" cy="369332"/>
          </a:xfrm>
          <a:prstGeom prst="rect">
            <a:avLst/>
          </a:prstGeom>
          <a:noFill/>
        </p:spPr>
        <p:txBody>
          <a:bodyPr wrap="square" rtlCol="0">
            <a:spAutoFit/>
          </a:bodyPr>
          <a:lstStyle/>
          <a:p>
            <a:pPr algn="ctr"/>
            <a:r>
              <a:rPr lang="en-US" b="1" dirty="0" smtClean="0">
                <a:solidFill>
                  <a:schemeClr val="bg1"/>
                </a:solidFill>
              </a:rPr>
              <a:t>Unexplained</a:t>
            </a:r>
            <a:endParaRPr lang="en-US" b="1" dirty="0">
              <a:solidFill>
                <a:schemeClr val="bg1"/>
              </a:solidFill>
            </a:endParaRPr>
          </a:p>
        </p:txBody>
      </p:sp>
      <p:sp>
        <p:nvSpPr>
          <p:cNvPr id="39" name="TextBox 38"/>
          <p:cNvSpPr txBox="1"/>
          <p:nvPr/>
        </p:nvSpPr>
        <p:spPr>
          <a:xfrm rot="16200000">
            <a:off x="1365766" y="4654034"/>
            <a:ext cx="2209800" cy="369332"/>
          </a:xfrm>
          <a:prstGeom prst="rect">
            <a:avLst/>
          </a:prstGeom>
          <a:noFill/>
        </p:spPr>
        <p:txBody>
          <a:bodyPr wrap="square" rtlCol="0">
            <a:spAutoFit/>
          </a:bodyPr>
          <a:lstStyle/>
          <a:p>
            <a:pPr algn="ctr"/>
            <a:r>
              <a:rPr lang="en-US" b="1" dirty="0" smtClean="0">
                <a:solidFill>
                  <a:schemeClr val="bg1"/>
                </a:solidFill>
              </a:rPr>
              <a:t>Best Model</a:t>
            </a:r>
            <a:endParaRPr lang="en-US" b="1" dirty="0">
              <a:solidFill>
                <a:schemeClr val="bg1"/>
              </a:solidFill>
            </a:endParaRPr>
          </a:p>
        </p:txBody>
      </p:sp>
      <p:sp>
        <p:nvSpPr>
          <p:cNvPr id="21" name="TextBox 20"/>
          <p:cNvSpPr txBox="1"/>
          <p:nvPr/>
        </p:nvSpPr>
        <p:spPr>
          <a:xfrm>
            <a:off x="0" y="6581001"/>
            <a:ext cx="7086600" cy="276999"/>
          </a:xfrm>
          <a:prstGeom prst="rect">
            <a:avLst/>
          </a:prstGeom>
          <a:noFill/>
        </p:spPr>
        <p:txBody>
          <a:bodyPr wrap="square" rtlCol="0">
            <a:spAutoFit/>
          </a:bodyPr>
          <a:lstStyle/>
          <a:p>
            <a:r>
              <a:rPr lang="en-US" sz="1200" dirty="0" smtClean="0"/>
              <a:t>Version 22 -  MIST_RefModel_2014_04_29_MATRIX_TraceBack.zip</a:t>
            </a:r>
            <a:endParaRPr lang="en-US" sz="1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6"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Horizontal)">
                                      <p:cBhvr>
                                        <p:cTn id="12" dur="500"/>
                                        <p:tgtEl>
                                          <p:spTgt spid="23"/>
                                        </p:tgtEl>
                                      </p:cBhvr>
                                    </p:animEffect>
                                  </p:childTnLst>
                                </p:cTn>
                              </p:par>
                              <p:par>
                                <p:cTn id="13" presetID="16" presetClass="entr" presetSubtype="21"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arn(inVertical)">
                                      <p:cBhvr>
                                        <p:cTn id="15" dur="500"/>
                                        <p:tgtEl>
                                          <p:spTgt spid="37"/>
                                        </p:tgtEl>
                                      </p:cBhvr>
                                    </p:animEffect>
                                  </p:childTnLst>
                                </p:cTn>
                              </p:par>
                            </p:childTnLst>
                          </p:cTn>
                        </p:par>
                        <p:par>
                          <p:cTn id="16" fill="hold">
                            <p:stCondLst>
                              <p:cond delay="1000"/>
                            </p:stCondLst>
                            <p:childTnLst>
                              <p:par>
                                <p:cTn id="17" presetID="2" presetClass="entr" presetSubtype="12"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right)">
                                      <p:cBhvr>
                                        <p:cTn id="43" dur="500"/>
                                        <p:tgtEl>
                                          <p:spTgt spid="19"/>
                                        </p:tgtEl>
                                      </p:cBhvr>
                                    </p:animEffect>
                                  </p:childTnLst>
                                </p:cTn>
                              </p:par>
                              <p:par>
                                <p:cTn id="44" presetID="22" presetClass="entr" presetSubtype="2"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right)">
                                      <p:cBhvr>
                                        <p:cTn id="46" dur="500"/>
                                        <p:tgtEl>
                                          <p:spTgt spid="22"/>
                                        </p:tgtEl>
                                      </p:cBhvr>
                                    </p:animEffect>
                                  </p:childTnLst>
                                </p:cTn>
                              </p:par>
                            </p:childTnLst>
                          </p:cTn>
                        </p:par>
                        <p:par>
                          <p:cTn id="47" fill="hold">
                            <p:stCondLst>
                              <p:cond delay="500"/>
                            </p:stCondLst>
                            <p:childTnLst>
                              <p:par>
                                <p:cTn id="48" presetID="2" presetClass="entr" presetSubtype="8"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0-#ppt_w/2"/>
                                          </p:val>
                                        </p:tav>
                                        <p:tav tm="100000">
                                          <p:val>
                                            <p:strVal val="#ppt_x"/>
                                          </p:val>
                                        </p:tav>
                                      </p:tavLst>
                                    </p:anim>
                                    <p:anim calcmode="lin" valueType="num">
                                      <p:cBhvr additive="base">
                                        <p:cTn id="51" dur="500" fill="hold"/>
                                        <p:tgtEl>
                                          <p:spTgt spid="17"/>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0-#ppt_w/2"/>
                                          </p:val>
                                        </p:tav>
                                        <p:tav tm="100000">
                                          <p:val>
                                            <p:strVal val="#ppt_x"/>
                                          </p:val>
                                        </p:tav>
                                      </p:tavLst>
                                    </p:anim>
                                    <p:anim calcmode="lin" valueType="num">
                                      <p:cBhvr additive="base">
                                        <p:cTn id="55" dur="500" fill="hold"/>
                                        <p:tgtEl>
                                          <p:spTgt spid="11"/>
                                        </p:tgtEl>
                                        <p:attrNameLst>
                                          <p:attrName>ppt_y</p:attrName>
                                        </p:attrNameLst>
                                      </p:cBhvr>
                                      <p:tavLst>
                                        <p:tav tm="0">
                                          <p:val>
                                            <p:strVal val="#ppt_y"/>
                                          </p:val>
                                        </p:tav>
                                        <p:tav tm="100000">
                                          <p:val>
                                            <p:strVal val="#ppt_y"/>
                                          </p:val>
                                        </p:tav>
                                      </p:tavLst>
                                    </p:anim>
                                  </p:childTnLst>
                                </p:cTn>
                              </p:par>
                            </p:childTnLst>
                          </p:cTn>
                        </p:par>
                        <p:par>
                          <p:cTn id="56" fill="hold">
                            <p:stCondLst>
                              <p:cond delay="1000"/>
                            </p:stCondLst>
                            <p:childTnLst>
                              <p:par>
                                <p:cTn id="57" presetID="2" presetClass="entr" presetSubtype="8"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0-#ppt_w/2"/>
                                          </p:val>
                                        </p:tav>
                                        <p:tav tm="100000">
                                          <p:val>
                                            <p:strVal val="#ppt_x"/>
                                          </p:val>
                                        </p:tav>
                                      </p:tavLst>
                                    </p:anim>
                                    <p:anim calcmode="lin" valueType="num">
                                      <p:cBhvr additive="base">
                                        <p:cTn id="60" dur="500" fill="hold"/>
                                        <p:tgtEl>
                                          <p:spTgt spid="16"/>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fill="hold"/>
                                        <p:tgtEl>
                                          <p:spTgt spid="10"/>
                                        </p:tgtEl>
                                        <p:attrNameLst>
                                          <p:attrName>ppt_x</p:attrName>
                                        </p:attrNameLst>
                                      </p:cBhvr>
                                      <p:tavLst>
                                        <p:tav tm="0">
                                          <p:val>
                                            <p:strVal val="0-#ppt_w/2"/>
                                          </p:val>
                                        </p:tav>
                                        <p:tav tm="100000">
                                          <p:val>
                                            <p:strVal val="#ppt_x"/>
                                          </p:val>
                                        </p:tav>
                                      </p:tavLst>
                                    </p:anim>
                                    <p:anim calcmode="lin" valueType="num">
                                      <p:cBhvr additive="base">
                                        <p:cTn id="6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7"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anim calcmode="lin" valueType="num">
                                      <p:cBhvr>
                                        <p:cTn id="70" dur="500" fill="hold"/>
                                        <p:tgtEl>
                                          <p:spTgt spid="39"/>
                                        </p:tgtEl>
                                        <p:attrNameLst>
                                          <p:attrName>ppt_x</p:attrName>
                                        </p:attrNameLst>
                                      </p:cBhvr>
                                      <p:tavLst>
                                        <p:tav tm="0">
                                          <p:val>
                                            <p:strVal val="#ppt_x"/>
                                          </p:val>
                                        </p:tav>
                                        <p:tav tm="100000">
                                          <p:val>
                                            <p:strVal val="#ppt_x"/>
                                          </p:val>
                                        </p:tav>
                                      </p:tavLst>
                                    </p:anim>
                                    <p:anim calcmode="lin" valueType="num">
                                      <p:cBhvr>
                                        <p:cTn id="71" dur="450" decel="100000" fill="hold"/>
                                        <p:tgtEl>
                                          <p:spTgt spid="39"/>
                                        </p:tgtEl>
                                        <p:attrNameLst>
                                          <p:attrName>ppt_y</p:attrName>
                                        </p:attrNameLst>
                                      </p:cBhvr>
                                      <p:tavLst>
                                        <p:tav tm="0">
                                          <p:val>
                                            <p:strVal val="#ppt_y+1"/>
                                          </p:val>
                                        </p:tav>
                                        <p:tav tm="100000">
                                          <p:val>
                                            <p:strVal val="#ppt_y-.03"/>
                                          </p:val>
                                        </p:tav>
                                      </p:tavLst>
                                    </p:anim>
                                    <p:anim calcmode="lin" valueType="num">
                                      <p:cBhvr>
                                        <p:cTn id="72"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8" presetClass="entr" presetSubtype="0" accel="50000" fill="hold" grpId="0" nodeType="clickEffect">
                                  <p:stCondLst>
                                    <p:cond delay="0"/>
                                  </p:stCondLst>
                                  <p:iterate type="lt">
                                    <p:tmPct val="50000"/>
                                  </p:iterate>
                                  <p:childTnLst>
                                    <p:set>
                                      <p:cBhvr>
                                        <p:cTn id="76" dur="1" fill="hold">
                                          <p:stCondLst>
                                            <p:cond delay="0"/>
                                          </p:stCondLst>
                                        </p:cTn>
                                        <p:tgtEl>
                                          <p:spTgt spid="38"/>
                                        </p:tgtEl>
                                        <p:attrNameLst>
                                          <p:attrName>style.visibility</p:attrName>
                                        </p:attrNameLst>
                                      </p:cBhvr>
                                      <p:to>
                                        <p:strVal val="visible"/>
                                      </p:to>
                                    </p:set>
                                    <p:set>
                                      <p:cBhvr>
                                        <p:cTn id="77" dur="228" fill="hold">
                                          <p:stCondLst>
                                            <p:cond delay="0"/>
                                          </p:stCondLst>
                                        </p:cTn>
                                        <p:tgtEl>
                                          <p:spTgt spid="38"/>
                                        </p:tgtEl>
                                        <p:attrNameLst>
                                          <p:attrName>style.rotation</p:attrName>
                                        </p:attrNameLst>
                                      </p:cBhvr>
                                      <p:to>
                                        <p:strVal val="-45.0"/>
                                      </p:to>
                                    </p:set>
                                    <p:anim calcmode="lin" valueType="num">
                                      <p:cBhvr>
                                        <p:cTn id="78" dur="228" fill="hold">
                                          <p:stCondLst>
                                            <p:cond delay="228"/>
                                          </p:stCondLst>
                                        </p:cTn>
                                        <p:tgtEl>
                                          <p:spTgt spid="38"/>
                                        </p:tgtEl>
                                        <p:attrNameLst>
                                          <p:attrName>style.rotation</p:attrName>
                                        </p:attrNameLst>
                                      </p:cBhvr>
                                      <p:tavLst>
                                        <p:tav tm="0">
                                          <p:val>
                                            <p:fltVal val="-45"/>
                                          </p:val>
                                        </p:tav>
                                        <p:tav tm="69900">
                                          <p:val>
                                            <p:fltVal val="45"/>
                                          </p:val>
                                        </p:tav>
                                        <p:tav tm="100000">
                                          <p:val>
                                            <p:fltVal val="0"/>
                                          </p:val>
                                        </p:tav>
                                      </p:tavLst>
                                    </p:anim>
                                    <p:anim calcmode="lin" valueType="num">
                                      <p:cBhvr>
                                        <p:cTn id="79" dur="228" fill="hold">
                                          <p:stCondLst>
                                            <p:cond delay="0"/>
                                          </p:stCondLst>
                                        </p:cTn>
                                        <p:tgtEl>
                                          <p:spTgt spid="38"/>
                                        </p:tgtEl>
                                        <p:attrNameLst>
                                          <p:attrName>ppt_y</p:attrName>
                                        </p:attrNameLst>
                                      </p:cBhvr>
                                      <p:tavLst>
                                        <p:tav tm="0">
                                          <p:val>
                                            <p:strVal val="#ppt_y-1"/>
                                          </p:val>
                                        </p:tav>
                                        <p:tav tm="100000">
                                          <p:val>
                                            <p:strVal val="#ppt_y-(0.354*#ppt_w-0.172*#ppt_h)"/>
                                          </p:val>
                                        </p:tav>
                                      </p:tavLst>
                                    </p:anim>
                                    <p:anim calcmode="lin" valueType="num">
                                      <p:cBhvr>
                                        <p:cTn id="80" dur="78" decel="50000" autoRev="1" fill="hold">
                                          <p:stCondLst>
                                            <p:cond delay="228"/>
                                          </p:stCondLst>
                                        </p:cTn>
                                        <p:tgtEl>
                                          <p:spTgt spid="38"/>
                                        </p:tgtEl>
                                        <p:attrNameLst>
                                          <p:attrName>ppt_y</p:attrName>
                                        </p:attrNameLst>
                                      </p:cBhvr>
                                      <p:tavLst>
                                        <p:tav tm="0">
                                          <p:val>
                                            <p:strVal val="#ppt_y-(0.354*#ppt_w-0.172*#ppt_h)"/>
                                          </p:val>
                                        </p:tav>
                                        <p:tav tm="100000">
                                          <p:val>
                                            <p:strVal val="#ppt_y-(0.354*#ppt_w-0.172*#ppt_h)-#ppt_h/2"/>
                                          </p:val>
                                        </p:tav>
                                      </p:tavLst>
                                    </p:anim>
                                    <p:anim calcmode="lin" valueType="num">
                                      <p:cBhvr>
                                        <p:cTn id="81" dur="68" fill="hold">
                                          <p:stCondLst>
                                            <p:cond delay="432"/>
                                          </p:stCondLst>
                                        </p:cTn>
                                        <p:tgtEl>
                                          <p:spTgt spid="3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P spid="14" grpId="0"/>
      <p:bldP spid="15" grpId="0"/>
      <p:bldP spid="16" grpId="0"/>
      <p:bldP spid="17" grpId="0"/>
      <p:bldP spid="38"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Basics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MIST stands for </a:t>
            </a:r>
            <a:r>
              <a:rPr lang="en-US" dirty="0" err="1" smtClean="0"/>
              <a:t>MIcro</a:t>
            </a:r>
            <a:r>
              <a:rPr lang="en-US" dirty="0" smtClean="0"/>
              <a:t>-Simulation Tool</a:t>
            </a:r>
          </a:p>
          <a:p>
            <a:endParaRPr lang="en-US" dirty="0" smtClean="0"/>
          </a:p>
          <a:p>
            <a:r>
              <a:rPr lang="en-US" dirty="0" smtClean="0"/>
              <a:t>MIST is a Python framework that supports chronic disease modeling using High Performance Computing</a:t>
            </a:r>
          </a:p>
          <a:p>
            <a:endParaRPr lang="en-US" dirty="0" smtClean="0"/>
          </a:p>
          <a:p>
            <a:r>
              <a:rPr lang="en-US" dirty="0" smtClean="0"/>
              <a:t>MIST is free and available on </a:t>
            </a:r>
            <a:r>
              <a:rPr lang="en-US" dirty="0" err="1" smtClean="0"/>
              <a:t>GitHub</a:t>
            </a:r>
            <a:r>
              <a:rPr lang="en-US" dirty="0" smtClean="0"/>
              <a:t>: </a:t>
            </a:r>
            <a:r>
              <a:rPr lang="en-US" dirty="0" smtClean="0">
                <a:solidFill>
                  <a:srgbClr val="7030A0"/>
                </a:solidFill>
                <a:hlinkClick r:id="rId2"/>
              </a:rPr>
              <a:t>https://github.com/Jacob-Barhak/MIST</a:t>
            </a:r>
            <a:endParaRPr lang="en-US" dirty="0" smtClean="0">
              <a:solidFill>
                <a:srgbClr val="7030A0"/>
              </a:solidFill>
            </a:endParaRPr>
          </a:p>
          <a:p>
            <a:endParaRPr lang="en-US" dirty="0" smtClean="0">
              <a:solidFill>
                <a:srgbClr val="7030A0"/>
              </a:solidFill>
            </a:endParaRPr>
          </a:p>
          <a:p>
            <a:r>
              <a:rPr lang="en-US" dirty="0" smtClean="0"/>
              <a:t>The </a:t>
            </a:r>
            <a:r>
              <a:rPr lang="en-US" dirty="0" err="1" smtClean="0"/>
              <a:t>SimTk</a:t>
            </a:r>
            <a:r>
              <a:rPr lang="en-US" dirty="0" smtClean="0"/>
              <a:t> project web site is: </a:t>
            </a:r>
            <a:r>
              <a:rPr lang="en-US" dirty="0" smtClean="0">
                <a:hlinkClick r:id="rId3"/>
              </a:rPr>
              <a:t>https://simtk.org/home/mist</a:t>
            </a:r>
            <a:r>
              <a:rPr lang="en-US" dirty="0" smtClean="0"/>
              <a:t> </a:t>
            </a:r>
          </a:p>
          <a:p>
            <a:pPr lvl="1">
              <a:buNone/>
            </a:pPr>
            <a:endParaRPr lang="en-US" dirty="0" smtClean="0"/>
          </a:p>
          <a:p>
            <a:r>
              <a:rPr lang="en-US" dirty="0" smtClean="0"/>
              <a:t>Support Mailing List:</a:t>
            </a:r>
          </a:p>
          <a:p>
            <a:pPr>
              <a:buNone/>
            </a:pPr>
            <a:r>
              <a:rPr lang="en-US" dirty="0" smtClean="0"/>
              <a:t>	Email address: </a:t>
            </a:r>
            <a:r>
              <a:rPr lang="en-US" dirty="0" smtClean="0">
                <a:hlinkClick r:id="rId4"/>
              </a:rPr>
              <a:t>mist-support@simtk.org</a:t>
            </a:r>
            <a:r>
              <a:rPr lang="en-US" dirty="0" smtClean="0"/>
              <a:t> </a:t>
            </a:r>
          </a:p>
          <a:p>
            <a:pPr>
              <a:buNone/>
            </a:pPr>
            <a:r>
              <a:rPr lang="en-US" dirty="0" smtClean="0"/>
              <a:t>	Archives: </a:t>
            </a:r>
            <a:r>
              <a:rPr lang="en-US" dirty="0" smtClean="0">
                <a:hlinkClick r:id="rId5"/>
              </a:rPr>
              <a:t>https://simtk.org/pipermail/mist-support/</a:t>
            </a:r>
            <a:r>
              <a:rPr lang="en-US" dirty="0" smtClean="0"/>
              <a:t>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MIST Main Features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Form based User Interface</a:t>
            </a:r>
          </a:p>
          <a:p>
            <a:r>
              <a:rPr lang="en-US" dirty="0" smtClean="0"/>
              <a:t>Domain Specific Language (DSL) for Simulation / compiler</a:t>
            </a:r>
          </a:p>
          <a:p>
            <a:r>
              <a:rPr lang="en-US" dirty="0" smtClean="0"/>
              <a:t>Monte Carlo Simulation</a:t>
            </a:r>
          </a:p>
          <a:p>
            <a:pPr lvl="1"/>
            <a:r>
              <a:rPr lang="en-US" dirty="0" smtClean="0"/>
              <a:t>Multi-Process State Transition Models</a:t>
            </a:r>
          </a:p>
          <a:p>
            <a:pPr lvl="1"/>
            <a:r>
              <a:rPr lang="en-US" dirty="0" smtClean="0"/>
              <a:t>Simulation Rules</a:t>
            </a:r>
          </a:p>
          <a:p>
            <a:pPr lvl="1"/>
            <a:r>
              <a:rPr lang="en-US" dirty="0" smtClean="0"/>
              <a:t>Initialization : Population Generation from Distributions</a:t>
            </a:r>
          </a:p>
          <a:p>
            <a:pPr lvl="2"/>
            <a:r>
              <a:rPr lang="en-US" dirty="0" smtClean="0"/>
              <a:t>Evolutionary Computation Support</a:t>
            </a:r>
          </a:p>
          <a:p>
            <a:r>
              <a:rPr lang="en-US" dirty="0" smtClean="0"/>
              <a:t>Report Generator</a:t>
            </a:r>
          </a:p>
          <a:p>
            <a:r>
              <a:rPr lang="en-US" dirty="0" smtClean="0"/>
              <a:t>Documentation, Examples, and Support</a:t>
            </a:r>
          </a:p>
          <a:p>
            <a:r>
              <a:rPr lang="en-US" dirty="0" smtClean="0"/>
              <a:t>Free Open Source Software under GPL license </a:t>
            </a:r>
          </a:p>
          <a:p>
            <a:r>
              <a:rPr lang="en-US" dirty="0" smtClean="0"/>
              <a:t>Reproducibility</a:t>
            </a:r>
          </a:p>
          <a:p>
            <a:r>
              <a:rPr lang="en-US" dirty="0" smtClean="0"/>
              <a:t>MIST Runs Over the Cloud!</a:t>
            </a:r>
          </a:p>
          <a:p>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a:t>
            </a:r>
            <a:endParaRPr lang="en-US" dirty="0"/>
          </a:p>
        </p:txBody>
      </p:sp>
      <p:sp>
        <p:nvSpPr>
          <p:cNvPr id="3" name="Content Placeholder 2"/>
          <p:cNvSpPr>
            <a:spLocks noGrp="1"/>
          </p:cNvSpPr>
          <p:nvPr>
            <p:ph idx="1"/>
          </p:nvPr>
        </p:nvSpPr>
        <p:spPr/>
        <p:txBody>
          <a:bodyPr>
            <a:normAutofit/>
          </a:bodyPr>
          <a:lstStyle/>
          <a:p>
            <a:r>
              <a:rPr lang="en-US" dirty="0" smtClean="0"/>
              <a:t>Use </a:t>
            </a:r>
            <a:r>
              <a:rPr lang="en-US" dirty="0" err="1" smtClean="0"/>
              <a:t>Ubuntu</a:t>
            </a:r>
            <a:r>
              <a:rPr lang="en-US" dirty="0" smtClean="0"/>
              <a:t> Linux and on Windows</a:t>
            </a:r>
          </a:p>
          <a:p>
            <a:endParaRPr lang="en-US" dirty="0" smtClean="0"/>
          </a:p>
          <a:p>
            <a:r>
              <a:rPr lang="en-US" dirty="0" smtClean="0"/>
              <a:t>Install Anaconda distribution using python 2.7 from: </a:t>
            </a:r>
            <a:r>
              <a:rPr lang="en-US" dirty="0" smtClean="0">
                <a:hlinkClick r:id="rId2"/>
              </a:rPr>
              <a:t>https://www.continuum.io/downloads</a:t>
            </a:r>
            <a:endParaRPr lang="en-US" dirty="0" smtClean="0"/>
          </a:p>
          <a:p>
            <a:endParaRPr lang="en-US" dirty="0" smtClean="0">
              <a:solidFill>
                <a:srgbClr val="7030A0"/>
              </a:solidFill>
            </a:endParaRPr>
          </a:p>
          <a:p>
            <a:r>
              <a:rPr lang="en-US" dirty="0" smtClean="0"/>
              <a:t>Open a command line and type:</a:t>
            </a:r>
          </a:p>
          <a:p>
            <a:pPr>
              <a:buNone/>
            </a:pPr>
            <a:r>
              <a:rPr lang="sv-SE" dirty="0" smtClean="0"/>
              <a:t>	conda install mist -c jacob-barhak</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Activate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Copy the MIST subdirectory in anaconda to a new working directory</a:t>
            </a:r>
          </a:p>
          <a:p>
            <a:endParaRPr lang="en-US" dirty="0" smtClean="0"/>
          </a:p>
          <a:p>
            <a:r>
              <a:rPr lang="en-US" dirty="0" smtClean="0"/>
              <a:t>Change directory to your working directory, e.g.</a:t>
            </a:r>
          </a:p>
          <a:p>
            <a:pPr>
              <a:buNone/>
            </a:pPr>
            <a:r>
              <a:rPr lang="en-US" dirty="0" smtClean="0"/>
              <a:t>	</a:t>
            </a:r>
            <a:r>
              <a:rPr lang="en-US" dirty="0" err="1" smtClean="0"/>
              <a:t>cd</a:t>
            </a:r>
            <a:r>
              <a:rPr lang="en-US" dirty="0" smtClean="0"/>
              <a:t> Desktop\MIST</a:t>
            </a:r>
          </a:p>
          <a:p>
            <a:endParaRPr lang="en-US" dirty="0" smtClean="0"/>
          </a:p>
          <a:p>
            <a:r>
              <a:rPr lang="en-US" dirty="0" smtClean="0"/>
              <a:t>To test installation on your machine type: </a:t>
            </a:r>
          </a:p>
          <a:p>
            <a:pPr>
              <a:buNone/>
            </a:pPr>
            <a:r>
              <a:rPr lang="en-US" dirty="0" smtClean="0"/>
              <a:t>	python TestCode.py</a:t>
            </a:r>
          </a:p>
          <a:p>
            <a:endParaRPr lang="en-US" dirty="0" smtClean="0"/>
          </a:p>
          <a:p>
            <a:r>
              <a:rPr lang="en-US" dirty="0" smtClean="0"/>
              <a:t>To launch the GUI type: </a:t>
            </a:r>
          </a:p>
          <a:p>
            <a:pPr>
              <a:buNone/>
            </a:pPr>
            <a:r>
              <a:rPr lang="en-US" dirty="0" smtClean="0"/>
              <a:t>	python MISTGUI.py</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Very Simple Disease Model</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 </a:t>
            </a:r>
          </a:p>
          <a:p>
            <a:pPr>
              <a:buNone/>
            </a:pPr>
            <a:r>
              <a:rPr lang="en-US" dirty="0" smtClean="0"/>
              <a:t> </a:t>
            </a:r>
          </a:p>
          <a:p>
            <a:endParaRPr lang="en-US" dirty="0" smtClean="0"/>
          </a:p>
          <a:p>
            <a:endParaRPr lang="en-US" dirty="0" smtClean="0"/>
          </a:p>
          <a:p>
            <a:endParaRPr lang="en-US" dirty="0" smtClean="0"/>
          </a:p>
          <a:p>
            <a:r>
              <a:rPr lang="en-US" dirty="0" smtClean="0"/>
              <a:t>2 disease states: Alive and Dead.</a:t>
            </a:r>
          </a:p>
          <a:p>
            <a:endParaRPr lang="en-US" dirty="0" smtClean="0"/>
          </a:p>
          <a:p>
            <a:r>
              <a:rPr lang="en-US" dirty="0" smtClean="0"/>
              <a:t>The yearly probability of transition between state Alive and state Dead is: 0.05</a:t>
            </a:r>
          </a:p>
          <a:p>
            <a:endParaRPr lang="en-US" dirty="0" smtClean="0"/>
          </a:p>
          <a:p>
            <a:r>
              <a:rPr lang="en-US" dirty="0" smtClean="0"/>
              <a:t>Initial conditions: 100 people start in state Alive, none are Dead.</a:t>
            </a:r>
          </a:p>
          <a:p>
            <a:endParaRPr lang="en-US" dirty="0" smtClean="0"/>
          </a:p>
          <a:p>
            <a:r>
              <a:rPr lang="en-US" dirty="0" smtClean="0"/>
              <a:t>Output requested: Number of people in each state for years 1–10.</a:t>
            </a:r>
          </a:p>
          <a:p>
            <a:endParaRPr lang="en-US" dirty="0" smtClean="0"/>
          </a:p>
          <a:p>
            <a:r>
              <a:rPr lang="en-US" dirty="0" smtClean="0"/>
              <a:t>Implementation available through </a:t>
            </a:r>
            <a:r>
              <a:rPr lang="en-US" dirty="0" err="1" smtClean="0"/>
              <a:t>GitHub</a:t>
            </a:r>
            <a:r>
              <a:rPr lang="en-US" dirty="0" smtClean="0"/>
              <a:t> in:</a:t>
            </a:r>
          </a:p>
          <a:p>
            <a:pPr lvl="1">
              <a:buNone/>
            </a:pPr>
            <a:r>
              <a:rPr lang="en-US" dirty="0" smtClean="0">
                <a:hlinkClick r:id="rId2"/>
              </a:rPr>
              <a:t>https://github.com/Jacob-Barhak/SharingDiseaseModels/blob/master/Example1.zip</a:t>
            </a:r>
            <a:endParaRPr lang="en-US" dirty="0" smtClean="0"/>
          </a:p>
          <a:p>
            <a:endParaRPr lang="en-US" dirty="0" smtClean="0"/>
          </a:p>
          <a:p>
            <a:pPr>
              <a:buNone/>
            </a:pPr>
            <a:endParaRPr lang="en-US" dirty="0"/>
          </a:p>
        </p:txBody>
      </p:sp>
      <p:sp>
        <p:nvSpPr>
          <p:cNvPr id="30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12" name="Rectangle 4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106" name="Group 34"/>
          <p:cNvGrpSpPr>
            <a:grpSpLocks noChangeAspect="1"/>
          </p:cNvGrpSpPr>
          <p:nvPr/>
        </p:nvGrpSpPr>
        <p:grpSpPr bwMode="auto">
          <a:xfrm>
            <a:off x="2133600" y="1600200"/>
            <a:ext cx="4684658" cy="1371600"/>
            <a:chOff x="1800" y="2820"/>
            <a:chExt cx="2981" cy="872"/>
          </a:xfrm>
        </p:grpSpPr>
        <p:sp>
          <p:nvSpPr>
            <p:cNvPr id="3111" name="AutoShape 39"/>
            <p:cNvSpPr>
              <a:spLocks noChangeAspect="1" noChangeArrowheads="1" noTextEdit="1"/>
            </p:cNvSpPr>
            <p:nvPr/>
          </p:nvSpPr>
          <p:spPr bwMode="auto">
            <a:xfrm>
              <a:off x="1800" y="2820"/>
              <a:ext cx="2981" cy="872"/>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10" name="Text Box 38"/>
            <p:cNvSpPr txBox="1">
              <a:spLocks noChangeArrowheads="1"/>
            </p:cNvSpPr>
            <p:nvPr/>
          </p:nvSpPr>
          <p:spPr bwMode="auto">
            <a:xfrm>
              <a:off x="1980" y="3000"/>
              <a:ext cx="1043" cy="54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Alive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109" name="Text Box 37"/>
            <p:cNvSpPr txBox="1">
              <a:spLocks noChangeArrowheads="1"/>
            </p:cNvSpPr>
            <p:nvPr/>
          </p:nvSpPr>
          <p:spPr bwMode="auto">
            <a:xfrm>
              <a:off x="3565" y="3000"/>
              <a:ext cx="1070"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Dead</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108" name="Line 36"/>
            <p:cNvSpPr>
              <a:spLocks noChangeShapeType="1"/>
            </p:cNvSpPr>
            <p:nvPr/>
          </p:nvSpPr>
          <p:spPr bwMode="auto">
            <a:xfrm>
              <a:off x="3023" y="3358"/>
              <a:ext cx="540" cy="1"/>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a:p>
          </p:txBody>
        </p:sp>
        <p:sp>
          <p:nvSpPr>
            <p:cNvPr id="3107" name="Text Box 35"/>
            <p:cNvSpPr txBox="1">
              <a:spLocks noChangeArrowheads="1"/>
            </p:cNvSpPr>
            <p:nvPr/>
          </p:nvSpPr>
          <p:spPr bwMode="auto">
            <a:xfrm>
              <a:off x="3061" y="3062"/>
              <a:ext cx="485" cy="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0.05</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Covariate in a Model</a:t>
            </a:r>
            <a:endParaRPr lang="en-US" dirty="0"/>
          </a:p>
        </p:txBody>
      </p:sp>
      <p:sp>
        <p:nvSpPr>
          <p:cNvPr id="3" name="Content Placeholder 2"/>
          <p:cNvSpPr>
            <a:spLocks noGrp="1"/>
          </p:cNvSpPr>
          <p:nvPr>
            <p:ph idx="1"/>
          </p:nvPr>
        </p:nvSpPr>
        <p:spPr/>
        <p:txBody>
          <a:bodyPr>
            <a:normAutofit fontScale="55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lvl="0"/>
            <a:r>
              <a:rPr lang="en-US" dirty="0" smtClean="0"/>
              <a:t>Healthy to Dead: 0.01.</a:t>
            </a:r>
          </a:p>
          <a:p>
            <a:pPr lvl="0"/>
            <a:r>
              <a:rPr lang="en-US" dirty="0" smtClean="0"/>
              <a:t>Healthy to Sick: 0.2 for Male, 0.1 for Female.</a:t>
            </a:r>
          </a:p>
          <a:p>
            <a:pPr lvl="0"/>
            <a:r>
              <a:rPr lang="en-US" dirty="0" smtClean="0"/>
              <a:t>Sick to Healthy: 0.1.</a:t>
            </a:r>
          </a:p>
          <a:p>
            <a:pPr lvl="0"/>
            <a:r>
              <a:rPr lang="en-US" dirty="0" smtClean="0"/>
              <a:t>Sick to Dead: 0.3.</a:t>
            </a:r>
          </a:p>
          <a:p>
            <a:endParaRPr lang="en-US" dirty="0" smtClean="0"/>
          </a:p>
          <a:p>
            <a:r>
              <a:rPr lang="en-US" dirty="0" smtClean="0"/>
              <a:t>Initial conditions: Healthy = (50 Male, 50 Female), Sick = (0,0) and Dead = (0,0).</a:t>
            </a:r>
          </a:p>
          <a:p>
            <a:r>
              <a:rPr lang="en-US" dirty="0" smtClean="0"/>
              <a:t>Output requested: How many men / women are in each disease state for each of the first 10 years?</a:t>
            </a:r>
          </a:p>
          <a:p>
            <a:r>
              <a:rPr lang="en-US" dirty="0" smtClean="0"/>
              <a:t>Implementation available through </a:t>
            </a:r>
            <a:r>
              <a:rPr lang="en-US" dirty="0" err="1" smtClean="0"/>
              <a:t>GitHub</a:t>
            </a:r>
            <a:r>
              <a:rPr lang="en-US" dirty="0" smtClean="0"/>
              <a:t> in:</a:t>
            </a:r>
          </a:p>
          <a:p>
            <a:pPr lvl="1">
              <a:buNone/>
            </a:pPr>
            <a:r>
              <a:rPr lang="en-US" dirty="0" smtClean="0">
                <a:hlinkClick r:id="rId2"/>
              </a:rPr>
              <a:t>https://github.com/Jacob-Barhak/SharingDiseaseModels/blob/master/Example3.zip</a:t>
            </a:r>
            <a:endParaRPr lang="en-US" dirty="0" smtClean="0"/>
          </a:p>
          <a:p>
            <a:endParaRPr lang="en-US" dirty="0"/>
          </a:p>
        </p:txBody>
      </p:sp>
      <p:sp>
        <p:nvSpPr>
          <p:cNvPr id="3073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0723" name="Group 3"/>
          <p:cNvGrpSpPr>
            <a:grpSpLocks noChangeAspect="1"/>
          </p:cNvGrpSpPr>
          <p:nvPr/>
        </p:nvGrpSpPr>
        <p:grpSpPr bwMode="auto">
          <a:xfrm>
            <a:off x="1676400" y="1371600"/>
            <a:ext cx="6283825" cy="1803179"/>
            <a:chOff x="1800" y="2301"/>
            <a:chExt cx="4967" cy="1426"/>
          </a:xfrm>
        </p:grpSpPr>
        <p:sp>
          <p:nvSpPr>
            <p:cNvPr id="30735" name="AutoShape 15"/>
            <p:cNvSpPr>
              <a:spLocks noChangeAspect="1" noChangeArrowheads="1" noTextEdit="1"/>
            </p:cNvSpPr>
            <p:nvPr/>
          </p:nvSpPr>
          <p:spPr bwMode="auto">
            <a:xfrm>
              <a:off x="1800" y="2301"/>
              <a:ext cx="4967" cy="1298"/>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34" name="Text Box 14"/>
            <p:cNvSpPr txBox="1">
              <a:spLocks noChangeArrowheads="1"/>
            </p:cNvSpPr>
            <p:nvPr/>
          </p:nvSpPr>
          <p:spPr bwMode="auto">
            <a:xfrm>
              <a:off x="1980" y="3026"/>
              <a:ext cx="1043" cy="54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Healthy</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0733" name="Text Box 13"/>
            <p:cNvSpPr txBox="1">
              <a:spLocks noChangeArrowheads="1"/>
            </p:cNvSpPr>
            <p:nvPr/>
          </p:nvSpPr>
          <p:spPr bwMode="auto">
            <a:xfrm>
              <a:off x="3565" y="3027"/>
              <a:ext cx="1070"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Sick</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0732" name="Line 12"/>
            <p:cNvSpPr>
              <a:spLocks noChangeShapeType="1"/>
            </p:cNvSpPr>
            <p:nvPr/>
          </p:nvSpPr>
          <p:spPr bwMode="auto">
            <a:xfrm>
              <a:off x="3023" y="3108"/>
              <a:ext cx="540" cy="1"/>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731" name="Text Box 11"/>
            <p:cNvSpPr txBox="1">
              <a:spLocks noChangeArrowheads="1"/>
            </p:cNvSpPr>
            <p:nvPr/>
          </p:nvSpPr>
          <p:spPr bwMode="auto">
            <a:xfrm>
              <a:off x="2764" y="2723"/>
              <a:ext cx="2229" cy="58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0.2 M / 0.1F</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0730" name="Text Box 10"/>
            <p:cNvSpPr txBox="1">
              <a:spLocks noChangeArrowheads="1"/>
            </p:cNvSpPr>
            <p:nvPr/>
          </p:nvSpPr>
          <p:spPr bwMode="auto">
            <a:xfrm>
              <a:off x="5175" y="3027"/>
              <a:ext cx="1105"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Dead</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0729" name="Line 9"/>
            <p:cNvSpPr>
              <a:spLocks noChangeShapeType="1"/>
            </p:cNvSpPr>
            <p:nvPr/>
          </p:nvSpPr>
          <p:spPr bwMode="auto">
            <a:xfrm>
              <a:off x="4648" y="3278"/>
              <a:ext cx="540" cy="1"/>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728" name="Text Box 8"/>
            <p:cNvSpPr txBox="1">
              <a:spLocks noChangeArrowheads="1"/>
            </p:cNvSpPr>
            <p:nvPr/>
          </p:nvSpPr>
          <p:spPr bwMode="auto">
            <a:xfrm>
              <a:off x="4691" y="3024"/>
              <a:ext cx="796" cy="58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0.3</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0726" name="Line 6"/>
            <p:cNvSpPr>
              <a:spLocks noChangeShapeType="1"/>
            </p:cNvSpPr>
            <p:nvPr/>
          </p:nvSpPr>
          <p:spPr bwMode="auto">
            <a:xfrm>
              <a:off x="3025" y="3430"/>
              <a:ext cx="540" cy="1"/>
            </a:xfrm>
            <a:prstGeom prst="line">
              <a:avLst/>
            </a:prstGeom>
            <a:noFill/>
            <a:ln w="25400">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p>
          </p:txBody>
        </p:sp>
        <p:sp>
          <p:nvSpPr>
            <p:cNvPr id="30725" name="Text Box 5"/>
            <p:cNvSpPr txBox="1">
              <a:spLocks noChangeArrowheads="1"/>
            </p:cNvSpPr>
            <p:nvPr/>
          </p:nvSpPr>
          <p:spPr bwMode="auto">
            <a:xfrm>
              <a:off x="3125" y="3145"/>
              <a:ext cx="796" cy="58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0.1</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0724" name="Text Box 4"/>
            <p:cNvSpPr txBox="1">
              <a:spLocks noChangeArrowheads="1"/>
            </p:cNvSpPr>
            <p:nvPr/>
          </p:nvSpPr>
          <p:spPr bwMode="auto">
            <a:xfrm>
              <a:off x="3834" y="2301"/>
              <a:ext cx="998" cy="58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0.01</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9" name="Line 12"/>
          <p:cNvSpPr>
            <a:spLocks noChangeShapeType="1"/>
          </p:cNvSpPr>
          <p:nvPr/>
        </p:nvSpPr>
        <p:spPr bwMode="auto">
          <a:xfrm flipV="1">
            <a:off x="2514600" y="1752600"/>
            <a:ext cx="4114800" cy="0"/>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 name="Line 12"/>
          <p:cNvSpPr>
            <a:spLocks noChangeShapeType="1"/>
          </p:cNvSpPr>
          <p:nvPr/>
        </p:nvSpPr>
        <p:spPr bwMode="auto">
          <a:xfrm>
            <a:off x="6629400" y="1752600"/>
            <a:ext cx="0" cy="533400"/>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1" name="Line 12"/>
          <p:cNvSpPr>
            <a:spLocks noChangeShapeType="1"/>
          </p:cNvSpPr>
          <p:nvPr/>
        </p:nvSpPr>
        <p:spPr bwMode="auto">
          <a:xfrm flipV="1">
            <a:off x="2514600" y="1752600"/>
            <a:ext cx="0" cy="533400"/>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Monte Carlo Simulation </a:t>
            </a:r>
            <a:br>
              <a:rPr lang="en-US" dirty="0" smtClean="0"/>
            </a:b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3" name="U-Turn Arrow 52"/>
          <p:cNvSpPr/>
          <p:nvPr/>
        </p:nvSpPr>
        <p:spPr>
          <a:xfrm flipH="1" flipV="1">
            <a:off x="609600" y="5410200"/>
            <a:ext cx="7848600" cy="1066800"/>
          </a:xfrm>
          <a:prstGeom prst="uturnArrow">
            <a:avLst>
              <a:gd name="adj1" fmla="val 15625"/>
              <a:gd name="adj2" fmla="val 19643"/>
              <a:gd name="adj3" fmla="val 28295"/>
              <a:gd name="adj4" fmla="val 29018"/>
              <a:gd name="adj5" fmla="val 100000"/>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nvGrpSpPr>
          <p:cNvPr id="72" name="Group 126"/>
          <p:cNvGrpSpPr/>
          <p:nvPr/>
        </p:nvGrpSpPr>
        <p:grpSpPr>
          <a:xfrm>
            <a:off x="228600" y="914400"/>
            <a:ext cx="1219200" cy="1066800"/>
            <a:chOff x="152400" y="2971800"/>
            <a:chExt cx="990600" cy="914400"/>
          </a:xfrm>
        </p:grpSpPr>
        <p:sp>
          <p:nvSpPr>
            <p:cNvPr id="73" name="Oval 72"/>
            <p:cNvSpPr/>
            <p:nvPr/>
          </p:nvSpPr>
          <p:spPr>
            <a:xfrm>
              <a:off x="152400" y="2971800"/>
              <a:ext cx="9906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74" name="Smiley Face 73"/>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Smiley Face 74"/>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Smiley Face 75"/>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Smiley Face 76"/>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p:cNvGrpSpPr/>
          <p:nvPr/>
        </p:nvGrpSpPr>
        <p:grpSpPr>
          <a:xfrm>
            <a:off x="1676400" y="2286000"/>
            <a:ext cx="5943600" cy="3657600"/>
            <a:chOff x="1676400" y="2286000"/>
            <a:chExt cx="5943600" cy="3657600"/>
          </a:xfrm>
        </p:grpSpPr>
        <p:sp>
          <p:nvSpPr>
            <p:cNvPr id="87" name="Rounded Rectangle 86"/>
            <p:cNvSpPr/>
            <p:nvPr/>
          </p:nvSpPr>
          <p:spPr>
            <a:xfrm>
              <a:off x="1676400" y="2286000"/>
              <a:ext cx="5943600" cy="3657600"/>
            </a:xfrm>
            <a:prstGeom prst="roundRect">
              <a:avLst>
                <a:gd name="adj" fmla="val 28386"/>
              </a:avLst>
            </a:prstGeom>
            <a:solidFill>
              <a:srgbClr val="C9F1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ounded Rectangle 3"/>
            <p:cNvSpPr/>
            <p:nvPr/>
          </p:nvSpPr>
          <p:spPr>
            <a:xfrm>
              <a:off x="2209800" y="2667000"/>
              <a:ext cx="42672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cision 4"/>
            <p:cNvSpPr/>
            <p:nvPr/>
          </p:nvSpPr>
          <p:spPr>
            <a:xfrm>
              <a:off x="3429000" y="3048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3124200" y="3276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62200" y="3048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4191000" y="3276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95800" y="3048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5486400" y="3048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3810000" y="28194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810000" y="28194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867400" y="28194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038600" y="33528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209800" y="3810000"/>
              <a:ext cx="42672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34290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31242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3622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41910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4958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54864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3810000" y="39624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810000" y="39624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867400" y="39624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038600" y="44958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2209800" y="49530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3124200" y="5334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62200" y="5105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3429000" y="5105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2057400" y="53340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057400" y="4419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057400" y="3276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828800" y="4267200"/>
              <a:ext cx="2286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057400" y="32766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629400" y="4267200"/>
              <a:ext cx="2286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29400" y="32766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248400" y="3276600"/>
              <a:ext cx="381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248400" y="4419600"/>
              <a:ext cx="381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4191000" y="5334000"/>
              <a:ext cx="24384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6858000" y="4038600"/>
              <a:ext cx="6096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5791200" y="26670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a:t>
              </a:r>
            </a:p>
            <a:p>
              <a:pPr algn="ctr"/>
              <a:r>
                <a:rPr lang="en-US" sz="1000" dirty="0" smtClean="0">
                  <a:solidFill>
                    <a:srgbClr val="00B050"/>
                  </a:solidFill>
                </a:rPr>
                <a:t>CHD</a:t>
              </a:r>
              <a:endParaRPr lang="en-US" sz="1000" dirty="0">
                <a:solidFill>
                  <a:srgbClr val="00B050"/>
                </a:solidFill>
              </a:endParaRPr>
            </a:p>
          </p:txBody>
        </p:sp>
        <p:sp>
          <p:nvSpPr>
            <p:cNvPr id="42" name="Rectangle 41"/>
            <p:cNvSpPr/>
            <p:nvPr/>
          </p:nvSpPr>
          <p:spPr>
            <a:xfrm>
              <a:off x="5791200" y="38100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a:t>
              </a:r>
            </a:p>
            <a:p>
              <a:pPr algn="ctr"/>
              <a:r>
                <a:rPr lang="en-US" sz="1000" dirty="0" smtClean="0">
                  <a:solidFill>
                    <a:srgbClr val="00B050"/>
                  </a:solidFill>
                </a:rPr>
                <a:t>Stroke</a:t>
              </a:r>
              <a:endParaRPr lang="en-US" sz="1000" dirty="0">
                <a:solidFill>
                  <a:srgbClr val="00B050"/>
                </a:solidFill>
              </a:endParaRPr>
            </a:p>
          </p:txBody>
        </p:sp>
        <p:sp>
          <p:nvSpPr>
            <p:cNvPr id="43" name="Rectangle 42"/>
            <p:cNvSpPr/>
            <p:nvPr/>
          </p:nvSpPr>
          <p:spPr>
            <a:xfrm>
              <a:off x="3886200" y="49530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a:t>
              </a:r>
            </a:p>
            <a:p>
              <a:pPr algn="ctr"/>
              <a:r>
                <a:rPr lang="en-US" sz="1000" dirty="0" smtClean="0">
                  <a:solidFill>
                    <a:srgbClr val="00B050"/>
                  </a:solidFill>
                </a:rPr>
                <a:t>Competing Mortality</a:t>
              </a:r>
              <a:endParaRPr lang="en-US" sz="1000" dirty="0">
                <a:solidFill>
                  <a:srgbClr val="00B050"/>
                </a:solidFill>
              </a:endParaRPr>
            </a:p>
          </p:txBody>
        </p:sp>
        <p:sp>
          <p:nvSpPr>
            <p:cNvPr id="88" name="TextBox 87"/>
            <p:cNvSpPr txBox="1"/>
            <p:nvPr/>
          </p:nvSpPr>
          <p:spPr>
            <a:xfrm>
              <a:off x="2438400" y="2297668"/>
              <a:ext cx="4038600" cy="369332"/>
            </a:xfrm>
            <a:prstGeom prst="rect">
              <a:avLst/>
            </a:prstGeom>
            <a:noFill/>
          </p:spPr>
          <p:txBody>
            <a:bodyPr wrap="square" rtlCol="0">
              <a:spAutoFit/>
            </a:bodyPr>
            <a:lstStyle/>
            <a:p>
              <a:pPr algn="ctr"/>
              <a:r>
                <a:rPr lang="en-US" b="1" dirty="0" err="1" smtClean="0"/>
                <a:t>Mutli</a:t>
              </a:r>
              <a:r>
                <a:rPr lang="en-US" b="1" dirty="0" smtClean="0"/>
                <a:t>-Process State Transitions</a:t>
              </a:r>
              <a:endParaRPr lang="en-US" b="1" dirty="0"/>
            </a:p>
          </p:txBody>
        </p:sp>
      </p:grpSp>
      <p:sp>
        <p:nvSpPr>
          <p:cNvPr id="89" name="Right Arrow 88"/>
          <p:cNvSpPr/>
          <p:nvPr/>
        </p:nvSpPr>
        <p:spPr>
          <a:xfrm rot="5400000">
            <a:off x="647700" y="20193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Right Arrow 89"/>
          <p:cNvSpPr/>
          <p:nvPr/>
        </p:nvSpPr>
        <p:spPr>
          <a:xfrm rot="5400000">
            <a:off x="647700" y="35433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TextBox 90"/>
          <p:cNvSpPr txBox="1"/>
          <p:nvPr/>
        </p:nvSpPr>
        <p:spPr>
          <a:xfrm>
            <a:off x="2438400" y="5943600"/>
            <a:ext cx="4038600" cy="369332"/>
          </a:xfrm>
          <a:prstGeom prst="rect">
            <a:avLst/>
          </a:prstGeom>
          <a:noFill/>
        </p:spPr>
        <p:txBody>
          <a:bodyPr wrap="square" rtlCol="0">
            <a:spAutoFit/>
          </a:bodyPr>
          <a:lstStyle/>
          <a:p>
            <a:pPr algn="ctr"/>
            <a:r>
              <a:rPr lang="en-US" dirty="0" smtClean="0"/>
              <a:t>Repeat Simulation Step</a:t>
            </a:r>
            <a:endParaRPr lang="en-US" dirty="0"/>
          </a:p>
        </p:txBody>
      </p:sp>
      <p:sp>
        <p:nvSpPr>
          <p:cNvPr id="95" name="Rectangular Callout 94"/>
          <p:cNvSpPr/>
          <p:nvPr/>
        </p:nvSpPr>
        <p:spPr>
          <a:xfrm>
            <a:off x="4343400" y="1066800"/>
            <a:ext cx="4724400" cy="838200"/>
          </a:xfrm>
          <a:prstGeom prst="wedgeRectCallout">
            <a:avLst>
              <a:gd name="adj1" fmla="val 39053"/>
              <a:gd name="adj2" fmla="val 286435"/>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buNone/>
            </a:pPr>
            <a:r>
              <a:rPr lang="en-US" sz="1400" dirty="0" smtClean="0">
                <a:solidFill>
                  <a:schemeClr val="tx1"/>
                </a:solidFill>
                <a:latin typeface="Courier New" pitchFamily="49" charset="0"/>
                <a:cs typeface="Courier New" pitchFamily="49" charset="0"/>
              </a:rPr>
              <a:t>If random &lt; </a:t>
            </a:r>
            <a:r>
              <a:rPr lang="en-US" sz="1400" dirty="0" err="1" smtClean="0">
                <a:solidFill>
                  <a:schemeClr val="tx1"/>
                </a:solidFill>
                <a:latin typeface="Courier New" pitchFamily="49" charset="0"/>
                <a:cs typeface="Courier New" pitchFamily="49" charset="0"/>
              </a:rPr>
              <a:t>OccurrenceProbability</a:t>
            </a:r>
            <a:r>
              <a:rPr lang="en-US" sz="1400" dirty="0" smtClean="0">
                <a:solidFill>
                  <a:schemeClr val="tx1"/>
                </a:solidFill>
                <a:latin typeface="Courier New" pitchFamily="49" charset="0"/>
                <a:cs typeface="Courier New" pitchFamily="49" charset="0"/>
              </a:rPr>
              <a:t>: </a:t>
            </a:r>
          </a:p>
          <a:p>
            <a:pPr marL="171450" lvl="1">
              <a:buNone/>
            </a:pP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AffectedParameter</a:t>
            </a:r>
            <a:r>
              <a:rPr lang="en-US" sz="1400" dirty="0" smtClean="0">
                <a:solidFill>
                  <a:schemeClr val="tx1"/>
                </a:solidFill>
                <a:latin typeface="Courier New" pitchFamily="49" charset="0"/>
                <a:cs typeface="Courier New" pitchFamily="49" charset="0"/>
              </a:rPr>
              <a:t> = </a:t>
            </a:r>
            <a:r>
              <a:rPr lang="en-US" sz="1400" dirty="0" err="1" smtClean="0">
                <a:solidFill>
                  <a:schemeClr val="tx1"/>
                </a:solidFill>
                <a:latin typeface="Courier New" pitchFamily="49" charset="0"/>
                <a:cs typeface="Courier New" pitchFamily="49" charset="0"/>
              </a:rPr>
              <a:t>DefinedExpression</a:t>
            </a:r>
            <a:endParaRPr lang="en-US" sz="1400" dirty="0" smtClean="0">
              <a:solidFill>
                <a:schemeClr val="tx1"/>
              </a:solidFill>
              <a:latin typeface="Courier New" pitchFamily="49" charset="0"/>
              <a:cs typeface="Courier New" pitchFamily="49" charset="0"/>
            </a:endParaRPr>
          </a:p>
        </p:txBody>
      </p:sp>
      <p:sp>
        <p:nvSpPr>
          <p:cNvPr id="98" name="Vertical Scroll 97"/>
          <p:cNvSpPr/>
          <p:nvPr/>
        </p:nvSpPr>
        <p:spPr>
          <a:xfrm>
            <a:off x="152400" y="2362200"/>
            <a:ext cx="1371600" cy="1143000"/>
          </a:xfrm>
          <a:prstGeom prst="verticalScroll">
            <a:avLst>
              <a:gd name="adj" fmla="val 10596"/>
            </a:avLst>
          </a:prstGeom>
          <a:solidFill>
            <a:srgbClr val="C9F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Init</a:t>
            </a:r>
          </a:p>
          <a:p>
            <a:pPr algn="ctr"/>
            <a:r>
              <a:rPr lang="en-US" sz="1600" b="1" dirty="0" smtClean="0">
                <a:solidFill>
                  <a:schemeClr val="tx1"/>
                </a:solidFill>
              </a:rPr>
              <a:t>Rules</a:t>
            </a:r>
            <a:endParaRPr lang="en-US" sz="1600" b="1" dirty="0">
              <a:solidFill>
                <a:schemeClr val="tx1"/>
              </a:solidFill>
            </a:endParaRPr>
          </a:p>
        </p:txBody>
      </p:sp>
      <p:sp>
        <p:nvSpPr>
          <p:cNvPr id="101" name="Oval Callout 100"/>
          <p:cNvSpPr/>
          <p:nvPr/>
        </p:nvSpPr>
        <p:spPr>
          <a:xfrm>
            <a:off x="7315200" y="5638800"/>
            <a:ext cx="838200" cy="609600"/>
          </a:xfrm>
          <a:prstGeom prst="wedgeEllipseCallout">
            <a:avLst>
              <a:gd name="adj1" fmla="val 30303"/>
              <a:gd name="adj2" fmla="val -83593"/>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Cost </a:t>
            </a:r>
            <a:r>
              <a:rPr lang="en-US" dirty="0" err="1" smtClean="0">
                <a:solidFill>
                  <a:schemeClr val="tx1"/>
                </a:solidFill>
              </a:rPr>
              <a:t>QoL</a:t>
            </a:r>
            <a:endParaRPr lang="en-US" dirty="0">
              <a:solidFill>
                <a:schemeClr val="tx1"/>
              </a:solidFill>
            </a:endParaRPr>
          </a:p>
        </p:txBody>
      </p:sp>
      <p:sp>
        <p:nvSpPr>
          <p:cNvPr id="102" name="Oval Callout 101"/>
          <p:cNvSpPr/>
          <p:nvPr/>
        </p:nvSpPr>
        <p:spPr>
          <a:xfrm>
            <a:off x="990600" y="5943600"/>
            <a:ext cx="1752600" cy="304800"/>
          </a:xfrm>
          <a:prstGeom prst="wedgeEllipseCallout">
            <a:avLst>
              <a:gd name="adj1" fmla="val -30209"/>
              <a:gd name="adj2" fmla="val -226562"/>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Biomarkers</a:t>
            </a:r>
            <a:endParaRPr lang="en-US" dirty="0">
              <a:solidFill>
                <a:schemeClr val="tx1"/>
              </a:solidFill>
            </a:endParaRPr>
          </a:p>
        </p:txBody>
      </p:sp>
      <p:sp>
        <p:nvSpPr>
          <p:cNvPr id="85" name="Right Arrow 84"/>
          <p:cNvSpPr/>
          <p:nvPr/>
        </p:nvSpPr>
        <p:spPr>
          <a:xfrm>
            <a:off x="7467600" y="41148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ight Arrow 50"/>
          <p:cNvSpPr/>
          <p:nvPr/>
        </p:nvSpPr>
        <p:spPr>
          <a:xfrm>
            <a:off x="1371600" y="41148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 name="Vertical Scroll 96"/>
          <p:cNvSpPr/>
          <p:nvPr/>
        </p:nvSpPr>
        <p:spPr>
          <a:xfrm>
            <a:off x="152400" y="3886200"/>
            <a:ext cx="1371600" cy="1524000"/>
          </a:xfrm>
          <a:prstGeom prst="verticalScroll">
            <a:avLst>
              <a:gd name="adj" fmla="val 10596"/>
            </a:avLst>
          </a:prstGeom>
          <a:solidFill>
            <a:srgbClr val="C9F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Pre</a:t>
            </a:r>
          </a:p>
          <a:p>
            <a:pPr algn="ctr"/>
            <a:r>
              <a:rPr lang="en-US" sz="1600" b="1" dirty="0" smtClean="0">
                <a:solidFill>
                  <a:schemeClr val="tx1"/>
                </a:solidFill>
              </a:rPr>
              <a:t>State Transition Rules</a:t>
            </a:r>
            <a:endParaRPr lang="en-US" sz="1600" b="1" dirty="0">
              <a:solidFill>
                <a:schemeClr val="tx1"/>
              </a:solidFill>
            </a:endParaRPr>
          </a:p>
        </p:txBody>
      </p:sp>
      <p:sp>
        <p:nvSpPr>
          <p:cNvPr id="46" name="Vertical Scroll 45"/>
          <p:cNvSpPr/>
          <p:nvPr/>
        </p:nvSpPr>
        <p:spPr>
          <a:xfrm>
            <a:off x="7696200" y="3886200"/>
            <a:ext cx="1371600" cy="1524000"/>
          </a:xfrm>
          <a:prstGeom prst="verticalScroll">
            <a:avLst>
              <a:gd name="adj" fmla="val 10596"/>
            </a:avLst>
          </a:prstGeom>
          <a:solidFill>
            <a:srgbClr val="C9F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Post</a:t>
            </a:r>
          </a:p>
          <a:p>
            <a:pPr algn="ctr"/>
            <a:r>
              <a:rPr lang="en-US" sz="1600" b="1" dirty="0" smtClean="0">
                <a:solidFill>
                  <a:schemeClr val="tx1"/>
                </a:solidFill>
              </a:rPr>
              <a:t>State Transition Rules</a:t>
            </a:r>
            <a:endParaRPr lang="en-US" sz="1600" b="1" dirty="0">
              <a:solidFill>
                <a:schemeClr val="tx1"/>
              </a:solidFill>
            </a:endParaRPr>
          </a:p>
        </p:txBody>
      </p:sp>
      <p:sp>
        <p:nvSpPr>
          <p:cNvPr id="104" name="Rectangular Callout 103"/>
          <p:cNvSpPr/>
          <p:nvPr/>
        </p:nvSpPr>
        <p:spPr>
          <a:xfrm>
            <a:off x="4343400" y="1066800"/>
            <a:ext cx="4724400" cy="838200"/>
          </a:xfrm>
          <a:prstGeom prst="wedgeRectCallout">
            <a:avLst>
              <a:gd name="adj1" fmla="val -107016"/>
              <a:gd name="adj2" fmla="val 105753"/>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buNone/>
            </a:pPr>
            <a:r>
              <a:rPr lang="en-US" sz="1400" dirty="0" smtClean="0">
                <a:solidFill>
                  <a:schemeClr val="tx1"/>
                </a:solidFill>
                <a:latin typeface="Courier New" pitchFamily="49" charset="0"/>
                <a:cs typeface="Courier New" pitchFamily="49" charset="0"/>
              </a:rPr>
              <a:t>If random &lt; </a:t>
            </a:r>
            <a:r>
              <a:rPr lang="en-US" sz="1400" dirty="0" err="1" smtClean="0">
                <a:solidFill>
                  <a:schemeClr val="tx1"/>
                </a:solidFill>
                <a:latin typeface="Courier New" pitchFamily="49" charset="0"/>
                <a:cs typeface="Courier New" pitchFamily="49" charset="0"/>
              </a:rPr>
              <a:t>OccurrenceProbability</a:t>
            </a:r>
            <a:r>
              <a:rPr lang="en-US" sz="1400" dirty="0" smtClean="0">
                <a:solidFill>
                  <a:schemeClr val="tx1"/>
                </a:solidFill>
                <a:latin typeface="Courier New" pitchFamily="49" charset="0"/>
                <a:cs typeface="Courier New" pitchFamily="49" charset="0"/>
              </a:rPr>
              <a:t>: </a:t>
            </a:r>
          </a:p>
          <a:p>
            <a:pPr marL="171450" lvl="1">
              <a:buNone/>
            </a:pP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AffectedParameter</a:t>
            </a:r>
            <a:r>
              <a:rPr lang="en-US" sz="1400" dirty="0" smtClean="0">
                <a:solidFill>
                  <a:schemeClr val="tx1"/>
                </a:solidFill>
                <a:latin typeface="Courier New" pitchFamily="49" charset="0"/>
                <a:cs typeface="Courier New" pitchFamily="49" charset="0"/>
              </a:rPr>
              <a:t> = </a:t>
            </a:r>
            <a:r>
              <a:rPr lang="en-US" sz="1400" dirty="0" err="1" smtClean="0">
                <a:solidFill>
                  <a:schemeClr val="tx1"/>
                </a:solidFill>
                <a:latin typeface="Courier New" pitchFamily="49" charset="0"/>
                <a:cs typeface="Courier New" pitchFamily="49" charset="0"/>
              </a:rPr>
              <a:t>DefinedExpression</a:t>
            </a:r>
            <a:endParaRPr lang="en-US" sz="1400" dirty="0" smtClean="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up)">
                                      <p:cBhvr>
                                        <p:cTn id="7" dur="500"/>
                                        <p:tgtEl>
                                          <p:spTgt spid="7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wipe(up)">
                                      <p:cBhvr>
                                        <p:cTn id="11" dur="500"/>
                                        <p:tgtEl>
                                          <p:spTgt spid="8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wipe(up)">
                                      <p:cBhvr>
                                        <p:cTn id="15" dur="500"/>
                                        <p:tgtEl>
                                          <p:spTgt spid="9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wipe(up)">
                                      <p:cBhvr>
                                        <p:cTn id="19" dur="500"/>
                                        <p:tgtEl>
                                          <p:spTgt spid="90"/>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wipe(up)">
                                      <p:cBhvr>
                                        <p:cTn id="23" dur="500"/>
                                        <p:tgtEl>
                                          <p:spTgt spid="9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500"/>
                                        <p:tgtEl>
                                          <p:spTgt spid="5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wipe(left)">
                                      <p:cBhvr>
                                        <p:cTn id="31" dur="500"/>
                                        <p:tgtEl>
                                          <p:spTgt spid="85"/>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up)">
                                      <p:cBhvr>
                                        <p:cTn id="35" dur="500"/>
                                        <p:tgtEl>
                                          <p:spTgt spid="46"/>
                                        </p:tgtEl>
                                      </p:cBhvr>
                                    </p:animEffect>
                                  </p:childTnLst>
                                </p:cTn>
                              </p:par>
                            </p:childTnLst>
                          </p:cTn>
                        </p:par>
                        <p:par>
                          <p:cTn id="36" fill="hold">
                            <p:stCondLst>
                              <p:cond delay="4000"/>
                            </p:stCondLst>
                            <p:childTnLst>
                              <p:par>
                                <p:cTn id="37" presetID="22" presetClass="entr" presetSubtype="2"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right)">
                                      <p:cBhvr>
                                        <p:cTn id="39" dur="500"/>
                                        <p:tgtEl>
                                          <p:spTgt spid="53"/>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wipe(right)">
                                      <p:cBhvr>
                                        <p:cTn id="42" dur="500"/>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89" grpId="0" animBg="1"/>
      <p:bldP spid="90" grpId="0" animBg="1"/>
      <p:bldP spid="91" grpId="0"/>
      <p:bldP spid="95" grpId="0" animBg="1"/>
      <p:bldP spid="98" grpId="0" animBg="1"/>
      <p:bldP spid="101" grpId="0" animBg="1"/>
      <p:bldP spid="102" grpId="0" animBg="1"/>
      <p:bldP spid="85" grpId="0" animBg="1"/>
      <p:bldP spid="51" grpId="0" animBg="1"/>
      <p:bldP spid="97" grpId="0" animBg="1"/>
      <p:bldP spid="46" grpId="0" animBg="1"/>
      <p:bldP spid="10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5786</TotalTime>
  <Words>1897</Words>
  <Application>Microsoft Office PowerPoint</Application>
  <PresentationFormat>On-screen Show (4:3)</PresentationFormat>
  <Paragraphs>691</Paragraphs>
  <Slides>26</Slides>
  <Notes>0</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Office Theme</vt:lpstr>
      <vt:lpstr>משוואה</vt:lpstr>
      <vt:lpstr>MIST: MIcro-Simulation Tool  Tutorial</vt:lpstr>
      <vt:lpstr>Disease Models at a Glance</vt:lpstr>
      <vt:lpstr>The Basics</vt:lpstr>
      <vt:lpstr>MIST Main Features</vt:lpstr>
      <vt:lpstr>Install</vt:lpstr>
      <vt:lpstr>Activate</vt:lpstr>
      <vt:lpstr>A Very Simple Disease Model</vt:lpstr>
      <vt:lpstr>A Covariate in a Model</vt:lpstr>
      <vt:lpstr>Monte Carlo Simulation  </vt:lpstr>
      <vt:lpstr>Simulation Language / Compiler</vt:lpstr>
      <vt:lpstr>Population Generation Goal</vt:lpstr>
      <vt:lpstr>Clinical Trial Populations: Background</vt:lpstr>
      <vt:lpstr>Monte Carlo Initialization:  Distribution to Population Generation </vt:lpstr>
      <vt:lpstr>INSPYRED MIST</vt:lpstr>
      <vt:lpstr>Population Generation Process</vt:lpstr>
      <vt:lpstr>INSPYRED Evolutionary Computation</vt:lpstr>
      <vt:lpstr>Population Generation Example Skewed by Inclusion/Exclusion</vt:lpstr>
      <vt:lpstr>Population Generation Example With Objectives &amp; INSPYRED </vt:lpstr>
      <vt:lpstr>Covariates Use</vt:lpstr>
      <vt:lpstr>Reproducibility</vt:lpstr>
      <vt:lpstr>MIST Runs Over the Cloud!</vt:lpstr>
      <vt:lpstr>Summary &amp; Points to Remember</vt:lpstr>
      <vt:lpstr>Acknowledgments</vt:lpstr>
      <vt:lpstr>Questions?</vt:lpstr>
      <vt:lpstr>The Reference Model for  Disease Progression</vt:lpstr>
      <vt:lpstr>Results 2014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Model</dc:title>
  <dc:creator>Work</dc:creator>
  <cp:lastModifiedBy>Work</cp:lastModifiedBy>
  <cp:revision>674</cp:revision>
  <dcterms:created xsi:type="dcterms:W3CDTF">2012-03-14T20:44:16Z</dcterms:created>
  <dcterms:modified xsi:type="dcterms:W3CDTF">2016-07-22T21:15:23Z</dcterms:modified>
</cp:coreProperties>
</file>