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3626EA-B55B-4B6E-BA44-33F61FD377A7}" v="24" dt="2019-04-21T10:08:34.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 Siddall" userId="5b12f6b6b973a64d" providerId="LiveId" clId="{C63626EA-B55B-4B6E-BA44-33F61FD377A7}"/>
    <pc:docChg chg="undo custSel addSld delSld modSld">
      <pc:chgData name="Jacob Siddall" userId="5b12f6b6b973a64d" providerId="LiveId" clId="{C63626EA-B55B-4B6E-BA44-33F61FD377A7}" dt="2019-04-21T10:08:34.745" v="434"/>
      <pc:docMkLst>
        <pc:docMk/>
      </pc:docMkLst>
      <pc:sldChg chg="modSp">
        <pc:chgData name="Jacob Siddall" userId="5b12f6b6b973a64d" providerId="LiveId" clId="{C63626EA-B55B-4B6E-BA44-33F61FD377A7}" dt="2019-04-21T10:05:59.494" v="423" actId="114"/>
        <pc:sldMkLst>
          <pc:docMk/>
          <pc:sldMk cId="1542899852" sldId="256"/>
        </pc:sldMkLst>
        <pc:spChg chg="mod">
          <ac:chgData name="Jacob Siddall" userId="5b12f6b6b973a64d" providerId="LiveId" clId="{C63626EA-B55B-4B6E-BA44-33F61FD377A7}" dt="2019-04-21T09:58:44.262" v="48" actId="20577"/>
          <ac:spMkLst>
            <pc:docMk/>
            <pc:sldMk cId="1542899852" sldId="256"/>
            <ac:spMk id="2" creationId="{7E027460-5413-4368-82E2-CB8E7EA0A2C0}"/>
          </ac:spMkLst>
        </pc:spChg>
        <pc:spChg chg="mod">
          <ac:chgData name="Jacob Siddall" userId="5b12f6b6b973a64d" providerId="LiveId" clId="{C63626EA-B55B-4B6E-BA44-33F61FD377A7}" dt="2019-04-21T10:05:59.494" v="423" actId="114"/>
          <ac:spMkLst>
            <pc:docMk/>
            <pc:sldMk cId="1542899852" sldId="256"/>
            <ac:spMk id="3" creationId="{07B6598C-2FB3-4DAD-B8FF-C3101AB9E194}"/>
          </ac:spMkLst>
        </pc:spChg>
      </pc:sldChg>
      <pc:sldChg chg="modSp add">
        <pc:chgData name="Jacob Siddall" userId="5b12f6b6b973a64d" providerId="LiveId" clId="{C63626EA-B55B-4B6E-BA44-33F61FD377A7}" dt="2019-04-21T10:00:27.256" v="190" actId="403"/>
        <pc:sldMkLst>
          <pc:docMk/>
          <pc:sldMk cId="73907684" sldId="257"/>
        </pc:sldMkLst>
        <pc:spChg chg="mod">
          <ac:chgData name="Jacob Siddall" userId="5b12f6b6b973a64d" providerId="LiveId" clId="{C63626EA-B55B-4B6E-BA44-33F61FD377A7}" dt="2019-04-21T10:00:27.256" v="190" actId="403"/>
          <ac:spMkLst>
            <pc:docMk/>
            <pc:sldMk cId="73907684" sldId="257"/>
            <ac:spMk id="2" creationId="{41B418B3-4E63-4D6E-A273-78B1DF5ABC52}"/>
          </ac:spMkLst>
        </pc:spChg>
        <pc:spChg chg="mod">
          <ac:chgData name="Jacob Siddall" userId="5b12f6b6b973a64d" providerId="LiveId" clId="{C63626EA-B55B-4B6E-BA44-33F61FD377A7}" dt="2019-04-21T10:00:20.772" v="188" actId="5793"/>
          <ac:spMkLst>
            <pc:docMk/>
            <pc:sldMk cId="73907684" sldId="257"/>
            <ac:spMk id="3" creationId="{3D6872CB-3D5F-4C7C-B3EF-BCB83C7DB714}"/>
          </ac:spMkLst>
        </pc:spChg>
      </pc:sldChg>
      <pc:sldChg chg="modSp add">
        <pc:chgData name="Jacob Siddall" userId="5b12f6b6b973a64d" providerId="LiveId" clId="{C63626EA-B55B-4B6E-BA44-33F61FD377A7}" dt="2019-04-21T10:01:13.004" v="215" actId="14100"/>
        <pc:sldMkLst>
          <pc:docMk/>
          <pc:sldMk cId="109925168" sldId="258"/>
        </pc:sldMkLst>
        <pc:spChg chg="mod">
          <ac:chgData name="Jacob Siddall" userId="5b12f6b6b973a64d" providerId="LiveId" clId="{C63626EA-B55B-4B6E-BA44-33F61FD377A7}" dt="2019-04-21T10:00:38.875" v="203" actId="20577"/>
          <ac:spMkLst>
            <pc:docMk/>
            <pc:sldMk cId="109925168" sldId="258"/>
            <ac:spMk id="2" creationId="{41B418B3-4E63-4D6E-A273-78B1DF5ABC52}"/>
          </ac:spMkLst>
        </pc:spChg>
        <pc:spChg chg="mod">
          <ac:chgData name="Jacob Siddall" userId="5b12f6b6b973a64d" providerId="LiveId" clId="{C63626EA-B55B-4B6E-BA44-33F61FD377A7}" dt="2019-04-21T10:01:13.004" v="215" actId="14100"/>
          <ac:spMkLst>
            <pc:docMk/>
            <pc:sldMk cId="109925168" sldId="258"/>
            <ac:spMk id="3" creationId="{3D6872CB-3D5F-4C7C-B3EF-BCB83C7DB714}"/>
          </ac:spMkLst>
        </pc:spChg>
      </pc:sldChg>
      <pc:sldChg chg="modSp add">
        <pc:chgData name="Jacob Siddall" userId="5b12f6b6b973a64d" providerId="LiveId" clId="{C63626EA-B55B-4B6E-BA44-33F61FD377A7}" dt="2019-04-21T10:08:34.745" v="434"/>
        <pc:sldMkLst>
          <pc:docMk/>
          <pc:sldMk cId="523010772" sldId="259"/>
        </pc:sldMkLst>
        <pc:spChg chg="mod">
          <ac:chgData name="Jacob Siddall" userId="5b12f6b6b973a64d" providerId="LiveId" clId="{C63626EA-B55B-4B6E-BA44-33F61FD377A7}" dt="2019-04-21T10:01:23.581" v="224" actId="20577"/>
          <ac:spMkLst>
            <pc:docMk/>
            <pc:sldMk cId="523010772" sldId="259"/>
            <ac:spMk id="2" creationId="{41B418B3-4E63-4D6E-A273-78B1DF5ABC52}"/>
          </ac:spMkLst>
        </pc:spChg>
        <pc:spChg chg="mod">
          <ac:chgData name="Jacob Siddall" userId="5b12f6b6b973a64d" providerId="LiveId" clId="{C63626EA-B55B-4B6E-BA44-33F61FD377A7}" dt="2019-04-21T10:08:34.745" v="434"/>
          <ac:spMkLst>
            <pc:docMk/>
            <pc:sldMk cId="523010772" sldId="259"/>
            <ac:spMk id="3" creationId="{3D6872CB-3D5F-4C7C-B3EF-BCB83C7DB714}"/>
          </ac:spMkLst>
        </pc:spChg>
      </pc:sldChg>
      <pc:sldChg chg="addSp delSp modSp add">
        <pc:chgData name="Jacob Siddall" userId="5b12f6b6b973a64d" providerId="LiveId" clId="{C63626EA-B55B-4B6E-BA44-33F61FD377A7}" dt="2019-04-21T10:02:18.242" v="253" actId="1076"/>
        <pc:sldMkLst>
          <pc:docMk/>
          <pc:sldMk cId="1230856951" sldId="260"/>
        </pc:sldMkLst>
        <pc:spChg chg="mod">
          <ac:chgData name="Jacob Siddall" userId="5b12f6b6b973a64d" providerId="LiveId" clId="{C63626EA-B55B-4B6E-BA44-33F61FD377A7}" dt="2019-04-21T10:02:03.536" v="247" actId="20577"/>
          <ac:spMkLst>
            <pc:docMk/>
            <pc:sldMk cId="1230856951" sldId="260"/>
            <ac:spMk id="2" creationId="{41B418B3-4E63-4D6E-A273-78B1DF5ABC52}"/>
          </ac:spMkLst>
        </pc:spChg>
        <pc:spChg chg="del">
          <ac:chgData name="Jacob Siddall" userId="5b12f6b6b973a64d" providerId="LiveId" clId="{C63626EA-B55B-4B6E-BA44-33F61FD377A7}" dt="2019-04-21T10:02:07.864" v="248" actId="478"/>
          <ac:spMkLst>
            <pc:docMk/>
            <pc:sldMk cId="1230856951" sldId="260"/>
            <ac:spMk id="3" creationId="{3D6872CB-3D5F-4C7C-B3EF-BCB83C7DB714}"/>
          </ac:spMkLst>
        </pc:spChg>
        <pc:spChg chg="add del mod">
          <ac:chgData name="Jacob Siddall" userId="5b12f6b6b973a64d" providerId="LiveId" clId="{C63626EA-B55B-4B6E-BA44-33F61FD377A7}" dt="2019-04-21T10:02:10.098" v="249" actId="478"/>
          <ac:spMkLst>
            <pc:docMk/>
            <pc:sldMk cId="1230856951" sldId="260"/>
            <ac:spMk id="5" creationId="{0A8C2AC3-6B8D-4F28-9137-C6578B11A069}"/>
          </ac:spMkLst>
        </pc:spChg>
        <pc:picChg chg="add mod">
          <ac:chgData name="Jacob Siddall" userId="5b12f6b6b973a64d" providerId="LiveId" clId="{C63626EA-B55B-4B6E-BA44-33F61FD377A7}" dt="2019-04-21T10:02:18.242" v="253" actId="1076"/>
          <ac:picMkLst>
            <pc:docMk/>
            <pc:sldMk cId="1230856951" sldId="260"/>
            <ac:picMk id="6" creationId="{0B11D59F-E95C-4D53-A10D-2C87BCC5AEBE}"/>
          </ac:picMkLst>
        </pc:picChg>
      </pc:sldChg>
      <pc:sldChg chg="addSp delSp modSp add">
        <pc:chgData name="Jacob Siddall" userId="5b12f6b6b973a64d" providerId="LiveId" clId="{C63626EA-B55B-4B6E-BA44-33F61FD377A7}" dt="2019-04-21T10:02:56.223" v="283" actId="14100"/>
        <pc:sldMkLst>
          <pc:docMk/>
          <pc:sldMk cId="2785690892" sldId="261"/>
        </pc:sldMkLst>
        <pc:spChg chg="mod">
          <ac:chgData name="Jacob Siddall" userId="5b12f6b6b973a64d" providerId="LiveId" clId="{C63626EA-B55B-4B6E-BA44-33F61FD377A7}" dt="2019-04-21T10:02:29.786" v="278" actId="5793"/>
          <ac:spMkLst>
            <pc:docMk/>
            <pc:sldMk cId="2785690892" sldId="261"/>
            <ac:spMk id="2" creationId="{41B418B3-4E63-4D6E-A273-78B1DF5ABC52}"/>
          </ac:spMkLst>
        </pc:spChg>
        <pc:picChg chg="add mod">
          <ac:chgData name="Jacob Siddall" userId="5b12f6b6b973a64d" providerId="LiveId" clId="{C63626EA-B55B-4B6E-BA44-33F61FD377A7}" dt="2019-04-21T10:02:56.223" v="283" actId="14100"/>
          <ac:picMkLst>
            <pc:docMk/>
            <pc:sldMk cId="2785690892" sldId="261"/>
            <ac:picMk id="4" creationId="{508121E8-00B4-4429-9FDA-B6175945B56F}"/>
          </ac:picMkLst>
        </pc:picChg>
        <pc:picChg chg="del">
          <ac:chgData name="Jacob Siddall" userId="5b12f6b6b973a64d" providerId="LiveId" clId="{C63626EA-B55B-4B6E-BA44-33F61FD377A7}" dt="2019-04-21T10:02:38.358" v="279" actId="478"/>
          <ac:picMkLst>
            <pc:docMk/>
            <pc:sldMk cId="2785690892" sldId="261"/>
            <ac:picMk id="6" creationId="{0B11D59F-E95C-4D53-A10D-2C87BCC5AEBE}"/>
          </ac:picMkLst>
        </pc:picChg>
      </pc:sldChg>
      <pc:sldChg chg="addSp delSp modSp add">
        <pc:chgData name="Jacob Siddall" userId="5b12f6b6b973a64d" providerId="LiveId" clId="{C63626EA-B55B-4B6E-BA44-33F61FD377A7}" dt="2019-04-21T10:08:34.745" v="434"/>
        <pc:sldMkLst>
          <pc:docMk/>
          <pc:sldMk cId="3452463204" sldId="262"/>
        </pc:sldMkLst>
        <pc:spChg chg="mod">
          <ac:chgData name="Jacob Siddall" userId="5b12f6b6b973a64d" providerId="LiveId" clId="{C63626EA-B55B-4B6E-BA44-33F61FD377A7}" dt="2019-04-21T10:08:34.745" v="434"/>
          <ac:spMkLst>
            <pc:docMk/>
            <pc:sldMk cId="3452463204" sldId="262"/>
            <ac:spMk id="2" creationId="{41B418B3-4E63-4D6E-A273-78B1DF5ABC52}"/>
          </ac:spMkLst>
        </pc:spChg>
        <pc:spChg chg="add mod">
          <ac:chgData name="Jacob Siddall" userId="5b12f6b6b973a64d" providerId="LiveId" clId="{C63626EA-B55B-4B6E-BA44-33F61FD377A7}" dt="2019-04-21T10:04:00.861" v="357" actId="207"/>
          <ac:spMkLst>
            <pc:docMk/>
            <pc:sldMk cId="3452463204" sldId="262"/>
            <ac:spMk id="3" creationId="{385FD428-0104-41BD-ACD9-A8CF6D555D61}"/>
          </ac:spMkLst>
        </pc:spChg>
        <pc:picChg chg="del">
          <ac:chgData name="Jacob Siddall" userId="5b12f6b6b973a64d" providerId="LiveId" clId="{C63626EA-B55B-4B6E-BA44-33F61FD377A7}" dt="2019-04-21T10:03:23.237" v="348" actId="478"/>
          <ac:picMkLst>
            <pc:docMk/>
            <pc:sldMk cId="3452463204" sldId="262"/>
            <ac:picMk id="4" creationId="{508121E8-00B4-4429-9FDA-B6175945B56F}"/>
          </ac:picMkLst>
        </pc:picChg>
        <pc:picChg chg="add mod">
          <ac:chgData name="Jacob Siddall" userId="5b12f6b6b973a64d" providerId="LiveId" clId="{C63626EA-B55B-4B6E-BA44-33F61FD377A7}" dt="2019-04-21T10:03:32.502" v="351" actId="14100"/>
          <ac:picMkLst>
            <pc:docMk/>
            <pc:sldMk cId="3452463204" sldId="262"/>
            <ac:picMk id="5" creationId="{9D7D0AEA-E8C2-402D-9E67-7044BF72A2D0}"/>
          </ac:picMkLst>
        </pc:picChg>
      </pc:sldChg>
      <pc:sldChg chg="addSp delSp modSp add">
        <pc:chgData name="Jacob Siddall" userId="5b12f6b6b973a64d" providerId="LiveId" clId="{C63626EA-B55B-4B6E-BA44-33F61FD377A7}" dt="2019-04-21T10:08:34.745" v="434"/>
        <pc:sldMkLst>
          <pc:docMk/>
          <pc:sldMk cId="4089418546" sldId="263"/>
        </pc:sldMkLst>
        <pc:spChg chg="mod">
          <ac:chgData name="Jacob Siddall" userId="5b12f6b6b973a64d" providerId="LiveId" clId="{C63626EA-B55B-4B6E-BA44-33F61FD377A7}" dt="2019-04-21T10:08:34.745" v="434"/>
          <ac:spMkLst>
            <pc:docMk/>
            <pc:sldMk cId="4089418546" sldId="263"/>
            <ac:spMk id="2" creationId="{41B418B3-4E63-4D6E-A273-78B1DF5ABC52}"/>
          </ac:spMkLst>
        </pc:spChg>
        <pc:spChg chg="mod">
          <ac:chgData name="Jacob Siddall" userId="5b12f6b6b973a64d" providerId="LiveId" clId="{C63626EA-B55B-4B6E-BA44-33F61FD377A7}" dt="2019-04-21T10:05:29.663" v="409" actId="1076"/>
          <ac:spMkLst>
            <pc:docMk/>
            <pc:sldMk cId="4089418546" sldId="263"/>
            <ac:spMk id="3" creationId="{385FD428-0104-41BD-ACD9-A8CF6D555D61}"/>
          </ac:spMkLst>
        </pc:spChg>
        <pc:picChg chg="del">
          <ac:chgData name="Jacob Siddall" userId="5b12f6b6b973a64d" providerId="LiveId" clId="{C63626EA-B55B-4B6E-BA44-33F61FD377A7}" dt="2019-04-21T10:04:11.064" v="359" actId="478"/>
          <ac:picMkLst>
            <pc:docMk/>
            <pc:sldMk cId="4089418546" sldId="263"/>
            <ac:picMk id="5" creationId="{9D7D0AEA-E8C2-402D-9E67-7044BF72A2D0}"/>
          </ac:picMkLst>
        </pc:picChg>
        <pc:picChg chg="add mod">
          <ac:chgData name="Jacob Siddall" userId="5b12f6b6b973a64d" providerId="LiveId" clId="{C63626EA-B55B-4B6E-BA44-33F61FD377A7}" dt="2019-04-21T10:04:16.814" v="362" actId="14100"/>
          <ac:picMkLst>
            <pc:docMk/>
            <pc:sldMk cId="4089418546" sldId="263"/>
            <ac:picMk id="6" creationId="{485FD740-2BC5-4F95-9828-26820E78EC1C}"/>
          </ac:picMkLst>
        </pc:picChg>
      </pc:sldChg>
      <pc:sldChg chg="delSp modSp add del">
        <pc:chgData name="Jacob Siddall" userId="5b12f6b6b973a64d" providerId="LiveId" clId="{C63626EA-B55B-4B6E-BA44-33F61FD377A7}" dt="2019-04-21T10:08:34.167" v="430" actId="2696"/>
        <pc:sldMkLst>
          <pc:docMk/>
          <pc:sldMk cId="2839500457" sldId="264"/>
        </pc:sldMkLst>
        <pc:spChg chg="mod">
          <ac:chgData name="Jacob Siddall" userId="5b12f6b6b973a64d" providerId="LiveId" clId="{C63626EA-B55B-4B6E-BA44-33F61FD377A7}" dt="2019-04-21T10:05:38.053" v="419" actId="20577"/>
          <ac:spMkLst>
            <pc:docMk/>
            <pc:sldMk cId="2839500457" sldId="264"/>
            <ac:spMk id="2" creationId="{41B418B3-4E63-4D6E-A273-78B1DF5ABC52}"/>
          </ac:spMkLst>
        </pc:spChg>
        <pc:spChg chg="del">
          <ac:chgData name="Jacob Siddall" userId="5b12f6b6b973a64d" providerId="LiveId" clId="{C63626EA-B55B-4B6E-BA44-33F61FD377A7}" dt="2019-04-21T10:05:41.397" v="421" actId="478"/>
          <ac:spMkLst>
            <pc:docMk/>
            <pc:sldMk cId="2839500457" sldId="264"/>
            <ac:spMk id="3" creationId="{385FD428-0104-41BD-ACD9-A8CF6D555D61}"/>
          </ac:spMkLst>
        </pc:spChg>
        <pc:picChg chg="del">
          <ac:chgData name="Jacob Siddall" userId="5b12f6b6b973a64d" providerId="LiveId" clId="{C63626EA-B55B-4B6E-BA44-33F61FD377A7}" dt="2019-04-21T10:05:39.943" v="420" actId="478"/>
          <ac:picMkLst>
            <pc:docMk/>
            <pc:sldMk cId="2839500457" sldId="264"/>
            <ac:picMk id="6" creationId="{485FD740-2BC5-4F95-9828-26820E78EC1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4/21/2019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hyperlink" Target="http://www.abs.gov.a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27460-5413-4368-82E2-CB8E7EA0A2C0}"/>
              </a:ext>
            </a:extLst>
          </p:cNvPr>
          <p:cNvSpPr>
            <a:spLocks noGrp="1"/>
          </p:cNvSpPr>
          <p:nvPr>
            <p:ph type="ctrTitle"/>
          </p:nvPr>
        </p:nvSpPr>
        <p:spPr/>
        <p:txBody>
          <a:bodyPr/>
          <a:lstStyle/>
          <a:p>
            <a:r>
              <a:rPr lang="en-AU" dirty="0"/>
              <a:t>Understanding the market in Canberra, Australia</a:t>
            </a:r>
          </a:p>
        </p:txBody>
      </p:sp>
      <p:sp>
        <p:nvSpPr>
          <p:cNvPr id="3" name="Subtitle 2">
            <a:extLst>
              <a:ext uri="{FF2B5EF4-FFF2-40B4-BE49-F238E27FC236}">
                <a16:creationId xmlns:a16="http://schemas.microsoft.com/office/drawing/2014/main" id="{07B6598C-2FB3-4DAD-B8FF-C3101AB9E194}"/>
              </a:ext>
            </a:extLst>
          </p:cNvPr>
          <p:cNvSpPr>
            <a:spLocks noGrp="1"/>
          </p:cNvSpPr>
          <p:nvPr>
            <p:ph type="subTitle" idx="1"/>
          </p:nvPr>
        </p:nvSpPr>
        <p:spPr/>
        <p:txBody>
          <a:bodyPr/>
          <a:lstStyle/>
          <a:p>
            <a:r>
              <a:rPr lang="en-AU" dirty="0"/>
              <a:t>Final project for the IBM Data Science Professional Certificate </a:t>
            </a:r>
          </a:p>
          <a:p>
            <a:r>
              <a:rPr lang="en-AU" i="1" dirty="0"/>
              <a:t>J. Siddall</a:t>
            </a:r>
          </a:p>
        </p:txBody>
      </p:sp>
    </p:spTree>
    <p:extLst>
      <p:ext uri="{BB962C8B-B14F-4D97-AF65-F5344CB8AC3E}">
        <p14:creationId xmlns:p14="http://schemas.microsoft.com/office/powerpoint/2010/main" val="1542899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18B3-4E63-4D6E-A273-78B1DF5ABC52}"/>
              </a:ext>
            </a:extLst>
          </p:cNvPr>
          <p:cNvSpPr>
            <a:spLocks noGrp="1"/>
          </p:cNvSpPr>
          <p:nvPr>
            <p:ph type="title"/>
          </p:nvPr>
        </p:nvSpPr>
        <p:spPr/>
        <p:txBody>
          <a:bodyPr>
            <a:normAutofit/>
          </a:bodyPr>
          <a:lstStyle/>
          <a:p>
            <a:r>
              <a:rPr lang="en-AU" sz="4000" b="1" dirty="0"/>
              <a:t>Objectives</a:t>
            </a:r>
          </a:p>
        </p:txBody>
      </p:sp>
      <p:sp>
        <p:nvSpPr>
          <p:cNvPr id="3" name="Content Placeholder 2">
            <a:extLst>
              <a:ext uri="{FF2B5EF4-FFF2-40B4-BE49-F238E27FC236}">
                <a16:creationId xmlns:a16="http://schemas.microsoft.com/office/drawing/2014/main" id="{3D6872CB-3D5F-4C7C-B3EF-BCB83C7DB714}"/>
              </a:ext>
            </a:extLst>
          </p:cNvPr>
          <p:cNvSpPr>
            <a:spLocks noGrp="1"/>
          </p:cNvSpPr>
          <p:nvPr>
            <p:ph idx="1"/>
          </p:nvPr>
        </p:nvSpPr>
        <p:spPr/>
        <p:txBody>
          <a:bodyPr>
            <a:normAutofit/>
          </a:bodyPr>
          <a:lstStyle/>
          <a:p>
            <a:pPr marL="0" indent="0">
              <a:buNone/>
            </a:pPr>
            <a:r>
              <a:rPr lang="en-AU" sz="2400" dirty="0"/>
              <a:t>I have been approached by a group of businesses, from overseas, interested in understanding:</a:t>
            </a:r>
          </a:p>
          <a:p>
            <a:pPr marL="342900" indent="-342900">
              <a:buFont typeface="+mj-lt"/>
              <a:buAutoNum type="arabicPeriod"/>
            </a:pPr>
            <a:r>
              <a:rPr lang="en-AU" sz="2400" dirty="0"/>
              <a:t>where younger adult/medium-high income Canberrans cluster, and </a:t>
            </a:r>
          </a:p>
          <a:p>
            <a:pPr marL="342900" indent="-342900">
              <a:buFont typeface="+mj-lt"/>
              <a:buAutoNum type="arabicPeriod"/>
            </a:pPr>
            <a:r>
              <a:rPr lang="en-AU" sz="2400" dirty="0"/>
              <a:t>existing competition in the Canberra area. </a:t>
            </a:r>
          </a:p>
          <a:p>
            <a:pPr marL="0" indent="0">
              <a:buNone/>
            </a:pPr>
            <a:r>
              <a:rPr lang="en-AU" sz="2400" dirty="0"/>
              <a:t>Analysing these two issues together will provide business intelligence to inform the selection of optimal locations for establishing new business enterprises in the Canberra area.</a:t>
            </a:r>
          </a:p>
          <a:p>
            <a:endParaRPr lang="en-AU" sz="2400" dirty="0"/>
          </a:p>
        </p:txBody>
      </p:sp>
    </p:spTree>
    <p:extLst>
      <p:ext uri="{BB962C8B-B14F-4D97-AF65-F5344CB8AC3E}">
        <p14:creationId xmlns:p14="http://schemas.microsoft.com/office/powerpoint/2010/main" val="7390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18B3-4E63-4D6E-A273-78B1DF5ABC52}"/>
              </a:ext>
            </a:extLst>
          </p:cNvPr>
          <p:cNvSpPr>
            <a:spLocks noGrp="1"/>
          </p:cNvSpPr>
          <p:nvPr>
            <p:ph type="title"/>
          </p:nvPr>
        </p:nvSpPr>
        <p:spPr/>
        <p:txBody>
          <a:bodyPr>
            <a:normAutofit/>
          </a:bodyPr>
          <a:lstStyle/>
          <a:p>
            <a:r>
              <a:rPr lang="en-AU" sz="4000" b="1" dirty="0"/>
              <a:t>Data Sources</a:t>
            </a:r>
          </a:p>
        </p:txBody>
      </p:sp>
      <p:sp>
        <p:nvSpPr>
          <p:cNvPr id="3" name="Content Placeholder 2">
            <a:extLst>
              <a:ext uri="{FF2B5EF4-FFF2-40B4-BE49-F238E27FC236}">
                <a16:creationId xmlns:a16="http://schemas.microsoft.com/office/drawing/2014/main" id="{3D6872CB-3D5F-4C7C-B3EF-BCB83C7DB714}"/>
              </a:ext>
            </a:extLst>
          </p:cNvPr>
          <p:cNvSpPr>
            <a:spLocks noGrp="1"/>
          </p:cNvSpPr>
          <p:nvPr>
            <p:ph idx="1"/>
          </p:nvPr>
        </p:nvSpPr>
        <p:spPr>
          <a:xfrm>
            <a:off x="685801" y="2142067"/>
            <a:ext cx="10131425" cy="1666535"/>
          </a:xfrm>
        </p:spPr>
        <p:txBody>
          <a:bodyPr>
            <a:normAutofit/>
          </a:bodyPr>
          <a:lstStyle/>
          <a:p>
            <a:pPr lvl="0"/>
            <a:r>
              <a:rPr lang="en-AU" sz="3200" u="sng" dirty="0">
                <a:hlinkClick r:id="rId2"/>
              </a:rPr>
              <a:t>2011 Australian Bureau of Statistics (ABS) census data</a:t>
            </a:r>
            <a:endParaRPr lang="en-AU" sz="3200" u="sng" dirty="0"/>
          </a:p>
          <a:p>
            <a:r>
              <a:rPr lang="en-AU" sz="3200" u="sng" dirty="0">
                <a:hlinkClick r:id="rId3"/>
              </a:rPr>
              <a:t>Foursquare location data</a:t>
            </a:r>
            <a:endParaRPr lang="en-AU" sz="3200" dirty="0"/>
          </a:p>
        </p:txBody>
      </p:sp>
    </p:spTree>
    <p:extLst>
      <p:ext uri="{BB962C8B-B14F-4D97-AF65-F5344CB8AC3E}">
        <p14:creationId xmlns:p14="http://schemas.microsoft.com/office/powerpoint/2010/main" val="109925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18B3-4E63-4D6E-A273-78B1DF5ABC52}"/>
              </a:ext>
            </a:extLst>
          </p:cNvPr>
          <p:cNvSpPr>
            <a:spLocks noGrp="1"/>
          </p:cNvSpPr>
          <p:nvPr>
            <p:ph type="title"/>
          </p:nvPr>
        </p:nvSpPr>
        <p:spPr/>
        <p:txBody>
          <a:bodyPr>
            <a:normAutofit/>
          </a:bodyPr>
          <a:lstStyle/>
          <a:p>
            <a:r>
              <a:rPr lang="en-AU" sz="4000" b="1" dirty="0"/>
              <a:t>Data CLEANING</a:t>
            </a:r>
          </a:p>
        </p:txBody>
      </p:sp>
      <p:sp>
        <p:nvSpPr>
          <p:cNvPr id="3" name="Content Placeholder 2">
            <a:extLst>
              <a:ext uri="{FF2B5EF4-FFF2-40B4-BE49-F238E27FC236}">
                <a16:creationId xmlns:a16="http://schemas.microsoft.com/office/drawing/2014/main" id="{3D6872CB-3D5F-4C7C-B3EF-BCB83C7DB714}"/>
              </a:ext>
            </a:extLst>
          </p:cNvPr>
          <p:cNvSpPr>
            <a:spLocks noGrp="1"/>
          </p:cNvSpPr>
          <p:nvPr>
            <p:ph idx="1"/>
          </p:nvPr>
        </p:nvSpPr>
        <p:spPr>
          <a:xfrm>
            <a:off x="685801" y="2142067"/>
            <a:ext cx="10131425" cy="2650067"/>
          </a:xfrm>
        </p:spPr>
        <p:txBody>
          <a:bodyPr>
            <a:normAutofit/>
          </a:bodyPr>
          <a:lstStyle/>
          <a:p>
            <a:pPr lvl="0"/>
            <a:r>
              <a:rPr lang="en-AU" dirty="0"/>
              <a:t>Transforming data types</a:t>
            </a:r>
          </a:p>
          <a:p>
            <a:pPr lvl="0"/>
            <a:r>
              <a:rPr lang="en-AU" dirty="0"/>
              <a:t>Pivoting/stacking data tables</a:t>
            </a:r>
          </a:p>
          <a:p>
            <a:pPr lvl="0"/>
            <a:r>
              <a:rPr lang="en-AU" dirty="0"/>
              <a:t>Renaming and reordering columns</a:t>
            </a:r>
          </a:p>
          <a:p>
            <a:pPr lvl="0"/>
            <a:r>
              <a:rPr lang="en-AU" dirty="0"/>
              <a:t>Applying basic calculations across cases (e.g. sum)</a:t>
            </a:r>
          </a:p>
          <a:p>
            <a:pPr lvl="0"/>
            <a:r>
              <a:rPr lang="en-AU" dirty="0"/>
              <a:t>Dropping redundant features</a:t>
            </a:r>
          </a:p>
          <a:p>
            <a:pPr lvl="0"/>
            <a:r>
              <a:rPr lang="en-AU" dirty="0"/>
              <a:t>Computing new variables required for the analysis</a:t>
            </a:r>
          </a:p>
        </p:txBody>
      </p:sp>
    </p:spTree>
    <p:extLst>
      <p:ext uri="{BB962C8B-B14F-4D97-AF65-F5344CB8AC3E}">
        <p14:creationId xmlns:p14="http://schemas.microsoft.com/office/powerpoint/2010/main" val="523010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18B3-4E63-4D6E-A273-78B1DF5ABC52}"/>
              </a:ext>
            </a:extLst>
          </p:cNvPr>
          <p:cNvSpPr>
            <a:spLocks noGrp="1"/>
          </p:cNvSpPr>
          <p:nvPr>
            <p:ph type="title"/>
          </p:nvPr>
        </p:nvSpPr>
        <p:spPr/>
        <p:txBody>
          <a:bodyPr>
            <a:normAutofit/>
          </a:bodyPr>
          <a:lstStyle/>
          <a:p>
            <a:r>
              <a:rPr lang="en-AU" sz="4000" b="1" dirty="0"/>
              <a:t>Data ANALYSIS</a:t>
            </a:r>
          </a:p>
        </p:txBody>
      </p:sp>
      <p:pic>
        <p:nvPicPr>
          <p:cNvPr id="6" name="Picture 5">
            <a:extLst>
              <a:ext uri="{FF2B5EF4-FFF2-40B4-BE49-F238E27FC236}">
                <a16:creationId xmlns:a16="http://schemas.microsoft.com/office/drawing/2014/main" id="{0B11D59F-E95C-4D53-A10D-2C87BCC5AEBE}"/>
              </a:ext>
            </a:extLst>
          </p:cNvPr>
          <p:cNvPicPr/>
          <p:nvPr/>
        </p:nvPicPr>
        <p:blipFill>
          <a:blip r:embed="rId2"/>
          <a:stretch>
            <a:fillRect/>
          </a:stretch>
        </p:blipFill>
        <p:spPr>
          <a:xfrm>
            <a:off x="2511923" y="2065867"/>
            <a:ext cx="7168153" cy="3930341"/>
          </a:xfrm>
          <a:prstGeom prst="rect">
            <a:avLst/>
          </a:prstGeom>
        </p:spPr>
      </p:pic>
    </p:spTree>
    <p:extLst>
      <p:ext uri="{BB962C8B-B14F-4D97-AF65-F5344CB8AC3E}">
        <p14:creationId xmlns:p14="http://schemas.microsoft.com/office/powerpoint/2010/main" val="123085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18B3-4E63-4D6E-A273-78B1DF5ABC52}"/>
              </a:ext>
            </a:extLst>
          </p:cNvPr>
          <p:cNvSpPr>
            <a:spLocks noGrp="1"/>
          </p:cNvSpPr>
          <p:nvPr>
            <p:ph type="title"/>
          </p:nvPr>
        </p:nvSpPr>
        <p:spPr/>
        <p:txBody>
          <a:bodyPr>
            <a:normAutofit/>
          </a:bodyPr>
          <a:lstStyle/>
          <a:p>
            <a:r>
              <a:rPr lang="en-AU" sz="4000" b="1" dirty="0"/>
              <a:t>Data ANALYSIS (continued…)</a:t>
            </a:r>
          </a:p>
        </p:txBody>
      </p:sp>
      <p:pic>
        <p:nvPicPr>
          <p:cNvPr id="4" name="Picture 3">
            <a:extLst>
              <a:ext uri="{FF2B5EF4-FFF2-40B4-BE49-F238E27FC236}">
                <a16:creationId xmlns:a16="http://schemas.microsoft.com/office/drawing/2014/main" id="{508121E8-00B4-4429-9FDA-B6175945B56F}"/>
              </a:ext>
            </a:extLst>
          </p:cNvPr>
          <p:cNvPicPr/>
          <p:nvPr/>
        </p:nvPicPr>
        <p:blipFill>
          <a:blip r:embed="rId2"/>
          <a:stretch>
            <a:fillRect/>
          </a:stretch>
        </p:blipFill>
        <p:spPr>
          <a:xfrm>
            <a:off x="2397967" y="2065867"/>
            <a:ext cx="7515493" cy="4182533"/>
          </a:xfrm>
          <a:prstGeom prst="rect">
            <a:avLst/>
          </a:prstGeom>
        </p:spPr>
      </p:pic>
    </p:spTree>
    <p:extLst>
      <p:ext uri="{BB962C8B-B14F-4D97-AF65-F5344CB8AC3E}">
        <p14:creationId xmlns:p14="http://schemas.microsoft.com/office/powerpoint/2010/main" val="2785690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18B3-4E63-4D6E-A273-78B1DF5ABC52}"/>
              </a:ext>
            </a:extLst>
          </p:cNvPr>
          <p:cNvSpPr>
            <a:spLocks noGrp="1"/>
          </p:cNvSpPr>
          <p:nvPr>
            <p:ph type="title"/>
          </p:nvPr>
        </p:nvSpPr>
        <p:spPr/>
        <p:txBody>
          <a:bodyPr>
            <a:normAutofit/>
          </a:bodyPr>
          <a:lstStyle/>
          <a:p>
            <a:r>
              <a:rPr lang="en-AU" sz="4000" b="1" dirty="0"/>
              <a:t>Segmentation and clustering – Where is the market competition?</a:t>
            </a:r>
          </a:p>
        </p:txBody>
      </p:sp>
      <p:pic>
        <p:nvPicPr>
          <p:cNvPr id="5" name="Picture 4">
            <a:extLst>
              <a:ext uri="{FF2B5EF4-FFF2-40B4-BE49-F238E27FC236}">
                <a16:creationId xmlns:a16="http://schemas.microsoft.com/office/drawing/2014/main" id="{9D7D0AEA-E8C2-402D-9E67-7044BF72A2D0}"/>
              </a:ext>
            </a:extLst>
          </p:cNvPr>
          <p:cNvPicPr/>
          <p:nvPr/>
        </p:nvPicPr>
        <p:blipFill>
          <a:blip r:embed="rId2"/>
          <a:stretch>
            <a:fillRect/>
          </a:stretch>
        </p:blipFill>
        <p:spPr>
          <a:xfrm>
            <a:off x="882196" y="2066079"/>
            <a:ext cx="6405012" cy="4297399"/>
          </a:xfrm>
          <a:prstGeom prst="rect">
            <a:avLst/>
          </a:prstGeom>
        </p:spPr>
      </p:pic>
      <p:sp>
        <p:nvSpPr>
          <p:cNvPr id="3" name="Rectangle 2">
            <a:extLst>
              <a:ext uri="{FF2B5EF4-FFF2-40B4-BE49-F238E27FC236}">
                <a16:creationId xmlns:a16="http://schemas.microsoft.com/office/drawing/2014/main" id="{385FD428-0104-41BD-ACD9-A8CF6D555D61}"/>
              </a:ext>
            </a:extLst>
          </p:cNvPr>
          <p:cNvSpPr/>
          <p:nvPr/>
        </p:nvSpPr>
        <p:spPr>
          <a:xfrm>
            <a:off x="7025950" y="2065867"/>
            <a:ext cx="4646645" cy="4153958"/>
          </a:xfrm>
          <a:prstGeom prst="rect">
            <a:avLst/>
          </a:prstGeom>
        </p:spPr>
        <p:txBody>
          <a:bodyPr wrap="square">
            <a:spAutoFit/>
          </a:bodyPr>
          <a:lstStyle/>
          <a:p>
            <a:pPr marL="742950" lvl="1" indent="-285750">
              <a:lnSpc>
                <a:spcPct val="107000"/>
              </a:lnSpc>
              <a:spcBef>
                <a:spcPts val="600"/>
              </a:spcBef>
              <a:spcAft>
                <a:spcPts val="600"/>
              </a:spcAft>
              <a:buFont typeface="Wingdings" panose="05000000000000000000" pitchFamily="2" charset="2"/>
              <a:buChar char=""/>
            </a:pPr>
            <a:r>
              <a:rPr lang="en-AU" sz="1400" dirty="0">
                <a:solidFill>
                  <a:srgbClr val="FF0000"/>
                </a:solidFill>
                <a:latin typeface="Arial" panose="020B0604020202020204" pitchFamily="34" charset="0"/>
                <a:ea typeface="Calibri" panose="020F0502020204030204" pitchFamily="34" charset="0"/>
                <a:cs typeface="Times New Roman" panose="02020603050405020304" pitchFamily="18" charset="0"/>
              </a:rPr>
              <a:t>Red</a:t>
            </a:r>
            <a:r>
              <a:rPr lang="en-AU" sz="1400" dirty="0">
                <a:latin typeface="Arial" panose="020B0604020202020204" pitchFamily="34" charset="0"/>
                <a:ea typeface="Calibri" panose="020F0502020204030204" pitchFamily="34" charset="0"/>
                <a:cs typeface="Times New Roman" panose="02020603050405020304" pitchFamily="18" charset="0"/>
              </a:rPr>
              <a:t> seemed to indicate a proximity (within 2,000 metres) to places like hotels, cafes and restaurants.</a:t>
            </a:r>
            <a:endParaRPr lang="en-AU" sz="12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Bef>
                <a:spcPts val="600"/>
              </a:spcBef>
              <a:spcAft>
                <a:spcPts val="600"/>
              </a:spcAft>
              <a:buFont typeface="Wingdings" panose="05000000000000000000" pitchFamily="2" charset="2"/>
              <a:buChar char=""/>
            </a:pPr>
            <a:r>
              <a:rPr lang="en-AU" sz="1400" dirty="0">
                <a:solidFill>
                  <a:srgbClr val="00B0F0"/>
                </a:solidFill>
                <a:latin typeface="Arial" panose="020B0604020202020204" pitchFamily="34" charset="0"/>
                <a:ea typeface="Calibri" panose="020F0502020204030204" pitchFamily="34" charset="0"/>
                <a:cs typeface="Times New Roman" panose="02020603050405020304" pitchFamily="18" charset="0"/>
              </a:rPr>
              <a:t>Light blue </a:t>
            </a:r>
            <a:r>
              <a:rPr lang="en-AU" sz="1400" dirty="0">
                <a:latin typeface="Arial" panose="020B0604020202020204" pitchFamily="34" charset="0"/>
                <a:ea typeface="Calibri" panose="020F0502020204030204" pitchFamily="34" charset="0"/>
                <a:cs typeface="Times New Roman" panose="02020603050405020304" pitchFamily="18" charset="0"/>
              </a:rPr>
              <a:t>indicated proximity to lakes and fast food restaurants. </a:t>
            </a:r>
            <a:endParaRPr lang="en-AU" sz="12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Bef>
                <a:spcPts val="600"/>
              </a:spcBef>
              <a:spcAft>
                <a:spcPts val="600"/>
              </a:spcAft>
              <a:buFont typeface="Wingdings" panose="05000000000000000000" pitchFamily="2" charset="2"/>
              <a:buChar char=""/>
            </a:pPr>
            <a:r>
              <a:rPr lang="en-AU" sz="1400" dirty="0">
                <a:solidFill>
                  <a:srgbClr val="00B050"/>
                </a:solidFill>
                <a:latin typeface="Arial" panose="020B0604020202020204" pitchFamily="34" charset="0"/>
                <a:ea typeface="Calibri" panose="020F0502020204030204" pitchFamily="34" charset="0"/>
                <a:cs typeface="Times New Roman" panose="02020603050405020304" pitchFamily="18" charset="0"/>
              </a:rPr>
              <a:t>Green</a:t>
            </a:r>
            <a:r>
              <a:rPr lang="en-AU" sz="1400" dirty="0">
                <a:latin typeface="Arial" panose="020B0604020202020204" pitchFamily="34" charset="0"/>
                <a:ea typeface="Calibri" panose="020F0502020204030204" pitchFamily="34" charset="0"/>
                <a:cs typeface="Times New Roman" panose="02020603050405020304" pitchFamily="18" charset="0"/>
              </a:rPr>
              <a:t> indicated a single unique postcode more proximate to places such as athletics and sports venues, rather than cafes/hotels.</a:t>
            </a:r>
            <a:endParaRPr lang="en-AU" sz="12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Bef>
                <a:spcPts val="600"/>
              </a:spcBef>
              <a:spcAft>
                <a:spcPts val="600"/>
              </a:spcAft>
              <a:buFont typeface="Wingdings" panose="05000000000000000000" pitchFamily="2" charset="2"/>
              <a:buChar char=""/>
            </a:pPr>
            <a:r>
              <a:rPr lang="en-AU" sz="1400" dirty="0">
                <a:solidFill>
                  <a:schemeClr val="accent4"/>
                </a:solidFill>
                <a:latin typeface="Arial" panose="020B0604020202020204" pitchFamily="34" charset="0"/>
                <a:ea typeface="Calibri" panose="020F0502020204030204" pitchFamily="34" charset="0"/>
                <a:cs typeface="Times New Roman" panose="02020603050405020304" pitchFamily="18" charset="0"/>
              </a:rPr>
              <a:t>Purple</a:t>
            </a:r>
            <a:r>
              <a:rPr lang="en-AU" sz="1400" dirty="0">
                <a:latin typeface="Arial" panose="020B0604020202020204" pitchFamily="34" charset="0"/>
                <a:ea typeface="Calibri" panose="020F0502020204030204" pitchFamily="34" charset="0"/>
                <a:cs typeface="Times New Roman" panose="02020603050405020304" pitchFamily="18" charset="0"/>
              </a:rPr>
              <a:t> indicated an outlier in the facilities available, probably due to remoteness (being located far away from the city’s centre).</a:t>
            </a:r>
            <a:endParaRPr lang="en-AU" sz="12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Bef>
                <a:spcPts val="600"/>
              </a:spcBef>
              <a:spcAft>
                <a:spcPts val="600"/>
              </a:spcAft>
              <a:buFont typeface="Wingdings" panose="05000000000000000000" pitchFamily="2" charset="2"/>
              <a:buChar char=""/>
            </a:pPr>
            <a:r>
              <a:rPr lang="en-AU" sz="1400" dirty="0">
                <a:solidFill>
                  <a:srgbClr val="ED7D31"/>
                </a:solidFill>
                <a:latin typeface="Arial" panose="020B0604020202020204" pitchFamily="34" charset="0"/>
                <a:ea typeface="Calibri" panose="020F0502020204030204" pitchFamily="34" charset="0"/>
                <a:cs typeface="Times New Roman" panose="02020603050405020304" pitchFamily="18" charset="0"/>
              </a:rPr>
              <a:t>Orange</a:t>
            </a:r>
            <a:r>
              <a:rPr lang="en-AU" sz="1400" dirty="0">
                <a:latin typeface="Arial" panose="020B0604020202020204" pitchFamily="34" charset="0"/>
                <a:ea typeface="Calibri" panose="020F0502020204030204" pitchFamily="34" charset="0"/>
                <a:cs typeface="Times New Roman" panose="02020603050405020304" pitchFamily="18" charset="0"/>
              </a:rPr>
              <a:t> was an oddity, with the most frequent venue being cupcake shops and wine bars. As a local who is familiar with the southern Tuggeranong area, this makes sense.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2463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18B3-4E63-4D6E-A273-78B1DF5ABC52}"/>
              </a:ext>
            </a:extLst>
          </p:cNvPr>
          <p:cNvSpPr>
            <a:spLocks noGrp="1"/>
          </p:cNvSpPr>
          <p:nvPr>
            <p:ph type="title"/>
          </p:nvPr>
        </p:nvSpPr>
        <p:spPr/>
        <p:txBody>
          <a:bodyPr>
            <a:normAutofit/>
          </a:bodyPr>
          <a:lstStyle/>
          <a:p>
            <a:r>
              <a:rPr lang="en-AU" sz="4000" b="1" dirty="0"/>
              <a:t>Segmentation and clustering – Where is our target demographic?</a:t>
            </a:r>
          </a:p>
        </p:txBody>
      </p:sp>
      <p:sp>
        <p:nvSpPr>
          <p:cNvPr id="3" name="Rectangle 2">
            <a:extLst>
              <a:ext uri="{FF2B5EF4-FFF2-40B4-BE49-F238E27FC236}">
                <a16:creationId xmlns:a16="http://schemas.microsoft.com/office/drawing/2014/main" id="{385FD428-0104-41BD-ACD9-A8CF6D555D61}"/>
              </a:ext>
            </a:extLst>
          </p:cNvPr>
          <p:cNvSpPr/>
          <p:nvPr/>
        </p:nvSpPr>
        <p:spPr>
          <a:xfrm>
            <a:off x="7327953" y="2222360"/>
            <a:ext cx="4646645" cy="3477875"/>
          </a:xfrm>
          <a:prstGeom prst="rect">
            <a:avLst/>
          </a:prstGeom>
        </p:spPr>
        <p:txBody>
          <a:bodyPr wrap="square">
            <a:spAutoFit/>
          </a:bodyPr>
          <a:lstStyle/>
          <a:p>
            <a:pPr lvl="0"/>
            <a:r>
              <a:rPr lang="en-AU" sz="1400" b="1" i="1" dirty="0"/>
              <a:t>Explore opportunities in the Gungahlin region of Canberra.</a:t>
            </a:r>
            <a:endParaRPr lang="en-AU" sz="1200" dirty="0"/>
          </a:p>
          <a:p>
            <a:r>
              <a:rPr lang="en-AU" sz="1400" dirty="0"/>
              <a:t>Gungahlin market competition in the food and entertainment industry if comparatively lower than other Canberra regions. At the same time, the demographic makeup of Gungahlin is like Belconnen, in that it is mostly middle income older and younger adults.</a:t>
            </a:r>
          </a:p>
          <a:p>
            <a:endParaRPr lang="en-AU" sz="1200" dirty="0"/>
          </a:p>
          <a:p>
            <a:pPr lvl="0"/>
            <a:r>
              <a:rPr lang="en-AU" sz="1400" b="1" i="1" dirty="0"/>
              <a:t>Avoid the market saturated areas of Civic and Kingston. </a:t>
            </a:r>
            <a:endParaRPr lang="en-AU" sz="1200" dirty="0"/>
          </a:p>
          <a:p>
            <a:r>
              <a:rPr lang="en-AU" sz="1400" dirty="0"/>
              <a:t>Although these areas attract high-income cohorts there is already an established food and beverage industry here.</a:t>
            </a:r>
          </a:p>
          <a:p>
            <a:endParaRPr lang="en-AU" sz="1200" dirty="0"/>
          </a:p>
          <a:p>
            <a:pPr lvl="0"/>
            <a:r>
              <a:rPr lang="en-AU" sz="1400" b="1" i="1" dirty="0"/>
              <a:t>Avoid areas marked in orange on the second map, if your target market is high-income earners.</a:t>
            </a:r>
            <a:endParaRPr lang="en-AU" sz="1200" dirty="0"/>
          </a:p>
          <a:p>
            <a:r>
              <a:rPr lang="en-AU" sz="1400" dirty="0"/>
              <a:t>While business opportunities can be found across income brackets, if your target group is high-income earners the orange clusters have identified low-middle income areas.</a:t>
            </a:r>
            <a:endParaRPr lang="en-AU" sz="1200" dirty="0"/>
          </a:p>
        </p:txBody>
      </p:sp>
      <p:pic>
        <p:nvPicPr>
          <p:cNvPr id="6" name="Picture 5">
            <a:extLst>
              <a:ext uri="{FF2B5EF4-FFF2-40B4-BE49-F238E27FC236}">
                <a16:creationId xmlns:a16="http://schemas.microsoft.com/office/drawing/2014/main" id="{485FD740-2BC5-4F95-9828-26820E78EC1C}"/>
              </a:ext>
            </a:extLst>
          </p:cNvPr>
          <p:cNvPicPr/>
          <p:nvPr/>
        </p:nvPicPr>
        <p:blipFill>
          <a:blip r:embed="rId2"/>
          <a:stretch>
            <a:fillRect/>
          </a:stretch>
        </p:blipFill>
        <p:spPr>
          <a:xfrm>
            <a:off x="685800" y="2083859"/>
            <a:ext cx="6488501" cy="3754879"/>
          </a:xfrm>
          <a:prstGeom prst="rect">
            <a:avLst/>
          </a:prstGeom>
        </p:spPr>
      </p:pic>
    </p:spTree>
    <p:extLst>
      <p:ext uri="{BB962C8B-B14F-4D97-AF65-F5344CB8AC3E}">
        <p14:creationId xmlns:p14="http://schemas.microsoft.com/office/powerpoint/2010/main" val="4089418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18B3-4E63-4D6E-A273-78B1DF5ABC52}"/>
              </a:ext>
            </a:extLst>
          </p:cNvPr>
          <p:cNvSpPr>
            <a:spLocks noGrp="1"/>
          </p:cNvSpPr>
          <p:nvPr>
            <p:ph type="title"/>
          </p:nvPr>
        </p:nvSpPr>
        <p:spPr/>
        <p:txBody>
          <a:bodyPr>
            <a:normAutofit/>
          </a:bodyPr>
          <a:lstStyle/>
          <a:p>
            <a:r>
              <a:rPr lang="en-AU" sz="4000" b="1" dirty="0"/>
              <a:t>Thank you</a:t>
            </a:r>
          </a:p>
        </p:txBody>
      </p:sp>
    </p:spTree>
    <p:extLst>
      <p:ext uri="{BB962C8B-B14F-4D97-AF65-F5344CB8AC3E}">
        <p14:creationId xmlns:p14="http://schemas.microsoft.com/office/powerpoint/2010/main" val="2839500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Organic</Template>
  <TotalTime>9</TotalTime>
  <Words>393</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Celestial</vt:lpstr>
      <vt:lpstr>Understanding the market in Canberra, Australia</vt:lpstr>
      <vt:lpstr>Objectives</vt:lpstr>
      <vt:lpstr>Data Sources</vt:lpstr>
      <vt:lpstr>Data CLEANING</vt:lpstr>
      <vt:lpstr>Data ANALYSIS</vt:lpstr>
      <vt:lpstr>Data ANALYSIS (continued…)</vt:lpstr>
      <vt:lpstr>Segmentation and clustering – Where is the market competition?</vt:lpstr>
      <vt:lpstr>Segmentation and clustering – Where is our target demographic?</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Siddall</dc:creator>
  <cp:lastModifiedBy>Jacob Siddall</cp:lastModifiedBy>
  <cp:revision>1</cp:revision>
  <dcterms:created xsi:type="dcterms:W3CDTF">2019-04-21T09:57:48Z</dcterms:created>
  <dcterms:modified xsi:type="dcterms:W3CDTF">2019-04-21T10:08:36Z</dcterms:modified>
</cp:coreProperties>
</file>