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437BB4-AF1B-49DA-B503-3C8A2389571A}">
          <p14:sldIdLst>
            <p14:sldId id="256"/>
            <p14:sldId id="257"/>
            <p14:sldId id="258"/>
            <p14:sldId id="259"/>
            <p14:sldId id="264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CB5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2" d="100"/>
        <a:sy n="16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\Desktop\School\2020-2021-Senior\Winter\Capstone\pocket-chef\assignment_files\burndow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Burndown Chart-Sprint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Expected remaining hours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Sheet1!$D$1:$L$1</c:f>
              <c:numCache>
                <c:formatCode>d\-mmm</c:formatCode>
                <c:ptCount val="9"/>
                <c:pt idx="0">
                  <c:v>44232</c:v>
                </c:pt>
                <c:pt idx="1">
                  <c:v>44235</c:v>
                </c:pt>
                <c:pt idx="2">
                  <c:v>44237</c:v>
                </c:pt>
                <c:pt idx="3">
                  <c:v>44239</c:v>
                </c:pt>
                <c:pt idx="4">
                  <c:v>44242</c:v>
                </c:pt>
                <c:pt idx="5">
                  <c:v>44244</c:v>
                </c:pt>
                <c:pt idx="6">
                  <c:v>44246</c:v>
                </c:pt>
                <c:pt idx="7">
                  <c:v>44249</c:v>
                </c:pt>
                <c:pt idx="8">
                  <c:v>44251</c:v>
                </c:pt>
              </c:numCache>
            </c:numRef>
          </c:cat>
          <c:val>
            <c:numRef>
              <c:f>Sheet1!$C$10:$L$10</c:f>
              <c:numCache>
                <c:formatCode>General</c:formatCode>
                <c:ptCount val="10"/>
                <c:pt idx="0">
                  <c:v>166.5</c:v>
                </c:pt>
                <c:pt idx="1">
                  <c:v>148</c:v>
                </c:pt>
                <c:pt idx="2">
                  <c:v>129.5</c:v>
                </c:pt>
                <c:pt idx="3">
                  <c:v>111</c:v>
                </c:pt>
                <c:pt idx="4">
                  <c:v>92.5</c:v>
                </c:pt>
                <c:pt idx="5">
                  <c:v>74</c:v>
                </c:pt>
                <c:pt idx="6">
                  <c:v>55.5</c:v>
                </c:pt>
                <c:pt idx="7">
                  <c:v>37</c:v>
                </c:pt>
                <c:pt idx="8">
                  <c:v>18.5</c:v>
                </c:pt>
                <c:pt idx="9">
                  <c:v>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32B-44A1-85F1-47F43AA4F3E6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Actual remaining hours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Sheet1!$D$1:$L$1</c:f>
              <c:numCache>
                <c:formatCode>d\-mmm</c:formatCode>
                <c:ptCount val="9"/>
                <c:pt idx="0">
                  <c:v>44232</c:v>
                </c:pt>
                <c:pt idx="1">
                  <c:v>44235</c:v>
                </c:pt>
                <c:pt idx="2">
                  <c:v>44237</c:v>
                </c:pt>
                <c:pt idx="3">
                  <c:v>44239</c:v>
                </c:pt>
                <c:pt idx="4">
                  <c:v>44242</c:v>
                </c:pt>
                <c:pt idx="5">
                  <c:v>44244</c:v>
                </c:pt>
                <c:pt idx="6">
                  <c:v>44246</c:v>
                </c:pt>
                <c:pt idx="7">
                  <c:v>44249</c:v>
                </c:pt>
                <c:pt idx="8">
                  <c:v>44251</c:v>
                </c:pt>
              </c:numCache>
            </c:numRef>
          </c:cat>
          <c:val>
            <c:numRef>
              <c:f>Sheet1!$C$11:$L$11</c:f>
              <c:numCache>
                <c:formatCode>General</c:formatCode>
                <c:ptCount val="10"/>
                <c:pt idx="0">
                  <c:v>166.5</c:v>
                </c:pt>
                <c:pt idx="1">
                  <c:v>165</c:v>
                </c:pt>
                <c:pt idx="2">
                  <c:v>152</c:v>
                </c:pt>
                <c:pt idx="3">
                  <c:v>130.5</c:v>
                </c:pt>
                <c:pt idx="4">
                  <c:v>117</c:v>
                </c:pt>
                <c:pt idx="5">
                  <c:v>97</c:v>
                </c:pt>
                <c:pt idx="6">
                  <c:v>80</c:v>
                </c:pt>
                <c:pt idx="7">
                  <c:v>38</c:v>
                </c:pt>
                <c:pt idx="8">
                  <c:v>18</c:v>
                </c:pt>
                <c:pt idx="9">
                  <c:v>10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532B-44A1-85F1-47F43AA4F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3887832"/>
        <c:axId val="343888488"/>
      </c:lineChart>
      <c:dateAx>
        <c:axId val="3438878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888488"/>
        <c:crosses val="autoZero"/>
        <c:auto val="1"/>
        <c:lblOffset val="100"/>
        <c:baseTimeUnit val="days"/>
      </c:dateAx>
      <c:valAx>
        <c:axId val="343888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887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9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5D70FF17-6D8D-4622-8D40-B65301964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3161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6DECD-8249-49FA-9816-6D4D4125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Pocket Chef</a:t>
            </a:r>
            <a:br>
              <a:rPr lang="en-US" dirty="0"/>
            </a:br>
            <a:r>
              <a:rPr lang="en-US" dirty="0"/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32017-5D8A-47BB-9838-FC69AA81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PocketChef.Inc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7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69ED-44A5-44CD-8107-BD228EA7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78" y="378627"/>
            <a:ext cx="2238375" cy="1371600"/>
          </a:xfrm>
        </p:spPr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4FA082B-5BEA-493A-B548-E30AE99BD741}"/>
              </a:ext>
            </a:extLst>
          </p:cNvPr>
          <p:cNvSpPr/>
          <p:nvPr/>
        </p:nvSpPr>
        <p:spPr>
          <a:xfrm>
            <a:off x="9084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Automated test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207BC87-F78D-4D34-8DC9-74F1449DDB08}"/>
              </a:ext>
            </a:extLst>
          </p:cNvPr>
          <p:cNvSpPr/>
          <p:nvPr/>
        </p:nvSpPr>
        <p:spPr>
          <a:xfrm>
            <a:off x="26850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Database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tests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C8A3CD-C4D8-4190-AC70-8A75AEB854F6}"/>
              </a:ext>
            </a:extLst>
          </p:cNvPr>
          <p:cNvSpPr/>
          <p:nvPr/>
        </p:nvSpPr>
        <p:spPr>
          <a:xfrm>
            <a:off x="8014677" y="2146176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test</a:t>
            </a:r>
            <a:endParaRPr lang="en-US" sz="12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C63103C-122B-4E44-AC7D-054FAE581352}"/>
              </a:ext>
            </a:extLst>
          </p:cNvPr>
          <p:cNvSpPr/>
          <p:nvPr/>
        </p:nvSpPr>
        <p:spPr>
          <a:xfrm>
            <a:off x="26850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Access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24E396A-0CF1-45F9-B95E-995525CF061B}"/>
              </a:ext>
            </a:extLst>
          </p:cNvPr>
          <p:cNvSpPr/>
          <p:nvPr/>
        </p:nvSpPr>
        <p:spPr>
          <a:xfrm>
            <a:off x="4461578" y="2146177"/>
            <a:ext cx="1314727" cy="1282823"/>
          </a:xfrm>
          <a:prstGeom prst="flowChartConnector">
            <a:avLst/>
          </a:prstGeom>
          <a:gradFill>
            <a:gsLst>
              <a:gs pos="0">
                <a:srgbClr val="CB581F"/>
              </a:gs>
              <a:gs pos="49000">
                <a:srgbClr val="666470">
                  <a:lumMod val="29000"/>
                  <a:lumOff val="71000"/>
                  <a:alpha val="70000"/>
                </a:srgbClr>
              </a:gs>
              <a:gs pos="100000">
                <a:srgbClr val="0070C0"/>
              </a:gs>
            </a:gsLst>
            <a:lin ang="270000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and retrieval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C221DC2-B505-449B-9F78-92A2E15D81D4}"/>
              </a:ext>
            </a:extLst>
          </p:cNvPr>
          <p:cNvSpPr/>
          <p:nvPr/>
        </p:nvSpPr>
        <p:spPr>
          <a:xfrm>
            <a:off x="62381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GUI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38DD202-7E96-495F-861E-A6A610089F72}"/>
              </a:ext>
            </a:extLst>
          </p:cNvPr>
          <p:cNvSpPr/>
          <p:nvPr/>
        </p:nvSpPr>
        <p:spPr>
          <a:xfrm>
            <a:off x="44615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Research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4C75ACE-036D-42EA-8A98-0CBA12840210}"/>
              </a:ext>
            </a:extLst>
          </p:cNvPr>
          <p:cNvSpPr/>
          <p:nvPr/>
        </p:nvSpPr>
        <p:spPr>
          <a:xfrm>
            <a:off x="6238128" y="3692967"/>
            <a:ext cx="1314727" cy="1282823"/>
          </a:xfrm>
          <a:prstGeom prst="flowChartConnector">
            <a:avLst/>
          </a:prstGeom>
          <a:gradFill>
            <a:gsLst>
              <a:gs pos="0">
                <a:srgbClr val="FFC000"/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View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9AC6D68-BD9F-4DF5-BF57-E899989E11EF}"/>
              </a:ext>
            </a:extLst>
          </p:cNvPr>
          <p:cNvSpPr/>
          <p:nvPr/>
        </p:nvSpPr>
        <p:spPr>
          <a:xfrm>
            <a:off x="97912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recipes to server</a:t>
            </a:r>
            <a:endParaRPr lang="en-US" sz="16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ABF6E15-EEAE-4F24-8EB7-1CBC2A8C73A6}"/>
              </a:ext>
            </a:extLst>
          </p:cNvPr>
          <p:cNvSpPr/>
          <p:nvPr/>
        </p:nvSpPr>
        <p:spPr>
          <a:xfrm>
            <a:off x="80146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redesign the upload screen</a:t>
            </a:r>
            <a:endParaRPr lang="en-US" sz="11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605BC-DD59-4C4E-BB7D-BC4FD53793C7}"/>
              </a:ext>
            </a:extLst>
          </p:cNvPr>
          <p:cNvGrpSpPr/>
          <p:nvPr/>
        </p:nvGrpSpPr>
        <p:grpSpPr>
          <a:xfrm>
            <a:off x="3104111" y="685391"/>
            <a:ext cx="6025041" cy="3930278"/>
            <a:chOff x="3104111" y="685391"/>
            <a:chExt cx="6025041" cy="39302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F1065F-8E7D-4ACC-B670-9EA0EB33831B}"/>
                </a:ext>
              </a:extLst>
            </p:cNvPr>
            <p:cNvSpPr/>
            <p:nvPr/>
          </p:nvSpPr>
          <p:spPr>
            <a:xfrm rot="13620000">
              <a:off x="4913245" y="3000790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7C3898-820F-4C17-83F6-B23BB2A01DAC}"/>
                </a:ext>
              </a:extLst>
            </p:cNvPr>
            <p:cNvSpPr/>
            <p:nvPr/>
          </p:nvSpPr>
          <p:spPr>
            <a:xfrm rot="-13620000">
              <a:off x="7213805" y="3011698"/>
              <a:ext cx="99022" cy="3108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DF4C6B-C408-4738-8DCA-DA5FF4A87ADE}"/>
                </a:ext>
              </a:extLst>
            </p:cNvPr>
            <p:cNvSpPr/>
            <p:nvPr/>
          </p:nvSpPr>
          <p:spPr>
            <a:xfrm>
              <a:off x="6072755" y="685391"/>
              <a:ext cx="67531" cy="2784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4497E-EC91-45F3-8F11-D21938E33E9E}"/>
                </a:ext>
              </a:extLst>
            </p:cNvPr>
            <p:cNvSpPr/>
            <p:nvPr/>
          </p:nvSpPr>
          <p:spPr>
            <a:xfrm rot="17761519">
              <a:off x="4633693" y="1233344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E9F055-7710-40CA-9D27-F5EE67F2C027}"/>
                </a:ext>
              </a:extLst>
            </p:cNvPr>
            <p:cNvSpPr/>
            <p:nvPr/>
          </p:nvSpPr>
          <p:spPr>
            <a:xfrm rot="-17760000">
              <a:off x="7515420" y="1233961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6CAA86-B341-427F-BAF5-E8F6B9C5E870}"/>
              </a:ext>
            </a:extLst>
          </p:cNvPr>
          <p:cNvSpPr txBox="1"/>
          <p:nvPr/>
        </p:nvSpPr>
        <p:spPr>
          <a:xfrm>
            <a:off x="2161345" y="712703"/>
            <a:ext cx="15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Ricardo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800A6-8CB2-4740-97A6-BB09B1636A07}"/>
              </a:ext>
            </a:extLst>
          </p:cNvPr>
          <p:cNvSpPr txBox="1"/>
          <p:nvPr/>
        </p:nvSpPr>
        <p:spPr>
          <a:xfrm>
            <a:off x="8672041" y="712703"/>
            <a:ext cx="121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Jacob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EB8160-D56D-4732-AF33-A4894E3B186F}"/>
              </a:ext>
            </a:extLst>
          </p:cNvPr>
          <p:cNvSpPr txBox="1"/>
          <p:nvPr/>
        </p:nvSpPr>
        <p:spPr>
          <a:xfrm>
            <a:off x="5800277" y="5947488"/>
            <a:ext cx="111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Linh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2504D0-A3FD-4338-BEFB-5896B4DB527F}"/>
              </a:ext>
            </a:extLst>
          </p:cNvPr>
          <p:cNvSpPr txBox="1"/>
          <p:nvPr/>
        </p:nvSpPr>
        <p:spPr>
          <a:xfrm>
            <a:off x="2060592" y="3811158"/>
            <a:ext cx="110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Kyle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CC3E7-7939-49A8-96C3-361FB062AD56}"/>
              </a:ext>
            </a:extLst>
          </p:cNvPr>
          <p:cNvSpPr txBox="1"/>
          <p:nvPr/>
        </p:nvSpPr>
        <p:spPr>
          <a:xfrm>
            <a:off x="9300129" y="3674450"/>
            <a:ext cx="17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Jhamon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ramework">
            <a:extLst>
              <a:ext uri="{FF2B5EF4-FFF2-40B4-BE49-F238E27FC236}">
                <a16:creationId xmlns:a16="http://schemas.microsoft.com/office/drawing/2014/main" id="{3E458623-D7F3-497B-B84D-893BBAD1A6A5}"/>
              </a:ext>
            </a:extLst>
          </p:cNvPr>
          <p:cNvSpPr/>
          <p:nvPr/>
        </p:nvSpPr>
        <p:spPr>
          <a:xfrm>
            <a:off x="9084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Automated test</a:t>
            </a:r>
          </a:p>
        </p:txBody>
      </p:sp>
      <p:sp>
        <p:nvSpPr>
          <p:cNvPr id="38" name="RemoteRB">
            <a:extLst>
              <a:ext uri="{FF2B5EF4-FFF2-40B4-BE49-F238E27FC236}">
                <a16:creationId xmlns:a16="http://schemas.microsoft.com/office/drawing/2014/main" id="{35EAD8FA-3CEB-41FE-B58C-BCB9C76B4F14}"/>
              </a:ext>
            </a:extLst>
          </p:cNvPr>
          <p:cNvSpPr/>
          <p:nvPr/>
        </p:nvSpPr>
        <p:spPr>
          <a:xfrm>
            <a:off x="26850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Database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tests</a:t>
            </a:r>
          </a:p>
        </p:txBody>
      </p:sp>
      <p:sp>
        <p:nvSpPr>
          <p:cNvPr id="40" name="L&amp;R Query">
            <a:extLst>
              <a:ext uri="{FF2B5EF4-FFF2-40B4-BE49-F238E27FC236}">
                <a16:creationId xmlns:a16="http://schemas.microsoft.com/office/drawing/2014/main" id="{BA342F5A-96DD-47DF-B6A4-D0BCFB39DBE0}"/>
              </a:ext>
            </a:extLst>
          </p:cNvPr>
          <p:cNvSpPr/>
          <p:nvPr/>
        </p:nvSpPr>
        <p:spPr>
          <a:xfrm>
            <a:off x="26850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Access</a:t>
            </a:r>
          </a:p>
        </p:txBody>
      </p:sp>
      <p:sp>
        <p:nvSpPr>
          <p:cNvPr id="41" name="LocalDB">
            <a:extLst>
              <a:ext uri="{FF2B5EF4-FFF2-40B4-BE49-F238E27FC236}">
                <a16:creationId xmlns:a16="http://schemas.microsoft.com/office/drawing/2014/main" id="{61B1E398-0BBB-401A-845E-0C5702C8D154}"/>
              </a:ext>
            </a:extLst>
          </p:cNvPr>
          <p:cNvSpPr/>
          <p:nvPr/>
        </p:nvSpPr>
        <p:spPr>
          <a:xfrm>
            <a:off x="4461578" y="2146177"/>
            <a:ext cx="1314727" cy="1282823"/>
          </a:xfrm>
          <a:prstGeom prst="flowChartConnector">
            <a:avLst/>
          </a:prstGeom>
          <a:gradFill>
            <a:gsLst>
              <a:gs pos="0">
                <a:srgbClr val="CB581F"/>
              </a:gs>
              <a:gs pos="49000">
                <a:srgbClr val="666470">
                  <a:lumMod val="29000"/>
                  <a:lumOff val="71000"/>
                  <a:alpha val="70000"/>
                </a:srgbClr>
              </a:gs>
              <a:gs pos="100000">
                <a:srgbClr val="0070C0"/>
              </a:gs>
            </a:gsLst>
            <a:lin ang="270000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and retrieval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Appealing GUI">
            <a:extLst>
              <a:ext uri="{FF2B5EF4-FFF2-40B4-BE49-F238E27FC236}">
                <a16:creationId xmlns:a16="http://schemas.microsoft.com/office/drawing/2014/main" id="{F94CFF1B-90F4-4CEF-B07F-6ACD502042A4}"/>
              </a:ext>
            </a:extLst>
          </p:cNvPr>
          <p:cNvSpPr/>
          <p:nvPr/>
        </p:nvSpPr>
        <p:spPr>
          <a:xfrm>
            <a:off x="62381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GUI</a:t>
            </a:r>
          </a:p>
        </p:txBody>
      </p:sp>
      <p:sp>
        <p:nvSpPr>
          <p:cNvPr id="43" name="Camera Access">
            <a:extLst>
              <a:ext uri="{FF2B5EF4-FFF2-40B4-BE49-F238E27FC236}">
                <a16:creationId xmlns:a16="http://schemas.microsoft.com/office/drawing/2014/main" id="{FFC49747-8FC2-431F-9708-54ED3A966398}"/>
              </a:ext>
            </a:extLst>
          </p:cNvPr>
          <p:cNvSpPr/>
          <p:nvPr/>
        </p:nvSpPr>
        <p:spPr>
          <a:xfrm>
            <a:off x="44615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Research</a:t>
            </a:r>
          </a:p>
        </p:txBody>
      </p:sp>
      <p:sp>
        <p:nvSpPr>
          <p:cNvPr id="44" name="GUI Concept">
            <a:extLst>
              <a:ext uri="{FF2B5EF4-FFF2-40B4-BE49-F238E27FC236}">
                <a16:creationId xmlns:a16="http://schemas.microsoft.com/office/drawing/2014/main" id="{DA6B248E-900D-4B18-AAC7-6983598DE1E1}"/>
              </a:ext>
            </a:extLst>
          </p:cNvPr>
          <p:cNvSpPr/>
          <p:nvPr/>
        </p:nvSpPr>
        <p:spPr>
          <a:xfrm>
            <a:off x="6238128" y="3692967"/>
            <a:ext cx="1314727" cy="1282823"/>
          </a:xfrm>
          <a:prstGeom prst="flowChartConnector">
            <a:avLst/>
          </a:prstGeom>
          <a:gradFill>
            <a:gsLst>
              <a:gs pos="0">
                <a:srgbClr val="FFC000"/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View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ecipe Form">
            <a:extLst>
              <a:ext uri="{FF2B5EF4-FFF2-40B4-BE49-F238E27FC236}">
                <a16:creationId xmlns:a16="http://schemas.microsoft.com/office/drawing/2014/main" id="{2F774F21-C001-42FD-81FC-D889BF24745B}"/>
              </a:ext>
            </a:extLst>
          </p:cNvPr>
          <p:cNvSpPr/>
          <p:nvPr/>
        </p:nvSpPr>
        <p:spPr>
          <a:xfrm>
            <a:off x="97912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recipes to server</a:t>
            </a:r>
            <a:endParaRPr lang="en-US" sz="16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App-to-local">
            <a:extLst>
              <a:ext uri="{FF2B5EF4-FFF2-40B4-BE49-F238E27FC236}">
                <a16:creationId xmlns:a16="http://schemas.microsoft.com/office/drawing/2014/main" id="{02C219F8-B78A-42BA-8325-949A13A60047}"/>
              </a:ext>
            </a:extLst>
          </p:cNvPr>
          <p:cNvSpPr/>
          <p:nvPr/>
        </p:nvSpPr>
        <p:spPr>
          <a:xfrm>
            <a:off x="80146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redesign the upload screen</a:t>
            </a:r>
            <a:endParaRPr lang="en-US" sz="11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8" name="Card View">
            <a:extLst>
              <a:ext uri="{FF2B5EF4-FFF2-40B4-BE49-F238E27FC236}">
                <a16:creationId xmlns:a16="http://schemas.microsoft.com/office/drawing/2014/main" id="{F0A98270-784E-4969-B8A9-8A0BDE373DC6}"/>
              </a:ext>
            </a:extLst>
          </p:cNvPr>
          <p:cNvSpPr/>
          <p:nvPr/>
        </p:nvSpPr>
        <p:spPr>
          <a:xfrm>
            <a:off x="6238128" y="3674450"/>
            <a:ext cx="1314727" cy="1282823"/>
          </a:xfrm>
          <a:prstGeom prst="flowChartConnector">
            <a:avLst/>
          </a:prstGeom>
          <a:gradFill>
            <a:gsLst>
              <a:gs pos="0">
                <a:srgbClr val="FFC000"/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View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App Navigation">
            <a:extLst>
              <a:ext uri="{FF2B5EF4-FFF2-40B4-BE49-F238E27FC236}">
                <a16:creationId xmlns:a16="http://schemas.microsoft.com/office/drawing/2014/main" id="{CA4ECFDE-1681-468C-8DBC-C58B07FDD831}"/>
              </a:ext>
            </a:extLst>
          </p:cNvPr>
          <p:cNvSpPr/>
          <p:nvPr/>
        </p:nvSpPr>
        <p:spPr>
          <a:xfrm>
            <a:off x="8014678" y="2163589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test</a:t>
            </a:r>
            <a:endParaRPr lang="en-US" sz="12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Phone-to-remote">
            <a:extLst>
              <a:ext uri="{FF2B5EF4-FFF2-40B4-BE49-F238E27FC236}">
                <a16:creationId xmlns:a16="http://schemas.microsoft.com/office/drawing/2014/main" id="{12AF04E6-6183-4A7D-BA38-EA0E0C962217}"/>
              </a:ext>
            </a:extLst>
          </p:cNvPr>
          <p:cNvSpPr/>
          <p:nvPr/>
        </p:nvSpPr>
        <p:spPr>
          <a:xfrm>
            <a:off x="4470277" y="2146177"/>
            <a:ext cx="1314727" cy="1282823"/>
          </a:xfrm>
          <a:prstGeom prst="flowChartConnector">
            <a:avLst/>
          </a:prstGeom>
          <a:gradFill>
            <a:gsLst>
              <a:gs pos="0">
                <a:srgbClr val="CB581F"/>
              </a:gs>
              <a:gs pos="49000">
                <a:srgbClr val="666470">
                  <a:lumMod val="29000"/>
                  <a:lumOff val="71000"/>
                  <a:alpha val="70000"/>
                </a:srgbClr>
              </a:gs>
              <a:gs pos="100000">
                <a:srgbClr val="0070C0"/>
              </a:gs>
            </a:gsLst>
            <a:lin ang="2700000" scaled="1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and retrieval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25E-6 1.48148E-6 L 0.52552 -0.153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-7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7031 -0.187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29063 0.0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43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8099 -0.086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-4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43698 0.4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2060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13099 0.1870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5E-6 -0.47546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29154 0.005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9323 0.1351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675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22956 0.0321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1" y="15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15365 -0.0627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-314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01797 -0.0935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27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605BC-DD59-4C4E-BB7D-BC4FD53793C7}"/>
              </a:ext>
            </a:extLst>
          </p:cNvPr>
          <p:cNvGrpSpPr/>
          <p:nvPr/>
        </p:nvGrpSpPr>
        <p:grpSpPr>
          <a:xfrm>
            <a:off x="3104111" y="685391"/>
            <a:ext cx="6025041" cy="3930278"/>
            <a:chOff x="3104111" y="685391"/>
            <a:chExt cx="6025041" cy="39302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F1065F-8E7D-4ACC-B670-9EA0EB33831B}"/>
                </a:ext>
              </a:extLst>
            </p:cNvPr>
            <p:cNvSpPr/>
            <p:nvPr/>
          </p:nvSpPr>
          <p:spPr>
            <a:xfrm rot="13620000">
              <a:off x="4913245" y="3000790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7C3898-820F-4C17-83F6-B23BB2A01DAC}"/>
                </a:ext>
              </a:extLst>
            </p:cNvPr>
            <p:cNvSpPr/>
            <p:nvPr/>
          </p:nvSpPr>
          <p:spPr>
            <a:xfrm rot="-13620000">
              <a:off x="7213805" y="3011698"/>
              <a:ext cx="99022" cy="3108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DF4C6B-C408-4738-8DCA-DA5FF4A87ADE}"/>
                </a:ext>
              </a:extLst>
            </p:cNvPr>
            <p:cNvSpPr/>
            <p:nvPr/>
          </p:nvSpPr>
          <p:spPr>
            <a:xfrm>
              <a:off x="6072755" y="685391"/>
              <a:ext cx="67531" cy="2784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4497E-EC91-45F3-8F11-D21938E33E9E}"/>
                </a:ext>
              </a:extLst>
            </p:cNvPr>
            <p:cNvSpPr/>
            <p:nvPr/>
          </p:nvSpPr>
          <p:spPr>
            <a:xfrm rot="17761519">
              <a:off x="4633693" y="1233344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E9F055-7710-40CA-9D27-F5EE67F2C027}"/>
                </a:ext>
              </a:extLst>
            </p:cNvPr>
            <p:cNvSpPr/>
            <p:nvPr/>
          </p:nvSpPr>
          <p:spPr>
            <a:xfrm rot="-17760000">
              <a:off x="7515420" y="1233961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6CAA86-B341-427F-BAF5-E8F6B9C5E870}"/>
              </a:ext>
            </a:extLst>
          </p:cNvPr>
          <p:cNvSpPr txBox="1"/>
          <p:nvPr/>
        </p:nvSpPr>
        <p:spPr>
          <a:xfrm>
            <a:off x="2161345" y="712703"/>
            <a:ext cx="15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Ricardo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800A6-8CB2-4740-97A6-BB09B1636A07}"/>
              </a:ext>
            </a:extLst>
          </p:cNvPr>
          <p:cNvSpPr txBox="1"/>
          <p:nvPr/>
        </p:nvSpPr>
        <p:spPr>
          <a:xfrm>
            <a:off x="8672041" y="712703"/>
            <a:ext cx="121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Jacob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EB8160-D56D-4732-AF33-A4894E3B186F}"/>
              </a:ext>
            </a:extLst>
          </p:cNvPr>
          <p:cNvSpPr txBox="1"/>
          <p:nvPr/>
        </p:nvSpPr>
        <p:spPr>
          <a:xfrm>
            <a:off x="5800277" y="5947488"/>
            <a:ext cx="111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Linh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2504D0-A3FD-4338-BEFB-5896B4DB527F}"/>
              </a:ext>
            </a:extLst>
          </p:cNvPr>
          <p:cNvSpPr txBox="1"/>
          <p:nvPr/>
        </p:nvSpPr>
        <p:spPr>
          <a:xfrm>
            <a:off x="2060592" y="3811158"/>
            <a:ext cx="110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Kyle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CC3E7-7939-49A8-96C3-361FB062AD56}"/>
              </a:ext>
            </a:extLst>
          </p:cNvPr>
          <p:cNvSpPr txBox="1"/>
          <p:nvPr/>
        </p:nvSpPr>
        <p:spPr>
          <a:xfrm>
            <a:off x="9300129" y="3674450"/>
            <a:ext cx="17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Jhamon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ramework">
            <a:extLst>
              <a:ext uri="{FF2B5EF4-FFF2-40B4-BE49-F238E27FC236}">
                <a16:creationId xmlns:a16="http://schemas.microsoft.com/office/drawing/2014/main" id="{3E458623-D7F3-497B-B84D-893BBAD1A6A5}"/>
              </a:ext>
            </a:extLst>
          </p:cNvPr>
          <p:cNvSpPr/>
          <p:nvPr/>
        </p:nvSpPr>
        <p:spPr>
          <a:xfrm>
            <a:off x="7424377" y="1084909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Automated test</a:t>
            </a:r>
          </a:p>
        </p:txBody>
      </p:sp>
      <p:sp>
        <p:nvSpPr>
          <p:cNvPr id="38" name="RemoteRB">
            <a:extLst>
              <a:ext uri="{FF2B5EF4-FFF2-40B4-BE49-F238E27FC236}">
                <a16:creationId xmlns:a16="http://schemas.microsoft.com/office/drawing/2014/main" id="{35EAD8FA-3CEB-41FE-B58C-BCB9C76B4F14}"/>
              </a:ext>
            </a:extLst>
          </p:cNvPr>
          <p:cNvSpPr/>
          <p:nvPr/>
        </p:nvSpPr>
        <p:spPr>
          <a:xfrm>
            <a:off x="3541000" y="864199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Database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tests</a:t>
            </a:r>
          </a:p>
        </p:txBody>
      </p:sp>
      <p:sp>
        <p:nvSpPr>
          <p:cNvPr id="49" name="Phone-to-remote">
            <a:extLst>
              <a:ext uri="{FF2B5EF4-FFF2-40B4-BE49-F238E27FC236}">
                <a16:creationId xmlns:a16="http://schemas.microsoft.com/office/drawing/2014/main" id="{4386E71C-2555-44CF-8787-AB5A124F2687}"/>
              </a:ext>
            </a:extLst>
          </p:cNvPr>
          <p:cNvSpPr/>
          <p:nvPr/>
        </p:nvSpPr>
        <p:spPr>
          <a:xfrm>
            <a:off x="4724262" y="1523023"/>
            <a:ext cx="1314727" cy="1282823"/>
          </a:xfrm>
          <a:prstGeom prst="flowChartConnector">
            <a:avLst/>
          </a:prstGeom>
          <a:gradFill>
            <a:gsLst>
              <a:gs pos="0">
                <a:srgbClr val="CB581F"/>
              </a:gs>
              <a:gs pos="49000">
                <a:srgbClr val="666470">
                  <a:lumMod val="29000"/>
                  <a:lumOff val="71000"/>
                  <a:alpha val="70000"/>
                </a:srgbClr>
              </a:gs>
              <a:gs pos="100000">
                <a:srgbClr val="0070C0"/>
              </a:gs>
            </a:gsLst>
            <a:lin ang="2700000" scaled="1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and retrieval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Multiple Frames">
            <a:extLst>
              <a:ext uri="{FF2B5EF4-FFF2-40B4-BE49-F238E27FC236}">
                <a16:creationId xmlns:a16="http://schemas.microsoft.com/office/drawing/2014/main" id="{FFA791F5-563B-4496-867F-64046587FC6B}"/>
              </a:ext>
            </a:extLst>
          </p:cNvPr>
          <p:cNvSpPr/>
          <p:nvPr/>
        </p:nvSpPr>
        <p:spPr>
          <a:xfrm>
            <a:off x="6171448" y="1701981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test</a:t>
            </a:r>
            <a:endParaRPr lang="en-US" sz="12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L&amp;R Query">
            <a:extLst>
              <a:ext uri="{FF2B5EF4-FFF2-40B4-BE49-F238E27FC236}">
                <a16:creationId xmlns:a16="http://schemas.microsoft.com/office/drawing/2014/main" id="{B8594CB3-73A4-4439-A796-CC0ADC33BF94}"/>
              </a:ext>
            </a:extLst>
          </p:cNvPr>
          <p:cNvSpPr/>
          <p:nvPr/>
        </p:nvSpPr>
        <p:spPr>
          <a:xfrm>
            <a:off x="5469090" y="3894681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Access</a:t>
            </a:r>
          </a:p>
        </p:txBody>
      </p:sp>
      <p:sp>
        <p:nvSpPr>
          <p:cNvPr id="52" name="LocalDB">
            <a:extLst>
              <a:ext uri="{FF2B5EF4-FFF2-40B4-BE49-F238E27FC236}">
                <a16:creationId xmlns:a16="http://schemas.microsoft.com/office/drawing/2014/main" id="{7B3D0463-4509-4390-9B4C-25D08B323D64}"/>
              </a:ext>
            </a:extLst>
          </p:cNvPr>
          <p:cNvSpPr/>
          <p:nvPr/>
        </p:nvSpPr>
        <p:spPr>
          <a:xfrm>
            <a:off x="6814337" y="3033483"/>
            <a:ext cx="1314727" cy="1282823"/>
          </a:xfrm>
          <a:prstGeom prst="flowChartConnector">
            <a:avLst/>
          </a:prstGeom>
          <a:gradFill>
            <a:gsLst>
              <a:gs pos="0">
                <a:srgbClr val="CB581F"/>
              </a:gs>
              <a:gs pos="49000">
                <a:srgbClr val="666470">
                  <a:lumMod val="29000"/>
                  <a:lumOff val="71000"/>
                  <a:alpha val="70000"/>
                </a:srgbClr>
              </a:gs>
              <a:gs pos="100000">
                <a:srgbClr val="0070C0"/>
              </a:gs>
            </a:gsLst>
            <a:lin ang="270000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and retrieval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Camera Access">
            <a:extLst>
              <a:ext uri="{FF2B5EF4-FFF2-40B4-BE49-F238E27FC236}">
                <a16:creationId xmlns:a16="http://schemas.microsoft.com/office/drawing/2014/main" id="{B6E3C453-E19E-4C16-A1A9-A7934E6A34A9}"/>
              </a:ext>
            </a:extLst>
          </p:cNvPr>
          <p:cNvSpPr/>
          <p:nvPr/>
        </p:nvSpPr>
        <p:spPr>
          <a:xfrm>
            <a:off x="8014677" y="3674450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Research</a:t>
            </a:r>
          </a:p>
        </p:txBody>
      </p:sp>
      <p:sp>
        <p:nvSpPr>
          <p:cNvPr id="54" name="Appealing GUI">
            <a:extLst>
              <a:ext uri="{FF2B5EF4-FFF2-40B4-BE49-F238E27FC236}">
                <a16:creationId xmlns:a16="http://schemas.microsoft.com/office/drawing/2014/main" id="{F405D317-CD44-4A95-B9C5-F3EF957BCD4E}"/>
              </a:ext>
            </a:extLst>
          </p:cNvPr>
          <p:cNvSpPr/>
          <p:nvPr/>
        </p:nvSpPr>
        <p:spPr>
          <a:xfrm>
            <a:off x="2715276" y="2732304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GUI</a:t>
            </a:r>
          </a:p>
        </p:txBody>
      </p:sp>
      <p:sp>
        <p:nvSpPr>
          <p:cNvPr id="55" name="Recipe Form">
            <a:extLst>
              <a:ext uri="{FF2B5EF4-FFF2-40B4-BE49-F238E27FC236}">
                <a16:creationId xmlns:a16="http://schemas.microsoft.com/office/drawing/2014/main" id="{9B535272-3B73-432E-A81E-48533F629AFB}"/>
              </a:ext>
            </a:extLst>
          </p:cNvPr>
          <p:cNvSpPr/>
          <p:nvPr/>
        </p:nvSpPr>
        <p:spPr>
          <a:xfrm>
            <a:off x="4457465" y="4975790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recipes to server</a:t>
            </a:r>
            <a:endParaRPr lang="en-US" sz="16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App-to-local">
            <a:extLst>
              <a:ext uri="{FF2B5EF4-FFF2-40B4-BE49-F238E27FC236}">
                <a16:creationId xmlns:a16="http://schemas.microsoft.com/office/drawing/2014/main" id="{200FB702-E968-4671-ADFE-BCE212E1A39C}"/>
              </a:ext>
            </a:extLst>
          </p:cNvPr>
          <p:cNvSpPr/>
          <p:nvPr/>
        </p:nvSpPr>
        <p:spPr>
          <a:xfrm>
            <a:off x="6414969" y="4975789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redesign the upload screen</a:t>
            </a:r>
            <a:endParaRPr lang="en-US" sz="12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7" name="GUI Concept">
            <a:extLst>
              <a:ext uri="{FF2B5EF4-FFF2-40B4-BE49-F238E27FC236}">
                <a16:creationId xmlns:a16="http://schemas.microsoft.com/office/drawing/2014/main" id="{C025DF5A-D210-4B10-938C-F69499CDC954}"/>
              </a:ext>
            </a:extLst>
          </p:cNvPr>
          <p:cNvSpPr/>
          <p:nvPr/>
        </p:nvSpPr>
        <p:spPr>
          <a:xfrm>
            <a:off x="4020488" y="3109440"/>
            <a:ext cx="1314727" cy="1282823"/>
          </a:xfrm>
          <a:prstGeom prst="flowChartConnector">
            <a:avLst/>
          </a:prstGeom>
          <a:gradFill flip="none" rotWithShape="1">
            <a:gsLst>
              <a:gs pos="0">
                <a:srgbClr val="FFC000"/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View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Card View">
            <a:extLst>
              <a:ext uri="{FF2B5EF4-FFF2-40B4-BE49-F238E27FC236}">
                <a16:creationId xmlns:a16="http://schemas.microsoft.com/office/drawing/2014/main" id="{1057F94B-7174-4B3E-AA04-97DE61CE62D7}"/>
              </a:ext>
            </a:extLst>
          </p:cNvPr>
          <p:cNvSpPr/>
          <p:nvPr/>
        </p:nvSpPr>
        <p:spPr>
          <a:xfrm>
            <a:off x="6251269" y="387292"/>
            <a:ext cx="1314727" cy="1282823"/>
          </a:xfrm>
          <a:prstGeom prst="flowChartConnector">
            <a:avLst/>
          </a:prstGeom>
          <a:gradFill>
            <a:gsLst>
              <a:gs pos="0">
                <a:srgbClr val="FFC000"/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View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B6E6-BAAD-404D-9801-0AA0F9E7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were standups held?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97E482-DAA8-4116-AA4D-DE29D06F6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08412"/>
              </p:ext>
            </p:extLst>
          </p:nvPr>
        </p:nvGraphicFramePr>
        <p:xfrm>
          <a:off x="1364343" y="1981874"/>
          <a:ext cx="9463314" cy="3844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2057">
                  <a:extLst>
                    <a:ext uri="{9D8B030D-6E8A-4147-A177-3AD203B41FA5}">
                      <a16:colId xmlns:a16="http://schemas.microsoft.com/office/drawing/2014/main" val="555172367"/>
                    </a:ext>
                  </a:extLst>
                </a:gridCol>
                <a:gridCol w="5558971">
                  <a:extLst>
                    <a:ext uri="{9D8B030D-6E8A-4147-A177-3AD203B41FA5}">
                      <a16:colId xmlns:a16="http://schemas.microsoft.com/office/drawing/2014/main" val="3178539438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651949896"/>
                    </a:ext>
                  </a:extLst>
                </a:gridCol>
              </a:tblGrid>
              <a:tr h="3694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92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aseline="30000" dirty="0"/>
                        <a:t>February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Manual testing programs through Espresso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Uploading recipes to the remote database from 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9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aseline="30000" dirty="0"/>
                        <a:t>February 8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30000" dirty="0"/>
                        <a:t>* </a:t>
                      </a:r>
                      <a:r>
                        <a:rPr lang="en-US" sz="2400" baseline="30000" dirty="0" err="1"/>
                        <a:t>Github</a:t>
                      </a:r>
                      <a:r>
                        <a:rPr lang="en-US" sz="2400" baseline="30000" dirty="0"/>
                        <a:t> automated testing program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Remote database testing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4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aseline="30000" dirty="0"/>
                        <a:t>February 10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Bug fixes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Configuring local database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Reformatting upload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1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aseline="30000" dirty="0"/>
                        <a:t>February 12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Card view layout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GUI appearance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5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aseline="30000" dirty="0"/>
                        <a:t>February 22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Accessing camera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baseline="30000" dirty="0"/>
                        <a:t>* Sprint deliverable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Incomplete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3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47D4-F2BB-4DAE-B6C9-B3C41AB1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Commits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9F1C2F-4ABD-4931-BF2E-D3D820FA8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470090"/>
              </p:ext>
            </p:extLst>
          </p:nvPr>
        </p:nvGraphicFramePr>
        <p:xfrm>
          <a:off x="1066800" y="2103438"/>
          <a:ext cx="31341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887">
                  <a:extLst>
                    <a:ext uri="{9D8B030D-6E8A-4147-A177-3AD203B41FA5}">
                      <a16:colId xmlns:a16="http://schemas.microsoft.com/office/drawing/2014/main" val="446438532"/>
                    </a:ext>
                  </a:extLst>
                </a:gridCol>
                <a:gridCol w="1537252">
                  <a:extLst>
                    <a:ext uri="{9D8B030D-6E8A-4147-A177-3AD203B41FA5}">
                      <a16:colId xmlns:a16="http://schemas.microsoft.com/office/drawing/2014/main" val="2482194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8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6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9097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8C05A14-915E-463C-91B9-41886AB9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8" y="3857379"/>
            <a:ext cx="5079999" cy="16435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9831BD-C496-43BD-90B7-A1487806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0172"/>
            <a:ext cx="5484052" cy="39053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174EDB-6DE0-4428-8F69-D922BF536957}"/>
              </a:ext>
            </a:extLst>
          </p:cNvPr>
          <p:cNvSpPr txBox="1"/>
          <p:nvPr/>
        </p:nvSpPr>
        <p:spPr>
          <a:xfrm>
            <a:off x="7431314" y="5242948"/>
            <a:ext cx="309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We are still having issues with our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. Every member did contribute even if not displayed in the graph</a:t>
            </a:r>
          </a:p>
        </p:txBody>
      </p:sp>
    </p:spTree>
    <p:extLst>
      <p:ext uri="{BB962C8B-B14F-4D97-AF65-F5344CB8AC3E}">
        <p14:creationId xmlns:p14="http://schemas.microsoft.com/office/powerpoint/2010/main" val="184184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09AF8-E21A-4878-878E-8899C11A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>
                <a:solidFill>
                  <a:schemeClr val="bg1"/>
                </a:solidFill>
              </a:rPr>
              <a:t>Sprint Velocity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AB96BE5-9A72-4C29-94F7-F5182318C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490140"/>
              </p:ext>
            </p:extLst>
          </p:nvPr>
        </p:nvGraphicFramePr>
        <p:xfrm>
          <a:off x="5346570" y="645106"/>
          <a:ext cx="6202238" cy="556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578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9B25-7E7C-46FA-B7DF-1482382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32FE-575E-41E6-BD51-59215D90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762CB-1CE1-42E9-B097-5670F2AE604E}"/>
              </a:ext>
            </a:extLst>
          </p:cNvPr>
          <p:cNvSpPr txBox="1"/>
          <p:nvPr/>
        </p:nvSpPr>
        <p:spPr>
          <a:xfrm>
            <a:off x="1066800" y="2103120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configure automated tests in </a:t>
            </a:r>
            <a:r>
              <a:rPr lang="en-US" sz="2400" dirty="0" err="1"/>
              <a:t>Github</a:t>
            </a:r>
            <a:r>
              <a:rPr lang="en-US" sz="2400" dirty="0"/>
              <a:t> through </a:t>
            </a:r>
            <a:r>
              <a:rPr lang="en-US" sz="2400" dirty="0" err="1"/>
              <a:t>Github</a:t>
            </a:r>
            <a:r>
              <a:rPr lang="en-US" sz="2400" dirty="0"/>
              <a:t>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configure behavior tests through Espresso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configure remote server infrastructure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store items locally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design and layout 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connect data between 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design and operate the recycler and card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upload and retrieve data from the 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116145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7A02-A0BE-4067-B370-4A9BDFBB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 next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A6E6-D12E-4E62-A02A-81087C24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Figure out how to properly manage the contributions graph on </a:t>
            </a:r>
            <a:r>
              <a:rPr lang="en-US" sz="2400" dirty="0" err="1"/>
              <a:t>github</a:t>
            </a:r>
            <a:endParaRPr lang="en-US" sz="2400" dirty="0"/>
          </a:p>
          <a:p>
            <a:r>
              <a:rPr lang="en-US" sz="2400" dirty="0"/>
              <a:t>Access the camera</a:t>
            </a:r>
          </a:p>
          <a:p>
            <a:r>
              <a:rPr lang="en-US" sz="2400" dirty="0"/>
              <a:t>Add functionality to the cards</a:t>
            </a:r>
          </a:p>
          <a:p>
            <a:r>
              <a:rPr lang="en-US" sz="2400" dirty="0"/>
              <a:t>Implement a card view to both the generate and pantry</a:t>
            </a:r>
          </a:p>
          <a:p>
            <a:r>
              <a:rPr lang="en-US" sz="2400" dirty="0"/>
              <a:t>Begin designing the image recognition system</a:t>
            </a:r>
          </a:p>
          <a:p>
            <a:r>
              <a:rPr lang="en-US" sz="2400" dirty="0"/>
              <a:t>Research the limitations of remote databases </a:t>
            </a:r>
          </a:p>
          <a:p>
            <a:r>
              <a:rPr lang="en-US" sz="2400" dirty="0"/>
              <a:t>Research and manage the resources (battery, memory, </a:t>
            </a:r>
            <a:r>
              <a:rPr lang="en-US" sz="2400" dirty="0" err="1"/>
              <a:t>etc</a:t>
            </a:r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4838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362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Franklin Gothic Book</vt:lpstr>
      <vt:lpstr>Garamond</vt:lpstr>
      <vt:lpstr>SavonVTI</vt:lpstr>
      <vt:lpstr>Pocket Chef Retrospective</vt:lpstr>
      <vt:lpstr>Backlog</vt:lpstr>
      <vt:lpstr>PowerPoint Presentation</vt:lpstr>
      <vt:lpstr>PowerPoint Presentation</vt:lpstr>
      <vt:lpstr>How were standups held?</vt:lpstr>
      <vt:lpstr>Github Commits</vt:lpstr>
      <vt:lpstr>Sprint Velocity</vt:lpstr>
      <vt:lpstr>What We Learned</vt:lpstr>
      <vt:lpstr>What we will do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Chef Retrospective</dc:title>
  <dc:creator>Jacob Bordelon</dc:creator>
  <cp:lastModifiedBy>Jacob Bordelon</cp:lastModifiedBy>
  <cp:revision>53</cp:revision>
  <dcterms:created xsi:type="dcterms:W3CDTF">2021-02-02T16:23:57Z</dcterms:created>
  <dcterms:modified xsi:type="dcterms:W3CDTF">2021-02-24T18:51:15Z</dcterms:modified>
</cp:coreProperties>
</file>