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46C330-5DCA-4965-99F7-BB896C194972}">
  <a:tblStyle styleId="{7946C330-5DCA-4965-99F7-BB896C1949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62b15f9a4_1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462b15f9a4_1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62b15f9a4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462b15f9a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462b15f9a4_1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462b15f9a4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462b15f9a4_1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462b15f9a4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462b15f9a4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462b15f9a4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62b15f9a4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462b15f9a4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462b15f9a4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462b15f9a4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462b15f9a4_1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462b15f9a4_1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462b15f9a4_1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462b15f9a4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462b15f9a4_1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462b15f9a4_1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62b15f9a4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462b15f9a4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462b15f9a4_1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462b15f9a4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462b15f9a4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462b15f9a4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462b15f9a4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462b15f9a4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462b15f9a4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462b15f9a4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462b15f9a4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462b15f9a4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462b15f9a4_1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462b15f9a4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462b15f9a4_1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462b15f9a4_1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462b15f9a4_1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462b15f9a4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462b15f9a4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462b15f9a4_1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462b15f9a4_1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462b15f9a4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62b15f9a4_1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62b15f9a4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462b15f9a4_1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462b15f9a4_1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62b15f9a4_1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62b15f9a4_1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462b15f9a4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462b15f9a4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462b15f9a4_1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462b15f9a4_1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462b15f9a4_1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462b15f9a4_1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462b15f9a4_1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462b15f9a4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462b15f9a4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462b15f9a4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462b15f9a4_1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462b15f9a4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MPI Summations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Jacob Johnson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Functions.h</a:t>
            </a:r>
            <a:endParaRPr/>
          </a:p>
        </p:txBody>
      </p:sp>
      <p:sp>
        <p:nvSpPr>
          <p:cNvPr id="204" name="Google Shape;204;p22"/>
          <p:cNvSpPr txBox="1">
            <a:spLocks noGrp="1"/>
          </p:cNvSpPr>
          <p:nvPr>
            <p:ph type="body" idx="1"/>
          </p:nvPr>
        </p:nvSpPr>
        <p:spPr>
          <a:xfrm>
            <a:off x="1297500" y="1567550"/>
            <a:ext cx="7038900" cy="3669000"/>
          </a:xfrm>
          <a:prstGeom prst="rect">
            <a:avLst/>
          </a:prstGeom>
        </p:spPr>
        <p:txBody>
          <a:bodyPr spcFirstLastPara="1" wrap="square" lIns="91425" tIns="91425" rIns="91425" bIns="91425" anchor="t" anchorCtr="0">
            <a:normAutofit fontScale="92500"/>
          </a:bodyPr>
          <a:lstStyle/>
          <a:p>
            <a:pPr marL="457200" lvl="0" indent="-304958" algn="l" rtl="0">
              <a:spcBef>
                <a:spcPts val="0"/>
              </a:spcBef>
              <a:spcAft>
                <a:spcPts val="0"/>
              </a:spcAft>
              <a:buSzPct val="100000"/>
              <a:buChar char="●"/>
            </a:pPr>
            <a:r>
              <a:rPr lang="en"/>
              <a:t>Header file to contain function prototypes</a:t>
            </a:r>
            <a:endParaRPr/>
          </a:p>
          <a:p>
            <a:pPr marL="0" lvl="0" indent="0" algn="l" rtl="0">
              <a:lnSpc>
                <a:spcPct val="135714"/>
              </a:lnSpc>
              <a:spcBef>
                <a:spcPts val="1200"/>
              </a:spcBef>
              <a:spcAft>
                <a:spcPts val="0"/>
              </a:spcAft>
              <a:buNone/>
            </a:pPr>
            <a:r>
              <a:rPr lang="en" sz="1050">
                <a:solidFill>
                  <a:srgbClr val="FFAD66"/>
                </a:solidFill>
                <a:highlight>
                  <a:srgbClr val="242936"/>
                </a:highlight>
                <a:latin typeface="Courier New"/>
                <a:ea typeface="Courier New"/>
                <a:cs typeface="Courier New"/>
                <a:sym typeface="Courier New"/>
              </a:rPr>
              <a:t>#ifndef</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FUNCTIONS_H</a:t>
            </a:r>
            <a:endParaRPr sz="1050">
              <a:solidFill>
                <a:srgbClr val="FFD173"/>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#define</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FUNCTIONS_H</a:t>
            </a:r>
            <a:endParaRPr sz="1050">
              <a:solidFill>
                <a:srgbClr val="FFD173"/>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#include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&lt;mpi.h&gt;</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Function prototypes for global sum implementations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void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global_sumA</a:t>
            </a:r>
            <a:r>
              <a:rPr lang="en" sz="1050">
                <a:solidFill>
                  <a:srgbClr val="CCCAC2"/>
                </a:solidFill>
                <a:highlight>
                  <a:srgbClr val="242936"/>
                </a:highlight>
                <a:latin typeface="Courier New"/>
                <a:ea typeface="Courier New"/>
                <a:cs typeface="Courier New"/>
                <a:sym typeface="Courier New"/>
              </a:rPr>
              <a:t>(</a:t>
            </a:r>
            <a:r>
              <a:rPr lang="en" sz="1050">
                <a:solidFill>
                  <a:srgbClr val="73D0FF"/>
                </a:solidFill>
                <a:highlight>
                  <a:srgbClr val="242936"/>
                </a:highlight>
                <a:latin typeface="Courier New"/>
                <a:ea typeface="Courier New"/>
                <a:cs typeface="Courier New"/>
                <a:sym typeface="Courier New"/>
              </a:rPr>
              <a:t>double</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my_value</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time_a</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void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global_sumB</a:t>
            </a:r>
            <a:r>
              <a:rPr lang="en" sz="1050">
                <a:solidFill>
                  <a:srgbClr val="CCCAC2"/>
                </a:solidFill>
                <a:highlight>
                  <a:srgbClr val="242936"/>
                </a:highlight>
                <a:latin typeface="Courier New"/>
                <a:ea typeface="Courier New"/>
                <a:cs typeface="Courier New"/>
                <a:sym typeface="Courier New"/>
              </a:rPr>
              <a:t>(</a:t>
            </a:r>
            <a:r>
              <a:rPr lang="en" sz="1050">
                <a:solidFill>
                  <a:srgbClr val="73D0FF"/>
                </a:solidFill>
                <a:highlight>
                  <a:srgbClr val="242936"/>
                </a:highlight>
                <a:latin typeface="Courier New"/>
                <a:ea typeface="Courier New"/>
                <a:cs typeface="Courier New"/>
                <a:sym typeface="Courier New"/>
              </a:rPr>
              <a:t>double</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my_value</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time_b</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Helper function to check if number of processes is a power of 2</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is_power_of_two</a:t>
            </a:r>
            <a:r>
              <a:rPr lang="en" sz="1050">
                <a:solidFill>
                  <a:srgbClr val="CCCAC2"/>
                </a:solidFill>
                <a:highlight>
                  <a:srgbClr val="242936"/>
                </a:highlight>
                <a:latin typeface="Courier New"/>
                <a:ea typeface="Courier New"/>
                <a:cs typeface="Courier New"/>
                <a:sym typeface="Courier New"/>
              </a:rPr>
              <a:t>(</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n</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#endif</a:t>
            </a:r>
            <a:r>
              <a:rPr lang="en" sz="1050" i="1">
                <a:solidFill>
                  <a:srgbClr val="B8CFE6"/>
                </a:solidFill>
                <a:highlight>
                  <a:srgbClr val="242936"/>
                </a:highlight>
                <a:latin typeface="Courier New"/>
                <a:ea typeface="Courier New"/>
                <a:cs typeface="Courier New"/>
                <a:sym typeface="Courier New"/>
              </a:rPr>
              <a:t> // FUNCTIONS_H</a:t>
            </a:r>
            <a:endParaRPr sz="1050" i="1">
              <a:solidFill>
                <a:srgbClr val="B8CFE6"/>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Global Sum 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A General Idea</a:t>
            </a:r>
            <a:endParaRPr/>
          </a:p>
        </p:txBody>
      </p:sp>
      <p:sp>
        <p:nvSpPr>
          <p:cNvPr id="215" name="Google Shape;215;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Utilizes SPMD</a:t>
            </a:r>
            <a:endParaRPr/>
          </a:p>
          <a:p>
            <a:pPr marL="457200" lvl="0" indent="-311150" algn="l" rtl="0">
              <a:spcBef>
                <a:spcPts val="0"/>
              </a:spcBef>
              <a:spcAft>
                <a:spcPts val="0"/>
              </a:spcAft>
              <a:buSzPts val="1300"/>
              <a:buChar char="●"/>
            </a:pPr>
            <a:r>
              <a:rPr lang="en"/>
              <a:t>Process 0 receives others local sums and computes the global sum</a:t>
            </a:r>
            <a:endParaRPr/>
          </a:p>
          <a:p>
            <a:pPr marL="457200" lvl="0" indent="-311150" algn="l" rtl="0">
              <a:spcBef>
                <a:spcPts val="0"/>
              </a:spcBef>
              <a:spcAft>
                <a:spcPts val="0"/>
              </a:spcAft>
              <a:buSzPts val="1300"/>
              <a:buChar char="●"/>
            </a:pPr>
            <a:r>
              <a:rPr lang="en"/>
              <a:t>Once process 0 computes the sum it sends the global sum to all other processes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A Implementation (process 0)</a:t>
            </a:r>
            <a:endParaRPr/>
          </a:p>
        </p:txBody>
      </p:sp>
      <p:sp>
        <p:nvSpPr>
          <p:cNvPr id="221" name="Google Shape;221;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Process 0 receives all values adds them to global sum then sends the final product to others</a:t>
            </a:r>
            <a:endParaRPr/>
          </a:p>
          <a:p>
            <a:pPr marL="0" lvl="0" indent="0" algn="l" rtl="0">
              <a:lnSpc>
                <a:spcPct val="135714"/>
              </a:lnSpc>
              <a:spcBef>
                <a:spcPts val="1200"/>
              </a:spcBef>
              <a:spcAft>
                <a:spcPts val="0"/>
              </a:spcAft>
              <a:buNone/>
            </a:pPr>
            <a:r>
              <a:rPr lang="en" sz="1050">
                <a:solidFill>
                  <a:srgbClr val="FFAD66"/>
                </a:solidFill>
                <a:highlight>
                  <a:srgbClr val="242936"/>
                </a:highlight>
                <a:latin typeface="Courier New"/>
                <a:ea typeface="Courier New"/>
                <a:cs typeface="Courier New"/>
                <a:sym typeface="Courier New"/>
              </a:rPr>
              <a:t>if</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Process 0 collects values and computes the sum</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local_value;</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for</a:t>
            </a:r>
            <a:r>
              <a:rPr lang="en" sz="1050">
                <a:solidFill>
                  <a:srgbClr val="CCCAC2"/>
                </a:solidFill>
                <a:highlight>
                  <a:srgbClr val="242936"/>
                </a:highlight>
                <a:latin typeface="Courier New"/>
                <a:ea typeface="Courier New"/>
                <a:cs typeface="Courier New"/>
                <a:sym typeface="Courier New"/>
              </a:rPr>
              <a:t> (i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i </a:t>
            </a:r>
            <a:r>
              <a:rPr lang="en" sz="1050">
                <a:solidFill>
                  <a:srgbClr val="F29E74"/>
                </a:solidFill>
                <a:highlight>
                  <a:srgbClr val="242936"/>
                </a:highlight>
                <a:latin typeface="Courier New"/>
                <a:ea typeface="Courier New"/>
                <a:cs typeface="Courier New"/>
                <a:sym typeface="Courier New"/>
              </a:rPr>
              <a: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i</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MPI_Recv</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recv_value,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i,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MPI_STATUS_IGNORE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recv_value;</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Send the result to all other processes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for</a:t>
            </a:r>
            <a:r>
              <a:rPr lang="en" sz="1050">
                <a:solidFill>
                  <a:srgbClr val="CCCAC2"/>
                </a:solidFill>
                <a:highlight>
                  <a:srgbClr val="242936"/>
                </a:highlight>
                <a:latin typeface="Courier New"/>
                <a:ea typeface="Courier New"/>
                <a:cs typeface="Courier New"/>
                <a:sym typeface="Courier New"/>
              </a:rPr>
              <a:t> (i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i </a:t>
            </a:r>
            <a:r>
              <a:rPr lang="en" sz="1050">
                <a:solidFill>
                  <a:srgbClr val="F29E74"/>
                </a:solidFill>
                <a:highlight>
                  <a:srgbClr val="242936"/>
                </a:highlight>
                <a:latin typeface="Courier New"/>
                <a:ea typeface="Courier New"/>
                <a:cs typeface="Courier New"/>
                <a:sym typeface="Courier New"/>
              </a:rPr>
              <a: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i</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MPI_Ssend</a:t>
            </a:r>
            <a:r>
              <a:rPr lang="en" sz="1050">
                <a:solidFill>
                  <a:srgbClr val="CCCAC2"/>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i,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45720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Global Sum A Implementation (other processes)</a:t>
            </a:r>
            <a:endParaRPr/>
          </a:p>
        </p:txBody>
      </p:sp>
      <p:sp>
        <p:nvSpPr>
          <p:cNvPr id="227" name="Google Shape;227;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All other processes send their value to process 0 and receive the final some from 0</a:t>
            </a:r>
            <a:endParaRPr/>
          </a:p>
          <a:p>
            <a:pPr marL="0" lvl="0" indent="0" algn="l" rtl="0">
              <a:lnSpc>
                <a:spcPct val="135714"/>
              </a:lnSpc>
              <a:spcBef>
                <a:spcPts val="1200"/>
              </a:spcBef>
              <a:spcAft>
                <a:spcPts val="0"/>
              </a:spcAft>
              <a:buNone/>
            </a:pPr>
            <a:r>
              <a:rPr lang="en" sz="1050">
                <a:solidFill>
                  <a:srgbClr val="FFAD66"/>
                </a:solidFill>
                <a:highlight>
                  <a:srgbClr val="242936"/>
                </a:highlight>
                <a:latin typeface="Courier New"/>
                <a:ea typeface="Courier New"/>
                <a:cs typeface="Courier New"/>
                <a:sym typeface="Courier New"/>
              </a:rPr>
              <a:t>else</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Other processes send their value to process 0</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MPI_Ssend</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local_value,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Receive the global sum from process 0</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MPI_Recv</a:t>
            </a:r>
            <a:r>
              <a:rPr lang="en" sz="1050">
                <a:solidFill>
                  <a:srgbClr val="CCCAC2"/>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result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MPI_STATUS_IGNORE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45720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A Implementation (timing)</a:t>
            </a:r>
            <a:endParaRPr/>
          </a:p>
        </p:txBody>
      </p:sp>
      <p:sp>
        <p:nvSpPr>
          <p:cNvPr id="233" name="Google Shape;233;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Timing information stored in memory by a pointer</a:t>
            </a:r>
            <a:endParaRPr/>
          </a:p>
          <a:p>
            <a:pPr marL="0" lvl="0" indent="0" algn="l" rtl="0">
              <a:lnSpc>
                <a:spcPct val="135714"/>
              </a:lnSpc>
              <a:spcBef>
                <a:spcPts val="120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Start timing</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start_time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MPI_Wtime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End timing</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end_time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MPI_Wtime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time_taken</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end_time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start_time;</a:t>
            </a:r>
            <a:r>
              <a:rPr lang="en" sz="1050" i="1">
                <a:solidFill>
                  <a:srgbClr val="B8CFE6"/>
                </a:solidFill>
                <a:highlight>
                  <a:srgbClr val="242936"/>
                </a:highlight>
                <a:latin typeface="Courier New"/>
                <a:ea typeface="Courier New"/>
                <a:cs typeface="Courier New"/>
                <a:sym typeface="Courier New"/>
              </a:rPr>
              <a:t> // Store the time taken</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Global Sum 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B General Idea</a:t>
            </a:r>
            <a:endParaRPr/>
          </a:p>
        </p:txBody>
      </p:sp>
      <p:sp>
        <p:nvSpPr>
          <p:cNvPr id="244" name="Google Shape;244;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Reduction Phase: Computes the global sum in a tree-like structure.</a:t>
            </a:r>
            <a:endParaRPr/>
          </a:p>
          <a:p>
            <a:pPr marL="457200" lvl="0" indent="-311150" algn="l" rtl="0">
              <a:spcBef>
                <a:spcPts val="0"/>
              </a:spcBef>
              <a:spcAft>
                <a:spcPts val="0"/>
              </a:spcAft>
              <a:buSzPts val="1300"/>
              <a:buChar char="●"/>
            </a:pPr>
            <a:r>
              <a:rPr lang="en"/>
              <a:t>Propagation Phase: Ensures all processes know the global sum after computation.</a:t>
            </a:r>
            <a:endParaRPr/>
          </a:p>
          <a:p>
            <a:pPr marL="457200" lvl="0" indent="-311150" algn="l" rtl="0">
              <a:spcBef>
                <a:spcPts val="0"/>
              </a:spcBef>
              <a:spcAft>
                <a:spcPts val="0"/>
              </a:spcAft>
              <a:buSzPts val="1300"/>
              <a:buChar char="●"/>
            </a:pPr>
            <a:r>
              <a:rPr lang="en"/>
              <a:t>Efficiency: Operates in O(log(size)) communication steps.</a:t>
            </a:r>
            <a:endParaRPr/>
          </a:p>
          <a:p>
            <a:pPr marL="457200" lvl="0" indent="-311150" algn="l" rtl="0">
              <a:spcBef>
                <a:spcPts val="0"/>
              </a:spcBef>
              <a:spcAft>
                <a:spcPts val="0"/>
              </a:spcAft>
              <a:buSzPts val="1300"/>
              <a:buChar char="●"/>
            </a:pPr>
            <a:r>
              <a:rPr lang="en"/>
              <a:t>Synchronization: Uses MPI_Ssend and MPI_Recv for point-to-point communication.</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B Implementation (reduction)</a:t>
            </a:r>
            <a:endParaRPr/>
          </a:p>
        </p:txBody>
      </p:sp>
      <p:sp>
        <p:nvSpPr>
          <p:cNvPr id="250" name="Google Shape;250;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20000"/>
          </a:bodyPr>
          <a:lstStyle/>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Reduction Phase: Compute the global sum</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for</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&lt;&lt;=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partner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mask;</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if</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Processes with rank &amp; mask == 0 receive and add values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if</a:t>
            </a:r>
            <a:r>
              <a:rPr lang="en" sz="1050">
                <a:solidFill>
                  <a:srgbClr val="CCCAC2"/>
                </a:solidFill>
                <a:highlight>
                  <a:srgbClr val="242936"/>
                </a:highlight>
                <a:latin typeface="Courier New"/>
                <a:ea typeface="Courier New"/>
                <a:cs typeface="Courier New"/>
                <a:sym typeface="Courier New"/>
              </a:rPr>
              <a:t> (partner </a:t>
            </a:r>
            <a:r>
              <a:rPr lang="en" sz="1050">
                <a:solidFill>
                  <a:srgbClr val="F29E74"/>
                </a:solidFill>
                <a:highlight>
                  <a:srgbClr val="242936"/>
                </a:highlight>
                <a:latin typeface="Courier New"/>
                <a:ea typeface="Courier New"/>
                <a:cs typeface="Courier New"/>
                <a:sym typeface="Courier New"/>
              </a:rPr>
              <a: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MPI_Recv</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recv_value,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partner,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MPI_STATUS_IGNORE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local_value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recv_value;</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 </a:t>
            </a:r>
            <a:r>
              <a:rPr lang="en" sz="1050">
                <a:solidFill>
                  <a:srgbClr val="FFAD66"/>
                </a:solidFill>
                <a:highlight>
                  <a:srgbClr val="242936"/>
                </a:highlight>
                <a:latin typeface="Courier New"/>
                <a:ea typeface="Courier New"/>
                <a:cs typeface="Courier New"/>
                <a:sym typeface="Courier New"/>
              </a:rPr>
              <a:t>else</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Processes with rank &amp; mask != 0 send their values and exit the loop</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MPI_Ssend</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local_value,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partner,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break</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Global Sum B Implementation (propagation)</a:t>
            </a:r>
            <a:endParaRPr/>
          </a:p>
          <a:p>
            <a:pPr marL="0" lvl="0" indent="0" algn="l" rtl="0">
              <a:spcBef>
                <a:spcPts val="0"/>
              </a:spcBef>
              <a:spcAft>
                <a:spcPts val="0"/>
              </a:spcAft>
              <a:buNone/>
            </a:pPr>
            <a:endParaRPr/>
          </a:p>
        </p:txBody>
      </p:sp>
      <p:sp>
        <p:nvSpPr>
          <p:cNvPr id="256" name="Google Shape;256;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Propagation Phase: Broadcast the global sum back to all processes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for</a:t>
            </a: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&gt;&gt;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&gt;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&gt;&gt;=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int</a:t>
            </a:r>
            <a:r>
              <a:rPr lang="en" sz="1050">
                <a:solidFill>
                  <a:srgbClr val="CCCAC2"/>
                </a:solidFill>
                <a:highlight>
                  <a:srgbClr val="242936"/>
                </a:highlight>
                <a:latin typeface="Courier New"/>
                <a:ea typeface="Courier New"/>
                <a:cs typeface="Courier New"/>
                <a:sym typeface="Courier New"/>
              </a:rPr>
              <a:t> partner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mask;</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if</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rank</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 mask)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0</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Processes with rank &amp; mask == 0 send the global sum to their partners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AD66"/>
                </a:solidFill>
                <a:highlight>
                  <a:srgbClr val="242936"/>
                </a:highlight>
                <a:latin typeface="Courier New"/>
                <a:ea typeface="Courier New"/>
                <a:cs typeface="Courier New"/>
                <a:sym typeface="Courier New"/>
              </a:rPr>
              <a:t>if</a:t>
            </a:r>
            <a:r>
              <a:rPr lang="en" sz="1050">
                <a:solidFill>
                  <a:srgbClr val="CCCAC2"/>
                </a:solidFill>
                <a:highlight>
                  <a:srgbClr val="242936"/>
                </a:highlight>
                <a:latin typeface="Courier New"/>
                <a:ea typeface="Courier New"/>
                <a:cs typeface="Courier New"/>
                <a:sym typeface="Courier New"/>
              </a:rPr>
              <a:t> (partner </a:t>
            </a:r>
            <a:r>
              <a:rPr lang="en" sz="1050">
                <a:solidFill>
                  <a:srgbClr val="F29E74"/>
                </a:solidFill>
                <a:highlight>
                  <a:srgbClr val="242936"/>
                </a:highlight>
                <a:latin typeface="Courier New"/>
                <a:ea typeface="Courier New"/>
                <a:cs typeface="Courier New"/>
                <a:sym typeface="Courier New"/>
              </a:rPr>
              <a:t>&lt;</a:t>
            </a:r>
            <a:r>
              <a:rPr lang="en" sz="1050">
                <a:solidFill>
                  <a:srgbClr val="CCCAC2"/>
                </a:solidFill>
                <a:highlight>
                  <a:srgbClr val="242936"/>
                </a:highlight>
                <a:latin typeface="Courier New"/>
                <a:ea typeface="Courier New"/>
                <a:cs typeface="Courier New"/>
                <a:sym typeface="Courier New"/>
              </a:rPr>
              <a:t> </a:t>
            </a:r>
            <a:r>
              <a:rPr lang="en" sz="1050">
                <a:solidFill>
                  <a:srgbClr val="DFBFFF"/>
                </a:solidFill>
                <a:highlight>
                  <a:srgbClr val="242936"/>
                </a:highlight>
                <a:latin typeface="Courier New"/>
                <a:ea typeface="Courier New"/>
                <a:cs typeface="Courier New"/>
                <a:sym typeface="Courier New"/>
              </a:rPr>
              <a:t>size</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MPI_Ssend</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local_value,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partner,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 </a:t>
            </a:r>
            <a:r>
              <a:rPr lang="en" sz="1050">
                <a:solidFill>
                  <a:srgbClr val="FFAD66"/>
                </a:solidFill>
                <a:highlight>
                  <a:srgbClr val="242936"/>
                </a:highlight>
                <a:latin typeface="Courier New"/>
                <a:ea typeface="Courier New"/>
                <a:cs typeface="Courier New"/>
                <a:sym typeface="Courier New"/>
              </a:rPr>
              <a:t>else</a:t>
            </a: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i="1">
                <a:solidFill>
                  <a:srgbClr val="B8CFE6"/>
                </a:solidFill>
                <a:highlight>
                  <a:srgbClr val="242936"/>
                </a:highlight>
                <a:latin typeface="Courier New"/>
                <a:ea typeface="Courier New"/>
                <a:cs typeface="Courier New"/>
                <a:sym typeface="Courier New"/>
              </a:rPr>
              <a:t>// Processes with rank &amp; mask != 0 receive the global sum</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MPI_Recv</a:t>
            </a:r>
            <a:r>
              <a:rPr lang="en" sz="1050">
                <a:solidFill>
                  <a:srgbClr val="CCCAC2"/>
                </a:solidFill>
                <a:highlight>
                  <a:srgbClr val="242936"/>
                </a:highlight>
                <a:latin typeface="Courier New"/>
                <a:ea typeface="Courier New"/>
                <a:cs typeface="Courier New"/>
                <a:sym typeface="Courier New"/>
              </a:rPr>
              <a:t>(</a:t>
            </a:r>
            <a:r>
              <a:rPr lang="en" sz="1050">
                <a:solidFill>
                  <a:srgbClr val="F29E74"/>
                </a:solidFill>
                <a:highlight>
                  <a:srgbClr val="242936"/>
                </a:highlight>
                <a:latin typeface="Courier New"/>
                <a:ea typeface="Courier New"/>
                <a:cs typeface="Courier New"/>
                <a:sym typeface="Courier New"/>
              </a:rPr>
              <a:t>&amp;</a:t>
            </a:r>
            <a:r>
              <a:rPr lang="en" sz="1050">
                <a:solidFill>
                  <a:srgbClr val="CCCAC2"/>
                </a:solidFill>
                <a:highlight>
                  <a:srgbClr val="242936"/>
                </a:highlight>
                <a:latin typeface="Courier New"/>
                <a:ea typeface="Courier New"/>
                <a:cs typeface="Courier New"/>
                <a:sym typeface="Courier New"/>
              </a:rPr>
              <a:t>local_value,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MPI_DOUBLE</a:t>
            </a:r>
            <a:r>
              <a:rPr lang="en" sz="1050">
                <a:solidFill>
                  <a:srgbClr val="CCCAC2"/>
                </a:solidFill>
                <a:highlight>
                  <a:srgbClr val="242936"/>
                </a:highlight>
                <a:latin typeface="Courier New"/>
                <a:ea typeface="Courier New"/>
                <a:cs typeface="Courier New"/>
                <a:sym typeface="Courier New"/>
              </a:rPr>
              <a:t>, partner, </a:t>
            </a:r>
            <a:r>
              <a:rPr lang="en" sz="1050">
                <a:solidFill>
                  <a:srgbClr val="DFBFFF"/>
                </a:solidFill>
                <a:highlight>
                  <a:srgbClr val="242936"/>
                </a:highlight>
                <a:latin typeface="Courier New"/>
                <a:ea typeface="Courier New"/>
                <a:cs typeface="Courier New"/>
                <a:sym typeface="Courier New"/>
              </a:rPr>
              <a:t>1</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MPI_COMM_WORLD</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MPI_STATUS_IGNORE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endParaRPr sz="1050">
              <a:solidFill>
                <a:srgbClr val="CCCAC2"/>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Summations in Parallel </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summations in parallel can be tricky. If synchronization is not maintained the sum will be incorrect but too much sync will make the program functionally serial. To combat this there are preset arrangements of sums such as SPMD (single program multiple data and tree based summations.</a:t>
            </a:r>
            <a:endParaRPr/>
          </a:p>
          <a:p>
            <a:pPr marL="0" lvl="0" indent="0" algn="l" rtl="0">
              <a:spcBef>
                <a:spcPts val="1200"/>
              </a:spcBef>
              <a:spcAft>
                <a:spcPts val="0"/>
              </a:spcAft>
              <a:buNone/>
            </a:pPr>
            <a:r>
              <a:rPr lang="en"/>
              <a:t>SPMD is the idea that one processor should be responsible for summing and relaying  the result to the other processors, every processor sends their data to the master thread and then receives the global sum from the master thread.</a:t>
            </a:r>
            <a:endParaRPr/>
          </a:p>
          <a:p>
            <a:pPr marL="0" lvl="0" indent="0" algn="l" rtl="0">
              <a:spcBef>
                <a:spcPts val="1200"/>
              </a:spcBef>
              <a:spcAft>
                <a:spcPts val="1200"/>
              </a:spcAft>
              <a:buNone/>
            </a:pPr>
            <a:r>
              <a:rPr lang="en"/>
              <a:t>Tree based summation condenses the summation by allowing each processor to communicate to their neighbor in order to arrive at a global sum with the master thread.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B Implementation (timing)</a:t>
            </a:r>
            <a:endParaRPr/>
          </a:p>
        </p:txBody>
      </p:sp>
      <p:sp>
        <p:nvSpPr>
          <p:cNvPr id="262" name="Google Shape;262;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Stored the same as global sum a</a:t>
            </a:r>
            <a:endParaRPr/>
          </a:p>
          <a:p>
            <a:pPr marL="0" lvl="0" indent="0" algn="l" rtl="0">
              <a:lnSpc>
                <a:spcPct val="135714"/>
              </a:lnSpc>
              <a:spcBef>
                <a:spcPts val="1200"/>
              </a:spcBef>
              <a:spcAft>
                <a:spcPts val="0"/>
              </a:spcAft>
              <a:buNone/>
            </a:pPr>
            <a:r>
              <a:rPr lang="en" sz="1050" i="1">
                <a:solidFill>
                  <a:srgbClr val="B8CFE6"/>
                </a:solidFill>
                <a:highlight>
                  <a:srgbClr val="242936"/>
                </a:highlight>
                <a:latin typeface="Courier New"/>
                <a:ea typeface="Courier New"/>
                <a:cs typeface="Courier New"/>
                <a:sym typeface="Courier New"/>
              </a:rPr>
              <a:t>// Start timing</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start_time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MPI_Wtime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End timing</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73D0FF"/>
                </a:solidFill>
                <a:highlight>
                  <a:srgbClr val="242936"/>
                </a:highlight>
                <a:latin typeface="Courier New"/>
                <a:ea typeface="Courier New"/>
                <a:cs typeface="Courier New"/>
                <a:sym typeface="Courier New"/>
              </a:rPr>
              <a:t>double</a:t>
            </a:r>
            <a:r>
              <a:rPr lang="en" sz="1050">
                <a:solidFill>
                  <a:srgbClr val="CCCAC2"/>
                </a:solidFill>
                <a:highlight>
                  <a:srgbClr val="242936"/>
                </a:highlight>
                <a:latin typeface="Courier New"/>
                <a:ea typeface="Courier New"/>
                <a:cs typeface="Courier New"/>
                <a:sym typeface="Courier New"/>
              </a:rPr>
              <a:t> end_time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FFD173"/>
                </a:solidFill>
                <a:highlight>
                  <a:srgbClr val="242936"/>
                </a:highlight>
                <a:latin typeface="Courier New"/>
                <a:ea typeface="Courier New"/>
                <a:cs typeface="Courier New"/>
                <a:sym typeface="Courier New"/>
              </a:rPr>
              <a:t>MPI_Wtime</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DFBFFF"/>
                </a:solidFill>
                <a:highlight>
                  <a:srgbClr val="242936"/>
                </a:highlight>
                <a:latin typeface="Courier New"/>
                <a:ea typeface="Courier New"/>
                <a:cs typeface="Courier New"/>
                <a:sym typeface="Courier New"/>
              </a:rPr>
              <a:t>time_taken</a:t>
            </a:r>
            <a:r>
              <a:rPr lang="en" sz="1050">
                <a:solidFill>
                  <a:srgbClr val="CCCAC2"/>
                </a:solidFill>
                <a:highlight>
                  <a:srgbClr val="242936"/>
                </a:highlight>
                <a:latin typeface="Courier New"/>
                <a:ea typeface="Courier New"/>
                <a:cs typeface="Courier New"/>
                <a:sym typeface="Courier New"/>
              </a:rPr>
              <a:t>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end_time </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start_time;</a:t>
            </a:r>
            <a:r>
              <a:rPr lang="en" sz="1050" i="1">
                <a:solidFill>
                  <a:srgbClr val="B8CFE6"/>
                </a:solidFill>
                <a:highlight>
                  <a:srgbClr val="242936"/>
                </a:highlight>
                <a:latin typeface="Courier New"/>
                <a:ea typeface="Courier New"/>
                <a:cs typeface="Courier New"/>
                <a:sym typeface="Courier New"/>
              </a:rPr>
              <a:t> // Store the time taken</a:t>
            </a:r>
            <a:endParaRPr sz="1050" i="1">
              <a:solidFill>
                <a:srgbClr val="B8CFE6"/>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Timing Information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Results (2 processors)</a:t>
            </a:r>
            <a:endParaRPr/>
          </a:p>
        </p:txBody>
      </p:sp>
      <p:graphicFrame>
        <p:nvGraphicFramePr>
          <p:cNvPr id="273" name="Google Shape;273;p34"/>
          <p:cNvGraphicFramePr/>
          <p:nvPr/>
        </p:nvGraphicFramePr>
        <p:xfrm>
          <a:off x="952500" y="1619250"/>
          <a:ext cx="6843100" cy="1172628"/>
        </p:xfrm>
        <a:graphic>
          <a:graphicData uri="http://schemas.openxmlformats.org/drawingml/2006/table">
            <a:tbl>
              <a:tblPr>
                <a:noFill/>
                <a:tableStyleId>{7946C330-5DCA-4965-99F7-BB896C194972}</a:tableStyleId>
              </a:tblPr>
              <a:tblGrid>
                <a:gridCol w="1710775">
                  <a:extLst>
                    <a:ext uri="{9D8B030D-6E8A-4147-A177-3AD203B41FA5}">
                      <a16:colId xmlns:a16="http://schemas.microsoft.com/office/drawing/2014/main" val="20000"/>
                    </a:ext>
                  </a:extLst>
                </a:gridCol>
                <a:gridCol w="1710775">
                  <a:extLst>
                    <a:ext uri="{9D8B030D-6E8A-4147-A177-3AD203B41FA5}">
                      <a16:colId xmlns:a16="http://schemas.microsoft.com/office/drawing/2014/main" val="20001"/>
                    </a:ext>
                  </a:extLst>
                </a:gridCol>
                <a:gridCol w="1710775">
                  <a:extLst>
                    <a:ext uri="{9D8B030D-6E8A-4147-A177-3AD203B41FA5}">
                      <a16:colId xmlns:a16="http://schemas.microsoft.com/office/drawing/2014/main" val="20002"/>
                    </a:ext>
                  </a:extLst>
                </a:gridCol>
                <a:gridCol w="1710775">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A)</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B)</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Global Sum</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0</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0.000436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0.000004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0.000420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0.000004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Results (4 processors)</a:t>
            </a:r>
            <a:endParaRPr/>
          </a:p>
        </p:txBody>
      </p:sp>
      <p:graphicFrame>
        <p:nvGraphicFramePr>
          <p:cNvPr id="279" name="Google Shape;279;p35"/>
          <p:cNvGraphicFramePr/>
          <p:nvPr/>
        </p:nvGraphicFramePr>
        <p:xfrm>
          <a:off x="952500" y="1619250"/>
          <a:ext cx="6885800" cy="1950444"/>
        </p:xfrm>
        <a:graphic>
          <a:graphicData uri="http://schemas.openxmlformats.org/drawingml/2006/table">
            <a:tbl>
              <a:tblPr>
                <a:noFill/>
                <a:tableStyleId>{7946C330-5DCA-4965-99F7-BB896C194972}</a:tableStyleId>
              </a:tblPr>
              <a:tblGrid>
                <a:gridCol w="1721450">
                  <a:extLst>
                    <a:ext uri="{9D8B030D-6E8A-4147-A177-3AD203B41FA5}">
                      <a16:colId xmlns:a16="http://schemas.microsoft.com/office/drawing/2014/main" val="20000"/>
                    </a:ext>
                  </a:extLst>
                </a:gridCol>
                <a:gridCol w="1721450">
                  <a:extLst>
                    <a:ext uri="{9D8B030D-6E8A-4147-A177-3AD203B41FA5}">
                      <a16:colId xmlns:a16="http://schemas.microsoft.com/office/drawing/2014/main" val="20001"/>
                    </a:ext>
                  </a:extLst>
                </a:gridCol>
                <a:gridCol w="1721450">
                  <a:extLst>
                    <a:ext uri="{9D8B030D-6E8A-4147-A177-3AD203B41FA5}">
                      <a16:colId xmlns:a16="http://schemas.microsoft.com/office/drawing/2014/main" val="20002"/>
                    </a:ext>
                  </a:extLst>
                </a:gridCol>
                <a:gridCol w="1721450">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A)</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B)</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Global Sum</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0</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0.000323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0.000021seconds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0.000111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0.000047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2</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0.000326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0.000027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3</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0.000402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0.000020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Results (8 processors)</a:t>
            </a:r>
            <a:endParaRPr/>
          </a:p>
        </p:txBody>
      </p:sp>
      <p:graphicFrame>
        <p:nvGraphicFramePr>
          <p:cNvPr id="285" name="Google Shape;285;p36"/>
          <p:cNvGraphicFramePr/>
          <p:nvPr/>
        </p:nvGraphicFramePr>
        <p:xfrm>
          <a:off x="1181100" y="1238250"/>
          <a:ext cx="7155300" cy="3506076"/>
        </p:xfrm>
        <a:graphic>
          <a:graphicData uri="http://schemas.openxmlformats.org/drawingml/2006/table">
            <a:tbl>
              <a:tblPr>
                <a:noFill/>
                <a:tableStyleId>{7946C330-5DCA-4965-99F7-BB896C194972}</a:tableStyleId>
              </a:tblPr>
              <a:tblGrid>
                <a:gridCol w="1788825">
                  <a:extLst>
                    <a:ext uri="{9D8B030D-6E8A-4147-A177-3AD203B41FA5}">
                      <a16:colId xmlns:a16="http://schemas.microsoft.com/office/drawing/2014/main" val="20000"/>
                    </a:ext>
                  </a:extLst>
                </a:gridCol>
                <a:gridCol w="1788825">
                  <a:extLst>
                    <a:ext uri="{9D8B030D-6E8A-4147-A177-3AD203B41FA5}">
                      <a16:colId xmlns:a16="http://schemas.microsoft.com/office/drawing/2014/main" val="20001"/>
                    </a:ext>
                  </a:extLst>
                </a:gridCol>
                <a:gridCol w="1788825">
                  <a:extLst>
                    <a:ext uri="{9D8B030D-6E8A-4147-A177-3AD203B41FA5}">
                      <a16:colId xmlns:a16="http://schemas.microsoft.com/office/drawing/2014/main" val="20002"/>
                    </a:ext>
                  </a:extLst>
                </a:gridCol>
                <a:gridCol w="1788825">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B)</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Global Sum</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0.000323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0.000111 seconds</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0.000047 seconds</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2</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0.000326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0.000027seconds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3</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0.000402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0.000020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4</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0.000111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0.000047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5</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0.000326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0.000027seconds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6</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0.000402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0.000020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7</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0.000323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28</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Results (16 processors part 1)</a:t>
            </a:r>
            <a:endParaRPr/>
          </a:p>
        </p:txBody>
      </p:sp>
      <p:graphicFrame>
        <p:nvGraphicFramePr>
          <p:cNvPr id="291" name="Google Shape;291;p37"/>
          <p:cNvGraphicFramePr/>
          <p:nvPr/>
        </p:nvGraphicFramePr>
        <p:xfrm>
          <a:off x="1181100" y="1238250"/>
          <a:ext cx="7155300" cy="3506076"/>
        </p:xfrm>
        <a:graphic>
          <a:graphicData uri="http://schemas.openxmlformats.org/drawingml/2006/table">
            <a:tbl>
              <a:tblPr>
                <a:noFill/>
                <a:tableStyleId>{7946C330-5DCA-4965-99F7-BB896C194972}</a:tableStyleId>
              </a:tblPr>
              <a:tblGrid>
                <a:gridCol w="1788825">
                  <a:extLst>
                    <a:ext uri="{9D8B030D-6E8A-4147-A177-3AD203B41FA5}">
                      <a16:colId xmlns:a16="http://schemas.microsoft.com/office/drawing/2014/main" val="20000"/>
                    </a:ext>
                  </a:extLst>
                </a:gridCol>
                <a:gridCol w="1788825">
                  <a:extLst>
                    <a:ext uri="{9D8B030D-6E8A-4147-A177-3AD203B41FA5}">
                      <a16:colId xmlns:a16="http://schemas.microsoft.com/office/drawing/2014/main" val="20001"/>
                    </a:ext>
                  </a:extLst>
                </a:gridCol>
                <a:gridCol w="1788825">
                  <a:extLst>
                    <a:ext uri="{9D8B030D-6E8A-4147-A177-3AD203B41FA5}">
                      <a16:colId xmlns:a16="http://schemas.microsoft.com/office/drawing/2014/main" val="20002"/>
                    </a:ext>
                  </a:extLst>
                </a:gridCol>
                <a:gridCol w="1788825">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B)</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Global Sum</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0.027394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0.009609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0.026132seconds</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0.010970 seconds</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2</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0.026102 seconds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0.010938seconds</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3</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0.026062 seconds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0.010935seconds</a:t>
                      </a:r>
                      <a:endParaRPr sz="1300">
                        <a:solidFill>
                          <a:schemeClr val="lt1"/>
                        </a:solidFill>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4</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0.026100seconds</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0.010924 seconds</a:t>
                      </a:r>
                      <a:endParaRPr sz="1300">
                        <a:solidFill>
                          <a:schemeClr val="lt1"/>
                        </a:solidFill>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5</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0.026053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0.010909seconds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6</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0.026172seconds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0.010882seconds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7</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0.026107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0.010861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Results (16 processors part 2)</a:t>
            </a:r>
            <a:endParaRPr/>
          </a:p>
        </p:txBody>
      </p:sp>
      <p:graphicFrame>
        <p:nvGraphicFramePr>
          <p:cNvPr id="297" name="Google Shape;297;p38"/>
          <p:cNvGraphicFramePr/>
          <p:nvPr/>
        </p:nvGraphicFramePr>
        <p:xfrm>
          <a:off x="1181100" y="1238250"/>
          <a:ext cx="7155300" cy="3504108"/>
        </p:xfrm>
        <a:graphic>
          <a:graphicData uri="http://schemas.openxmlformats.org/drawingml/2006/table">
            <a:tbl>
              <a:tblPr>
                <a:noFill/>
                <a:tableStyleId>{7946C330-5DCA-4965-99F7-BB896C194972}</a:tableStyleId>
              </a:tblPr>
              <a:tblGrid>
                <a:gridCol w="1788825">
                  <a:extLst>
                    <a:ext uri="{9D8B030D-6E8A-4147-A177-3AD203B41FA5}">
                      <a16:colId xmlns:a16="http://schemas.microsoft.com/office/drawing/2014/main" val="20000"/>
                    </a:ext>
                  </a:extLst>
                </a:gridCol>
                <a:gridCol w="1788825">
                  <a:extLst>
                    <a:ext uri="{9D8B030D-6E8A-4147-A177-3AD203B41FA5}">
                      <a16:colId xmlns:a16="http://schemas.microsoft.com/office/drawing/2014/main" val="20001"/>
                    </a:ext>
                  </a:extLst>
                </a:gridCol>
                <a:gridCol w="1788825">
                  <a:extLst>
                    <a:ext uri="{9D8B030D-6E8A-4147-A177-3AD203B41FA5}">
                      <a16:colId xmlns:a16="http://schemas.microsoft.com/office/drawing/2014/main" val="20002"/>
                    </a:ext>
                  </a:extLst>
                </a:gridCol>
                <a:gridCol w="1788825">
                  <a:extLst>
                    <a:ext uri="{9D8B030D-6E8A-4147-A177-3AD203B41FA5}">
                      <a16:colId xmlns:a16="http://schemas.microsoft.com/office/drawing/2014/main" val="20003"/>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A)</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Time (Global Sum B)</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Global Sum</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8</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0.027289 seconds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0.009469 seconds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9</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0.027045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0.009565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0.027019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0.009546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11</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0.027194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0.009533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12</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0.027370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0.009503seconds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13</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0.027334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0.009515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14</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0.027352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0.009486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15</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0.027030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0.009592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120</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Results Analysis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Averages and Deviations</a:t>
            </a:r>
            <a:endParaRPr/>
          </a:p>
        </p:txBody>
      </p:sp>
      <p:graphicFrame>
        <p:nvGraphicFramePr>
          <p:cNvPr id="308" name="Google Shape;308;p40"/>
          <p:cNvGraphicFramePr/>
          <p:nvPr/>
        </p:nvGraphicFramePr>
        <p:xfrm>
          <a:off x="952500" y="1619250"/>
          <a:ext cx="8067125" cy="2182218"/>
        </p:xfrm>
        <a:graphic>
          <a:graphicData uri="http://schemas.openxmlformats.org/drawingml/2006/table">
            <a:tbl>
              <a:tblPr>
                <a:noFill/>
                <a:tableStyleId>{7946C330-5DCA-4965-99F7-BB896C194972}</a:tableStyleId>
              </a:tblPr>
              <a:tblGrid>
                <a:gridCol w="1613425">
                  <a:extLst>
                    <a:ext uri="{9D8B030D-6E8A-4147-A177-3AD203B41FA5}">
                      <a16:colId xmlns:a16="http://schemas.microsoft.com/office/drawing/2014/main" val="20000"/>
                    </a:ext>
                  </a:extLst>
                </a:gridCol>
                <a:gridCol w="1613425">
                  <a:extLst>
                    <a:ext uri="{9D8B030D-6E8A-4147-A177-3AD203B41FA5}">
                      <a16:colId xmlns:a16="http://schemas.microsoft.com/office/drawing/2014/main" val="20001"/>
                    </a:ext>
                  </a:extLst>
                </a:gridCol>
                <a:gridCol w="1613425">
                  <a:extLst>
                    <a:ext uri="{9D8B030D-6E8A-4147-A177-3AD203B41FA5}">
                      <a16:colId xmlns:a16="http://schemas.microsoft.com/office/drawing/2014/main" val="20002"/>
                    </a:ext>
                  </a:extLst>
                </a:gridCol>
                <a:gridCol w="1613425">
                  <a:extLst>
                    <a:ext uri="{9D8B030D-6E8A-4147-A177-3AD203B41FA5}">
                      <a16:colId xmlns:a16="http://schemas.microsoft.com/office/drawing/2014/main" val="20003"/>
                    </a:ext>
                  </a:extLst>
                </a:gridCol>
                <a:gridCol w="1613425">
                  <a:extLst>
                    <a:ext uri="{9D8B030D-6E8A-4147-A177-3AD203B41FA5}">
                      <a16:colId xmlns:a16="http://schemas.microsoft.com/office/drawing/2014/main" val="20004"/>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Processors</a:t>
                      </a:r>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Average Time Global Sum 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Average Time Global Sum B</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Standard Deviation Global Sum A</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Standard Deviation Global Sum B</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0.000428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0.000004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0.000011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Too small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4</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0.000291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0.000029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0.000125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0.000011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8</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0.020036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0.009925 seconds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0.000556 seconds</a:t>
                      </a:r>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0.000482 seconds</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16</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0.026644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0.010091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0.000463 seconds</a:t>
                      </a:r>
                      <a:endParaRPr sz="1300">
                        <a:solidFill>
                          <a:schemeClr val="l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0.000482 seconds</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Global Sum A VS Global Sum B</a:t>
            </a:r>
            <a:endParaRPr/>
          </a:p>
        </p:txBody>
      </p:sp>
      <p:sp>
        <p:nvSpPr>
          <p:cNvPr id="314" name="Google Shape;314;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 seen by the average times. Global sum b’s tree method are much faster than global sum a’s SPMD method. Below are a couple of comparisons that support the findings.</a:t>
            </a:r>
            <a:endParaRPr/>
          </a:p>
          <a:p>
            <a:pPr marL="0" lvl="0" indent="0" algn="l" rtl="0">
              <a:spcBef>
                <a:spcPts val="1200"/>
              </a:spcBef>
              <a:spcAft>
                <a:spcPts val="0"/>
              </a:spcAft>
              <a:buNone/>
            </a:pPr>
            <a:r>
              <a:rPr lang="en"/>
              <a:t>Communication Overhead</a:t>
            </a:r>
            <a:endParaRPr/>
          </a:p>
          <a:p>
            <a:pPr marL="457200" lvl="0" indent="-311150" algn="l" rtl="0">
              <a:spcBef>
                <a:spcPts val="1200"/>
              </a:spcBef>
              <a:spcAft>
                <a:spcPts val="0"/>
              </a:spcAft>
              <a:buSzPts val="1300"/>
              <a:buChar char="●"/>
            </a:pPr>
            <a:r>
              <a:rPr lang="en"/>
              <a:t>SPMD has 2 * (processors - 1) communications while tree method is 2 * log(processors) amount of communication</a:t>
            </a:r>
            <a:endParaRPr/>
          </a:p>
          <a:p>
            <a:pPr marL="0" lvl="0" indent="0" algn="l" rtl="0">
              <a:spcBef>
                <a:spcPts val="1200"/>
              </a:spcBef>
              <a:spcAft>
                <a:spcPts val="0"/>
              </a:spcAft>
              <a:buNone/>
            </a:pPr>
            <a:r>
              <a:rPr lang="en"/>
              <a:t>Scalability</a:t>
            </a:r>
            <a:endParaRPr/>
          </a:p>
          <a:p>
            <a:pPr marL="457200" lvl="0" indent="-311150" algn="l" rtl="0">
              <a:spcBef>
                <a:spcPts val="1200"/>
              </a:spcBef>
              <a:spcAft>
                <a:spcPts val="0"/>
              </a:spcAft>
              <a:buSzPts val="1300"/>
              <a:buChar char="●"/>
            </a:pPr>
            <a:r>
              <a:rPr lang="en"/>
              <a:t>SPMD has 0 as a bottleneck that needs to add up everything then return it</a:t>
            </a:r>
            <a:endParaRPr/>
          </a:p>
          <a:p>
            <a:pPr marL="457200" lvl="0" indent="-311150" algn="l" rtl="0">
              <a:spcBef>
                <a:spcPts val="0"/>
              </a:spcBef>
              <a:spcAft>
                <a:spcPts val="0"/>
              </a:spcAft>
              <a:buSzPts val="1300"/>
              <a:buChar char="●"/>
            </a:pPr>
            <a:r>
              <a:rPr lang="en"/>
              <a:t>Tree method adds as it funnels to the last process cutting down on communication and compute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SPMD Example</a:t>
            </a:r>
            <a:endParaRPr/>
          </a:p>
        </p:txBody>
      </p:sp>
      <p:sp>
        <p:nvSpPr>
          <p:cNvPr id="147" name="Google Shape;147;p15"/>
          <p:cNvSpPr/>
          <p:nvPr/>
        </p:nvSpPr>
        <p:spPr>
          <a:xfrm>
            <a:off x="1844025" y="13502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8" name="Google Shape;148;p15"/>
          <p:cNvSpPr/>
          <p:nvPr/>
        </p:nvSpPr>
        <p:spPr>
          <a:xfrm>
            <a:off x="2407350" y="13502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15"/>
          <p:cNvSpPr/>
          <p:nvPr/>
        </p:nvSpPr>
        <p:spPr>
          <a:xfrm>
            <a:off x="2970675" y="13502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0" name="Google Shape;150;p15"/>
          <p:cNvSpPr/>
          <p:nvPr/>
        </p:nvSpPr>
        <p:spPr>
          <a:xfrm>
            <a:off x="3534000" y="13502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1" name="Google Shape;151;p15"/>
          <p:cNvCxnSpPr>
            <a:stCxn id="147" idx="4"/>
            <a:endCxn id="152" idx="1"/>
          </p:cNvCxnSpPr>
          <p:nvPr/>
        </p:nvCxnSpPr>
        <p:spPr>
          <a:xfrm>
            <a:off x="2015025" y="1691950"/>
            <a:ext cx="663600" cy="5496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5"/>
          <p:cNvCxnSpPr>
            <a:stCxn id="148" idx="4"/>
            <a:endCxn id="152" idx="0"/>
          </p:cNvCxnSpPr>
          <p:nvPr/>
        </p:nvCxnSpPr>
        <p:spPr>
          <a:xfrm>
            <a:off x="2578350" y="1691950"/>
            <a:ext cx="221400" cy="4995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5"/>
          <p:cNvCxnSpPr>
            <a:stCxn id="149" idx="4"/>
            <a:endCxn id="152" idx="7"/>
          </p:cNvCxnSpPr>
          <p:nvPr/>
        </p:nvCxnSpPr>
        <p:spPr>
          <a:xfrm flipH="1">
            <a:off x="2920575" y="1691950"/>
            <a:ext cx="221100" cy="549600"/>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15"/>
          <p:cNvSpPr/>
          <p:nvPr/>
        </p:nvSpPr>
        <p:spPr>
          <a:xfrm>
            <a:off x="2628675" y="21915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55" name="Google Shape;155;p15"/>
          <p:cNvCxnSpPr>
            <a:stCxn id="150" idx="4"/>
            <a:endCxn id="152" idx="6"/>
          </p:cNvCxnSpPr>
          <p:nvPr/>
        </p:nvCxnSpPr>
        <p:spPr>
          <a:xfrm flipH="1">
            <a:off x="2970600" y="1691950"/>
            <a:ext cx="734400" cy="6705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15"/>
          <p:cNvSpPr/>
          <p:nvPr/>
        </p:nvSpPr>
        <p:spPr>
          <a:xfrm>
            <a:off x="1783688" y="30328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 name="Google Shape;157;p15"/>
          <p:cNvSpPr/>
          <p:nvPr/>
        </p:nvSpPr>
        <p:spPr>
          <a:xfrm>
            <a:off x="2347013" y="30328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8" name="Google Shape;158;p15"/>
          <p:cNvSpPr/>
          <p:nvPr/>
        </p:nvSpPr>
        <p:spPr>
          <a:xfrm>
            <a:off x="2910338" y="30328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9" name="Google Shape;159;p15"/>
          <p:cNvSpPr/>
          <p:nvPr/>
        </p:nvSpPr>
        <p:spPr>
          <a:xfrm>
            <a:off x="3473663" y="3032850"/>
            <a:ext cx="342000" cy="341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60" name="Google Shape;160;p15"/>
          <p:cNvCxnSpPr>
            <a:stCxn id="152" idx="3"/>
            <a:endCxn id="156" idx="0"/>
          </p:cNvCxnSpPr>
          <p:nvPr/>
        </p:nvCxnSpPr>
        <p:spPr>
          <a:xfrm flipH="1">
            <a:off x="1954560" y="2483209"/>
            <a:ext cx="724200" cy="5496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15"/>
          <p:cNvCxnSpPr>
            <a:stCxn id="152" idx="4"/>
            <a:endCxn id="157" idx="0"/>
          </p:cNvCxnSpPr>
          <p:nvPr/>
        </p:nvCxnSpPr>
        <p:spPr>
          <a:xfrm flipH="1">
            <a:off x="2517975" y="2533250"/>
            <a:ext cx="281700" cy="49950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15"/>
          <p:cNvCxnSpPr>
            <a:stCxn id="152" idx="5"/>
            <a:endCxn id="158" idx="0"/>
          </p:cNvCxnSpPr>
          <p:nvPr/>
        </p:nvCxnSpPr>
        <p:spPr>
          <a:xfrm>
            <a:off x="2920590" y="2483209"/>
            <a:ext cx="160800" cy="54960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15"/>
          <p:cNvCxnSpPr>
            <a:stCxn id="152" idx="5"/>
            <a:endCxn id="159" idx="0"/>
          </p:cNvCxnSpPr>
          <p:nvPr/>
        </p:nvCxnSpPr>
        <p:spPr>
          <a:xfrm>
            <a:off x="2920590" y="2483209"/>
            <a:ext cx="724200" cy="549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Comparison Table</a:t>
            </a:r>
            <a:endParaRPr/>
          </a:p>
        </p:txBody>
      </p:sp>
      <p:graphicFrame>
        <p:nvGraphicFramePr>
          <p:cNvPr id="320" name="Google Shape;320;p42"/>
          <p:cNvGraphicFramePr/>
          <p:nvPr/>
        </p:nvGraphicFramePr>
        <p:xfrm>
          <a:off x="952500" y="1619250"/>
          <a:ext cx="7239000" cy="2400216"/>
        </p:xfrm>
        <a:graphic>
          <a:graphicData uri="http://schemas.openxmlformats.org/drawingml/2006/table">
            <a:tbl>
              <a:tblPr>
                <a:noFill/>
                <a:tableStyleId>{7946C330-5DCA-4965-99F7-BB896C194972}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Aspect</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SPMD Implementation (global_sumA)</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Tree-Based Implementation (global_sumB)</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Communication Steps</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( 2 × (P - 1) )</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( 2 × \log_2(P) )</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Scalability</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Poor (linear growth)</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Good (logarithmic growth)</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Bottleneck</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Process 0</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None (distributed communication)</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Latency and Bandwidth</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High</a:t>
                      </a:r>
                      <a:endParaRPr sz="1300">
                        <a:solidFill>
                          <a:schemeClr val="lt1"/>
                        </a:solidFill>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Low</a:t>
                      </a:r>
                      <a:endParaRPr sz="1300">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26" name="Google Shape;326;p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tree based implementation of global sum b is much faster because it cuts down communication overhead with it’s logarithmic communication method. This makes global sum b more scalable and efficient. In contrast the SPMD implementation has a bottleneck at process 0 that hinders its scalability and efficiency. It also has a linear communication method that makes it inefficient when more processors are added.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Tree Based Summation Example</a:t>
            </a:r>
            <a:endParaRPr/>
          </a:p>
        </p:txBody>
      </p:sp>
      <p:pic>
        <p:nvPicPr>
          <p:cNvPr id="169" name="Google Shape;169;p16"/>
          <p:cNvPicPr preferRelativeResize="0"/>
          <p:nvPr/>
        </p:nvPicPr>
        <p:blipFill>
          <a:blip r:embed="rId3">
            <a:alphaModFix/>
          </a:blip>
          <a:stretch>
            <a:fillRect/>
          </a:stretch>
        </p:blipFill>
        <p:spPr>
          <a:xfrm>
            <a:off x="1387138" y="1307850"/>
            <a:ext cx="6369724"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Utility Files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Sbatch Script (headers)</a:t>
            </a:r>
            <a:endParaRPr/>
          </a:p>
        </p:txBody>
      </p:sp>
      <p:sp>
        <p:nvSpPr>
          <p:cNvPr id="180" name="Google Shape;180;p18"/>
          <p:cNvSpPr txBox="1">
            <a:spLocks noGrp="1"/>
          </p:cNvSpPr>
          <p:nvPr>
            <p:ph type="body" idx="1"/>
          </p:nvPr>
        </p:nvSpPr>
        <p:spPr>
          <a:xfrm>
            <a:off x="1297500" y="1567550"/>
            <a:ext cx="7038900" cy="3765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Important headers are ntasks per node and cpus per task. They control how many processors are run by the process</a:t>
            </a:r>
            <a:endParaRPr/>
          </a:p>
          <a:p>
            <a:pPr marL="0" lvl="0" indent="0" algn="l" rtl="0">
              <a:lnSpc>
                <a:spcPct val="135714"/>
              </a:lnSpc>
              <a:spcBef>
                <a:spcPts val="1200"/>
              </a:spcBef>
              <a:spcAft>
                <a:spcPts val="0"/>
              </a:spcAft>
              <a:buNone/>
            </a:pPr>
            <a:r>
              <a:rPr lang="en" sz="1050" i="1">
                <a:solidFill>
                  <a:srgbClr val="B8CFE6"/>
                </a:solidFill>
                <a:highlight>
                  <a:srgbClr val="242936"/>
                </a:highlight>
                <a:latin typeface="Courier New"/>
                <a:ea typeface="Courier New"/>
                <a:cs typeface="Courier New"/>
                <a:sym typeface="Courier New"/>
              </a:rPr>
              <a:t>#!/bin/bash</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--job-name="MPI_ComputeTest"</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--output="ComputeTest.%j.%N.out"</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--partition=compute</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--nodes=2</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--ntasks-per-node=4</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--cpus-per-task=1</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--mem=16GB</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--account=ccu108</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--export=ALL</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#SBATCH -t 02:00:00</a:t>
            </a:r>
            <a:endParaRPr sz="1050" i="1">
              <a:solidFill>
                <a:srgbClr val="B8CFE6"/>
              </a:solidFill>
              <a:highlight>
                <a:srgbClr val="242936"/>
              </a:highlight>
              <a:latin typeface="Courier New"/>
              <a:ea typeface="Courier New"/>
              <a:cs typeface="Courier New"/>
              <a:sym typeface="Courier New"/>
            </a:endParaRPr>
          </a:p>
          <a:p>
            <a:pPr marL="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Sbatch Script (body)</a:t>
            </a:r>
            <a:endParaRPr/>
          </a:p>
        </p:txBody>
      </p:sp>
      <p:sp>
        <p:nvSpPr>
          <p:cNvPr id="186" name="Google Shape;186;p19"/>
          <p:cNvSpPr txBox="1">
            <a:spLocks noGrp="1"/>
          </p:cNvSpPr>
          <p:nvPr>
            <p:ph type="body" idx="1"/>
          </p:nvPr>
        </p:nvSpPr>
        <p:spPr>
          <a:xfrm>
            <a:off x="1297500" y="1567550"/>
            <a:ext cx="7038900" cy="37650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Load MPI and mpip to run the program</a:t>
            </a:r>
            <a:endParaRPr/>
          </a:p>
          <a:p>
            <a:pPr marL="0" lvl="0" indent="0" algn="l" rtl="0">
              <a:lnSpc>
                <a:spcPct val="135714"/>
              </a:lnSpc>
              <a:spcBef>
                <a:spcPts val="1200"/>
              </a:spcBef>
              <a:spcAft>
                <a:spcPts val="0"/>
              </a:spcAft>
              <a:buNone/>
            </a:pPr>
            <a:r>
              <a:rPr lang="en" sz="1050" i="1">
                <a:solidFill>
                  <a:srgbClr val="B8CFE6"/>
                </a:solidFill>
                <a:highlight>
                  <a:srgbClr val="242936"/>
                </a:highlight>
                <a:latin typeface="Courier New"/>
                <a:ea typeface="Courier New"/>
                <a:cs typeface="Courier New"/>
                <a:sym typeface="Courier New"/>
              </a:rPr>
              <a:t># Exit on error</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28779"/>
                </a:solidFill>
                <a:highlight>
                  <a:srgbClr val="242936"/>
                </a:highlight>
                <a:latin typeface="Courier New"/>
                <a:ea typeface="Courier New"/>
                <a:cs typeface="Courier New"/>
                <a:sym typeface="Courier New"/>
              </a:rPr>
              <a:t>set</a:t>
            </a:r>
            <a:r>
              <a:rPr lang="en" sz="1050">
                <a:solidFill>
                  <a:srgbClr val="CCCAC2"/>
                </a:solidFill>
                <a:highlight>
                  <a:srgbClr val="242936"/>
                </a:highlight>
                <a:latin typeface="Courier New"/>
                <a:ea typeface="Courier New"/>
                <a:cs typeface="Courier New"/>
                <a:sym typeface="Courier New"/>
              </a:rPr>
              <a:t> </a:t>
            </a:r>
            <a:r>
              <a:rPr lang="en" sz="1050">
                <a:solidFill>
                  <a:srgbClr val="95E6CB"/>
                </a:solidFill>
                <a:highlight>
                  <a:srgbClr val="242936"/>
                </a:highlight>
                <a:latin typeface="Courier New"/>
                <a:ea typeface="Courier New"/>
                <a:cs typeface="Courier New"/>
                <a:sym typeface="Courier New"/>
              </a:rPr>
              <a:t>-e</a:t>
            </a:r>
            <a:endParaRPr sz="1050">
              <a:solidFill>
                <a:srgbClr val="95E6CB"/>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Load required modules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purge</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load</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cpu</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load</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slurm</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load</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gcc/10.2.0</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load</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openmpi/4.1.3</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module</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load</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mpip/3.5</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Calculate total number of processes</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P</a:t>
            </a:r>
            <a:r>
              <a:rPr lang="en" sz="1050">
                <a:solidFill>
                  <a:srgbClr val="F29E74"/>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$SLURM_NTASKS</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28779"/>
                </a:solidFill>
                <a:highlight>
                  <a:srgbClr val="242936"/>
                </a:highlight>
                <a:latin typeface="Courier New"/>
                <a:ea typeface="Courier New"/>
                <a:cs typeface="Courier New"/>
                <a:sym typeface="Courier New"/>
              </a:rPr>
              <a:t>echo</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"Running MPI with </a:t>
            </a:r>
            <a:r>
              <a:rPr lang="en" sz="1050">
                <a:solidFill>
                  <a:srgbClr val="CCCAC2"/>
                </a:solidFill>
                <a:highlight>
                  <a:srgbClr val="242936"/>
                </a:highlight>
                <a:latin typeface="Courier New"/>
                <a:ea typeface="Courier New"/>
                <a:cs typeface="Courier New"/>
                <a:sym typeface="Courier New"/>
              </a:rPr>
              <a:t>$P</a:t>
            </a:r>
            <a:r>
              <a:rPr lang="en" sz="1050">
                <a:solidFill>
                  <a:srgbClr val="D5FF80"/>
                </a:solidFill>
                <a:highlight>
                  <a:srgbClr val="242936"/>
                </a:highlight>
                <a:latin typeface="Courier New"/>
                <a:ea typeface="Courier New"/>
                <a:cs typeface="Courier New"/>
                <a:sym typeface="Courier New"/>
              </a:rPr>
              <a:t> processes"</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i="1">
                <a:solidFill>
                  <a:srgbClr val="B8CFE6"/>
                </a:solidFill>
                <a:highlight>
                  <a:srgbClr val="242936"/>
                </a:highlight>
                <a:latin typeface="Courier New"/>
                <a:ea typeface="Courier New"/>
                <a:cs typeface="Courier New"/>
                <a:sym typeface="Courier New"/>
              </a:rPr>
              <a:t># Run the MPI program</a:t>
            </a:r>
            <a:endParaRPr sz="1050" i="1">
              <a:solidFill>
                <a:srgbClr val="B8CFE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3D0FF"/>
                </a:solidFill>
                <a:highlight>
                  <a:srgbClr val="242936"/>
                </a:highlight>
                <a:latin typeface="Courier New"/>
                <a:ea typeface="Courier New"/>
                <a:cs typeface="Courier New"/>
                <a:sym typeface="Courier New"/>
              </a:rPr>
              <a:t>mpiexec</a:t>
            </a:r>
            <a:r>
              <a:rPr lang="en" sz="1050">
                <a:solidFill>
                  <a:srgbClr val="CCCAC2"/>
                </a:solidFill>
                <a:highlight>
                  <a:srgbClr val="242936"/>
                </a:highlight>
                <a:latin typeface="Courier New"/>
                <a:ea typeface="Courier New"/>
                <a:cs typeface="Courier New"/>
                <a:sym typeface="Courier New"/>
              </a:rPr>
              <a:t> </a:t>
            </a:r>
            <a:r>
              <a:rPr lang="en" sz="1050">
                <a:solidFill>
                  <a:srgbClr val="95E6CB"/>
                </a:solidFill>
                <a:highlight>
                  <a:srgbClr val="242936"/>
                </a:highlight>
                <a:latin typeface="Courier New"/>
                <a:ea typeface="Courier New"/>
                <a:cs typeface="Courier New"/>
                <a:sym typeface="Courier New"/>
              </a:rPr>
              <a:t>-n</a:t>
            </a:r>
            <a:r>
              <a:rPr lang="en" sz="1050">
                <a:solidFill>
                  <a:srgbClr val="CCCAC2"/>
                </a:solidFill>
                <a:highlight>
                  <a:srgbClr val="242936"/>
                </a:highlight>
                <a:latin typeface="Courier New"/>
                <a:ea typeface="Courier New"/>
                <a:cs typeface="Courier New"/>
                <a:sym typeface="Courier New"/>
              </a:rPr>
              <a:t> $P </a:t>
            </a:r>
            <a:r>
              <a:rPr lang="en" sz="1050">
                <a:solidFill>
                  <a:srgbClr val="D5FF80"/>
                </a:solidFill>
                <a:highlight>
                  <a:srgbClr val="242936"/>
                </a:highlight>
                <a:latin typeface="Courier New"/>
                <a:ea typeface="Courier New"/>
                <a:cs typeface="Courier New"/>
                <a:sym typeface="Courier New"/>
              </a:rPr>
              <a:t>./gsum</a:t>
            </a:r>
            <a:endParaRPr sz="1050">
              <a:solidFill>
                <a:srgbClr val="D5FF80"/>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Run Tests Script</a:t>
            </a:r>
            <a:endParaRPr/>
          </a:p>
        </p:txBody>
      </p:sp>
      <p:sp>
        <p:nvSpPr>
          <p:cNvPr id="192" name="Google Shape;192;p20"/>
          <p:cNvSpPr txBox="1">
            <a:spLocks noGrp="1"/>
          </p:cNvSpPr>
          <p:nvPr>
            <p:ph type="body" idx="1"/>
          </p:nvPr>
        </p:nvSpPr>
        <p:spPr>
          <a:xfrm>
            <a:off x="1297500" y="1262750"/>
            <a:ext cx="7038900" cy="38718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dirty="0"/>
              <a:t>This script automates process configurations to submit jobs sequentially </a:t>
            </a:r>
            <a:endParaRPr dirty="0"/>
          </a:p>
          <a:p>
            <a:pPr marL="0" lvl="0" indent="0" algn="l" rtl="0">
              <a:lnSpc>
                <a:spcPct val="135714"/>
              </a:lnSpc>
              <a:spcBef>
                <a:spcPts val="1200"/>
              </a:spcBef>
              <a:spcAft>
                <a:spcPts val="0"/>
              </a:spcAft>
              <a:buNone/>
            </a:pPr>
            <a:r>
              <a:rPr lang="en" sz="1050" i="1" dirty="0">
                <a:solidFill>
                  <a:srgbClr val="B8CFE6"/>
                </a:solidFill>
                <a:highlight>
                  <a:srgbClr val="242936"/>
                </a:highlight>
                <a:latin typeface="Courier New"/>
                <a:ea typeface="Courier New"/>
                <a:cs typeface="Courier New"/>
                <a:sym typeface="Courier New"/>
              </a:rPr>
              <a:t>#!/bin/bash</a:t>
            </a:r>
            <a:endParaRPr sz="1050" dirty="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FFAD66"/>
                </a:solidFill>
                <a:highlight>
                  <a:srgbClr val="242936"/>
                </a:highlight>
                <a:latin typeface="Courier New"/>
                <a:ea typeface="Courier New"/>
                <a:cs typeface="Courier New"/>
                <a:sym typeface="Courier New"/>
              </a:rPr>
              <a:t>for</a:t>
            </a:r>
            <a:r>
              <a:rPr lang="en" sz="1050" dirty="0">
                <a:solidFill>
                  <a:srgbClr val="CCCAC2"/>
                </a:solidFill>
                <a:highlight>
                  <a:srgbClr val="242936"/>
                </a:highlight>
                <a:latin typeface="Courier New"/>
                <a:ea typeface="Courier New"/>
                <a:cs typeface="Courier New"/>
                <a:sym typeface="Courier New"/>
              </a:rPr>
              <a:t> P </a:t>
            </a:r>
            <a:r>
              <a:rPr lang="en" sz="1050" dirty="0">
                <a:solidFill>
                  <a:srgbClr val="FFAD66"/>
                </a:solidFill>
                <a:highlight>
                  <a:srgbClr val="242936"/>
                </a:highlight>
                <a:latin typeface="Courier New"/>
                <a:ea typeface="Courier New"/>
                <a:cs typeface="Courier New"/>
                <a:sym typeface="Courier New"/>
              </a:rPr>
              <a:t>in</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2</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4</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8</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16</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FFAD66"/>
                </a:solidFill>
                <a:highlight>
                  <a:srgbClr val="242936"/>
                </a:highlight>
                <a:latin typeface="Courier New"/>
                <a:ea typeface="Courier New"/>
                <a:cs typeface="Courier New"/>
                <a:sym typeface="Courier New"/>
              </a:rPr>
              <a:t>do</a:t>
            </a:r>
            <a:endParaRPr sz="1050" dirty="0">
              <a:solidFill>
                <a:srgbClr val="FFAD6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FFAD66"/>
                </a:solidFill>
                <a:highlight>
                  <a:srgbClr val="242936"/>
                </a:highlight>
                <a:latin typeface="Courier New"/>
                <a:ea typeface="Courier New"/>
                <a:cs typeface="Courier New"/>
                <a:sym typeface="Courier New"/>
              </a:rPr>
              <a:t>if</a:t>
            </a:r>
            <a:r>
              <a:rPr lang="en" sz="1050" dirty="0">
                <a:solidFill>
                  <a:srgbClr val="CCCAC2"/>
                </a:solidFill>
                <a:highlight>
                  <a:srgbClr val="242936"/>
                </a:highlight>
                <a:latin typeface="Courier New"/>
                <a:ea typeface="Courier New"/>
                <a:cs typeface="Courier New"/>
                <a:sym typeface="Courier New"/>
              </a:rPr>
              <a:t> [ $P </a:t>
            </a:r>
            <a:r>
              <a:rPr lang="en" sz="1050" dirty="0">
                <a:solidFill>
                  <a:srgbClr val="F29E74"/>
                </a:solidFill>
                <a:highlight>
                  <a:srgbClr val="242936"/>
                </a:highlight>
                <a:latin typeface="Courier New"/>
                <a:ea typeface="Courier New"/>
                <a:cs typeface="Courier New"/>
                <a:sym typeface="Courier New"/>
              </a:rPr>
              <a:t>-le</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FBFFF"/>
                </a:solidFill>
                <a:highlight>
                  <a:srgbClr val="242936"/>
                </a:highlight>
                <a:latin typeface="Courier New"/>
                <a:ea typeface="Courier New"/>
                <a:cs typeface="Courier New"/>
                <a:sym typeface="Courier New"/>
              </a:rPr>
              <a:t>4</a:t>
            </a:r>
            <a:r>
              <a:rPr lang="en" sz="1050" dirty="0">
                <a:solidFill>
                  <a:srgbClr val="CCCAC2"/>
                </a:solidFill>
                <a:highlight>
                  <a:srgbClr val="242936"/>
                </a:highlight>
                <a:latin typeface="Courier New"/>
                <a:ea typeface="Courier New"/>
                <a:cs typeface="Courier New"/>
                <a:sym typeface="Courier New"/>
              </a:rPr>
              <a:t> ]; </a:t>
            </a:r>
            <a:r>
              <a:rPr lang="en" sz="1050" dirty="0">
                <a:solidFill>
                  <a:srgbClr val="FFAD66"/>
                </a:solidFill>
                <a:highlight>
                  <a:srgbClr val="242936"/>
                </a:highlight>
                <a:latin typeface="Courier New"/>
                <a:ea typeface="Courier New"/>
                <a:cs typeface="Courier New"/>
                <a:sym typeface="Courier New"/>
              </a:rPr>
              <a:t>then</a:t>
            </a:r>
            <a:endParaRPr sz="1050" dirty="0">
              <a:solidFill>
                <a:srgbClr val="FFAD6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NODES</a:t>
            </a:r>
            <a:r>
              <a:rPr lang="en" sz="1050" dirty="0">
                <a:solidFill>
                  <a:srgbClr val="F29E74"/>
                </a:solidFill>
                <a:highlight>
                  <a:srgbClr val="242936"/>
                </a:highlight>
                <a:latin typeface="Courier New"/>
                <a:ea typeface="Courier New"/>
                <a:cs typeface="Courier New"/>
                <a:sym typeface="Courier New"/>
              </a:rPr>
              <a:t>=</a:t>
            </a:r>
            <a:r>
              <a:rPr lang="en" sz="1050" dirty="0">
                <a:solidFill>
                  <a:srgbClr val="D5FF80"/>
                </a:solidFill>
                <a:highlight>
                  <a:srgbClr val="242936"/>
                </a:highlight>
                <a:latin typeface="Courier New"/>
                <a:ea typeface="Courier New"/>
                <a:cs typeface="Courier New"/>
                <a:sym typeface="Courier New"/>
              </a:rPr>
              <a:t>1</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TASKS_PER_NODE</a:t>
            </a:r>
            <a:r>
              <a:rPr lang="en" sz="1050" dirty="0">
                <a:solidFill>
                  <a:srgbClr val="F29E74"/>
                </a:solidFill>
                <a:highlight>
                  <a:srgbClr val="242936"/>
                </a:highlight>
                <a:latin typeface="Courier New"/>
                <a:ea typeface="Courier New"/>
                <a:cs typeface="Courier New"/>
                <a:sym typeface="Courier New"/>
              </a:rPr>
              <a:t>=</a:t>
            </a:r>
            <a:r>
              <a:rPr lang="en" sz="1050" dirty="0">
                <a:solidFill>
                  <a:srgbClr val="CCCAC2"/>
                </a:solidFill>
                <a:highlight>
                  <a:srgbClr val="242936"/>
                </a:highlight>
                <a:latin typeface="Courier New"/>
                <a:ea typeface="Courier New"/>
                <a:cs typeface="Courier New"/>
                <a:sym typeface="Courier New"/>
              </a:rPr>
              <a:t>$P</a:t>
            </a:r>
            <a:endParaRPr sz="1050" dirty="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FFAD66"/>
                </a:solidFill>
                <a:highlight>
                  <a:srgbClr val="242936"/>
                </a:highlight>
                <a:latin typeface="Courier New"/>
                <a:ea typeface="Courier New"/>
                <a:cs typeface="Courier New"/>
                <a:sym typeface="Courier New"/>
              </a:rPr>
              <a:t>else</a:t>
            </a:r>
            <a:endParaRPr sz="1050" dirty="0">
              <a:solidFill>
                <a:srgbClr val="FFAD6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NODES</a:t>
            </a:r>
            <a:r>
              <a:rPr lang="en" sz="1050" dirty="0">
                <a:solidFill>
                  <a:srgbClr val="F29E74"/>
                </a:solidFill>
                <a:highlight>
                  <a:srgbClr val="242936"/>
                </a:highlight>
                <a:latin typeface="Courier New"/>
                <a:ea typeface="Courier New"/>
                <a:cs typeface="Courier New"/>
                <a:sym typeface="Courier New"/>
              </a:rPr>
              <a:t>=</a:t>
            </a:r>
            <a:r>
              <a:rPr lang="en" sz="1050" dirty="0">
                <a:solidFill>
                  <a:srgbClr val="D5FF80"/>
                </a:solidFill>
                <a:highlight>
                  <a:srgbClr val="242936"/>
                </a:highlight>
                <a:latin typeface="Courier New"/>
                <a:ea typeface="Courier New"/>
                <a:cs typeface="Courier New"/>
                <a:sym typeface="Courier New"/>
              </a:rPr>
              <a:t>2</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TASKS_PER_NODE</a:t>
            </a:r>
            <a:r>
              <a:rPr lang="en" sz="1050" dirty="0">
                <a:solidFill>
                  <a:srgbClr val="F29E74"/>
                </a:solidFill>
                <a:highlight>
                  <a:srgbClr val="242936"/>
                </a:highlight>
                <a:latin typeface="Courier New"/>
                <a:ea typeface="Courier New"/>
                <a:cs typeface="Courier New"/>
                <a:sym typeface="Courier New"/>
              </a:rPr>
              <a:t>=</a:t>
            </a:r>
            <a:r>
              <a:rPr lang="en" sz="1050" dirty="0">
                <a:solidFill>
                  <a:srgbClr val="CCCAC2"/>
                </a:solidFill>
                <a:highlight>
                  <a:srgbClr val="242936"/>
                </a:highlight>
                <a:latin typeface="Courier New"/>
                <a:ea typeface="Courier New"/>
                <a:cs typeface="Courier New"/>
                <a:sym typeface="Courier New"/>
              </a:rPr>
              <a:t>$((</a:t>
            </a:r>
            <a:r>
              <a:rPr lang="en" sz="1050" dirty="0">
                <a:solidFill>
                  <a:srgbClr val="73D0FF"/>
                </a:solidFill>
                <a:highlight>
                  <a:srgbClr val="242936"/>
                </a:highlight>
                <a:latin typeface="Courier New"/>
                <a:ea typeface="Courier New"/>
                <a:cs typeface="Courier New"/>
                <a:sym typeface="Courier New"/>
              </a:rPr>
              <a:t>P</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FBFFF"/>
                </a:solidFill>
                <a:highlight>
                  <a:srgbClr val="242936"/>
                </a:highlight>
                <a:latin typeface="Courier New"/>
                <a:ea typeface="Courier New"/>
                <a:cs typeface="Courier New"/>
                <a:sym typeface="Courier New"/>
              </a:rPr>
              <a:t>2</a:t>
            </a:r>
            <a:r>
              <a:rPr lang="en" sz="1050" dirty="0">
                <a:solidFill>
                  <a:srgbClr val="CCCAC2"/>
                </a:solidFill>
                <a:highlight>
                  <a:srgbClr val="242936"/>
                </a:highlight>
                <a:latin typeface="Courier New"/>
                <a:ea typeface="Courier New"/>
                <a:cs typeface="Courier New"/>
                <a:sym typeface="Courier New"/>
              </a:rPr>
              <a:t>))</a:t>
            </a:r>
            <a:endParaRPr sz="1050" dirty="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FFAD66"/>
                </a:solidFill>
                <a:highlight>
                  <a:srgbClr val="242936"/>
                </a:highlight>
                <a:latin typeface="Courier New"/>
                <a:ea typeface="Courier New"/>
                <a:cs typeface="Courier New"/>
                <a:sym typeface="Courier New"/>
              </a:rPr>
              <a:t>fi</a:t>
            </a:r>
            <a:endParaRPr sz="1050" dirty="0">
              <a:solidFill>
                <a:srgbClr val="FFAD66"/>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73D0FF"/>
                </a:solidFill>
                <a:highlight>
                  <a:srgbClr val="242936"/>
                </a:highlight>
                <a:latin typeface="Courier New"/>
                <a:ea typeface="Courier New"/>
                <a:cs typeface="Courier New"/>
                <a:sym typeface="Courier New"/>
              </a:rPr>
              <a:t>sed</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95E6CB"/>
                </a:solidFill>
                <a:highlight>
                  <a:srgbClr val="242936"/>
                </a:highlight>
                <a:latin typeface="Courier New"/>
                <a:ea typeface="Courier New"/>
                <a:cs typeface="Courier New"/>
                <a:sym typeface="Courier New"/>
              </a:rPr>
              <a:t>-i</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"s/^#SBATCH --nodes=.*/#SBATCH --nodes=</a:t>
            </a:r>
            <a:r>
              <a:rPr lang="en" sz="1050" dirty="0">
                <a:solidFill>
                  <a:srgbClr val="CCCAC2"/>
                </a:solidFill>
                <a:highlight>
                  <a:srgbClr val="242936"/>
                </a:highlight>
                <a:latin typeface="Courier New"/>
                <a:ea typeface="Courier New"/>
                <a:cs typeface="Courier New"/>
                <a:sym typeface="Courier New"/>
              </a:rPr>
              <a:t>$NODES</a:t>
            </a:r>
            <a:r>
              <a:rPr lang="en" sz="1050" dirty="0">
                <a:solidFill>
                  <a:srgbClr val="D5FF80"/>
                </a:solidFill>
                <a:highlight>
                  <a:srgbClr val="242936"/>
                </a:highlight>
                <a:latin typeface="Courier New"/>
                <a:ea typeface="Courier New"/>
                <a:cs typeface="Courier New"/>
                <a:sym typeface="Courier New"/>
              </a:rPr>
              <a:t>/"</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sbatch.bash</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73D0FF"/>
                </a:solidFill>
                <a:highlight>
                  <a:srgbClr val="242936"/>
                </a:highlight>
                <a:latin typeface="Courier New"/>
                <a:ea typeface="Courier New"/>
                <a:cs typeface="Courier New"/>
                <a:sym typeface="Courier New"/>
              </a:rPr>
              <a:t>sed</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95E6CB"/>
                </a:solidFill>
                <a:highlight>
                  <a:srgbClr val="242936"/>
                </a:highlight>
                <a:latin typeface="Courier New"/>
                <a:ea typeface="Courier New"/>
                <a:cs typeface="Courier New"/>
                <a:sym typeface="Courier New"/>
              </a:rPr>
              <a:t>-i</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"s/^#SBATCH --ntasks-per-node=.*/#SBATCH --ntasks-per-node=</a:t>
            </a:r>
            <a:r>
              <a:rPr lang="en" sz="1050" dirty="0">
                <a:solidFill>
                  <a:srgbClr val="CCCAC2"/>
                </a:solidFill>
                <a:highlight>
                  <a:srgbClr val="242936"/>
                </a:highlight>
                <a:latin typeface="Courier New"/>
                <a:ea typeface="Courier New"/>
                <a:cs typeface="Courier New"/>
                <a:sym typeface="Courier New"/>
              </a:rPr>
              <a:t>$TASKS_PER_NODE</a:t>
            </a:r>
            <a:r>
              <a:rPr lang="en" sz="1050" dirty="0">
                <a:solidFill>
                  <a:srgbClr val="D5FF80"/>
                </a:solidFill>
                <a:highlight>
                  <a:srgbClr val="242936"/>
                </a:highlight>
                <a:latin typeface="Courier New"/>
                <a:ea typeface="Courier New"/>
                <a:cs typeface="Courier New"/>
                <a:sym typeface="Courier New"/>
              </a:rPr>
              <a:t>/"</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sbatch.bash</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F28779"/>
                </a:solidFill>
                <a:highlight>
                  <a:srgbClr val="242936"/>
                </a:highlight>
                <a:latin typeface="Courier New"/>
                <a:ea typeface="Courier New"/>
                <a:cs typeface="Courier New"/>
                <a:sym typeface="Courier New"/>
              </a:rPr>
              <a:t>echo</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"Submitting job with </a:t>
            </a:r>
            <a:r>
              <a:rPr lang="en" sz="1050" dirty="0">
                <a:solidFill>
                  <a:srgbClr val="CCCAC2"/>
                </a:solidFill>
                <a:highlight>
                  <a:srgbClr val="242936"/>
                </a:highlight>
                <a:latin typeface="Courier New"/>
                <a:ea typeface="Courier New"/>
                <a:cs typeface="Courier New"/>
                <a:sym typeface="Courier New"/>
              </a:rPr>
              <a:t>$P</a:t>
            </a:r>
            <a:r>
              <a:rPr lang="en" sz="1050" dirty="0">
                <a:solidFill>
                  <a:srgbClr val="D5FF80"/>
                </a:solidFill>
                <a:highlight>
                  <a:srgbClr val="242936"/>
                </a:highlight>
                <a:latin typeface="Courier New"/>
                <a:ea typeface="Courier New"/>
                <a:cs typeface="Courier New"/>
                <a:sym typeface="Courier New"/>
              </a:rPr>
              <a:t> processes (</a:t>
            </a:r>
            <a:r>
              <a:rPr lang="en" sz="1050" dirty="0">
                <a:solidFill>
                  <a:srgbClr val="CCCAC2"/>
                </a:solidFill>
                <a:highlight>
                  <a:srgbClr val="242936"/>
                </a:highlight>
                <a:latin typeface="Courier New"/>
                <a:ea typeface="Courier New"/>
                <a:cs typeface="Courier New"/>
                <a:sym typeface="Courier New"/>
              </a:rPr>
              <a:t>$NODES</a:t>
            </a:r>
            <a:r>
              <a:rPr lang="en" sz="1050" dirty="0">
                <a:solidFill>
                  <a:srgbClr val="D5FF80"/>
                </a:solidFill>
                <a:highlight>
                  <a:srgbClr val="242936"/>
                </a:highlight>
                <a:latin typeface="Courier New"/>
                <a:ea typeface="Courier New"/>
                <a:cs typeface="Courier New"/>
                <a:sym typeface="Courier New"/>
              </a:rPr>
              <a:t> nodes, </a:t>
            </a:r>
            <a:r>
              <a:rPr lang="en" sz="1050" dirty="0">
                <a:solidFill>
                  <a:srgbClr val="CCCAC2"/>
                </a:solidFill>
                <a:highlight>
                  <a:srgbClr val="242936"/>
                </a:highlight>
                <a:latin typeface="Courier New"/>
                <a:ea typeface="Courier New"/>
                <a:cs typeface="Courier New"/>
                <a:sym typeface="Courier New"/>
              </a:rPr>
              <a:t>$TASKS_PER_NODE</a:t>
            </a:r>
            <a:r>
              <a:rPr lang="en" sz="1050" dirty="0">
                <a:solidFill>
                  <a:srgbClr val="D5FF80"/>
                </a:solidFill>
                <a:highlight>
                  <a:srgbClr val="242936"/>
                </a:highlight>
                <a:latin typeface="Courier New"/>
                <a:ea typeface="Courier New"/>
                <a:cs typeface="Courier New"/>
                <a:sym typeface="Courier New"/>
              </a:rPr>
              <a:t> tasks per node)"</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CCCAC2"/>
                </a:solidFill>
                <a:highlight>
                  <a:srgbClr val="242936"/>
                </a:highlight>
                <a:latin typeface="Courier New"/>
                <a:ea typeface="Courier New"/>
                <a:cs typeface="Courier New"/>
                <a:sym typeface="Courier New"/>
              </a:rPr>
              <a:t>    </a:t>
            </a:r>
            <a:r>
              <a:rPr lang="en" sz="1050" dirty="0">
                <a:solidFill>
                  <a:srgbClr val="73D0FF"/>
                </a:solidFill>
                <a:highlight>
                  <a:srgbClr val="242936"/>
                </a:highlight>
                <a:latin typeface="Courier New"/>
                <a:ea typeface="Courier New"/>
                <a:cs typeface="Courier New"/>
                <a:sym typeface="Courier New"/>
              </a:rPr>
              <a:t>sbatch</a:t>
            </a:r>
            <a:r>
              <a:rPr lang="en" sz="1050" dirty="0">
                <a:solidFill>
                  <a:srgbClr val="CCCAC2"/>
                </a:solidFill>
                <a:highlight>
                  <a:srgbClr val="242936"/>
                </a:highlight>
                <a:latin typeface="Courier New"/>
                <a:ea typeface="Courier New"/>
                <a:cs typeface="Courier New"/>
                <a:sym typeface="Courier New"/>
              </a:rPr>
              <a:t> </a:t>
            </a:r>
            <a:r>
              <a:rPr lang="en" sz="1050" dirty="0">
                <a:solidFill>
                  <a:srgbClr val="D5FF80"/>
                </a:solidFill>
                <a:highlight>
                  <a:srgbClr val="242936"/>
                </a:highlight>
                <a:latin typeface="Courier New"/>
                <a:ea typeface="Courier New"/>
                <a:cs typeface="Courier New"/>
                <a:sym typeface="Courier New"/>
              </a:rPr>
              <a:t>sbatch.bash</a:t>
            </a:r>
            <a:endParaRPr sz="1050" dirty="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dirty="0">
                <a:solidFill>
                  <a:srgbClr val="FFAD66"/>
                </a:solidFill>
                <a:highlight>
                  <a:srgbClr val="242936"/>
                </a:highlight>
                <a:latin typeface="Courier New"/>
                <a:ea typeface="Courier New"/>
                <a:cs typeface="Courier New"/>
                <a:sym typeface="Courier New"/>
              </a:rPr>
              <a:t>done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MakeFile</a:t>
            </a:r>
            <a:endParaRPr/>
          </a:p>
        </p:txBody>
      </p:sp>
      <p:sp>
        <p:nvSpPr>
          <p:cNvPr id="198" name="Google Shape;198;p21"/>
          <p:cNvSpPr txBox="1">
            <a:spLocks noGrp="1"/>
          </p:cNvSpPr>
          <p:nvPr>
            <p:ph type="body" idx="1"/>
          </p:nvPr>
        </p:nvSpPr>
        <p:spPr>
          <a:xfrm>
            <a:off x="1297500" y="947975"/>
            <a:ext cx="7038900" cy="43527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en"/>
              <a:t>Uses mpicc to compile them with optimization in mind</a:t>
            </a:r>
            <a:endParaRPr/>
          </a:p>
          <a:p>
            <a:pPr marL="0" lvl="0" indent="0" algn="l" rtl="0">
              <a:lnSpc>
                <a:spcPct val="135714"/>
              </a:lnSpc>
              <a:spcBef>
                <a:spcPts val="1200"/>
              </a:spcBef>
              <a:spcAft>
                <a:spcPts val="0"/>
              </a:spcAft>
              <a:buNone/>
            </a:pPr>
            <a:r>
              <a:rPr lang="en" sz="1050">
                <a:solidFill>
                  <a:srgbClr val="CCCAC2"/>
                </a:solidFill>
                <a:highlight>
                  <a:srgbClr val="242936"/>
                </a:highlight>
                <a:latin typeface="Courier New"/>
                <a:ea typeface="Courier New"/>
                <a:cs typeface="Courier New"/>
                <a:sym typeface="Courier New"/>
              </a:rPr>
              <a:t>CFLAGS = -g -Wall -Wstrict-prototypes</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PROGS = gsum</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OBJECTS = gsum.o</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LDFLAGS = -lm</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CC = gcc</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MCC = mpicc</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FD173"/>
                </a:solidFill>
                <a:highlight>
                  <a:srgbClr val="242936"/>
                </a:highlight>
                <a:latin typeface="Courier New"/>
                <a:ea typeface="Courier New"/>
                <a:cs typeface="Courier New"/>
                <a:sym typeface="Courier New"/>
              </a:rPr>
              <a:t>all</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PROGS</a:t>
            </a:r>
            <a:r>
              <a:rPr lang="en" sz="1050">
                <a:solidFill>
                  <a:srgbClr val="D5FF80"/>
                </a:solidFill>
                <a:highlight>
                  <a:srgbClr val="242936"/>
                </a:highlight>
                <a:latin typeface="Courier New"/>
                <a:ea typeface="Courier New"/>
                <a:cs typeface="Courier New"/>
                <a:sym typeface="Courier New"/>
              </a:rPr>
              <a:t>)</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FD173"/>
                </a:solidFill>
                <a:highlight>
                  <a:srgbClr val="242936"/>
                </a:highlight>
                <a:latin typeface="Courier New"/>
                <a:ea typeface="Courier New"/>
                <a:cs typeface="Courier New"/>
                <a:sym typeface="Courier New"/>
              </a:rPr>
              <a:t>gsum.o</a:t>
            </a:r>
            <a:r>
              <a:rPr lang="en" sz="1050">
                <a:solidFill>
                  <a:srgbClr val="CCCAC2"/>
                </a:solidFill>
                <a:highlight>
                  <a:srgbClr val="242936"/>
                </a:highlight>
                <a:latin typeface="Courier New"/>
                <a:ea typeface="Courier New"/>
                <a:cs typeface="Courier New"/>
                <a:sym typeface="Courier New"/>
              </a:rPr>
              <a:t>: gsum.c</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MCC</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CFLAGS</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-c gsum.c</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FD173"/>
                </a:solidFill>
                <a:highlight>
                  <a:srgbClr val="242936"/>
                </a:highlight>
                <a:latin typeface="Courier New"/>
                <a:ea typeface="Courier New"/>
                <a:cs typeface="Courier New"/>
                <a:sym typeface="Courier New"/>
              </a:rPr>
              <a:t>functions.o</a:t>
            </a:r>
            <a:r>
              <a:rPr lang="en" sz="1050">
                <a:solidFill>
                  <a:srgbClr val="CCCAC2"/>
                </a:solidFill>
                <a:highlight>
                  <a:srgbClr val="242936"/>
                </a:highlight>
                <a:latin typeface="Courier New"/>
                <a:ea typeface="Courier New"/>
                <a:cs typeface="Courier New"/>
                <a:sym typeface="Courier New"/>
              </a:rPr>
              <a:t>: functions.c functions.h</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MCC</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CFLAGS</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-c functions.c</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FD173"/>
                </a:solidFill>
                <a:highlight>
                  <a:srgbClr val="242936"/>
                </a:highlight>
                <a:latin typeface="Courier New"/>
                <a:ea typeface="Courier New"/>
                <a:cs typeface="Courier New"/>
                <a:sym typeface="Courier New"/>
              </a:rPr>
              <a:t>gsum</a:t>
            </a:r>
            <a:r>
              <a:rPr lang="en" sz="1050">
                <a:solidFill>
                  <a:srgbClr val="CCCAC2"/>
                </a:solidFill>
                <a:highlight>
                  <a:srgbClr val="242936"/>
                </a:highlight>
                <a:latin typeface="Courier New"/>
                <a:ea typeface="Courier New"/>
                <a:cs typeface="Courier New"/>
                <a:sym typeface="Courier New"/>
              </a:rPr>
              <a:t>: gsum.o functions.o</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MCC</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CFLAGS</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-o gsum gsum.o functions.o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LDFLAGS</a:t>
            </a:r>
            <a:r>
              <a:rPr lang="en" sz="1050">
                <a:solidFill>
                  <a:srgbClr val="D5FF80"/>
                </a:solidFill>
                <a:highlight>
                  <a:srgbClr val="242936"/>
                </a:highlight>
                <a:latin typeface="Courier New"/>
                <a:ea typeface="Courier New"/>
                <a:cs typeface="Courier New"/>
                <a:sym typeface="Courier New"/>
              </a:rPr>
              <a:t>)</a:t>
            </a:r>
            <a:endParaRPr sz="1050">
              <a:solidFill>
                <a:srgbClr val="D5FF80"/>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FFD173"/>
                </a:solidFill>
                <a:highlight>
                  <a:srgbClr val="242936"/>
                </a:highlight>
                <a:latin typeface="Courier New"/>
                <a:ea typeface="Courier New"/>
                <a:cs typeface="Courier New"/>
                <a:sym typeface="Courier New"/>
              </a:rPr>
              <a:t>clean</a:t>
            </a:r>
            <a:r>
              <a:rPr lang="en" sz="1050">
                <a:solidFill>
                  <a:srgbClr val="CCCAC2"/>
                </a:solidFill>
                <a:highlight>
                  <a:srgbClr val="242936"/>
                </a:highlight>
                <a:latin typeface="Courier New"/>
                <a:ea typeface="Courier New"/>
                <a:cs typeface="Courier New"/>
                <a:sym typeface="Courier New"/>
              </a:rPr>
              <a:t>:</a:t>
            </a:r>
            <a:endParaRPr sz="1050">
              <a:solidFill>
                <a:srgbClr val="CCCAC2"/>
              </a:solidFill>
              <a:highlight>
                <a:srgbClr val="242936"/>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CCCAC2"/>
                </a:solidFill>
                <a:highlight>
                  <a:srgbClr val="242936"/>
                </a:highlight>
                <a:latin typeface="Courier New"/>
                <a:ea typeface="Courier New"/>
                <a:cs typeface="Courier New"/>
                <a:sym typeface="Courier New"/>
              </a:rPr>
              <a:t>    rm -f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PROGS</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OBJECTS</a:t>
            </a:r>
            <a:r>
              <a:rPr lang="en" sz="1050">
                <a:solidFill>
                  <a:srgbClr val="D5FF80"/>
                </a:solidFill>
                <a:highlight>
                  <a:srgbClr val="242936"/>
                </a:highlight>
                <a:latin typeface="Courier New"/>
                <a:ea typeface="Courier New"/>
                <a:cs typeface="Courier New"/>
                <a:sym typeface="Courier New"/>
              </a:rPr>
              <a:t>)</a:t>
            </a:r>
            <a:r>
              <a:rPr lang="en" sz="1050">
                <a:solidFill>
                  <a:srgbClr val="CCCAC2"/>
                </a:solidFill>
                <a:highlight>
                  <a:srgbClr val="242936"/>
                </a:highlight>
                <a:latin typeface="Courier New"/>
                <a:ea typeface="Courier New"/>
                <a:cs typeface="Courier New"/>
                <a:sym typeface="Courier New"/>
              </a:rPr>
              <a:t> *.o core*</a:t>
            </a:r>
            <a:endParaRPr sz="1050">
              <a:solidFill>
                <a:srgbClr val="CCCAC2"/>
              </a:solidFill>
              <a:highlight>
                <a:srgbClr val="242936"/>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2120</Words>
  <Application>Microsoft Office PowerPoint</Application>
  <PresentationFormat>On-screen Show (16:9)</PresentationFormat>
  <Paragraphs>381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Lato</vt:lpstr>
      <vt:lpstr>Montserrat</vt:lpstr>
      <vt:lpstr>Arial</vt:lpstr>
      <vt:lpstr>Courier New</vt:lpstr>
      <vt:lpstr>Focus</vt:lpstr>
      <vt:lpstr>MPI Summations</vt:lpstr>
      <vt:lpstr>Global Summations in Parallel </vt:lpstr>
      <vt:lpstr>SPMD Example</vt:lpstr>
      <vt:lpstr>Tree Based Summation Example</vt:lpstr>
      <vt:lpstr>Utility Files</vt:lpstr>
      <vt:lpstr>Sbatch Script (headers)</vt:lpstr>
      <vt:lpstr>Sbatch Script (body)</vt:lpstr>
      <vt:lpstr>Run Tests Script</vt:lpstr>
      <vt:lpstr>MakeFile</vt:lpstr>
      <vt:lpstr>Functions.h</vt:lpstr>
      <vt:lpstr>Global Sum A</vt:lpstr>
      <vt:lpstr>Global Sum A General Idea</vt:lpstr>
      <vt:lpstr>Global Sum A Implementation (process 0)</vt:lpstr>
      <vt:lpstr>Global Sum A Implementation (other processes)</vt:lpstr>
      <vt:lpstr>Global Sum A Implementation (timing)</vt:lpstr>
      <vt:lpstr>Global Sum B</vt:lpstr>
      <vt:lpstr>Global Sum B General Idea</vt:lpstr>
      <vt:lpstr>Global Sum B Implementation (reduction)</vt:lpstr>
      <vt:lpstr>Global Sum B Implementation (propagation) </vt:lpstr>
      <vt:lpstr>Global Sum B Implementation (timing)</vt:lpstr>
      <vt:lpstr>Timing Information</vt:lpstr>
      <vt:lpstr>Global Sum Results (2 processors)</vt:lpstr>
      <vt:lpstr>Global Sum Results (4 processors)</vt:lpstr>
      <vt:lpstr>Global Sum Results (8 processors)</vt:lpstr>
      <vt:lpstr>Global Sum Results (16 processors part 1)</vt:lpstr>
      <vt:lpstr>Global Sum Results (16 processors part 2)</vt:lpstr>
      <vt:lpstr>Results Analysis</vt:lpstr>
      <vt:lpstr>Averages and Deviations</vt:lpstr>
      <vt:lpstr>Global Sum A VS Global Sum B</vt:lpstr>
      <vt:lpstr>Comparison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Piper Bliss</cp:lastModifiedBy>
  <cp:revision>1</cp:revision>
  <dcterms:modified xsi:type="dcterms:W3CDTF">2025-03-29T21:22:50Z</dcterms:modified>
</cp:coreProperties>
</file>