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97" r:id="rId8"/>
    <p:sldId id="267" r:id="rId9"/>
    <p:sldId id="261" r:id="rId10"/>
    <p:sldId id="268" r:id="rId11"/>
    <p:sldId id="279" r:id="rId12"/>
    <p:sldId id="264" r:id="rId13"/>
    <p:sldId id="273" r:id="rId14"/>
    <p:sldId id="272" r:id="rId15"/>
    <p:sldId id="288" r:id="rId16"/>
    <p:sldId id="286" r:id="rId17"/>
    <p:sldId id="289" r:id="rId18"/>
    <p:sldId id="290" r:id="rId19"/>
    <p:sldId id="291" r:id="rId20"/>
    <p:sldId id="293" r:id="rId21"/>
    <p:sldId id="294" r:id="rId22"/>
    <p:sldId id="292" r:id="rId23"/>
    <p:sldId id="295" r:id="rId24"/>
    <p:sldId id="275" r:id="rId25"/>
    <p:sldId id="276" r:id="rId26"/>
    <p:sldId id="277" r:id="rId27"/>
    <p:sldId id="278" r:id="rId28"/>
    <p:sldId id="263" r:id="rId29"/>
    <p:sldId id="280" r:id="rId30"/>
    <p:sldId id="281" r:id="rId31"/>
    <p:sldId id="285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1EA77-BFB9-9D0B-4590-7407895338F1}" v="13" dt="2019-02-06T18:16:29.468"/>
    <p1510:client id="{AC4726B1-29F9-999D-FD88-4CF283623366}" v="14" dt="2019-02-07T17:47:49.195"/>
    <p1510:client id="{082CB375-B14E-00BB-B475-0102444B9B54}" v="4" dt="2019-02-07T03:11:16.690"/>
    <p1510:client id="{11F8D6B3-99A4-385F-E31E-443DA330B3D2}" v="954" dt="2019-02-06T18:47:10.573"/>
    <p1510:client id="{A06E8E80-71DC-5566-7F25-FB40F4D805F2}" v="344" dt="2019-02-06T18:25:56.423"/>
    <p1510:client id="{B93454F7-E4D7-680C-27DB-96A3AA6FB4B6}" v="132" dt="2019-02-06T21:45:20.231"/>
    <p1510:client id="{ED5EFD56-9E27-185B-5892-BF327F11B68F}" v="1" dt="2019-02-06T21:48:11.872"/>
    <p1510:client id="{47EB2AF2-69E9-D9C5-B286-63813D6AAF0A}" v="247" dt="2019-02-06T21:47:11.022"/>
    <p1510:client id="{F3166948-A84F-412C-AEF5-9C51B45FF767}" v="128" dt="2019-02-07T17:38:55.863"/>
    <p1510:client id="{9BEC0E5C-E817-E480-CECE-DD22250BB3E9}" v="103" dt="2019-02-07T17:46:05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584" y="61806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MAZE RUNNER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7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368" y="864826"/>
            <a:ext cx="11489571" cy="4889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                                 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764" y="1415299"/>
            <a:ext cx="6987645" cy="1388534"/>
          </a:xfrm>
        </p:spPr>
        <p:txBody>
          <a:bodyPr/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FD6EF-4F73-47B6-906D-8B2025B1F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28335"/>
              </p:ext>
            </p:extLst>
          </p:nvPr>
        </p:nvGraphicFramePr>
        <p:xfrm>
          <a:off x="6033139" y="1567446"/>
          <a:ext cx="5716504" cy="5291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58">
                  <a:extLst>
                    <a:ext uri="{9D8B030D-6E8A-4147-A177-3AD203B41FA5}">
                      <a16:colId xmlns:a16="http://schemas.microsoft.com/office/drawing/2014/main" val="279455896"/>
                    </a:ext>
                  </a:extLst>
                </a:gridCol>
                <a:gridCol w="1897063">
                  <a:extLst>
                    <a:ext uri="{9D8B030D-6E8A-4147-A177-3AD203B41FA5}">
                      <a16:colId xmlns:a16="http://schemas.microsoft.com/office/drawing/2014/main" val="475482780"/>
                    </a:ext>
                  </a:extLst>
                </a:gridCol>
                <a:gridCol w="1447383">
                  <a:extLst>
                    <a:ext uri="{9D8B030D-6E8A-4147-A177-3AD203B41FA5}">
                      <a16:colId xmlns:a16="http://schemas.microsoft.com/office/drawing/2014/main" val="3558108574"/>
                    </a:ext>
                  </a:extLst>
                </a:gridCol>
              </a:tblGrid>
              <a:tr h="63794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Task​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Duration (</a:t>
                      </a:r>
                      <a:r>
                        <a:rPr lang="en-US" sz="1400" err="1"/>
                        <a:t>PHks</a:t>
                      </a:r>
                      <a:r>
                        <a:rPr lang="en-US" sz="1400">
                          <a:effectLst/>
                        </a:rPr>
                        <a:t>)​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Predecessor Task(s)​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65889"/>
                  </a:ext>
                </a:extLst>
              </a:tr>
              <a:tr h="57539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1. </a:t>
                      </a:r>
                      <a:r>
                        <a:rPr lang="en-US" sz="1400"/>
                        <a:t> Obtain 3D assets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-​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788293"/>
                  </a:ext>
                </a:extLst>
              </a:tr>
              <a:tr h="80055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  Implement </a:t>
                      </a:r>
                      <a:r>
                        <a:rPr lang="en-US" sz="1400"/>
                        <a:t>World loading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49078"/>
                  </a:ext>
                </a:extLst>
              </a:tr>
              <a:tr h="91313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3.  Implement </a:t>
                      </a:r>
                      <a:r>
                        <a:rPr lang="en-US" sz="1400"/>
                        <a:t>Item/Player/Enemy loading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10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29805"/>
                  </a:ext>
                </a:extLst>
              </a:tr>
              <a:tr h="63794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  Implement</a:t>
                      </a:r>
                      <a:r>
                        <a:rPr lang="en-US" sz="1400"/>
                        <a:t> Bounds </a:t>
                      </a:r>
                      <a:r>
                        <a:rPr lang="en-US" sz="1400">
                          <a:effectLst/>
                        </a:rPr>
                        <a:t>Check​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15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33061"/>
                  </a:ext>
                </a:extLst>
              </a:tr>
              <a:tr h="63794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5.  Implement </a:t>
                      </a:r>
                      <a:r>
                        <a:rPr lang="en-US" sz="1400"/>
                        <a:t>Player manager </a:t>
                      </a:r>
                      <a:r>
                        <a:rPr lang="en-US" sz="1400">
                          <a:effectLst/>
                        </a:rPr>
                        <a:t>Collision Check​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254917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r>
                        <a:rPr lang="en-US" sz="1400"/>
                        <a:t>6. Implement scene swapper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935163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7.  Testing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1,2,3,4,5,6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013997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8.  Installation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US" sz="1400"/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5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36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4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515" y="1806612"/>
            <a:ext cx="7863507" cy="424384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Priority Level: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1</a:t>
            </a:r>
          </a:p>
          <a:p>
            <a:pPr algn="l"/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342900" indent="-342900" algn="l">
              <a:buChar char="•"/>
            </a:pPr>
            <a:r>
              <a:rPr lang="en-US"/>
              <a:t>To receive direct input from the user to streamline the process</a:t>
            </a:r>
          </a:p>
          <a:p>
            <a:pPr marL="342900" indent="-342900" algn="l">
              <a:buChar char="•"/>
            </a:pPr>
            <a:r>
              <a:rPr lang="en-US"/>
              <a:t>Responsible for moving the player and checking its possible updated position using collision checks</a:t>
            </a:r>
          </a:p>
          <a:p>
            <a:pPr marL="342900" indent="-342900" algn="l">
              <a:buChar char="•"/>
            </a:pPr>
            <a:r>
              <a:rPr lang="en-US"/>
              <a:t>Ensuring the player’s movements are smooth, they cannot travel out of bounds, and that collision detection works</a:t>
            </a:r>
          </a:p>
          <a:p>
            <a:pPr marL="342900" indent="-342900" algn="l"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5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157" y="952605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A4AF2FE4-9621-4C80-9A89-27DF6A69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05" y="1115752"/>
            <a:ext cx="9062224" cy="57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9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366" y="977171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D9F0C6-152B-4E09-91CF-935C1ADD5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07272"/>
              </p:ext>
            </p:extLst>
          </p:nvPr>
        </p:nvGraphicFramePr>
        <p:xfrm>
          <a:off x="6236138" y="1173655"/>
          <a:ext cx="5401645" cy="57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628">
                  <a:extLst>
                    <a:ext uri="{9D8B030D-6E8A-4147-A177-3AD203B41FA5}">
                      <a16:colId xmlns:a16="http://schemas.microsoft.com/office/drawing/2014/main" val="3892421611"/>
                    </a:ext>
                  </a:extLst>
                </a:gridCol>
                <a:gridCol w="1517316">
                  <a:extLst>
                    <a:ext uri="{9D8B030D-6E8A-4147-A177-3AD203B41FA5}">
                      <a16:colId xmlns:a16="http://schemas.microsoft.com/office/drawing/2014/main" val="3157940"/>
                    </a:ext>
                  </a:extLst>
                </a:gridCol>
                <a:gridCol w="1638701">
                  <a:extLst>
                    <a:ext uri="{9D8B030D-6E8A-4147-A177-3AD203B41FA5}">
                      <a16:colId xmlns:a16="http://schemas.microsoft.com/office/drawing/2014/main" val="3120549186"/>
                    </a:ext>
                  </a:extLst>
                </a:gridCol>
              </a:tblGrid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Task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Duration 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60848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Requirements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67078"/>
                  </a:ext>
                </a:extLst>
              </a:tr>
              <a:tr h="1007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Manage Player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23462"/>
                  </a:ext>
                </a:extLst>
              </a:tr>
              <a:tr h="1007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Update Player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62405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4.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Collision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32651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Item Collision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44387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54770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7.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41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F9EBDD-AAD9-4CCF-ABBB-F2946EB873D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8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254" y="1525673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8910" y="1529477"/>
            <a:ext cx="7038412" cy="490197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Priority Level: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2</a:t>
            </a:r>
          </a:p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342900" indent="-342900" algn="l">
              <a:buChar char="•"/>
            </a:pPr>
            <a:r>
              <a:rPr lang="en-US"/>
              <a:t> Control the spawning and </a:t>
            </a:r>
            <a:r>
              <a:rPr lang="en-US" err="1"/>
              <a:t>despawning</a:t>
            </a:r>
            <a:r>
              <a:rPr lang="en-US"/>
              <a:t> of enemies in the game</a:t>
            </a:r>
          </a:p>
          <a:p>
            <a:pPr marL="342900" indent="-342900" algn="l">
              <a:buChar char="•"/>
            </a:pPr>
            <a:r>
              <a:rPr lang="en-US"/>
              <a:t> Keep track of all enemies' stats such as health, damage, is spawned... </a:t>
            </a:r>
            <a:r>
              <a:rPr lang="en-US" err="1"/>
              <a:t>etc</a:t>
            </a:r>
            <a:r>
              <a:rPr lang="en-US"/>
              <a:t> </a:t>
            </a:r>
          </a:p>
          <a:p>
            <a:pPr marL="342900" indent="-342900" algn="l">
              <a:buChar char="•"/>
            </a:pPr>
            <a:r>
              <a:rPr lang="en-US"/>
              <a:t> Manage the movement of each enemy in the game</a:t>
            </a:r>
          </a:p>
          <a:p>
            <a:pPr marL="342900" indent="-342900" algn="l">
              <a:buChar char="•"/>
            </a:pPr>
            <a:r>
              <a:rPr lang="en-US"/>
              <a:t> Manage the interactions between enemies and certain items in the game</a:t>
            </a:r>
          </a:p>
          <a:p>
            <a:pPr marL="342900" indent="-342900" algn="l">
              <a:buChar char="•"/>
            </a:pPr>
            <a:r>
              <a:rPr lang="en-US"/>
              <a:t> Manage combat between enemies and the player</a:t>
            </a:r>
          </a:p>
          <a:p>
            <a:pPr marL="342900" indent="-342900" algn="l">
              <a:buChar char="•"/>
            </a:pPr>
            <a:r>
              <a:rPr lang="en-US"/>
              <a:t>Fairly complex compared to most other features </a:t>
            </a:r>
          </a:p>
          <a:p>
            <a:pPr marL="342900" indent="-342900" algn="l">
              <a:buChar char="•"/>
            </a:pPr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3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02" y="72969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8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13623D3-7DCE-447B-996C-B14CAEDE7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2" t="7267" r="7865" b="7849"/>
          <a:stretch/>
        </p:blipFill>
        <p:spPr>
          <a:xfrm>
            <a:off x="4600351" y="780740"/>
            <a:ext cx="7590518" cy="6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7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8006" y="1797469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0BB326-A4D4-41DD-A94C-D651F513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22093"/>
              </p:ext>
            </p:extLst>
          </p:nvPr>
        </p:nvGraphicFramePr>
        <p:xfrm>
          <a:off x="5647454" y="1915908"/>
          <a:ext cx="6468914" cy="494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327">
                  <a:extLst>
                    <a:ext uri="{9D8B030D-6E8A-4147-A177-3AD203B41FA5}">
                      <a16:colId xmlns:a16="http://schemas.microsoft.com/office/drawing/2014/main" val="2883121610"/>
                    </a:ext>
                  </a:extLst>
                </a:gridCol>
                <a:gridCol w="1796825">
                  <a:extLst>
                    <a:ext uri="{9D8B030D-6E8A-4147-A177-3AD203B41FA5}">
                      <a16:colId xmlns:a16="http://schemas.microsoft.com/office/drawing/2014/main" val="2809185400"/>
                    </a:ext>
                  </a:extLst>
                </a:gridCol>
                <a:gridCol w="1982762">
                  <a:extLst>
                    <a:ext uri="{9D8B030D-6E8A-4147-A177-3AD203B41FA5}">
                      <a16:colId xmlns:a16="http://schemas.microsoft.com/office/drawing/2014/main" val="2711796885"/>
                    </a:ext>
                  </a:extLst>
                </a:gridCol>
              </a:tblGrid>
              <a:tr h="53525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Task​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Duration 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Predecessor Task(s)​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20896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1.  Requirements Collection​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-​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62597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2.  Prototype Design​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55934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3.  Enemy Spawning​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54077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4.  Enemy Movement​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37983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5.  Enemy Item Interactions​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58995"/>
                  </a:ext>
                </a:extLst>
              </a:tr>
              <a:tr h="31223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6.  Enemy Combat System​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77364"/>
                  </a:ext>
                </a:extLst>
              </a:tr>
              <a:tr h="5203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7.  Testing​</a:t>
                      </a:r>
                    </a:p>
                    <a:p>
                      <a:pPr algn="l" rtl="0" fontAlgn="base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5,6​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5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85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76" y="882822"/>
            <a:ext cx="8980202" cy="104303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Virtual Reality,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 New Frontier 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6" name="Picture 6" descr="A person sitting at a table with a plate of food&#10;&#10;Description generated with very high confidence">
            <a:extLst>
              <a:ext uri="{FF2B5EF4-FFF2-40B4-BE49-F238E27FC236}">
                <a16:creationId xmlns:a16="http://schemas.microsoft.com/office/drawing/2014/main" id="{8703F9F0-B7C5-4739-AE22-BFB3F259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45" y="1925096"/>
            <a:ext cx="6923978" cy="38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923" y="2013064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5DE07-1F27-48B2-A9B8-FBD0D2898BF7}"/>
              </a:ext>
            </a:extLst>
          </p:cNvPr>
          <p:cNvSpPr txBox="1"/>
          <p:nvPr/>
        </p:nvSpPr>
        <p:spPr>
          <a:xfrm>
            <a:off x="4930022" y="2008650"/>
            <a:ext cx="7346630" cy="52814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Priority: </a:t>
            </a:r>
            <a:r>
              <a:rPr lang="en-US"/>
              <a:t>2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/>
              <a:t>Control item placement and interactions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/>
              <a:t>Chalice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/>
              <a:t>Key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/>
              <a:t>Sword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/>
              <a:t>Manage user-item/enemy-item/map-item interactions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/>
              <a:t>Pick up item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/>
              <a:t>Drop item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/>
              <a:t>Use item (unlock door, attack enemy)</a:t>
            </a:r>
          </a:p>
          <a:p>
            <a:pPr marL="171450" lvl="1">
              <a:spcBef>
                <a:spcPct val="20000"/>
              </a:spcBef>
              <a:spcAft>
                <a:spcPts val="600"/>
              </a:spcAft>
            </a:pPr>
            <a:endParaRPr lang="en-US"/>
          </a:p>
          <a:p>
            <a:pPr marL="171450" lvl="1">
              <a:spcBef>
                <a:spcPct val="20000"/>
              </a:spcBef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7619" y="767845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4EA9E3B-2E7C-4D60-AC0A-CDE4DB186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" t="10837" r="11412" b="12315"/>
          <a:stretch/>
        </p:blipFill>
        <p:spPr>
          <a:xfrm>
            <a:off x="3457579" y="884153"/>
            <a:ext cx="8734400" cy="59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48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5997" y="1492674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98722D-FB5A-4ECD-91BE-364E34EDF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50822"/>
              </p:ext>
            </p:extLst>
          </p:nvPr>
        </p:nvGraphicFramePr>
        <p:xfrm>
          <a:off x="4070194" y="1626218"/>
          <a:ext cx="7652097" cy="362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682">
                  <a:extLst>
                    <a:ext uri="{9D8B030D-6E8A-4147-A177-3AD203B41FA5}">
                      <a16:colId xmlns:a16="http://schemas.microsoft.com/office/drawing/2014/main" val="3700000024"/>
                    </a:ext>
                  </a:extLst>
                </a:gridCol>
                <a:gridCol w="2251973">
                  <a:extLst>
                    <a:ext uri="{9D8B030D-6E8A-4147-A177-3AD203B41FA5}">
                      <a16:colId xmlns:a16="http://schemas.microsoft.com/office/drawing/2014/main" val="3759695139"/>
                    </a:ext>
                  </a:extLst>
                </a:gridCol>
                <a:gridCol w="2356442">
                  <a:extLst>
                    <a:ext uri="{9D8B030D-6E8A-4147-A177-3AD203B41FA5}">
                      <a16:colId xmlns:a16="http://schemas.microsoft.com/office/drawing/2014/main" val="2311384487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Task​​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Duration 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Predecessor Task(s)​​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005395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1.  Requirements Collection​​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770451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  ​​</a:t>
                      </a:r>
                      <a:r>
                        <a:rPr lang="en-US"/>
                        <a:t>Function Definitions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459637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  ​​</a:t>
                      </a:r>
                      <a:r>
                        <a:rPr lang="en-US"/>
                        <a:t>User Documentation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887600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</a:t>
                      </a:r>
                      <a:r>
                        <a:rPr lang="en-US"/>
                        <a:t>  Programming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2,3</a:t>
                      </a:r>
                      <a:r>
                        <a:rPr lang="en-US">
                          <a:effectLst/>
                        </a:rPr>
                        <a:t>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430055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</a:t>
                      </a:r>
                      <a:r>
                        <a:rPr lang="en-US"/>
                        <a:t>  Testing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026155"/>
                  </a:ext>
                </a:extLst>
              </a:tr>
              <a:tr h="26539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6.</a:t>
                      </a:r>
                      <a:r>
                        <a:rPr lang="en-US"/>
                        <a:t>  Installation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5</a:t>
                      </a:r>
                      <a:r>
                        <a:rPr lang="en-US">
                          <a:effectLst/>
                        </a:rPr>
                        <a:t>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7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92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7156" y="1811389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6436" y="2440702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5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9927E-3510-45AE-8A67-1E52DF642D02}"/>
              </a:ext>
            </a:extLst>
          </p:cNvPr>
          <p:cNvSpPr txBox="1"/>
          <p:nvPr/>
        </p:nvSpPr>
        <p:spPr>
          <a:xfrm>
            <a:off x="3962400" y="1993900"/>
            <a:ext cx="7632700" cy="2462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/>
              <a:t>Priority Level: 3</a:t>
            </a:r>
          </a:p>
          <a:p>
            <a:pPr marL="285750" indent="-285750">
              <a:buFont typeface="Arial"/>
              <a:buChar char="•"/>
            </a:pP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/>
              <a:t>Role of the Menu: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/>
              <a:t>Take user input and translate that into something the game can use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/>
              <a:t>Create a customizable/unique user experience</a:t>
            </a:r>
          </a:p>
          <a:p>
            <a:pPr marL="742950" lvl="1" indent="-285750">
              <a:buFont typeface="Arial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756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3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119ADF6-5C9C-4AB9-8AC5-E8A8745E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17" y="1499659"/>
            <a:ext cx="8934449" cy="53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3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0377" y="1463702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E05E34-385F-4CA4-B200-F87FF89A3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0527"/>
              </p:ext>
            </p:extLst>
          </p:nvPr>
        </p:nvGraphicFramePr>
        <p:xfrm>
          <a:off x="5402662" y="1555750"/>
          <a:ext cx="6782683" cy="530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767">
                  <a:extLst>
                    <a:ext uri="{9D8B030D-6E8A-4147-A177-3AD203B41FA5}">
                      <a16:colId xmlns:a16="http://schemas.microsoft.com/office/drawing/2014/main" val="1212437115"/>
                    </a:ext>
                  </a:extLst>
                </a:gridCol>
                <a:gridCol w="1905248">
                  <a:extLst>
                    <a:ext uri="{9D8B030D-6E8A-4147-A177-3AD203B41FA5}">
                      <a16:colId xmlns:a16="http://schemas.microsoft.com/office/drawing/2014/main" val="1390811628"/>
                    </a:ext>
                  </a:extLst>
                </a:gridCol>
                <a:gridCol w="2057668">
                  <a:extLst>
                    <a:ext uri="{9D8B030D-6E8A-4147-A177-3AD203B41FA5}">
                      <a16:colId xmlns:a16="http://schemas.microsoft.com/office/drawing/2014/main" val="230992969"/>
                    </a:ext>
                  </a:extLst>
                </a:gridCol>
              </a:tblGrid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Duration (</a:t>
                      </a:r>
                      <a:r>
                        <a:rPr lang="en-US" err="1">
                          <a:effectLst/>
                        </a:rPr>
                        <a:t>PHrs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9048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Define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74907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Menu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450658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Create Main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87580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4.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Create Scene Switcher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1815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Create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44833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Create Options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7989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7.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3,6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56425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8.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7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5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7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15B24F-C7CA-47B3-91F9-F4229940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824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21826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591" y="3996267"/>
            <a:ext cx="6198431" cy="259956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Role:</a:t>
            </a:r>
            <a:br>
              <a:rPr lang="en-US" b="1"/>
            </a:br>
            <a:r>
              <a:rPr lang="en-US"/>
              <a:t>Provide auditory sensory to player to construct a more powerful Virtual Reality Experience</a:t>
            </a:r>
          </a:p>
          <a:p>
            <a:pPr algn="l"/>
            <a:endParaRPr lang="en-US"/>
          </a:p>
          <a:p>
            <a:pPr algn="l"/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Priority: 3</a:t>
            </a:r>
            <a:endParaRPr lang="en-US" sz="3100" b="1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i="1"/>
              <a:t>no other systems depend on this mechanism, but we value it as an essential feature</a:t>
            </a:r>
            <a:endParaRPr lang="en-US" b="1" i="1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Graphic 5" descr="Saxophone">
            <a:extLst>
              <a:ext uri="{FF2B5EF4-FFF2-40B4-BE49-F238E27FC236}">
                <a16:creationId xmlns:a16="http://schemas.microsoft.com/office/drawing/2014/main" id="{551437D8-DB40-496F-82D1-551FA14F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0">
            <a:off x="4936354" y="1654133"/>
            <a:ext cx="1919990" cy="1944972"/>
          </a:xfrm>
          <a:prstGeom prst="rect">
            <a:avLst/>
          </a:prstGeom>
        </p:spPr>
      </p:pic>
      <p:pic>
        <p:nvPicPr>
          <p:cNvPr id="7" name="Graphic 7" descr="Volume">
            <a:extLst>
              <a:ext uri="{FF2B5EF4-FFF2-40B4-BE49-F238E27FC236}">
                <a16:creationId xmlns:a16="http://schemas.microsoft.com/office/drawing/2014/main" id="{C08AC98D-3316-410C-882A-0B847CFD7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600000">
            <a:off x="7798499" y="1779285"/>
            <a:ext cx="1695137" cy="16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9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21826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989588"/>
            <a:ext cx="6987645" cy="1388534"/>
          </a:xfrm>
        </p:spPr>
        <p:txBody>
          <a:bodyPr/>
          <a:lstStyle/>
          <a:p>
            <a:r>
              <a:rPr lang="en-US" b="1"/>
              <a:t>Sounds</a:t>
            </a:r>
            <a:r>
              <a:rPr lang="en-US"/>
              <a:t> and </a:t>
            </a:r>
            <a:r>
              <a:rPr lang="en-US" b="1"/>
              <a:t>Music</a:t>
            </a:r>
            <a:r>
              <a:rPr lang="en-US"/>
              <a:t> rely on a </a:t>
            </a:r>
            <a:r>
              <a:rPr lang="en-US" i="1"/>
              <a:t>Trigger Event</a:t>
            </a:r>
          </a:p>
          <a:p>
            <a:endParaRPr lang="en-US" i="1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6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DE398050-D31F-46DB-B84D-05976927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92" y="1316414"/>
            <a:ext cx="7737022" cy="3000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30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146" y="-1163168"/>
            <a:ext cx="8574622" cy="2616199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Meet 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1453033"/>
            <a:ext cx="6987645" cy="3931768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IT Manager: Jacob</a:t>
            </a:r>
          </a:p>
          <a:p>
            <a:pPr algn="l"/>
            <a:r>
              <a:rPr lang="en-US" sz="3200"/>
              <a:t>Software Architect: Cameron</a:t>
            </a:r>
          </a:p>
          <a:p>
            <a:pPr algn="l"/>
            <a:r>
              <a:rPr lang="en-US" sz="3200"/>
              <a:t>Quality Assurance Manager: Conrad</a:t>
            </a:r>
          </a:p>
          <a:p>
            <a:pPr algn="l"/>
            <a:r>
              <a:rPr lang="en-US" sz="3200"/>
              <a:t>Project Manager: Benjamin</a:t>
            </a:r>
          </a:p>
          <a:p>
            <a:pPr algn="l"/>
            <a:r>
              <a:rPr lang="en-US" sz="3200"/>
              <a:t>Coding Standards: Delaney</a:t>
            </a:r>
          </a:p>
          <a:p>
            <a:pPr algn="l"/>
            <a:r>
              <a:rPr lang="en-US" sz="3200"/>
              <a:t>Documentation Specialist: Corbin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1815" y="2088680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3050114-4C4D-49F2-9BC2-1C0FA9462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20354"/>
              </p:ext>
            </p:extLst>
          </p:nvPr>
        </p:nvGraphicFramePr>
        <p:xfrm>
          <a:off x="5630063" y="2159809"/>
          <a:ext cx="6284330" cy="42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411">
                  <a:extLst>
                    <a:ext uri="{9D8B030D-6E8A-4147-A177-3AD203B41FA5}">
                      <a16:colId xmlns:a16="http://schemas.microsoft.com/office/drawing/2014/main" val="4006851052"/>
                    </a:ext>
                  </a:extLst>
                </a:gridCol>
                <a:gridCol w="1422142">
                  <a:extLst>
                    <a:ext uri="{9D8B030D-6E8A-4147-A177-3AD203B41FA5}">
                      <a16:colId xmlns:a16="http://schemas.microsoft.com/office/drawing/2014/main" val="1859555381"/>
                    </a:ext>
                  </a:extLst>
                </a:gridCol>
                <a:gridCol w="2094777">
                  <a:extLst>
                    <a:ext uri="{9D8B030D-6E8A-4147-A177-3AD203B41FA5}">
                      <a16:colId xmlns:a16="http://schemas.microsoft.com/office/drawing/2014/main" val="1076135451"/>
                    </a:ext>
                  </a:extLst>
                </a:gridCol>
              </a:tblGrid>
              <a:tr h="842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Duration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(P.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77271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1. Event Decoding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627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2. Sound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153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3. Music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16125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4.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48026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5. Asset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22892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/>
                        <a:t>6. Final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8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09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15B24F-C7CA-47B3-91F9-F4229940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2239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Overall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482" y="149079"/>
            <a:ext cx="8574622" cy="858683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Global Use Case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A3870FC-694A-4524-A3F9-9225F414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60" y="1010498"/>
            <a:ext cx="8210094" cy="58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731" y="605308"/>
            <a:ext cx="8574622" cy="858683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Context Diagram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AD79D75-A137-46EF-98E7-93B7DCB8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51" y="1584800"/>
            <a:ext cx="9629954" cy="53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1351" y="-38308"/>
            <a:ext cx="8574622" cy="11167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Sample Screenshots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6" name="Picture 6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A8B07A30-3337-434A-A9B7-902BF233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79" y="3652226"/>
            <a:ext cx="4734231" cy="2675287"/>
          </a:xfrm>
          <a:prstGeom prst="rect">
            <a:avLst/>
          </a:prstGeom>
        </p:spPr>
      </p:pic>
      <p:pic>
        <p:nvPicPr>
          <p:cNvPr id="3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3AE9E14-1F14-450E-8291-4BF4BD0A6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161" y="1349658"/>
            <a:ext cx="5453688" cy="30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428" y="499000"/>
            <a:ext cx="8574622" cy="111678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Project breakdown Diagram</a:t>
            </a:r>
            <a:r>
              <a:rPr lang="en-US"/>
              <a:t> 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077656-FA0E-461A-9079-73E36B4BA7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35363" y="1790942"/>
          <a:ext cx="9081084" cy="506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542">
                  <a:extLst>
                    <a:ext uri="{9D8B030D-6E8A-4147-A177-3AD203B41FA5}">
                      <a16:colId xmlns:a16="http://schemas.microsoft.com/office/drawing/2014/main" val="3250754730"/>
                    </a:ext>
                  </a:extLst>
                </a:gridCol>
                <a:gridCol w="4540542">
                  <a:extLst>
                    <a:ext uri="{9D8B030D-6E8A-4147-A177-3AD203B41FA5}">
                      <a16:colId xmlns:a16="http://schemas.microsoft.com/office/drawing/2014/main" val="1174061792"/>
                    </a:ext>
                  </a:extLst>
                </a:gridCol>
              </a:tblGrid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Subsystem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18293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Jacob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Level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36594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Player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21716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Menu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53500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Sound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19442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Corbin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Enemy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82036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Delaney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Item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52187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Conrad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Score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49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925" y="1367973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030" y="1622089"/>
            <a:ext cx="6987645" cy="37728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200">
                <a:solidFill>
                  <a:schemeClr val="accent1">
                    <a:lumMod val="75000"/>
                  </a:schemeClr>
                </a:solidFill>
              </a:rPr>
              <a:t>Priority Level</a:t>
            </a:r>
            <a:r>
              <a:rPr lang="en-US" sz="2200"/>
              <a:t>: 1</a:t>
            </a:r>
          </a:p>
          <a:p>
            <a:pPr algn="l"/>
            <a:r>
              <a:rPr lang="en-US" sz="2200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en-US" sz="2200"/>
              <a:t>:</a:t>
            </a:r>
          </a:p>
          <a:p>
            <a:pPr marL="342900" indent="-342900" algn="l">
              <a:buChar char="•"/>
            </a:pPr>
            <a:r>
              <a:rPr lang="en-US" sz="2200"/>
              <a:t>Load all game assets properly into the world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Player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Items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Enemies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World assets</a:t>
            </a:r>
          </a:p>
          <a:p>
            <a:pPr marL="342900" indent="-342900" algn="l">
              <a:buChar char="•"/>
            </a:pPr>
            <a:r>
              <a:rPr lang="en-US" sz="2200"/>
              <a:t>Bounds check all game assets</a:t>
            </a:r>
          </a:p>
          <a:p>
            <a:pPr marL="342900" indent="-342900" algn="l">
              <a:buChar char="•"/>
            </a:pPr>
            <a:r>
              <a:rPr lang="en-US" sz="2200"/>
              <a:t>Raise collision flags on player collision with map assets</a:t>
            </a:r>
          </a:p>
          <a:p>
            <a:pPr marL="342900" indent="-342900" algn="l">
              <a:buChar char="•"/>
            </a:pPr>
            <a:r>
              <a:rPr lang="en-US" sz="2200"/>
              <a:t>Swap scenes</a:t>
            </a:r>
          </a:p>
          <a:p>
            <a:pPr marL="342900" indent="-342900" algn="l">
              <a:buChar char="•"/>
            </a:pPr>
            <a:endParaRPr lang="en-US" sz="2200"/>
          </a:p>
          <a:p>
            <a:pPr marL="342900" indent="-342900" algn="l">
              <a:buChar char="•"/>
            </a:pPr>
            <a:endParaRPr lang="en-US" sz="2200"/>
          </a:p>
          <a:p>
            <a:pPr algn="l"/>
            <a:endParaRPr lang="en-US" sz="2200"/>
          </a:p>
          <a:p>
            <a:pPr algn="l"/>
            <a:endParaRPr lang="en-US" sz="220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3293" y="1020909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764" y="1415299"/>
            <a:ext cx="6987645" cy="1388534"/>
          </a:xfrm>
        </p:spPr>
        <p:txBody>
          <a:bodyPr/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97B47BA-BA5A-4C9D-8AC4-1BA4167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65156"/>
            <a:ext cx="2743200" cy="1727688"/>
          </a:xfrm>
          <a:prstGeom prst="rect">
            <a:avLst/>
          </a:prstGeom>
        </p:spPr>
      </p:pic>
      <p:pic>
        <p:nvPicPr>
          <p:cNvPr id="7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E9CA669-BC91-46A2-9F1E-40F2CAC5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684" y="1165548"/>
            <a:ext cx="9066060" cy="56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84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Parallax</vt:lpstr>
      <vt:lpstr>MAZE RUNNER</vt:lpstr>
      <vt:lpstr>Virtual Reality, A New Frontier </vt:lpstr>
      <vt:lpstr>Meet the Team</vt:lpstr>
      <vt:lpstr>Global Use Case</vt:lpstr>
      <vt:lpstr>Context Diagram</vt:lpstr>
      <vt:lpstr>Sample Screenshots</vt:lpstr>
      <vt:lpstr>Project breakdown Diagram </vt:lpstr>
      <vt:lpstr>Level Management</vt:lpstr>
      <vt:lpstr>Level Management</vt:lpstr>
      <vt:lpstr>                                 Level Management</vt:lpstr>
      <vt:lpstr>Level Management</vt:lpstr>
      <vt:lpstr>Player Management</vt:lpstr>
      <vt:lpstr>Player Management</vt:lpstr>
      <vt:lpstr>Player Management</vt:lpstr>
      <vt:lpstr>Player Management</vt:lpstr>
      <vt:lpstr>Enemy Management</vt:lpstr>
      <vt:lpstr>Enemy Management</vt:lpstr>
      <vt:lpstr>Enemy Management</vt:lpstr>
      <vt:lpstr>Enemy Management</vt:lpstr>
      <vt:lpstr>Item Management</vt:lpstr>
      <vt:lpstr>Item Management</vt:lpstr>
      <vt:lpstr>Item Management</vt:lpstr>
      <vt:lpstr>Item Management</vt:lpstr>
      <vt:lpstr>Menu Management</vt:lpstr>
      <vt:lpstr>Menu Management</vt:lpstr>
      <vt:lpstr>Menu Management</vt:lpstr>
      <vt:lpstr>Menu Management</vt:lpstr>
      <vt:lpstr>Sound Management</vt:lpstr>
      <vt:lpstr>Sound Management</vt:lpstr>
      <vt:lpstr>Sound Management</vt:lpstr>
      <vt:lpstr>Sound Management</vt:lpstr>
      <vt:lpstr>Overall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2019-02-07T17:49:45Z</dcterms:modified>
</cp:coreProperties>
</file>