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60" r:id="rId4"/>
    <p:sldId id="265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7"/>
    <p:restoredTop sz="94658"/>
  </p:normalViewPr>
  <p:slideViewPr>
    <p:cSldViewPr snapToGrid="0" snapToObjects="1">
      <p:cViewPr>
        <p:scale>
          <a:sx n="84" d="100"/>
          <a:sy n="84" d="100"/>
        </p:scale>
        <p:origin x="31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3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1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9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12/4/19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12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7E447-1BCE-408F-9154-3EFB2276C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E472A-F845-7849-9771-7C4A70BC8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 5120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342FB-7229-D747-8187-56AE7F4FC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By Jacob Galanopoulos, Kevin Hubbard, and Karl Sprayberry</a:t>
            </a:r>
          </a:p>
        </p:txBody>
      </p:sp>
    </p:spTree>
    <p:extLst>
      <p:ext uri="{BB962C8B-B14F-4D97-AF65-F5344CB8AC3E}">
        <p14:creationId xmlns:p14="http://schemas.microsoft.com/office/powerpoint/2010/main" val="110308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41D7-EF62-DC45-8364-2C9654B0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7EF2-8C83-C941-9B1A-3B9855FB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97680"/>
          </a:xfrm>
        </p:spPr>
        <p:txBody>
          <a:bodyPr>
            <a:normAutofit/>
          </a:bodyPr>
          <a:lstStyle/>
          <a:p>
            <a:r>
              <a:rPr lang="en-US" dirty="0" err="1"/>
              <a:t>db_book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db_customer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db_Employee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db_Order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marks a Primary Key</a:t>
            </a:r>
          </a:p>
          <a:p>
            <a:r>
              <a:rPr lang="en-US" dirty="0"/>
              <a:t>** marks a Foreign Key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3CDBB9-12AE-2D47-B8D6-AFAFF8BBA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18240"/>
              </p:ext>
            </p:extLst>
          </p:nvPr>
        </p:nvGraphicFramePr>
        <p:xfrm>
          <a:off x="1066801" y="2505604"/>
          <a:ext cx="10563224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9032">
                  <a:extLst>
                    <a:ext uri="{9D8B030D-6E8A-4147-A177-3AD203B41FA5}">
                      <a16:colId xmlns:a16="http://schemas.microsoft.com/office/drawing/2014/main" val="3775380004"/>
                    </a:ext>
                  </a:extLst>
                </a:gridCol>
                <a:gridCol w="1509032">
                  <a:extLst>
                    <a:ext uri="{9D8B030D-6E8A-4147-A177-3AD203B41FA5}">
                      <a16:colId xmlns:a16="http://schemas.microsoft.com/office/drawing/2014/main" val="1372998073"/>
                    </a:ext>
                  </a:extLst>
                </a:gridCol>
                <a:gridCol w="1509032">
                  <a:extLst>
                    <a:ext uri="{9D8B030D-6E8A-4147-A177-3AD203B41FA5}">
                      <a16:colId xmlns:a16="http://schemas.microsoft.com/office/drawing/2014/main" val="3249063815"/>
                    </a:ext>
                  </a:extLst>
                </a:gridCol>
                <a:gridCol w="1509032">
                  <a:extLst>
                    <a:ext uri="{9D8B030D-6E8A-4147-A177-3AD203B41FA5}">
                      <a16:colId xmlns:a16="http://schemas.microsoft.com/office/drawing/2014/main" val="217983208"/>
                    </a:ext>
                  </a:extLst>
                </a:gridCol>
                <a:gridCol w="1509032">
                  <a:extLst>
                    <a:ext uri="{9D8B030D-6E8A-4147-A177-3AD203B41FA5}">
                      <a16:colId xmlns:a16="http://schemas.microsoft.com/office/drawing/2014/main" val="945005872"/>
                    </a:ext>
                  </a:extLst>
                </a:gridCol>
                <a:gridCol w="1509032">
                  <a:extLst>
                    <a:ext uri="{9D8B030D-6E8A-4147-A177-3AD203B41FA5}">
                      <a16:colId xmlns:a16="http://schemas.microsoft.com/office/drawing/2014/main" val="1473246039"/>
                    </a:ext>
                  </a:extLst>
                </a:gridCol>
                <a:gridCol w="1509032">
                  <a:extLst>
                    <a:ext uri="{9D8B030D-6E8A-4147-A177-3AD203B41FA5}">
                      <a16:colId xmlns:a16="http://schemas.microsoft.com/office/drawing/2014/main" val="2547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BookID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UnitPrice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Quantity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SupplierID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SubjectID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360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9A3F81-990D-0744-98BA-43E7A5279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74552"/>
              </p:ext>
            </p:extLst>
          </p:nvPr>
        </p:nvGraphicFramePr>
        <p:xfrm>
          <a:off x="1066799" y="3278928"/>
          <a:ext cx="105632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806">
                  <a:extLst>
                    <a:ext uri="{9D8B030D-6E8A-4147-A177-3AD203B41FA5}">
                      <a16:colId xmlns:a16="http://schemas.microsoft.com/office/drawing/2014/main" val="2026752672"/>
                    </a:ext>
                  </a:extLst>
                </a:gridCol>
                <a:gridCol w="2640806">
                  <a:extLst>
                    <a:ext uri="{9D8B030D-6E8A-4147-A177-3AD203B41FA5}">
                      <a16:colId xmlns:a16="http://schemas.microsoft.com/office/drawing/2014/main" val="1672905748"/>
                    </a:ext>
                  </a:extLst>
                </a:gridCol>
                <a:gridCol w="2640806">
                  <a:extLst>
                    <a:ext uri="{9D8B030D-6E8A-4147-A177-3AD203B41FA5}">
                      <a16:colId xmlns:a16="http://schemas.microsoft.com/office/drawing/2014/main" val="2326287708"/>
                    </a:ext>
                  </a:extLst>
                </a:gridCol>
                <a:gridCol w="2640806">
                  <a:extLst>
                    <a:ext uri="{9D8B030D-6E8A-4147-A177-3AD203B41FA5}">
                      <a16:colId xmlns:a16="http://schemas.microsoft.com/office/drawing/2014/main" val="305716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FirstName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839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E6E4F-8CB2-0947-9611-FACDBFD79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46460"/>
              </p:ext>
            </p:extLst>
          </p:nvPr>
        </p:nvGraphicFramePr>
        <p:xfrm>
          <a:off x="1066799" y="4052252"/>
          <a:ext cx="10563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075">
                  <a:extLst>
                    <a:ext uri="{9D8B030D-6E8A-4147-A177-3AD203B41FA5}">
                      <a16:colId xmlns:a16="http://schemas.microsoft.com/office/drawing/2014/main" val="3935817008"/>
                    </a:ext>
                  </a:extLst>
                </a:gridCol>
                <a:gridCol w="3521075">
                  <a:extLst>
                    <a:ext uri="{9D8B030D-6E8A-4147-A177-3AD203B41FA5}">
                      <a16:colId xmlns:a16="http://schemas.microsoft.com/office/drawing/2014/main" val="1788250530"/>
                    </a:ext>
                  </a:extLst>
                </a:gridCol>
                <a:gridCol w="3521075">
                  <a:extLst>
                    <a:ext uri="{9D8B030D-6E8A-4147-A177-3AD203B41FA5}">
                      <a16:colId xmlns:a16="http://schemas.microsoft.com/office/drawing/2014/main" val="293170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EmployeeID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FirstName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3000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DB0901-25C2-064B-9556-9C6797C41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86506"/>
              </p:ext>
            </p:extLst>
          </p:nvPr>
        </p:nvGraphicFramePr>
        <p:xfrm>
          <a:off x="1066799" y="4828433"/>
          <a:ext cx="105632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537">
                  <a:extLst>
                    <a:ext uri="{9D8B030D-6E8A-4147-A177-3AD203B41FA5}">
                      <a16:colId xmlns:a16="http://schemas.microsoft.com/office/drawing/2014/main" val="1260891268"/>
                    </a:ext>
                  </a:extLst>
                </a:gridCol>
                <a:gridCol w="1760537">
                  <a:extLst>
                    <a:ext uri="{9D8B030D-6E8A-4147-A177-3AD203B41FA5}">
                      <a16:colId xmlns:a16="http://schemas.microsoft.com/office/drawing/2014/main" val="519103298"/>
                    </a:ext>
                  </a:extLst>
                </a:gridCol>
                <a:gridCol w="1760537">
                  <a:extLst>
                    <a:ext uri="{9D8B030D-6E8A-4147-A177-3AD203B41FA5}">
                      <a16:colId xmlns:a16="http://schemas.microsoft.com/office/drawing/2014/main" val="792203872"/>
                    </a:ext>
                  </a:extLst>
                </a:gridCol>
                <a:gridCol w="1760537">
                  <a:extLst>
                    <a:ext uri="{9D8B030D-6E8A-4147-A177-3AD203B41FA5}">
                      <a16:colId xmlns:a16="http://schemas.microsoft.com/office/drawing/2014/main" val="1163252591"/>
                    </a:ext>
                  </a:extLst>
                </a:gridCol>
                <a:gridCol w="1760537">
                  <a:extLst>
                    <a:ext uri="{9D8B030D-6E8A-4147-A177-3AD203B41FA5}">
                      <a16:colId xmlns:a16="http://schemas.microsoft.com/office/drawing/2014/main" val="49667486"/>
                    </a:ext>
                  </a:extLst>
                </a:gridCol>
                <a:gridCol w="1760537">
                  <a:extLst>
                    <a:ext uri="{9D8B030D-6E8A-4147-A177-3AD203B41FA5}">
                      <a16:colId xmlns:a16="http://schemas.microsoft.com/office/drawing/2014/main" val="2382175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EmployeeID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ShippedDate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ShipperID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1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55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4E79-CC55-744B-9EB5-2C57ADF6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AF87-0BC0-1047-A1AA-31BF8CEC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269105"/>
          </a:xfrm>
        </p:spPr>
        <p:txBody>
          <a:bodyPr>
            <a:normAutofit/>
          </a:bodyPr>
          <a:lstStyle/>
          <a:p>
            <a:r>
              <a:rPr lang="en-US" dirty="0" err="1"/>
              <a:t>db_Order_Detail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db_Shipper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db_Subject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db_Supplier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marks a Primary Key</a:t>
            </a:r>
          </a:p>
          <a:p>
            <a:r>
              <a:rPr lang="en-US" dirty="0"/>
              <a:t>** marks a Foreign Key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46A235-4E68-6844-BD99-E68691405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517874"/>
              </p:ext>
            </p:extLst>
          </p:nvPr>
        </p:nvGraphicFramePr>
        <p:xfrm>
          <a:off x="1066800" y="2505603"/>
          <a:ext cx="10563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075">
                  <a:extLst>
                    <a:ext uri="{9D8B030D-6E8A-4147-A177-3AD203B41FA5}">
                      <a16:colId xmlns:a16="http://schemas.microsoft.com/office/drawing/2014/main" val="1192324637"/>
                    </a:ext>
                  </a:extLst>
                </a:gridCol>
                <a:gridCol w="3521075">
                  <a:extLst>
                    <a:ext uri="{9D8B030D-6E8A-4147-A177-3AD203B41FA5}">
                      <a16:colId xmlns:a16="http://schemas.microsoft.com/office/drawing/2014/main" val="1519880395"/>
                    </a:ext>
                  </a:extLst>
                </a:gridCol>
                <a:gridCol w="3521075">
                  <a:extLst>
                    <a:ext uri="{9D8B030D-6E8A-4147-A177-3AD203B41FA5}">
                      <a16:colId xmlns:a16="http://schemas.microsoft.com/office/drawing/2014/main" val="3963169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BookID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Quantity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287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51F68-7D70-534F-8942-3BE111933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50840"/>
              </p:ext>
            </p:extLst>
          </p:nvPr>
        </p:nvGraphicFramePr>
        <p:xfrm>
          <a:off x="1066800" y="3278927"/>
          <a:ext cx="105632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612">
                  <a:extLst>
                    <a:ext uri="{9D8B030D-6E8A-4147-A177-3AD203B41FA5}">
                      <a16:colId xmlns:a16="http://schemas.microsoft.com/office/drawing/2014/main" val="2610424567"/>
                    </a:ext>
                  </a:extLst>
                </a:gridCol>
                <a:gridCol w="5281612">
                  <a:extLst>
                    <a:ext uri="{9D8B030D-6E8A-4147-A177-3AD203B41FA5}">
                      <a16:colId xmlns:a16="http://schemas.microsoft.com/office/drawing/2014/main" val="301149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ShipperID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ShipperName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1995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3F4100-B167-6A4F-91B8-BD5B38289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08878"/>
              </p:ext>
            </p:extLst>
          </p:nvPr>
        </p:nvGraphicFramePr>
        <p:xfrm>
          <a:off x="1066799" y="4052251"/>
          <a:ext cx="105632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612">
                  <a:extLst>
                    <a:ext uri="{9D8B030D-6E8A-4147-A177-3AD203B41FA5}">
                      <a16:colId xmlns:a16="http://schemas.microsoft.com/office/drawing/2014/main" val="1514693101"/>
                    </a:ext>
                  </a:extLst>
                </a:gridCol>
                <a:gridCol w="5281612">
                  <a:extLst>
                    <a:ext uri="{9D8B030D-6E8A-4147-A177-3AD203B41FA5}">
                      <a16:colId xmlns:a16="http://schemas.microsoft.com/office/drawing/2014/main" val="1822312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SubjectID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CategoryName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284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B0DDF7-F13D-D24E-8491-C814328C3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00153"/>
              </p:ext>
            </p:extLst>
          </p:nvPr>
        </p:nvGraphicFramePr>
        <p:xfrm>
          <a:off x="1066799" y="4825575"/>
          <a:ext cx="10563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645">
                  <a:extLst>
                    <a:ext uri="{9D8B030D-6E8A-4147-A177-3AD203B41FA5}">
                      <a16:colId xmlns:a16="http://schemas.microsoft.com/office/drawing/2014/main" val="763983518"/>
                    </a:ext>
                  </a:extLst>
                </a:gridCol>
                <a:gridCol w="2112645">
                  <a:extLst>
                    <a:ext uri="{9D8B030D-6E8A-4147-A177-3AD203B41FA5}">
                      <a16:colId xmlns:a16="http://schemas.microsoft.com/office/drawing/2014/main" val="979421177"/>
                    </a:ext>
                  </a:extLst>
                </a:gridCol>
                <a:gridCol w="2112645">
                  <a:extLst>
                    <a:ext uri="{9D8B030D-6E8A-4147-A177-3AD203B41FA5}">
                      <a16:colId xmlns:a16="http://schemas.microsoft.com/office/drawing/2014/main" val="29838960"/>
                    </a:ext>
                  </a:extLst>
                </a:gridCol>
                <a:gridCol w="2112645">
                  <a:extLst>
                    <a:ext uri="{9D8B030D-6E8A-4147-A177-3AD203B41FA5}">
                      <a16:colId xmlns:a16="http://schemas.microsoft.com/office/drawing/2014/main" val="2025665877"/>
                    </a:ext>
                  </a:extLst>
                </a:gridCol>
                <a:gridCol w="2112645">
                  <a:extLst>
                    <a:ext uri="{9D8B030D-6E8A-4147-A177-3AD203B41FA5}">
                      <a16:colId xmlns:a16="http://schemas.microsoft.com/office/drawing/2014/main" val="419090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SupplierID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CompanyName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ContactLastName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ContactFirstName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82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2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BDF4-9857-FE43-BF17-1EA4EF0C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A5F039D4-56D4-5642-AFA5-120E7B2F4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153" y="2103438"/>
            <a:ext cx="6731693" cy="3849687"/>
          </a:xfrm>
        </p:spPr>
      </p:pic>
    </p:spTree>
    <p:extLst>
      <p:ext uri="{BB962C8B-B14F-4D97-AF65-F5344CB8AC3E}">
        <p14:creationId xmlns:p14="http://schemas.microsoft.com/office/powerpoint/2010/main" val="142554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E74D-AA41-5C45-BC70-D5BE6209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9156-9009-2B45-89B7-C43E51AB0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0220"/>
            <a:ext cx="10058400" cy="3849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db_supplier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SupplierID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INT UNSIGNED AUTO_INCREMENT PRIMARY 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CompanyName VARCHAR(256),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ContactLastName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VARCHAR(256),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ContactFirstName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VARCHAR(256),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Phone VARCHAR(12)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db_subject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SubjectID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INT UNSIGNED AUTO_INCREMENT PRIMARY 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CategoryName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VARCHAR(256)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db_customer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INT UNSIGNED AUTO_INCREMENT PRIMARY 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VARCHAR(256),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FirstName VARCHAR(256),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Phone VARCHAR(24)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db_shipper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ShipperID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INT UNSIGNED AUTO_INCREMENT PRIMARY 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ShipperName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VARCHAR(256)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>
              <a:spcBef>
                <a:spcPts val="0"/>
              </a:spcBef>
            </a:pP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03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2707-3274-9343-9A08-E11F66C3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Queries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844C-FDBF-CE4E-B987-C0713CA4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1645"/>
            <a:ext cx="10058400" cy="3849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db_employee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EmployeeID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INT UNSIGNED AUTO_INCREMENT PRIMARY 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VARCHAR(256),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FirstName VARCHAR(256)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BookID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INT UNSIGNED AUTO_INCREMENT PRIMARY 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Title VARCHAR(256),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FLOAT,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Author VARCHAR(256),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Quantity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SupplierID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SubjectID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INDEX 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SupplierID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INDEX 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SubjectID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  	FOREIGN KEY 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SupplierID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 REFERENCES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db_supplier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SupplierID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FOREIGN KEY 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SubjectID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 REFERENCES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db_subject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SubjectID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507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C925-F4C1-F74B-A478-8AE0E990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Queries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925C-AD4F-8D4B-B470-6FFBF3869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3070"/>
            <a:ext cx="10058400" cy="3849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INT UNSIGNED AUTO_INCREMENT PRIMARY 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EmployeeID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DATETIME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ShippedDate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DATETIME,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ShipperID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INDEX 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INDEX 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EmployeeID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INDEX 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ShipperID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   	FOREIGN KEY 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 REFERENCES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db_customer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FOREIGN KEY 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EmployeeID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 REFERENCES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db_employee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EmployeeID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FOREIGN KEY 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ShipperID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 REFERENCES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db_shipper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ShipperID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db_order_detail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BookID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Quantity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INDEX 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BookID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INDEX 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   	FOREIGN KEY 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BookID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 REFERENCES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BookID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	FOREIGN KEY 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 REFERENCES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9943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740B-B266-884D-A222-9EF46CEF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Queries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53D4-41FE-694F-B676-A5826512D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1. Show the subject names of books supplied by *supplier2*.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SELECT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db_subject.CategoryName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	LEFT JOIN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db_subject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db_book.SUBJECT_ID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db_subject.SUBJECT_ID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WHERE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db_book.SupplierID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2;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2. Show the name and price of the most expensive book supplied by *supplier3*.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SELECT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B.SupplierID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MAX(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B.UnitPrice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FROM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B WHERE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B.SupplierID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3 GROUP BY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B.SupplierID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3. Show the unique names of all books ordered by *lastname1 firstname1*.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SELECT Distinct(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db_book.Title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FROM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	LEFT JOIN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db_order_detail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db_book.BookID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db_order_detail.BookID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	LEFT JOIN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db_order_detail.OrderID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db_order.OrderID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	Left JOIN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db_customer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db_order.CustomerID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db_customer.CustomerID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WHERE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db_customer.FirstName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"firstname1" AND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db_customer.LastName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"lastname1";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0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0414-CA42-714F-9B35-F3C84F0F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Queries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CC40-0D4F-F649-9857-E53B8CE2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4. Show the title of books which have more than 10 units in stock.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SELECT Title from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WHERE Quantity &gt;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5. Show the total price *lastname1 firstname1* has paid for the books.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SELECT SUM(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db_book.UnitPrice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db_order_detail.Quantity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AS "Total Price" FROM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	LEFT JOIN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db_order_detail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db_book.BookID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db_order_detail.BookID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	LEFT JOIN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db_order_detail.OrderID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db_order.OrderID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	Left JOIN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db_customer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db_order.CustomerID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db_customer.CustomerID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WHERE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db_customer.FirstName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"firstname1" AND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db_customer.LastName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"lastname1";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7. Show the name of books supplied by *supplier2*.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SELECT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db_book.Title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LEFT JOIN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db_supplier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db_book.SupplierID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db_supplier.SupplierID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db_supplier.CompanyName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"supplier2";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95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23A3D"/>
      </a:dk2>
      <a:lt2>
        <a:srgbClr val="E3E8E2"/>
      </a:lt2>
      <a:accent1>
        <a:srgbClr val="A84DC3"/>
      </a:accent1>
      <a:accent2>
        <a:srgbClr val="7854BB"/>
      </a:accent2>
      <a:accent3>
        <a:srgbClr val="565DC6"/>
      </a:accent3>
      <a:accent4>
        <a:srgbClr val="3B74B1"/>
      </a:accent4>
      <a:accent5>
        <a:srgbClr val="4AB0BC"/>
      </a:accent5>
      <a:accent6>
        <a:srgbClr val="3BB18C"/>
      </a:accent6>
      <a:hlink>
        <a:srgbClr val="398CAB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964</Words>
  <Application>Microsoft Macintosh PowerPoint</Application>
  <PresentationFormat>Widescreen</PresentationFormat>
  <Paragraphs>156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Garamond</vt:lpstr>
      <vt:lpstr>SavonVTI</vt:lpstr>
      <vt:lpstr>COMP 5120 Term Project</vt:lpstr>
      <vt:lpstr>Database Tables</vt:lpstr>
      <vt:lpstr>Database Tables (cont.)</vt:lpstr>
      <vt:lpstr>ER Diagram</vt:lpstr>
      <vt:lpstr>Create Table Queries</vt:lpstr>
      <vt:lpstr>Create Table Queries (Cont.)</vt:lpstr>
      <vt:lpstr>Create Table Queries (cont.)</vt:lpstr>
      <vt:lpstr>Run Queries Examples</vt:lpstr>
      <vt:lpstr>Run Queries Examples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5120 Term Project</dc:title>
  <dc:creator>Microsoft Office User</dc:creator>
  <cp:lastModifiedBy>Microsoft Office User</cp:lastModifiedBy>
  <cp:revision>13</cp:revision>
  <dcterms:created xsi:type="dcterms:W3CDTF">2019-11-20T15:32:48Z</dcterms:created>
  <dcterms:modified xsi:type="dcterms:W3CDTF">2019-12-04T22:02:24Z</dcterms:modified>
</cp:coreProperties>
</file>