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3" r:id="rId4"/>
    <p:sldId id="264" r:id="rId5"/>
    <p:sldId id="265" r:id="rId6"/>
    <p:sldId id="261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06D50-E5F1-8167-5AB9-D4C66B37245E}" v="7" dt="2024-09-11T16:39:40.827"/>
    <p1510:client id="{F5531378-D5CE-0200-0A91-0E2A52D225FE}" v="366" dt="2024-09-10T21:59:5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9EEA6-D6A5-4A87-BF72-4821FC2AE1C6}" type="datetimeFigureOut"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A1486-5561-477B-8569-944F0614D8C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3b2e7e75e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3b2e7e75e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3b2e7e75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3b2e7e75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98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2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6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726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2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0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63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cob.gerow@ucon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ob-Gerow/CSE_3666" TargetMode="External"/><Relationship Id="rId2" Type="http://schemas.openxmlformats.org/officeDocument/2006/relationships/hyperlink" Target="https://github.uconn.edu/zhs04001/cse3666-2025sp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03" y="1122442"/>
            <a:ext cx="5335251" cy="2055900"/>
          </a:xfrm>
        </p:spPr>
        <p:txBody>
          <a:bodyPr anchor="b"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CSE3666-Introduction to Computer Architecture</a:t>
            </a:r>
            <a:br>
              <a:rPr lang="en-US" dirty="0"/>
            </a:br>
            <a:br>
              <a:rPr lang="en-US" dirty="0"/>
            </a:br>
            <a:r>
              <a:rPr lang="en-US" b="0" dirty="0"/>
              <a:t>Lab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3BBF-956E-7C2A-2EDF-B0E8A552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17" r="19783"/>
          <a:stretch/>
        </p:blipFill>
        <p:spPr>
          <a:xfrm>
            <a:off x="5965659" y="772026"/>
            <a:ext cx="5333999" cy="533400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81572" y="3178445"/>
            <a:ext cx="5108184" cy="16843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Reverse Bits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A4C45DA-2B42-439B-D582-5DA4CAD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D1CBCA0-B714-40B3-A8CF-9577DA72C6FE}" type="datetime1">
              <a:pPr>
                <a:spcAft>
                  <a:spcPts val="600"/>
                </a:spcAft>
              </a:pPr>
              <a:t>2/2/2025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141F961-1946-B738-EC56-A7FB2CC8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2C91D240-0BDA-08CB-BDEC-DB8F67EE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/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3F67-C100-6BFE-BCAE-B279629C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EF96-E82C-3410-018E-0767D25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 dirty="0">
                <a:hlinkClick r:id="rId2"/>
              </a:rPr>
              <a:t>Jacob.gerow@uconn.edu</a:t>
            </a:r>
            <a:endParaRPr lang="en-US" dirty="0"/>
          </a:p>
          <a:p>
            <a:r>
              <a:rPr lang="en-US" dirty="0"/>
              <a:t>Find me in class discord</a:t>
            </a:r>
          </a:p>
          <a:p>
            <a:r>
              <a:rPr lang="en-US" dirty="0"/>
              <a:t>Office Hours: 11:15am-12:15pm Wednesday</a:t>
            </a:r>
          </a:p>
          <a:p>
            <a:r>
              <a:rPr lang="en-US" dirty="0"/>
              <a:t>BEACH (ITE 360) Drop-in Hours **</a:t>
            </a:r>
            <a:r>
              <a:rPr lang="en-US" b="1" dirty="0"/>
              <a:t>Subject to change</a:t>
            </a:r>
            <a:r>
              <a:rPr lang="en-US" dirty="0"/>
              <a:t>**:</a:t>
            </a:r>
          </a:p>
          <a:p>
            <a:pPr marL="0" indent="0">
              <a:buNone/>
            </a:pPr>
            <a:r>
              <a:rPr lang="en-US" dirty="0"/>
              <a:t>	 Tuesday 6:00pm-8:00pm</a:t>
            </a:r>
          </a:p>
          <a:p>
            <a:pPr marL="0" indent="0">
              <a:buNone/>
            </a:pPr>
            <a:r>
              <a:rPr lang="en-US" dirty="0"/>
              <a:t>	Thursday 4:00pm-8:00pm</a:t>
            </a:r>
          </a:p>
          <a:p>
            <a:pPr marL="0" indent="0">
              <a:buNone/>
            </a:pPr>
            <a:r>
              <a:rPr lang="en-US" dirty="0"/>
              <a:t>	Friday 6:00pm-8:00pm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9CF98-2AD6-8E00-7DEB-815C3EA2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8734F-A5EA-4EE9-8E74-A255832A37FD}" type="datetime1">
              <a:rPr lang="en-US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A6D6-66B1-9EED-96BE-6977B1F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D25C-6DED-21C7-E8EB-E93143AD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6F925-F755-5266-F46F-FA552247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C1AD-8A2E-418A-8E7E-A85F6883D88F}" type="datetime1">
              <a:rPr lang="en-US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92787-3C7B-2AEA-16AE-47A8770C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AB557-F05F-4721-8C52-B5FE483C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  <p:pic>
        <p:nvPicPr>
          <p:cNvPr id="5" name="Google Shape;74;p15">
            <a:extLst>
              <a:ext uri="{FF2B5EF4-FFF2-40B4-BE49-F238E27FC236}">
                <a16:creationId xmlns:a16="http://schemas.microsoft.com/office/drawing/2014/main" id="{43476A65-DD87-6159-9C9F-86DA4EA287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0640" y="2588479"/>
            <a:ext cx="4583355" cy="212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9F8F9-8E08-5FC0-05D8-2AB07B76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183" y="767572"/>
            <a:ext cx="6474989" cy="532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3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F3F9E-2EDA-03FE-500D-9CE15519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6CCE-7167-4EAD-BC70-768DFC9DC3AC}" type="datetime1">
              <a:rPr lang="en-US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D63C0-61F7-5761-0C47-38E0FC3B3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9379-CE41-DEF8-418A-9E062989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93486-990E-0960-A4A9-5C2752881444}"/>
              </a:ext>
            </a:extLst>
          </p:cNvPr>
          <p:cNvSpPr txBox="1"/>
          <p:nvPr/>
        </p:nvSpPr>
        <p:spPr>
          <a:xfrm>
            <a:off x="1819017" y="2217265"/>
            <a:ext cx="664175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Bits are the same forward as they are reversed </a:t>
            </a:r>
            <a:endParaRPr lang="en-US" dirty="0"/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8-bit palindromes examples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  11000011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  10100101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  00011000 </a:t>
            </a:r>
            <a:endParaRPr lang="en-US" dirty="0"/>
          </a:p>
          <a:p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+mn-lt"/>
                <a:cs typeface="+mn-lt"/>
              </a:rPr>
              <a:t>Remember you are working with 32 bits not 8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  11001100100100000000100100110011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D393CD-73B1-49D6-6D1C-ECB38D3ECC23}"/>
              </a:ext>
            </a:extLst>
          </p:cNvPr>
          <p:cNvSpPr txBox="1">
            <a:spLocks/>
          </p:cNvSpPr>
          <p:nvPr/>
        </p:nvSpPr>
        <p:spPr>
          <a:xfrm>
            <a:off x="1477191" y="788270"/>
            <a:ext cx="9238434" cy="857559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Palindromes</a:t>
            </a:r>
          </a:p>
        </p:txBody>
      </p:sp>
    </p:spTree>
    <p:extLst>
      <p:ext uri="{BB962C8B-B14F-4D97-AF65-F5344CB8AC3E}">
        <p14:creationId xmlns:p14="http://schemas.microsoft.com/office/powerpoint/2010/main" val="334601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FA8BA-1C1D-5A66-5EB9-49933D14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Examples</a:t>
            </a:r>
          </a:p>
        </p:txBody>
      </p:sp>
      <p:pic>
        <p:nvPicPr>
          <p:cNvPr id="7" name="Content Placeholder 6" descr="A black screen with green text&#10;&#10;Description automatically generated">
            <a:extLst>
              <a:ext uri="{FF2B5EF4-FFF2-40B4-BE49-F238E27FC236}">
                <a16:creationId xmlns:a16="http://schemas.microsoft.com/office/drawing/2014/main" id="{B247E484-A042-0A43-E0D8-52D76C966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6933" y="909637"/>
            <a:ext cx="3467100" cy="124777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DB22-9E66-3535-9E60-6734C79A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3C03F-D540-48F0-A32C-5B899EC1C921}" type="datetime1">
              <a:rPr lang="en-US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25193-6149-B724-E583-273D15CD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FC203-DC51-A4F4-2E93-4919C3B0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A white background with colorful text&#10;&#10;Description automatically generated">
            <a:extLst>
              <a:ext uri="{FF2B5EF4-FFF2-40B4-BE49-F238E27FC236}">
                <a16:creationId xmlns:a16="http://schemas.microsoft.com/office/drawing/2014/main" id="{99728F67-833F-5696-3CA2-05FD0C4B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3438525"/>
            <a:ext cx="3048000" cy="182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C7101C-AA67-42FA-0786-BE9D15FA55EE}"/>
              </a:ext>
            </a:extLst>
          </p:cNvPr>
          <p:cNvSpPr txBox="1"/>
          <p:nvPr/>
        </p:nvSpPr>
        <p:spPr>
          <a:xfrm>
            <a:off x="460031" y="3037960"/>
            <a:ext cx="4038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the iterator does not need to be used</a:t>
            </a:r>
          </a:p>
        </p:txBody>
      </p:sp>
      <p:pic>
        <p:nvPicPr>
          <p:cNvPr id="10" name="Picture 9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D9E6865-61E3-EA27-2894-4AF277936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3490913"/>
            <a:ext cx="3371850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7E8F59-5302-5159-D872-42F556BD35A8}"/>
              </a:ext>
            </a:extLst>
          </p:cNvPr>
          <p:cNvSpPr txBox="1"/>
          <p:nvPr/>
        </p:nvSpPr>
        <p:spPr>
          <a:xfrm>
            <a:off x="6051206" y="3123684"/>
            <a:ext cx="4857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the iterator needs to be utilized within the loop</a:t>
            </a:r>
          </a:p>
        </p:txBody>
      </p:sp>
    </p:spTree>
    <p:extLst>
      <p:ext uri="{BB962C8B-B14F-4D97-AF65-F5344CB8AC3E}">
        <p14:creationId xmlns:p14="http://schemas.microsoft.com/office/powerpoint/2010/main" val="380247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600" b="1" dirty="0">
                <a:solidFill>
                  <a:schemeClr val="tx1"/>
                </a:solidFill>
                <a:latin typeface="Trade Gothic Next"/>
              </a:rPr>
              <a:t>BIT OPERTATIONS</a:t>
            </a:r>
            <a:endParaRPr lang="en-US" sz="3600" b="1">
              <a:solidFill>
                <a:schemeClr val="tx1"/>
              </a:solidFill>
              <a:latin typeface="Trade Gothic Nex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449" y="3071134"/>
            <a:ext cx="3233233" cy="150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b="1" dirty="0">
                <a:solidFill>
                  <a:schemeClr val="tx1"/>
                </a:solidFill>
                <a:latin typeface="Trade Gothic Next"/>
              </a:rPr>
              <a:t>SYSTEM CALL</a:t>
            </a:r>
            <a:endParaRPr lang="en-US" sz="3200" b="1" dirty="0">
              <a:solidFill>
                <a:schemeClr val="tx1"/>
              </a:solidFill>
              <a:latin typeface="Trade Gothic Nex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11157600" cy="230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600" indent="-457200">
              <a:buAutoNum type="arabicPeriod"/>
            </a:pPr>
            <a:r>
              <a:rPr lang="en" sz="1850" b="1" dirty="0">
                <a:solidFill>
                  <a:schemeClr val="tx1"/>
                </a:solidFill>
              </a:rPr>
              <a:t>1. </a:t>
            </a:r>
            <a:r>
              <a:rPr lang="en" sz="1850" b="1" dirty="0" err="1">
                <a:solidFill>
                  <a:schemeClr val="tx1"/>
                </a:solidFill>
              </a:rPr>
              <a:t>Syscall</a:t>
            </a:r>
            <a:r>
              <a:rPr lang="en" sz="1850" b="1" dirty="0">
                <a:solidFill>
                  <a:schemeClr val="tx1"/>
                </a:solidFill>
              </a:rPr>
              <a:t> table: </a:t>
            </a:r>
            <a:r>
              <a:rPr lang="en" sz="1850" dirty="0">
                <a:solidFill>
                  <a:schemeClr val="tx1"/>
                </a:solidFill>
              </a:rPr>
              <a:t>RISC-V Simulator -&gt; Help -&gt; </a:t>
            </a:r>
            <a:r>
              <a:rPr lang="en" sz="1850" dirty="0" err="1">
                <a:solidFill>
                  <a:schemeClr val="tx1"/>
                </a:solidFill>
              </a:rPr>
              <a:t>Syscalls</a:t>
            </a:r>
            <a:endParaRPr lang="en-US" sz="1850" dirty="0" err="1">
              <a:solidFill>
                <a:schemeClr val="tx1"/>
              </a:solidFill>
            </a:endParaRPr>
          </a:p>
          <a:p>
            <a:pPr marL="608965" indent="-456565">
              <a:buAutoNum type="arabicPeriod"/>
            </a:pPr>
            <a:r>
              <a:rPr lang="en" sz="1850" dirty="0">
                <a:solidFill>
                  <a:schemeClr val="tx1"/>
                </a:solidFill>
              </a:rPr>
              <a:t>2. Put integer in register a7 to specify </a:t>
            </a:r>
            <a:r>
              <a:rPr lang="en" sz="1850" dirty="0" err="1">
                <a:solidFill>
                  <a:schemeClr val="tx1"/>
                </a:solidFill>
              </a:rPr>
              <a:t>syscall</a:t>
            </a:r>
            <a:r>
              <a:rPr lang="en" sz="1850" dirty="0">
                <a:solidFill>
                  <a:schemeClr val="tx1"/>
                </a:solidFill>
              </a:rPr>
              <a:t> type</a:t>
            </a:r>
            <a:endParaRPr sz="1850" dirty="0">
              <a:solidFill>
                <a:schemeClr val="tx1"/>
              </a:solidFill>
            </a:endParaRPr>
          </a:p>
          <a:p>
            <a:pPr marL="608965" indent="-456565">
              <a:buAutoNum type="arabicPeriod"/>
            </a:pPr>
            <a:r>
              <a:rPr lang="en" sz="1850" dirty="0">
                <a:solidFill>
                  <a:schemeClr val="tx1"/>
                </a:solidFill>
              </a:rPr>
              <a:t>3. Follow </a:t>
            </a:r>
            <a:r>
              <a:rPr lang="en" sz="1850" dirty="0" err="1">
                <a:solidFill>
                  <a:schemeClr val="tx1"/>
                </a:solidFill>
              </a:rPr>
              <a:t>syscall</a:t>
            </a:r>
            <a:r>
              <a:rPr lang="en" sz="1850" dirty="0">
                <a:solidFill>
                  <a:schemeClr val="tx1"/>
                </a:solidFill>
              </a:rPr>
              <a:t> table to fill any additional information for the </a:t>
            </a:r>
            <a:r>
              <a:rPr lang="en" sz="1850" dirty="0" err="1">
                <a:solidFill>
                  <a:schemeClr val="tx1"/>
                </a:solidFill>
              </a:rPr>
              <a:t>syscall</a:t>
            </a:r>
            <a:endParaRPr sz="1850" dirty="0" err="1">
              <a:solidFill>
                <a:schemeClr val="tx1"/>
              </a:solidFill>
            </a:endParaRPr>
          </a:p>
          <a:p>
            <a:pPr marL="608965" indent="-456565">
              <a:buAutoNum type="arabicPeriod"/>
            </a:pPr>
            <a:r>
              <a:rPr lang="en" sz="1850" dirty="0">
                <a:solidFill>
                  <a:schemeClr val="tx1"/>
                </a:solidFill>
              </a:rPr>
              <a:t>4. “</a:t>
            </a:r>
            <a:r>
              <a:rPr lang="en" sz="1850" dirty="0" err="1">
                <a:solidFill>
                  <a:schemeClr val="tx1"/>
                </a:solidFill>
              </a:rPr>
              <a:t>ecall</a:t>
            </a:r>
            <a:r>
              <a:rPr lang="en" sz="1850" dirty="0">
                <a:solidFill>
                  <a:schemeClr val="tx1"/>
                </a:solidFill>
              </a:rPr>
              <a:t>”</a:t>
            </a:r>
            <a:endParaRPr sz="1850" dirty="0">
              <a:solidFill>
                <a:schemeClr val="tx1"/>
              </a:solidFill>
            </a:endParaRPr>
          </a:p>
          <a:p>
            <a:pPr marL="608965" indent="-456565">
              <a:buAutoNum type="arabicPeriod"/>
            </a:pPr>
            <a:r>
              <a:rPr lang="en" sz="1850" dirty="0">
                <a:solidFill>
                  <a:schemeClr val="tx1"/>
                </a:solidFill>
              </a:rPr>
              <a:t>5. Follow </a:t>
            </a:r>
            <a:r>
              <a:rPr lang="en" sz="1850" dirty="0" err="1">
                <a:solidFill>
                  <a:schemeClr val="tx1"/>
                </a:solidFill>
              </a:rPr>
              <a:t>syscall</a:t>
            </a:r>
            <a:r>
              <a:rPr lang="en" sz="1850" dirty="0">
                <a:solidFill>
                  <a:schemeClr val="tx1"/>
                </a:solidFill>
              </a:rPr>
              <a:t> table to retrieve any information from the </a:t>
            </a:r>
            <a:r>
              <a:rPr lang="en" sz="1850" dirty="0" err="1">
                <a:solidFill>
                  <a:schemeClr val="tx1"/>
                </a:solidFill>
              </a:rPr>
              <a:t>syscall</a:t>
            </a:r>
            <a:endParaRPr sz="1850" dirty="0" err="1">
              <a:solidFill>
                <a:schemeClr val="tx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534" y="4337233"/>
            <a:ext cx="4406900" cy="17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2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2CEA-5F13-62A7-5E16-5224D739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687F-E342-5FEB-71AB-7E5851EA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input system call expects a signed 2s complement number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en-US"/>
              <a:t>1000 0000 0000 0000 0000 0000 0000 0000 is </a:t>
            </a:r>
            <a:r>
              <a:rPr lang="en-US">
                <a:ea typeface="+mn-lt"/>
                <a:cs typeface="+mn-lt"/>
              </a:rPr>
              <a:t>–</a:t>
            </a:r>
            <a:r>
              <a:rPr lang="en-US" dirty="0">
                <a:ea typeface="+mn-lt"/>
                <a:cs typeface="+mn-lt"/>
              </a:rPr>
              <a:t>2147483648</a:t>
            </a:r>
          </a:p>
          <a:p>
            <a:pPr lvl="4">
              <a:buFont typeface="Courier New" panose="020B0604020202020204" pitchFamily="34" charset="0"/>
              <a:buChar char="o"/>
            </a:pPr>
            <a:r>
              <a:rPr lang="en-US"/>
              <a:t>0100 0000 0000 0000 0000 0000 0000 0000 is </a:t>
            </a:r>
            <a:r>
              <a:rPr lang="en-US">
                <a:ea typeface="+mn-lt"/>
                <a:cs typeface="+mn-lt"/>
              </a:rPr>
              <a:t>1073741824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1E20F-602A-F8B1-737D-ABDBDCB3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49A2-6989-4609-8F83-12E04A68B497}" type="datetime1">
              <a:rPr lang="en-US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9E609-CD43-1001-2ABB-C527A853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946F-2AED-981B-233A-C13BB0F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5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2257B-0D21-9487-B0DB-5D9ECD97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0BD0-523F-EAF0-A543-8980847D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Discord (must join, </a:t>
            </a:r>
            <a:r>
              <a:rPr lang="en-US" b="1" dirty="0">
                <a:latin typeface="Amasis MT Pro Black" panose="020F0502020204030204" pitchFamily="18" charset="0"/>
                <a:ea typeface="+mn-lt"/>
                <a:cs typeface="+mn-lt"/>
              </a:rPr>
              <a:t>change name to first and last</a:t>
            </a:r>
            <a:r>
              <a:rPr lang="en-US" b="1" dirty="0">
                <a:ea typeface="+mn-lt"/>
                <a:cs typeface="+mn-lt"/>
              </a:rPr>
              <a:t>, and set role): </a:t>
            </a:r>
            <a:r>
              <a:rPr lang="en-US" dirty="0">
                <a:ea typeface="+mn-lt"/>
                <a:cs typeface="+mn-lt"/>
              </a:rPr>
              <a:t>https://discord.gg/xE4fTGRS</a:t>
            </a:r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Github</a:t>
            </a:r>
            <a:r>
              <a:rPr lang="en-US" b="1" dirty="0">
                <a:ea typeface="+mn-lt"/>
                <a:cs typeface="+mn-lt"/>
              </a:rPr>
              <a:t> Repo: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2"/>
              </a:rPr>
              <a:t>https://github.uconn.edu/zhs04001/cse3666-2025spring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Lab Presentation Repo: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https://github.com/Jacob-Gerow/CSE_3666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B915-325A-DF64-BD1D-2EC5FDF0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966F-A9D7-4AC5-97FD-A6B766A4CF0C}" type="datetime1">
              <a:rPr lang="en-US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1ED60-E249-44E1-95ED-0E9F7F37F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23768-7A31-19F9-667A-0728DCD8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1671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274</Words>
  <Application>Microsoft Office PowerPoint</Application>
  <PresentationFormat>Widescreen</PresentationFormat>
  <Paragraphs>59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Amasis MT Pro Black</vt:lpstr>
      <vt:lpstr>Arial</vt:lpstr>
      <vt:lpstr>Calibri</vt:lpstr>
      <vt:lpstr>Courier New</vt:lpstr>
      <vt:lpstr>Trade Gothic Next</vt:lpstr>
      <vt:lpstr>Trade Gothic Next Cond</vt:lpstr>
      <vt:lpstr>Trade Gothic Next Light</vt:lpstr>
      <vt:lpstr>PortalVTI</vt:lpstr>
      <vt:lpstr>CSE3666-Introduction to Computer Architecture  Lab 2</vt:lpstr>
      <vt:lpstr>Extra Support</vt:lpstr>
      <vt:lpstr>PowerPoint Presentation</vt:lpstr>
      <vt:lpstr>PowerPoint Presentation</vt:lpstr>
      <vt:lpstr>For Loop Examples</vt:lpstr>
      <vt:lpstr>BIT OPERTATIONS</vt:lpstr>
      <vt:lpstr>SYSTEM CALL</vt:lpstr>
      <vt:lpstr>Other HINTS</vt:lpstr>
      <vt:lpstr>Important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Gerow, Jacob</cp:lastModifiedBy>
  <cp:revision>103</cp:revision>
  <dcterms:created xsi:type="dcterms:W3CDTF">2024-08-27T21:39:26Z</dcterms:created>
  <dcterms:modified xsi:type="dcterms:W3CDTF">2025-02-02T21:50:06Z</dcterms:modified>
</cp:coreProperties>
</file>