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C530E-7BFB-22AA-86C2-4D6D8FA85060}" v="251" dt="2024-08-28T02:16:42.153"/>
    <p1510:client id="{C6F535C0-BD6F-F8D0-9DD4-DD076F37E38D}" v="977" dt="2024-08-28T02:05:21.838"/>
    <p1510:client id="{D659291A-1B57-0F85-DA9D-96B9AECD2AC5}" v="726" dt="2024-08-28T01:39:53.733"/>
    <p1510:client id="{ED31374D-3B58-0EE6-9D21-7879E18B6725}" v="4" dt="2024-08-28T01:40:5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Jacob.gerow@ucon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uconn.edu/zhs04001/cse3666-2025sp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2442"/>
            <a:ext cx="5876454" cy="20559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CSE 3666 - Introduction to Computer Architecture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Lab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3BBF-956E-7C2A-2EDF-B0E8A552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7" r="19783"/>
          <a:stretch/>
        </p:blipFill>
        <p:spPr>
          <a:xfrm>
            <a:off x="5965659" y="772026"/>
            <a:ext cx="5333999" cy="5334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1572" y="3178445"/>
            <a:ext cx="5108184" cy="16843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Find Greatest Common Divisor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A4C45DA-2B42-439B-D582-5DA4CAD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1CBCA0-B714-40B3-A8CF-9577DA72C6FE}" type="datetime1">
              <a:rPr lang="en-US"/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141F961-1946-B738-EC56-A7FB2CC8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C91D240-0BDA-08CB-BDEC-DB8F67EE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20F-D329-52CD-CFDF-357CBCF9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Psuedo</a:t>
            </a:r>
            <a:r>
              <a:rPr lang="en-US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B5B3-7634-7870-2A1E-895241B5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44577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 </a:t>
            </a:r>
            <a:r>
              <a:rPr lang="en-US" err="1"/>
              <a:t>psuedo</a:t>
            </a:r>
            <a:r>
              <a:rPr lang="en-US"/>
              <a:t> instruction is an assembly instruction used in programming that is a shorthand for one or more basic instructions</a:t>
            </a:r>
          </a:p>
          <a:p>
            <a:r>
              <a:rPr lang="en-US"/>
              <a:t>Makes programming easier but obscures the minute details of what your machine is doing.</a:t>
            </a:r>
          </a:p>
          <a:p>
            <a:r>
              <a:rPr lang="en-US"/>
              <a:t>Example:</a:t>
            </a:r>
          </a:p>
          <a:p>
            <a:endParaRPr lang="en-US"/>
          </a:p>
          <a:p>
            <a:pPr lvl="1" indent="-274320"/>
            <a:r>
              <a:rPr lang="en-US" b="0"/>
              <a:t> mv (stands for move, has copy functionality) is not a "real" RISC-V instruction but can be implemented with an add instruction</a:t>
            </a:r>
          </a:p>
          <a:p>
            <a:pPr marL="285750" lvl="1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Complete </a:t>
            </a:r>
            <a:r>
              <a:rPr lang="en-US">
                <a:ea typeface="+mn-lt"/>
                <a:cs typeface="+mn-lt"/>
              </a:rPr>
              <a:t>Pseudo Instruction List</a:t>
            </a:r>
            <a:r>
              <a:rPr lang="en-US" b="0">
                <a:ea typeface="+mn-lt"/>
                <a:cs typeface="+mn-lt"/>
              </a:rPr>
              <a:t>: RISC-V Simulator -&gt; Help -&gt; Extended (pseudo)</a:t>
            </a:r>
            <a:endParaRPr lang="en-US" b="0"/>
          </a:p>
          <a:p>
            <a:pPr marL="285750" lvl="1" indent="-285750">
              <a:buFont typeface="Arial"/>
              <a:buChar char="•"/>
            </a:pPr>
            <a:r>
              <a:rPr lang="en-US" b="0"/>
              <a:t>In CSE 3666 </a:t>
            </a:r>
            <a:r>
              <a:rPr lang="en-US" b="0" err="1"/>
              <a:t>Psuedo</a:t>
            </a:r>
            <a:r>
              <a:rPr lang="en-US" b="0"/>
              <a:t> instructions are </a:t>
            </a:r>
            <a:r>
              <a:rPr lang="en-US"/>
              <a:t>NOT allowed. </a:t>
            </a:r>
            <a:endParaRPr lang="en-US" b="0"/>
          </a:p>
          <a:p>
            <a:pPr marL="468630" lvl="2">
              <a:buFont typeface="Wingdings"/>
              <a:buChar char="§"/>
            </a:pPr>
            <a:r>
              <a:rPr lang="en-US" b="0"/>
              <a:t>Submitting an assignment to the </a:t>
            </a:r>
            <a:r>
              <a:rPr lang="en-US" b="0" err="1"/>
              <a:t>autograder</a:t>
            </a:r>
            <a:r>
              <a:rPr lang="en-US" b="0"/>
              <a:t> with a </a:t>
            </a:r>
            <a:r>
              <a:rPr lang="en-US" b="0" err="1"/>
              <a:t>psuedo</a:t>
            </a:r>
            <a:r>
              <a:rPr lang="en-US" b="0"/>
              <a:t> instruction </a:t>
            </a:r>
            <a:r>
              <a:rPr lang="en-US"/>
              <a:t>=</a:t>
            </a:r>
            <a:r>
              <a:rPr lang="en-US" b="0"/>
              <a:t> </a:t>
            </a:r>
            <a:r>
              <a:rPr lang="en-US"/>
              <a:t>0 (can resubmit)</a:t>
            </a:r>
            <a:endParaRPr lang="en-US" b="0"/>
          </a:p>
          <a:p>
            <a:pPr marL="468630" lvl="2">
              <a:buFont typeface="Wingdings"/>
              <a:buChar char="§"/>
            </a:pPr>
            <a:r>
              <a:rPr lang="en-US"/>
              <a:t>Points are taken off exams if </a:t>
            </a:r>
            <a:r>
              <a:rPr lang="en-US" err="1"/>
              <a:t>psuedo</a:t>
            </a:r>
            <a:r>
              <a:rPr lang="en-US"/>
              <a:t> instructions are used</a:t>
            </a:r>
          </a:p>
          <a:p>
            <a:pPr lvl="1"/>
            <a:r>
              <a:rPr lang="en-US" b="0"/>
              <a:t>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2445-A0BC-CD2A-D67A-AF52B2B8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95F-ADEB-434C-A52C-AB4635C3C1B1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7EA7-82E4-9BEB-C093-F9AFB294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BF77-2C5C-1F38-EC9E-2E2D2127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/>
          </a:p>
        </p:txBody>
      </p:sp>
      <p:pic>
        <p:nvPicPr>
          <p:cNvPr id="7" name="Picture 6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4E3CFDCB-FA1E-3391-7CE3-CCDFFB07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3862388"/>
            <a:ext cx="6924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1AD1-3496-A99C-99B3-6E5819C9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 Rough Sketch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3F95-62CC-A351-762C-36355AE3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189C-2F30-4897-89E7-1695D0F4A2C4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2708-879C-1610-295B-1C5BBCB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D683-E3C9-CE6B-6A09-AFFE1730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/>
          </a:p>
        </p:txBody>
      </p:sp>
      <p:pic>
        <p:nvPicPr>
          <p:cNvPr id="7" name="Google Shape;95;p18">
            <a:extLst>
              <a:ext uri="{FF2B5EF4-FFF2-40B4-BE49-F238E27FC236}">
                <a16:creationId xmlns:a16="http://schemas.microsoft.com/office/drawing/2014/main" id="{5D106094-2773-3F88-E0FE-B01B9DAF64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0237" y="3388970"/>
            <a:ext cx="14192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;p18">
            <a:extLst>
              <a:ext uri="{FF2B5EF4-FFF2-40B4-BE49-F238E27FC236}">
                <a16:creationId xmlns:a16="http://schemas.microsoft.com/office/drawing/2014/main" id="{6B81D241-67F4-FE39-D651-A57DE28EBB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237" y="1936457"/>
            <a:ext cx="2474297" cy="369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7;p18">
            <a:extLst>
              <a:ext uri="{FF2B5EF4-FFF2-40B4-BE49-F238E27FC236}">
                <a16:creationId xmlns:a16="http://schemas.microsoft.com/office/drawing/2014/main" id="{B26BAE24-4484-2DD3-620A-8BB91D54A7CB}"/>
              </a:ext>
            </a:extLst>
          </p:cNvPr>
          <p:cNvCxnSpPr/>
          <p:nvPr/>
        </p:nvCxnSpPr>
        <p:spPr>
          <a:xfrm>
            <a:off x="3937887" y="3873732"/>
            <a:ext cx="3486900" cy="1168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98;p18">
            <a:extLst>
              <a:ext uri="{FF2B5EF4-FFF2-40B4-BE49-F238E27FC236}">
                <a16:creationId xmlns:a16="http://schemas.microsoft.com/office/drawing/2014/main" id="{298AE605-E73B-C7F5-2D77-5B899E0D468F}"/>
              </a:ext>
            </a:extLst>
          </p:cNvPr>
          <p:cNvSpPr txBox="1"/>
          <p:nvPr/>
        </p:nvSpPr>
        <p:spPr>
          <a:xfrm>
            <a:off x="2107186" y="4735527"/>
            <a:ext cx="2474400" cy="32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System call to print GCD</a:t>
            </a:r>
            <a:endParaRPr lang="en-US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1" name="Google Shape;99;p18">
            <a:extLst>
              <a:ext uri="{FF2B5EF4-FFF2-40B4-BE49-F238E27FC236}">
                <a16:creationId xmlns:a16="http://schemas.microsoft.com/office/drawing/2014/main" id="{C903D5AE-B1C5-9714-5330-13215BA90606}"/>
              </a:ext>
            </a:extLst>
          </p:cNvPr>
          <p:cNvCxnSpPr/>
          <p:nvPr/>
        </p:nvCxnSpPr>
        <p:spPr>
          <a:xfrm>
            <a:off x="4475562" y="4886582"/>
            <a:ext cx="2916900" cy="335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80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9B04-5BCA-4811-1314-67AAC029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in </a:t>
            </a:r>
            <a:r>
              <a:rPr lang="en-US" err="1"/>
              <a:t>Risc</a:t>
            </a:r>
            <a:r>
              <a:rPr lang="en-US"/>
              <a:t>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E5F4-1A7E-BBE5-58E8-3E6EDF4A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6CD-94B4-4DA3-A3D0-AC2532D95111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721D-8906-51BE-6755-B615083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9096-D825-064B-08E7-1C358F7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/>
          </a:p>
        </p:txBody>
      </p:sp>
      <p:pic>
        <p:nvPicPr>
          <p:cNvPr id="7" name="Google Shape;105;p19">
            <a:extLst>
              <a:ext uri="{FF2B5EF4-FFF2-40B4-BE49-F238E27FC236}">
                <a16:creationId xmlns:a16="http://schemas.microsoft.com/office/drawing/2014/main" id="{3CEC383C-DF57-01C1-DAE8-628EA77DA4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3650" y="3406775"/>
            <a:ext cx="2648751" cy="205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EF603BF1-300E-22D0-0141-70B53512C430}"/>
              </a:ext>
            </a:extLst>
          </p:cNvPr>
          <p:cNvCxnSpPr/>
          <p:nvPr/>
        </p:nvCxnSpPr>
        <p:spPr>
          <a:xfrm rot="10800000" flipH="1">
            <a:off x="4962200" y="4429475"/>
            <a:ext cx="1194300" cy="6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04631151-BD25-7450-1FA7-3CB25DFB032D}"/>
              </a:ext>
            </a:extLst>
          </p:cNvPr>
          <p:cNvSpPr txBox="1"/>
          <p:nvPr/>
        </p:nvSpPr>
        <p:spPr>
          <a:xfrm>
            <a:off x="2268500" y="2805800"/>
            <a:ext cx="24369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 Code</a:t>
            </a:r>
            <a:endParaRPr lang="en-US" sz="210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108;p19">
            <a:extLst>
              <a:ext uri="{FF2B5EF4-FFF2-40B4-BE49-F238E27FC236}">
                <a16:creationId xmlns:a16="http://schemas.microsoft.com/office/drawing/2014/main" id="{EE2B6D7A-DCD6-6F2E-06DF-EFEA0FAE2813}"/>
              </a:ext>
            </a:extLst>
          </p:cNvPr>
          <p:cNvSpPr txBox="1"/>
          <p:nvPr/>
        </p:nvSpPr>
        <p:spPr>
          <a:xfrm>
            <a:off x="6451050" y="2805800"/>
            <a:ext cx="24369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RISC-V Assembly</a:t>
            </a:r>
            <a:endParaRPr lang="en-US" sz="210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1" name="Google Shape;109;p19">
            <a:extLst>
              <a:ext uri="{FF2B5EF4-FFF2-40B4-BE49-F238E27FC236}">
                <a16:creationId xmlns:a16="http://schemas.microsoft.com/office/drawing/2014/main" id="{087C6C1B-78F1-41B1-F442-9CB4B63203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300" y="3740325"/>
            <a:ext cx="4336125" cy="158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4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079C-ED54-75F8-D621-44BA378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Statement in RISC-V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D870-022A-9151-38A4-19810B4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029D-FCE7-4B87-834E-33E00ABFA7B5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AF1D-3B0B-9095-CE69-6E7D28CF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8E16-720A-3B39-4446-1BAF3BC5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/>
          </a:p>
        </p:txBody>
      </p:sp>
      <p:pic>
        <p:nvPicPr>
          <p:cNvPr id="7" name="Google Shape;115;p20">
            <a:extLst>
              <a:ext uri="{FF2B5EF4-FFF2-40B4-BE49-F238E27FC236}">
                <a16:creationId xmlns:a16="http://schemas.microsoft.com/office/drawing/2014/main" id="{EAC97FFB-C88A-E518-9624-E3CEBD4254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3450" y="2421325"/>
            <a:ext cx="2923225" cy="269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Google Shape;116;p20">
            <a:extLst>
              <a:ext uri="{FF2B5EF4-FFF2-40B4-BE49-F238E27FC236}">
                <a16:creationId xmlns:a16="http://schemas.microsoft.com/office/drawing/2014/main" id="{EEF0F652-2B1E-5AFF-92B5-DB9505397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799" y="2784475"/>
            <a:ext cx="3409950" cy="1971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Google Shape;117;p20">
            <a:extLst>
              <a:ext uri="{FF2B5EF4-FFF2-40B4-BE49-F238E27FC236}">
                <a16:creationId xmlns:a16="http://schemas.microsoft.com/office/drawing/2014/main" id="{02043A0C-5963-E925-95A5-12011C09EB67}"/>
              </a:ext>
            </a:extLst>
          </p:cNvPr>
          <p:cNvCxnSpPr/>
          <p:nvPr/>
        </p:nvCxnSpPr>
        <p:spPr>
          <a:xfrm>
            <a:off x="4784750" y="3766550"/>
            <a:ext cx="1399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5317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0A6-E5F9-3977-12BD-CCEF3632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In </a:t>
            </a:r>
            <a:r>
              <a:rPr lang="en-US" err="1"/>
              <a:t>RiSC</a:t>
            </a:r>
            <a:r>
              <a:rPr lang="en-US"/>
              <a:t>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FFCB-86CD-B570-4CD9-2DA3486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718F-822F-4F49-B462-B2152573BAA1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FF76-B518-049E-5130-F1CA3138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66E2-0B1A-9E5F-80C1-32F3E34C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/>
          </a:p>
        </p:txBody>
      </p:sp>
      <p:sp>
        <p:nvSpPr>
          <p:cNvPr id="7" name="Google Shape;123;p21">
            <a:extLst>
              <a:ext uri="{FF2B5EF4-FFF2-40B4-BE49-F238E27FC236}">
                <a16:creationId xmlns:a16="http://schemas.microsoft.com/office/drawing/2014/main" id="{C67B9792-FF0A-58CC-A0E6-7F79FC9C21B2}"/>
              </a:ext>
            </a:extLst>
          </p:cNvPr>
          <p:cNvSpPr txBox="1">
            <a:spLocks noGrp="1"/>
          </p:cNvSpPr>
          <p:nvPr/>
        </p:nvSpPr>
        <p:spPr>
          <a:xfrm>
            <a:off x="16425" y="3652000"/>
            <a:ext cx="83682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err="1">
                <a:solidFill>
                  <a:schemeClr val="tx1"/>
                </a:solidFill>
              </a:rPr>
              <a:t>Syscall</a:t>
            </a:r>
            <a:r>
              <a:rPr lang="en" b="1">
                <a:solidFill>
                  <a:schemeClr val="tx1"/>
                </a:solidFill>
              </a:rPr>
              <a:t> table: </a:t>
            </a:r>
            <a:r>
              <a:rPr lang="en">
                <a:solidFill>
                  <a:schemeClr val="tx1"/>
                </a:solidFill>
              </a:rPr>
              <a:t>RISC-V Simulator -&gt; Help -&gt; </a:t>
            </a:r>
            <a:r>
              <a:rPr lang="en" err="1">
                <a:solidFill>
                  <a:schemeClr val="tx1"/>
                </a:solidFill>
              </a:rPr>
              <a:t>Syscalls</a:t>
            </a:r>
            <a:endParaRPr lang="en-US" err="1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Put integer in register a7 to specify </a:t>
            </a:r>
            <a:r>
              <a:rPr lang="en" err="1">
                <a:solidFill>
                  <a:schemeClr val="tx1"/>
                </a:solidFill>
              </a:rPr>
              <a:t>syscall</a:t>
            </a:r>
            <a:r>
              <a:rPr lang="en">
                <a:solidFill>
                  <a:schemeClr val="tx1"/>
                </a:solidFill>
              </a:rPr>
              <a:t> type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Follow </a:t>
            </a:r>
            <a:r>
              <a:rPr lang="en" err="1">
                <a:solidFill>
                  <a:schemeClr val="tx1"/>
                </a:solidFill>
              </a:rPr>
              <a:t>syscall</a:t>
            </a:r>
            <a:r>
              <a:rPr lang="en">
                <a:solidFill>
                  <a:schemeClr val="tx1"/>
                </a:solidFill>
              </a:rPr>
              <a:t> table to fill any additional information for the </a:t>
            </a:r>
            <a:r>
              <a:rPr lang="en" err="1">
                <a:solidFill>
                  <a:schemeClr val="tx1"/>
                </a:solidFill>
              </a:rPr>
              <a:t>syscall</a:t>
            </a:r>
            <a:endParaRPr err="1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“</a:t>
            </a:r>
            <a:r>
              <a:rPr lang="en" err="1">
                <a:solidFill>
                  <a:schemeClr val="tx1"/>
                </a:solidFill>
              </a:rPr>
              <a:t>ecall</a:t>
            </a:r>
            <a:r>
              <a:rPr lang="en">
                <a:solidFill>
                  <a:schemeClr val="tx1"/>
                </a:solidFill>
              </a:rPr>
              <a:t>”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Follow </a:t>
            </a:r>
            <a:r>
              <a:rPr lang="en" err="1">
                <a:solidFill>
                  <a:schemeClr val="tx1"/>
                </a:solidFill>
              </a:rPr>
              <a:t>syscall</a:t>
            </a:r>
            <a:r>
              <a:rPr lang="en">
                <a:solidFill>
                  <a:schemeClr val="tx1"/>
                </a:solidFill>
              </a:rPr>
              <a:t> table to retrieve any information from the </a:t>
            </a:r>
            <a:r>
              <a:rPr lang="en" err="1">
                <a:solidFill>
                  <a:schemeClr val="tx1"/>
                </a:solidFill>
              </a:rPr>
              <a:t>syscall</a:t>
            </a:r>
            <a:endParaRPr err="1">
              <a:solidFill>
                <a:schemeClr val="tx1"/>
              </a:solidFill>
            </a:endParaRPr>
          </a:p>
        </p:txBody>
      </p:sp>
      <p:pic>
        <p:nvPicPr>
          <p:cNvPr id="8" name="Google Shape;124;p21">
            <a:extLst>
              <a:ext uri="{FF2B5EF4-FFF2-40B4-BE49-F238E27FC236}">
                <a16:creationId xmlns:a16="http://schemas.microsoft.com/office/drawing/2014/main" id="{C3A20992-7BB2-FFD2-DF4F-30ECA2E270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150" y="5386525"/>
            <a:ext cx="33051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D1638-1D9E-101C-873C-55C3EC9EDC3A}"/>
              </a:ext>
            </a:extLst>
          </p:cNvPr>
          <p:cNvSpPr txBox="1"/>
          <p:nvPr/>
        </p:nvSpPr>
        <p:spPr>
          <a:xfrm>
            <a:off x="656195" y="2255108"/>
            <a:ext cx="10839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System Calls – Your program does not have the ability / access needed to perform some tasks. (Printing to the console is one we need in this class). A system call asks the operating system to do it for you.</a:t>
            </a:r>
          </a:p>
        </p:txBody>
      </p:sp>
      <p:pic>
        <p:nvPicPr>
          <p:cNvPr id="10" name="Picture 9" descr="A person standing next to another person&#10;&#10;Description automatically generated">
            <a:extLst>
              <a:ext uri="{FF2B5EF4-FFF2-40B4-BE49-F238E27FC236}">
                <a16:creationId xmlns:a16="http://schemas.microsoft.com/office/drawing/2014/main" id="{AAD4792D-0ACC-7D3F-CA70-0F9FBB94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0" y="3224213"/>
            <a:ext cx="3743325" cy="184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6067CC-0D6D-1F33-6B84-00C6506C77AC}"/>
              </a:ext>
            </a:extLst>
          </p:cNvPr>
          <p:cNvSpPr txBox="1"/>
          <p:nvPr/>
        </p:nvSpPr>
        <p:spPr>
          <a:xfrm>
            <a:off x="8892230" y="3961627"/>
            <a:ext cx="65465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F64CB-8A2E-45D4-773D-FAD8E811B7A7}"/>
              </a:ext>
            </a:extLst>
          </p:cNvPr>
          <p:cNvSpPr txBox="1"/>
          <p:nvPr/>
        </p:nvSpPr>
        <p:spPr>
          <a:xfrm>
            <a:off x="9911404" y="3466327"/>
            <a:ext cx="65465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11290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549B-5BB6-2249-83FE-090D5A5B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491" y="559670"/>
            <a:ext cx="9238434" cy="857559"/>
          </a:xfrm>
        </p:spPr>
        <p:txBody>
          <a:bodyPr/>
          <a:lstStyle/>
          <a:p>
            <a:r>
              <a:rPr lang="en-US"/>
              <a:t>Register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698E-490B-0BD8-ABF6-FD179E76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491" y="1800225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sx</a:t>
            </a:r>
            <a:r>
              <a:rPr lang="en-US" dirty="0"/>
              <a:t> registers – used for values you want to use long term</a:t>
            </a:r>
          </a:p>
          <a:p>
            <a:r>
              <a:rPr lang="en-US" dirty="0" err="1"/>
              <a:t>tx</a:t>
            </a:r>
            <a:r>
              <a:rPr lang="en-US" dirty="0"/>
              <a:t> registers – used for temporary values</a:t>
            </a:r>
          </a:p>
          <a:p>
            <a:r>
              <a:rPr lang="en-US" dirty="0"/>
              <a:t>ax registers – used for argument values (to and from system calls, functions, etc.)</a:t>
            </a:r>
          </a:p>
          <a:p>
            <a:r>
              <a:rPr lang="en-US" dirty="0"/>
              <a:t>This will be gone over in more detail later in the course</a:t>
            </a:r>
          </a:p>
          <a:p>
            <a:r>
              <a:rPr lang="en-US" dirty="0"/>
              <a:t>Violation of these rules will not break your program, but it is more difficult for other engineers (and TAs) to understand.</a:t>
            </a:r>
          </a:p>
          <a:p>
            <a:r>
              <a:rPr lang="en-US" dirty="0"/>
              <a:t>When introducing new registers, comments stating the purpose of the register is also much appreciated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2F72-1BA5-7D17-3232-6441678A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FE9-0226-4415-A594-4C1D32D6571C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BA3B-B104-10B1-AF53-A976F3DA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5F4-FE23-325D-1F02-D9DD12F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/>
          </a:p>
        </p:txBody>
      </p:sp>
      <p:pic>
        <p:nvPicPr>
          <p:cNvPr id="7" name="Picture 6" descr="A black silhouette of hands making a heart shape&#10;&#10;Description automatically generated">
            <a:extLst>
              <a:ext uri="{FF2B5EF4-FFF2-40B4-BE49-F238E27FC236}">
                <a16:creationId xmlns:a16="http://schemas.microsoft.com/office/drawing/2014/main" id="{49B544DF-F5A3-A699-8512-C472426E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26" y="5242853"/>
            <a:ext cx="2552700" cy="14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F67-C100-6BFE-BCAE-B279629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EF96-E82C-3410-018E-0767D25B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41245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Undergrad Senior in Computer Engineering</a:t>
            </a:r>
          </a:p>
          <a:p>
            <a:r>
              <a:rPr lang="en-US" dirty="0"/>
              <a:t>Spent last summer as Software Engineering Intern at Walmart</a:t>
            </a:r>
          </a:p>
          <a:p>
            <a:r>
              <a:rPr lang="en-US" dirty="0"/>
              <a:t>BEACH (ITE 360) Tutor</a:t>
            </a:r>
          </a:p>
          <a:p>
            <a:r>
              <a:rPr lang="en-US" dirty="0"/>
              <a:t>Third Time TA for this class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Jacob.gerow@uconn.edu</a:t>
            </a:r>
            <a:endParaRPr lang="en-US" dirty="0"/>
          </a:p>
          <a:p>
            <a:r>
              <a:rPr lang="en-US" dirty="0"/>
              <a:t>Find me in the discord</a:t>
            </a:r>
          </a:p>
          <a:p>
            <a:r>
              <a:rPr lang="en-US" dirty="0"/>
              <a:t>Office Hours: 11:15am-12:15pm Wednesday</a:t>
            </a:r>
          </a:p>
          <a:p>
            <a:r>
              <a:rPr lang="en-US" dirty="0"/>
              <a:t>BEACH (ITE 360) Drop-in Hours **</a:t>
            </a:r>
            <a:r>
              <a:rPr lang="en-US" b="1" dirty="0"/>
              <a:t>Subject to change</a:t>
            </a:r>
            <a:r>
              <a:rPr lang="en-US" dirty="0"/>
              <a:t>**:</a:t>
            </a:r>
          </a:p>
          <a:p>
            <a:pPr marL="0" indent="0">
              <a:buNone/>
            </a:pPr>
            <a:r>
              <a:rPr lang="en-US" dirty="0"/>
              <a:t>	 Tuesday 6:00pm-8:00pm</a:t>
            </a:r>
          </a:p>
          <a:p>
            <a:pPr marL="0" indent="0">
              <a:buNone/>
            </a:pPr>
            <a:r>
              <a:rPr lang="en-US" dirty="0"/>
              <a:t>	Thursday 4:00pm-8:00pm</a:t>
            </a:r>
          </a:p>
          <a:p>
            <a:pPr marL="0" indent="0">
              <a:buNone/>
            </a:pPr>
            <a:r>
              <a:rPr lang="en-US" dirty="0"/>
              <a:t>	Friday 6:00pm-8:00pm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CF98-2AD6-8E00-7DEB-815C3EA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34F-A5EA-4EE9-8E74-A255832A37FD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A6D6-66B1-9EED-96BE-6977B1FD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D25C-6DED-21C7-E8EB-E93143AD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  <p:pic>
        <p:nvPicPr>
          <p:cNvPr id="7" name="Picture 6" descr="A green arrow symbol on a blue background&#10;&#10;Description automatically generated">
            <a:extLst>
              <a:ext uri="{FF2B5EF4-FFF2-40B4-BE49-F238E27FC236}">
                <a16:creationId xmlns:a16="http://schemas.microsoft.com/office/drawing/2014/main" id="{7F8B3473-A8B3-9B8F-AF6F-1DC07E23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21" y="1991508"/>
            <a:ext cx="226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0D60-D837-AD38-4D41-90A9D0C0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4895"/>
            <a:ext cx="9238434" cy="857559"/>
          </a:xfrm>
        </p:spPr>
        <p:txBody>
          <a:bodyPr/>
          <a:lstStyle/>
          <a:p>
            <a:r>
              <a:rPr lang="en-US"/>
              <a:t>Why should I care about this class?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9D0192-C504-F465-B12C-2238D0D85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6" y="1790700"/>
            <a:ext cx="4367394" cy="4686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9BA6-E94E-40D0-00C5-411DA287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2078-66F4-4E38-A4F7-8C41066C3371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A421-73AE-32FC-5A1D-685CE8C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0AFE-55CF-3884-CA6B-4031601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3703C5-0AB9-A3C8-A157-F9A460E6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790700"/>
            <a:ext cx="4371975" cy="468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6A4D1-4CAA-CFA3-0E31-FCB49D087765}"/>
              </a:ext>
            </a:extLst>
          </p:cNvPr>
          <p:cNvSpPr txBox="1"/>
          <p:nvPr/>
        </p:nvSpPr>
        <p:spPr>
          <a:xfrm>
            <a:off x="1429663" y="1311579"/>
            <a:ext cx="9145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Separates self-taught programmers from university trained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52429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30F4-059A-D9FB-692F-974133ED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A4F8-C166-0BF9-60E6-A3C4E5DE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/>
              <a:t>For CSE or </a:t>
            </a:r>
            <a:r>
              <a:rPr lang="en-US" err="1"/>
              <a:t>CompE</a:t>
            </a:r>
            <a:r>
              <a:rPr lang="en-US"/>
              <a:t> majors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Microcontrollers control embedded systems in cars, fridges, toasters, etc.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Very limited memory and execution power so programs must be efficient and use little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1449-A269-0711-61FC-7ECC9895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CDDB-3992-4669-8395-C4BAD429C736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4DA8-03C3-CF73-A289-9165A4C4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3CF1-F148-AEC0-1ED3-90B56B2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929E4-3A48-7CD3-9CD8-536B4A19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83" y="4192139"/>
            <a:ext cx="2628900" cy="16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6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5DB4-12BB-F174-8E14-A5FC1A66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39" y="457879"/>
            <a:ext cx="9238434" cy="857559"/>
          </a:xfrm>
        </p:spPr>
        <p:txBody>
          <a:bodyPr/>
          <a:lstStyle/>
          <a:p>
            <a:r>
              <a:rPr lang="en-US"/>
              <a:t>How are we learning?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0B4A-D28D-7182-BE50-958D8FEC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9F0D-F0BA-421F-8F0A-FA8DBF53469F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4435-5C87-B976-2ED2-20096BB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8E80-27AD-77C9-80E3-03E05225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1ADEA-2F94-4D96-9A52-EE0B1123E1FD}"/>
              </a:ext>
            </a:extLst>
          </p:cNvPr>
          <p:cNvSpPr/>
          <p:nvPr/>
        </p:nvSpPr>
        <p:spPr>
          <a:xfrm>
            <a:off x="1215479" y="2220889"/>
            <a:ext cx="1831432" cy="2005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Language Code</a:t>
            </a:r>
            <a:br>
              <a:rPr lang="en-US" dirty="0"/>
            </a:br>
            <a:r>
              <a:rPr lang="en-US" dirty="0"/>
              <a:t>(C, C++, Go,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F7B2D-EB5A-BA79-EC5D-833593DA43EA}"/>
              </a:ext>
            </a:extLst>
          </p:cNvPr>
          <p:cNvSpPr/>
          <p:nvPr/>
        </p:nvSpPr>
        <p:spPr>
          <a:xfrm>
            <a:off x="4878587" y="2220888"/>
            <a:ext cx="1831432" cy="2005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Assembler Language Code</a:t>
            </a:r>
            <a:br>
              <a:rPr lang="en-US"/>
            </a:br>
            <a:r>
              <a:rPr lang="en-US"/>
              <a:t>(x86, Arm, MIPS, RISC-V)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5BD54-3420-1915-4805-E220C1132895}"/>
              </a:ext>
            </a:extLst>
          </p:cNvPr>
          <p:cNvSpPr/>
          <p:nvPr/>
        </p:nvSpPr>
        <p:spPr>
          <a:xfrm>
            <a:off x="8229551" y="2220887"/>
            <a:ext cx="1638637" cy="2005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488D43-14BE-87B4-8D9B-219E34711482}"/>
              </a:ext>
            </a:extLst>
          </p:cNvPr>
          <p:cNvSpPr/>
          <p:nvPr/>
        </p:nvSpPr>
        <p:spPr>
          <a:xfrm>
            <a:off x="3256982" y="2957762"/>
            <a:ext cx="1508537" cy="467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893D17-108C-1C70-B4FF-2351F7B713F8}"/>
              </a:ext>
            </a:extLst>
          </p:cNvPr>
          <p:cNvSpPr/>
          <p:nvPr/>
        </p:nvSpPr>
        <p:spPr>
          <a:xfrm>
            <a:off x="6800741" y="2902677"/>
            <a:ext cx="1361645" cy="467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Assembler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C476-3B04-C82B-E180-E7104A4E3E66}"/>
              </a:ext>
            </a:extLst>
          </p:cNvPr>
          <p:cNvSpPr txBox="1"/>
          <p:nvPr/>
        </p:nvSpPr>
        <p:spPr>
          <a:xfrm>
            <a:off x="1564105" y="4582026"/>
            <a:ext cx="83318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The type of assembler language to compile to depends on your computer's architecture.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In this class we will write RISC-V Assembly code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Your computer (very </a:t>
            </a:r>
            <a:r>
              <a:rPr lang="en-US" err="1"/>
              <a:t>very</a:t>
            </a:r>
            <a:r>
              <a:rPr lang="en-US"/>
              <a:t> likely) does not run RISC-V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4ECBD-0739-DE10-BB60-25FCC2FC6F6A}"/>
              </a:ext>
            </a:extLst>
          </p:cNvPr>
          <p:cNvSpPr txBox="1"/>
          <p:nvPr/>
        </p:nvSpPr>
        <p:spPr>
          <a:xfrm>
            <a:off x="1213908" y="1711842"/>
            <a:ext cx="5965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Compiled Language Program Flow</a:t>
            </a:r>
          </a:p>
        </p:txBody>
      </p:sp>
    </p:spTree>
    <p:extLst>
      <p:ext uri="{BB962C8B-B14F-4D97-AF65-F5344CB8AC3E}">
        <p14:creationId xmlns:p14="http://schemas.microsoft.com/office/powerpoint/2010/main" val="18007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C64A-6F88-9463-DE10-84BF888D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RISC-V Simulator (RARS)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98794B-6716-31E0-A3B4-15C7A40A1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877" y="1900410"/>
            <a:ext cx="5715619" cy="46179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65E85-6460-FEE6-676A-025F4267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E9C7-0364-4F5A-9981-A5BD7C7354F2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E050-9FBE-2DE8-AEDF-DD27B90C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0D14-FFD8-7DE2-0DBA-C73FF524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50A7A-4438-6553-3689-124D9069CAA3}"/>
              </a:ext>
            </a:extLst>
          </p:cNvPr>
          <p:cNvSpPr txBox="1"/>
          <p:nvPr/>
        </p:nvSpPr>
        <p:spPr>
          <a:xfrm>
            <a:off x="373510" y="2129203"/>
            <a:ext cx="543595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RARS simulates RISC-V instructions on your machine for learning purposes of this class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RISC-V is open source and becoming increasingly popular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Do a quick google search on "RISC-V" and hit the news tab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981F-4C20-9E19-AC19-8BBCE9A3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99BE-47D8-1C26-37DB-19A15E97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 NOT get behind, </a:t>
            </a:r>
            <a:r>
              <a:rPr lang="en-US" b="1"/>
              <a:t>ask for help</a:t>
            </a:r>
          </a:p>
          <a:p>
            <a:r>
              <a:rPr lang="en-US"/>
              <a:t>You will not understand the current lecture if you did not understand the previous lecture</a:t>
            </a:r>
          </a:p>
          <a:p>
            <a:r>
              <a:rPr lang="en-US"/>
              <a:t>When you are confused about a subject meet with someone to clarify as soon as possible</a:t>
            </a:r>
          </a:p>
          <a:p>
            <a:r>
              <a:rPr lang="en-US"/>
              <a:t>Attend labs and </a:t>
            </a:r>
            <a:r>
              <a:rPr lang="en-US" b="1" i="1"/>
              <a:t>understand </a:t>
            </a:r>
            <a:r>
              <a:rPr lang="en-US"/>
              <a:t>the labs</a:t>
            </a:r>
          </a:p>
          <a:p>
            <a:r>
              <a:rPr lang="en-US"/>
              <a:t>Do not copy homework, but collaborate</a:t>
            </a:r>
          </a:p>
          <a:p>
            <a:r>
              <a:rPr lang="en-US"/>
              <a:t>Study the lecture slides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ECCD-7726-C9F7-1C3F-E08A0FC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6CC1-C496-4DEE-B6F1-68F9D9B471DF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36AD-40E0-1E23-5724-9BA7F72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E213-1213-73FB-90A3-49217426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09B3-FEFF-C7EF-57E7-5BACCB2D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(and other AI Tools)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2446-3264-C89A-3529-D195776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very clear when submitted code is from ChatGPT</a:t>
            </a:r>
          </a:p>
          <a:p>
            <a:r>
              <a:rPr lang="en-US" dirty="0"/>
              <a:t>ChatGPT is a useful tool but in this class will likely lead you astray</a:t>
            </a:r>
          </a:p>
          <a:p>
            <a:r>
              <a:rPr lang="en-US" dirty="0"/>
              <a:t>Your best resource is office hours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8A16-72AB-99AC-F077-49B12AED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0F81-9AED-4261-A3D0-134C497C45D0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F0A0-FCB9-36FB-A589-49B85EB7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CDFB-B430-E53A-388C-DDC75B89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EE6C9-645D-A6A1-D7CA-C0D70695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79" y="395581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57B-0D21-9487-B0DB-5D9ECD9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0BD0-523F-EAF0-A543-8980847D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Discord (must join and set role): </a:t>
            </a:r>
            <a:r>
              <a:rPr lang="en-US" dirty="0">
                <a:ea typeface="+mn-lt"/>
                <a:cs typeface="+mn-lt"/>
              </a:rPr>
              <a:t>https://discord.gg/xE4fTGRS</a:t>
            </a: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Github</a:t>
            </a:r>
            <a:r>
              <a:rPr lang="en-US" b="1" dirty="0">
                <a:ea typeface="+mn-lt"/>
                <a:cs typeface="+mn-lt"/>
              </a:rPr>
              <a:t> Repo: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https://github.uconn.edu/zhs04001/cse3666-2025spring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B915-325A-DF64-BD1D-2EC5FDF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66F-A9D7-4AC5-97FD-A6B766A4CF0C}" type="datetime1">
              <a:rPr lang="en-US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ED60-E249-44E1-95ED-0E9F7F3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3768-7A31-19F9-667A-0728DCD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16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757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Trade Gothic Next Cond</vt:lpstr>
      <vt:lpstr>Trade Gothic Next Light</vt:lpstr>
      <vt:lpstr>Wingdings</vt:lpstr>
      <vt:lpstr>PortalVTI</vt:lpstr>
      <vt:lpstr>CSE 3666 - Introduction to Computer Architecture  Lab 1</vt:lpstr>
      <vt:lpstr>My Background</vt:lpstr>
      <vt:lpstr>Why should I care about this class?</vt:lpstr>
      <vt:lpstr>Microcontroller Programming</vt:lpstr>
      <vt:lpstr>How are we learning?</vt:lpstr>
      <vt:lpstr>RISC-V Simulator (RARS)</vt:lpstr>
      <vt:lpstr>How to Succeed in this class</vt:lpstr>
      <vt:lpstr>ChatGPT (and other AI Tools)</vt:lpstr>
      <vt:lpstr>Important Resources</vt:lpstr>
      <vt:lpstr>Psuedo Instructions</vt:lpstr>
      <vt:lpstr>Lab 1 Rough Sketch</vt:lpstr>
      <vt:lpstr>While Loop in Risc-V</vt:lpstr>
      <vt:lpstr>IF-Else Statement in RISC-V</vt:lpstr>
      <vt:lpstr>System Calls In RiSC-V</vt:lpstr>
      <vt:lpstr>Register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Gerow, Jacob</cp:lastModifiedBy>
  <cp:revision>188</cp:revision>
  <dcterms:created xsi:type="dcterms:W3CDTF">2024-08-27T21:39:26Z</dcterms:created>
  <dcterms:modified xsi:type="dcterms:W3CDTF">2025-01-27T16:45:59Z</dcterms:modified>
</cp:coreProperties>
</file>