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3F5"/>
    <a:srgbClr val="B4D3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66"/>
    <p:restoredTop sz="94654"/>
  </p:normalViewPr>
  <p:slideViewPr>
    <p:cSldViewPr snapToGrid="0">
      <p:cViewPr varScale="1">
        <p:scale>
          <a:sx n="32" d="100"/>
          <a:sy n="32" d="100"/>
        </p:scale>
        <p:origin x="200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F6B16-6C24-4A48-BD43-E2DA8CD791F3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21F53-7A52-3244-A598-20BF072E7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14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21F53-7A52-3244-A598-20BF072E7F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6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2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08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9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35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2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2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19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3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8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A9B98-EC52-FD4D-B698-EA90E42B1BF2}" type="datetimeFigureOut">
              <a:rPr lang="en-US" smtClean="0"/>
              <a:t>12/9/24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4AC1C-12C2-5A47-87D1-75307C05D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7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38/s41598-021-91798-9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47BE8B-B805-5B16-777B-CC423577E219}"/>
              </a:ext>
            </a:extLst>
          </p:cNvPr>
          <p:cNvSpPr txBox="1"/>
          <p:nvPr/>
        </p:nvSpPr>
        <p:spPr>
          <a:xfrm>
            <a:off x="0" y="631"/>
            <a:ext cx="43891201" cy="3425697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</a:gradFill>
        </p:spPr>
        <p:txBody>
          <a:bodyPr wrap="square" rtlCol="0">
            <a:no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Hospital Staffing Shortages and ICU Bed Occupancy in the United States During the COVID-19 Pandemic</a:t>
            </a:r>
            <a:endParaRPr lang="en-US" sz="5400" dirty="0">
              <a:solidFill>
                <a:schemeClr val="bg1"/>
              </a:solidFill>
            </a:endParaRPr>
          </a:p>
          <a:p>
            <a:pPr algn="ctr"/>
            <a:r>
              <a:rPr lang="en-US" sz="5400" dirty="0">
                <a:solidFill>
                  <a:schemeClr val="bg1"/>
                </a:solidFill>
              </a:rPr>
              <a:t>Eric Yao, Jacob Hillman, Ayanna Kakar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ENGRD 302W, Department of Quantitative Science, Emory University Atlanta GA, 30332</a:t>
            </a:r>
          </a:p>
          <a:p>
            <a:pPr algn="ctr"/>
            <a:endParaRPr lang="en-US" sz="7196" dirty="0">
              <a:solidFill>
                <a:schemeClr val="bg1"/>
              </a:solidFill>
            </a:endParaRP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35295ACA-351D-CCA8-EA32-E204B7693F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6" b="37023"/>
          <a:stretch/>
        </p:blipFill>
        <p:spPr>
          <a:xfrm>
            <a:off x="211106" y="0"/>
            <a:ext cx="3960844" cy="21574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98C1D1-A30B-1E01-DDA3-FF82E95E7EC5}"/>
              </a:ext>
            </a:extLst>
          </p:cNvPr>
          <p:cNvSpPr txBox="1"/>
          <p:nvPr/>
        </p:nvSpPr>
        <p:spPr>
          <a:xfrm>
            <a:off x="790159" y="4257817"/>
            <a:ext cx="13878336" cy="9603398"/>
          </a:xfrm>
          <a:prstGeom prst="rect">
            <a:avLst/>
          </a:prstGeom>
          <a:solidFill>
            <a:srgbClr val="DBE3F5"/>
          </a:solidFill>
        </p:spPr>
        <p:txBody>
          <a:bodyPr wrap="square" lIns="360045" tIns="514350" rIns="360045" bIns="267462" rtlCol="0" anchor="t" anchorCtr="0">
            <a:spAutoFit/>
          </a:bodyPr>
          <a:lstStyle/>
          <a:p>
            <a:pPr algn="ctr"/>
            <a:r>
              <a:rPr lang="en-US" sz="6075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</a:t>
            </a:r>
          </a:p>
          <a:p>
            <a:pPr algn="ctr"/>
            <a:endParaRPr lang="en-US" sz="2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Intensive Care Unit (ICU) bed capacity and staff availability are key contributors towards a hospital's patient treatment sufficiency (​</a:t>
            </a:r>
            <a:r>
              <a:rPr lang="en-US" sz="3600" dirty="0" err="1"/>
              <a:t>Landier</a:t>
            </a:r>
            <a:r>
              <a:rPr lang="en-US" sz="3600" dirty="0"/>
              <a:t> et al.)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During the first few months of Covid-19, 29% of hospitals reported critical staff shortages and an increase in ICU admittance by 67.8% ​(</a:t>
            </a:r>
            <a:r>
              <a:rPr lang="en-US" sz="3600" dirty="0" err="1"/>
              <a:t>Kokudo</a:t>
            </a:r>
            <a:r>
              <a:rPr lang="en-US" sz="3600" dirty="0"/>
              <a:t> et al.)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/>
              <a:t>Studies report patient mortality nearly doubling with ICU bed occupancy rates of over 85%​ (Our study aims to determine if there is a correlation between ICU bed occupancy and hospital staff shortages via regression analysis, as well as how each variable fluctuated over time and if state-level differences were apparent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6F8558-8F7E-99AC-FFFF-586B8D9D6A0C}"/>
              </a:ext>
            </a:extLst>
          </p:cNvPr>
          <p:cNvSpPr txBox="1"/>
          <p:nvPr/>
        </p:nvSpPr>
        <p:spPr>
          <a:xfrm>
            <a:off x="790156" y="14157030"/>
            <a:ext cx="13878339" cy="1027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75" dirty="0">
                <a:solidFill>
                  <a:schemeClr val="bg1"/>
                </a:solidFill>
              </a:rPr>
              <a:t>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492D27-D690-314D-250D-D6193F1D7BDE}"/>
              </a:ext>
            </a:extLst>
          </p:cNvPr>
          <p:cNvSpPr txBox="1"/>
          <p:nvPr/>
        </p:nvSpPr>
        <p:spPr>
          <a:xfrm>
            <a:off x="0" y="31632100"/>
            <a:ext cx="43891200" cy="1400599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27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t="100000" r="100000"/>
            </a:path>
          </a:gradFill>
        </p:spPr>
        <p:txBody>
          <a:bodyPr wrap="square" rtlCol="0">
            <a:noAutofit/>
          </a:bodyPr>
          <a:lstStyle/>
          <a:p>
            <a:endParaRPr lang="en-US" sz="2298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AD6770-437C-09B2-42C8-ED47478B71F6}"/>
              </a:ext>
            </a:extLst>
          </p:cNvPr>
          <p:cNvSpPr txBox="1"/>
          <p:nvPr/>
        </p:nvSpPr>
        <p:spPr>
          <a:xfrm>
            <a:off x="16236039" y="8450301"/>
            <a:ext cx="12943225" cy="1027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75" dirty="0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F57EAD-42AA-38A2-272C-C1EBBC689A67}"/>
              </a:ext>
            </a:extLst>
          </p:cNvPr>
          <p:cNvSpPr txBox="1"/>
          <p:nvPr/>
        </p:nvSpPr>
        <p:spPr>
          <a:xfrm>
            <a:off x="30624965" y="27810718"/>
            <a:ext cx="10102019" cy="1027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75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CBE5F4A-896E-9A66-2B2C-2BE981A266AD}"/>
              </a:ext>
            </a:extLst>
          </p:cNvPr>
          <p:cNvSpPr txBox="1"/>
          <p:nvPr/>
        </p:nvSpPr>
        <p:spPr>
          <a:xfrm>
            <a:off x="30624965" y="23166687"/>
            <a:ext cx="12267361" cy="102720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75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215FB-5171-EAAD-C2B7-D3A94EB66E78}"/>
              </a:ext>
            </a:extLst>
          </p:cNvPr>
          <p:cNvSpPr txBox="1"/>
          <p:nvPr/>
        </p:nvSpPr>
        <p:spPr>
          <a:xfrm>
            <a:off x="831166" y="15620180"/>
            <a:ext cx="13878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For our study, we utilized data collected by the United States department of Health and Human Services. Two new variables were generated for this dataset: percent ICU occupancy and percent staffing shortage, percent of hospitals with a critical shortage on a given day. </a:t>
            </a:r>
          </a:p>
          <a:p>
            <a:endParaRPr lang="en-US" sz="36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 was used in this study along with the ggplot2,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tidyverse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tidyr</a:t>
            </a: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purr packages to plot the visualizations. 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 descr="A graph of a long line&#10;&#10;Description automatically generated with medium confidence">
            <a:extLst>
              <a:ext uri="{FF2B5EF4-FFF2-40B4-BE49-F238E27FC236}">
                <a16:creationId xmlns:a16="http://schemas.microsoft.com/office/drawing/2014/main" id="{E576BE01-AC8D-0538-E9CC-D93564D08B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5" b="-271"/>
          <a:stretch/>
        </p:blipFill>
        <p:spPr>
          <a:xfrm>
            <a:off x="16236039" y="20671037"/>
            <a:ext cx="12862385" cy="79505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5421D0E-F18F-6DEC-D843-A8D4473D6F4B}"/>
              </a:ext>
            </a:extLst>
          </p:cNvPr>
          <p:cNvSpPr txBox="1"/>
          <p:nvPr/>
        </p:nvSpPr>
        <p:spPr>
          <a:xfrm>
            <a:off x="16279476" y="18529759"/>
            <a:ext cx="12066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1: Histogram of ICU Occupancy Percent Frequency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B22BE7-B2AC-7EDC-0FEC-85819B86C457}"/>
              </a:ext>
            </a:extLst>
          </p:cNvPr>
          <p:cNvSpPr txBox="1"/>
          <p:nvPr/>
        </p:nvSpPr>
        <p:spPr>
          <a:xfrm>
            <a:off x="30576182" y="12730051"/>
            <a:ext cx="105429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3: Regression of ICU Bed Capacity on Staffing Shortage</a:t>
            </a:r>
          </a:p>
          <a:p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A62408-4A85-5BCF-2761-1942956D6834}"/>
              </a:ext>
            </a:extLst>
          </p:cNvPr>
          <p:cNvSpPr txBox="1"/>
          <p:nvPr/>
        </p:nvSpPr>
        <p:spPr>
          <a:xfrm>
            <a:off x="16279476" y="29081505"/>
            <a:ext cx="78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2: Histogram of Percent Staffing Shortage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99D4BF-A307-08BD-96E0-B298B11464C6}"/>
              </a:ext>
            </a:extLst>
          </p:cNvPr>
          <p:cNvSpPr txBox="1"/>
          <p:nvPr/>
        </p:nvSpPr>
        <p:spPr>
          <a:xfrm>
            <a:off x="30519798" y="21643340"/>
            <a:ext cx="129803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Fig. 4: Regression of ICU bed capacity on staffing shortage factorized by average family income of states</a:t>
            </a:r>
          </a:p>
          <a:p>
            <a:endParaRPr lang="en-US" sz="2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16F6301-A4A8-6AC3-616B-17205E3B1E3B}"/>
              </a:ext>
            </a:extLst>
          </p:cNvPr>
          <p:cNvSpPr txBox="1"/>
          <p:nvPr/>
        </p:nvSpPr>
        <p:spPr>
          <a:xfrm>
            <a:off x="30576182" y="24571143"/>
            <a:ext cx="12267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While we did find a correlation between percent staffing shortage and ICU bed capacity, it was not a strong relationship. Interestingly, when selecting for only wealthy states, there was no relationship at all between the two variables. Future research could look into possible reasons for this difference.</a:t>
            </a:r>
          </a:p>
        </p:txBody>
      </p:sp>
      <p:pic>
        <p:nvPicPr>
          <p:cNvPr id="3" name="Picture 2" descr="A graph with a line going up&#10;&#10;Description automatically generated">
            <a:extLst>
              <a:ext uri="{FF2B5EF4-FFF2-40B4-BE49-F238E27FC236}">
                <a16:creationId xmlns:a16="http://schemas.microsoft.com/office/drawing/2014/main" id="{238490BD-D784-0190-7A4D-EB56337E9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36039" y="10587573"/>
            <a:ext cx="12351255" cy="7602136"/>
          </a:xfrm>
          <a:prstGeom prst="rect">
            <a:avLst/>
          </a:prstGeom>
        </p:spPr>
      </p:pic>
      <p:pic>
        <p:nvPicPr>
          <p:cNvPr id="7" name="Picture 6" descr="A graph of a bed capacity&#10;&#10;Description automatically generated with medium confidence">
            <a:extLst>
              <a:ext uri="{FF2B5EF4-FFF2-40B4-BE49-F238E27FC236}">
                <a16:creationId xmlns:a16="http://schemas.microsoft.com/office/drawing/2014/main" id="{3950CDE3-DBBD-8A92-A305-A77146DDE6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90244" y="4164230"/>
            <a:ext cx="12902082" cy="7934038"/>
          </a:xfrm>
          <a:prstGeom prst="rect">
            <a:avLst/>
          </a:prstGeom>
        </p:spPr>
      </p:pic>
      <p:pic>
        <p:nvPicPr>
          <p:cNvPr id="9" name="Picture 8" descr="A graph of a number of patients&#10;&#10;Description automatically generated with medium confidence">
            <a:extLst>
              <a:ext uri="{FF2B5EF4-FFF2-40B4-BE49-F238E27FC236}">
                <a16:creationId xmlns:a16="http://schemas.microsoft.com/office/drawing/2014/main" id="{CCF697C6-7494-077A-B917-B7E83B3368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0113" y="13554412"/>
            <a:ext cx="12903395" cy="79505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EB6F5ED-DCF3-81B0-2B68-94AD8D40BE0A}"/>
              </a:ext>
            </a:extLst>
          </p:cNvPr>
          <p:cNvSpPr txBox="1"/>
          <p:nvPr/>
        </p:nvSpPr>
        <p:spPr>
          <a:xfrm>
            <a:off x="831166" y="25770919"/>
            <a:ext cx="135059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ICU percent occupancy</a:t>
            </a:r>
            <a:r>
              <a:rPr lang="en-US" sz="3600" dirty="0"/>
              <a:t> was created through the manipulation of existing columns:</a:t>
            </a:r>
          </a:p>
          <a:p>
            <a:endParaRPr lang="en-US" sz="3600" dirty="0"/>
          </a:p>
          <a:p>
            <a:pPr algn="l" rtl="0"/>
            <a:r>
              <a:rPr lang="en-US" sz="36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Blue= Existing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sz="3600" b="0" i="0" u="none" strike="noStrik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Red=New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pPr algn="ctr" rtl="0"/>
            <a:r>
              <a:rPr lang="en-US" sz="3600" b="1" i="0" u="none" strike="noStrik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icu_occupancy_percent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(</a:t>
            </a:r>
            <a:r>
              <a:rPr lang="en-US" sz="36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staffed_adult_icu_bed_occupancy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/ 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        </a:t>
            </a:r>
            <a:r>
              <a:rPr lang="en-US" sz="36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total_staffed_adult_icu_beds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* 100)</a:t>
            </a:r>
          </a:p>
          <a:p>
            <a:endParaRPr lang="en-US" sz="36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2D5DD6-56AB-A291-7F38-2880D9B0307E}"/>
              </a:ext>
            </a:extLst>
          </p:cNvPr>
          <p:cNvSpPr txBox="1"/>
          <p:nvPr/>
        </p:nvSpPr>
        <p:spPr>
          <a:xfrm>
            <a:off x="790156" y="20418551"/>
            <a:ext cx="1311093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Percent Staffing Shortage </a:t>
            </a: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was created through the manipulation of existing columns:</a:t>
            </a:r>
          </a:p>
          <a:p>
            <a:pPr algn="l" rtl="0"/>
            <a:r>
              <a:rPr lang="en-US" sz="3600" b="0" i="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Blue= Existing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pPr algn="l" rtl="0"/>
            <a:r>
              <a:rPr lang="en-US" sz="3600" b="0" i="0" u="none" strike="noStrike" dirty="0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Red=New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pPr algn="ctr" rtl="0"/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3600" b="1" i="0" u="none" strike="noStrike" dirty="0" err="1">
                <a:solidFill>
                  <a:srgbClr val="CC0000"/>
                </a:solidFill>
                <a:effectLst/>
                <a:latin typeface="Times New Roman" panose="02020603050405020304" pitchFamily="18" charset="0"/>
              </a:rPr>
              <a:t>percent_shortage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(</a:t>
            </a:r>
            <a:r>
              <a:rPr lang="en-US" sz="36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critical_staffing_shortage_today_yes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/ 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pPr algn="ctr" rtl="0"/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  (</a:t>
            </a:r>
            <a:r>
              <a:rPr lang="en-US" sz="36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critical_staffing_shortage_today_yes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+ </a:t>
            </a:r>
            <a:endParaRPr lang="en-US" sz="36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                       </a:t>
            </a:r>
            <a:r>
              <a:rPr lang="en-US" sz="3600" b="1" i="0" u="none" strike="noStrike" dirty="0" err="1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critical_staffing_shortage_today_no</a:t>
            </a:r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)) * 100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89F302-0818-3FAE-7F96-F9E24322505F}"/>
              </a:ext>
            </a:extLst>
          </p:cNvPr>
          <p:cNvSpPr txBox="1"/>
          <p:nvPr/>
        </p:nvSpPr>
        <p:spPr>
          <a:xfrm>
            <a:off x="16236040" y="4427559"/>
            <a:ext cx="129432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linear regression model was used to assess the relationship between ICU bed occupancy percentage and percent staffing shortage modeled as:</a:t>
            </a:r>
          </a:p>
          <a:p>
            <a:endParaRPr lang="en-US" sz="3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Percent Staffing Shortage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l-GR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β0​+β1​×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ICU Bed Occupancy Percent+</a:t>
            </a:r>
            <a:r>
              <a:rPr lang="el-GR" sz="3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ϵ</a:t>
            </a:r>
            <a:endParaRPr lang="en-US" sz="3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62337E-B482-21AC-569A-281FD211B500}"/>
              </a:ext>
            </a:extLst>
          </p:cNvPr>
          <p:cNvSpPr txBox="1"/>
          <p:nvPr/>
        </p:nvSpPr>
        <p:spPr>
          <a:xfrm>
            <a:off x="30576182" y="29144187"/>
            <a:ext cx="101020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Aft>
                <a:spcPts val="1200"/>
              </a:spcAft>
            </a:pP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Landier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J.,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Paireau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J.,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Rebaudet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S. </a:t>
            </a:r>
            <a:r>
              <a:rPr lang="en-US" sz="180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 al.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Cold and dry winter conditions are associated with greater </a:t>
            </a:r>
          </a:p>
          <a:p>
            <a:pPr rtl="0">
              <a:spcAft>
                <a:spcPts val="1200"/>
              </a:spcAft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SARS-CoV-2 transmission at regional level in western countries during the first epidemic wave. 	</a:t>
            </a:r>
            <a:r>
              <a:rPr lang="en-US" sz="1800" i="1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Sci 	Rep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11, 12756 (2021).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https://doi.org/10.1038/s41598-021-91798-9</a:t>
            </a:r>
            <a:endParaRPr lang="en-US" sz="18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>
              <a:spcAft>
                <a:spcPts val="1200"/>
              </a:spcAft>
            </a:pPr>
            <a:r>
              <a:rPr lang="en-US" b="0" i="0" u="none" strike="noStrike" dirty="0">
                <a:solidFill>
                  <a:srgbClr val="05103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U.S. Department of Health &amp; Human Services. (n.d.). </a:t>
            </a:r>
            <a:r>
              <a:rPr lang="en-US" b="0" i="1" u="none" strike="noStrike" dirty="0">
                <a:solidFill>
                  <a:srgbClr val="05103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COVID-19 reported patient impact and hospital 	capacity by State Timeseries (RAW)</a:t>
            </a:r>
            <a:r>
              <a:rPr lang="en-US" b="0" i="0" u="none" strike="noStrike" dirty="0">
                <a:solidFill>
                  <a:srgbClr val="05103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[Dataset].</a:t>
            </a:r>
          </a:p>
          <a:p>
            <a:pPr rtl="0">
              <a:spcAft>
                <a:spcPts val="1200"/>
              </a:spcAft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Kokudo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N, Sugiyama H. Hospital capacity during the COVID-19 pandemic. Glob Health Med. 2021 Apr 	30;3(2):56-59.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10.35772/ghm.2021.01031. PMID: 33937565; PMCID: PMC8071684.</a:t>
            </a:r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72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4028</TotalTime>
  <Words>601</Words>
  <Application>Microsoft Macintosh PowerPoint</Application>
  <PresentationFormat>Custom</PresentationFormat>
  <Paragraphs>42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Yao, Eric</dc:creator>
  <cp:lastModifiedBy>Yao, Eric</cp:lastModifiedBy>
  <cp:revision>8</cp:revision>
  <cp:lastPrinted>2024-12-03T19:01:01Z</cp:lastPrinted>
  <dcterms:created xsi:type="dcterms:W3CDTF">2023-04-19T04:03:40Z</dcterms:created>
  <dcterms:modified xsi:type="dcterms:W3CDTF">2024-12-09T18:03:00Z</dcterms:modified>
</cp:coreProperties>
</file>