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9601200" cy="15087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57" kern="1200">
        <a:solidFill>
          <a:schemeClr val="tx1"/>
        </a:solidFill>
        <a:latin typeface="Arial" charset="0"/>
        <a:ea typeface="+mn-ea"/>
        <a:cs typeface="+mn-cs"/>
      </a:defRPr>
    </a:lvl1pPr>
    <a:lvl2pPr marL="436382" algn="l" rtl="0" fontAlgn="base">
      <a:spcBef>
        <a:spcPct val="0"/>
      </a:spcBef>
      <a:spcAft>
        <a:spcPct val="0"/>
      </a:spcAft>
      <a:defRPr sz="8657" kern="1200">
        <a:solidFill>
          <a:schemeClr val="tx1"/>
        </a:solidFill>
        <a:latin typeface="Arial" charset="0"/>
        <a:ea typeface="+mn-ea"/>
        <a:cs typeface="+mn-cs"/>
      </a:defRPr>
    </a:lvl2pPr>
    <a:lvl3pPr marL="872764" algn="l" rtl="0" fontAlgn="base">
      <a:spcBef>
        <a:spcPct val="0"/>
      </a:spcBef>
      <a:spcAft>
        <a:spcPct val="0"/>
      </a:spcAft>
      <a:defRPr sz="8657" kern="1200">
        <a:solidFill>
          <a:schemeClr val="tx1"/>
        </a:solidFill>
        <a:latin typeface="Arial" charset="0"/>
        <a:ea typeface="+mn-ea"/>
        <a:cs typeface="+mn-cs"/>
      </a:defRPr>
    </a:lvl3pPr>
    <a:lvl4pPr marL="1309147" algn="l" rtl="0" fontAlgn="base">
      <a:spcBef>
        <a:spcPct val="0"/>
      </a:spcBef>
      <a:spcAft>
        <a:spcPct val="0"/>
      </a:spcAft>
      <a:defRPr sz="8657" kern="1200">
        <a:solidFill>
          <a:schemeClr val="tx1"/>
        </a:solidFill>
        <a:latin typeface="Arial" charset="0"/>
        <a:ea typeface="+mn-ea"/>
        <a:cs typeface="+mn-cs"/>
      </a:defRPr>
    </a:lvl4pPr>
    <a:lvl5pPr marL="1745529" algn="l" rtl="0" fontAlgn="base">
      <a:spcBef>
        <a:spcPct val="0"/>
      </a:spcBef>
      <a:spcAft>
        <a:spcPct val="0"/>
      </a:spcAft>
      <a:defRPr sz="8657" kern="1200">
        <a:solidFill>
          <a:schemeClr val="tx1"/>
        </a:solidFill>
        <a:latin typeface="Arial" charset="0"/>
        <a:ea typeface="+mn-ea"/>
        <a:cs typeface="+mn-cs"/>
      </a:defRPr>
    </a:lvl5pPr>
    <a:lvl6pPr marL="2181911" algn="l" defTabSz="872764" rtl="0" eaLnBrk="1" latinLnBrk="0" hangingPunct="1">
      <a:defRPr sz="8657" kern="1200">
        <a:solidFill>
          <a:schemeClr val="tx1"/>
        </a:solidFill>
        <a:latin typeface="Arial" charset="0"/>
        <a:ea typeface="+mn-ea"/>
        <a:cs typeface="+mn-cs"/>
      </a:defRPr>
    </a:lvl6pPr>
    <a:lvl7pPr marL="2618293" algn="l" defTabSz="872764" rtl="0" eaLnBrk="1" latinLnBrk="0" hangingPunct="1">
      <a:defRPr sz="8657" kern="1200">
        <a:solidFill>
          <a:schemeClr val="tx1"/>
        </a:solidFill>
        <a:latin typeface="Arial" charset="0"/>
        <a:ea typeface="+mn-ea"/>
        <a:cs typeface="+mn-cs"/>
      </a:defRPr>
    </a:lvl7pPr>
    <a:lvl8pPr marL="3054674" algn="l" defTabSz="872764" rtl="0" eaLnBrk="1" latinLnBrk="0" hangingPunct="1">
      <a:defRPr sz="8657" kern="1200">
        <a:solidFill>
          <a:schemeClr val="tx1"/>
        </a:solidFill>
        <a:latin typeface="Arial" charset="0"/>
        <a:ea typeface="+mn-ea"/>
        <a:cs typeface="+mn-cs"/>
      </a:defRPr>
    </a:lvl8pPr>
    <a:lvl9pPr marL="3491057" algn="l" defTabSz="872764" rtl="0" eaLnBrk="1" latinLnBrk="0" hangingPunct="1">
      <a:defRPr sz="8657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2" autoAdjust="0"/>
    <p:restoredTop sz="95039" autoAdjust="0"/>
  </p:normalViewPr>
  <p:slideViewPr>
    <p:cSldViewPr>
      <p:cViewPr>
        <p:scale>
          <a:sx n="47" d="100"/>
          <a:sy n="47" d="100"/>
        </p:scale>
        <p:origin x="-62" y="-6158"/>
      </p:cViewPr>
      <p:guideLst>
        <p:guide orient="horz" pos="10368"/>
        <p:guide pos="13824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4160520" cy="756997"/>
          </a:xfrm>
          <a:prstGeom prst="rect">
            <a:avLst/>
          </a:prstGeom>
        </p:spPr>
        <p:txBody>
          <a:bodyPr vert="horz" lIns="163894" tIns="81946" rIns="163894" bIns="81946" rtlCol="0"/>
          <a:lstStyle>
            <a:lvl1pPr algn="l">
              <a:defRPr sz="2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5"/>
            <a:ext cx="4160520" cy="756997"/>
          </a:xfrm>
          <a:prstGeom prst="rect">
            <a:avLst/>
          </a:prstGeom>
        </p:spPr>
        <p:txBody>
          <a:bodyPr vert="horz" lIns="163894" tIns="81946" rIns="163894" bIns="81946" rtlCol="0"/>
          <a:lstStyle>
            <a:lvl1pPr algn="r">
              <a:defRPr sz="2100"/>
            </a:lvl1pPr>
          </a:lstStyle>
          <a:p>
            <a:fld id="{1FA96087-6906-464C-A7E3-93B4E97AE877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6525" y="1882775"/>
            <a:ext cx="6788150" cy="509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3894" tIns="81946" rIns="163894" bIns="819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2" y="7260911"/>
            <a:ext cx="7680960" cy="5940743"/>
          </a:xfrm>
          <a:prstGeom prst="rect">
            <a:avLst/>
          </a:prstGeom>
        </p:spPr>
        <p:txBody>
          <a:bodyPr vert="horz" lIns="163894" tIns="81946" rIns="163894" bIns="819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4330606"/>
            <a:ext cx="4160520" cy="756997"/>
          </a:xfrm>
          <a:prstGeom prst="rect">
            <a:avLst/>
          </a:prstGeom>
        </p:spPr>
        <p:txBody>
          <a:bodyPr vert="horz" lIns="163894" tIns="81946" rIns="163894" bIns="81946" rtlCol="0" anchor="b"/>
          <a:lstStyle>
            <a:lvl1pPr algn="l">
              <a:defRPr sz="2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0" y="14330606"/>
            <a:ext cx="4160520" cy="756997"/>
          </a:xfrm>
          <a:prstGeom prst="rect">
            <a:avLst/>
          </a:prstGeom>
        </p:spPr>
        <p:txBody>
          <a:bodyPr vert="horz" lIns="163894" tIns="81946" rIns="163894" bIns="81946" rtlCol="0" anchor="b"/>
          <a:lstStyle>
            <a:lvl1pPr algn="r">
              <a:defRPr sz="2100"/>
            </a:lvl1pPr>
          </a:lstStyle>
          <a:p>
            <a:fld id="{F99F0298-974F-4DD7-AF6D-1B630355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F0298-974F-4DD7-AF6D-1B63035566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254" y="10226675"/>
            <a:ext cx="37308693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974" y="18653125"/>
            <a:ext cx="30723254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36382" indent="0" algn="ctr">
              <a:buNone/>
              <a:defRPr/>
            </a:lvl2pPr>
            <a:lvl3pPr marL="872764" indent="0" algn="ctr">
              <a:buNone/>
              <a:defRPr/>
            </a:lvl3pPr>
            <a:lvl4pPr marL="1309147" indent="0" algn="ctr">
              <a:buNone/>
              <a:defRPr/>
            </a:lvl4pPr>
            <a:lvl5pPr marL="1745529" indent="0" algn="ctr">
              <a:buNone/>
              <a:defRPr/>
            </a:lvl5pPr>
            <a:lvl6pPr marL="2181911" indent="0" algn="ctr">
              <a:buNone/>
              <a:defRPr/>
            </a:lvl6pPr>
            <a:lvl7pPr marL="2618293" indent="0" algn="ctr">
              <a:buNone/>
              <a:defRPr/>
            </a:lvl7pPr>
            <a:lvl8pPr marL="3054674" indent="0" algn="ctr">
              <a:buNone/>
              <a:defRPr/>
            </a:lvl8pPr>
            <a:lvl9pPr marL="349105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BA3BE-8EDF-4360-8BBE-E969C2420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EA166-DBBC-4F5D-8934-F4FDC656D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0827" y="1319213"/>
            <a:ext cx="9875227" cy="28087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146" y="1319213"/>
            <a:ext cx="29485005" cy="280876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811B8-A116-4267-B9B4-E0D3F1F379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D8583-CFF7-47EC-B377-66E0ECF27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9"/>
            <a:ext cx="37307228" cy="6537325"/>
          </a:xfrm>
        </p:spPr>
        <p:txBody>
          <a:bodyPr anchor="t"/>
          <a:lstStyle>
            <a:lvl1pPr algn="l">
              <a:defRPr sz="38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228" cy="7200900"/>
          </a:xfrm>
        </p:spPr>
        <p:txBody>
          <a:bodyPr anchor="b"/>
          <a:lstStyle>
            <a:lvl1pPr marL="0" indent="0">
              <a:buNone/>
              <a:defRPr sz="1886"/>
            </a:lvl1pPr>
            <a:lvl2pPr marL="436382" indent="0">
              <a:buNone/>
              <a:defRPr sz="1714"/>
            </a:lvl2pPr>
            <a:lvl3pPr marL="872764" indent="0">
              <a:buNone/>
              <a:defRPr sz="1543"/>
            </a:lvl3pPr>
            <a:lvl4pPr marL="1309147" indent="0">
              <a:buNone/>
              <a:defRPr sz="1371"/>
            </a:lvl4pPr>
            <a:lvl5pPr marL="1745529" indent="0">
              <a:buNone/>
              <a:defRPr sz="1371"/>
            </a:lvl5pPr>
            <a:lvl6pPr marL="2181911" indent="0">
              <a:buNone/>
              <a:defRPr sz="1371"/>
            </a:lvl6pPr>
            <a:lvl7pPr marL="2618293" indent="0">
              <a:buNone/>
              <a:defRPr sz="1371"/>
            </a:lvl7pPr>
            <a:lvl8pPr marL="3054674" indent="0">
              <a:buNone/>
              <a:defRPr sz="1371"/>
            </a:lvl8pPr>
            <a:lvl9pPr marL="3491057" indent="0">
              <a:buNone/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73185-0329-4EE0-8B5A-3A8E779DE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147" y="7681913"/>
            <a:ext cx="19680116" cy="21724937"/>
          </a:xfrm>
        </p:spPr>
        <p:txBody>
          <a:bodyPr/>
          <a:lstStyle>
            <a:lvl1pPr>
              <a:defRPr sz="2657"/>
            </a:lvl1pPr>
            <a:lvl2pPr>
              <a:defRPr sz="2314"/>
            </a:lvl2pPr>
            <a:lvl3pPr>
              <a:defRPr sz="1886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5939" y="7681913"/>
            <a:ext cx="19680116" cy="21724937"/>
          </a:xfrm>
        </p:spPr>
        <p:txBody>
          <a:bodyPr/>
          <a:lstStyle>
            <a:lvl1pPr>
              <a:defRPr sz="2657"/>
            </a:lvl1pPr>
            <a:lvl2pPr>
              <a:defRPr sz="2314"/>
            </a:lvl2pPr>
            <a:lvl3pPr>
              <a:defRPr sz="1886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DF1F2-07A4-4A51-8565-CD16F82974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147" y="1317625"/>
            <a:ext cx="39500907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146" y="7369176"/>
            <a:ext cx="19392900" cy="3070225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36382" indent="0">
              <a:buNone/>
              <a:defRPr sz="1886" b="1"/>
            </a:lvl2pPr>
            <a:lvl3pPr marL="872764" indent="0">
              <a:buNone/>
              <a:defRPr sz="1714" b="1"/>
            </a:lvl3pPr>
            <a:lvl4pPr marL="1309147" indent="0">
              <a:buNone/>
              <a:defRPr sz="1543" b="1"/>
            </a:lvl4pPr>
            <a:lvl5pPr marL="1745529" indent="0">
              <a:buNone/>
              <a:defRPr sz="1543" b="1"/>
            </a:lvl5pPr>
            <a:lvl6pPr marL="2181911" indent="0">
              <a:buNone/>
              <a:defRPr sz="1543" b="1"/>
            </a:lvl6pPr>
            <a:lvl7pPr marL="2618293" indent="0">
              <a:buNone/>
              <a:defRPr sz="1543" b="1"/>
            </a:lvl7pPr>
            <a:lvl8pPr marL="3054674" indent="0">
              <a:buNone/>
              <a:defRPr sz="1543" b="1"/>
            </a:lvl8pPr>
            <a:lvl9pPr marL="3491057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146" y="10439401"/>
            <a:ext cx="19392900" cy="18965863"/>
          </a:xfrm>
        </p:spPr>
        <p:txBody>
          <a:bodyPr/>
          <a:lstStyle>
            <a:lvl1pPr>
              <a:defRPr sz="2314"/>
            </a:lvl1pPr>
            <a:lvl2pPr>
              <a:defRPr sz="1886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827" y="7369176"/>
            <a:ext cx="19400227" cy="3070225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36382" indent="0">
              <a:buNone/>
              <a:defRPr sz="1886" b="1"/>
            </a:lvl2pPr>
            <a:lvl3pPr marL="872764" indent="0">
              <a:buNone/>
              <a:defRPr sz="1714" b="1"/>
            </a:lvl3pPr>
            <a:lvl4pPr marL="1309147" indent="0">
              <a:buNone/>
              <a:defRPr sz="1543" b="1"/>
            </a:lvl4pPr>
            <a:lvl5pPr marL="1745529" indent="0">
              <a:buNone/>
              <a:defRPr sz="1543" b="1"/>
            </a:lvl5pPr>
            <a:lvl6pPr marL="2181911" indent="0">
              <a:buNone/>
              <a:defRPr sz="1543" b="1"/>
            </a:lvl6pPr>
            <a:lvl7pPr marL="2618293" indent="0">
              <a:buNone/>
              <a:defRPr sz="1543" b="1"/>
            </a:lvl7pPr>
            <a:lvl8pPr marL="3054674" indent="0">
              <a:buNone/>
              <a:defRPr sz="1543" b="1"/>
            </a:lvl8pPr>
            <a:lvl9pPr marL="3491057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827" y="10439401"/>
            <a:ext cx="19400227" cy="18965863"/>
          </a:xfrm>
        </p:spPr>
        <p:txBody>
          <a:bodyPr/>
          <a:lstStyle>
            <a:lvl1pPr>
              <a:defRPr sz="2314"/>
            </a:lvl1pPr>
            <a:lvl2pPr>
              <a:defRPr sz="1886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D7B8C-3CA5-4331-AB12-EC09698DD3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9B50E-A06F-4677-A574-F101A7850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F3E4E-F87D-4317-9F3B-3E16AEB1DC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146" y="1311275"/>
            <a:ext cx="14439900" cy="5576888"/>
          </a:xfrm>
        </p:spPr>
        <p:txBody>
          <a:bodyPr anchor="b"/>
          <a:lstStyle>
            <a:lvl1pPr algn="l">
              <a:defRPr sz="18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654" y="1311275"/>
            <a:ext cx="24536400" cy="28093988"/>
          </a:xfrm>
        </p:spPr>
        <p:txBody>
          <a:bodyPr/>
          <a:lstStyle>
            <a:lvl1pPr>
              <a:defRPr sz="3086"/>
            </a:lvl1pPr>
            <a:lvl2pPr>
              <a:defRPr sz="2657"/>
            </a:lvl2pPr>
            <a:lvl3pPr>
              <a:defRPr sz="2314"/>
            </a:lvl3pPr>
            <a:lvl4pPr>
              <a:defRPr sz="1886"/>
            </a:lvl4pPr>
            <a:lvl5pPr>
              <a:defRPr sz="1886"/>
            </a:lvl5pPr>
            <a:lvl6pPr>
              <a:defRPr sz="1886"/>
            </a:lvl6pPr>
            <a:lvl7pPr>
              <a:defRPr sz="1886"/>
            </a:lvl7pPr>
            <a:lvl8pPr>
              <a:defRPr sz="1886"/>
            </a:lvl8pPr>
            <a:lvl9pPr>
              <a:defRPr sz="18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5146" y="6888163"/>
            <a:ext cx="14439900" cy="22517100"/>
          </a:xfrm>
        </p:spPr>
        <p:txBody>
          <a:bodyPr/>
          <a:lstStyle>
            <a:lvl1pPr marL="0" indent="0">
              <a:buNone/>
              <a:defRPr sz="1371"/>
            </a:lvl1pPr>
            <a:lvl2pPr marL="436382" indent="0">
              <a:buNone/>
              <a:defRPr sz="1114"/>
            </a:lvl2pPr>
            <a:lvl3pPr marL="872764" indent="0">
              <a:buNone/>
              <a:defRPr sz="943"/>
            </a:lvl3pPr>
            <a:lvl4pPr marL="1309147" indent="0">
              <a:buNone/>
              <a:defRPr sz="857"/>
            </a:lvl4pPr>
            <a:lvl5pPr marL="1745529" indent="0">
              <a:buNone/>
              <a:defRPr sz="857"/>
            </a:lvl5pPr>
            <a:lvl6pPr marL="2181911" indent="0">
              <a:buNone/>
              <a:defRPr sz="857"/>
            </a:lvl6pPr>
            <a:lvl7pPr marL="2618293" indent="0">
              <a:buNone/>
              <a:defRPr sz="857"/>
            </a:lvl7pPr>
            <a:lvl8pPr marL="3054674" indent="0">
              <a:buNone/>
              <a:defRPr sz="857"/>
            </a:lvl8pPr>
            <a:lvl9pPr marL="3491057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05973-D5A6-4726-9881-FA2AE97095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273" y="23042564"/>
            <a:ext cx="26334427" cy="2720975"/>
          </a:xfrm>
        </p:spPr>
        <p:txBody>
          <a:bodyPr anchor="b"/>
          <a:lstStyle>
            <a:lvl1pPr algn="l">
              <a:defRPr sz="18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273" y="2941639"/>
            <a:ext cx="26334427" cy="19750087"/>
          </a:xfrm>
        </p:spPr>
        <p:txBody>
          <a:bodyPr/>
          <a:lstStyle>
            <a:lvl1pPr marL="0" indent="0">
              <a:buNone/>
              <a:defRPr sz="3086"/>
            </a:lvl1pPr>
            <a:lvl2pPr marL="436382" indent="0">
              <a:buNone/>
              <a:defRPr sz="2657"/>
            </a:lvl2pPr>
            <a:lvl3pPr marL="872764" indent="0">
              <a:buNone/>
              <a:defRPr sz="2314"/>
            </a:lvl3pPr>
            <a:lvl4pPr marL="1309147" indent="0">
              <a:buNone/>
              <a:defRPr sz="1886"/>
            </a:lvl4pPr>
            <a:lvl5pPr marL="1745529" indent="0">
              <a:buNone/>
              <a:defRPr sz="1886"/>
            </a:lvl5pPr>
            <a:lvl6pPr marL="2181911" indent="0">
              <a:buNone/>
              <a:defRPr sz="1886"/>
            </a:lvl6pPr>
            <a:lvl7pPr marL="2618293" indent="0">
              <a:buNone/>
              <a:defRPr sz="1886"/>
            </a:lvl7pPr>
            <a:lvl8pPr marL="3054674" indent="0">
              <a:buNone/>
              <a:defRPr sz="1886"/>
            </a:lvl8pPr>
            <a:lvl9pPr marL="3491057" indent="0">
              <a:buNone/>
              <a:defRPr sz="188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273" y="25763539"/>
            <a:ext cx="26334427" cy="3862387"/>
          </a:xfrm>
        </p:spPr>
        <p:txBody>
          <a:bodyPr/>
          <a:lstStyle>
            <a:lvl1pPr marL="0" indent="0">
              <a:buNone/>
              <a:defRPr sz="1371"/>
            </a:lvl1pPr>
            <a:lvl2pPr marL="436382" indent="0">
              <a:buNone/>
              <a:defRPr sz="1114"/>
            </a:lvl2pPr>
            <a:lvl3pPr marL="872764" indent="0">
              <a:buNone/>
              <a:defRPr sz="943"/>
            </a:lvl3pPr>
            <a:lvl4pPr marL="1309147" indent="0">
              <a:buNone/>
              <a:defRPr sz="857"/>
            </a:lvl4pPr>
            <a:lvl5pPr marL="1745529" indent="0">
              <a:buNone/>
              <a:defRPr sz="857"/>
            </a:lvl5pPr>
            <a:lvl6pPr marL="2181911" indent="0">
              <a:buNone/>
              <a:defRPr sz="857"/>
            </a:lvl6pPr>
            <a:lvl7pPr marL="2618293" indent="0">
              <a:buNone/>
              <a:defRPr sz="857"/>
            </a:lvl7pPr>
            <a:lvl8pPr marL="3054674" indent="0">
              <a:buNone/>
              <a:defRPr sz="857"/>
            </a:lvl8pPr>
            <a:lvl9pPr marL="3491057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620D8-AB89-4320-B52E-025D7282A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147" y="1319213"/>
            <a:ext cx="3950090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41" tIns="256021" rIns="512041" bIns="2560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147" y="7681913"/>
            <a:ext cx="39500907" cy="2172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41" tIns="256021" rIns="512041" bIns="2560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147" y="29978350"/>
            <a:ext cx="102401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41" tIns="256021" rIns="512041" bIns="256021" numCol="1" anchor="t" anchorCtr="0" compatLnSpc="1">
            <a:prstTxWarp prst="textNoShape">
              <a:avLst/>
            </a:prstTxWarp>
          </a:bodyPr>
          <a:lstStyle>
            <a:lvl1pPr defTabSz="4388065">
              <a:defRPr sz="6685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747" y="29978350"/>
            <a:ext cx="138977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41" tIns="256021" rIns="512041" bIns="256021" numCol="1" anchor="t" anchorCtr="0" compatLnSpc="1">
            <a:prstTxWarp prst="textNoShape">
              <a:avLst/>
            </a:prstTxWarp>
          </a:bodyPr>
          <a:lstStyle>
            <a:lvl1pPr algn="ctr" defTabSz="4388065">
              <a:defRPr sz="6685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947" y="29978350"/>
            <a:ext cx="102401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2041" tIns="256021" rIns="512041" bIns="256021" numCol="1" anchor="t" anchorCtr="0" compatLnSpc="1">
            <a:prstTxWarp prst="textNoShape">
              <a:avLst/>
            </a:prstTxWarp>
          </a:bodyPr>
          <a:lstStyle>
            <a:lvl1pPr algn="r" defTabSz="4388065">
              <a:defRPr sz="6685"/>
            </a:lvl1pPr>
          </a:lstStyle>
          <a:p>
            <a:fld id="{C79AB0A0-26F0-4A28-AABC-519D9A2790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Arial" charset="0"/>
        </a:defRPr>
      </a:lvl2pPr>
      <a:lvl3pPr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Arial" charset="0"/>
        </a:defRPr>
      </a:lvl3pPr>
      <a:lvl4pPr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Arial" charset="0"/>
        </a:defRPr>
      </a:lvl4pPr>
      <a:lvl5pPr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Arial" charset="0"/>
        </a:defRPr>
      </a:lvl5pPr>
      <a:lvl6pPr marL="436382"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Arial" charset="0"/>
        </a:defRPr>
      </a:lvl6pPr>
      <a:lvl7pPr marL="872764"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Arial" charset="0"/>
        </a:defRPr>
      </a:lvl7pPr>
      <a:lvl8pPr marL="1309147"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Arial" charset="0"/>
        </a:defRPr>
      </a:lvl8pPr>
      <a:lvl9pPr marL="1745529" algn="ctr" defTabSz="4388065" rtl="0" fontAlgn="base">
        <a:spcBef>
          <a:spcPct val="0"/>
        </a:spcBef>
        <a:spcAft>
          <a:spcPct val="0"/>
        </a:spcAft>
        <a:defRPr sz="21085">
          <a:solidFill>
            <a:schemeClr val="tx2"/>
          </a:solidFill>
          <a:latin typeface="Arial" charset="0"/>
        </a:defRPr>
      </a:lvl9pPr>
    </p:titleStyle>
    <p:bodyStyle>
      <a:lvl1pPr marL="1645524" indent="-1645524" algn="l" defTabSz="4388065" rtl="0" fontAlgn="base">
        <a:spcBef>
          <a:spcPct val="20000"/>
        </a:spcBef>
        <a:spcAft>
          <a:spcPct val="0"/>
        </a:spcAft>
        <a:buChar char="•"/>
        <a:defRPr sz="15342">
          <a:solidFill>
            <a:schemeClr val="tx1"/>
          </a:solidFill>
          <a:latin typeface="+mn-lt"/>
          <a:ea typeface="+mn-ea"/>
          <a:cs typeface="+mn-cs"/>
        </a:defRPr>
      </a:lvl1pPr>
      <a:lvl2pPr marL="3566817" indent="-1372785" algn="l" defTabSz="4388065" rtl="0" fontAlgn="base">
        <a:spcBef>
          <a:spcPct val="20000"/>
        </a:spcBef>
        <a:spcAft>
          <a:spcPct val="0"/>
        </a:spcAft>
        <a:buChar char="–"/>
        <a:defRPr sz="13371">
          <a:solidFill>
            <a:schemeClr val="tx1"/>
          </a:solidFill>
          <a:latin typeface="+mn-lt"/>
        </a:defRPr>
      </a:lvl2pPr>
      <a:lvl3pPr marL="5485081" indent="-1097016" algn="l" defTabSz="4388065" rtl="0" fontAlgn="base">
        <a:spcBef>
          <a:spcPct val="20000"/>
        </a:spcBef>
        <a:spcAft>
          <a:spcPct val="0"/>
        </a:spcAft>
        <a:buChar char="•"/>
        <a:defRPr sz="11571">
          <a:solidFill>
            <a:schemeClr val="tx1"/>
          </a:solidFill>
          <a:latin typeface="+mn-lt"/>
        </a:defRPr>
      </a:lvl3pPr>
      <a:lvl4pPr marL="7679113" indent="-1095502" algn="l" defTabSz="4388065" rtl="0" fontAlgn="base">
        <a:spcBef>
          <a:spcPct val="20000"/>
        </a:spcBef>
        <a:spcAft>
          <a:spcPct val="0"/>
        </a:spcAft>
        <a:buChar char="–"/>
        <a:defRPr sz="9514">
          <a:solidFill>
            <a:schemeClr val="tx1"/>
          </a:solidFill>
          <a:latin typeface="+mn-lt"/>
        </a:defRPr>
      </a:lvl4pPr>
      <a:lvl5pPr marL="9876176" indent="-1098532" algn="l" defTabSz="4388065" rtl="0" fontAlgn="base">
        <a:spcBef>
          <a:spcPct val="20000"/>
        </a:spcBef>
        <a:spcAft>
          <a:spcPct val="0"/>
        </a:spcAft>
        <a:buChar char="»"/>
        <a:defRPr sz="9514">
          <a:solidFill>
            <a:schemeClr val="tx1"/>
          </a:solidFill>
          <a:latin typeface="+mn-lt"/>
        </a:defRPr>
      </a:lvl5pPr>
      <a:lvl6pPr marL="10312558" indent="-1098532" algn="l" defTabSz="4388065" rtl="0" fontAlgn="base">
        <a:spcBef>
          <a:spcPct val="20000"/>
        </a:spcBef>
        <a:spcAft>
          <a:spcPct val="0"/>
        </a:spcAft>
        <a:buChar char="»"/>
        <a:defRPr sz="9514">
          <a:solidFill>
            <a:schemeClr val="tx1"/>
          </a:solidFill>
          <a:latin typeface="+mn-lt"/>
        </a:defRPr>
      </a:lvl6pPr>
      <a:lvl7pPr marL="10748940" indent="-1098532" algn="l" defTabSz="4388065" rtl="0" fontAlgn="base">
        <a:spcBef>
          <a:spcPct val="20000"/>
        </a:spcBef>
        <a:spcAft>
          <a:spcPct val="0"/>
        </a:spcAft>
        <a:buChar char="»"/>
        <a:defRPr sz="9514">
          <a:solidFill>
            <a:schemeClr val="tx1"/>
          </a:solidFill>
          <a:latin typeface="+mn-lt"/>
        </a:defRPr>
      </a:lvl7pPr>
      <a:lvl8pPr marL="11185322" indent="-1098532" algn="l" defTabSz="4388065" rtl="0" fontAlgn="base">
        <a:spcBef>
          <a:spcPct val="20000"/>
        </a:spcBef>
        <a:spcAft>
          <a:spcPct val="0"/>
        </a:spcAft>
        <a:buChar char="»"/>
        <a:defRPr sz="9514">
          <a:solidFill>
            <a:schemeClr val="tx1"/>
          </a:solidFill>
          <a:latin typeface="+mn-lt"/>
        </a:defRPr>
      </a:lvl8pPr>
      <a:lvl9pPr marL="11621704" indent="-1098532" algn="l" defTabSz="4388065" rtl="0" fontAlgn="base">
        <a:spcBef>
          <a:spcPct val="20000"/>
        </a:spcBef>
        <a:spcAft>
          <a:spcPct val="0"/>
        </a:spcAft>
        <a:buChar char="»"/>
        <a:defRPr sz="951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6382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2764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9147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5529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81911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8293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54674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91057" algn="l" defTabSz="87276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hyperlink" Target="https://github.com/Jacob-Lundstrom/lcr-meter-hardwa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github.com/Jacob-Lundstrom/lcr-meter-software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5B59CB-69BA-C8F5-C13C-AB7C3F349593}"/>
              </a:ext>
            </a:extLst>
          </p:cNvPr>
          <p:cNvSpPr txBox="1"/>
          <p:nvPr/>
        </p:nvSpPr>
        <p:spPr>
          <a:xfrm>
            <a:off x="448796" y="22578252"/>
            <a:ext cx="17425268" cy="7478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b="1" dirty="0"/>
              <a:t>System</a:t>
            </a:r>
          </a:p>
          <a:p>
            <a:r>
              <a:rPr lang="en-US" sz="6000" b="1" dirty="0"/>
              <a:t>Block </a:t>
            </a:r>
          </a:p>
          <a:p>
            <a:r>
              <a:rPr lang="en-US" sz="6000" b="1" dirty="0"/>
              <a:t>Diagram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pic>
        <p:nvPicPr>
          <p:cNvPr id="40" name="Picture 39" descr="Header.jpg">
            <a:extLst>
              <a:ext uri="{FF2B5EF4-FFF2-40B4-BE49-F238E27FC236}">
                <a16:creationId xmlns:a16="http://schemas.microsoft.com/office/drawing/2014/main" id="{FEB76796-CE07-7285-73EB-32E655343A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27479" b="17877"/>
          <a:stretch>
            <a:fillRect/>
          </a:stretch>
        </p:blipFill>
        <p:spPr>
          <a:xfrm>
            <a:off x="0" y="-88670"/>
            <a:ext cx="43891200" cy="5094514"/>
          </a:xfrm>
          <a:prstGeom prst="rect">
            <a:avLst/>
          </a:prstGeom>
        </p:spPr>
      </p:pic>
      <p:pic>
        <p:nvPicPr>
          <p:cNvPr id="41" name="Picture 40" descr="Footer.jpg">
            <a:extLst>
              <a:ext uri="{FF2B5EF4-FFF2-40B4-BE49-F238E27FC236}">
                <a16:creationId xmlns:a16="http://schemas.microsoft.com/office/drawing/2014/main" id="{935C8E3D-702B-7C1C-77CE-7E4E4EC8CE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1871644"/>
            <a:ext cx="43891200" cy="112295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617D724-1277-1A19-3698-55E01D880E35}"/>
              </a:ext>
            </a:extLst>
          </p:cNvPr>
          <p:cNvGrpSpPr/>
          <p:nvPr/>
        </p:nvGrpSpPr>
        <p:grpSpPr>
          <a:xfrm>
            <a:off x="14540632" y="31973004"/>
            <a:ext cx="15216472" cy="945397"/>
            <a:chOff x="17281902" y="31973003"/>
            <a:chExt cx="16484511" cy="945397"/>
          </a:xfrm>
        </p:grpSpPr>
        <p:pic>
          <p:nvPicPr>
            <p:cNvPr id="43" name="Picture 42" descr="Footer2.jpg">
              <a:extLst>
                <a:ext uri="{FF2B5EF4-FFF2-40B4-BE49-F238E27FC236}">
                  <a16:creationId xmlns:a16="http://schemas.microsoft.com/office/drawing/2014/main" id="{D99ECBB7-4E6B-30FC-3C80-F14844855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81902" y="31973003"/>
              <a:ext cx="10988298" cy="94539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6976-CC9F-F63D-458B-E6BD455F3168}"/>
                </a:ext>
              </a:extLst>
            </p:cNvPr>
            <p:cNvSpPr txBox="1"/>
            <p:nvPr/>
          </p:nvSpPr>
          <p:spPr>
            <a:xfrm>
              <a:off x="18516600" y="32181225"/>
              <a:ext cx="4433019" cy="567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6" dirty="0">
                  <a:solidFill>
                    <a:schemeClr val="bg1"/>
                  </a:solidFill>
                </a:rPr>
                <a:t>STUDENT FOCUSED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78C892-8ADA-C5D0-75A4-FBC4B92CF0E4}"/>
                </a:ext>
              </a:extLst>
            </p:cNvPr>
            <p:cNvSpPr txBox="1"/>
            <p:nvPr/>
          </p:nvSpPr>
          <p:spPr>
            <a:xfrm>
              <a:off x="24068979" y="32181225"/>
              <a:ext cx="2962964" cy="567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6" dirty="0">
                  <a:solidFill>
                    <a:schemeClr val="bg1"/>
                  </a:solidFill>
                </a:rPr>
                <a:t>LAND GRANT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C1E3C2-40E5-ED70-EDE8-6396B63F9D33}"/>
                </a:ext>
              </a:extLst>
            </p:cNvPr>
            <p:cNvSpPr txBox="1"/>
            <p:nvPr/>
          </p:nvSpPr>
          <p:spPr>
            <a:xfrm>
              <a:off x="28488579" y="32181225"/>
              <a:ext cx="5277834" cy="567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6" dirty="0">
                  <a:solidFill>
                    <a:schemeClr val="bg1"/>
                  </a:solidFill>
                </a:rPr>
                <a:t>RESEARCH UNIVERSITY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F1B85E7-A3D1-D6F6-D710-84FD0DD6D002}"/>
              </a:ext>
            </a:extLst>
          </p:cNvPr>
          <p:cNvSpPr/>
          <p:nvPr/>
        </p:nvSpPr>
        <p:spPr>
          <a:xfrm>
            <a:off x="12567870" y="180608"/>
            <a:ext cx="219456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388065"/>
            <a:r>
              <a:rPr lang="en-US" sz="8800" b="1" kern="0" dirty="0">
                <a:solidFill>
                  <a:schemeClr val="bg1"/>
                </a:solidFill>
              </a:rPr>
              <a:t>Precision LCR Meter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0F4C18-5BDE-8DE3-A0BE-8821D2707738}"/>
              </a:ext>
            </a:extLst>
          </p:cNvPr>
          <p:cNvSpPr/>
          <p:nvPr/>
        </p:nvSpPr>
        <p:spPr>
          <a:xfrm>
            <a:off x="12567870" y="1611262"/>
            <a:ext cx="219456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388065"/>
            <a:r>
              <a:rPr lang="en-US" sz="6000" kern="0" dirty="0">
                <a:solidFill>
                  <a:schemeClr val="bg1"/>
                </a:solidFill>
              </a:rPr>
              <a:t>Team Members: Jacob Lundstrom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6E7733-75CD-0969-2E41-3149C1CCEE86}"/>
              </a:ext>
            </a:extLst>
          </p:cNvPr>
          <p:cNvSpPr/>
          <p:nvPr/>
        </p:nvSpPr>
        <p:spPr>
          <a:xfrm>
            <a:off x="12567870" y="2728285"/>
            <a:ext cx="219456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388065"/>
            <a:r>
              <a:rPr lang="en-US" sz="6000" kern="0" dirty="0">
                <a:solidFill>
                  <a:schemeClr val="bg1"/>
                </a:solidFill>
              </a:rPr>
              <a:t>Mentor(s): Dr. Jacob Glower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323F89-788E-46DB-DF97-9FE88EAD53A7}"/>
              </a:ext>
            </a:extLst>
          </p:cNvPr>
          <p:cNvSpPr/>
          <p:nvPr/>
        </p:nvSpPr>
        <p:spPr>
          <a:xfrm>
            <a:off x="12567870" y="3721445"/>
            <a:ext cx="219456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388065"/>
            <a:r>
              <a:rPr lang="en-US" sz="6000" kern="0" dirty="0">
                <a:solidFill>
                  <a:schemeClr val="bg1"/>
                </a:solidFill>
              </a:rPr>
              <a:t>Sponsor: Dr. Jacob Glower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425C41-BB3B-4416-44EE-6517C2881B8B}"/>
              </a:ext>
            </a:extLst>
          </p:cNvPr>
          <p:cNvSpPr/>
          <p:nvPr/>
        </p:nvSpPr>
        <p:spPr>
          <a:xfrm>
            <a:off x="1143000" y="2823820"/>
            <a:ext cx="1021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88065"/>
            <a:r>
              <a:rPr lang="en-US" sz="6000" kern="0" dirty="0">
                <a:solidFill>
                  <a:schemeClr val="bg1"/>
                </a:solidFill>
              </a:rPr>
              <a:t>SENIOR DESIGN 2024</a:t>
            </a:r>
          </a:p>
          <a:p>
            <a:pPr defTabSz="4388065"/>
            <a:r>
              <a:rPr lang="en-US" sz="4000" kern="0" dirty="0">
                <a:solidFill>
                  <a:schemeClr val="bg1"/>
                </a:solidFill>
              </a:rPr>
              <a:t>SD405_FA24_03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22FED3-442E-CDD9-6A0A-CA4D8A0EC66F}"/>
              </a:ext>
            </a:extLst>
          </p:cNvPr>
          <p:cNvSpPr txBox="1"/>
          <p:nvPr/>
        </p:nvSpPr>
        <p:spPr>
          <a:xfrm>
            <a:off x="1143000" y="800932"/>
            <a:ext cx="5029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NDSU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002D05-81FF-4B80-99D0-1CDBCF71AD4B}"/>
              </a:ext>
            </a:extLst>
          </p:cNvPr>
          <p:cNvSpPr txBox="1"/>
          <p:nvPr/>
        </p:nvSpPr>
        <p:spPr>
          <a:xfrm>
            <a:off x="6352309" y="973959"/>
            <a:ext cx="7769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Electrical and Computer Engineering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5ACFE3-60D0-CE28-C4F6-E9162E257D10}"/>
              </a:ext>
            </a:extLst>
          </p:cNvPr>
          <p:cNvSpPr txBox="1"/>
          <p:nvPr/>
        </p:nvSpPr>
        <p:spPr>
          <a:xfrm>
            <a:off x="436705" y="5586606"/>
            <a:ext cx="14097000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500" b="1" dirty="0"/>
              <a:t>Project Description</a:t>
            </a:r>
          </a:p>
          <a:p>
            <a:r>
              <a:rPr lang="en-US" sz="3000" dirty="0"/>
              <a:t>The Precision LCR meter is designed to measure electronic components (Inductors, Capacitors, Resistors) and analyze their impedance through phasor analysis to as high of a degree as is possible, with a target accuracy of &lt;1%.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F4A300-739A-7D8C-A658-6A0C79BC8125}"/>
                  </a:ext>
                </a:extLst>
              </p:cNvPr>
              <p:cNvSpPr txBox="1"/>
              <p:nvPr/>
            </p:nvSpPr>
            <p:spPr>
              <a:xfrm>
                <a:off x="443632" y="8065396"/>
                <a:ext cx="14097000" cy="14043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500" b="1" dirty="0"/>
                  <a:t>Theory of Operation</a:t>
                </a:r>
              </a:p>
              <a:p>
                <a:r>
                  <a:rPr lang="en-US" sz="3000" dirty="0"/>
                  <a:t>The operating principle of this LCR meter is phasor analysis: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𝛚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𝛑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3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>
                          <a:latin typeface="Cambria Math" panose="02040503050406030204" pitchFamily="18" charset="0"/>
                        </a:rPr>
                        <m:t>𝐕𝐨𝐥𝐭𝐚𝐠𝐞</m:t>
                      </m:r>
                      <m:r>
                        <a:rPr lang="en-US" sz="3000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>
                          <a:latin typeface="Cambria Math" panose="02040503050406030204" pitchFamily="18" charset="0"/>
                        </a:rPr>
                        <m:t>𝐏𝐡𝐚𝐬𝐨𝐫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acc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d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𝐣</m:t>
                          </m:r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3000" b="1" i="0" smtClean="0">
                                  <a:latin typeface="Cambria Math" panose="02040503050406030204" pitchFamily="18" charset="0"/>
                                </a:rPr>
                                <m:t>𝛚</m:t>
                              </m:r>
                              <m:r>
                                <a:rPr lang="en-US" sz="3000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sz="30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1" i="0" smtClean="0">
                                  <a:latin typeface="Cambria Math" panose="02040503050406030204" pitchFamily="18" charset="0"/>
                                </a:rPr>
                                <m:t>𝛟</m:t>
                              </m:r>
                            </m:e>
                          </m:d>
                        </m:sup>
                      </m:sSup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|∠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𝛟</m:t>
                      </m:r>
                    </m:oMath>
                  </m:oMathPara>
                </a14:m>
                <a:endParaRPr lang="en-US" sz="3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𝐌𝐞𝐚𝐬𝐮𝐫𝐞𝐝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𝐕𝐨𝐥𝐭𝐚𝐠𝐞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𝐑𝐞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acc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  <a:p>
                <a:endParaRPr lang="en-US" sz="3000" dirty="0"/>
              </a:p>
              <a:p>
                <a:r>
                  <a:rPr lang="en-US" sz="3000" dirty="0"/>
                  <a:t>An AC sine wave of a desired frequency is generated through Direct Digital Synthesis (DDS) and then buffered through a power amplifier stage to allow for the synthesized waveform to be supplied to a Device Under Test (DUT). The resulting voltage waveform across the DUT can be represented as a phasor, which contains its amplitude and phase information. Using a series current shunt resistor of known resistance, we can measure the current through the load. By sampling voltage using a DAC, we can synthesize the representation for a phasor voltage using linear regression through matrix operations. Through Ohm’s law for phasors, the impedance of the load (</a:t>
                </a:r>
                <a14:m>
                  <m:oMath xmlns:m="http://schemas.openxmlformats.org/officeDocument/2006/math">
                    <m:r>
                      <a:rPr lang="en-US" sz="30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sz="3000" dirty="0"/>
                  <a:t>) is determined.</a:t>
                </a:r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sz="30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den>
                      </m:f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3000" b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US" sz="3000" b="1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d>
                                <m:d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3000" b="1">
                                      <a:latin typeface="Cambria Math" panose="02040503050406030204" pitchFamily="18" charset="0"/>
                                    </a:rPr>
                                    <m:t>𝛚</m:t>
                                  </m:r>
                                  <m:r>
                                    <a:rPr lang="en-US" sz="3000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  <m:r>
                                    <a:rPr lang="en-US" sz="3000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>
                                      <a:latin typeface="Cambria Math" panose="02040503050406030204" pitchFamily="18" charset="0"/>
                                    </a:rPr>
                                    <m:t>𝛟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US" sz="3000" b="1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d>
                                <m:d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3000" b="1">
                                      <a:latin typeface="Cambria Math" panose="02040503050406030204" pitchFamily="18" charset="0"/>
                                    </a:rPr>
                                    <m:t>𝛚</m:t>
                                  </m:r>
                                  <m:r>
                                    <a:rPr lang="en-US" sz="3000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  <m:r>
                                    <a:rPr lang="en-US" sz="3000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30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en-US" sz="3000" b="1">
                              <a:latin typeface="Cambria Math" panose="02040503050406030204" pitchFamily="18" charset="0"/>
                            </a:rPr>
                            <m:t>𝐣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>
                                  <a:latin typeface="Cambria Math" panose="02040503050406030204" pitchFamily="18" charset="0"/>
                                </a:rPr>
                                <m:t>𝛟</m:t>
                              </m:r>
                              <m:r>
                                <a:rPr lang="en-US" sz="30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∠(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  <a:p>
                <a:endParaRPr lang="en-US" sz="3000" dirty="0"/>
              </a:p>
              <a:p>
                <a:r>
                  <a:rPr lang="en-US" sz="3000" dirty="0"/>
                  <a:t>From the measured impedance, we can calculate the equivalent impedance of a capacitor or inductor that would create the measured impedance. If the reactance (complex part of the impedance,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000" dirty="0"/>
                  <a:t>) is negative, the DUT behaves as a capacitor. If the reactance is positive, the DUT behaves as an inductor.</a:t>
                </a:r>
              </a:p>
              <a:p>
                <a:pPr algn="ctr"/>
                <a:endParaRPr lang="en-US" sz="3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</m:oMath>
                </a14:m>
                <a:r>
                  <a:rPr lang="en-US" sz="3000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sz="3000" b="1" dirty="0"/>
              </a:p>
              <a:p>
                <a:endParaRPr lang="en-US" sz="2400" dirty="0"/>
              </a:p>
              <a:p>
                <a:r>
                  <a:rPr lang="en-US" sz="3000" dirty="0"/>
                  <a:t>To minimize the resistive and inductive effects of cabling, a 4-wire Kelvin sensing technique is applied; this allows for measurement of the resulting voltage phasor directly across the load. Effects of EMI are negated with the use of shielding.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F4A300-739A-7D8C-A658-6A0C79BC8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32" y="8065396"/>
                <a:ext cx="14097000" cy="14043781"/>
              </a:xfrm>
              <a:prstGeom prst="rect">
                <a:avLst/>
              </a:prstGeom>
              <a:blipFill>
                <a:blip r:embed="rId6"/>
                <a:stretch>
                  <a:fillRect l="-1772" t="-867" r="-1642" b="-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BE73481-F3F7-35A5-066A-E171497EA029}"/>
                  </a:ext>
                </a:extLst>
              </p:cNvPr>
              <p:cNvSpPr txBox="1"/>
              <p:nvPr/>
            </p:nvSpPr>
            <p:spPr>
              <a:xfrm>
                <a:off x="14897100" y="5586606"/>
                <a:ext cx="12919312" cy="16526228"/>
              </a:xfrm>
              <a:custGeom>
                <a:avLst/>
                <a:gdLst>
                  <a:gd name="connsiteX0" fmla="*/ 0 w 12915900"/>
                  <a:gd name="connsiteY0" fmla="*/ 0 h 16562804"/>
                  <a:gd name="connsiteX1" fmla="*/ 12915900 w 12915900"/>
                  <a:gd name="connsiteY1" fmla="*/ 0 h 16562804"/>
                  <a:gd name="connsiteX2" fmla="*/ 12915900 w 12915900"/>
                  <a:gd name="connsiteY2" fmla="*/ 16562804 h 16562804"/>
                  <a:gd name="connsiteX3" fmla="*/ 0 w 12915900"/>
                  <a:gd name="connsiteY3" fmla="*/ 16562804 h 16562804"/>
                  <a:gd name="connsiteX4" fmla="*/ 0 w 12915900"/>
                  <a:gd name="connsiteY4" fmla="*/ 0 h 16562804"/>
                  <a:gd name="connsiteX0" fmla="*/ 0 w 12915900"/>
                  <a:gd name="connsiteY0" fmla="*/ 0 h 16562804"/>
                  <a:gd name="connsiteX1" fmla="*/ 12915900 w 12915900"/>
                  <a:gd name="connsiteY1" fmla="*/ 0 h 16562804"/>
                  <a:gd name="connsiteX2" fmla="*/ 12915900 w 12915900"/>
                  <a:gd name="connsiteY2" fmla="*/ 16562804 h 16562804"/>
                  <a:gd name="connsiteX3" fmla="*/ 4064 w 12915900"/>
                  <a:gd name="connsiteY3" fmla="*/ 16526228 h 16562804"/>
                  <a:gd name="connsiteX4" fmla="*/ 0 w 12915900"/>
                  <a:gd name="connsiteY4" fmla="*/ 0 h 16562804"/>
                  <a:gd name="connsiteX0" fmla="*/ 0 w 12919312"/>
                  <a:gd name="connsiteY0" fmla="*/ 0 h 16526228"/>
                  <a:gd name="connsiteX1" fmla="*/ 12915900 w 12919312"/>
                  <a:gd name="connsiteY1" fmla="*/ 0 h 16526228"/>
                  <a:gd name="connsiteX2" fmla="*/ 12919312 w 12919312"/>
                  <a:gd name="connsiteY2" fmla="*/ 16515036 h 16526228"/>
                  <a:gd name="connsiteX3" fmla="*/ 4064 w 12919312"/>
                  <a:gd name="connsiteY3" fmla="*/ 16526228 h 16526228"/>
                  <a:gd name="connsiteX4" fmla="*/ 0 w 12919312"/>
                  <a:gd name="connsiteY4" fmla="*/ 0 h 16526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19312" h="16526228">
                    <a:moveTo>
                      <a:pt x="0" y="0"/>
                    </a:moveTo>
                    <a:lnTo>
                      <a:pt x="12915900" y="0"/>
                    </a:lnTo>
                    <a:cubicBezTo>
                      <a:pt x="12917037" y="5505012"/>
                      <a:pt x="12918175" y="11010024"/>
                      <a:pt x="12919312" y="16515036"/>
                    </a:cubicBezTo>
                    <a:lnTo>
                      <a:pt x="4064" y="16526228"/>
                    </a:lnTo>
                    <a:cubicBezTo>
                      <a:pt x="2709" y="11017485"/>
                      <a:pt x="1355" y="550874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500" b="1" dirty="0"/>
                  <a:t>Linear Regression Through Matrix Operations</a:t>
                </a:r>
              </a:p>
              <a:p>
                <a:r>
                  <a:rPr lang="en-US" sz="3000" dirty="0"/>
                  <a:t>To properly synthesize a best-fit waveform for the measured data, Linear Regression should be used. This is most efficiently accomplished through matrix operations, which is how it was implemented in this project.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For a perfectly fitted curve, sampled data can be represented through a matrix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000" b="1" dirty="0"/>
              </a:p>
              <a:p>
                <a:r>
                  <a:rPr lang="en-US" sz="3000" dirty="0"/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𝐁𝐚𝐬𝐢𝐬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𝐦𝐚𝐭𝐫𝐢𝐱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𝐭𝐡𝐚𝐭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𝐝𝐞𝐟𝐢𝐧𝐞𝐬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𝐜𝐮𝐫𝐯𝐞</m:t>
                      </m:r>
                    </m:oMath>
                  </m:oMathPara>
                </a14:m>
                <a:endParaRPr lang="en-US" sz="3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𝐂𝐮𝐫𝐯𝐞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𝐜𝐨𝐞𝐟𝐟𝐢𝐜𝐢𝐞𝐧𝐭𝐬</m:t>
                      </m:r>
                    </m:oMath>
                  </m:oMathPara>
                </a14:m>
                <a:endParaRPr lang="en-US" sz="3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𝐒𝐚𝐦𝐩𝐥𝐞𝐝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3000" b="0" dirty="0"/>
                  <a:t>With real analog data, this equation will almost never have a solution. If we want to find the coefficients that best fit the curve to the data, we can use matrix operations to isolate the coefficient matrix (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0" dirty="0"/>
                  <a:t>). </a:t>
                </a:r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000" b="1" dirty="0"/>
              </a:p>
              <a:p>
                <a:r>
                  <a:rPr lang="en-US" sz="3000" b="0" dirty="0"/>
                  <a:t>For fitting a sine wave with a phase shift, we must separate the coefficients into linear elements. The Goal fitted curve that we need to be able to calculate impedance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b="1" dirty="0"/>
              </a:p>
              <a:p>
                <a:r>
                  <a:rPr lang="en-US" sz="3000" b="0" dirty="0"/>
                  <a:t>This equation does not use only linear elements. We can use a trigonometric identity to create new linear coefficients that we will solve for.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d>
                        </m:e>
                      </m:func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3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  <a:p>
                <a:r>
                  <a:rPr lang="en-US" sz="3000" b="0" dirty="0"/>
                  <a:t>Where: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3000" b="1" dirty="0"/>
                  <a:t>		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1" i="0" smtClean="0">
                            <a:latin typeface="Cambria Math" panose="02040503050406030204" pitchFamily="18" charset="0"/>
                          </a:rPr>
                          <m:t>𝐚𝐭𝐚𝐧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fName>
                      <m:e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3000" b="1" dirty="0"/>
              </a:p>
              <a:p>
                <a:r>
                  <a:rPr lang="en-US" sz="3000" dirty="0"/>
                  <a:t>Using this information, we then compose the matrices needed for the least squares regression formula:</a:t>
                </a:r>
              </a:p>
              <a:p>
                <a:endParaRPr lang="en-US" sz="3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000" b="1" dirty="0"/>
                  <a:t>		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brk m:alnAt="7"/>
                                    </m:rPr>
                                    <a:rPr lang="en-US" sz="3000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  <m:r>
                                    <a:rPr lang="en-US" sz="3000" b="1" i="0" smtClean="0">
                                      <a:latin typeface="Cambria Math" panose="02040503050406030204" pitchFamily="18" charset="0"/>
                                    </a:rPr>
                                    <m:t>𝐢𝐧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  <m:sSub>
                                        <m:sSub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000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  <m:sSub>
                                        <m:sSub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brk m:alnAt="7"/>
                                    </m:r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𝒊𝒏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  <m:sSub>
                                        <m:sSubPr>
                                          <m:ctrlPr>
                                            <a:rPr lang="en-US" sz="3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  <m:sSub>
                                        <m:sSubPr>
                                          <m:ctrlPr>
                                            <a:rPr lang="en-US" sz="3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000" b="1" dirty="0"/>
                  <a:t>		  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000" b="1" dirty="0"/>
              </a:p>
              <a:p>
                <a:pPr algn="ctr"/>
                <a:endParaRPr lang="en-US" sz="3600" dirty="0"/>
              </a:p>
              <a:p>
                <a:r>
                  <a:rPr lang="en-US" sz="3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/>
                  <a:t> is the time at which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/>
                  <a:t> was sampled. With the solution for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/>
                  <a:t>, we can synthesize the desired phase (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3000" dirty="0"/>
                  <a:t>) and amplitude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3000" dirty="0"/>
                  <a:t>) information.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BE73481-F3F7-35A5-066A-E171497E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7100" y="5586606"/>
                <a:ext cx="12919312" cy="16526228"/>
              </a:xfrm>
              <a:custGeom>
                <a:avLst/>
                <a:gdLst>
                  <a:gd name="connsiteX0" fmla="*/ 0 w 12915900"/>
                  <a:gd name="connsiteY0" fmla="*/ 0 h 16562804"/>
                  <a:gd name="connsiteX1" fmla="*/ 12915900 w 12915900"/>
                  <a:gd name="connsiteY1" fmla="*/ 0 h 16562804"/>
                  <a:gd name="connsiteX2" fmla="*/ 12915900 w 12915900"/>
                  <a:gd name="connsiteY2" fmla="*/ 16562804 h 16562804"/>
                  <a:gd name="connsiteX3" fmla="*/ 0 w 12915900"/>
                  <a:gd name="connsiteY3" fmla="*/ 16562804 h 16562804"/>
                  <a:gd name="connsiteX4" fmla="*/ 0 w 12915900"/>
                  <a:gd name="connsiteY4" fmla="*/ 0 h 16562804"/>
                  <a:gd name="connsiteX0" fmla="*/ 0 w 12915900"/>
                  <a:gd name="connsiteY0" fmla="*/ 0 h 16562804"/>
                  <a:gd name="connsiteX1" fmla="*/ 12915900 w 12915900"/>
                  <a:gd name="connsiteY1" fmla="*/ 0 h 16562804"/>
                  <a:gd name="connsiteX2" fmla="*/ 12915900 w 12915900"/>
                  <a:gd name="connsiteY2" fmla="*/ 16562804 h 16562804"/>
                  <a:gd name="connsiteX3" fmla="*/ 4064 w 12915900"/>
                  <a:gd name="connsiteY3" fmla="*/ 16526228 h 16562804"/>
                  <a:gd name="connsiteX4" fmla="*/ 0 w 12915900"/>
                  <a:gd name="connsiteY4" fmla="*/ 0 h 16562804"/>
                  <a:gd name="connsiteX0" fmla="*/ 0 w 12919312"/>
                  <a:gd name="connsiteY0" fmla="*/ 0 h 16526228"/>
                  <a:gd name="connsiteX1" fmla="*/ 12915900 w 12919312"/>
                  <a:gd name="connsiteY1" fmla="*/ 0 h 16526228"/>
                  <a:gd name="connsiteX2" fmla="*/ 12919312 w 12919312"/>
                  <a:gd name="connsiteY2" fmla="*/ 16515036 h 16526228"/>
                  <a:gd name="connsiteX3" fmla="*/ 4064 w 12919312"/>
                  <a:gd name="connsiteY3" fmla="*/ 16526228 h 16526228"/>
                  <a:gd name="connsiteX4" fmla="*/ 0 w 12919312"/>
                  <a:gd name="connsiteY4" fmla="*/ 0 h 16526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19312" h="16526228">
                    <a:moveTo>
                      <a:pt x="0" y="0"/>
                    </a:moveTo>
                    <a:lnTo>
                      <a:pt x="12915900" y="0"/>
                    </a:lnTo>
                    <a:cubicBezTo>
                      <a:pt x="12917037" y="5505012"/>
                      <a:pt x="12918175" y="11010024"/>
                      <a:pt x="12919312" y="16515036"/>
                    </a:cubicBezTo>
                    <a:lnTo>
                      <a:pt x="4064" y="16526228"/>
                    </a:lnTo>
                    <a:cubicBezTo>
                      <a:pt x="2709" y="11017485"/>
                      <a:pt x="1355" y="5508743"/>
                      <a:pt x="0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1933" t="-737" r="-1037" b="-9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>
            <a:extLst>
              <a:ext uri="{FF2B5EF4-FFF2-40B4-BE49-F238E27FC236}">
                <a16:creationId xmlns:a16="http://schemas.microsoft.com/office/drawing/2014/main" id="{55F23A28-2C50-6144-E846-B7ADB1A29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5101963" y="8802883"/>
            <a:ext cx="13710915" cy="727012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81B6CF5-FC12-58FC-79F2-33261B462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32447181" y="8877226"/>
            <a:ext cx="13710916" cy="7129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A7D74A-49DD-4AF1-B42A-ECEF31344B1A}"/>
                  </a:ext>
                </a:extLst>
              </p:cNvPr>
              <p:cNvSpPr txBox="1"/>
              <p:nvPr/>
            </p:nvSpPr>
            <p:spPr>
              <a:xfrm>
                <a:off x="28317489" y="19808432"/>
                <a:ext cx="14549989" cy="114031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500" b="1" dirty="0"/>
                  <a:t>Results</a:t>
                </a:r>
              </a:p>
              <a:p>
                <a:r>
                  <a:rPr lang="en-US" sz="3000" dirty="0"/>
                  <a:t>Capable Sine wave generation: </a:t>
                </a:r>
                <a:r>
                  <a:rPr lang="en-US" sz="3000" b="1" dirty="0"/>
                  <a:t>0 Hz to 100 kHz</a:t>
                </a:r>
              </a:p>
              <a:p>
                <a:r>
                  <a:rPr lang="en-US" sz="3000" dirty="0"/>
                  <a:t>Generated Sine wave amplitude: </a:t>
                </a:r>
                <a:r>
                  <a:rPr lang="en-US" sz="3000" b="1" dirty="0"/>
                  <a:t>0.6 </a:t>
                </a:r>
                <a:r>
                  <a:rPr lang="en-US" sz="3000" b="1" dirty="0" err="1"/>
                  <a:t>Vpp</a:t>
                </a:r>
                <a:r>
                  <a:rPr lang="en-US" sz="3000" b="1" dirty="0"/>
                  <a:t> + 0.3 VDC</a:t>
                </a:r>
              </a:p>
              <a:p>
                <a:r>
                  <a:rPr lang="en-US" sz="3000" dirty="0"/>
                  <a:t>Smallest resolution of measurable Capacitance: </a:t>
                </a:r>
                <a:r>
                  <a:rPr lang="en-US" sz="3000" b="1" dirty="0"/>
                  <a:t>1 pF</a:t>
                </a:r>
              </a:p>
              <a:p>
                <a:r>
                  <a:rPr lang="en-US" sz="3000" dirty="0"/>
                  <a:t>Smallest resolution of measurable Inductance: </a:t>
                </a:r>
                <a:r>
                  <a:rPr lang="en-US" sz="3000" b="1" dirty="0"/>
                  <a:t>10 </a:t>
                </a:r>
                <a14:m>
                  <m:oMath xmlns:m="http://schemas.openxmlformats.org/officeDocument/2006/math">
                    <m:r>
                      <a:rPr lang="en-US" sz="3000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3000" b="1" dirty="0"/>
                  <a:t>H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Component measurements:</a:t>
                </a:r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/>
                  <a:t>This device is also capable of measuring </a:t>
                </a:r>
                <a:r>
                  <a:rPr lang="en-US" sz="3000" b="1" dirty="0"/>
                  <a:t>Parasitic Capacitance:</a:t>
                </a:r>
              </a:p>
              <a:p>
                <a:r>
                  <a:rPr lang="en-US" sz="3000" dirty="0"/>
                  <a:t>Calibration standard isolated: 19.994 nF</a:t>
                </a:r>
              </a:p>
              <a:p>
                <a:r>
                  <a:rPr lang="en-US" sz="3000" dirty="0"/>
                  <a:t>Calibration standard with hand in contact: 20.385 nF</a:t>
                </a:r>
              </a:p>
              <a:p>
                <a:r>
                  <a:rPr lang="en-US" sz="3000" dirty="0"/>
                  <a:t>Hand parasitic capacitance is ~389 pF! Stronger contact yields higher capacitance.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A7D74A-49DD-4AF1-B42A-ECEF3134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7489" y="19808432"/>
                <a:ext cx="14549989" cy="11403122"/>
              </a:xfrm>
              <a:prstGeom prst="rect">
                <a:avLst/>
              </a:prstGeom>
              <a:blipFill>
                <a:blip r:embed="rId10"/>
                <a:stretch>
                  <a:fillRect l="-1716" t="-1068" b="-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7CEAE1E-D679-0F02-521E-3514DB1E9AEE}"/>
              </a:ext>
            </a:extLst>
          </p:cNvPr>
          <p:cNvSpPr txBox="1"/>
          <p:nvPr/>
        </p:nvSpPr>
        <p:spPr>
          <a:xfrm>
            <a:off x="18283438" y="22578252"/>
            <a:ext cx="9529562" cy="863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500" b="1" dirty="0"/>
              <a:t>Bill of Materials</a:t>
            </a:r>
          </a:p>
          <a:p>
            <a:r>
              <a:rPr lang="en-US" sz="3000" dirty="0"/>
              <a:t>The components listed here are the most important ones; for a more detailed BOM with passives and other excluded components, visit the GitHub page!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DC97E-CBF4-FA71-37E0-4A25345F7C20}"/>
              </a:ext>
            </a:extLst>
          </p:cNvPr>
          <p:cNvSpPr txBox="1"/>
          <p:nvPr/>
        </p:nvSpPr>
        <p:spPr>
          <a:xfrm>
            <a:off x="406536" y="30285908"/>
            <a:ext cx="17196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Want to know more? This project is open source! </a:t>
            </a:r>
          </a:p>
          <a:p>
            <a:r>
              <a:rPr lang="en-US" sz="3000" b="1" dirty="0"/>
              <a:t>Software:		</a:t>
            </a:r>
            <a:r>
              <a:rPr lang="en-US" sz="3000" dirty="0">
                <a:hlinkClick r:id="rId11"/>
              </a:rPr>
              <a:t>https://github.com/Jacob-Lundstrom/lcr-meter-software</a:t>
            </a:r>
            <a:endParaRPr lang="en-US" sz="3000" dirty="0"/>
          </a:p>
          <a:p>
            <a:r>
              <a:rPr lang="en-US" sz="3000" b="1" dirty="0"/>
              <a:t>Hardware:	</a:t>
            </a:r>
            <a:r>
              <a:rPr lang="en-US" sz="3000" dirty="0">
                <a:hlinkClick r:id="rId12"/>
              </a:rPr>
              <a:t>https://github.com/Jacob-Lundstrom/lcr-meter-hardware</a:t>
            </a:r>
            <a:endParaRPr lang="en-US" sz="3000" dirty="0"/>
          </a:p>
          <a:p>
            <a:r>
              <a:rPr lang="en-US" sz="3000" dirty="0"/>
              <a:t>`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40876B0-5D09-C6AB-2DBB-3873954BCC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551659"/>
                  </p:ext>
                </p:extLst>
              </p:nvPr>
            </p:nvGraphicFramePr>
            <p:xfrm>
              <a:off x="28892376" y="23382750"/>
              <a:ext cx="13295896" cy="5577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323974">
                      <a:extLst>
                        <a:ext uri="{9D8B030D-6E8A-4147-A177-3AD203B41FA5}">
                          <a16:colId xmlns:a16="http://schemas.microsoft.com/office/drawing/2014/main" val="3486629892"/>
                        </a:ext>
                      </a:extLst>
                    </a:gridCol>
                    <a:gridCol w="3323974">
                      <a:extLst>
                        <a:ext uri="{9D8B030D-6E8A-4147-A177-3AD203B41FA5}">
                          <a16:colId xmlns:a16="http://schemas.microsoft.com/office/drawing/2014/main" val="1365181043"/>
                        </a:ext>
                      </a:extLst>
                    </a:gridCol>
                    <a:gridCol w="3323974">
                      <a:extLst>
                        <a:ext uri="{9D8B030D-6E8A-4147-A177-3AD203B41FA5}">
                          <a16:colId xmlns:a16="http://schemas.microsoft.com/office/drawing/2014/main" val="349707517"/>
                        </a:ext>
                      </a:extLst>
                    </a:gridCol>
                    <a:gridCol w="3323974">
                      <a:extLst>
                        <a:ext uri="{9D8B030D-6E8A-4147-A177-3AD203B41FA5}">
                          <a16:colId xmlns:a16="http://schemas.microsoft.com/office/drawing/2014/main" val="2001510246"/>
                        </a:ext>
                      </a:extLst>
                    </a:gridCol>
                  </a:tblGrid>
                  <a:tr h="569207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Component Value</a:t>
                          </a:r>
                        </a:p>
                        <a:p>
                          <a:r>
                            <a:rPr lang="en-US" sz="3000" dirty="0"/>
                            <a:t>(@ 1 kHz)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External measurement by</a:t>
                          </a:r>
                        </a:p>
                        <a:p>
                          <a:r>
                            <a:rPr lang="en-US" sz="3000" dirty="0"/>
                            <a:t>DE-5000 (Used as “truth”)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This LCR meter’s measurement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Calculated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819390"/>
                      </a:ext>
                    </a:extLst>
                  </a:tr>
                  <a:tr h="550610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20 nF Capacitor (Calibration standard)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19.998 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19.994 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0.020%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234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 H Inductor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1.9627 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1.9453 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0.887%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934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2200 nF Capacitor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2198 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2196 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0.091%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0316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400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3000" i="0" dirty="0"/>
                            <a:t>H Inductor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374.5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3000" i="0" dirty="0"/>
                            <a:t>H </a:t>
                          </a:r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376.2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oMath>
                          </a14:m>
                          <a:r>
                            <a:rPr lang="en-US" sz="3000" i="0" dirty="0"/>
                            <a:t>H </a:t>
                          </a:r>
                          <a:endParaRPr 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0.454%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28923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3000" i="0" dirty="0"/>
                            <a:t>100 pF Capacitor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133.0 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134 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0.752%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651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40876B0-5D09-C6AB-2DBB-3873954BCC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551659"/>
                  </p:ext>
                </p:extLst>
              </p:nvPr>
            </p:nvGraphicFramePr>
            <p:xfrm>
              <a:off x="28892376" y="23382750"/>
              <a:ext cx="13295896" cy="5577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323974">
                      <a:extLst>
                        <a:ext uri="{9D8B030D-6E8A-4147-A177-3AD203B41FA5}">
                          <a16:colId xmlns:a16="http://schemas.microsoft.com/office/drawing/2014/main" val="3486629892"/>
                        </a:ext>
                      </a:extLst>
                    </a:gridCol>
                    <a:gridCol w="3323974">
                      <a:extLst>
                        <a:ext uri="{9D8B030D-6E8A-4147-A177-3AD203B41FA5}">
                          <a16:colId xmlns:a16="http://schemas.microsoft.com/office/drawing/2014/main" val="1365181043"/>
                        </a:ext>
                      </a:extLst>
                    </a:gridCol>
                    <a:gridCol w="3323974">
                      <a:extLst>
                        <a:ext uri="{9D8B030D-6E8A-4147-A177-3AD203B41FA5}">
                          <a16:colId xmlns:a16="http://schemas.microsoft.com/office/drawing/2014/main" val="349707517"/>
                        </a:ext>
                      </a:extLst>
                    </a:gridCol>
                    <a:gridCol w="3323974">
                      <a:extLst>
                        <a:ext uri="{9D8B030D-6E8A-4147-A177-3AD203B41FA5}">
                          <a16:colId xmlns:a16="http://schemas.microsoft.com/office/drawing/2014/main" val="2001510246"/>
                        </a:ext>
                      </a:extLst>
                    </a:gridCol>
                  </a:tblGrid>
                  <a:tr h="1920240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Component Value</a:t>
                          </a:r>
                        </a:p>
                        <a:p>
                          <a:r>
                            <a:rPr lang="en-US" sz="3000" dirty="0"/>
                            <a:t>(@ 1 kHz)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External measurement by</a:t>
                          </a:r>
                        </a:p>
                        <a:p>
                          <a:r>
                            <a:rPr lang="en-US" sz="3000" dirty="0"/>
                            <a:t>DE-5000 (Used as “truth”)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This LCR meter’s measurement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Calculated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819390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20 nF Capacitor (Calibration standard)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19.998 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19.994 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0.020%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23405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 H Inductor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1.9627 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1.9453 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0.887%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893410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2200 nF Capacitor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2198 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2196 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0.091%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03161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83" t="-831111" r="-300366" b="-1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367" t="-831111" r="-200917" b="-1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000" t="-831111" r="-100549" b="-1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0.454%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28923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3000" i="0" dirty="0"/>
                            <a:t>100 pF Capacitor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133.0 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134 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000" dirty="0"/>
                            <a:t>0.752%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6516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800BF90-CAC2-3102-F73B-FEEF87372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81015"/>
              </p:ext>
            </p:extLst>
          </p:nvPr>
        </p:nvGraphicFramePr>
        <p:xfrm>
          <a:off x="18855567" y="25165995"/>
          <a:ext cx="8209559" cy="502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600914569"/>
                    </a:ext>
                  </a:extLst>
                </a:gridCol>
                <a:gridCol w="693056">
                  <a:extLst>
                    <a:ext uri="{9D8B030D-6E8A-4147-A177-3AD203B41FA5}">
                      <a16:colId xmlns:a16="http://schemas.microsoft.com/office/drawing/2014/main" val="244441123"/>
                    </a:ext>
                  </a:extLst>
                </a:gridCol>
                <a:gridCol w="2662563">
                  <a:extLst>
                    <a:ext uri="{9D8B030D-6E8A-4147-A177-3AD203B41FA5}">
                      <a16:colId xmlns:a16="http://schemas.microsoft.com/office/drawing/2014/main" val="10268358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96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Reference </a:t>
                      </a:r>
                    </a:p>
                    <a:p>
                      <a:r>
                        <a:rPr lang="en-US" sz="2000" dirty="0"/>
                        <a:t>Designator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Component MFG P/N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0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KC2016Z20.0000C15XXK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Reference Oscillator for Sine wave Generator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396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U10, U2, U21, U3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AMP03GPZ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 differential amplifier for sensing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273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U11, U12, U8, U9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TMUX1101DCKR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Muxes used for switching current shunt resistors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359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U13, U15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LMR33640DDDAR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Buck converters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781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U14, U16, U20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LM833N/NOPB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Sensing buffer amplifiers, sine wave power amplifier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803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AD9833BRMZ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Sine wave DDS generator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55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STM32F446RET6TR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Main MCU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226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LM1117MP-ADJ/NOPB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Adjustable linear regulator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089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CG04874-8M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MCU oscillator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295662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413F960-9093-8882-1319-67669895C6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8200" y="22860892"/>
            <a:ext cx="11862326" cy="6913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97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97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968</Words>
  <Application>Microsoft Office PowerPoint</Application>
  <PresentationFormat>Custom</PresentationFormat>
  <Paragraphs>171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Narrow</vt:lpstr>
      <vt:lpstr>Arial</vt:lpstr>
      <vt:lpstr>Calibri</vt:lpstr>
      <vt:lpstr>Cambria Math</vt:lpstr>
      <vt:lpstr>Times New Roman</vt:lpstr>
      <vt:lpstr>Default Design</vt:lpstr>
      <vt:lpstr>PowerPoint Presentation</vt:lpstr>
    </vt:vector>
  </TitlesOfParts>
  <Company>University of North Dakota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Cavalli</dc:creator>
  <cp:lastModifiedBy>Lundstrom, Jacob</cp:lastModifiedBy>
  <cp:revision>219</cp:revision>
  <cp:lastPrinted>2014-03-24T23:52:06Z</cp:lastPrinted>
  <dcterms:created xsi:type="dcterms:W3CDTF">2008-12-18T15:54:05Z</dcterms:created>
  <dcterms:modified xsi:type="dcterms:W3CDTF">2024-12-06T16:34:06Z</dcterms:modified>
</cp:coreProperties>
</file>