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71" r:id="rId13"/>
    <p:sldId id="269" r:id="rId14"/>
    <p:sldId id="268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5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DAE844-B3C1-48D9-BDDC-058DC34E5A37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0AC9305-3C69-45B6-AF0B-F409C9E541FC}">
      <dgm:prSet/>
      <dgm:spPr/>
      <dgm:t>
        <a:bodyPr/>
        <a:lstStyle/>
        <a:p>
          <a:r>
            <a:rPr lang="en-US"/>
            <a:t>Extract</a:t>
          </a:r>
        </a:p>
      </dgm:t>
    </dgm:pt>
    <dgm:pt modelId="{1A2F66D9-81B6-4605-8C1D-3324FA432411}" type="parTrans" cxnId="{7FEB9646-8530-419F-A90D-B13928A375E7}">
      <dgm:prSet/>
      <dgm:spPr/>
      <dgm:t>
        <a:bodyPr/>
        <a:lstStyle/>
        <a:p>
          <a:endParaRPr lang="en-US"/>
        </a:p>
      </dgm:t>
    </dgm:pt>
    <dgm:pt modelId="{9E8E774E-0EA9-4C6C-B967-909A5884F16F}" type="sibTrans" cxnId="{7FEB9646-8530-419F-A90D-B13928A375E7}">
      <dgm:prSet/>
      <dgm:spPr/>
      <dgm:t>
        <a:bodyPr/>
        <a:lstStyle/>
        <a:p>
          <a:endParaRPr lang="en-US"/>
        </a:p>
      </dgm:t>
    </dgm:pt>
    <dgm:pt modelId="{99B7D84C-1B4C-4968-B8A7-0D86B9491D12}">
      <dgm:prSet/>
      <dgm:spPr/>
      <dgm:t>
        <a:bodyPr/>
        <a:lstStyle/>
        <a:p>
          <a:r>
            <a:rPr lang="en-US"/>
            <a:t>Extract Stock Data from Polygon</a:t>
          </a:r>
        </a:p>
      </dgm:t>
    </dgm:pt>
    <dgm:pt modelId="{4A77BAE8-8A1A-4309-B8FC-47A639F6404E}" type="parTrans" cxnId="{4023B508-4AC2-4279-ACF1-EF928492817F}">
      <dgm:prSet/>
      <dgm:spPr/>
      <dgm:t>
        <a:bodyPr/>
        <a:lstStyle/>
        <a:p>
          <a:endParaRPr lang="en-US"/>
        </a:p>
      </dgm:t>
    </dgm:pt>
    <dgm:pt modelId="{56808152-72EF-40A7-8A2A-3DDC5234562F}" type="sibTrans" cxnId="{4023B508-4AC2-4279-ACF1-EF928492817F}">
      <dgm:prSet/>
      <dgm:spPr/>
      <dgm:t>
        <a:bodyPr/>
        <a:lstStyle/>
        <a:p>
          <a:endParaRPr lang="en-US"/>
        </a:p>
      </dgm:t>
    </dgm:pt>
    <dgm:pt modelId="{88BEED7B-06DF-48A4-B5B2-B9A1DE7B6EBE}">
      <dgm:prSet/>
      <dgm:spPr/>
      <dgm:t>
        <a:bodyPr/>
        <a:lstStyle/>
        <a:p>
          <a:r>
            <a:rPr lang="en-US"/>
            <a:t>Load</a:t>
          </a:r>
        </a:p>
      </dgm:t>
    </dgm:pt>
    <dgm:pt modelId="{49C9BC8C-FADF-4BFA-BE72-E6EB4D735817}" type="parTrans" cxnId="{A9D46208-2801-423A-8B0F-4C440CDCBD6D}">
      <dgm:prSet/>
      <dgm:spPr/>
      <dgm:t>
        <a:bodyPr/>
        <a:lstStyle/>
        <a:p>
          <a:endParaRPr lang="en-US"/>
        </a:p>
      </dgm:t>
    </dgm:pt>
    <dgm:pt modelId="{E10FFFA3-D7E4-48E7-A95E-942AF6EB5760}" type="sibTrans" cxnId="{A9D46208-2801-423A-8B0F-4C440CDCBD6D}">
      <dgm:prSet/>
      <dgm:spPr/>
      <dgm:t>
        <a:bodyPr/>
        <a:lstStyle/>
        <a:p>
          <a:endParaRPr lang="en-US"/>
        </a:p>
      </dgm:t>
    </dgm:pt>
    <dgm:pt modelId="{3D19958C-BAD7-46B2-A543-D6F7B3225C33}">
      <dgm:prSet/>
      <dgm:spPr/>
      <dgm:t>
        <a:bodyPr/>
        <a:lstStyle/>
        <a:p>
          <a:r>
            <a:rPr lang="en-US" dirty="0"/>
            <a:t>Load data into MSSQL Database</a:t>
          </a:r>
        </a:p>
      </dgm:t>
    </dgm:pt>
    <dgm:pt modelId="{5CC581CC-D0E4-4FEB-9CF6-743A0827B7C4}" type="parTrans" cxnId="{B0C44EAC-19CC-4963-B49B-19182664AB75}">
      <dgm:prSet/>
      <dgm:spPr/>
      <dgm:t>
        <a:bodyPr/>
        <a:lstStyle/>
        <a:p>
          <a:endParaRPr lang="en-US"/>
        </a:p>
      </dgm:t>
    </dgm:pt>
    <dgm:pt modelId="{E118900A-B6CD-4F16-A8C0-4B8DD7658EAF}" type="sibTrans" cxnId="{B0C44EAC-19CC-4963-B49B-19182664AB75}">
      <dgm:prSet/>
      <dgm:spPr/>
      <dgm:t>
        <a:bodyPr/>
        <a:lstStyle/>
        <a:p>
          <a:endParaRPr lang="en-US"/>
        </a:p>
      </dgm:t>
    </dgm:pt>
    <dgm:pt modelId="{83784036-EA69-4B56-969B-C71A2BBBE235}">
      <dgm:prSet/>
      <dgm:spPr/>
      <dgm:t>
        <a:bodyPr/>
        <a:lstStyle/>
        <a:p>
          <a:r>
            <a:rPr lang="en-US"/>
            <a:t>Transform</a:t>
          </a:r>
        </a:p>
      </dgm:t>
    </dgm:pt>
    <dgm:pt modelId="{C033400B-F801-4BEA-A232-06726B05C4E0}" type="parTrans" cxnId="{FD29D194-7F40-485E-B48B-2048A4A245C8}">
      <dgm:prSet/>
      <dgm:spPr/>
      <dgm:t>
        <a:bodyPr/>
        <a:lstStyle/>
        <a:p>
          <a:endParaRPr lang="en-US"/>
        </a:p>
      </dgm:t>
    </dgm:pt>
    <dgm:pt modelId="{729B6949-19DD-45B6-A833-722C8AD56708}" type="sibTrans" cxnId="{FD29D194-7F40-485E-B48B-2048A4A245C8}">
      <dgm:prSet/>
      <dgm:spPr/>
      <dgm:t>
        <a:bodyPr/>
        <a:lstStyle/>
        <a:p>
          <a:endParaRPr lang="en-US"/>
        </a:p>
      </dgm:t>
    </dgm:pt>
    <dgm:pt modelId="{E7442EC5-77D5-4679-8E6A-BF0C2A046DD7}">
      <dgm:prSet/>
      <dgm:spPr/>
      <dgm:t>
        <a:bodyPr/>
        <a:lstStyle/>
        <a:p>
          <a:r>
            <a:rPr lang="en-US" dirty="0"/>
            <a:t>Transform data with views</a:t>
          </a:r>
        </a:p>
      </dgm:t>
    </dgm:pt>
    <dgm:pt modelId="{151B3CBB-5102-4741-9891-5456A5F4F2F0}" type="parTrans" cxnId="{0CEAA313-EDEE-4DFB-AFD8-3979789FA850}">
      <dgm:prSet/>
      <dgm:spPr/>
      <dgm:t>
        <a:bodyPr/>
        <a:lstStyle/>
        <a:p>
          <a:endParaRPr lang="en-US"/>
        </a:p>
      </dgm:t>
    </dgm:pt>
    <dgm:pt modelId="{2EADBB02-F619-447E-845A-09829E0C1486}" type="sibTrans" cxnId="{0CEAA313-EDEE-4DFB-AFD8-3979789FA850}">
      <dgm:prSet/>
      <dgm:spPr/>
      <dgm:t>
        <a:bodyPr/>
        <a:lstStyle/>
        <a:p>
          <a:endParaRPr lang="en-US"/>
        </a:p>
      </dgm:t>
    </dgm:pt>
    <dgm:pt modelId="{72F82FBA-6EEF-448E-8353-3DB58AB19865}" type="pres">
      <dgm:prSet presAssocID="{0BDAE844-B3C1-48D9-BDDC-058DC34E5A37}" presName="linear" presStyleCnt="0">
        <dgm:presLayoutVars>
          <dgm:dir/>
          <dgm:animLvl val="lvl"/>
          <dgm:resizeHandles val="exact"/>
        </dgm:presLayoutVars>
      </dgm:prSet>
      <dgm:spPr/>
    </dgm:pt>
    <dgm:pt modelId="{9B049059-BA0E-4EE7-ABCB-788ED997C5B7}" type="pres">
      <dgm:prSet presAssocID="{80AC9305-3C69-45B6-AF0B-F409C9E541FC}" presName="parentLin" presStyleCnt="0"/>
      <dgm:spPr/>
    </dgm:pt>
    <dgm:pt modelId="{56B66E67-7483-4CB4-85BE-1BF312E5EBB5}" type="pres">
      <dgm:prSet presAssocID="{80AC9305-3C69-45B6-AF0B-F409C9E541FC}" presName="parentLeftMargin" presStyleLbl="node1" presStyleIdx="0" presStyleCnt="3"/>
      <dgm:spPr/>
    </dgm:pt>
    <dgm:pt modelId="{9DC4FF6C-791F-4AE9-95A7-6B34BE69EAD6}" type="pres">
      <dgm:prSet presAssocID="{80AC9305-3C69-45B6-AF0B-F409C9E541F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7272909-5572-44CE-B3C6-7F4D5EB2657E}" type="pres">
      <dgm:prSet presAssocID="{80AC9305-3C69-45B6-AF0B-F409C9E541FC}" presName="negativeSpace" presStyleCnt="0"/>
      <dgm:spPr/>
    </dgm:pt>
    <dgm:pt modelId="{159ED6C9-3815-43EC-A76D-F7AE65D4730B}" type="pres">
      <dgm:prSet presAssocID="{80AC9305-3C69-45B6-AF0B-F409C9E541FC}" presName="childText" presStyleLbl="conFgAcc1" presStyleIdx="0" presStyleCnt="3">
        <dgm:presLayoutVars>
          <dgm:bulletEnabled val="1"/>
        </dgm:presLayoutVars>
      </dgm:prSet>
      <dgm:spPr/>
    </dgm:pt>
    <dgm:pt modelId="{F5E28471-A9FF-4824-9138-B71321A3AA9C}" type="pres">
      <dgm:prSet presAssocID="{9E8E774E-0EA9-4C6C-B967-909A5884F16F}" presName="spaceBetweenRectangles" presStyleCnt="0"/>
      <dgm:spPr/>
    </dgm:pt>
    <dgm:pt modelId="{26712704-F178-4C6E-9F4E-E6BFE45713B5}" type="pres">
      <dgm:prSet presAssocID="{88BEED7B-06DF-48A4-B5B2-B9A1DE7B6EBE}" presName="parentLin" presStyleCnt="0"/>
      <dgm:spPr/>
    </dgm:pt>
    <dgm:pt modelId="{0517F945-3C40-4F84-9537-56CADA3BA60F}" type="pres">
      <dgm:prSet presAssocID="{88BEED7B-06DF-48A4-B5B2-B9A1DE7B6EBE}" presName="parentLeftMargin" presStyleLbl="node1" presStyleIdx="0" presStyleCnt="3"/>
      <dgm:spPr/>
    </dgm:pt>
    <dgm:pt modelId="{3EC4DBC8-874D-4B7B-B91A-68ACC9DCAEBD}" type="pres">
      <dgm:prSet presAssocID="{88BEED7B-06DF-48A4-B5B2-B9A1DE7B6EB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9BD98E8-28FE-4E45-8FCD-F4F8AE5D3F92}" type="pres">
      <dgm:prSet presAssocID="{88BEED7B-06DF-48A4-B5B2-B9A1DE7B6EBE}" presName="negativeSpace" presStyleCnt="0"/>
      <dgm:spPr/>
    </dgm:pt>
    <dgm:pt modelId="{D44CB63A-63D0-46FC-BB47-8713E8A6E90A}" type="pres">
      <dgm:prSet presAssocID="{88BEED7B-06DF-48A4-B5B2-B9A1DE7B6EBE}" presName="childText" presStyleLbl="conFgAcc1" presStyleIdx="1" presStyleCnt="3">
        <dgm:presLayoutVars>
          <dgm:bulletEnabled val="1"/>
        </dgm:presLayoutVars>
      </dgm:prSet>
      <dgm:spPr/>
    </dgm:pt>
    <dgm:pt modelId="{B3B47032-B111-4812-8BA7-E9BA7138BE35}" type="pres">
      <dgm:prSet presAssocID="{E10FFFA3-D7E4-48E7-A95E-942AF6EB5760}" presName="spaceBetweenRectangles" presStyleCnt="0"/>
      <dgm:spPr/>
    </dgm:pt>
    <dgm:pt modelId="{CD8FF577-20E7-47AC-9291-8D69B7C3CA58}" type="pres">
      <dgm:prSet presAssocID="{83784036-EA69-4B56-969B-C71A2BBBE235}" presName="parentLin" presStyleCnt="0"/>
      <dgm:spPr/>
    </dgm:pt>
    <dgm:pt modelId="{654A0D90-6E43-4C70-805F-C821D436F1BE}" type="pres">
      <dgm:prSet presAssocID="{83784036-EA69-4B56-969B-C71A2BBBE235}" presName="parentLeftMargin" presStyleLbl="node1" presStyleIdx="1" presStyleCnt="3"/>
      <dgm:spPr/>
    </dgm:pt>
    <dgm:pt modelId="{799EBDBC-9240-4973-B920-4EE2A5920ACE}" type="pres">
      <dgm:prSet presAssocID="{83784036-EA69-4B56-969B-C71A2BBBE23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DE57FB2-F209-4006-B088-7AEAAD8E8246}" type="pres">
      <dgm:prSet presAssocID="{83784036-EA69-4B56-969B-C71A2BBBE235}" presName="negativeSpace" presStyleCnt="0"/>
      <dgm:spPr/>
    </dgm:pt>
    <dgm:pt modelId="{CA6A1D62-478E-4213-B14C-90D7CDDA590E}" type="pres">
      <dgm:prSet presAssocID="{83784036-EA69-4B56-969B-C71A2BBBE23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433F100-FF24-4E54-8BB3-B51E310131DE}" type="presOf" srcId="{88BEED7B-06DF-48A4-B5B2-B9A1DE7B6EBE}" destId="{0517F945-3C40-4F84-9537-56CADA3BA60F}" srcOrd="0" destOrd="0" presId="urn:microsoft.com/office/officeart/2005/8/layout/list1"/>
    <dgm:cxn modelId="{A9D46208-2801-423A-8B0F-4C440CDCBD6D}" srcId="{0BDAE844-B3C1-48D9-BDDC-058DC34E5A37}" destId="{88BEED7B-06DF-48A4-B5B2-B9A1DE7B6EBE}" srcOrd="1" destOrd="0" parTransId="{49C9BC8C-FADF-4BFA-BE72-E6EB4D735817}" sibTransId="{E10FFFA3-D7E4-48E7-A95E-942AF6EB5760}"/>
    <dgm:cxn modelId="{4023B508-4AC2-4279-ACF1-EF928492817F}" srcId="{80AC9305-3C69-45B6-AF0B-F409C9E541FC}" destId="{99B7D84C-1B4C-4968-B8A7-0D86B9491D12}" srcOrd="0" destOrd="0" parTransId="{4A77BAE8-8A1A-4309-B8FC-47A639F6404E}" sibTransId="{56808152-72EF-40A7-8A2A-3DDC5234562F}"/>
    <dgm:cxn modelId="{0CEAA313-EDEE-4DFB-AFD8-3979789FA850}" srcId="{83784036-EA69-4B56-969B-C71A2BBBE235}" destId="{E7442EC5-77D5-4679-8E6A-BF0C2A046DD7}" srcOrd="0" destOrd="0" parTransId="{151B3CBB-5102-4741-9891-5456A5F4F2F0}" sibTransId="{2EADBB02-F619-447E-845A-09829E0C1486}"/>
    <dgm:cxn modelId="{C1FF3641-A98E-4D91-AB56-8A7B66820395}" type="presOf" srcId="{E7442EC5-77D5-4679-8E6A-BF0C2A046DD7}" destId="{CA6A1D62-478E-4213-B14C-90D7CDDA590E}" srcOrd="0" destOrd="0" presId="urn:microsoft.com/office/officeart/2005/8/layout/list1"/>
    <dgm:cxn modelId="{7FEB9646-8530-419F-A90D-B13928A375E7}" srcId="{0BDAE844-B3C1-48D9-BDDC-058DC34E5A37}" destId="{80AC9305-3C69-45B6-AF0B-F409C9E541FC}" srcOrd="0" destOrd="0" parTransId="{1A2F66D9-81B6-4605-8C1D-3324FA432411}" sibTransId="{9E8E774E-0EA9-4C6C-B967-909A5884F16F}"/>
    <dgm:cxn modelId="{7C2DCA69-DAD9-4075-9324-52B6CCBBD34B}" type="presOf" srcId="{80AC9305-3C69-45B6-AF0B-F409C9E541FC}" destId="{9DC4FF6C-791F-4AE9-95A7-6B34BE69EAD6}" srcOrd="1" destOrd="0" presId="urn:microsoft.com/office/officeart/2005/8/layout/list1"/>
    <dgm:cxn modelId="{BE38384B-D941-4373-800B-FFC4F6798F01}" type="presOf" srcId="{3D19958C-BAD7-46B2-A543-D6F7B3225C33}" destId="{D44CB63A-63D0-46FC-BB47-8713E8A6E90A}" srcOrd="0" destOrd="0" presId="urn:microsoft.com/office/officeart/2005/8/layout/list1"/>
    <dgm:cxn modelId="{F84A5B8D-8A01-44EB-8B01-E113C5470AF5}" type="presOf" srcId="{83784036-EA69-4B56-969B-C71A2BBBE235}" destId="{799EBDBC-9240-4973-B920-4EE2A5920ACE}" srcOrd="1" destOrd="0" presId="urn:microsoft.com/office/officeart/2005/8/layout/list1"/>
    <dgm:cxn modelId="{FD29D194-7F40-485E-B48B-2048A4A245C8}" srcId="{0BDAE844-B3C1-48D9-BDDC-058DC34E5A37}" destId="{83784036-EA69-4B56-969B-C71A2BBBE235}" srcOrd="2" destOrd="0" parTransId="{C033400B-F801-4BEA-A232-06726B05C4E0}" sibTransId="{729B6949-19DD-45B6-A833-722C8AD56708}"/>
    <dgm:cxn modelId="{3E13A0A2-4A04-4251-A18B-F88DC904F324}" type="presOf" srcId="{83784036-EA69-4B56-969B-C71A2BBBE235}" destId="{654A0D90-6E43-4C70-805F-C821D436F1BE}" srcOrd="0" destOrd="0" presId="urn:microsoft.com/office/officeart/2005/8/layout/list1"/>
    <dgm:cxn modelId="{B0C44EAC-19CC-4963-B49B-19182664AB75}" srcId="{88BEED7B-06DF-48A4-B5B2-B9A1DE7B6EBE}" destId="{3D19958C-BAD7-46B2-A543-D6F7B3225C33}" srcOrd="0" destOrd="0" parTransId="{5CC581CC-D0E4-4FEB-9CF6-743A0827B7C4}" sibTransId="{E118900A-B6CD-4F16-A8C0-4B8DD7658EAF}"/>
    <dgm:cxn modelId="{3FC139C1-05FB-4CC2-9F83-0D4073E62176}" type="presOf" srcId="{80AC9305-3C69-45B6-AF0B-F409C9E541FC}" destId="{56B66E67-7483-4CB4-85BE-1BF312E5EBB5}" srcOrd="0" destOrd="0" presId="urn:microsoft.com/office/officeart/2005/8/layout/list1"/>
    <dgm:cxn modelId="{E46484D4-A870-44EF-B8CF-62F57DCB39E7}" type="presOf" srcId="{99B7D84C-1B4C-4968-B8A7-0D86B9491D12}" destId="{159ED6C9-3815-43EC-A76D-F7AE65D4730B}" srcOrd="0" destOrd="0" presId="urn:microsoft.com/office/officeart/2005/8/layout/list1"/>
    <dgm:cxn modelId="{BBDA38D8-7006-4F50-80AA-330931E45DEB}" type="presOf" srcId="{88BEED7B-06DF-48A4-B5B2-B9A1DE7B6EBE}" destId="{3EC4DBC8-874D-4B7B-B91A-68ACC9DCAEBD}" srcOrd="1" destOrd="0" presId="urn:microsoft.com/office/officeart/2005/8/layout/list1"/>
    <dgm:cxn modelId="{F9657DE2-F4AE-4DD8-86B6-07F3CFF90448}" type="presOf" srcId="{0BDAE844-B3C1-48D9-BDDC-058DC34E5A37}" destId="{72F82FBA-6EEF-448E-8353-3DB58AB19865}" srcOrd="0" destOrd="0" presId="urn:microsoft.com/office/officeart/2005/8/layout/list1"/>
    <dgm:cxn modelId="{DFCBDB1E-F6CA-4273-B538-82C5762AC12E}" type="presParOf" srcId="{72F82FBA-6EEF-448E-8353-3DB58AB19865}" destId="{9B049059-BA0E-4EE7-ABCB-788ED997C5B7}" srcOrd="0" destOrd="0" presId="urn:microsoft.com/office/officeart/2005/8/layout/list1"/>
    <dgm:cxn modelId="{AA677C6F-3A78-4217-B34B-D34FE3D9B32E}" type="presParOf" srcId="{9B049059-BA0E-4EE7-ABCB-788ED997C5B7}" destId="{56B66E67-7483-4CB4-85BE-1BF312E5EBB5}" srcOrd="0" destOrd="0" presId="urn:microsoft.com/office/officeart/2005/8/layout/list1"/>
    <dgm:cxn modelId="{D935D6CB-8850-433A-8E01-EC52365E9032}" type="presParOf" srcId="{9B049059-BA0E-4EE7-ABCB-788ED997C5B7}" destId="{9DC4FF6C-791F-4AE9-95A7-6B34BE69EAD6}" srcOrd="1" destOrd="0" presId="urn:microsoft.com/office/officeart/2005/8/layout/list1"/>
    <dgm:cxn modelId="{FB1178BF-F28E-45C7-8C77-C9FE0B63CD38}" type="presParOf" srcId="{72F82FBA-6EEF-448E-8353-3DB58AB19865}" destId="{87272909-5572-44CE-B3C6-7F4D5EB2657E}" srcOrd="1" destOrd="0" presId="urn:microsoft.com/office/officeart/2005/8/layout/list1"/>
    <dgm:cxn modelId="{52E971C1-D2AA-4B5A-BFB4-44C69B79280A}" type="presParOf" srcId="{72F82FBA-6EEF-448E-8353-3DB58AB19865}" destId="{159ED6C9-3815-43EC-A76D-F7AE65D4730B}" srcOrd="2" destOrd="0" presId="urn:microsoft.com/office/officeart/2005/8/layout/list1"/>
    <dgm:cxn modelId="{3BCD24BD-98F3-4802-99D7-C272B23CC2AF}" type="presParOf" srcId="{72F82FBA-6EEF-448E-8353-3DB58AB19865}" destId="{F5E28471-A9FF-4824-9138-B71321A3AA9C}" srcOrd="3" destOrd="0" presId="urn:microsoft.com/office/officeart/2005/8/layout/list1"/>
    <dgm:cxn modelId="{2419C0BF-60DE-45D9-9BED-4CDFA3242BF5}" type="presParOf" srcId="{72F82FBA-6EEF-448E-8353-3DB58AB19865}" destId="{26712704-F178-4C6E-9F4E-E6BFE45713B5}" srcOrd="4" destOrd="0" presId="urn:microsoft.com/office/officeart/2005/8/layout/list1"/>
    <dgm:cxn modelId="{B80EF6A0-05F2-4780-A8CE-276A266F9CC4}" type="presParOf" srcId="{26712704-F178-4C6E-9F4E-E6BFE45713B5}" destId="{0517F945-3C40-4F84-9537-56CADA3BA60F}" srcOrd="0" destOrd="0" presId="urn:microsoft.com/office/officeart/2005/8/layout/list1"/>
    <dgm:cxn modelId="{498C94A8-BFE1-4833-92CF-F423FBC64470}" type="presParOf" srcId="{26712704-F178-4C6E-9F4E-E6BFE45713B5}" destId="{3EC4DBC8-874D-4B7B-B91A-68ACC9DCAEBD}" srcOrd="1" destOrd="0" presId="urn:microsoft.com/office/officeart/2005/8/layout/list1"/>
    <dgm:cxn modelId="{A7AAFA36-38B0-4964-8CA5-3DD6E7B6C4FA}" type="presParOf" srcId="{72F82FBA-6EEF-448E-8353-3DB58AB19865}" destId="{99BD98E8-28FE-4E45-8FCD-F4F8AE5D3F92}" srcOrd="5" destOrd="0" presId="urn:microsoft.com/office/officeart/2005/8/layout/list1"/>
    <dgm:cxn modelId="{B09EB439-ED2B-4542-9F0E-7A31D2551964}" type="presParOf" srcId="{72F82FBA-6EEF-448E-8353-3DB58AB19865}" destId="{D44CB63A-63D0-46FC-BB47-8713E8A6E90A}" srcOrd="6" destOrd="0" presId="urn:microsoft.com/office/officeart/2005/8/layout/list1"/>
    <dgm:cxn modelId="{E31CF8B6-F1A5-43D8-9CD2-7CB1229EBDC7}" type="presParOf" srcId="{72F82FBA-6EEF-448E-8353-3DB58AB19865}" destId="{B3B47032-B111-4812-8BA7-E9BA7138BE35}" srcOrd="7" destOrd="0" presId="urn:microsoft.com/office/officeart/2005/8/layout/list1"/>
    <dgm:cxn modelId="{04155FC9-E88A-422A-ACE9-2DF72E1E9E75}" type="presParOf" srcId="{72F82FBA-6EEF-448E-8353-3DB58AB19865}" destId="{CD8FF577-20E7-47AC-9291-8D69B7C3CA58}" srcOrd="8" destOrd="0" presId="urn:microsoft.com/office/officeart/2005/8/layout/list1"/>
    <dgm:cxn modelId="{AF097E23-4A54-4B9E-A45E-2A6209ADC201}" type="presParOf" srcId="{CD8FF577-20E7-47AC-9291-8D69B7C3CA58}" destId="{654A0D90-6E43-4C70-805F-C821D436F1BE}" srcOrd="0" destOrd="0" presId="urn:microsoft.com/office/officeart/2005/8/layout/list1"/>
    <dgm:cxn modelId="{0B9E3F07-1339-4656-947A-DD5B781DFD82}" type="presParOf" srcId="{CD8FF577-20E7-47AC-9291-8D69B7C3CA58}" destId="{799EBDBC-9240-4973-B920-4EE2A5920ACE}" srcOrd="1" destOrd="0" presId="urn:microsoft.com/office/officeart/2005/8/layout/list1"/>
    <dgm:cxn modelId="{5EE57DB0-2297-4F47-8434-07A9FF4B2B8A}" type="presParOf" srcId="{72F82FBA-6EEF-448E-8353-3DB58AB19865}" destId="{EDE57FB2-F209-4006-B088-7AEAAD8E8246}" srcOrd="9" destOrd="0" presId="urn:microsoft.com/office/officeart/2005/8/layout/list1"/>
    <dgm:cxn modelId="{44678CA3-D297-4818-95DE-4C7968B1635B}" type="presParOf" srcId="{72F82FBA-6EEF-448E-8353-3DB58AB19865}" destId="{CA6A1D62-478E-4213-B14C-90D7CDDA590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2916E7-929E-4F75-BF79-0CE850F9F53A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858D59-460D-49C0-940F-38792AFEE6F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 Quality Checks</a:t>
          </a:r>
        </a:p>
      </dgm:t>
    </dgm:pt>
    <dgm:pt modelId="{46823758-C26B-4E95-8D3C-137F44A06E87}" type="parTrans" cxnId="{94E6CF96-05DD-4949-84EA-0CCFCD2A57AC}">
      <dgm:prSet/>
      <dgm:spPr/>
      <dgm:t>
        <a:bodyPr/>
        <a:lstStyle/>
        <a:p>
          <a:endParaRPr lang="en-US"/>
        </a:p>
      </dgm:t>
    </dgm:pt>
    <dgm:pt modelId="{44C58197-8D00-44A5-82DA-A9E6904CE290}" type="sibTrans" cxnId="{94E6CF96-05DD-4949-84EA-0CCFCD2A57AC}">
      <dgm:prSet/>
      <dgm:spPr/>
      <dgm:t>
        <a:bodyPr/>
        <a:lstStyle/>
        <a:p>
          <a:endParaRPr lang="en-US"/>
        </a:p>
      </dgm:t>
    </dgm:pt>
    <dgm:pt modelId="{AA113EA6-C12F-4654-BC0F-25E78769C6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Missing Values</a:t>
          </a:r>
        </a:p>
      </dgm:t>
    </dgm:pt>
    <dgm:pt modelId="{4FA39439-5C66-456F-B03D-81853AF93E9A}" type="parTrans" cxnId="{A732F9F7-C294-4EE2-808B-125964955BDC}">
      <dgm:prSet/>
      <dgm:spPr/>
      <dgm:t>
        <a:bodyPr/>
        <a:lstStyle/>
        <a:p>
          <a:endParaRPr lang="en-US"/>
        </a:p>
      </dgm:t>
    </dgm:pt>
    <dgm:pt modelId="{A5FA4107-6C9E-4C1D-AC5D-C57F2C7E0898}" type="sibTrans" cxnId="{A732F9F7-C294-4EE2-808B-125964955BDC}">
      <dgm:prSet/>
      <dgm:spPr/>
      <dgm:t>
        <a:bodyPr/>
        <a:lstStyle/>
        <a:p>
          <a:endParaRPr lang="en-US"/>
        </a:p>
      </dgm:t>
    </dgm:pt>
    <dgm:pt modelId="{5C37A4FE-6B6F-4CDF-A387-A8FDECFBC76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 Consistency</a:t>
          </a:r>
        </a:p>
      </dgm:t>
    </dgm:pt>
    <dgm:pt modelId="{496EB16D-4F69-4560-8627-2DA5B582D2FD}" type="parTrans" cxnId="{8A8E1FDA-8B6A-437E-9F20-5FC0F6889AB7}">
      <dgm:prSet/>
      <dgm:spPr/>
      <dgm:t>
        <a:bodyPr/>
        <a:lstStyle/>
        <a:p>
          <a:endParaRPr lang="en-US"/>
        </a:p>
      </dgm:t>
    </dgm:pt>
    <dgm:pt modelId="{52857E70-36A9-4911-96BE-DB4D593F37AB}" type="sibTrans" cxnId="{8A8E1FDA-8B6A-437E-9F20-5FC0F6889AB7}">
      <dgm:prSet/>
      <dgm:spPr/>
      <dgm:t>
        <a:bodyPr/>
        <a:lstStyle/>
        <a:p>
          <a:endParaRPr lang="en-US"/>
        </a:p>
      </dgm:t>
    </dgm:pt>
    <dgm:pt modelId="{0872DAD4-4D5C-4777-A944-F1E92B5D63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Normalization</a:t>
          </a:r>
        </a:p>
      </dgm:t>
    </dgm:pt>
    <dgm:pt modelId="{0CD0C52E-7C95-497D-8191-597C34EE11B6}" type="parTrans" cxnId="{74D6CB25-F727-45CE-8E1B-6F02BAC1F130}">
      <dgm:prSet/>
      <dgm:spPr/>
      <dgm:t>
        <a:bodyPr/>
        <a:lstStyle/>
        <a:p>
          <a:endParaRPr lang="en-US"/>
        </a:p>
      </dgm:t>
    </dgm:pt>
    <dgm:pt modelId="{BDF509A8-71C5-4993-BE95-AEB879E2A43F}" type="sibTrans" cxnId="{74D6CB25-F727-45CE-8E1B-6F02BAC1F130}">
      <dgm:prSet/>
      <dgm:spPr/>
      <dgm:t>
        <a:bodyPr/>
        <a:lstStyle/>
        <a:p>
          <a:endParaRPr lang="en-US"/>
        </a:p>
      </dgm:t>
    </dgm:pt>
    <dgm:pt modelId="{A30DAC72-4500-4A34-9139-B0B38CAE7DB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 Accuracy</a:t>
          </a:r>
        </a:p>
      </dgm:t>
    </dgm:pt>
    <dgm:pt modelId="{BE3059FE-EFEF-499B-BA5D-97338C9948E0}" type="parTrans" cxnId="{56B07DD8-5B1F-4E66-B49E-E72D5AC14167}">
      <dgm:prSet/>
      <dgm:spPr/>
      <dgm:t>
        <a:bodyPr/>
        <a:lstStyle/>
        <a:p>
          <a:endParaRPr lang="en-US"/>
        </a:p>
      </dgm:t>
    </dgm:pt>
    <dgm:pt modelId="{CB46A519-11A0-45BC-964C-DBFC96C95D8F}" type="sibTrans" cxnId="{56B07DD8-5B1F-4E66-B49E-E72D5AC14167}">
      <dgm:prSet/>
      <dgm:spPr/>
      <dgm:t>
        <a:bodyPr/>
        <a:lstStyle/>
        <a:p>
          <a:endParaRPr lang="en-US"/>
        </a:p>
      </dgm:t>
    </dgm:pt>
    <dgm:pt modelId="{269B1981-EE6C-4607-94AF-E80B78B464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Validation</a:t>
          </a:r>
        </a:p>
      </dgm:t>
    </dgm:pt>
    <dgm:pt modelId="{C37B7E06-1812-4227-926B-8497FB9BF7E9}" type="parTrans" cxnId="{98D7DFB8-1060-402C-BCDB-8E7B87B049BF}">
      <dgm:prSet/>
      <dgm:spPr/>
      <dgm:t>
        <a:bodyPr/>
        <a:lstStyle/>
        <a:p>
          <a:endParaRPr lang="en-US"/>
        </a:p>
      </dgm:t>
    </dgm:pt>
    <dgm:pt modelId="{22F8B383-6AC6-4D88-98C3-29A578BA7AFB}" type="sibTrans" cxnId="{98D7DFB8-1060-402C-BCDB-8E7B87B049BF}">
      <dgm:prSet/>
      <dgm:spPr/>
      <dgm:t>
        <a:bodyPr/>
        <a:lstStyle/>
        <a:p>
          <a:endParaRPr lang="en-US"/>
        </a:p>
      </dgm:t>
    </dgm:pt>
    <dgm:pt modelId="{61C012F9-C7AD-4315-85B7-08F2F790F35D}" type="pres">
      <dgm:prSet presAssocID="{5A2916E7-929E-4F75-BF79-0CE850F9F53A}" presName="root" presStyleCnt="0">
        <dgm:presLayoutVars>
          <dgm:dir/>
          <dgm:resizeHandles val="exact"/>
        </dgm:presLayoutVars>
      </dgm:prSet>
      <dgm:spPr/>
    </dgm:pt>
    <dgm:pt modelId="{089614C3-1154-4536-BA2B-CDAC6F1276AE}" type="pres">
      <dgm:prSet presAssocID="{A8858D59-460D-49C0-940F-38792AFEE6FE}" presName="compNode" presStyleCnt="0"/>
      <dgm:spPr/>
    </dgm:pt>
    <dgm:pt modelId="{6B379A27-9BB1-4E0E-97C8-14B2BB33430A}" type="pres">
      <dgm:prSet presAssocID="{A8858D59-460D-49C0-940F-38792AFEE6F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2E0B21A-7E20-4469-82D6-17D198854A06}" type="pres">
      <dgm:prSet presAssocID="{A8858D59-460D-49C0-940F-38792AFEE6FE}" presName="iconSpace" presStyleCnt="0"/>
      <dgm:spPr/>
    </dgm:pt>
    <dgm:pt modelId="{25390C1E-0AC4-4DE0-A82E-2E05E381EF9D}" type="pres">
      <dgm:prSet presAssocID="{A8858D59-460D-49C0-940F-38792AFEE6FE}" presName="parTx" presStyleLbl="revTx" presStyleIdx="0" presStyleCnt="6">
        <dgm:presLayoutVars>
          <dgm:chMax val="0"/>
          <dgm:chPref val="0"/>
        </dgm:presLayoutVars>
      </dgm:prSet>
      <dgm:spPr/>
    </dgm:pt>
    <dgm:pt modelId="{FB54FA6E-3FA4-4CA7-8341-F3C785304E7D}" type="pres">
      <dgm:prSet presAssocID="{A8858D59-460D-49C0-940F-38792AFEE6FE}" presName="txSpace" presStyleCnt="0"/>
      <dgm:spPr/>
    </dgm:pt>
    <dgm:pt modelId="{BBDB002E-33D2-4E8C-92AA-26E10A3F7110}" type="pres">
      <dgm:prSet presAssocID="{A8858D59-460D-49C0-940F-38792AFEE6FE}" presName="desTx" presStyleLbl="revTx" presStyleIdx="1" presStyleCnt="6">
        <dgm:presLayoutVars/>
      </dgm:prSet>
      <dgm:spPr/>
    </dgm:pt>
    <dgm:pt modelId="{A9A98E10-8143-43C5-B4E6-B8C8778AED47}" type="pres">
      <dgm:prSet presAssocID="{44C58197-8D00-44A5-82DA-A9E6904CE290}" presName="sibTrans" presStyleCnt="0"/>
      <dgm:spPr/>
    </dgm:pt>
    <dgm:pt modelId="{0FAD1240-4D56-47DD-AE36-0EC539FCFF45}" type="pres">
      <dgm:prSet presAssocID="{5C37A4FE-6B6F-4CDF-A387-A8FDECFBC769}" presName="compNode" presStyleCnt="0"/>
      <dgm:spPr/>
    </dgm:pt>
    <dgm:pt modelId="{CE25BCFD-1281-4A84-99EF-4E383CD76A00}" type="pres">
      <dgm:prSet presAssocID="{5C37A4FE-6B6F-4CDF-A387-A8FDECFBC76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4B61681-A86F-4F9A-BEC5-6209BAF6BDD8}" type="pres">
      <dgm:prSet presAssocID="{5C37A4FE-6B6F-4CDF-A387-A8FDECFBC769}" presName="iconSpace" presStyleCnt="0"/>
      <dgm:spPr/>
    </dgm:pt>
    <dgm:pt modelId="{203B5BAF-8926-4E50-82B8-D83F69A22947}" type="pres">
      <dgm:prSet presAssocID="{5C37A4FE-6B6F-4CDF-A387-A8FDECFBC769}" presName="parTx" presStyleLbl="revTx" presStyleIdx="2" presStyleCnt="6">
        <dgm:presLayoutVars>
          <dgm:chMax val="0"/>
          <dgm:chPref val="0"/>
        </dgm:presLayoutVars>
      </dgm:prSet>
      <dgm:spPr/>
    </dgm:pt>
    <dgm:pt modelId="{06921F8F-FEED-47E6-87D6-40B269BB4DCC}" type="pres">
      <dgm:prSet presAssocID="{5C37A4FE-6B6F-4CDF-A387-A8FDECFBC769}" presName="txSpace" presStyleCnt="0"/>
      <dgm:spPr/>
    </dgm:pt>
    <dgm:pt modelId="{D1563757-19D6-4F22-9A9B-6C64F4B4AC8F}" type="pres">
      <dgm:prSet presAssocID="{5C37A4FE-6B6F-4CDF-A387-A8FDECFBC769}" presName="desTx" presStyleLbl="revTx" presStyleIdx="3" presStyleCnt="6">
        <dgm:presLayoutVars/>
      </dgm:prSet>
      <dgm:spPr/>
    </dgm:pt>
    <dgm:pt modelId="{2A1F2023-B933-4D31-955F-C8094F45659D}" type="pres">
      <dgm:prSet presAssocID="{52857E70-36A9-4911-96BE-DB4D593F37AB}" presName="sibTrans" presStyleCnt="0"/>
      <dgm:spPr/>
    </dgm:pt>
    <dgm:pt modelId="{362F733F-B55C-4772-B5F5-9BBAC3C621BF}" type="pres">
      <dgm:prSet presAssocID="{A30DAC72-4500-4A34-9139-B0B38CAE7DB4}" presName="compNode" presStyleCnt="0"/>
      <dgm:spPr/>
    </dgm:pt>
    <dgm:pt modelId="{11DF1632-575F-4241-89E6-304E1FFBC71A}" type="pres">
      <dgm:prSet presAssocID="{A30DAC72-4500-4A34-9139-B0B38CAE7DB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261A9CC-22A6-43D8-A306-027F3AA66B04}" type="pres">
      <dgm:prSet presAssocID="{A30DAC72-4500-4A34-9139-B0B38CAE7DB4}" presName="iconSpace" presStyleCnt="0"/>
      <dgm:spPr/>
    </dgm:pt>
    <dgm:pt modelId="{3E7799D5-7823-423F-929F-B110058FF520}" type="pres">
      <dgm:prSet presAssocID="{A30DAC72-4500-4A34-9139-B0B38CAE7DB4}" presName="parTx" presStyleLbl="revTx" presStyleIdx="4" presStyleCnt="6">
        <dgm:presLayoutVars>
          <dgm:chMax val="0"/>
          <dgm:chPref val="0"/>
        </dgm:presLayoutVars>
      </dgm:prSet>
      <dgm:spPr/>
    </dgm:pt>
    <dgm:pt modelId="{E3343E86-1743-407C-A339-9259537C0710}" type="pres">
      <dgm:prSet presAssocID="{A30DAC72-4500-4A34-9139-B0B38CAE7DB4}" presName="txSpace" presStyleCnt="0"/>
      <dgm:spPr/>
    </dgm:pt>
    <dgm:pt modelId="{2268FEA4-CD58-43EE-8C8B-E9A11A293AC5}" type="pres">
      <dgm:prSet presAssocID="{A30DAC72-4500-4A34-9139-B0B38CAE7DB4}" presName="desTx" presStyleLbl="revTx" presStyleIdx="5" presStyleCnt="6">
        <dgm:presLayoutVars/>
      </dgm:prSet>
      <dgm:spPr/>
    </dgm:pt>
  </dgm:ptLst>
  <dgm:cxnLst>
    <dgm:cxn modelId="{74D6CB25-F727-45CE-8E1B-6F02BAC1F130}" srcId="{5C37A4FE-6B6F-4CDF-A387-A8FDECFBC769}" destId="{0872DAD4-4D5C-4777-A944-F1E92B5D63C9}" srcOrd="0" destOrd="0" parTransId="{0CD0C52E-7C95-497D-8191-597C34EE11B6}" sibTransId="{BDF509A8-71C5-4993-BE95-AEB879E2A43F}"/>
    <dgm:cxn modelId="{1C10B945-F678-438D-8A2C-6CD8CEFCC46A}" type="presOf" srcId="{269B1981-EE6C-4607-94AF-E80B78B464B6}" destId="{2268FEA4-CD58-43EE-8C8B-E9A11A293AC5}" srcOrd="0" destOrd="0" presId="urn:microsoft.com/office/officeart/2018/5/layout/CenteredIconLabelDescriptionList"/>
    <dgm:cxn modelId="{3EC7E066-8DDD-452F-8068-79A0174A9555}" type="presOf" srcId="{5C37A4FE-6B6F-4CDF-A387-A8FDECFBC769}" destId="{203B5BAF-8926-4E50-82B8-D83F69A22947}" srcOrd="0" destOrd="0" presId="urn:microsoft.com/office/officeart/2018/5/layout/CenteredIconLabelDescriptionList"/>
    <dgm:cxn modelId="{13848E7F-3CA7-4126-8E42-20BE7A2EAB95}" type="presOf" srcId="{5A2916E7-929E-4F75-BF79-0CE850F9F53A}" destId="{61C012F9-C7AD-4315-85B7-08F2F790F35D}" srcOrd="0" destOrd="0" presId="urn:microsoft.com/office/officeart/2018/5/layout/CenteredIconLabelDescriptionList"/>
    <dgm:cxn modelId="{94E6CF96-05DD-4949-84EA-0CCFCD2A57AC}" srcId="{5A2916E7-929E-4F75-BF79-0CE850F9F53A}" destId="{A8858D59-460D-49C0-940F-38792AFEE6FE}" srcOrd="0" destOrd="0" parTransId="{46823758-C26B-4E95-8D3C-137F44A06E87}" sibTransId="{44C58197-8D00-44A5-82DA-A9E6904CE290}"/>
    <dgm:cxn modelId="{75153BB2-7073-41A0-ABC1-C3041398A1F7}" type="presOf" srcId="{AA113EA6-C12F-4654-BC0F-25E78769C606}" destId="{BBDB002E-33D2-4E8C-92AA-26E10A3F7110}" srcOrd="0" destOrd="0" presId="urn:microsoft.com/office/officeart/2018/5/layout/CenteredIconLabelDescriptionList"/>
    <dgm:cxn modelId="{98D7DFB8-1060-402C-BCDB-8E7B87B049BF}" srcId="{A30DAC72-4500-4A34-9139-B0B38CAE7DB4}" destId="{269B1981-EE6C-4607-94AF-E80B78B464B6}" srcOrd="0" destOrd="0" parTransId="{C37B7E06-1812-4227-926B-8497FB9BF7E9}" sibTransId="{22F8B383-6AC6-4D88-98C3-29A578BA7AFB}"/>
    <dgm:cxn modelId="{4CB392BB-2D1B-4D58-AA1D-7FA8DCD6C163}" type="presOf" srcId="{A8858D59-460D-49C0-940F-38792AFEE6FE}" destId="{25390C1E-0AC4-4DE0-A82E-2E05E381EF9D}" srcOrd="0" destOrd="0" presId="urn:microsoft.com/office/officeart/2018/5/layout/CenteredIconLabelDescriptionList"/>
    <dgm:cxn modelId="{56B07DD8-5B1F-4E66-B49E-E72D5AC14167}" srcId="{5A2916E7-929E-4F75-BF79-0CE850F9F53A}" destId="{A30DAC72-4500-4A34-9139-B0B38CAE7DB4}" srcOrd="2" destOrd="0" parTransId="{BE3059FE-EFEF-499B-BA5D-97338C9948E0}" sibTransId="{CB46A519-11A0-45BC-964C-DBFC96C95D8F}"/>
    <dgm:cxn modelId="{8A8E1FDA-8B6A-437E-9F20-5FC0F6889AB7}" srcId="{5A2916E7-929E-4F75-BF79-0CE850F9F53A}" destId="{5C37A4FE-6B6F-4CDF-A387-A8FDECFBC769}" srcOrd="1" destOrd="0" parTransId="{496EB16D-4F69-4560-8627-2DA5B582D2FD}" sibTransId="{52857E70-36A9-4911-96BE-DB4D593F37AB}"/>
    <dgm:cxn modelId="{7AC962DE-4A98-4033-BC14-4FA9835FFC83}" type="presOf" srcId="{A30DAC72-4500-4A34-9139-B0B38CAE7DB4}" destId="{3E7799D5-7823-423F-929F-B110058FF520}" srcOrd="0" destOrd="0" presId="urn:microsoft.com/office/officeart/2018/5/layout/CenteredIconLabelDescriptionList"/>
    <dgm:cxn modelId="{A732F9F7-C294-4EE2-808B-125964955BDC}" srcId="{A8858D59-460D-49C0-940F-38792AFEE6FE}" destId="{AA113EA6-C12F-4654-BC0F-25E78769C606}" srcOrd="0" destOrd="0" parTransId="{4FA39439-5C66-456F-B03D-81853AF93E9A}" sibTransId="{A5FA4107-6C9E-4C1D-AC5D-C57F2C7E0898}"/>
    <dgm:cxn modelId="{9399EEFF-41D2-492F-B888-CDD870A9542B}" type="presOf" srcId="{0872DAD4-4D5C-4777-A944-F1E92B5D63C9}" destId="{D1563757-19D6-4F22-9A9B-6C64F4B4AC8F}" srcOrd="0" destOrd="0" presId="urn:microsoft.com/office/officeart/2018/5/layout/CenteredIconLabelDescriptionList"/>
    <dgm:cxn modelId="{33621AA0-A9E0-4A99-9989-34DDA0CF2465}" type="presParOf" srcId="{61C012F9-C7AD-4315-85B7-08F2F790F35D}" destId="{089614C3-1154-4536-BA2B-CDAC6F1276AE}" srcOrd="0" destOrd="0" presId="urn:microsoft.com/office/officeart/2018/5/layout/CenteredIconLabelDescriptionList"/>
    <dgm:cxn modelId="{E48F413C-3884-4860-873B-31C4D2EE33CC}" type="presParOf" srcId="{089614C3-1154-4536-BA2B-CDAC6F1276AE}" destId="{6B379A27-9BB1-4E0E-97C8-14B2BB33430A}" srcOrd="0" destOrd="0" presId="urn:microsoft.com/office/officeart/2018/5/layout/CenteredIconLabelDescriptionList"/>
    <dgm:cxn modelId="{7950FC20-3DE8-437A-930E-8D507A9FA4E3}" type="presParOf" srcId="{089614C3-1154-4536-BA2B-CDAC6F1276AE}" destId="{F2E0B21A-7E20-4469-82D6-17D198854A06}" srcOrd="1" destOrd="0" presId="urn:microsoft.com/office/officeart/2018/5/layout/CenteredIconLabelDescriptionList"/>
    <dgm:cxn modelId="{6EE91F74-9C79-4082-9CC7-1C5408C612E0}" type="presParOf" srcId="{089614C3-1154-4536-BA2B-CDAC6F1276AE}" destId="{25390C1E-0AC4-4DE0-A82E-2E05E381EF9D}" srcOrd="2" destOrd="0" presId="urn:microsoft.com/office/officeart/2018/5/layout/CenteredIconLabelDescriptionList"/>
    <dgm:cxn modelId="{EC26503B-1003-47F6-885E-6227D339C165}" type="presParOf" srcId="{089614C3-1154-4536-BA2B-CDAC6F1276AE}" destId="{FB54FA6E-3FA4-4CA7-8341-F3C785304E7D}" srcOrd="3" destOrd="0" presId="urn:microsoft.com/office/officeart/2018/5/layout/CenteredIconLabelDescriptionList"/>
    <dgm:cxn modelId="{7E758F65-AB9F-4598-A008-2260A6DCDDA0}" type="presParOf" srcId="{089614C3-1154-4536-BA2B-CDAC6F1276AE}" destId="{BBDB002E-33D2-4E8C-92AA-26E10A3F7110}" srcOrd="4" destOrd="0" presId="urn:microsoft.com/office/officeart/2018/5/layout/CenteredIconLabelDescriptionList"/>
    <dgm:cxn modelId="{B818BCD2-7C57-4CCF-BB55-EF24B1A76F6F}" type="presParOf" srcId="{61C012F9-C7AD-4315-85B7-08F2F790F35D}" destId="{A9A98E10-8143-43C5-B4E6-B8C8778AED47}" srcOrd="1" destOrd="0" presId="urn:microsoft.com/office/officeart/2018/5/layout/CenteredIconLabelDescriptionList"/>
    <dgm:cxn modelId="{472B795F-F229-4EF8-8653-2A170A89F623}" type="presParOf" srcId="{61C012F9-C7AD-4315-85B7-08F2F790F35D}" destId="{0FAD1240-4D56-47DD-AE36-0EC539FCFF45}" srcOrd="2" destOrd="0" presId="urn:microsoft.com/office/officeart/2018/5/layout/CenteredIconLabelDescriptionList"/>
    <dgm:cxn modelId="{AC6E0EBE-5D48-4005-BF1A-2E2AD09E5B96}" type="presParOf" srcId="{0FAD1240-4D56-47DD-AE36-0EC539FCFF45}" destId="{CE25BCFD-1281-4A84-99EF-4E383CD76A00}" srcOrd="0" destOrd="0" presId="urn:microsoft.com/office/officeart/2018/5/layout/CenteredIconLabelDescriptionList"/>
    <dgm:cxn modelId="{473F2094-9348-427E-9018-5B4A2A588F43}" type="presParOf" srcId="{0FAD1240-4D56-47DD-AE36-0EC539FCFF45}" destId="{14B61681-A86F-4F9A-BEC5-6209BAF6BDD8}" srcOrd="1" destOrd="0" presId="urn:microsoft.com/office/officeart/2018/5/layout/CenteredIconLabelDescriptionList"/>
    <dgm:cxn modelId="{2FF104BC-02AF-4015-BD05-49DBE2CE7632}" type="presParOf" srcId="{0FAD1240-4D56-47DD-AE36-0EC539FCFF45}" destId="{203B5BAF-8926-4E50-82B8-D83F69A22947}" srcOrd="2" destOrd="0" presId="urn:microsoft.com/office/officeart/2018/5/layout/CenteredIconLabelDescriptionList"/>
    <dgm:cxn modelId="{2606B98F-9265-4A32-80D6-2D8706F3375C}" type="presParOf" srcId="{0FAD1240-4D56-47DD-AE36-0EC539FCFF45}" destId="{06921F8F-FEED-47E6-87D6-40B269BB4DCC}" srcOrd="3" destOrd="0" presId="urn:microsoft.com/office/officeart/2018/5/layout/CenteredIconLabelDescriptionList"/>
    <dgm:cxn modelId="{32EAAC4D-0CDA-4ECD-872A-4DB2534F6B04}" type="presParOf" srcId="{0FAD1240-4D56-47DD-AE36-0EC539FCFF45}" destId="{D1563757-19D6-4F22-9A9B-6C64F4B4AC8F}" srcOrd="4" destOrd="0" presId="urn:microsoft.com/office/officeart/2018/5/layout/CenteredIconLabelDescriptionList"/>
    <dgm:cxn modelId="{39E41940-7204-4921-A236-4C00766FE21B}" type="presParOf" srcId="{61C012F9-C7AD-4315-85B7-08F2F790F35D}" destId="{2A1F2023-B933-4D31-955F-C8094F45659D}" srcOrd="3" destOrd="0" presId="urn:microsoft.com/office/officeart/2018/5/layout/CenteredIconLabelDescriptionList"/>
    <dgm:cxn modelId="{27590935-FC54-4D61-9C76-6CA37A08172C}" type="presParOf" srcId="{61C012F9-C7AD-4315-85B7-08F2F790F35D}" destId="{362F733F-B55C-4772-B5F5-9BBAC3C621BF}" srcOrd="4" destOrd="0" presId="urn:microsoft.com/office/officeart/2018/5/layout/CenteredIconLabelDescriptionList"/>
    <dgm:cxn modelId="{165353C2-75EC-4FFA-B392-FA8D690E3555}" type="presParOf" srcId="{362F733F-B55C-4772-B5F5-9BBAC3C621BF}" destId="{11DF1632-575F-4241-89E6-304E1FFBC71A}" srcOrd="0" destOrd="0" presId="urn:microsoft.com/office/officeart/2018/5/layout/CenteredIconLabelDescriptionList"/>
    <dgm:cxn modelId="{95F4C78C-D55C-4BD8-A80D-B01726B64618}" type="presParOf" srcId="{362F733F-B55C-4772-B5F5-9BBAC3C621BF}" destId="{4261A9CC-22A6-43D8-A306-027F3AA66B04}" srcOrd="1" destOrd="0" presId="urn:microsoft.com/office/officeart/2018/5/layout/CenteredIconLabelDescriptionList"/>
    <dgm:cxn modelId="{CC698B89-D2AD-4FA9-994A-DB1E4D2C3FFF}" type="presParOf" srcId="{362F733F-B55C-4772-B5F5-9BBAC3C621BF}" destId="{3E7799D5-7823-423F-929F-B110058FF520}" srcOrd="2" destOrd="0" presId="urn:microsoft.com/office/officeart/2018/5/layout/CenteredIconLabelDescriptionList"/>
    <dgm:cxn modelId="{3018FA22-1415-4209-97BD-3A02B7820CC3}" type="presParOf" srcId="{362F733F-B55C-4772-B5F5-9BBAC3C621BF}" destId="{E3343E86-1743-407C-A339-9259537C0710}" srcOrd="3" destOrd="0" presId="urn:microsoft.com/office/officeart/2018/5/layout/CenteredIconLabelDescriptionList"/>
    <dgm:cxn modelId="{9A462072-338B-4245-B4CD-2CDFCBE7E82E}" type="presParOf" srcId="{362F733F-B55C-4772-B5F5-9BBAC3C621BF}" destId="{2268FEA4-CD58-43EE-8C8B-E9A11A293AC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ED6C9-3815-43EC-A76D-F7AE65D4730B}">
      <dsp:nvSpPr>
        <dsp:cNvPr id="0" name=""/>
        <dsp:cNvSpPr/>
      </dsp:nvSpPr>
      <dsp:spPr>
        <a:xfrm>
          <a:off x="0" y="425235"/>
          <a:ext cx="7012370" cy="1064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541528" rIns="54423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Extract Stock Data from Polygon</a:t>
          </a:r>
        </a:p>
      </dsp:txBody>
      <dsp:txXfrm>
        <a:off x="0" y="425235"/>
        <a:ext cx="7012370" cy="1064700"/>
      </dsp:txXfrm>
    </dsp:sp>
    <dsp:sp modelId="{9DC4FF6C-791F-4AE9-95A7-6B34BE69EAD6}">
      <dsp:nvSpPr>
        <dsp:cNvPr id="0" name=""/>
        <dsp:cNvSpPr/>
      </dsp:nvSpPr>
      <dsp:spPr>
        <a:xfrm>
          <a:off x="350618" y="41475"/>
          <a:ext cx="4908659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Extract</a:t>
          </a:r>
        </a:p>
      </dsp:txBody>
      <dsp:txXfrm>
        <a:off x="388085" y="78942"/>
        <a:ext cx="4833725" cy="692586"/>
      </dsp:txXfrm>
    </dsp:sp>
    <dsp:sp modelId="{D44CB63A-63D0-46FC-BB47-8713E8A6E90A}">
      <dsp:nvSpPr>
        <dsp:cNvPr id="0" name=""/>
        <dsp:cNvSpPr/>
      </dsp:nvSpPr>
      <dsp:spPr>
        <a:xfrm>
          <a:off x="0" y="2014095"/>
          <a:ext cx="7012370" cy="1064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541528" rIns="54423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Load data into MSSQL Database</a:t>
          </a:r>
        </a:p>
      </dsp:txBody>
      <dsp:txXfrm>
        <a:off x="0" y="2014095"/>
        <a:ext cx="7012370" cy="1064700"/>
      </dsp:txXfrm>
    </dsp:sp>
    <dsp:sp modelId="{3EC4DBC8-874D-4B7B-B91A-68ACC9DCAEBD}">
      <dsp:nvSpPr>
        <dsp:cNvPr id="0" name=""/>
        <dsp:cNvSpPr/>
      </dsp:nvSpPr>
      <dsp:spPr>
        <a:xfrm>
          <a:off x="350618" y="1630335"/>
          <a:ext cx="4908659" cy="767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Load</a:t>
          </a:r>
        </a:p>
      </dsp:txBody>
      <dsp:txXfrm>
        <a:off x="388085" y="1667802"/>
        <a:ext cx="4833725" cy="692586"/>
      </dsp:txXfrm>
    </dsp:sp>
    <dsp:sp modelId="{CA6A1D62-478E-4213-B14C-90D7CDDA590E}">
      <dsp:nvSpPr>
        <dsp:cNvPr id="0" name=""/>
        <dsp:cNvSpPr/>
      </dsp:nvSpPr>
      <dsp:spPr>
        <a:xfrm>
          <a:off x="0" y="3602955"/>
          <a:ext cx="7012370" cy="1064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541528" rIns="54423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Transform data with views</a:t>
          </a:r>
        </a:p>
      </dsp:txBody>
      <dsp:txXfrm>
        <a:off x="0" y="3602955"/>
        <a:ext cx="7012370" cy="1064700"/>
      </dsp:txXfrm>
    </dsp:sp>
    <dsp:sp modelId="{799EBDBC-9240-4973-B920-4EE2A5920ACE}">
      <dsp:nvSpPr>
        <dsp:cNvPr id="0" name=""/>
        <dsp:cNvSpPr/>
      </dsp:nvSpPr>
      <dsp:spPr>
        <a:xfrm>
          <a:off x="350618" y="3219195"/>
          <a:ext cx="4908659" cy="767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Transform</a:t>
          </a:r>
        </a:p>
      </dsp:txBody>
      <dsp:txXfrm>
        <a:off x="388085" y="3256662"/>
        <a:ext cx="4833725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379A27-9BB1-4E0E-97C8-14B2BB33430A}">
      <dsp:nvSpPr>
        <dsp:cNvPr id="0" name=""/>
        <dsp:cNvSpPr/>
      </dsp:nvSpPr>
      <dsp:spPr>
        <a:xfrm>
          <a:off x="1072463" y="807022"/>
          <a:ext cx="1151718" cy="11517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90C1E-0AC4-4DE0-A82E-2E05E381EF9D}">
      <dsp:nvSpPr>
        <dsp:cNvPr id="0" name=""/>
        <dsp:cNvSpPr/>
      </dsp:nvSpPr>
      <dsp:spPr>
        <a:xfrm>
          <a:off x="3010" y="2045620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Data Quality Checks</a:t>
          </a:r>
        </a:p>
      </dsp:txBody>
      <dsp:txXfrm>
        <a:off x="3010" y="2045620"/>
        <a:ext cx="3290624" cy="493593"/>
      </dsp:txXfrm>
    </dsp:sp>
    <dsp:sp modelId="{BBDB002E-33D2-4E8C-92AA-26E10A3F7110}">
      <dsp:nvSpPr>
        <dsp:cNvPr id="0" name=""/>
        <dsp:cNvSpPr/>
      </dsp:nvSpPr>
      <dsp:spPr>
        <a:xfrm>
          <a:off x="3010" y="2579622"/>
          <a:ext cx="3290624" cy="247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Missing Values</a:t>
          </a:r>
        </a:p>
      </dsp:txBody>
      <dsp:txXfrm>
        <a:off x="3010" y="2579622"/>
        <a:ext cx="3290624" cy="247840"/>
      </dsp:txXfrm>
    </dsp:sp>
    <dsp:sp modelId="{CE25BCFD-1281-4A84-99EF-4E383CD76A00}">
      <dsp:nvSpPr>
        <dsp:cNvPr id="0" name=""/>
        <dsp:cNvSpPr/>
      </dsp:nvSpPr>
      <dsp:spPr>
        <a:xfrm>
          <a:off x="4938948" y="807022"/>
          <a:ext cx="1151718" cy="11517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B5BAF-8926-4E50-82B8-D83F69A22947}">
      <dsp:nvSpPr>
        <dsp:cNvPr id="0" name=""/>
        <dsp:cNvSpPr/>
      </dsp:nvSpPr>
      <dsp:spPr>
        <a:xfrm>
          <a:off x="3869495" y="2045620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Data Consistency</a:t>
          </a:r>
        </a:p>
      </dsp:txBody>
      <dsp:txXfrm>
        <a:off x="3869495" y="2045620"/>
        <a:ext cx="3290624" cy="493593"/>
      </dsp:txXfrm>
    </dsp:sp>
    <dsp:sp modelId="{D1563757-19D6-4F22-9A9B-6C64F4B4AC8F}">
      <dsp:nvSpPr>
        <dsp:cNvPr id="0" name=""/>
        <dsp:cNvSpPr/>
      </dsp:nvSpPr>
      <dsp:spPr>
        <a:xfrm>
          <a:off x="3869495" y="2579622"/>
          <a:ext cx="3290624" cy="247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Normalization</a:t>
          </a:r>
        </a:p>
      </dsp:txBody>
      <dsp:txXfrm>
        <a:off x="3869495" y="2579622"/>
        <a:ext cx="3290624" cy="247840"/>
      </dsp:txXfrm>
    </dsp:sp>
    <dsp:sp modelId="{11DF1632-575F-4241-89E6-304E1FFBC71A}">
      <dsp:nvSpPr>
        <dsp:cNvPr id="0" name=""/>
        <dsp:cNvSpPr/>
      </dsp:nvSpPr>
      <dsp:spPr>
        <a:xfrm>
          <a:off x="8805432" y="807022"/>
          <a:ext cx="1151718" cy="11517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7799D5-7823-423F-929F-B110058FF520}">
      <dsp:nvSpPr>
        <dsp:cNvPr id="0" name=""/>
        <dsp:cNvSpPr/>
      </dsp:nvSpPr>
      <dsp:spPr>
        <a:xfrm>
          <a:off x="7735979" y="2045620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Data Accuracy</a:t>
          </a:r>
        </a:p>
      </dsp:txBody>
      <dsp:txXfrm>
        <a:off x="7735979" y="2045620"/>
        <a:ext cx="3290624" cy="493593"/>
      </dsp:txXfrm>
    </dsp:sp>
    <dsp:sp modelId="{2268FEA4-CD58-43EE-8C8B-E9A11A293AC5}">
      <dsp:nvSpPr>
        <dsp:cNvPr id="0" name=""/>
        <dsp:cNvSpPr/>
      </dsp:nvSpPr>
      <dsp:spPr>
        <a:xfrm>
          <a:off x="7735979" y="2579622"/>
          <a:ext cx="3290624" cy="247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Validation</a:t>
          </a:r>
        </a:p>
      </dsp:txBody>
      <dsp:txXfrm>
        <a:off x="7735979" y="2579622"/>
        <a:ext cx="3290624" cy="247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8AD0E-F8BB-4AC2-BFD8-A494C5141E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391E-3B2E-4DA9-BDCE-7B7B74A73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78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 a function to fetch historical data from Polygon.io API with retries and delay to handle rate limits</a:t>
            </a:r>
          </a:p>
          <a:p>
            <a:r>
              <a:rPr lang="en-US" dirty="0"/>
              <a:t>Store the fetched data in a dictionary and save it to CSV files for further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5391E-3B2E-4DA9-BDCE-7B7B74A732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78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FactInvestmentMetrics</a:t>
            </a:r>
            <a:r>
              <a:rPr lang="en-US" dirty="0"/>
              <a:t>: Central table containing transactional data related to investments (e.g., prices, volumes, returns).</a:t>
            </a:r>
          </a:p>
          <a:p>
            <a:r>
              <a:rPr lang="en-US" dirty="0" err="1"/>
              <a:t>DimAssets</a:t>
            </a:r>
            <a:r>
              <a:rPr lang="en-US" dirty="0"/>
              <a:t>: Metadata about each asset (e.g., stocks, ETFs, Forex).</a:t>
            </a:r>
          </a:p>
          <a:p>
            <a:r>
              <a:rPr lang="en-US" dirty="0" err="1"/>
              <a:t>DimDate</a:t>
            </a:r>
            <a:r>
              <a:rPr lang="en-US" dirty="0"/>
              <a:t>: Detailed date information (e.g., day, month, year).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5391E-3B2E-4DA9-BDCE-7B7B74A732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69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AAPL and MSFT are strong performers with consistent growth and lower risk.</a:t>
            </a:r>
          </a:p>
          <a:p>
            <a:r>
              <a:rPr lang="en-US" dirty="0"/>
              <a:t>JNJ requires closer monitoring due to higher volatility and lower returns.</a:t>
            </a:r>
          </a:p>
          <a:p>
            <a:r>
              <a:rPr lang="en-US" dirty="0"/>
              <a:t>SPY and VTI are stable, reflecting broader market trends.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5391E-3B2E-4DA9-BDCE-7B7B74A732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66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1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89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7/12/2024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93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843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83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11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6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21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7/12/2024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60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3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931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798" r:id="rId6"/>
    <p:sldLayoutId id="2147483794" r:id="rId7"/>
    <p:sldLayoutId id="2147483795" r:id="rId8"/>
    <p:sldLayoutId id="2147483796" r:id="rId9"/>
    <p:sldLayoutId id="2147483797" r:id="rId10"/>
    <p:sldLayoutId id="214748379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F88ECC5-07C4-9F0C-9A8C-AF02F3D19B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08" r="9091" b="23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85571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3E15A-91DD-C6C6-162D-43E748557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Investment Portfolio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68E20-091E-26E0-1100-F87069281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>
                    <a:alpha val="75000"/>
                  </a:srgbClr>
                </a:solidFill>
              </a:rPr>
              <a:t>Project 1 – Jacob Mannix</a:t>
            </a:r>
          </a:p>
        </p:txBody>
      </p:sp>
    </p:spTree>
    <p:extLst>
      <p:ext uri="{BB962C8B-B14F-4D97-AF65-F5344CB8AC3E}">
        <p14:creationId xmlns:p14="http://schemas.microsoft.com/office/powerpoint/2010/main" val="1142123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C5791-DB44-9487-283F-95BA9D8CF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Ensuring Data Quality, Consistency, and Accuracy</a:t>
            </a:r>
            <a:endParaRPr lang="en-US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945F4B9D-A014-BE65-D24E-F5ECB708B7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5539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7F8016E-837B-4C70-B44C-E1627C028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9C6062-B8DD-49CC-9F05-D6DF7ABB6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F846FCA-97FF-4271-8B97-C14BD3AA9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2DD2BC0-D31F-4903-8F54-0F60B9E3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140C5F6-42D5-4D5D-9636-0329EEFBA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3157EB-5086-48B3-8578-6E41865F9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457" y="314233"/>
            <a:ext cx="7382919" cy="34699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457E30F7-3253-4621-AB18-6A383D3A3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498" y="4267831"/>
            <a:ext cx="7552502" cy="2590169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A67EF2-6BFD-655B-040F-657234128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039" y="5517953"/>
            <a:ext cx="3422566" cy="10379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Stocks and ETFs Metrics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05829B-9491-4F93-8853-9BCABA78F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20158"/>
            <a:ext cx="1218895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1F966F2-031A-4EA8-B214-62BED34F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1359" y="-460"/>
            <a:ext cx="9144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4DFEF345-3BF4-8400-1484-8EBB22E3F9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681709"/>
            <a:ext cx="2899691" cy="289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AE1300-86FC-63B1-DB87-901A7A1B3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56" y="3899771"/>
            <a:ext cx="5627422" cy="29684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58BFF9-746A-61F6-6685-A347B5E8D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1" y="1067823"/>
            <a:ext cx="4653652" cy="21290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265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54B162D-1BD7-41E0-844F-F94AE2CE2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264404B-1C0F-4383-8FC3-A3E3264AA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19F5C88-C232-4D01-8DB1-8A0C673DD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84BBAB2-49CF-E7B0-071B-EF4B0608E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69" y="1541897"/>
            <a:ext cx="2945131" cy="42581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6F4BD30-F087-C9A9-D00E-7AF82B9AF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025" y="1541897"/>
            <a:ext cx="3042160" cy="385273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43D8A06-9BC7-DFE6-5083-E8841D902E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596"/>
          <a:stretch/>
        </p:blipFill>
        <p:spPr>
          <a:xfrm>
            <a:off x="8353439" y="1541897"/>
            <a:ext cx="2942089" cy="373076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04BEEBC-CE55-E4FD-7972-D62CA9743411}"/>
              </a:ext>
            </a:extLst>
          </p:cNvPr>
          <p:cNvSpPr txBox="1"/>
          <p:nvPr/>
        </p:nvSpPr>
        <p:spPr>
          <a:xfrm>
            <a:off x="969225" y="700969"/>
            <a:ext cx="2486452" cy="67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60120">
              <a:spcAft>
                <a:spcPts val="600"/>
              </a:spcAft>
            </a:pPr>
            <a:r>
              <a:rPr lang="en-US" sz="189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10-day and 100-day moving averages</a:t>
            </a:r>
            <a:endParaRPr 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6C9FB8-3FDB-89B8-8981-3FF43E841157}"/>
              </a:ext>
            </a:extLst>
          </p:cNvPr>
          <p:cNvSpPr txBox="1"/>
          <p:nvPr/>
        </p:nvSpPr>
        <p:spPr>
          <a:xfrm>
            <a:off x="4745003" y="700969"/>
            <a:ext cx="2714031" cy="67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60120">
              <a:spcAft>
                <a:spcPts val="600"/>
              </a:spcAft>
            </a:pPr>
            <a:r>
              <a:rPr lang="en-US" sz="189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Sharpe ratio of stocks and ETFs</a:t>
            </a:r>
            <a:endParaRPr 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23190B-743C-7293-FEFE-E9395C264579}"/>
              </a:ext>
            </a:extLst>
          </p:cNvPr>
          <p:cNvSpPr txBox="1"/>
          <p:nvPr/>
        </p:nvSpPr>
        <p:spPr>
          <a:xfrm>
            <a:off x="8736325" y="853418"/>
            <a:ext cx="2817177" cy="387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60120">
              <a:spcAft>
                <a:spcPts val="600"/>
              </a:spcAft>
            </a:pPr>
            <a:r>
              <a:rPr lang="en-US" sz="189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Beta of stocks and ETFs</a:t>
            </a:r>
            <a:endParaRPr lang="en-US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F96FBC-5B0A-AC89-C18F-DA8BCD93C524}"/>
              </a:ext>
            </a:extLst>
          </p:cNvPr>
          <p:cNvCxnSpPr/>
          <p:nvPr/>
        </p:nvCxnSpPr>
        <p:spPr>
          <a:xfrm>
            <a:off x="4149854" y="700969"/>
            <a:ext cx="0" cy="4725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1D7C4E-4FB5-2660-8078-C20DCE5F05CE}"/>
              </a:ext>
            </a:extLst>
          </p:cNvPr>
          <p:cNvCxnSpPr/>
          <p:nvPr/>
        </p:nvCxnSpPr>
        <p:spPr>
          <a:xfrm>
            <a:off x="8042147" y="669596"/>
            <a:ext cx="0" cy="4725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790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07E802C-4568-43AB-9F37-2A48E02B3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035535-754C-31E9-461E-3B46D3507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1" y="898073"/>
            <a:ext cx="4378201" cy="23861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2BAE38-B8B9-66CD-12AC-559BEFDA8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648" y="598712"/>
            <a:ext cx="6343470" cy="329860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FFCF698-CE31-43F1-AC88-064CB81A6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498" y="4267831"/>
            <a:ext cx="7552502" cy="2590169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289482-ACA3-49AE-9A29-CF97A76DF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20158"/>
            <a:ext cx="1218895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2A8F60-49D0-FAA0-1168-56F071A3A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7522" y="5523222"/>
            <a:ext cx="4196491" cy="110179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Forex Metrics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399B11-F777-4211-ADD0-979A91BCD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1359" y="-460"/>
            <a:ext cx="9144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8074F7-7E9C-6292-AD4D-9C67D2C09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159" y="4311598"/>
            <a:ext cx="6818112" cy="235224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405710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7F8016E-837B-4C70-B44C-E1627C028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9C6062-B8DD-49CC-9F05-D6DF7ABB6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846FCA-97FF-4271-8B97-C14BD3AA9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DD2BC0-D31F-4903-8F54-0F60B9E3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140C5F6-42D5-4D5D-9636-0329EEFBA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9611F-0B7E-4ED6-44E7-E33817B51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110" y="323500"/>
            <a:ext cx="6165615" cy="32986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57E30F7-3253-4621-AB18-6A383D3A3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498" y="4267831"/>
            <a:ext cx="7552502" cy="2590169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BCCDD-8FE6-B96C-FFAD-41970C0F0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901" y="5603049"/>
            <a:ext cx="5330094" cy="10379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Indices Metrics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305829B-9491-4F93-8853-9BCABA78F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20158"/>
            <a:ext cx="1218895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F966F2-031A-4EA8-B214-62BED34F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1359" y="-460"/>
            <a:ext cx="9144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CE3044-6488-51F9-765E-35A6D1C40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16733"/>
            <a:ext cx="5496834" cy="29408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4745E4-1B5E-774C-8775-952816C1F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4087"/>
            <a:ext cx="5696608" cy="31046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27841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4255E5-E889-16FC-8E8E-83FBFCDD5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39" y="859496"/>
            <a:ext cx="5331481" cy="279902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E3F140-02CB-4BBC-ABC0-8BF046C9D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36050"/>
            <a:ext cx="0" cy="1645920"/>
          </a:xfrm>
          <a:prstGeom prst="line">
            <a:avLst/>
          </a:prstGeom>
          <a:ln w="19050">
            <a:solidFill>
              <a:srgbClr val="465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A5707D5-C4BE-4F41-BE7A-F20E980C3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5" y="546273"/>
            <a:ext cx="5331478" cy="342547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134C6C-FD6E-07ED-F741-AFF2800A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My Portfolio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0F28C-2E65-BFEF-B9FA-27F1A9670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491" y="4596992"/>
            <a:ext cx="7240909" cy="160701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Profit of $32,330.32</a:t>
            </a:r>
          </a:p>
        </p:txBody>
      </p:sp>
    </p:spTree>
    <p:extLst>
      <p:ext uri="{BB962C8B-B14F-4D97-AF65-F5344CB8AC3E}">
        <p14:creationId xmlns:p14="http://schemas.microsoft.com/office/powerpoint/2010/main" val="823367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30DB338-E1CF-A278-1DC7-6E8F5CD76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58" y="355590"/>
            <a:ext cx="5426764" cy="29033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ECDCA2-4A13-2167-6087-35778467E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63" y="3599091"/>
            <a:ext cx="5564926" cy="29772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749C84-C1E1-B2D4-3C21-9C4815F67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292" y="1771495"/>
            <a:ext cx="5942067" cy="32235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0143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6C1D4-1301-74CD-0C4A-2F6324FAC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Takeaways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6238E-79AF-5F68-5CAE-122AD613D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r>
              <a:rPr lang="en-US" sz="2000"/>
              <a:t>For future portfolios </a:t>
            </a:r>
          </a:p>
          <a:p>
            <a:pPr lvl="1"/>
            <a:r>
              <a:rPr lang="en-US" sz="2000"/>
              <a:t>Consider higher allocation to AAPL and MSFT.</a:t>
            </a:r>
          </a:p>
          <a:p>
            <a:pPr lvl="1"/>
            <a:r>
              <a:rPr lang="en-US" sz="2000"/>
              <a:t>Monitor JNJ closely or reduce its allocation.</a:t>
            </a:r>
          </a:p>
          <a:p>
            <a:pPr lvl="1"/>
            <a:r>
              <a:rPr lang="en-US" sz="2000"/>
              <a:t>Explore more Forex pairs for diversification, considering their volatility and returns.</a:t>
            </a:r>
          </a:p>
        </p:txBody>
      </p:sp>
    </p:spTree>
    <p:extLst>
      <p:ext uri="{BB962C8B-B14F-4D97-AF65-F5344CB8AC3E}">
        <p14:creationId xmlns:p14="http://schemas.microsoft.com/office/powerpoint/2010/main" val="3209963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AAB002-E48E-4009-828A-511F7A828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agnifying glass showing decling performance">
            <a:extLst>
              <a:ext uri="{FF2B5EF4-FFF2-40B4-BE49-F238E27FC236}">
                <a16:creationId xmlns:a16="http://schemas.microsoft.com/office/drawing/2014/main" id="{69E6DCB6-54E3-2F1F-6FCD-DEAFCB7EBE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40" r="9091" b="10851"/>
          <a:stretch/>
        </p:blipFill>
        <p:spPr>
          <a:xfrm>
            <a:off x="20" y="-1989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7EF55D5-23F0-4398-B16B-AEF5778C3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7" y="423123"/>
            <a:ext cx="4216219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F32581-CAA1-43C6-8532-DC56C8435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7" y="601200"/>
            <a:ext cx="4214869" cy="5757055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4F74E9-A650-7E9A-707E-1D953162C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40" y="1131195"/>
            <a:ext cx="3730810" cy="124793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Agenda</a:t>
            </a:r>
            <a:endParaRPr lang="en-US" sz="2600" dirty="0">
              <a:solidFill>
                <a:srgbClr val="FFFFFF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4214EA-EC5F-EBFE-F7E3-8AC52E89BD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8531" y="2438399"/>
            <a:ext cx="3730810" cy="35052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Overview of Portfolio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Initial Investment Strategy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Overview of the ETL Pipeline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Analysis of Investments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Conclusions &amp; Takeaways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Looking at the Code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745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A3BF0-121C-38D0-48C3-3F51E89D1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Overview of Portfolio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6D4DB-9CC8-76FF-9988-BDDBC3ECC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 numCol="1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chemeClr val="tx2"/>
                </a:solidFill>
              </a:rPr>
              <a:t>Stocks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AAPL</a:t>
            </a:r>
            <a:r>
              <a:rPr lang="en-US" dirty="0">
                <a:solidFill>
                  <a:schemeClr val="tx2"/>
                </a:solidFill>
              </a:rPr>
              <a:t> (Apple Inc.)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JNJ</a:t>
            </a:r>
            <a:r>
              <a:rPr lang="en-US" dirty="0">
                <a:solidFill>
                  <a:schemeClr val="tx2"/>
                </a:solidFill>
              </a:rPr>
              <a:t> (Johnson &amp; Johnson)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JPM</a:t>
            </a:r>
            <a:r>
              <a:rPr lang="en-US" dirty="0">
                <a:solidFill>
                  <a:schemeClr val="tx2"/>
                </a:solidFill>
              </a:rPr>
              <a:t> (JPMorgan Chase &amp; Co.)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MSFT</a:t>
            </a:r>
            <a:r>
              <a:rPr lang="en-US" dirty="0">
                <a:solidFill>
                  <a:schemeClr val="tx2"/>
                </a:solidFill>
              </a:rPr>
              <a:t> (Microsoft Corporation)</a:t>
            </a:r>
          </a:p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chemeClr val="tx2"/>
                </a:solidFill>
              </a:rPr>
              <a:t>ETFs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SPY</a:t>
            </a:r>
            <a:r>
              <a:rPr lang="en-US" dirty="0">
                <a:solidFill>
                  <a:schemeClr val="tx2"/>
                </a:solidFill>
              </a:rPr>
              <a:t> (SPDR S&amp;P 500 ETF Trust)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VTI</a:t>
            </a:r>
            <a:r>
              <a:rPr lang="en-US" dirty="0">
                <a:solidFill>
                  <a:schemeClr val="tx2"/>
                </a:solidFill>
              </a:rPr>
              <a:t> (Vanguard Total Stock Market ETF)</a:t>
            </a:r>
          </a:p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chemeClr val="tx2"/>
                </a:solidFill>
              </a:rPr>
              <a:t>Index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NDX</a:t>
            </a:r>
            <a:r>
              <a:rPr lang="en-US" dirty="0">
                <a:solidFill>
                  <a:schemeClr val="tx2"/>
                </a:solidFill>
              </a:rPr>
              <a:t> (Nasdaq 100)</a:t>
            </a:r>
          </a:p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chemeClr val="tx2"/>
                </a:solidFill>
              </a:rPr>
              <a:t>Forex Pairs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EURUSD</a:t>
            </a:r>
            <a:r>
              <a:rPr lang="en-US" dirty="0">
                <a:solidFill>
                  <a:schemeClr val="tx2"/>
                </a:solidFill>
              </a:rPr>
              <a:t> (Euro/US Dollar)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USDJPY</a:t>
            </a:r>
            <a:r>
              <a:rPr lang="en-US" dirty="0">
                <a:solidFill>
                  <a:schemeClr val="tx2"/>
                </a:solidFill>
              </a:rPr>
              <a:t> (US Dollar/Japanese Yen)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B73F4F8C-9E03-D2B0-8557-E13F7026A0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84" r="34350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76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AFB15B-760E-C88D-5CDD-4242C986E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Initial Investment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D818B-4C3C-763C-9D6D-C8A9AFE6B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3"/>
            <a:ext cx="3409782" cy="2802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Total Initial Investment  = $100,000</a:t>
            </a:r>
          </a:p>
          <a:p>
            <a:r>
              <a:rPr lang="en-US" dirty="0">
                <a:solidFill>
                  <a:srgbClr val="FFFFFF"/>
                </a:solidFill>
              </a:rPr>
              <a:t>Distribution  = $12,500 per Stock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3BB558-8288-4BC7-3C38-64545BF5D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920" y="1556851"/>
            <a:ext cx="7282013" cy="374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88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3ED30-7FAA-0B77-A5E2-0CAD5691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/>
              <a:t>Pipeline strategy </a:t>
            </a:r>
            <a:br>
              <a:rPr lang="en-US" dirty="0"/>
            </a:br>
            <a:r>
              <a:rPr lang="en-US" dirty="0"/>
              <a:t>- ELT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1639A211-13CD-FFC4-4C01-91AAF22732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193615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256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0EFCA-14D3-2B3C-03E4-561D0C57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to the pipeline: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00E10-4119-22B7-8D19-E7107C6B4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4463350" cy="3634486"/>
          </a:xfrm>
        </p:spPr>
        <p:txBody>
          <a:bodyPr/>
          <a:lstStyle/>
          <a:p>
            <a:r>
              <a:rPr lang="en-US" dirty="0"/>
              <a:t>Data Sources:</a:t>
            </a:r>
          </a:p>
          <a:p>
            <a:pPr lvl="1"/>
            <a:r>
              <a:rPr lang="en-US" dirty="0"/>
              <a:t>API: polygon.io</a:t>
            </a:r>
          </a:p>
          <a:p>
            <a:r>
              <a:rPr lang="en-US" dirty="0"/>
              <a:t>Python Scripting:</a:t>
            </a:r>
          </a:p>
          <a:p>
            <a:pPr lvl="1"/>
            <a:r>
              <a:rPr lang="en-US" dirty="0"/>
              <a:t>Pandas, Requests, OS, Datetime, Time</a:t>
            </a:r>
          </a:p>
          <a:p>
            <a:pPr lvl="1"/>
            <a:r>
              <a:rPr lang="en-US" dirty="0"/>
              <a:t>Stored Fetched RAW Data to CSV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C99DBF-5C40-3AA5-50E6-5A8209C41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569" y="656648"/>
            <a:ext cx="5707750" cy="604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41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15AFFCD-E1EE-F2D7-FD0F-F5DB1AD9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Steps to the pipeline:</a:t>
            </a:r>
            <a:br>
              <a:rPr lang="en-US" sz="2200">
                <a:solidFill>
                  <a:srgbClr val="FFFFFF"/>
                </a:solidFill>
              </a:rPr>
            </a:br>
            <a:br>
              <a:rPr lang="en-US" sz="2200">
                <a:solidFill>
                  <a:srgbClr val="FFFFFF"/>
                </a:solidFill>
              </a:rPr>
            </a:br>
            <a:r>
              <a:rPr lang="en-US" sz="2200">
                <a:solidFill>
                  <a:srgbClr val="FFFFFF"/>
                </a:solidFill>
              </a:rPr>
              <a:t>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3EB41-08EF-0FEA-2D51-7FE645CD3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 dirty="0"/>
              <a:t>Date Formatting</a:t>
            </a:r>
          </a:p>
          <a:p>
            <a:r>
              <a:rPr lang="en-US" dirty="0"/>
              <a:t>Adjust Column Names</a:t>
            </a:r>
          </a:p>
          <a:p>
            <a:r>
              <a:rPr lang="en-US" dirty="0"/>
              <a:t>Handle Missing Values: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Forward Fill</a:t>
            </a:r>
          </a:p>
        </p:txBody>
      </p:sp>
      <p:pic>
        <p:nvPicPr>
          <p:cNvPr id="6" name="Picture 5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4B00758F-C5C4-7EE8-B908-25AE6CA87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1276909"/>
            <a:ext cx="6831503" cy="42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96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5AFFCD-E1EE-F2D7-FD0F-F5DB1AD9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</a:rPr>
              <a:t>Steps to the pipeline:</a:t>
            </a:r>
            <a:br>
              <a:rPr lang="en-US" sz="2200" dirty="0">
                <a:solidFill>
                  <a:srgbClr val="FFFFFF"/>
                </a:solidFill>
              </a:rPr>
            </a:br>
            <a:br>
              <a:rPr lang="en-US" sz="2200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Cleaning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0F428B-7909-8984-25C4-753F3BF5E10E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Steps to the pipeline: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Load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861276-3D83-E212-E485-217F23E49B58}"/>
              </a:ext>
            </a:extLst>
          </p:cNvPr>
          <p:cNvSpPr txBox="1">
            <a:spLocks/>
          </p:cNvSpPr>
          <p:nvPr/>
        </p:nvSpPr>
        <p:spPr>
          <a:xfrm>
            <a:off x="601255" y="2226786"/>
            <a:ext cx="4463350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Used </a:t>
            </a:r>
            <a:r>
              <a:rPr lang="en-US" sz="2000" dirty="0" err="1"/>
              <a:t>pyodbc</a:t>
            </a:r>
            <a:r>
              <a:rPr lang="en-US" sz="2000" dirty="0"/>
              <a:t> to connect to Database</a:t>
            </a:r>
          </a:p>
          <a:p>
            <a:r>
              <a:rPr lang="en-US" sz="2000" dirty="0"/>
              <a:t>Defined tables for the CSVs</a:t>
            </a:r>
          </a:p>
          <a:p>
            <a:r>
              <a:rPr lang="en-US" sz="2000" dirty="0"/>
              <a:t>Loaded the Data Using INSERT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68DDDE-F2ED-0FE3-923C-4C3A317A7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789" y="822118"/>
            <a:ext cx="5772956" cy="30198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C02D76-8BB4-137B-B1E5-3980219D0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74180"/>
            <a:ext cx="2324424" cy="183858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7126B8F-7BEA-695D-1592-0407BC2AA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1819" y="4174180"/>
            <a:ext cx="1810003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97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18310A3-1517-431E-A8FC-5E6F018BC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C4BFE8C-B8F5-4ADD-FF8B-8928DA936F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3475915" cy="1234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>
                <a:solidFill>
                  <a:schemeClr val="tx2"/>
                </a:solidFill>
              </a:rPr>
              <a:t>Steps to the pipeline:</a:t>
            </a:r>
            <a:br>
              <a:rPr lang="en-US" sz="2400">
                <a:solidFill>
                  <a:schemeClr val="tx2"/>
                </a:solidFill>
              </a:rPr>
            </a:br>
            <a:br>
              <a:rPr lang="en-US" sz="2400">
                <a:solidFill>
                  <a:schemeClr val="tx2"/>
                </a:solidFill>
              </a:rPr>
            </a:br>
            <a:r>
              <a:rPr lang="en-US" sz="2400">
                <a:solidFill>
                  <a:schemeClr val="tx2"/>
                </a:solidFill>
              </a:rPr>
              <a:t>Data Transformation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23E396-BE04-4D91-89A5-24877C3E9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50CC05-D6B0-42F7-9792-8677B5394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704962-EC61-43A0-B8F5-F0E73686A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0F679-9D68-F204-837F-A9623C624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475915" cy="3678303"/>
          </a:xfrm>
        </p:spPr>
        <p:txBody>
          <a:bodyPr>
            <a:normAutofit/>
          </a:bodyPr>
          <a:lstStyle/>
          <a:p>
            <a:r>
              <a:rPr lang="en-US" dirty="0"/>
              <a:t>Star Schema:</a:t>
            </a:r>
          </a:p>
          <a:p>
            <a:pPr lvl="1"/>
            <a:r>
              <a:rPr lang="en-US" dirty="0"/>
              <a:t>Fact Table: </a:t>
            </a:r>
            <a:r>
              <a:rPr lang="en-US" dirty="0" err="1"/>
              <a:t>FactInvestmentMetrics</a:t>
            </a:r>
            <a:endParaRPr lang="en-US" dirty="0"/>
          </a:p>
          <a:p>
            <a:pPr lvl="1"/>
            <a:r>
              <a:rPr lang="en-US" dirty="0"/>
              <a:t>Dimension Tables:</a:t>
            </a:r>
          </a:p>
          <a:p>
            <a:pPr lvl="2"/>
            <a:r>
              <a:rPr lang="en-US" dirty="0" err="1"/>
              <a:t>DimAssets</a:t>
            </a:r>
            <a:endParaRPr lang="en-US" dirty="0"/>
          </a:p>
          <a:p>
            <a:pPr lvl="2"/>
            <a:r>
              <a:rPr lang="en-US" dirty="0" err="1"/>
              <a:t>DimDate</a:t>
            </a:r>
            <a:endParaRPr lang="en-US" dirty="0"/>
          </a:p>
          <a:p>
            <a:r>
              <a:rPr lang="en-US" dirty="0"/>
              <a:t>Views Created:</a:t>
            </a:r>
          </a:p>
          <a:p>
            <a:pPr lvl="1"/>
            <a:r>
              <a:rPr lang="en-US" dirty="0"/>
              <a:t>Used as the transformations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DBC3A1-652F-4058-94C8-0F512D44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26" y="628650"/>
            <a:ext cx="7503518" cy="3528456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91109C-6C89-8CE0-01C2-73CC2B333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330" y="796973"/>
            <a:ext cx="4828863" cy="319833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A205CC8-8A08-4581-B9ED-683CF3A04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26" y="4233559"/>
            <a:ext cx="3703324" cy="214038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795B20-F619-2CE1-CCB6-2AFAE44A5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008" y="4401459"/>
            <a:ext cx="2119254" cy="181162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D090A5C-3625-4701-8C21-52969B3A7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233559"/>
            <a:ext cx="3703197" cy="214038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8D4997-4822-DF52-443A-25FD55042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1070" y="4401459"/>
            <a:ext cx="2541303" cy="181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9565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468</Words>
  <Application>Microsoft Office PowerPoint</Application>
  <PresentationFormat>Widescreen</PresentationFormat>
  <Paragraphs>89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Arial</vt:lpstr>
      <vt:lpstr>Franklin Gothic Book</vt:lpstr>
      <vt:lpstr>Franklin Gothic Demi</vt:lpstr>
      <vt:lpstr>Wingdings 2</vt:lpstr>
      <vt:lpstr>DividendVTI</vt:lpstr>
      <vt:lpstr>Investment Portfolio Analysis</vt:lpstr>
      <vt:lpstr>Agenda</vt:lpstr>
      <vt:lpstr>Overview of Portfolio</vt:lpstr>
      <vt:lpstr>Initial Investment Strategy</vt:lpstr>
      <vt:lpstr>Pipeline strategy  - ELT</vt:lpstr>
      <vt:lpstr>Steps to the pipeline:  Extraction</vt:lpstr>
      <vt:lpstr>Steps to the pipeline:  Cleaning</vt:lpstr>
      <vt:lpstr>Steps to the pipeline:  Cleaning</vt:lpstr>
      <vt:lpstr>Steps to the pipeline:  Data Transformation</vt:lpstr>
      <vt:lpstr>Ensuring Data Quality, Consistency, and Accuracy</vt:lpstr>
      <vt:lpstr>Stocks and ETFs Metrics</vt:lpstr>
      <vt:lpstr>PowerPoint Presentation</vt:lpstr>
      <vt:lpstr>Forex Metrics</vt:lpstr>
      <vt:lpstr>Indices Metrics</vt:lpstr>
      <vt:lpstr>My Portfolio Metrics</vt:lpstr>
      <vt:lpstr>PowerPoint Presentation</vt:lpstr>
      <vt:lpstr>Takeaways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Mannix</dc:creator>
  <cp:lastModifiedBy>Jacob Mannix</cp:lastModifiedBy>
  <cp:revision>10</cp:revision>
  <dcterms:created xsi:type="dcterms:W3CDTF">2024-07-12T02:25:16Z</dcterms:created>
  <dcterms:modified xsi:type="dcterms:W3CDTF">2024-07-12T14:36:39Z</dcterms:modified>
</cp:coreProperties>
</file>