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9" r:id="rId7"/>
    <p:sldId id="260" r:id="rId8"/>
    <p:sldId id="258" r:id="rId9"/>
    <p:sldId id="261" r:id="rId10"/>
    <p:sldId id="262" r:id="rId11"/>
    <p:sldId id="263" r:id="rId12"/>
    <p:sldId id="271" r:id="rId13"/>
    <p:sldId id="272" r:id="rId14"/>
    <p:sldId id="273" r:id="rId15"/>
    <p:sldId id="264" r:id="rId16"/>
    <p:sldId id="270" r:id="rId17"/>
    <p:sldId id="265" r:id="rId18"/>
    <p:sldId id="266" r:id="rId19"/>
    <p:sldId id="267" r:id="rId20"/>
    <p:sldId id="268" r:id="rId21"/>
    <p:sldId id="269"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C7BD40-8621-3D1C-723E-0D9524975EEB}" v="31" dt="2023-06-23T00:41:08.620"/>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0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customschemas.google.com/relationships/presentationmetadata" Target="metadata"/><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eller, Jacob" userId="S::jacob.mueller@snhu.edu::a0e1daae-914f-46c7-9e22-da2b121a5510" providerId="AD" clId="Web-{B0C7BD40-8621-3D1C-723E-0D9524975EEB}"/>
    <pc:docChg chg="modSld">
      <pc:chgData name="Mueller, Jacob" userId="S::jacob.mueller@snhu.edu::a0e1daae-914f-46c7-9e22-da2b121a5510" providerId="AD" clId="Web-{B0C7BD40-8621-3D1C-723E-0D9524975EEB}" dt="2023-06-23T00:41:08.620" v="30" actId="14100"/>
      <pc:docMkLst>
        <pc:docMk/>
      </pc:docMkLst>
      <pc:sldChg chg="modSp">
        <pc:chgData name="Mueller, Jacob" userId="S::jacob.mueller@snhu.edu::a0e1daae-914f-46c7-9e22-da2b121a5510" providerId="AD" clId="Web-{B0C7BD40-8621-3D1C-723E-0D9524975EEB}" dt="2023-06-23T00:31:27.991" v="20" actId="20577"/>
        <pc:sldMkLst>
          <pc:docMk/>
          <pc:sldMk cId="0" sldId="257"/>
        </pc:sldMkLst>
        <pc:spChg chg="mod">
          <ac:chgData name="Mueller, Jacob" userId="S::jacob.mueller@snhu.edu::a0e1daae-914f-46c7-9e22-da2b121a5510" providerId="AD" clId="Web-{B0C7BD40-8621-3D1C-723E-0D9524975EEB}" dt="2023-06-23T00:31:27.991" v="20" actId="20577"/>
          <ac:spMkLst>
            <pc:docMk/>
            <pc:sldMk cId="0" sldId="257"/>
            <ac:spMk id="152" creationId="{00000000-0000-0000-0000-000000000000}"/>
          </ac:spMkLst>
        </pc:spChg>
      </pc:sldChg>
      <pc:sldChg chg="modSp">
        <pc:chgData name="Mueller, Jacob" userId="S::jacob.mueller@snhu.edu::a0e1daae-914f-46c7-9e22-da2b121a5510" providerId="AD" clId="Web-{B0C7BD40-8621-3D1C-723E-0D9524975EEB}" dt="2023-06-23T00:39:12.694" v="22" actId="1076"/>
        <pc:sldMkLst>
          <pc:docMk/>
          <pc:sldMk cId="0" sldId="263"/>
        </pc:sldMkLst>
        <pc:picChg chg="mod">
          <ac:chgData name="Mueller, Jacob" userId="S::jacob.mueller@snhu.edu::a0e1daae-914f-46c7-9e22-da2b121a5510" providerId="AD" clId="Web-{B0C7BD40-8621-3D1C-723E-0D9524975EEB}" dt="2023-06-23T00:39:12.694" v="22" actId="1076"/>
          <ac:picMkLst>
            <pc:docMk/>
            <pc:sldMk cId="0" sldId="263"/>
            <ac:picMk id="3" creationId="{10ACEFB8-0742-9D60-CEA8-BD366B40AABF}"/>
          </ac:picMkLst>
        </pc:picChg>
      </pc:sldChg>
      <pc:sldChg chg="modSp">
        <pc:chgData name="Mueller, Jacob" userId="S::jacob.mueller@snhu.edu::a0e1daae-914f-46c7-9e22-da2b121a5510" providerId="AD" clId="Web-{B0C7BD40-8621-3D1C-723E-0D9524975EEB}" dt="2023-06-23T00:40:28.041" v="25" actId="14100"/>
        <pc:sldMkLst>
          <pc:docMk/>
          <pc:sldMk cId="2520106501" sldId="271"/>
        </pc:sldMkLst>
        <pc:picChg chg="mod">
          <ac:chgData name="Mueller, Jacob" userId="S::jacob.mueller@snhu.edu::a0e1daae-914f-46c7-9e22-da2b121a5510" providerId="AD" clId="Web-{B0C7BD40-8621-3D1C-723E-0D9524975EEB}" dt="2023-06-23T00:40:28.041" v="25" actId="14100"/>
          <ac:picMkLst>
            <pc:docMk/>
            <pc:sldMk cId="2520106501" sldId="271"/>
            <ac:picMk id="5" creationId="{602B1728-3650-F13E-9DAF-D848255692B2}"/>
          </ac:picMkLst>
        </pc:picChg>
      </pc:sldChg>
      <pc:sldChg chg="modSp">
        <pc:chgData name="Mueller, Jacob" userId="S::jacob.mueller@snhu.edu::a0e1daae-914f-46c7-9e22-da2b121a5510" providerId="AD" clId="Web-{B0C7BD40-8621-3D1C-723E-0D9524975EEB}" dt="2023-06-23T00:40:50.745" v="27" actId="1076"/>
        <pc:sldMkLst>
          <pc:docMk/>
          <pc:sldMk cId="2360263653" sldId="272"/>
        </pc:sldMkLst>
        <pc:picChg chg="mod">
          <ac:chgData name="Mueller, Jacob" userId="S::jacob.mueller@snhu.edu::a0e1daae-914f-46c7-9e22-da2b121a5510" providerId="AD" clId="Web-{B0C7BD40-8621-3D1C-723E-0D9524975EEB}" dt="2023-06-23T00:40:50.745" v="27" actId="1076"/>
          <ac:picMkLst>
            <pc:docMk/>
            <pc:sldMk cId="2360263653" sldId="272"/>
            <ac:picMk id="5" creationId="{C0241E00-49C1-18BD-323F-6B87C6931D01}"/>
          </ac:picMkLst>
        </pc:picChg>
      </pc:sldChg>
      <pc:sldChg chg="modSp">
        <pc:chgData name="Mueller, Jacob" userId="S::jacob.mueller@snhu.edu::a0e1daae-914f-46c7-9e22-da2b121a5510" providerId="AD" clId="Web-{B0C7BD40-8621-3D1C-723E-0D9524975EEB}" dt="2023-06-23T00:41:08.620" v="30" actId="14100"/>
        <pc:sldMkLst>
          <pc:docMk/>
          <pc:sldMk cId="3015762057" sldId="273"/>
        </pc:sldMkLst>
        <pc:picChg chg="mod">
          <ac:chgData name="Mueller, Jacob" userId="S::jacob.mueller@snhu.edu::a0e1daae-914f-46c7-9e22-da2b121a5510" providerId="AD" clId="Web-{B0C7BD40-8621-3D1C-723E-0D9524975EEB}" dt="2023-06-23T00:41:08.620" v="30" actId="14100"/>
          <ac:picMkLst>
            <pc:docMk/>
            <pc:sldMk cId="3015762057" sldId="273"/>
            <ac:picMk id="5" creationId="{F4B9B6F0-F345-CB6C-E7E6-88116D16028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0.jpe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Jacob Mueller</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5138-7388-2D04-B4AF-DBBDE42886F2}"/>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CFFE12FA-0B3E-619C-E979-F783C3868E7A}"/>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C0241E00-49C1-18BD-323F-6B87C6931D01}"/>
              </a:ext>
            </a:extLst>
          </p:cNvPr>
          <p:cNvPicPr>
            <a:picLocks noChangeAspect="1"/>
          </p:cNvPicPr>
          <p:nvPr/>
        </p:nvPicPr>
        <p:blipFill>
          <a:blip r:embed="rId2"/>
          <a:stretch>
            <a:fillRect/>
          </a:stretch>
        </p:blipFill>
        <p:spPr>
          <a:xfrm>
            <a:off x="876928" y="265504"/>
            <a:ext cx="6049113" cy="6316025"/>
          </a:xfrm>
          <a:prstGeom prst="rect">
            <a:avLst/>
          </a:prstGeom>
        </p:spPr>
      </p:pic>
    </p:spTree>
    <p:extLst>
      <p:ext uri="{BB962C8B-B14F-4D97-AF65-F5344CB8AC3E}">
        <p14:creationId xmlns:p14="http://schemas.microsoft.com/office/powerpoint/2010/main" val="2360263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0C458-AFB8-4CCD-3056-C1A20F740DFA}"/>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20818849-1734-C56B-5FAD-4BB3C634FBAA}"/>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F4B9B6F0-F345-CB6C-E7E6-88116D160289}"/>
              </a:ext>
            </a:extLst>
          </p:cNvPr>
          <p:cNvPicPr>
            <a:picLocks noChangeAspect="1"/>
          </p:cNvPicPr>
          <p:nvPr/>
        </p:nvPicPr>
        <p:blipFill>
          <a:blip r:embed="rId2"/>
          <a:stretch>
            <a:fillRect/>
          </a:stretch>
        </p:blipFill>
        <p:spPr>
          <a:xfrm>
            <a:off x="687789" y="193511"/>
            <a:ext cx="7608757" cy="5996523"/>
          </a:xfrm>
          <a:prstGeom prst="rect">
            <a:avLst/>
          </a:prstGeom>
        </p:spPr>
      </p:pic>
    </p:spTree>
    <p:extLst>
      <p:ext uri="{BB962C8B-B14F-4D97-AF65-F5344CB8AC3E}">
        <p14:creationId xmlns:p14="http://schemas.microsoft.com/office/powerpoint/2010/main" val="3015762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79EB-B5FF-14D2-F6FD-2B4BF7343532}"/>
              </a:ext>
            </a:extLst>
          </p:cNvPr>
          <p:cNvSpPr>
            <a:spLocks noGrp="1"/>
          </p:cNvSpPr>
          <p:nvPr>
            <p:ph type="title"/>
          </p:nvPr>
        </p:nvSpPr>
        <p:spPr/>
        <p:txBody>
          <a:bodyPr/>
          <a:lstStyle/>
          <a:p>
            <a:r>
              <a:rPr lang="en-US" dirty="0"/>
              <a:t>Automation Summary</a:t>
            </a:r>
          </a:p>
        </p:txBody>
      </p:sp>
      <p:sp>
        <p:nvSpPr>
          <p:cNvPr id="3" name="Text Placeholder 2">
            <a:extLst>
              <a:ext uri="{FF2B5EF4-FFF2-40B4-BE49-F238E27FC236}">
                <a16:creationId xmlns:a16="http://schemas.microsoft.com/office/drawing/2014/main" id="{B9602672-7924-4B5E-4A67-F97ABE57618D}"/>
              </a:ext>
            </a:extLst>
          </p:cNvPr>
          <p:cNvSpPr>
            <a:spLocks noGrp="1"/>
          </p:cNvSpPr>
          <p:nvPr>
            <p:ph type="body" idx="1"/>
          </p:nvPr>
        </p:nvSpPr>
        <p:spPr/>
        <p:txBody>
          <a:bodyPr/>
          <a:lstStyle/>
          <a:p>
            <a:pPr marL="457200" marR="0">
              <a:spcBef>
                <a:spcPts val="0"/>
              </a:spcBef>
              <a:spcAft>
                <a:spcPts val="0"/>
              </a:spcAft>
            </a:pPr>
            <a:r>
              <a:rPr lang="en-US" sz="1800" dirty="0">
                <a:effectLst/>
                <a:latin typeface="Calibri" panose="020F0502020204030204" pitchFamily="34" charset="0"/>
                <a:ea typeface="Calibri" panose="020F0502020204030204" pitchFamily="34" charset="0"/>
              </a:rPr>
              <a:t>Automation will be used for the enforcement of and compliance to the standards defined in this policy. Green Pace already has a well-established DevOps process and infrastructure. Define guidance on where and how to modify the existing DevOps process to automate enforcement of the standards in this policy. Use the </a:t>
            </a:r>
            <a:r>
              <a:rPr lang="en-US" sz="1800" dirty="0" err="1">
                <a:effectLst/>
                <a:latin typeface="Calibri" panose="020F0502020204030204" pitchFamily="34" charset="0"/>
                <a:ea typeface="Calibri" panose="020F0502020204030204" pitchFamily="34" charset="0"/>
              </a:rPr>
              <a:t>DevSecOps</a:t>
            </a:r>
            <a:r>
              <a:rPr lang="en-US" sz="1800" dirty="0">
                <a:effectLst/>
                <a:latin typeface="Calibri" panose="020F0502020204030204" pitchFamily="34" charset="0"/>
                <a:ea typeface="Calibri" panose="020F0502020204030204" pitchFamily="34" charset="0"/>
              </a:rPr>
              <a:t> diagram and provide an explanation using that diagram as context.</a:t>
            </a:r>
          </a:p>
          <a:p>
            <a:pPr marL="457200" marR="0">
              <a:spcBef>
                <a:spcPts val="0"/>
              </a:spcBef>
              <a:spcAft>
                <a:spcPts val="0"/>
              </a:spcAft>
            </a:pPr>
            <a:r>
              <a:rPr lang="en-US" sz="1800" dirty="0">
                <a:effectLst/>
                <a:latin typeface="Calibri" panose="020F0502020204030204" pitchFamily="34" charset="0"/>
                <a:ea typeface="Calibri" panose="020F0502020204030204" pitchFamily="34" charset="0"/>
              </a:rPr>
              <a:t>Automation is a necessity in the development of software and can be utilized in many areas and at almost anytime during the development cycle. That being said, it should be used within reasonable timelines, meaning it may be used from the start but might not have the most impact on the development, also it may take up too much time if over utilized. When implemented properly, automation can do a lot of heavy lifting parsing code for vulnerabilities, testing functionality, and configuring security measures. </a:t>
            </a:r>
          </a:p>
          <a:p>
            <a:endParaRPr lang="en-US" dirty="0"/>
          </a:p>
        </p:txBody>
      </p:sp>
    </p:spTree>
    <p:extLst>
      <p:ext uri="{BB962C8B-B14F-4D97-AF65-F5344CB8AC3E}">
        <p14:creationId xmlns:p14="http://schemas.microsoft.com/office/powerpoint/2010/main" val="201701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263674" y="1736901"/>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is the course the project takes as it cycles through release and planning stages</a:t>
            </a:r>
          </a:p>
          <a:p>
            <a:pPr marL="685800" lvl="1" indent="-228600" algn="l" rtl="0">
              <a:lnSpc>
                <a:spcPct val="90000"/>
              </a:lnSpc>
              <a:spcBef>
                <a:spcPts val="0"/>
              </a:spcBef>
              <a:spcAft>
                <a:spcPts val="0"/>
              </a:spcAft>
              <a:buClr>
                <a:schemeClr val="lt1"/>
              </a:buClr>
              <a:buSzPts val="2000"/>
              <a:buChar char="•"/>
            </a:pPr>
            <a:r>
              <a:rPr lang="en-US" dirty="0"/>
              <a:t>Automation helped in the code, build, and test portions of the </a:t>
            </a:r>
            <a:r>
              <a:rPr lang="en-US" dirty="0" err="1"/>
              <a:t>devsecops</a:t>
            </a:r>
            <a:r>
              <a:rPr lang="en-US" dirty="0"/>
              <a:t> pipeline. CPP check was used to assess coding efficiency, visual studio handles the building and can even help with testing if the right frameworks are in use.</a:t>
            </a:r>
          </a:p>
          <a:p>
            <a:pPr marL="685800" lvl="1" indent="-228600" algn="l" rtl="0">
              <a:lnSpc>
                <a:spcPct val="90000"/>
              </a:lnSpc>
              <a:spcBef>
                <a:spcPts val="500"/>
              </a:spcBef>
              <a:spcAft>
                <a:spcPts val="0"/>
              </a:spcAft>
              <a:buClr>
                <a:schemeClr val="lt1"/>
              </a:buClr>
              <a:buSzPts val="2000"/>
              <a:buChar char="•"/>
            </a:pPr>
            <a:r>
              <a:rPr lang="en-US" dirty="0"/>
              <a:t>Depending on how the project is deployed there are automated monitoring options that will help shore up the defenses after release.</a:t>
            </a:r>
          </a:p>
          <a:p>
            <a:pPr marL="685800" lvl="1" indent="-228600" algn="l" rtl="0">
              <a:lnSpc>
                <a:spcPct val="90000"/>
              </a:lnSpc>
              <a:spcBef>
                <a:spcPts val="500"/>
              </a:spcBef>
              <a:spcAft>
                <a:spcPts val="0"/>
              </a:spcAft>
              <a:buClr>
                <a:schemeClr val="lt1"/>
              </a:buClr>
              <a:buSzPts val="2000"/>
              <a:buChar char="•"/>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1026" name="Picture 2" descr="Top 15 DevSecOps Tools for an Enterprise CI/CD Pipeline | by Tj Blogumas |  Level Up Coding">
            <a:extLst>
              <a:ext uri="{FF2B5EF4-FFF2-40B4-BE49-F238E27FC236}">
                <a16:creationId xmlns:a16="http://schemas.microsoft.com/office/drawing/2014/main" id="{C6858EB4-55BE-CF6A-C5DD-D37E001C3A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037" y="3837026"/>
            <a:ext cx="5153025" cy="27527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Hackers already have a head start, they are able to build off of the same concepts and basic logic that we referenced for this policy</a:t>
            </a:r>
          </a:p>
          <a:p>
            <a:pPr marL="228600" lvl="0" indent="-228600" algn="l" rtl="0">
              <a:lnSpc>
                <a:spcPct val="90000"/>
              </a:lnSpc>
              <a:spcBef>
                <a:spcPts val="0"/>
              </a:spcBef>
              <a:spcAft>
                <a:spcPts val="0"/>
              </a:spcAft>
              <a:buClr>
                <a:schemeClr val="lt1"/>
              </a:buClr>
              <a:buSzPts val="2000"/>
              <a:buChar char="•"/>
            </a:pPr>
            <a:r>
              <a:rPr lang="en-US" sz="2000" dirty="0"/>
              <a:t>Starting early and communicating often will lead to a more comprehensive defense</a:t>
            </a:r>
          </a:p>
          <a:p>
            <a:pPr marL="228600" lvl="0" indent="-228600" algn="l" rtl="0">
              <a:lnSpc>
                <a:spcPct val="90000"/>
              </a:lnSpc>
              <a:spcBef>
                <a:spcPts val="0"/>
              </a:spcBef>
              <a:spcAft>
                <a:spcPts val="0"/>
              </a:spcAft>
              <a:buClr>
                <a:schemeClr val="lt1"/>
              </a:buClr>
              <a:buSzPts val="2000"/>
              <a:buChar char="•"/>
            </a:pPr>
            <a:r>
              <a:rPr lang="en-US" sz="2000" dirty="0"/>
              <a:t>Waiting to develop defensive measures once we decide on the data structures and functionality of our project could mean missing out on vulnerabilities that take time to catch or patch.</a:t>
            </a:r>
          </a:p>
          <a:p>
            <a:pPr marL="228600" lvl="0" indent="-228600" algn="l" rtl="0">
              <a:lnSpc>
                <a:spcPct val="90000"/>
              </a:lnSpc>
              <a:spcBef>
                <a:spcPts val="0"/>
              </a:spcBef>
              <a:spcAft>
                <a:spcPts val="0"/>
              </a:spcAft>
              <a:buClr>
                <a:schemeClr val="lt1"/>
              </a:buClr>
              <a:buSzPts val="2000"/>
              <a:buChar char="•"/>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Incorporate more languages within our assessments and policies</a:t>
            </a:r>
          </a:p>
          <a:p>
            <a:pPr marL="1143000" lvl="2" indent="-228600" algn="l" rtl="0">
              <a:lnSpc>
                <a:spcPct val="90000"/>
              </a:lnSpc>
              <a:spcBef>
                <a:spcPts val="0"/>
              </a:spcBef>
              <a:spcAft>
                <a:spcPts val="0"/>
              </a:spcAft>
              <a:buClr>
                <a:schemeClr val="lt1"/>
              </a:buClr>
              <a:buSzPts val="1800"/>
              <a:buChar char="•"/>
            </a:pPr>
            <a:r>
              <a:rPr lang="en-US" sz="1400" dirty="0"/>
              <a:t>Or pare down the amount of languages in use to provide deeper security for a smaller coding language pool</a:t>
            </a:r>
          </a:p>
          <a:p>
            <a:pPr marL="1143000" lvl="2" indent="-228600" algn="l" rtl="0">
              <a:lnSpc>
                <a:spcPct val="90000"/>
              </a:lnSpc>
              <a:spcBef>
                <a:spcPts val="0"/>
              </a:spcBef>
              <a:spcAft>
                <a:spcPts val="0"/>
              </a:spcAft>
              <a:buClr>
                <a:schemeClr val="lt1"/>
              </a:buClr>
              <a:buSzPts val="1800"/>
              <a:buChar char="•"/>
            </a:pP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With the bulwark provided there is nowhere to go but forward into a zero trust security policy that will build upon our principles and standards.</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dirty="0" err="1">
                <a:effectLst/>
              </a:rPr>
              <a:t>Blogumas</a:t>
            </a:r>
            <a:r>
              <a:rPr lang="en-US" dirty="0">
                <a:effectLst/>
              </a:rPr>
              <a:t>, T. (2020, April 21). </a:t>
            </a:r>
            <a:r>
              <a:rPr lang="en-US" i="1" dirty="0">
                <a:effectLst/>
              </a:rPr>
              <a:t>Top 15 </a:t>
            </a:r>
            <a:r>
              <a:rPr lang="en-US" i="1" dirty="0" err="1">
                <a:effectLst/>
              </a:rPr>
              <a:t>devsecops</a:t>
            </a:r>
            <a:r>
              <a:rPr lang="en-US" i="1" dirty="0">
                <a:effectLst/>
              </a:rPr>
              <a:t> tools for an enterprise CI/CD pipeline</a:t>
            </a:r>
            <a:r>
              <a:rPr lang="en-US" dirty="0">
                <a:effectLst/>
              </a:rPr>
              <a:t>. Medium. https://levelup.gitconnected.com/top-15-devsecops-tools-for-an-enterprise-ci-cd-pipeline-bd865b47ed5f </a:t>
            </a:r>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736901"/>
            <a:ext cx="10820400" cy="4024125"/>
          </a:xfrm>
          <a:prstGeom prst="rect">
            <a:avLst/>
          </a:prstGeom>
          <a:noFill/>
          <a:ln>
            <a:noFill/>
          </a:ln>
        </p:spPr>
        <p:txBody>
          <a:bodyPr spcFirstLastPara="1" wrap="square" lIns="91425" tIns="45700" rIns="91425" bIns="45700" anchor="t" anchorCtr="0">
            <a:normAutofit/>
          </a:bodyPr>
          <a:lstStyle/>
          <a:p>
            <a:pPr marL="685800" indent="0">
              <a:spcBef>
                <a:spcPts val="0"/>
              </a:spcBef>
              <a:buNone/>
            </a:pPr>
            <a:r>
              <a:rPr lang="en-US" dirty="0"/>
              <a:t>The security policy covers a host of subtle and obvious vulnerabilities ranging in their severity. Some of the standards herein will seem like common sense.</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395191"/>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000"/>
              <a:buFont typeface="+mj-lt"/>
              <a:buAutoNum type="arabicPeriod"/>
            </a:pPr>
            <a:r>
              <a:rPr lang="en-US" sz="2400" dirty="0"/>
              <a:t>Validate Input Data</a:t>
            </a:r>
          </a:p>
          <a:p>
            <a:pPr lvl="0" indent="-457200" algn="l" rtl="0">
              <a:lnSpc>
                <a:spcPct val="90000"/>
              </a:lnSpc>
              <a:spcBef>
                <a:spcPts val="0"/>
              </a:spcBef>
              <a:spcAft>
                <a:spcPts val="0"/>
              </a:spcAft>
              <a:buClr>
                <a:schemeClr val="lt1"/>
              </a:buClr>
              <a:buSzPts val="2000"/>
              <a:buFont typeface="+mj-lt"/>
              <a:buAutoNum type="arabicPeriod"/>
            </a:pPr>
            <a:r>
              <a:rPr lang="en-US" sz="2400" dirty="0"/>
              <a:t>Heed Compiler Warnings</a:t>
            </a:r>
          </a:p>
          <a:p>
            <a:pPr lvl="0" indent="-457200" algn="l" rtl="0">
              <a:lnSpc>
                <a:spcPct val="90000"/>
              </a:lnSpc>
              <a:spcBef>
                <a:spcPts val="0"/>
              </a:spcBef>
              <a:spcAft>
                <a:spcPts val="0"/>
              </a:spcAft>
              <a:buClr>
                <a:schemeClr val="lt1"/>
              </a:buClr>
              <a:buSzPts val="2000"/>
              <a:buFont typeface="+mj-lt"/>
              <a:buAutoNum type="arabicPeriod"/>
            </a:pPr>
            <a:r>
              <a:rPr lang="en-US" sz="2400" dirty="0"/>
              <a:t>Architect and Design for Security Policies</a:t>
            </a:r>
          </a:p>
          <a:p>
            <a:pPr lvl="0" indent="-457200" algn="l" rtl="0">
              <a:lnSpc>
                <a:spcPct val="90000"/>
              </a:lnSpc>
              <a:spcBef>
                <a:spcPts val="0"/>
              </a:spcBef>
              <a:spcAft>
                <a:spcPts val="0"/>
              </a:spcAft>
              <a:buClr>
                <a:schemeClr val="lt1"/>
              </a:buClr>
              <a:buSzPts val="2000"/>
              <a:buFont typeface="+mj-lt"/>
              <a:buAutoNum type="arabicPeriod"/>
            </a:pPr>
            <a:r>
              <a:rPr lang="en-US" sz="2400" dirty="0"/>
              <a:t>Keep it Simple</a:t>
            </a:r>
          </a:p>
          <a:p>
            <a:pPr lvl="0" indent="-457200" algn="l" rtl="0">
              <a:lnSpc>
                <a:spcPct val="90000"/>
              </a:lnSpc>
              <a:spcBef>
                <a:spcPts val="0"/>
              </a:spcBef>
              <a:spcAft>
                <a:spcPts val="0"/>
              </a:spcAft>
              <a:buClr>
                <a:schemeClr val="lt1"/>
              </a:buClr>
              <a:buSzPts val="2000"/>
              <a:buFont typeface="+mj-lt"/>
              <a:buAutoNum type="arabicPeriod"/>
            </a:pPr>
            <a:r>
              <a:rPr lang="en-US" sz="2400" dirty="0"/>
              <a:t>Default Deny</a:t>
            </a:r>
          </a:p>
          <a:p>
            <a:pPr lvl="0" indent="-457200" algn="l" rtl="0">
              <a:lnSpc>
                <a:spcPct val="90000"/>
              </a:lnSpc>
              <a:spcBef>
                <a:spcPts val="0"/>
              </a:spcBef>
              <a:spcAft>
                <a:spcPts val="0"/>
              </a:spcAft>
              <a:buClr>
                <a:schemeClr val="lt1"/>
              </a:buClr>
              <a:buSzPts val="2000"/>
              <a:buFont typeface="+mj-lt"/>
              <a:buAutoNum type="arabicPeriod"/>
            </a:pPr>
            <a:r>
              <a:rPr lang="en-US" sz="2400" dirty="0"/>
              <a:t>Adhere to the Principle of Least Privilege</a:t>
            </a:r>
          </a:p>
          <a:p>
            <a:pPr lvl="0" indent="-457200" algn="l" rtl="0">
              <a:lnSpc>
                <a:spcPct val="90000"/>
              </a:lnSpc>
              <a:spcBef>
                <a:spcPts val="0"/>
              </a:spcBef>
              <a:spcAft>
                <a:spcPts val="0"/>
              </a:spcAft>
              <a:buClr>
                <a:schemeClr val="lt1"/>
              </a:buClr>
              <a:buSzPts val="2000"/>
              <a:buFont typeface="+mj-lt"/>
              <a:buAutoNum type="arabicPeriod"/>
            </a:pPr>
            <a:r>
              <a:rPr lang="en-US" sz="2400" dirty="0"/>
              <a:t>Sanitize Data Sent to Other Systems</a:t>
            </a:r>
          </a:p>
          <a:p>
            <a:pPr lvl="0" indent="-457200" algn="l" rtl="0">
              <a:lnSpc>
                <a:spcPct val="90000"/>
              </a:lnSpc>
              <a:spcBef>
                <a:spcPts val="0"/>
              </a:spcBef>
              <a:spcAft>
                <a:spcPts val="0"/>
              </a:spcAft>
              <a:buClr>
                <a:schemeClr val="lt1"/>
              </a:buClr>
              <a:buSzPts val="2000"/>
              <a:buFont typeface="+mj-lt"/>
              <a:buAutoNum type="arabicPeriod"/>
            </a:pPr>
            <a:r>
              <a:rPr lang="en-US" sz="2400" dirty="0"/>
              <a:t>Practice Defense in Depth</a:t>
            </a:r>
          </a:p>
          <a:p>
            <a:pPr lvl="0" indent="-457200" algn="l" rtl="0">
              <a:lnSpc>
                <a:spcPct val="90000"/>
              </a:lnSpc>
              <a:spcBef>
                <a:spcPts val="0"/>
              </a:spcBef>
              <a:spcAft>
                <a:spcPts val="0"/>
              </a:spcAft>
              <a:buClr>
                <a:schemeClr val="lt1"/>
              </a:buClr>
              <a:buSzPts val="2000"/>
              <a:buFont typeface="+mj-lt"/>
              <a:buAutoNum type="arabicPeriod"/>
            </a:pPr>
            <a:r>
              <a:rPr lang="en-US" sz="2400" dirty="0"/>
              <a:t>Use Effective Quality Assurance Techniques</a:t>
            </a:r>
          </a:p>
          <a:p>
            <a:pPr lvl="0" indent="-457200" algn="l" rtl="0">
              <a:lnSpc>
                <a:spcPct val="90000"/>
              </a:lnSpc>
              <a:spcBef>
                <a:spcPts val="0"/>
              </a:spcBef>
              <a:spcAft>
                <a:spcPts val="0"/>
              </a:spcAft>
              <a:buClr>
                <a:schemeClr val="lt1"/>
              </a:buClr>
              <a:buSzPts val="2000"/>
              <a:buFont typeface="+mj-lt"/>
              <a:buAutoNum type="arabicPeriod"/>
            </a:pPr>
            <a:r>
              <a:rPr lang="en-US" sz="2400" dirty="0"/>
              <a:t>Adopt a Secure Coding Standard</a:t>
            </a:r>
          </a:p>
          <a:p>
            <a:pPr marL="228600" lvl="0" indent="-228600" algn="l" rtl="0">
              <a:lnSpc>
                <a:spcPct val="90000"/>
              </a:lnSpc>
              <a:spcBef>
                <a:spcPts val="0"/>
              </a:spcBef>
              <a:spcAft>
                <a:spcPts val="0"/>
              </a:spcAft>
              <a:buClr>
                <a:schemeClr val="lt1"/>
              </a:buClr>
              <a:buSzPts val="2200"/>
              <a:buChar char="•"/>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0"/>
              </a:spcBef>
              <a:spcAft>
                <a:spcPts val="0"/>
              </a:spcAft>
              <a:buClr>
                <a:schemeClr val="lt1"/>
              </a:buClr>
              <a:buSzPts val="2000"/>
              <a:buFont typeface="+mj-lt"/>
              <a:buAutoNum type="arabicPeriod"/>
            </a:pPr>
            <a:r>
              <a:rPr lang="en-US" sz="1800" dirty="0">
                <a:effectLst/>
                <a:latin typeface="+mj-lt"/>
                <a:ea typeface="Calibri" panose="020F0502020204030204" pitchFamily="34" charset="0"/>
              </a:rPr>
              <a:t>Do not cast to an out-of-range enumeration value. – Data Type</a:t>
            </a:r>
          </a:p>
          <a:p>
            <a:pPr marL="342900" lvl="0" algn="l" rtl="0">
              <a:lnSpc>
                <a:spcPct val="90000"/>
              </a:lnSpc>
              <a:spcBef>
                <a:spcPts val="0"/>
              </a:spcBef>
              <a:spcAft>
                <a:spcPts val="0"/>
              </a:spcAft>
              <a:buClr>
                <a:schemeClr val="lt1"/>
              </a:buClr>
              <a:buSzPts val="2000"/>
              <a:buFont typeface="+mj-lt"/>
              <a:buAutoNum type="arabicPeriod"/>
            </a:pPr>
            <a:r>
              <a:rPr lang="en-US" sz="1800" dirty="0">
                <a:effectLst/>
                <a:latin typeface="+mj-lt"/>
                <a:ea typeface="Calibri" panose="020F0502020204030204" pitchFamily="34" charset="0"/>
              </a:rPr>
              <a:t>Value-returning functions must return a value from all exit paths.</a:t>
            </a:r>
            <a:r>
              <a:rPr lang="en-US" sz="1800" dirty="0">
                <a:latin typeface="+mj-lt"/>
                <a:ea typeface="Calibri" panose="020F0502020204030204" pitchFamily="34" charset="0"/>
              </a:rPr>
              <a:t> – Data Value</a:t>
            </a:r>
          </a:p>
          <a:p>
            <a:pPr marL="342900" lvl="0" algn="l" rtl="0">
              <a:lnSpc>
                <a:spcPct val="90000"/>
              </a:lnSpc>
              <a:spcBef>
                <a:spcPts val="0"/>
              </a:spcBef>
              <a:spcAft>
                <a:spcPts val="0"/>
              </a:spcAft>
              <a:buClr>
                <a:schemeClr val="lt1"/>
              </a:buClr>
              <a:buSzPts val="2000"/>
              <a:buFont typeface="+mj-lt"/>
              <a:buAutoNum type="arabicPeriod"/>
            </a:pPr>
            <a:r>
              <a:rPr lang="en-US" sz="1800" dirty="0">
                <a:latin typeface="+mj-lt"/>
              </a:rPr>
              <a:t>Guarantee that storage for strings has sufficient space for character data and the null terminator. – String Correctness</a:t>
            </a:r>
          </a:p>
          <a:p>
            <a:pPr marL="342900" lvl="0" algn="l" rtl="0">
              <a:lnSpc>
                <a:spcPct val="90000"/>
              </a:lnSpc>
              <a:spcBef>
                <a:spcPts val="0"/>
              </a:spcBef>
              <a:spcAft>
                <a:spcPts val="0"/>
              </a:spcAft>
              <a:buClr>
                <a:schemeClr val="lt1"/>
              </a:buClr>
              <a:buSzPts val="2000"/>
              <a:buFont typeface="+mj-lt"/>
              <a:buAutoNum type="arabicPeriod"/>
            </a:pPr>
            <a:r>
              <a:rPr lang="en-US" sz="1800" dirty="0">
                <a:effectLst/>
                <a:latin typeface="+mj-lt"/>
                <a:ea typeface="Calibri" panose="020F0502020204030204" pitchFamily="34" charset="0"/>
              </a:rPr>
              <a:t>Prevent SQL Injection – SQL In</a:t>
            </a:r>
            <a:r>
              <a:rPr lang="en-US" sz="1800" dirty="0">
                <a:latin typeface="+mj-lt"/>
                <a:ea typeface="Calibri" panose="020F0502020204030204" pitchFamily="34" charset="0"/>
              </a:rPr>
              <a:t>jection</a:t>
            </a:r>
          </a:p>
          <a:p>
            <a:pPr marL="342900" lvl="0" algn="l" rtl="0">
              <a:lnSpc>
                <a:spcPct val="90000"/>
              </a:lnSpc>
              <a:spcBef>
                <a:spcPts val="0"/>
              </a:spcBef>
              <a:spcAft>
                <a:spcPts val="0"/>
              </a:spcAft>
              <a:buClr>
                <a:schemeClr val="lt1"/>
              </a:buClr>
              <a:buSzPts val="2000"/>
              <a:buFont typeface="+mj-lt"/>
              <a:buAutoNum type="arabicPeriod"/>
            </a:pPr>
            <a:r>
              <a:rPr lang="en-US" sz="1800" dirty="0">
                <a:effectLst/>
                <a:latin typeface="Calibri" panose="020F0502020204030204" pitchFamily="34" charset="0"/>
                <a:ea typeface="Calibri" panose="020F0502020204030204" pitchFamily="34" charset="0"/>
              </a:rPr>
              <a:t>Do not access freed memory</a:t>
            </a:r>
            <a:r>
              <a:rPr lang="en-US" sz="1800" dirty="0">
                <a:effectLst/>
                <a:latin typeface="+mj-lt"/>
                <a:ea typeface="Calibri" panose="020F0502020204030204" pitchFamily="34" charset="0"/>
              </a:rPr>
              <a:t> – Memory Pro</a:t>
            </a:r>
            <a:r>
              <a:rPr lang="en-US" sz="1800" dirty="0">
                <a:latin typeface="+mj-lt"/>
                <a:ea typeface="Calibri" panose="020F0502020204030204" pitchFamily="34" charset="0"/>
              </a:rPr>
              <a:t>tection</a:t>
            </a:r>
          </a:p>
          <a:p>
            <a:pPr marL="342900" lvl="0" algn="l" rtl="0">
              <a:lnSpc>
                <a:spcPct val="90000"/>
              </a:lnSpc>
              <a:spcBef>
                <a:spcPts val="0"/>
              </a:spcBef>
              <a:spcAft>
                <a:spcPts val="0"/>
              </a:spcAft>
              <a:buClr>
                <a:schemeClr val="lt1"/>
              </a:buClr>
              <a:buSzPts val="2000"/>
              <a:buFont typeface="+mj-lt"/>
              <a:buAutoNum type="arabicPeriod"/>
            </a:pPr>
            <a:r>
              <a:rPr lang="en-US" sz="1800" dirty="0">
                <a:effectLst/>
                <a:latin typeface="Calibri" panose="020F0502020204030204" pitchFamily="34" charset="0"/>
                <a:ea typeface="Calibri" panose="020F0502020204030204" pitchFamily="34" charset="0"/>
              </a:rPr>
              <a:t>Use a static assertion to test the value of the constant expression</a:t>
            </a:r>
            <a:r>
              <a:rPr lang="en-US" sz="1800" dirty="0">
                <a:effectLst/>
                <a:latin typeface="+mj-lt"/>
                <a:ea typeface="Calibri" panose="020F0502020204030204" pitchFamily="34" charset="0"/>
              </a:rPr>
              <a:t> – Assertions</a:t>
            </a:r>
          </a:p>
          <a:p>
            <a:pPr marL="342900" lvl="0" algn="l" rtl="0">
              <a:lnSpc>
                <a:spcPct val="90000"/>
              </a:lnSpc>
              <a:spcBef>
                <a:spcPts val="0"/>
              </a:spcBef>
              <a:spcAft>
                <a:spcPts val="0"/>
              </a:spcAft>
              <a:buClr>
                <a:schemeClr val="lt1"/>
              </a:buClr>
              <a:buSzPts val="2000"/>
              <a:buFont typeface="+mj-lt"/>
              <a:buAutoNum type="arabicPeriod"/>
            </a:pPr>
            <a:r>
              <a:rPr lang="en-US" sz="1800" dirty="0">
                <a:effectLst/>
                <a:latin typeface="Calibri" panose="020F0502020204030204" pitchFamily="34" charset="0"/>
                <a:ea typeface="Calibri" panose="020F0502020204030204" pitchFamily="34" charset="0"/>
              </a:rPr>
              <a:t>Exception objects must be no-throw copy constructable.</a:t>
            </a:r>
            <a:r>
              <a:rPr lang="en-US" sz="1800" dirty="0">
                <a:latin typeface="+mj-lt"/>
                <a:ea typeface="Calibri" panose="020F0502020204030204" pitchFamily="34" charset="0"/>
              </a:rPr>
              <a:t> – Exceptions</a:t>
            </a:r>
          </a:p>
          <a:p>
            <a:pPr marL="342900" lvl="0" algn="l" rtl="0">
              <a:lnSpc>
                <a:spcPct val="90000"/>
              </a:lnSpc>
              <a:spcBef>
                <a:spcPts val="0"/>
              </a:spcBef>
              <a:spcAft>
                <a:spcPts val="0"/>
              </a:spcAft>
              <a:buClr>
                <a:schemeClr val="lt1"/>
              </a:buClr>
              <a:buSzPts val="2000"/>
              <a:buFont typeface="+mj-lt"/>
              <a:buAutoNum type="arabicPeriod"/>
            </a:pPr>
            <a:r>
              <a:rPr lang="en-US" sz="1800" dirty="0">
                <a:effectLst/>
                <a:latin typeface="Calibri" panose="020F0502020204030204" pitchFamily="34" charset="0"/>
                <a:ea typeface="Calibri" panose="020F0502020204030204" pitchFamily="34" charset="0"/>
              </a:rPr>
              <a:t>Do not alternately input and output from a file stream without an intervening positioning call</a:t>
            </a:r>
            <a:r>
              <a:rPr lang="en-US" sz="1800" dirty="0">
                <a:effectLst/>
                <a:latin typeface="+mj-lt"/>
                <a:ea typeface="Calibri" panose="020F0502020204030204" pitchFamily="34" charset="0"/>
              </a:rPr>
              <a:t> – Input/Output</a:t>
            </a:r>
          </a:p>
          <a:p>
            <a:pPr marL="342900" lvl="0" algn="l" rtl="0">
              <a:lnSpc>
                <a:spcPct val="90000"/>
              </a:lnSpc>
              <a:spcBef>
                <a:spcPts val="0"/>
              </a:spcBef>
              <a:spcAft>
                <a:spcPts val="0"/>
              </a:spcAft>
              <a:buClr>
                <a:schemeClr val="lt1"/>
              </a:buClr>
              <a:buSzPts val="2000"/>
              <a:buFont typeface="+mj-lt"/>
              <a:buAutoNum type="arabicPeriod"/>
            </a:pPr>
            <a:r>
              <a:rPr lang="en-US" sz="1800" dirty="0">
                <a:effectLst/>
                <a:latin typeface="Calibri" panose="020F0502020204030204" pitchFamily="34" charset="0"/>
                <a:ea typeface="Calibri" panose="020F0502020204030204" pitchFamily="34" charset="0"/>
              </a:rPr>
              <a:t>Guarantee that container indices and iterators are within the valid range</a:t>
            </a:r>
            <a:r>
              <a:rPr lang="en-US" sz="1800" dirty="0">
                <a:latin typeface="+mj-lt"/>
                <a:ea typeface="Calibri" panose="020F0502020204030204" pitchFamily="34" charset="0"/>
              </a:rPr>
              <a:t> – Containers</a:t>
            </a:r>
          </a:p>
          <a:p>
            <a:pPr marL="342900" lvl="0" algn="l" rtl="0">
              <a:lnSpc>
                <a:spcPct val="90000"/>
              </a:lnSpc>
              <a:spcBef>
                <a:spcPts val="0"/>
              </a:spcBef>
              <a:spcAft>
                <a:spcPts val="0"/>
              </a:spcAft>
              <a:buClr>
                <a:schemeClr val="lt1"/>
              </a:buClr>
              <a:buSzPts val="2000"/>
              <a:buFont typeface="+mj-lt"/>
              <a:buAutoNum type="arabicPeriod"/>
            </a:pPr>
            <a:r>
              <a:rPr lang="en-US" sz="1800" dirty="0">
                <a:effectLst/>
                <a:latin typeface="Calibri" panose="020F0502020204030204" pitchFamily="34" charset="0"/>
                <a:ea typeface="Calibri" panose="020F0502020204030204" pitchFamily="34" charset="0"/>
              </a:rPr>
              <a:t>Copy operations must not mutate the source object</a:t>
            </a:r>
            <a:r>
              <a:rPr lang="en-US" sz="1800" dirty="0">
                <a:effectLst/>
                <a:latin typeface="+mj-lt"/>
                <a:ea typeface="Calibri" panose="020F0502020204030204" pitchFamily="34" charset="0"/>
              </a:rPr>
              <a:t> – Object Oriented Programming</a:t>
            </a:r>
          </a:p>
          <a:p>
            <a:pPr marL="228600" lvl="0" indent="-228600" algn="l" rtl="0">
              <a:lnSpc>
                <a:spcPct val="90000"/>
              </a:lnSpc>
              <a:spcBef>
                <a:spcPts val="0"/>
              </a:spcBef>
              <a:spcAft>
                <a:spcPts val="0"/>
              </a:spcAft>
              <a:buClr>
                <a:schemeClr val="lt1"/>
              </a:buClr>
              <a:buSzPts val="2000"/>
              <a:buChar char="•"/>
            </a:pPr>
            <a:endParaRPr lang="en-US" sz="1800" dirty="0">
              <a:latin typeface="+mj-lt"/>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292060" y="2194550"/>
            <a:ext cx="2879840" cy="4024200"/>
          </a:xfrm>
          <a:prstGeom prst="rect">
            <a:avLst/>
          </a:prstGeom>
          <a:noFill/>
          <a:ln>
            <a:noFill/>
          </a:ln>
        </p:spPr>
        <p:txBody>
          <a:bodyPr spcFirstLastPara="1" wrap="square" lIns="91425" tIns="45700" rIns="91425" bIns="45700" anchor="t" anchorCtr="0">
            <a:normAutofit lnSpcReduction="10000"/>
          </a:bodyPr>
          <a:lstStyle/>
          <a:p>
            <a:pPr marL="228600" lvl="0" indent="-88900" algn="l" rtl="0">
              <a:lnSpc>
                <a:spcPct val="90000"/>
              </a:lnSpc>
              <a:spcBef>
                <a:spcPts val="1000"/>
              </a:spcBef>
              <a:spcAft>
                <a:spcPts val="0"/>
              </a:spcAft>
              <a:buClr>
                <a:schemeClr val="lt1"/>
              </a:buClr>
              <a:buSzPts val="2200"/>
              <a:buNone/>
            </a:pPr>
            <a:r>
              <a:rPr lang="en-US" dirty="0"/>
              <a:t>Broken down into likely to happen, high priority, low priority, and unlikely quadrants.</a:t>
            </a:r>
          </a:p>
          <a:p>
            <a:pPr marL="228600" lvl="0" indent="-88900" algn="l" rtl="0">
              <a:lnSpc>
                <a:spcPct val="90000"/>
              </a:lnSpc>
              <a:spcBef>
                <a:spcPts val="1000"/>
              </a:spcBef>
              <a:spcAft>
                <a:spcPts val="0"/>
              </a:spcAft>
              <a:buClr>
                <a:schemeClr val="lt1"/>
              </a:buClr>
              <a:buSzPts val="2200"/>
              <a:buNone/>
            </a:pPr>
            <a:r>
              <a:rPr lang="en-US" dirty="0"/>
              <a:t>S2, S8, S9, S10 are somewhere in the middle while S3, S4, and S5 are likely threats and take a high priority.</a:t>
            </a:r>
            <a:endParaRPr dirty="0"/>
          </a:p>
        </p:txBody>
      </p:sp>
      <p:graphicFrame>
        <p:nvGraphicFramePr>
          <p:cNvPr id="161" name="Google Shape;161;p4" descr="Alt text required"/>
          <p:cNvGraphicFramePr/>
          <p:nvPr>
            <p:extLst>
              <p:ext uri="{D42A27DB-BD31-4B8C-83A1-F6EECF244321}">
                <p14:modId xmlns:p14="http://schemas.microsoft.com/office/powerpoint/2010/main" val="124723188"/>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lang="en-US" sz="1400" u="none" strike="noStrike" cap="none" dirty="0">
                        <a:solidFill>
                          <a:srgbClr val="FFD966"/>
                        </a:solidFill>
                      </a:endParaRP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solidFill>
                          <a:srgbClr val="FFD966"/>
                        </a:solidFill>
                      </a:endParaRPr>
                    </a:p>
                    <a:p>
                      <a:pPr marL="0" marR="0" lvl="0" indent="0" algn="ctr" rtl="0">
                        <a:lnSpc>
                          <a:spcPct val="100000"/>
                        </a:lnSpc>
                        <a:spcBef>
                          <a:spcPts val="0"/>
                        </a:spcBef>
                        <a:spcAft>
                          <a:spcPts val="0"/>
                        </a:spcAft>
                        <a:buClr>
                          <a:srgbClr val="000000"/>
                        </a:buClr>
                        <a:buSzPts val="3600"/>
                        <a:buFont typeface="Arial"/>
                        <a:buNone/>
                      </a:pPr>
                      <a:endParaRPr sz="32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endParaRPr lang="en-US"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endParaRPr lang="en-US" sz="3600" u="none" strike="noStrike" cap="none" dirty="0">
                        <a:solidFill>
                          <a:srgbClr val="FFD966"/>
                        </a:solidFill>
                      </a:endParaRP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4178E5FC-BC0B-27B3-DF32-031F2731F68A}"/>
              </a:ext>
            </a:extLst>
          </p:cNvPr>
          <p:cNvSpPr txBox="1"/>
          <p:nvPr/>
        </p:nvSpPr>
        <p:spPr>
          <a:xfrm>
            <a:off x="7811317" y="2936819"/>
            <a:ext cx="404278" cy="307777"/>
          </a:xfrm>
          <a:prstGeom prst="rect">
            <a:avLst/>
          </a:prstGeom>
          <a:noFill/>
        </p:spPr>
        <p:txBody>
          <a:bodyPr wrap="none" rtlCol="0">
            <a:spAutoFit/>
          </a:bodyPr>
          <a:lstStyle/>
          <a:p>
            <a:r>
              <a:rPr lang="en-US" dirty="0"/>
              <a:t>S3</a:t>
            </a:r>
          </a:p>
        </p:txBody>
      </p:sp>
      <p:sp>
        <p:nvSpPr>
          <p:cNvPr id="4" name="TextBox 3">
            <a:extLst>
              <a:ext uri="{FF2B5EF4-FFF2-40B4-BE49-F238E27FC236}">
                <a16:creationId xmlns:a16="http://schemas.microsoft.com/office/drawing/2014/main" id="{F29EC2E6-84D1-1DF0-F1D7-76F300D518AD}"/>
              </a:ext>
            </a:extLst>
          </p:cNvPr>
          <p:cNvSpPr txBox="1"/>
          <p:nvPr/>
        </p:nvSpPr>
        <p:spPr>
          <a:xfrm>
            <a:off x="10439183" y="4206650"/>
            <a:ext cx="404278" cy="307777"/>
          </a:xfrm>
          <a:prstGeom prst="rect">
            <a:avLst/>
          </a:prstGeom>
          <a:noFill/>
        </p:spPr>
        <p:txBody>
          <a:bodyPr wrap="none" rtlCol="0">
            <a:spAutoFit/>
          </a:bodyPr>
          <a:lstStyle/>
          <a:p>
            <a:r>
              <a:rPr lang="en-US" dirty="0"/>
              <a:t>S6</a:t>
            </a:r>
          </a:p>
        </p:txBody>
      </p:sp>
      <p:sp>
        <p:nvSpPr>
          <p:cNvPr id="5" name="TextBox 4">
            <a:extLst>
              <a:ext uri="{FF2B5EF4-FFF2-40B4-BE49-F238E27FC236}">
                <a16:creationId xmlns:a16="http://schemas.microsoft.com/office/drawing/2014/main" id="{1A5623E3-3274-65D5-7567-79E9245470E0}"/>
              </a:ext>
            </a:extLst>
          </p:cNvPr>
          <p:cNvSpPr txBox="1"/>
          <p:nvPr/>
        </p:nvSpPr>
        <p:spPr>
          <a:xfrm>
            <a:off x="3896146" y="5495229"/>
            <a:ext cx="404278" cy="307777"/>
          </a:xfrm>
          <a:prstGeom prst="rect">
            <a:avLst/>
          </a:prstGeom>
          <a:noFill/>
        </p:spPr>
        <p:txBody>
          <a:bodyPr wrap="none" rtlCol="0">
            <a:spAutoFit/>
          </a:bodyPr>
          <a:lstStyle/>
          <a:p>
            <a:r>
              <a:rPr lang="en-US" dirty="0"/>
              <a:t>S1</a:t>
            </a:r>
          </a:p>
        </p:txBody>
      </p:sp>
      <p:sp>
        <p:nvSpPr>
          <p:cNvPr id="6" name="TextBox 5">
            <a:extLst>
              <a:ext uri="{FF2B5EF4-FFF2-40B4-BE49-F238E27FC236}">
                <a16:creationId xmlns:a16="http://schemas.microsoft.com/office/drawing/2014/main" id="{14ED953D-CBFA-40D0-F816-83A5243CFCC1}"/>
              </a:ext>
            </a:extLst>
          </p:cNvPr>
          <p:cNvSpPr txBox="1"/>
          <p:nvPr/>
        </p:nvSpPr>
        <p:spPr>
          <a:xfrm>
            <a:off x="6998761" y="4176486"/>
            <a:ext cx="404278" cy="307777"/>
          </a:xfrm>
          <a:prstGeom prst="rect">
            <a:avLst/>
          </a:prstGeom>
          <a:noFill/>
        </p:spPr>
        <p:txBody>
          <a:bodyPr wrap="none" rtlCol="0">
            <a:spAutoFit/>
          </a:bodyPr>
          <a:lstStyle/>
          <a:p>
            <a:r>
              <a:rPr lang="en-US" dirty="0"/>
              <a:t>S2</a:t>
            </a:r>
          </a:p>
        </p:txBody>
      </p:sp>
      <p:sp>
        <p:nvSpPr>
          <p:cNvPr id="7" name="TextBox 6">
            <a:extLst>
              <a:ext uri="{FF2B5EF4-FFF2-40B4-BE49-F238E27FC236}">
                <a16:creationId xmlns:a16="http://schemas.microsoft.com/office/drawing/2014/main" id="{2884B4CF-B478-B3BB-49B4-A763FAB7D704}"/>
              </a:ext>
            </a:extLst>
          </p:cNvPr>
          <p:cNvSpPr txBox="1"/>
          <p:nvPr/>
        </p:nvSpPr>
        <p:spPr>
          <a:xfrm>
            <a:off x="8417734" y="3287298"/>
            <a:ext cx="404278" cy="307777"/>
          </a:xfrm>
          <a:prstGeom prst="rect">
            <a:avLst/>
          </a:prstGeom>
          <a:noFill/>
        </p:spPr>
        <p:txBody>
          <a:bodyPr wrap="none" rtlCol="0">
            <a:spAutoFit/>
          </a:bodyPr>
          <a:lstStyle/>
          <a:p>
            <a:r>
              <a:rPr lang="en-US" dirty="0"/>
              <a:t>S4</a:t>
            </a:r>
          </a:p>
        </p:txBody>
      </p:sp>
      <p:sp>
        <p:nvSpPr>
          <p:cNvPr id="8" name="TextBox 7">
            <a:extLst>
              <a:ext uri="{FF2B5EF4-FFF2-40B4-BE49-F238E27FC236}">
                <a16:creationId xmlns:a16="http://schemas.microsoft.com/office/drawing/2014/main" id="{4D15CF77-663B-54AA-6A99-E30801D254D3}"/>
              </a:ext>
            </a:extLst>
          </p:cNvPr>
          <p:cNvSpPr txBox="1"/>
          <p:nvPr/>
        </p:nvSpPr>
        <p:spPr>
          <a:xfrm>
            <a:off x="7407039" y="2936819"/>
            <a:ext cx="404278" cy="307777"/>
          </a:xfrm>
          <a:prstGeom prst="rect">
            <a:avLst/>
          </a:prstGeom>
          <a:noFill/>
        </p:spPr>
        <p:txBody>
          <a:bodyPr wrap="none" rtlCol="0">
            <a:spAutoFit/>
          </a:bodyPr>
          <a:lstStyle/>
          <a:p>
            <a:r>
              <a:rPr lang="en-US" dirty="0"/>
              <a:t>S5</a:t>
            </a:r>
          </a:p>
        </p:txBody>
      </p:sp>
      <p:sp>
        <p:nvSpPr>
          <p:cNvPr id="9" name="TextBox 8">
            <a:extLst>
              <a:ext uri="{FF2B5EF4-FFF2-40B4-BE49-F238E27FC236}">
                <a16:creationId xmlns:a16="http://schemas.microsoft.com/office/drawing/2014/main" id="{7F9E3A9B-E302-AA5A-23F4-57FEDE08C33F}"/>
              </a:ext>
            </a:extLst>
          </p:cNvPr>
          <p:cNvSpPr txBox="1"/>
          <p:nvPr/>
        </p:nvSpPr>
        <p:spPr>
          <a:xfrm>
            <a:off x="5390539" y="4206649"/>
            <a:ext cx="404278" cy="307777"/>
          </a:xfrm>
          <a:prstGeom prst="rect">
            <a:avLst/>
          </a:prstGeom>
          <a:noFill/>
        </p:spPr>
        <p:txBody>
          <a:bodyPr wrap="none" rtlCol="0">
            <a:spAutoFit/>
          </a:bodyPr>
          <a:lstStyle/>
          <a:p>
            <a:r>
              <a:rPr lang="en-US" dirty="0"/>
              <a:t>S7</a:t>
            </a:r>
          </a:p>
        </p:txBody>
      </p:sp>
      <p:sp>
        <p:nvSpPr>
          <p:cNvPr id="10" name="TextBox 9">
            <a:extLst>
              <a:ext uri="{FF2B5EF4-FFF2-40B4-BE49-F238E27FC236}">
                <a16:creationId xmlns:a16="http://schemas.microsoft.com/office/drawing/2014/main" id="{4DBB8E6A-8996-4DEB-9B05-18BB45D25219}"/>
              </a:ext>
            </a:extLst>
          </p:cNvPr>
          <p:cNvSpPr txBox="1"/>
          <p:nvPr/>
        </p:nvSpPr>
        <p:spPr>
          <a:xfrm>
            <a:off x="6998761" y="5104859"/>
            <a:ext cx="404278" cy="307777"/>
          </a:xfrm>
          <a:prstGeom prst="rect">
            <a:avLst/>
          </a:prstGeom>
          <a:noFill/>
        </p:spPr>
        <p:txBody>
          <a:bodyPr wrap="none" rtlCol="0">
            <a:spAutoFit/>
          </a:bodyPr>
          <a:lstStyle/>
          <a:p>
            <a:r>
              <a:rPr lang="en-US" dirty="0"/>
              <a:t>S8</a:t>
            </a:r>
          </a:p>
        </p:txBody>
      </p:sp>
      <p:sp>
        <p:nvSpPr>
          <p:cNvPr id="11" name="TextBox 10">
            <a:extLst>
              <a:ext uri="{FF2B5EF4-FFF2-40B4-BE49-F238E27FC236}">
                <a16:creationId xmlns:a16="http://schemas.microsoft.com/office/drawing/2014/main" id="{5887619A-35BB-F415-62D9-5102B287C338}"/>
              </a:ext>
            </a:extLst>
          </p:cNvPr>
          <p:cNvSpPr txBox="1"/>
          <p:nvPr/>
        </p:nvSpPr>
        <p:spPr>
          <a:xfrm>
            <a:off x="5803766" y="4176485"/>
            <a:ext cx="404278" cy="307777"/>
          </a:xfrm>
          <a:prstGeom prst="rect">
            <a:avLst/>
          </a:prstGeom>
          <a:noFill/>
        </p:spPr>
        <p:txBody>
          <a:bodyPr wrap="none" rtlCol="0">
            <a:spAutoFit/>
          </a:bodyPr>
          <a:lstStyle/>
          <a:p>
            <a:r>
              <a:rPr lang="en-US" dirty="0"/>
              <a:t>S9</a:t>
            </a:r>
          </a:p>
        </p:txBody>
      </p:sp>
      <p:sp>
        <p:nvSpPr>
          <p:cNvPr id="12" name="TextBox 11">
            <a:extLst>
              <a:ext uri="{FF2B5EF4-FFF2-40B4-BE49-F238E27FC236}">
                <a16:creationId xmlns:a16="http://schemas.microsoft.com/office/drawing/2014/main" id="{82F3678E-DC0B-A130-DC69-91951128085B}"/>
              </a:ext>
            </a:extLst>
          </p:cNvPr>
          <p:cNvSpPr txBox="1"/>
          <p:nvPr/>
        </p:nvSpPr>
        <p:spPr>
          <a:xfrm>
            <a:off x="5502241" y="5187452"/>
            <a:ext cx="503664" cy="307777"/>
          </a:xfrm>
          <a:prstGeom prst="rect">
            <a:avLst/>
          </a:prstGeom>
          <a:noFill/>
        </p:spPr>
        <p:txBody>
          <a:bodyPr wrap="none" rtlCol="0">
            <a:spAutoFit/>
          </a:bodyPr>
          <a:lstStyle/>
          <a:p>
            <a:r>
              <a:rPr lang="en-US" dirty="0"/>
              <a:t>S10</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Encryption at rest is a means of protection for stored data designed to prevent attackers from accessing any unencrypted data by ensuring that it is instead encrypted.  It’s used primarily to prevent attacks where a hacker would obtain access to the storage or database, but wouldn’t have the means to bypass encryption.  High priority and highly recommended. </a:t>
            </a:r>
            <a:endParaRPr lang="en-US" sz="20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Encryption at flight is when data is encrypted when it’s being transmitted, and should be applied by using secure transfer such as SFTP (Secure File Transfer Protocol). Data is vulnerable during flight if left unencrypted or improperly secured.  VPN may offer the level of defense desired in the current climate.</a:t>
            </a:r>
            <a:endParaRPr lang="en-US" sz="20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effectLst/>
                <a:latin typeface="Calibri" panose="020F0502020204030204" pitchFamily="34" charset="0"/>
                <a:ea typeface="Calibri" panose="020F0502020204030204" pitchFamily="34" charset="0"/>
              </a:rPr>
              <a:t>Encryption in use is when data is accessed or used by an application or by an end user.  This is widely considered the most vulnerable and needs to be limited to users who need it, look to the rule of least power.</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 - </a:t>
            </a:r>
            <a:r>
              <a:rPr lang="en-US" sz="1800" dirty="0">
                <a:effectLst/>
                <a:latin typeface="Calibri" panose="020F0502020204030204" pitchFamily="34" charset="0"/>
                <a:ea typeface="Calibri" panose="020F0502020204030204" pitchFamily="34" charset="0"/>
              </a:rPr>
              <a:t>The process when the user wants to access the network and needs credentials such as a username and password.</a:t>
            </a:r>
            <a:endParaRPr lang="en-US" sz="2400" dirty="0"/>
          </a:p>
          <a:p>
            <a:pPr marL="228600" lvl="0" indent="-228600" algn="l" rtl="0">
              <a:lnSpc>
                <a:spcPct val="90000"/>
              </a:lnSpc>
              <a:spcBef>
                <a:spcPts val="0"/>
              </a:spcBef>
              <a:spcAft>
                <a:spcPts val="0"/>
              </a:spcAft>
              <a:buClr>
                <a:schemeClr val="lt1"/>
              </a:buClr>
              <a:buSzPts val="2400"/>
              <a:buChar char="•"/>
            </a:pPr>
            <a:r>
              <a:rPr lang="en-US" sz="2400" dirty="0"/>
              <a:t>Authorization -</a:t>
            </a:r>
            <a:r>
              <a:rPr lang="en-US" sz="1800" dirty="0">
                <a:effectLst/>
                <a:latin typeface="Calibri" panose="020F0502020204030204" pitchFamily="34" charset="0"/>
                <a:ea typeface="Calibri" panose="020F0502020204030204" pitchFamily="34" charset="0"/>
              </a:rPr>
              <a:t>Enforces policies on networks for the user and gives them access to only the resources that they need.</a:t>
            </a:r>
            <a:endParaRPr lang="en-US" sz="2400" dirty="0"/>
          </a:p>
          <a:p>
            <a:pPr marL="228600" lvl="0" indent="-228600" algn="l" rtl="0">
              <a:lnSpc>
                <a:spcPct val="90000"/>
              </a:lnSpc>
              <a:spcBef>
                <a:spcPts val="0"/>
              </a:spcBef>
              <a:spcAft>
                <a:spcPts val="0"/>
              </a:spcAft>
              <a:buClr>
                <a:schemeClr val="lt1"/>
              </a:buClr>
              <a:buSzPts val="2400"/>
              <a:buChar char="•"/>
            </a:pPr>
            <a:r>
              <a:rPr lang="en-US" sz="2400" dirty="0"/>
              <a:t>Accounting -</a:t>
            </a:r>
            <a:r>
              <a:rPr lang="en-US" sz="1800" dirty="0">
                <a:effectLst/>
                <a:latin typeface="Calibri" panose="020F0502020204030204" pitchFamily="34" charset="0"/>
                <a:ea typeface="Calibri" panose="020F0502020204030204" pitchFamily="34" charset="0"/>
              </a:rPr>
              <a:t>Holds users accountable for their actions and keeps track of who does what by monitoring or logging an user’s activities.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10ACEFB8-0742-9D60-CEA8-BD366B40AABF}"/>
              </a:ext>
            </a:extLst>
          </p:cNvPr>
          <p:cNvPicPr>
            <a:picLocks noChangeAspect="1"/>
          </p:cNvPicPr>
          <p:nvPr/>
        </p:nvPicPr>
        <p:blipFill>
          <a:blip r:embed="rId5"/>
          <a:stretch>
            <a:fillRect/>
          </a:stretch>
        </p:blipFill>
        <p:spPr>
          <a:xfrm>
            <a:off x="1307975" y="650006"/>
            <a:ext cx="5971565" cy="5256212"/>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0B02-161D-8F68-B99E-DA39FA7E4A01}"/>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2B1F8227-F25A-E8CB-EFD7-B040EE30C00D}"/>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602B1728-3650-F13E-9DAF-D848255692B2}"/>
              </a:ext>
            </a:extLst>
          </p:cNvPr>
          <p:cNvPicPr>
            <a:picLocks noChangeAspect="1"/>
          </p:cNvPicPr>
          <p:nvPr/>
        </p:nvPicPr>
        <p:blipFill>
          <a:blip r:embed="rId2"/>
          <a:stretch>
            <a:fillRect/>
          </a:stretch>
        </p:blipFill>
        <p:spPr>
          <a:xfrm>
            <a:off x="857513" y="59422"/>
            <a:ext cx="5723987" cy="6739156"/>
          </a:xfrm>
          <a:prstGeom prst="rect">
            <a:avLst/>
          </a:prstGeom>
        </p:spPr>
      </p:pic>
    </p:spTree>
    <p:extLst>
      <p:ext uri="{BB962C8B-B14F-4D97-AF65-F5344CB8AC3E}">
        <p14:creationId xmlns:p14="http://schemas.microsoft.com/office/powerpoint/2010/main" val="25201065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C5CA87EA071E74E954B761EA0D6029F" ma:contentTypeVersion="7" ma:contentTypeDescription="Create a new document." ma:contentTypeScope="" ma:versionID="7f601c81e143607e3fd6687272fa4123">
  <xsd:schema xmlns:xsd="http://www.w3.org/2001/XMLSchema" xmlns:xs="http://www.w3.org/2001/XMLSchema" xmlns:p="http://schemas.microsoft.com/office/2006/metadata/properties" xmlns:ns3="c3f19dc5-a1cb-470f-bb8f-48406292c27d" targetNamespace="http://schemas.microsoft.com/office/2006/metadata/properties" ma:root="true" ma:fieldsID="b6c953ce42c89a512e6ad9b9105960fe" ns3:_="">
    <xsd:import namespace="c3f19dc5-a1cb-470f-bb8f-48406292c27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f19dc5-a1cb-470f-bb8f-48406292c2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E9B35DD-16B6-4415-A905-CDACA4FC6DBE}">
  <ds:schemaRefs>
    <ds:schemaRef ds:uri="http://purl.org/dc/elements/1.1/"/>
    <ds:schemaRef ds:uri="http://schemas.microsoft.com/office/2006/documentManagement/types"/>
    <ds:schemaRef ds:uri="c3f19dc5-a1cb-470f-bb8f-48406292c27d"/>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D078232E-1580-4B42-861B-83E599F9A6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f19dc5-a1cb-470f-bb8f-48406292c2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55</TotalTime>
  <Words>912</Words>
  <Application>Microsoft Office PowerPoint</Application>
  <PresentationFormat>Widescreen</PresentationFormat>
  <Paragraphs>75</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Vapor Trail</vt:lpstr>
      <vt:lpstr>Green Pace</vt:lpstr>
      <vt:lpstr>OVERVIEW: DEFENSE IN DEPTH</vt:lpstr>
      <vt:lpstr>10 PRINCIPLES</vt:lpstr>
      <vt:lpstr>CODING STANDARDS</vt:lpstr>
      <vt:lpstr>THREATS MATRIX</vt:lpstr>
      <vt:lpstr>ENCRYPTION POLICIES</vt:lpstr>
      <vt:lpstr>TRIPLE-A POLICIES</vt:lpstr>
      <vt:lpstr>Unit Testing</vt:lpstr>
      <vt:lpstr>Unit Testing</vt:lpstr>
      <vt:lpstr>Unit Testing</vt:lpstr>
      <vt:lpstr>Unit Testing</vt:lpstr>
      <vt:lpstr>AUTOMATION</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Jacob Mueller</cp:lastModifiedBy>
  <cp:revision>22</cp:revision>
  <dcterms:created xsi:type="dcterms:W3CDTF">2020-08-19T17:59:24Z</dcterms:created>
  <dcterms:modified xsi:type="dcterms:W3CDTF">2023-06-23T00:41:10Z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0x010100DC5CA87EA071E74E954B761EA0D6029F</vt:lpwstr>
  </property>
</Properties>
</file>