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84" r:id="rId5"/>
    <p:sldId id="259" r:id="rId6"/>
    <p:sldId id="268" r:id="rId7"/>
    <p:sldId id="269" r:id="rId8"/>
    <p:sldId id="260" r:id="rId9"/>
    <p:sldId id="261" r:id="rId10"/>
    <p:sldId id="282" r:id="rId11"/>
    <p:sldId id="262" r:id="rId12"/>
    <p:sldId id="283" r:id="rId13"/>
    <p:sldId id="270"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703983-FB8F-41B0-9D06-A1440B8D5BA3}"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E98AC-15A0-4FD4-B470-AA2DD359A2EF}" type="slidenum">
              <a:rPr lang="en-US" smtClean="0"/>
              <a:t>‹#›</a:t>
            </a:fld>
            <a:endParaRPr lang="en-US"/>
          </a:p>
        </p:txBody>
      </p:sp>
    </p:spTree>
    <p:extLst>
      <p:ext uri="{BB962C8B-B14F-4D97-AF65-F5344CB8AC3E}">
        <p14:creationId xmlns:p14="http://schemas.microsoft.com/office/powerpoint/2010/main" val="3994001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03983-FB8F-41B0-9D06-A1440B8D5BA3}"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E98AC-15A0-4FD4-B470-AA2DD359A2EF}" type="slidenum">
              <a:rPr lang="en-US" smtClean="0"/>
              <a:t>‹#›</a:t>
            </a:fld>
            <a:endParaRPr lang="en-US"/>
          </a:p>
        </p:txBody>
      </p:sp>
    </p:spTree>
    <p:extLst>
      <p:ext uri="{BB962C8B-B14F-4D97-AF65-F5344CB8AC3E}">
        <p14:creationId xmlns:p14="http://schemas.microsoft.com/office/powerpoint/2010/main" val="1463071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03983-FB8F-41B0-9D06-A1440B8D5BA3}"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E98AC-15A0-4FD4-B470-AA2DD359A2EF}" type="slidenum">
              <a:rPr lang="en-US" smtClean="0"/>
              <a:t>‹#›</a:t>
            </a:fld>
            <a:endParaRPr lang="en-US"/>
          </a:p>
        </p:txBody>
      </p:sp>
    </p:spTree>
    <p:extLst>
      <p:ext uri="{BB962C8B-B14F-4D97-AF65-F5344CB8AC3E}">
        <p14:creationId xmlns:p14="http://schemas.microsoft.com/office/powerpoint/2010/main" val="3415901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03983-FB8F-41B0-9D06-A1440B8D5BA3}"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E98AC-15A0-4FD4-B470-AA2DD359A2EF}" type="slidenum">
              <a:rPr lang="en-US" smtClean="0"/>
              <a:t>‹#›</a:t>
            </a:fld>
            <a:endParaRPr lang="en-US"/>
          </a:p>
        </p:txBody>
      </p:sp>
    </p:spTree>
    <p:extLst>
      <p:ext uri="{BB962C8B-B14F-4D97-AF65-F5344CB8AC3E}">
        <p14:creationId xmlns:p14="http://schemas.microsoft.com/office/powerpoint/2010/main" val="1075045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703983-FB8F-41B0-9D06-A1440B8D5BA3}"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E98AC-15A0-4FD4-B470-AA2DD359A2EF}" type="slidenum">
              <a:rPr lang="en-US" smtClean="0"/>
              <a:t>‹#›</a:t>
            </a:fld>
            <a:endParaRPr lang="en-US"/>
          </a:p>
        </p:txBody>
      </p:sp>
    </p:spTree>
    <p:extLst>
      <p:ext uri="{BB962C8B-B14F-4D97-AF65-F5344CB8AC3E}">
        <p14:creationId xmlns:p14="http://schemas.microsoft.com/office/powerpoint/2010/main" val="1192947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703983-FB8F-41B0-9D06-A1440B8D5BA3}"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E98AC-15A0-4FD4-B470-AA2DD359A2EF}" type="slidenum">
              <a:rPr lang="en-US" smtClean="0"/>
              <a:t>‹#›</a:t>
            </a:fld>
            <a:endParaRPr lang="en-US"/>
          </a:p>
        </p:txBody>
      </p:sp>
    </p:spTree>
    <p:extLst>
      <p:ext uri="{BB962C8B-B14F-4D97-AF65-F5344CB8AC3E}">
        <p14:creationId xmlns:p14="http://schemas.microsoft.com/office/powerpoint/2010/main" val="239673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703983-FB8F-41B0-9D06-A1440B8D5BA3}" type="datetimeFigureOut">
              <a:rPr lang="en-US" smtClean="0"/>
              <a:t>5/4/2023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9E98AC-15A0-4FD4-B470-AA2DD359A2EF}" type="slidenum">
              <a:rPr lang="en-US" smtClean="0"/>
              <a:t>‹#›</a:t>
            </a:fld>
            <a:endParaRPr lang="en-US"/>
          </a:p>
        </p:txBody>
      </p:sp>
    </p:spTree>
    <p:extLst>
      <p:ext uri="{BB962C8B-B14F-4D97-AF65-F5344CB8AC3E}">
        <p14:creationId xmlns:p14="http://schemas.microsoft.com/office/powerpoint/2010/main" val="1797750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703983-FB8F-41B0-9D06-A1440B8D5BA3}" type="datetimeFigureOut">
              <a:rPr lang="en-US" smtClean="0"/>
              <a:t>5/4/2023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9E98AC-15A0-4FD4-B470-AA2DD359A2EF}" type="slidenum">
              <a:rPr lang="en-US" smtClean="0"/>
              <a:t>‹#›</a:t>
            </a:fld>
            <a:endParaRPr lang="en-US"/>
          </a:p>
        </p:txBody>
      </p:sp>
    </p:spTree>
    <p:extLst>
      <p:ext uri="{BB962C8B-B14F-4D97-AF65-F5344CB8AC3E}">
        <p14:creationId xmlns:p14="http://schemas.microsoft.com/office/powerpoint/2010/main" val="243769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703983-FB8F-41B0-9D06-A1440B8D5BA3}" type="datetimeFigureOut">
              <a:rPr lang="en-US" smtClean="0"/>
              <a:t>5/4/2023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9E98AC-15A0-4FD4-B470-AA2DD359A2EF}" type="slidenum">
              <a:rPr lang="en-US" smtClean="0"/>
              <a:t>‹#›</a:t>
            </a:fld>
            <a:endParaRPr lang="en-US"/>
          </a:p>
        </p:txBody>
      </p:sp>
    </p:spTree>
    <p:extLst>
      <p:ext uri="{BB962C8B-B14F-4D97-AF65-F5344CB8AC3E}">
        <p14:creationId xmlns:p14="http://schemas.microsoft.com/office/powerpoint/2010/main" val="1175378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703983-FB8F-41B0-9D06-A1440B8D5BA3}"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E98AC-15A0-4FD4-B470-AA2DD359A2EF}" type="slidenum">
              <a:rPr lang="en-US" smtClean="0"/>
              <a:t>‹#›</a:t>
            </a:fld>
            <a:endParaRPr lang="en-US"/>
          </a:p>
        </p:txBody>
      </p:sp>
    </p:spTree>
    <p:extLst>
      <p:ext uri="{BB962C8B-B14F-4D97-AF65-F5344CB8AC3E}">
        <p14:creationId xmlns:p14="http://schemas.microsoft.com/office/powerpoint/2010/main" val="30010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703983-FB8F-41B0-9D06-A1440B8D5BA3}"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E98AC-15A0-4FD4-B470-AA2DD359A2EF}" type="slidenum">
              <a:rPr lang="en-US" smtClean="0"/>
              <a:t>‹#›</a:t>
            </a:fld>
            <a:endParaRPr lang="en-US"/>
          </a:p>
        </p:txBody>
      </p:sp>
    </p:spTree>
    <p:extLst>
      <p:ext uri="{BB962C8B-B14F-4D97-AF65-F5344CB8AC3E}">
        <p14:creationId xmlns:p14="http://schemas.microsoft.com/office/powerpoint/2010/main" val="191806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703983-FB8F-41B0-9D06-A1440B8D5BA3}" type="datetimeFigureOut">
              <a:rPr lang="en-US" smtClean="0"/>
              <a:t>5/4/2023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9E98AC-15A0-4FD4-B470-AA2DD359A2EF}" type="slidenum">
              <a:rPr lang="en-US" smtClean="0"/>
              <a:t>‹#›</a:t>
            </a:fld>
            <a:endParaRPr lang="en-US"/>
          </a:p>
        </p:txBody>
      </p:sp>
    </p:spTree>
    <p:extLst>
      <p:ext uri="{BB962C8B-B14F-4D97-AF65-F5344CB8AC3E}">
        <p14:creationId xmlns:p14="http://schemas.microsoft.com/office/powerpoint/2010/main" val="3743376427"/>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1B32B-7067-B4F1-A1B0-9D622A9A5690}"/>
              </a:ext>
            </a:extLst>
          </p:cNvPr>
          <p:cNvSpPr>
            <a:spLocks noGrp="1"/>
          </p:cNvSpPr>
          <p:nvPr>
            <p:ph type="ctrTitle"/>
          </p:nvPr>
        </p:nvSpPr>
        <p:spPr>
          <a:xfrm>
            <a:off x="1368286" y="742122"/>
            <a:ext cx="9455426" cy="3364189"/>
          </a:xfrm>
        </p:spPr>
        <p:txBody>
          <a:bodyPr>
            <a:normAutofit fontScale="90000"/>
          </a:bodyPr>
          <a:lstStyle/>
          <a:p>
            <a:r>
              <a:rPr lang="en-US" sz="6000" dirty="0">
                <a:latin typeface="Courier New" panose="02070309020205020404" pitchFamily="49" charset="0"/>
                <a:cs typeface="Courier New" panose="02070309020205020404" pitchFamily="49" charset="0"/>
              </a:rPr>
              <a:t>Drone Controller with Computer Vision Capabilities for the Tello EDU Mini Drone</a:t>
            </a:r>
            <a:endParaRPr lang="en-US" dirty="0">
              <a:latin typeface="Courier New" panose="02070309020205020404" pitchFamily="49" charset="0"/>
              <a:cs typeface="Courier New" panose="02070309020205020404" pitchFamily="49" charset="0"/>
            </a:endParaRPr>
          </a:p>
        </p:txBody>
      </p:sp>
      <p:sp>
        <p:nvSpPr>
          <p:cNvPr id="3" name="Subtitle 2">
            <a:extLst>
              <a:ext uri="{FF2B5EF4-FFF2-40B4-BE49-F238E27FC236}">
                <a16:creationId xmlns:a16="http://schemas.microsoft.com/office/drawing/2014/main" id="{22B1DC07-FA8D-3643-0471-F43229E0785F}"/>
              </a:ext>
            </a:extLst>
          </p:cNvPr>
          <p:cNvSpPr>
            <a:spLocks noGrp="1"/>
          </p:cNvSpPr>
          <p:nvPr>
            <p:ph type="subTitle" idx="1"/>
          </p:nvPr>
        </p:nvSpPr>
        <p:spPr>
          <a:xfrm>
            <a:off x="1523999" y="4676223"/>
            <a:ext cx="9144000" cy="1655762"/>
          </a:xfrm>
        </p:spPr>
        <p:txBody>
          <a:bodyPr>
            <a:normAutofit fontScale="62500" lnSpcReduction="20000"/>
          </a:bodyPr>
          <a:lstStyle/>
          <a:p>
            <a:r>
              <a:rPr lang="en-US" sz="2400" dirty="0">
                <a:latin typeface="Courier New" panose="02070309020205020404" pitchFamily="49" charset="0"/>
                <a:cs typeface="Courier New" panose="02070309020205020404" pitchFamily="49" charset="0"/>
              </a:rPr>
              <a:t>Jacob E. Pitsenberger</a:t>
            </a:r>
          </a:p>
          <a:p>
            <a:r>
              <a:rPr lang="en-US" sz="2400" dirty="0">
                <a:latin typeface="Courier New" panose="02070309020205020404" pitchFamily="49" charset="0"/>
                <a:cs typeface="Courier New" panose="02070309020205020404" pitchFamily="49" charset="0"/>
              </a:rPr>
              <a:t>Division of Science, Mathematics and Technology, Governors State University</a:t>
            </a:r>
          </a:p>
          <a:p>
            <a:r>
              <a:rPr lang="en-US" sz="2400" dirty="0">
                <a:latin typeface="Courier New" panose="02070309020205020404" pitchFamily="49" charset="0"/>
                <a:cs typeface="Courier New" panose="02070309020205020404" pitchFamily="49" charset="0"/>
              </a:rPr>
              <a:t>CPSC-4900: Senior Project and Seminar</a:t>
            </a:r>
          </a:p>
          <a:p>
            <a:r>
              <a:rPr lang="en-US" sz="2400" dirty="0">
                <a:latin typeface="Courier New" panose="02070309020205020404" pitchFamily="49" charset="0"/>
                <a:cs typeface="Courier New" panose="02070309020205020404" pitchFamily="49" charset="0"/>
              </a:rPr>
              <a:t>Professor Freddie Kato</a:t>
            </a:r>
          </a:p>
          <a:p>
            <a:r>
              <a:rPr lang="en-US" sz="2400" dirty="0">
                <a:latin typeface="Courier New" panose="02070309020205020404" pitchFamily="49" charset="0"/>
                <a:cs typeface="Courier New" panose="02070309020205020404" pitchFamily="49" charset="0"/>
              </a:rPr>
              <a:t>May 4, 2023</a:t>
            </a:r>
          </a:p>
        </p:txBody>
      </p:sp>
    </p:spTree>
    <p:extLst>
      <p:ext uri="{BB962C8B-B14F-4D97-AF65-F5344CB8AC3E}">
        <p14:creationId xmlns:p14="http://schemas.microsoft.com/office/powerpoint/2010/main" val="1402910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CF7745B-2700-2C5B-B121-4873E99AC522}"/>
              </a:ext>
            </a:extLst>
          </p:cNvPr>
          <p:cNvSpPr/>
          <p:nvPr/>
        </p:nvSpPr>
        <p:spPr>
          <a:xfrm>
            <a:off x="4837043" y="0"/>
            <a:ext cx="6917635"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picture containing text, sign, different, several&#10;&#10;Description automatically generated">
            <a:extLst>
              <a:ext uri="{FF2B5EF4-FFF2-40B4-BE49-F238E27FC236}">
                <a16:creationId xmlns:a16="http://schemas.microsoft.com/office/drawing/2014/main" id="{A106B129-4D49-8597-5ADA-AD4DD2699748}"/>
              </a:ext>
            </a:extLst>
          </p:cNvPr>
          <p:cNvPicPr>
            <a:picLocks noChangeAspect="1"/>
          </p:cNvPicPr>
          <p:nvPr/>
        </p:nvPicPr>
        <p:blipFill rotWithShape="1">
          <a:blip r:embed="rId2">
            <a:extLst>
              <a:ext uri="{28A0092B-C50C-407E-A947-70E740481C1C}">
                <a14:useLocalDpi xmlns:a14="http://schemas.microsoft.com/office/drawing/2010/main" val="0"/>
              </a:ext>
            </a:extLst>
          </a:blip>
          <a:srcRect t="4655"/>
          <a:stretch/>
        </p:blipFill>
        <p:spPr>
          <a:xfrm>
            <a:off x="5705446" y="120520"/>
            <a:ext cx="5180827" cy="6616959"/>
          </a:xfrm>
          <a:prstGeom prst="rect">
            <a:avLst/>
          </a:prstGeom>
        </p:spPr>
      </p:pic>
      <p:sp>
        <p:nvSpPr>
          <p:cNvPr id="6" name="Title 1">
            <a:extLst>
              <a:ext uri="{FF2B5EF4-FFF2-40B4-BE49-F238E27FC236}">
                <a16:creationId xmlns:a16="http://schemas.microsoft.com/office/drawing/2014/main" id="{4ECC5359-DB98-F81E-01A6-10F542183B73}"/>
              </a:ext>
            </a:extLst>
          </p:cNvPr>
          <p:cNvSpPr>
            <a:spLocks noGrp="1"/>
          </p:cNvSpPr>
          <p:nvPr>
            <p:ph type="title"/>
          </p:nvPr>
        </p:nvSpPr>
        <p:spPr>
          <a:xfrm>
            <a:off x="437322" y="2851149"/>
            <a:ext cx="3968638" cy="1155701"/>
          </a:xfrm>
        </p:spPr>
        <p:txBody>
          <a:bodyPr>
            <a:normAutofit fontScale="90000"/>
          </a:bodyPr>
          <a:lstStyle/>
          <a:p>
            <a:pPr algn="ctr"/>
            <a:r>
              <a:rPr lang="en-US" b="1" u="sng" dirty="0">
                <a:latin typeface="Courier New" panose="02070309020205020404" pitchFamily="49" charset="0"/>
                <a:cs typeface="Courier New" panose="02070309020205020404" pitchFamily="49" charset="0"/>
              </a:rPr>
              <a:t>The Drone controller</a:t>
            </a:r>
          </a:p>
        </p:txBody>
      </p:sp>
    </p:spTree>
    <p:extLst>
      <p:ext uri="{BB962C8B-B14F-4D97-AF65-F5344CB8AC3E}">
        <p14:creationId xmlns:p14="http://schemas.microsoft.com/office/powerpoint/2010/main" val="592760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96464B-DA12-30F1-EFE3-D436C63546BC}"/>
              </a:ext>
            </a:extLst>
          </p:cNvPr>
          <p:cNvSpPr>
            <a:spLocks noGrp="1"/>
          </p:cNvSpPr>
          <p:nvPr>
            <p:ph idx="1"/>
          </p:nvPr>
        </p:nvSpPr>
        <p:spPr>
          <a:xfrm>
            <a:off x="619539" y="297657"/>
            <a:ext cx="11294165" cy="2613852"/>
          </a:xfrm>
        </p:spPr>
        <p:txBody>
          <a:bodyPr>
            <a:normAutofit/>
          </a:bodyPr>
          <a:lstStyle/>
          <a:p>
            <a:pPr marL="0" indent="0">
              <a:lnSpc>
                <a:spcPct val="170000"/>
              </a:lnSpc>
              <a:buNone/>
            </a:pPr>
            <a:r>
              <a:rPr lang="en-US" sz="1500" u="sng" dirty="0">
                <a:latin typeface="Courier New" panose="02070309020205020404" pitchFamily="49" charset="0"/>
                <a:cs typeface="Courier New" panose="02070309020205020404" pitchFamily="49" charset="0"/>
              </a:rPr>
              <a:t>main module:</a:t>
            </a:r>
          </a:p>
          <a:p>
            <a:pPr lvl="1">
              <a:lnSpc>
                <a:spcPct val="170000"/>
              </a:lnSpc>
            </a:pPr>
            <a:r>
              <a:rPr lang="en-US" sz="1500" dirty="0">
                <a:latin typeface="Courier New" panose="02070309020205020404" pitchFamily="49" charset="0"/>
                <a:cs typeface="Courier New" panose="02070309020205020404" pitchFamily="49" charset="0"/>
              </a:rPr>
              <a:t>GUI class with methods for takeoff/landing, ending flight, updating speed, taking pictures, recording video, adding flight logs to database,  updating video feed, counting the faces in the video feed, recognizing faces in the video feed, recognizing objects in the video feed, and running the application.</a:t>
            </a:r>
          </a:p>
          <a:p>
            <a:pPr lvl="1">
              <a:lnSpc>
                <a:spcPct val="170000"/>
              </a:lnSpc>
            </a:pPr>
            <a:r>
              <a:rPr lang="en-US" sz="1500" dirty="0">
                <a:latin typeface="Courier New" panose="02070309020205020404" pitchFamily="49" charset="0"/>
                <a:cs typeface="Courier New" panose="02070309020205020404" pitchFamily="49" charset="0"/>
              </a:rPr>
              <a:t>python mainloop function to initialize the GUI and call the method to run the application.</a:t>
            </a:r>
          </a:p>
          <a:p>
            <a:pPr lvl="1"/>
            <a:endParaRPr lang="en-US" sz="1500" dirty="0">
              <a:latin typeface="Courier New" panose="02070309020205020404" pitchFamily="49" charset="0"/>
              <a:cs typeface="Courier New" panose="02070309020205020404" pitchFamily="49" charset="0"/>
            </a:endParaRPr>
          </a:p>
        </p:txBody>
      </p:sp>
      <p:sp>
        <p:nvSpPr>
          <p:cNvPr id="4" name="Content Placeholder 2">
            <a:extLst>
              <a:ext uri="{FF2B5EF4-FFF2-40B4-BE49-F238E27FC236}">
                <a16:creationId xmlns:a16="http://schemas.microsoft.com/office/drawing/2014/main" id="{FC7F5752-5D01-17B9-2A48-A4AF36227869}"/>
              </a:ext>
            </a:extLst>
          </p:cNvPr>
          <p:cNvSpPr txBox="1">
            <a:spLocks/>
          </p:cNvSpPr>
          <p:nvPr/>
        </p:nvSpPr>
        <p:spPr>
          <a:xfrm>
            <a:off x="619540" y="3203056"/>
            <a:ext cx="11294164" cy="30102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buNone/>
            </a:pPr>
            <a:r>
              <a:rPr lang="en-US" sz="1500" u="sng" dirty="0">
                <a:latin typeface="Courier New" panose="02070309020205020404" pitchFamily="49" charset="0"/>
                <a:cs typeface="Courier New" panose="02070309020205020404" pitchFamily="49" charset="0"/>
              </a:rPr>
              <a:t>Flight Commands module:</a:t>
            </a:r>
          </a:p>
          <a:p>
            <a:pPr lvl="1">
              <a:lnSpc>
                <a:spcPct val="160000"/>
              </a:lnSpc>
            </a:pPr>
            <a:r>
              <a:rPr lang="en-US" sz="1500" dirty="0">
                <a:latin typeface="Courier New" panose="02070309020205020404" pitchFamily="49" charset="0"/>
                <a:cs typeface="Courier New" panose="02070309020205020404" pitchFamily="49" charset="0"/>
              </a:rPr>
              <a:t>Fly function to take in a direction and drone and send rc controls in that direction to the drone</a:t>
            </a:r>
          </a:p>
          <a:p>
            <a:pPr lvl="1">
              <a:lnSpc>
                <a:spcPct val="160000"/>
              </a:lnSpc>
            </a:pPr>
            <a:r>
              <a:rPr lang="en-US" sz="1500" dirty="0">
                <a:latin typeface="Courier New" panose="02070309020205020404" pitchFamily="49" charset="0"/>
                <a:cs typeface="Courier New" panose="02070309020205020404" pitchFamily="49" charset="0"/>
              </a:rPr>
              <a:t>Start flying function that takes in an event, direction, drone, and speed sets the direction according to a button press events string equivalent, and calls the Fly function with this newly set direction and the speed and drone passed in as parameters</a:t>
            </a:r>
          </a:p>
          <a:p>
            <a:pPr lvl="1">
              <a:lnSpc>
                <a:spcPct val="160000"/>
              </a:lnSpc>
            </a:pPr>
            <a:r>
              <a:rPr lang="en-US" sz="1500" dirty="0">
                <a:latin typeface="Courier New" panose="02070309020205020404" pitchFamily="49" charset="0"/>
                <a:cs typeface="Courier New" panose="02070309020205020404" pitchFamily="49" charset="0"/>
              </a:rPr>
              <a:t>Function to stop flying by taking in an event and drone and sending rc controls to the drone to have the motors idle at the same speed.</a:t>
            </a:r>
          </a:p>
          <a:p>
            <a:endParaRPr lang="en-US" sz="1500" dirty="0"/>
          </a:p>
          <a:p>
            <a:pPr lvl="1"/>
            <a:endParaRPr lang="en-US" sz="1500" dirty="0"/>
          </a:p>
        </p:txBody>
      </p:sp>
    </p:spTree>
    <p:extLst>
      <p:ext uri="{BB962C8B-B14F-4D97-AF65-F5344CB8AC3E}">
        <p14:creationId xmlns:p14="http://schemas.microsoft.com/office/powerpoint/2010/main" val="821463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B16AC2-BFDF-F253-D61A-630D6B2D645E}"/>
              </a:ext>
            </a:extLst>
          </p:cNvPr>
          <p:cNvSpPr/>
          <p:nvPr/>
        </p:nvSpPr>
        <p:spPr>
          <a:xfrm>
            <a:off x="3392557" y="-1"/>
            <a:ext cx="8691285"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Timeline&#10;&#10;Description automatically generated">
            <a:extLst>
              <a:ext uri="{FF2B5EF4-FFF2-40B4-BE49-F238E27FC236}">
                <a16:creationId xmlns:a16="http://schemas.microsoft.com/office/drawing/2014/main" id="{F7DCEFAC-C752-5B41-860D-7DA3A199DB2D}"/>
              </a:ext>
            </a:extLst>
          </p:cNvPr>
          <p:cNvPicPr>
            <a:picLocks noChangeAspect="1"/>
          </p:cNvPicPr>
          <p:nvPr/>
        </p:nvPicPr>
        <p:blipFill rotWithShape="1">
          <a:blip r:embed="rId2">
            <a:extLst>
              <a:ext uri="{28A0092B-C50C-407E-A947-70E740481C1C}">
                <a14:useLocalDpi xmlns:a14="http://schemas.microsoft.com/office/drawing/2010/main" val="0"/>
              </a:ext>
            </a:extLst>
          </a:blip>
          <a:srcRect t="8133"/>
          <a:stretch/>
        </p:blipFill>
        <p:spPr>
          <a:xfrm>
            <a:off x="3677500" y="484945"/>
            <a:ext cx="8282561" cy="5888107"/>
          </a:xfrm>
          <a:prstGeom prst="rect">
            <a:avLst/>
          </a:prstGeom>
        </p:spPr>
      </p:pic>
      <p:sp>
        <p:nvSpPr>
          <p:cNvPr id="3" name="Title 1">
            <a:extLst>
              <a:ext uri="{FF2B5EF4-FFF2-40B4-BE49-F238E27FC236}">
                <a16:creationId xmlns:a16="http://schemas.microsoft.com/office/drawing/2014/main" id="{FB3D9650-4D68-B11E-6DB6-858A8F0E078E}"/>
              </a:ext>
            </a:extLst>
          </p:cNvPr>
          <p:cNvSpPr>
            <a:spLocks noGrp="1"/>
          </p:cNvSpPr>
          <p:nvPr>
            <p:ph type="title"/>
          </p:nvPr>
        </p:nvSpPr>
        <p:spPr>
          <a:xfrm>
            <a:off x="0" y="2445991"/>
            <a:ext cx="3392557" cy="1966013"/>
          </a:xfrm>
        </p:spPr>
        <p:txBody>
          <a:bodyPr>
            <a:normAutofit fontScale="90000"/>
          </a:bodyPr>
          <a:lstStyle/>
          <a:p>
            <a:pPr algn="ctr"/>
            <a:r>
              <a:rPr lang="en-US" b="1" u="sng" dirty="0">
                <a:latin typeface="Courier New" panose="02070309020205020404" pitchFamily="49" charset="0"/>
                <a:cs typeface="Courier New" panose="02070309020205020404" pitchFamily="49" charset="0"/>
              </a:rPr>
              <a:t>The Mapping Controller</a:t>
            </a:r>
          </a:p>
        </p:txBody>
      </p:sp>
    </p:spTree>
    <p:extLst>
      <p:ext uri="{BB962C8B-B14F-4D97-AF65-F5344CB8AC3E}">
        <p14:creationId xmlns:p14="http://schemas.microsoft.com/office/powerpoint/2010/main" val="3958676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4A5AC0-434C-15A7-D358-2085D9D92825}"/>
              </a:ext>
            </a:extLst>
          </p:cNvPr>
          <p:cNvSpPr>
            <a:spLocks noGrp="1"/>
          </p:cNvSpPr>
          <p:nvPr>
            <p:ph idx="1"/>
          </p:nvPr>
        </p:nvSpPr>
        <p:spPr>
          <a:xfrm>
            <a:off x="367747" y="49109"/>
            <a:ext cx="11665227" cy="3149325"/>
          </a:xfrm>
        </p:spPr>
        <p:txBody>
          <a:bodyPr>
            <a:normAutofit fontScale="92500"/>
          </a:bodyPr>
          <a:lstStyle/>
          <a:p>
            <a:pPr marL="0" indent="0">
              <a:lnSpc>
                <a:spcPct val="170000"/>
              </a:lnSpc>
              <a:buNone/>
            </a:pPr>
            <a:r>
              <a:rPr lang="en-US" sz="1600" u="sng" dirty="0">
                <a:latin typeface="Courier New" panose="02070309020205020404" pitchFamily="49" charset="0"/>
                <a:cs typeface="Courier New" panose="02070309020205020404" pitchFamily="49" charset="0"/>
              </a:rPr>
              <a:t>main module:</a:t>
            </a:r>
          </a:p>
          <a:p>
            <a:pPr lvl="1">
              <a:lnSpc>
                <a:spcPct val="170000"/>
              </a:lnSpc>
            </a:pPr>
            <a:r>
              <a:rPr lang="en-US" sz="1600" dirty="0">
                <a:latin typeface="Courier New" panose="02070309020205020404" pitchFamily="49" charset="0"/>
                <a:cs typeface="Courier New" panose="02070309020205020404" pitchFamily="49" charset="0"/>
              </a:rPr>
              <a:t>MappingUI class with methods for sending commands to the drone, control the drone/mappers movements, updating the drones default movement distance, write the mapper/drones current position on the map as an (x, y) coordinate, save the map to the Maps directory, update the mappers coordinates relative to the drone, and running the application.</a:t>
            </a:r>
          </a:p>
          <a:p>
            <a:pPr lvl="1">
              <a:lnSpc>
                <a:spcPct val="170000"/>
              </a:lnSpc>
            </a:pPr>
            <a:r>
              <a:rPr lang="en-US" sz="1600" dirty="0">
                <a:latin typeface="Courier New" panose="02070309020205020404" pitchFamily="49" charset="0"/>
                <a:cs typeface="Courier New" panose="02070309020205020404" pitchFamily="49" charset="0"/>
              </a:rPr>
              <a:t>python mainloop function to initialize the Tello and GUI classes and run the GUI class as the Tkinter mainloop.</a:t>
            </a:r>
          </a:p>
          <a:p>
            <a:pPr lvl="1"/>
            <a:endParaRPr lang="en-US" dirty="0">
              <a:latin typeface="Courier New" panose="02070309020205020404" pitchFamily="49" charset="0"/>
              <a:cs typeface="Courier New" panose="02070309020205020404" pitchFamily="49" charset="0"/>
            </a:endParaRPr>
          </a:p>
        </p:txBody>
      </p:sp>
      <p:sp>
        <p:nvSpPr>
          <p:cNvPr id="4" name="Content Placeholder 2">
            <a:extLst>
              <a:ext uri="{FF2B5EF4-FFF2-40B4-BE49-F238E27FC236}">
                <a16:creationId xmlns:a16="http://schemas.microsoft.com/office/drawing/2014/main" id="{F070126E-B443-31EF-6C90-0FF316A2E222}"/>
              </a:ext>
            </a:extLst>
          </p:cNvPr>
          <p:cNvSpPr txBox="1">
            <a:spLocks/>
          </p:cNvSpPr>
          <p:nvPr/>
        </p:nvSpPr>
        <p:spPr>
          <a:xfrm>
            <a:off x="367747" y="3198434"/>
            <a:ext cx="11665226" cy="34806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buNone/>
            </a:pPr>
            <a:r>
              <a:rPr lang="en-US" sz="1500" u="sng" dirty="0">
                <a:latin typeface="Courier New" panose="02070309020205020404" pitchFamily="49" charset="0"/>
                <a:cs typeface="Courier New" panose="02070309020205020404" pitchFamily="49" charset="0"/>
              </a:rPr>
              <a:t>tello module:</a:t>
            </a:r>
          </a:p>
          <a:p>
            <a:pPr lvl="1">
              <a:lnSpc>
                <a:spcPct val="160000"/>
              </a:lnSpc>
            </a:pPr>
            <a:r>
              <a:rPr lang="en-US" sz="1500" dirty="0">
                <a:latin typeface="Courier New" panose="02070309020205020404" pitchFamily="49" charset="0"/>
                <a:cs typeface="Courier New" panose="02070309020205020404" pitchFamily="49" charset="0"/>
              </a:rPr>
              <a:t>This module was adapted from a TelloEDU wrapper class from the education online source One-Off Coder (&lt;One-Off Coder &gt; (&lt;2019&gt;) &lt; Python, Manual Control&gt; (&lt;Version N/A&gt;) [&lt;Source code&gt;]. https://tello.oneoffcoder.com/python-manual-control.html ). This class is used to interact with the TelloEDU drone and was adapted to only include the methods from the original source code used in the project for controlling the drone's movements and receiving responses from it. All other were deleted to reduce the amount of code factors relating to this class. Aside from this, all code for this module/class is directly from the source so all credit should be given as such.</a:t>
            </a:r>
          </a:p>
          <a:p>
            <a:pPr lvl="1"/>
            <a:endParaRPr lang="en-US" sz="1500" dirty="0"/>
          </a:p>
        </p:txBody>
      </p:sp>
    </p:spTree>
    <p:extLst>
      <p:ext uri="{BB962C8B-B14F-4D97-AF65-F5344CB8AC3E}">
        <p14:creationId xmlns:p14="http://schemas.microsoft.com/office/powerpoint/2010/main" val="2968621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96092-C779-ACA2-B614-B386FA493C11}"/>
              </a:ext>
            </a:extLst>
          </p:cNvPr>
          <p:cNvSpPr>
            <a:spLocks noGrp="1"/>
          </p:cNvSpPr>
          <p:nvPr>
            <p:ph type="title"/>
          </p:nvPr>
        </p:nvSpPr>
        <p:spPr>
          <a:xfrm>
            <a:off x="-99391" y="1129920"/>
            <a:ext cx="12390782" cy="4598160"/>
          </a:xfrm>
        </p:spPr>
        <p:txBody>
          <a:bodyPr/>
          <a:lstStyle/>
          <a:p>
            <a:pPr algn="ctr">
              <a:lnSpc>
                <a:spcPct val="150000"/>
              </a:lnSpc>
            </a:pPr>
            <a:r>
              <a:rPr lang="en-US" b="1">
                <a:latin typeface="Courier New" panose="02070309020205020404" pitchFamily="49" charset="0"/>
                <a:cs typeface="Courier New" panose="02070309020205020404" pitchFamily="49" charset="0"/>
              </a:rPr>
              <a:t>Demonstrations</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10608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B7CF7-8E26-4439-232E-0EB14FF3FE16}"/>
              </a:ext>
            </a:extLst>
          </p:cNvPr>
          <p:cNvSpPr>
            <a:spLocks noGrp="1"/>
          </p:cNvSpPr>
          <p:nvPr>
            <p:ph type="title"/>
          </p:nvPr>
        </p:nvSpPr>
        <p:spPr>
          <a:xfrm>
            <a:off x="838200" y="184529"/>
            <a:ext cx="10515600" cy="1150834"/>
          </a:xfrm>
        </p:spPr>
        <p:txBody>
          <a:bodyPr>
            <a:normAutofit/>
          </a:bodyPr>
          <a:lstStyle/>
          <a:p>
            <a:r>
              <a:rPr lang="en-US" b="1" u="sng" dirty="0">
                <a:latin typeface="Courier New" panose="02070309020205020404" pitchFamily="49" charset="0"/>
                <a:cs typeface="Courier New" panose="02070309020205020404" pitchFamily="49" charset="0"/>
              </a:rPr>
              <a:t>This System provides…</a:t>
            </a:r>
          </a:p>
        </p:txBody>
      </p:sp>
      <p:sp>
        <p:nvSpPr>
          <p:cNvPr id="3" name="Content Placeholder 2">
            <a:extLst>
              <a:ext uri="{FF2B5EF4-FFF2-40B4-BE49-F238E27FC236}">
                <a16:creationId xmlns:a16="http://schemas.microsoft.com/office/drawing/2014/main" id="{1D6FC262-5FE5-1468-7708-ED66E815BDA0}"/>
              </a:ext>
            </a:extLst>
          </p:cNvPr>
          <p:cNvSpPr>
            <a:spLocks noGrp="1"/>
          </p:cNvSpPr>
          <p:nvPr>
            <p:ph idx="1"/>
          </p:nvPr>
        </p:nvSpPr>
        <p:spPr>
          <a:xfrm>
            <a:off x="838200" y="1335363"/>
            <a:ext cx="10515600" cy="5338108"/>
          </a:xfrm>
        </p:spPr>
        <p:txBody>
          <a:bodyPr>
            <a:normAutofit fontScale="92500"/>
          </a:bodyPr>
          <a:lstStyle/>
          <a:p>
            <a:pPr>
              <a:lnSpc>
                <a:spcPct val="200000"/>
              </a:lnSpc>
            </a:pPr>
            <a:r>
              <a:rPr lang="en-US" sz="1800" dirty="0">
                <a:latin typeface="Courier New" panose="02070309020205020404" pitchFamily="49" charset="0"/>
                <a:ea typeface="Calibri" panose="020F0502020204030204" pitchFamily="34" charset="0"/>
                <a:cs typeface="Courier New" panose="02070309020205020404" pitchFamily="49" charset="0"/>
              </a:rPr>
              <a:t>An</a:t>
            </a:r>
            <a:r>
              <a:rPr lang="en-US" sz="1800" dirty="0">
                <a:effectLst/>
                <a:latin typeface="Courier New" panose="02070309020205020404" pitchFamily="49" charset="0"/>
                <a:ea typeface="Calibri" panose="020F0502020204030204" pitchFamily="34" charset="0"/>
                <a:cs typeface="Courier New" panose="02070309020205020404" pitchFamily="49" charset="0"/>
              </a:rPr>
              <a:t> interface in which users can control the Tello EDU mini drone using their computer keys as input and receive the live video feed from its camera</a:t>
            </a:r>
          </a:p>
          <a:p>
            <a:pPr>
              <a:lnSpc>
                <a:spcPct val="200000"/>
              </a:lnSpc>
            </a:pPr>
            <a:r>
              <a:rPr lang="en-US" sz="1800" dirty="0">
                <a:latin typeface="Courier New" panose="02070309020205020404" pitchFamily="49" charset="0"/>
                <a:ea typeface="Calibri" panose="020F0502020204030204" pitchFamily="34" charset="0"/>
                <a:cs typeface="Courier New" panose="02070309020205020404" pitchFamily="49" charset="0"/>
              </a:rPr>
              <a:t>C</a:t>
            </a:r>
            <a:r>
              <a:rPr lang="en-US" sz="1800" dirty="0">
                <a:effectLst/>
                <a:latin typeface="Courier New" panose="02070309020205020404" pitchFamily="49" charset="0"/>
                <a:ea typeface="Calibri" panose="020F0502020204030204" pitchFamily="34" charset="0"/>
                <a:cs typeface="Courier New" panose="02070309020205020404" pitchFamily="49" charset="0"/>
              </a:rPr>
              <a:t>omputer vision functionality such as object and facial recognition</a:t>
            </a:r>
          </a:p>
          <a:p>
            <a:pPr>
              <a:lnSpc>
                <a:spcPct val="200000"/>
              </a:lnSpc>
            </a:pPr>
            <a:r>
              <a:rPr lang="en-US" sz="1800" dirty="0">
                <a:effectLst/>
                <a:latin typeface="Courier New" panose="02070309020205020404" pitchFamily="49" charset="0"/>
                <a:ea typeface="Calibri" panose="020F0502020204030204" pitchFamily="34" charset="0"/>
                <a:cs typeface="Courier New" panose="02070309020205020404" pitchFamily="49" charset="0"/>
              </a:rPr>
              <a:t>2D flight path mapping </a:t>
            </a:r>
          </a:p>
          <a:p>
            <a:pPr>
              <a:lnSpc>
                <a:spcPct val="200000"/>
              </a:lnSpc>
            </a:pPr>
            <a:r>
              <a:rPr lang="en-US" sz="1800" dirty="0">
                <a:latin typeface="Courier New" panose="02070309020205020404" pitchFamily="49" charset="0"/>
                <a:ea typeface="Calibri" panose="020F0502020204030204" pitchFamily="34" charset="0"/>
                <a:cs typeface="Courier New" panose="02070309020205020404" pitchFamily="49" charset="0"/>
              </a:rPr>
              <a:t>The a</a:t>
            </a:r>
            <a:r>
              <a:rPr lang="en-US" sz="1800" dirty="0">
                <a:effectLst/>
                <a:latin typeface="Courier New" panose="02070309020205020404" pitchFamily="49" charset="0"/>
                <a:ea typeface="Calibri" panose="020F0502020204030204" pitchFamily="34" charset="0"/>
                <a:cs typeface="Courier New" panose="02070309020205020404" pitchFamily="49" charset="0"/>
              </a:rPr>
              <a:t>bility to capture and store images, video, and other data from the camera feed and drone itself.</a:t>
            </a:r>
          </a:p>
          <a:p>
            <a:pPr>
              <a:lnSpc>
                <a:spcPct val="200000"/>
              </a:lnSpc>
            </a:pPr>
            <a:r>
              <a:rPr lang="en-US" sz="1800" dirty="0">
                <a:latin typeface="Courier New" panose="02070309020205020404" pitchFamily="49" charset="0"/>
                <a:ea typeface="Calibri" panose="020F0502020204030204" pitchFamily="34" charset="0"/>
                <a:cs typeface="Courier New" panose="02070309020205020404" pitchFamily="49" charset="0"/>
              </a:rPr>
              <a:t>T</a:t>
            </a:r>
            <a:r>
              <a:rPr lang="en-US" sz="1800" dirty="0">
                <a:effectLst/>
                <a:latin typeface="Courier New" panose="02070309020205020404" pitchFamily="49" charset="0"/>
                <a:ea typeface="Calibri" panose="020F0502020204030204" pitchFamily="34" charset="0"/>
                <a:cs typeface="Courier New" panose="02070309020205020404" pitchFamily="49" charset="0"/>
              </a:rPr>
              <a:t>he ability to add face and object images for the drone to learn</a:t>
            </a:r>
          </a:p>
          <a:p>
            <a:pPr>
              <a:lnSpc>
                <a:spcPct val="200000"/>
              </a:lnSpc>
            </a:pPr>
            <a:r>
              <a:rPr lang="en-US" sz="1800" dirty="0">
                <a:latin typeface="Courier New" panose="02070309020205020404" pitchFamily="49" charset="0"/>
                <a:ea typeface="Calibri" panose="020F0502020204030204" pitchFamily="34" charset="0"/>
                <a:cs typeface="Courier New" panose="02070309020205020404" pitchFamily="49" charset="0"/>
              </a:rPr>
              <a:t>The ability to capture and view flight data</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3432908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D570F-AC95-0AE4-C760-C84D45100E20}"/>
              </a:ext>
            </a:extLst>
          </p:cNvPr>
          <p:cNvSpPr>
            <a:spLocks noGrp="1"/>
          </p:cNvSpPr>
          <p:nvPr>
            <p:ph type="title"/>
          </p:nvPr>
        </p:nvSpPr>
        <p:spPr>
          <a:xfrm>
            <a:off x="233567" y="267893"/>
            <a:ext cx="11724861" cy="2021992"/>
          </a:xfrm>
        </p:spPr>
        <p:txBody>
          <a:bodyPr>
            <a:normAutofit/>
          </a:bodyPr>
          <a:lstStyle/>
          <a:p>
            <a:pPr algn="ctr"/>
            <a:r>
              <a:rPr lang="en-US" b="1" dirty="0">
                <a:latin typeface="Courier New" panose="02070309020205020404" pitchFamily="49" charset="0"/>
                <a:cs typeface="Courier New" panose="02070309020205020404" pitchFamily="49" charset="0"/>
              </a:rPr>
              <a:t>These features can aid in solving many problems that exist in the world today </a:t>
            </a:r>
          </a:p>
        </p:txBody>
      </p:sp>
      <p:sp>
        <p:nvSpPr>
          <p:cNvPr id="4" name="Content Placeholder 3">
            <a:extLst>
              <a:ext uri="{FF2B5EF4-FFF2-40B4-BE49-F238E27FC236}">
                <a16:creationId xmlns:a16="http://schemas.microsoft.com/office/drawing/2014/main" id="{A09DBB46-7CA0-E1BB-6267-A379087A64B0}"/>
              </a:ext>
            </a:extLst>
          </p:cNvPr>
          <p:cNvSpPr txBox="1">
            <a:spLocks noGrp="1"/>
          </p:cNvSpPr>
          <p:nvPr>
            <p:ph idx="1"/>
          </p:nvPr>
        </p:nvSpPr>
        <p:spPr>
          <a:xfrm>
            <a:off x="644383" y="2395905"/>
            <a:ext cx="10903227" cy="3911327"/>
          </a:xfrm>
          <a:prstGeom prst="rect">
            <a:avLst/>
          </a:prstGeom>
          <a:noFill/>
        </p:spPr>
        <p:txBody>
          <a:bodyPr wrap="square">
            <a:spAutoFit/>
          </a:bodyPr>
          <a:lstStyle/>
          <a:p>
            <a:pPr marL="0" indent="0">
              <a:lnSpc>
                <a:spcPct val="200000"/>
              </a:lnSpc>
              <a:buNone/>
            </a:pPr>
            <a:r>
              <a:rPr lang="en-US" u="sng" dirty="0">
                <a:effectLst/>
                <a:latin typeface="Courier New" panose="02070309020205020404" pitchFamily="49" charset="0"/>
                <a:ea typeface="Calibri" panose="020F0502020204030204" pitchFamily="34" charset="0"/>
                <a:cs typeface="Courier New" panose="02070309020205020404" pitchFamily="49" charset="0"/>
              </a:rPr>
              <a:t>For example… </a:t>
            </a:r>
          </a:p>
          <a:p>
            <a:pPr marL="285750" indent="-285750">
              <a:lnSpc>
                <a:spcPct val="200000"/>
              </a:lnSpc>
              <a:buFont typeface="Arial" panose="020B0604020202020204" pitchFamily="34" charset="0"/>
              <a:buChar char="•"/>
            </a:pPr>
            <a:r>
              <a:rPr lang="en-US" sz="1800" dirty="0">
                <a:effectLst/>
                <a:latin typeface="Courier New" panose="02070309020205020404" pitchFamily="49" charset="0"/>
                <a:ea typeface="Calibri" panose="020F0502020204030204" pitchFamily="34" charset="0"/>
                <a:cs typeface="Courier New" panose="02070309020205020404" pitchFamily="49" charset="0"/>
              </a:rPr>
              <a:t>a drone with computer vision capabilities can be controlled to navigate through hazardous situations and identify people in distress so that a rescue team can then safely extract them. </a:t>
            </a:r>
          </a:p>
          <a:p>
            <a:pPr marL="285750" indent="-285750">
              <a:lnSpc>
                <a:spcPct val="200000"/>
              </a:lnSpc>
              <a:buFont typeface="Arial" panose="020B0604020202020204" pitchFamily="34" charset="0"/>
              <a:buChar char="•"/>
            </a:pPr>
            <a:r>
              <a:rPr lang="en-US" sz="1800" dirty="0">
                <a:effectLst/>
                <a:latin typeface="Courier New" panose="02070309020205020404" pitchFamily="49" charset="0"/>
                <a:ea typeface="Calibri" panose="020F0502020204030204" pitchFamily="34" charset="0"/>
                <a:cs typeface="Courier New" panose="02070309020205020404" pitchFamily="49" charset="0"/>
              </a:rPr>
              <a:t>a drone can be deployed as a mobile security system that can identify people as permitted personnel or trespassers. </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69421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B11E-D72D-A423-13E3-58B0E1FE7DC7}"/>
              </a:ext>
            </a:extLst>
          </p:cNvPr>
          <p:cNvSpPr>
            <a:spLocks noGrp="1"/>
          </p:cNvSpPr>
          <p:nvPr>
            <p:ph type="title"/>
          </p:nvPr>
        </p:nvSpPr>
        <p:spPr>
          <a:xfrm>
            <a:off x="331304" y="0"/>
            <a:ext cx="11529391" cy="1219200"/>
          </a:xfrm>
        </p:spPr>
        <p:txBody>
          <a:bodyPr>
            <a:normAutofit fontScale="90000"/>
          </a:bodyPr>
          <a:lstStyle/>
          <a:p>
            <a:r>
              <a:rPr lang="en-US" b="1" u="sng" dirty="0">
                <a:latin typeface="Courier New" panose="02070309020205020404" pitchFamily="49" charset="0"/>
                <a:cs typeface="Courier New" panose="02070309020205020404" pitchFamily="49" charset="0"/>
              </a:rPr>
              <a:t>Functional Aspects: </a:t>
            </a:r>
            <a:r>
              <a:rPr lang="en-US" sz="4000" b="1" u="sng" dirty="0"/>
              <a:t>Inputs – Processes - Outputs </a:t>
            </a:r>
            <a:endParaRPr lang="en-US" b="1" u="sng"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9197DA7E-9D3E-573A-BBB1-730EFD52FFAC}"/>
              </a:ext>
            </a:extLst>
          </p:cNvPr>
          <p:cNvSpPr>
            <a:spLocks noGrp="1"/>
          </p:cNvSpPr>
          <p:nvPr>
            <p:ph idx="1"/>
          </p:nvPr>
        </p:nvSpPr>
        <p:spPr>
          <a:xfrm>
            <a:off x="331304" y="993913"/>
            <a:ext cx="11529391" cy="5592417"/>
          </a:xfrm>
        </p:spPr>
        <p:txBody>
          <a:bodyPr>
            <a:normAutofit fontScale="85000" lnSpcReduction="10000"/>
          </a:bodyPr>
          <a:lstStyle/>
          <a:p>
            <a:pPr>
              <a:lnSpc>
                <a:spcPct val="160000"/>
              </a:lnSpc>
            </a:pPr>
            <a:r>
              <a:rPr lang="en-US" sz="2000" dirty="0"/>
              <a:t>A user creates an account to login to the management UI with by providing a username, password, first name, last name, and drone name. </a:t>
            </a:r>
          </a:p>
          <a:p>
            <a:pPr>
              <a:lnSpc>
                <a:spcPct val="160000"/>
              </a:lnSpc>
            </a:pPr>
            <a:r>
              <a:rPr lang="en-US" sz="2000" dirty="0"/>
              <a:t>Once an account has been created, they can login to the system to add face and object images to train the drone with, launch the drone controller program, and launch the mapping controller program.</a:t>
            </a:r>
          </a:p>
          <a:p>
            <a:pPr>
              <a:lnSpc>
                <a:spcPct val="160000"/>
              </a:lnSpc>
            </a:pPr>
            <a:r>
              <a:rPr lang="en-US" sz="2000" dirty="0"/>
              <a:t>To utilize the drone controller or mapping controller the user must first power on their Tello EDU drone and connect to its Wi-Fi. Upon doing this the management UI’s buttons for launching these programs can be pressed to launch their associated executable files.</a:t>
            </a:r>
          </a:p>
          <a:p>
            <a:pPr>
              <a:lnSpc>
                <a:spcPct val="160000"/>
              </a:lnSpc>
            </a:pPr>
            <a:r>
              <a:rPr lang="en-US" sz="2000" dirty="0"/>
              <a:t>Images, video, and flight logs captured through use of the drone controller are saved to these files respective directories upon pressing their associated button in the drone controller interface.</a:t>
            </a:r>
          </a:p>
          <a:p>
            <a:pPr>
              <a:lnSpc>
                <a:spcPct val="160000"/>
              </a:lnSpc>
            </a:pPr>
            <a:r>
              <a:rPr lang="en-US" sz="2000" dirty="0"/>
              <a:t>Maps captured through use of the mapping controller are saved to the Maps directory upon pressing the save map button in the mapping controller interface.</a:t>
            </a:r>
          </a:p>
          <a:p>
            <a:pPr>
              <a:lnSpc>
                <a:spcPct val="160000"/>
              </a:lnSpc>
            </a:pPr>
            <a:r>
              <a:rPr lang="en-US" sz="2000" dirty="0"/>
              <a:t>Captured flight logs can be viewed by launching the managementUI executable after ending a flight with the drone controller.</a:t>
            </a:r>
          </a:p>
        </p:txBody>
      </p:sp>
    </p:spTree>
    <p:extLst>
      <p:ext uri="{BB962C8B-B14F-4D97-AF65-F5344CB8AC3E}">
        <p14:creationId xmlns:p14="http://schemas.microsoft.com/office/powerpoint/2010/main" val="939877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0F8ED-1997-5ACE-A773-D93A02F4C7FF}"/>
              </a:ext>
            </a:extLst>
          </p:cNvPr>
          <p:cNvSpPr>
            <a:spLocks noGrp="1"/>
          </p:cNvSpPr>
          <p:nvPr>
            <p:ph type="title"/>
          </p:nvPr>
        </p:nvSpPr>
        <p:spPr>
          <a:xfrm>
            <a:off x="546653" y="613597"/>
            <a:ext cx="6096000" cy="1325563"/>
          </a:xfrm>
        </p:spPr>
        <p:txBody>
          <a:bodyPr/>
          <a:lstStyle/>
          <a:p>
            <a:r>
              <a:rPr lang="en-US" b="1" u="sng" dirty="0">
                <a:latin typeface="Courier New" panose="02070309020205020404" pitchFamily="49" charset="0"/>
                <a:cs typeface="Courier New" panose="02070309020205020404" pitchFamily="49" charset="0"/>
              </a:rPr>
              <a:t>Technical aspects</a:t>
            </a:r>
          </a:p>
        </p:txBody>
      </p:sp>
      <p:sp>
        <p:nvSpPr>
          <p:cNvPr id="3" name="Content Placeholder 2">
            <a:extLst>
              <a:ext uri="{FF2B5EF4-FFF2-40B4-BE49-F238E27FC236}">
                <a16:creationId xmlns:a16="http://schemas.microsoft.com/office/drawing/2014/main" id="{E8FFDFC0-76E7-8693-D717-04824722D176}"/>
              </a:ext>
            </a:extLst>
          </p:cNvPr>
          <p:cNvSpPr>
            <a:spLocks noGrp="1"/>
          </p:cNvSpPr>
          <p:nvPr>
            <p:ph idx="1"/>
          </p:nvPr>
        </p:nvSpPr>
        <p:spPr>
          <a:xfrm>
            <a:off x="546653" y="2319985"/>
            <a:ext cx="3389243" cy="3101009"/>
          </a:xfrm>
        </p:spPr>
        <p:txBody>
          <a:bodyPr>
            <a:noAutofit/>
          </a:bodyPr>
          <a:lstStyle/>
          <a:p>
            <a:pPr marL="0" indent="0">
              <a:lnSpc>
                <a:spcPct val="150000"/>
              </a:lnSpc>
              <a:buNone/>
            </a:pPr>
            <a:r>
              <a:rPr lang="en-US" sz="1800" b="1" dirty="0">
                <a:latin typeface="Courier New" panose="02070309020205020404" pitchFamily="49" charset="0"/>
                <a:cs typeface="Courier New" panose="02070309020205020404" pitchFamily="49" charset="0"/>
              </a:rPr>
              <a:t>Program Requirements</a:t>
            </a:r>
          </a:p>
          <a:p>
            <a:pPr lvl="1">
              <a:lnSpc>
                <a:spcPct val="150000"/>
              </a:lnSpc>
            </a:pPr>
            <a:r>
              <a:rPr lang="en-US" sz="1800" dirty="0">
                <a:latin typeface="Courier New" panose="02070309020205020404" pitchFamily="49" charset="0"/>
                <a:cs typeface="Courier New" panose="02070309020205020404" pitchFamily="49" charset="0"/>
              </a:rPr>
              <a:t>Python 3.10 </a:t>
            </a:r>
          </a:p>
          <a:p>
            <a:pPr lvl="1">
              <a:lnSpc>
                <a:spcPct val="150000"/>
              </a:lnSpc>
            </a:pPr>
            <a:r>
              <a:rPr lang="en-US" sz="1800" dirty="0">
                <a:latin typeface="Courier New" panose="02070309020205020404" pitchFamily="49" charset="0"/>
                <a:cs typeface="Courier New" panose="02070309020205020404" pitchFamily="49" charset="0"/>
              </a:rPr>
              <a:t>Pillow~=9.4.0</a:t>
            </a:r>
          </a:p>
          <a:p>
            <a:pPr lvl="1">
              <a:lnSpc>
                <a:spcPct val="150000"/>
              </a:lnSpc>
            </a:pPr>
            <a:r>
              <a:rPr lang="en-US" sz="1800" dirty="0">
                <a:latin typeface="Courier New" panose="02070309020205020404" pitchFamily="49" charset="0"/>
                <a:cs typeface="Courier New" panose="02070309020205020404" pitchFamily="49" charset="0"/>
              </a:rPr>
              <a:t>opencv-python~=4.7.0.68</a:t>
            </a:r>
          </a:p>
          <a:p>
            <a:pPr lvl="1">
              <a:lnSpc>
                <a:spcPct val="150000"/>
              </a:lnSpc>
            </a:pPr>
            <a:r>
              <a:rPr lang="en-US" sz="1800" dirty="0">
                <a:latin typeface="Courier New" panose="02070309020205020404" pitchFamily="49" charset="0"/>
                <a:cs typeface="Courier New" panose="02070309020205020404" pitchFamily="49" charset="0"/>
              </a:rPr>
              <a:t>numpy~=1.24.1</a:t>
            </a:r>
          </a:p>
          <a:p>
            <a:pPr lvl="1">
              <a:lnSpc>
                <a:spcPct val="150000"/>
              </a:lnSpc>
            </a:pPr>
            <a:r>
              <a:rPr lang="en-US" sz="1800" dirty="0">
                <a:latin typeface="Courier New" panose="02070309020205020404" pitchFamily="49" charset="0"/>
                <a:cs typeface="Courier New" panose="02070309020205020404" pitchFamily="49" charset="0"/>
              </a:rPr>
              <a:t>djitellopy~=2.4.0</a:t>
            </a:r>
          </a:p>
        </p:txBody>
      </p:sp>
      <p:sp>
        <p:nvSpPr>
          <p:cNvPr id="5" name="TextBox 4">
            <a:extLst>
              <a:ext uri="{FF2B5EF4-FFF2-40B4-BE49-F238E27FC236}">
                <a16:creationId xmlns:a16="http://schemas.microsoft.com/office/drawing/2014/main" id="{64A59FC2-DF09-0A82-B10A-105D8CBF55A1}"/>
              </a:ext>
            </a:extLst>
          </p:cNvPr>
          <p:cNvSpPr txBox="1"/>
          <p:nvPr/>
        </p:nvSpPr>
        <p:spPr>
          <a:xfrm>
            <a:off x="4850295" y="2320840"/>
            <a:ext cx="4744277" cy="888705"/>
          </a:xfrm>
          <a:prstGeom prst="rect">
            <a:avLst/>
          </a:prstGeom>
          <a:noFill/>
        </p:spPr>
        <p:txBody>
          <a:bodyPr wrap="square">
            <a:spAutoFit/>
          </a:bodyPr>
          <a:lstStyle/>
          <a:p>
            <a:pPr>
              <a:lnSpc>
                <a:spcPct val="150000"/>
              </a:lnSpc>
            </a:pPr>
            <a:r>
              <a:rPr lang="en-US" b="1" dirty="0">
                <a:latin typeface="Courier New" panose="02070309020205020404" pitchFamily="49" charset="0"/>
                <a:cs typeface="Courier New" panose="02070309020205020404" pitchFamily="49" charset="0"/>
              </a:rPr>
              <a:t>Operating System Requirements</a:t>
            </a:r>
          </a:p>
          <a:p>
            <a:pPr marL="285750" indent="-285750">
              <a:lnSpc>
                <a:spcPct val="150000"/>
              </a:lnSpc>
              <a:buFont typeface="Arial" panose="020B0604020202020204" pitchFamily="34" charset="0"/>
              <a:buChar char="•"/>
            </a:pPr>
            <a:r>
              <a:rPr lang="en-US" dirty="0">
                <a:latin typeface="Courier New" panose="02070309020205020404" pitchFamily="49" charset="0"/>
                <a:cs typeface="Courier New" panose="02070309020205020404" pitchFamily="49" charset="0"/>
              </a:rPr>
              <a:t>Windows 8.1 or newer</a:t>
            </a:r>
          </a:p>
        </p:txBody>
      </p:sp>
      <p:sp>
        <p:nvSpPr>
          <p:cNvPr id="9" name="TextBox 8">
            <a:extLst>
              <a:ext uri="{FF2B5EF4-FFF2-40B4-BE49-F238E27FC236}">
                <a16:creationId xmlns:a16="http://schemas.microsoft.com/office/drawing/2014/main" id="{026897B0-2E14-FF66-A565-A77456FF42F2}"/>
              </a:ext>
            </a:extLst>
          </p:cNvPr>
          <p:cNvSpPr txBox="1"/>
          <p:nvPr/>
        </p:nvSpPr>
        <p:spPr>
          <a:xfrm>
            <a:off x="4850295" y="4253151"/>
            <a:ext cx="7235685" cy="1304203"/>
          </a:xfrm>
          <a:prstGeom prst="rect">
            <a:avLst/>
          </a:prstGeom>
          <a:noFill/>
        </p:spPr>
        <p:txBody>
          <a:bodyPr wrap="square">
            <a:spAutoFit/>
          </a:bodyPr>
          <a:lstStyle/>
          <a:p>
            <a:pPr>
              <a:lnSpc>
                <a:spcPct val="150000"/>
              </a:lnSpc>
            </a:pPr>
            <a:r>
              <a:rPr lang="en-US" b="1" dirty="0">
                <a:latin typeface="Courier New" panose="02070309020205020404" pitchFamily="49" charset="0"/>
                <a:cs typeface="Courier New" panose="02070309020205020404" pitchFamily="49" charset="0"/>
              </a:rPr>
              <a:t>Programming languages used</a:t>
            </a:r>
          </a:p>
          <a:p>
            <a:pPr marL="285750" indent="-285750">
              <a:lnSpc>
                <a:spcPct val="150000"/>
              </a:lnSpc>
              <a:buFont typeface="Arial" panose="020B0604020202020204" pitchFamily="34" charset="0"/>
              <a:buChar char="•"/>
            </a:pPr>
            <a:r>
              <a:rPr lang="en-US" dirty="0">
                <a:latin typeface="Courier New" panose="02070309020205020404" pitchFamily="49" charset="0"/>
                <a:cs typeface="Courier New" panose="02070309020205020404" pitchFamily="49" charset="0"/>
              </a:rPr>
              <a:t>python programming language for all project code</a:t>
            </a:r>
          </a:p>
          <a:p>
            <a:pPr marL="285750" indent="-285750">
              <a:lnSpc>
                <a:spcPct val="150000"/>
              </a:lnSpc>
              <a:buFont typeface="Arial" panose="020B0604020202020204" pitchFamily="34" charset="0"/>
              <a:buChar char="•"/>
            </a:pPr>
            <a:r>
              <a:rPr lang="en-US" dirty="0">
                <a:latin typeface="Courier New" panose="02070309020205020404" pitchFamily="49" charset="0"/>
                <a:cs typeface="Courier New" panose="02070309020205020404" pitchFamily="49" charset="0"/>
              </a:rPr>
              <a:t>C programming language for all SQLite code</a:t>
            </a:r>
          </a:p>
        </p:txBody>
      </p:sp>
    </p:spTree>
    <p:extLst>
      <p:ext uri="{BB962C8B-B14F-4D97-AF65-F5344CB8AC3E}">
        <p14:creationId xmlns:p14="http://schemas.microsoft.com/office/powerpoint/2010/main" val="1638918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ACDDE8-9878-97F6-A692-052D182E0D92}"/>
              </a:ext>
            </a:extLst>
          </p:cNvPr>
          <p:cNvSpPr>
            <a:spLocks noGrp="1"/>
          </p:cNvSpPr>
          <p:nvPr>
            <p:ph type="title"/>
          </p:nvPr>
        </p:nvSpPr>
        <p:spPr>
          <a:xfrm>
            <a:off x="838199" y="97656"/>
            <a:ext cx="10515600" cy="971399"/>
          </a:xfrm>
        </p:spPr>
        <p:txBody>
          <a:bodyPr>
            <a:normAutofit/>
          </a:bodyPr>
          <a:lstStyle/>
          <a:p>
            <a:pPr algn="ctr"/>
            <a:r>
              <a:rPr lang="en-US" sz="4000" b="1" u="sng" dirty="0">
                <a:latin typeface="Courier New" panose="02070309020205020404" pitchFamily="49" charset="0"/>
                <a:cs typeface="Courier New" panose="02070309020205020404" pitchFamily="49" charset="0"/>
              </a:rPr>
              <a:t>Data Storage</a:t>
            </a:r>
          </a:p>
        </p:txBody>
      </p:sp>
      <p:pic>
        <p:nvPicPr>
          <p:cNvPr id="3" name="Picture 2">
            <a:extLst>
              <a:ext uri="{FF2B5EF4-FFF2-40B4-BE49-F238E27FC236}">
                <a16:creationId xmlns:a16="http://schemas.microsoft.com/office/drawing/2014/main" id="{164BB4CA-0609-7F22-83F7-CA7086D67FA5}"/>
              </a:ext>
            </a:extLst>
          </p:cNvPr>
          <p:cNvPicPr>
            <a:picLocks noChangeAspect="1"/>
          </p:cNvPicPr>
          <p:nvPr/>
        </p:nvPicPr>
        <p:blipFill>
          <a:blip r:embed="rId2"/>
          <a:stretch>
            <a:fillRect/>
          </a:stretch>
        </p:blipFill>
        <p:spPr>
          <a:xfrm>
            <a:off x="6922952" y="3949170"/>
            <a:ext cx="5114925" cy="2581275"/>
          </a:xfrm>
          <a:prstGeom prst="rect">
            <a:avLst/>
          </a:prstGeom>
        </p:spPr>
      </p:pic>
      <p:sp>
        <p:nvSpPr>
          <p:cNvPr id="5" name="TextBox 4">
            <a:extLst>
              <a:ext uri="{FF2B5EF4-FFF2-40B4-BE49-F238E27FC236}">
                <a16:creationId xmlns:a16="http://schemas.microsoft.com/office/drawing/2014/main" id="{55343911-20DE-6EBC-60CF-A17B66DE7085}"/>
              </a:ext>
            </a:extLst>
          </p:cNvPr>
          <p:cNvSpPr txBox="1"/>
          <p:nvPr/>
        </p:nvSpPr>
        <p:spPr>
          <a:xfrm>
            <a:off x="374187" y="1067410"/>
            <a:ext cx="11443623" cy="2650726"/>
          </a:xfrm>
          <a:prstGeom prst="rect">
            <a:avLst/>
          </a:prstGeom>
          <a:noFill/>
        </p:spPr>
        <p:txBody>
          <a:bodyPr wrap="square" rtlCol="0">
            <a:spAutoFit/>
          </a:bodyPr>
          <a:lstStyle/>
          <a:p>
            <a:pPr>
              <a:lnSpc>
                <a:spcPct val="150000"/>
              </a:lnSpc>
            </a:pPr>
            <a:r>
              <a:rPr lang="en-US" sz="1400" dirty="0">
                <a:latin typeface="Courier New" panose="02070309020205020404" pitchFamily="49" charset="0"/>
                <a:cs typeface="Courier New" panose="02070309020205020404" pitchFamily="49" charset="0"/>
              </a:rPr>
              <a:t>This project utilizes an SQLite relational database to store information on the systems users, the drone, and flight logs.</a:t>
            </a:r>
          </a:p>
          <a:p>
            <a:pPr marL="285750" indent="-285750">
              <a:lnSpc>
                <a:spcPct val="150000"/>
              </a:lnSpc>
              <a:buFont typeface="Arial" panose="020B0604020202020204" pitchFamily="34" charset="0"/>
              <a:buChar char="•"/>
            </a:pPr>
            <a:r>
              <a:rPr lang="en-US" sz="1400" dirty="0">
                <a:latin typeface="Courier New" panose="02070309020205020404" pitchFamily="49" charset="0"/>
                <a:cs typeface="Courier New" panose="02070309020205020404" pitchFamily="49" charset="0"/>
              </a:rPr>
              <a:t>While this is good for storing these types of information it is not adequate nor efficient for storing and retrieving image and video files. </a:t>
            </a:r>
          </a:p>
          <a:p>
            <a:pPr marL="285750" indent="-285750">
              <a:lnSpc>
                <a:spcPct val="150000"/>
              </a:lnSpc>
              <a:buFont typeface="Arial" panose="020B0604020202020204" pitchFamily="34" charset="0"/>
              <a:buChar char="•"/>
            </a:pPr>
            <a:r>
              <a:rPr lang="en-US" sz="1400" dirty="0">
                <a:latin typeface="Courier New" panose="02070309020205020404" pitchFamily="49" charset="0"/>
                <a:cs typeface="Courier New" panose="02070309020205020404" pitchFamily="49" charset="0"/>
              </a:rPr>
              <a:t>To overcome this issue, a collection of directories are created for and used by the system when images or videos of any type are needing stored/accessed.</a:t>
            </a:r>
          </a:p>
          <a:p>
            <a:pPr marL="742950" lvl="1" indent="-285750">
              <a:lnSpc>
                <a:spcPct val="150000"/>
              </a:lnSpc>
              <a:buFont typeface="Arial" panose="020B0604020202020204" pitchFamily="34" charset="0"/>
              <a:buChar char="•"/>
            </a:pPr>
            <a:r>
              <a:rPr lang="en-US" sz="1400" dirty="0">
                <a:latin typeface="Courier New" panose="02070309020205020404" pitchFamily="49" charset="0"/>
                <a:cs typeface="Courier New" panose="02070309020205020404" pitchFamily="49" charset="0"/>
              </a:rPr>
              <a:t>These directories are initially empty until the system is used to populate them and include directories for Images, Videos, Maps, Faces, and Objects which all store image files.</a:t>
            </a:r>
          </a:p>
        </p:txBody>
      </p:sp>
      <p:sp>
        <p:nvSpPr>
          <p:cNvPr id="7" name="TextBox 6">
            <a:extLst>
              <a:ext uri="{FF2B5EF4-FFF2-40B4-BE49-F238E27FC236}">
                <a16:creationId xmlns:a16="http://schemas.microsoft.com/office/drawing/2014/main" id="{D37BEEEA-18D0-598C-4E62-D7FCF6E9BC0B}"/>
              </a:ext>
            </a:extLst>
          </p:cNvPr>
          <p:cNvSpPr txBox="1"/>
          <p:nvPr/>
        </p:nvSpPr>
        <p:spPr>
          <a:xfrm>
            <a:off x="154123" y="4687890"/>
            <a:ext cx="6548764" cy="200439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latin typeface="Courier New" panose="02070309020205020404" pitchFamily="49" charset="0"/>
                <a:cs typeface="Courier New" panose="02070309020205020404" pitchFamily="49" charset="0"/>
              </a:rPr>
              <a:t>Implemented as an SQLite database stored local to a user's computer.</a:t>
            </a:r>
          </a:p>
          <a:p>
            <a:pPr marL="285750" indent="-285750">
              <a:lnSpc>
                <a:spcPct val="150000"/>
              </a:lnSpc>
              <a:buFont typeface="Arial" panose="020B0604020202020204" pitchFamily="34" charset="0"/>
              <a:buChar char="•"/>
            </a:pPr>
            <a:r>
              <a:rPr lang="en-US" sz="1400" dirty="0">
                <a:latin typeface="Courier New" panose="02070309020205020404" pitchFamily="49" charset="0"/>
                <a:cs typeface="Courier New" panose="02070309020205020404" pitchFamily="49" charset="0"/>
              </a:rPr>
              <a:t>The  Users and Drones tables are populated each time a user creates an account using the add User frame.</a:t>
            </a:r>
          </a:p>
          <a:p>
            <a:pPr marL="285750" indent="-285750">
              <a:lnSpc>
                <a:spcPct val="150000"/>
              </a:lnSpc>
              <a:buFont typeface="Arial" panose="020B0604020202020204" pitchFamily="34" charset="0"/>
              <a:buChar char="•"/>
            </a:pPr>
            <a:r>
              <a:rPr lang="en-US" sz="1400" dirty="0">
                <a:latin typeface="Courier New" panose="02070309020205020404" pitchFamily="49" charset="0"/>
                <a:cs typeface="Courier New" panose="02070309020205020404" pitchFamily="49" charset="0"/>
              </a:rPr>
              <a:t>Entries are added to the FlightLog table each time the drone controller is used to takeoff and land the drone.</a:t>
            </a:r>
          </a:p>
        </p:txBody>
      </p:sp>
      <p:sp>
        <p:nvSpPr>
          <p:cNvPr id="8" name="Title 1">
            <a:extLst>
              <a:ext uri="{FF2B5EF4-FFF2-40B4-BE49-F238E27FC236}">
                <a16:creationId xmlns:a16="http://schemas.microsoft.com/office/drawing/2014/main" id="{8237903F-FE68-339A-B0F9-6CC44B9FA86E}"/>
              </a:ext>
            </a:extLst>
          </p:cNvPr>
          <p:cNvSpPr txBox="1">
            <a:spLocks/>
          </p:cNvSpPr>
          <p:nvPr/>
        </p:nvSpPr>
        <p:spPr>
          <a:xfrm>
            <a:off x="945286" y="3836438"/>
            <a:ext cx="4568873" cy="8514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u="sng" dirty="0">
                <a:latin typeface="Courier New" panose="02070309020205020404" pitchFamily="49" charset="0"/>
                <a:cs typeface="Courier New" panose="02070309020205020404" pitchFamily="49" charset="0"/>
              </a:rPr>
              <a:t>The Database</a:t>
            </a:r>
          </a:p>
        </p:txBody>
      </p:sp>
    </p:spTree>
    <p:extLst>
      <p:ext uri="{BB962C8B-B14F-4D97-AF65-F5344CB8AC3E}">
        <p14:creationId xmlns:p14="http://schemas.microsoft.com/office/powerpoint/2010/main" val="1821263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1AE19-12AB-08B5-449F-059D3BFC0491}"/>
              </a:ext>
            </a:extLst>
          </p:cNvPr>
          <p:cNvSpPr txBox="1">
            <a:spLocks/>
          </p:cNvSpPr>
          <p:nvPr/>
        </p:nvSpPr>
        <p:spPr>
          <a:xfrm>
            <a:off x="347684" y="132216"/>
            <a:ext cx="11274473" cy="1008944"/>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latin typeface="Courier New" panose="02070309020205020404" pitchFamily="49" charset="0"/>
                <a:cs typeface="Courier New" panose="02070309020205020404" pitchFamily="49" charset="0"/>
              </a:rPr>
              <a:t>The Database/Data Storage Connection</a:t>
            </a:r>
          </a:p>
        </p:txBody>
      </p:sp>
      <p:sp>
        <p:nvSpPr>
          <p:cNvPr id="3" name="TextBox 2">
            <a:extLst>
              <a:ext uri="{FF2B5EF4-FFF2-40B4-BE49-F238E27FC236}">
                <a16:creationId xmlns:a16="http://schemas.microsoft.com/office/drawing/2014/main" id="{D3B1BB79-5BB7-CBCB-C1A9-F69BEE938AAB}"/>
              </a:ext>
            </a:extLst>
          </p:cNvPr>
          <p:cNvSpPr txBox="1"/>
          <p:nvPr/>
        </p:nvSpPr>
        <p:spPr>
          <a:xfrm>
            <a:off x="332497" y="1074487"/>
            <a:ext cx="11443623" cy="1567737"/>
          </a:xfrm>
          <a:prstGeom prst="rect">
            <a:avLst/>
          </a:prstGeom>
          <a:noFill/>
        </p:spPr>
        <p:txBody>
          <a:bodyPr wrap="square" rtlCol="0">
            <a:spAutoFit/>
          </a:bodyPr>
          <a:lstStyle/>
          <a:p>
            <a:pPr>
              <a:lnSpc>
                <a:spcPct val="150000"/>
              </a:lnSpc>
            </a:pPr>
            <a:r>
              <a:rPr lang="en-US" sz="1300" u="sng" dirty="0">
                <a:latin typeface="Courier New" panose="02070309020205020404" pitchFamily="49" charset="0"/>
                <a:cs typeface="Courier New" panose="02070309020205020404" pitchFamily="49" charset="0"/>
              </a:rPr>
              <a:t>database.py</a:t>
            </a:r>
          </a:p>
          <a:p>
            <a:pPr>
              <a:lnSpc>
                <a:spcPct val="150000"/>
              </a:lnSpc>
            </a:pPr>
            <a:r>
              <a:rPr lang="en-US" sz="1300" dirty="0">
                <a:latin typeface="Courier New" panose="02070309020205020404" pitchFamily="49" charset="0"/>
                <a:cs typeface="Courier New" panose="02070309020205020404" pitchFamily="49" charset="0"/>
              </a:rPr>
              <a:t>This module contains variables that store the create table statements for the three database tables used by the system. In addition to this, a login function that is used to validate user login credentials and a function to get the name of the current user logged in are contained in this module. This module is imported for use in the models packages logs module, and users module as well as in the controllers packages login.py module.</a:t>
            </a:r>
          </a:p>
        </p:txBody>
      </p:sp>
      <p:pic>
        <p:nvPicPr>
          <p:cNvPr id="6" name="Picture 5">
            <a:extLst>
              <a:ext uri="{FF2B5EF4-FFF2-40B4-BE49-F238E27FC236}">
                <a16:creationId xmlns:a16="http://schemas.microsoft.com/office/drawing/2014/main" id="{4CF3345D-FBD2-64EC-E11F-F872FE61A91E}"/>
              </a:ext>
            </a:extLst>
          </p:cNvPr>
          <p:cNvPicPr>
            <a:picLocks noChangeAspect="1"/>
          </p:cNvPicPr>
          <p:nvPr/>
        </p:nvPicPr>
        <p:blipFill>
          <a:blip r:embed="rId2"/>
          <a:stretch>
            <a:fillRect/>
          </a:stretch>
        </p:blipFill>
        <p:spPr>
          <a:xfrm>
            <a:off x="10164417" y="3503807"/>
            <a:ext cx="1626890" cy="2200175"/>
          </a:xfrm>
          <a:prstGeom prst="rect">
            <a:avLst/>
          </a:prstGeom>
        </p:spPr>
      </p:pic>
      <p:sp>
        <p:nvSpPr>
          <p:cNvPr id="7" name="TextBox 6">
            <a:extLst>
              <a:ext uri="{FF2B5EF4-FFF2-40B4-BE49-F238E27FC236}">
                <a16:creationId xmlns:a16="http://schemas.microsoft.com/office/drawing/2014/main" id="{B4D0AE21-6243-2FDB-9F14-BA6C20E8FCBD}"/>
              </a:ext>
            </a:extLst>
          </p:cNvPr>
          <p:cNvSpPr txBox="1"/>
          <p:nvPr/>
        </p:nvSpPr>
        <p:spPr>
          <a:xfrm>
            <a:off x="332497" y="5040709"/>
            <a:ext cx="9641328" cy="667490"/>
          </a:xfrm>
          <a:prstGeom prst="rect">
            <a:avLst/>
          </a:prstGeom>
          <a:noFill/>
        </p:spPr>
        <p:txBody>
          <a:bodyPr wrap="square" rtlCol="0">
            <a:spAutoFit/>
          </a:bodyPr>
          <a:lstStyle/>
          <a:p>
            <a:pPr>
              <a:lnSpc>
                <a:spcPct val="150000"/>
              </a:lnSpc>
            </a:pPr>
            <a:r>
              <a:rPr lang="en-US" sz="1300" u="sng" dirty="0">
                <a:latin typeface="Courier New" panose="02070309020205020404" pitchFamily="49" charset="0"/>
                <a:cs typeface="Courier New" panose="02070309020205020404" pitchFamily="49" charset="0"/>
              </a:rPr>
              <a:t>faces.py</a:t>
            </a:r>
          </a:p>
          <a:p>
            <a:pPr>
              <a:lnSpc>
                <a:spcPct val="150000"/>
              </a:lnSpc>
            </a:pPr>
            <a:r>
              <a:rPr lang="en-US" sz="1300" dirty="0">
                <a:latin typeface="Courier New" panose="02070309020205020404" pitchFamily="49" charset="0"/>
                <a:cs typeface="Courier New" panose="02070309020205020404" pitchFamily="49" charset="0"/>
              </a:rPr>
              <a:t>This module contains the faces class with methods to interact with the Faces directory.</a:t>
            </a:r>
          </a:p>
        </p:txBody>
      </p:sp>
      <p:sp>
        <p:nvSpPr>
          <p:cNvPr id="8" name="TextBox 7">
            <a:extLst>
              <a:ext uri="{FF2B5EF4-FFF2-40B4-BE49-F238E27FC236}">
                <a16:creationId xmlns:a16="http://schemas.microsoft.com/office/drawing/2014/main" id="{87F95131-D0B7-3E01-5B23-F178FA0AF9E0}"/>
              </a:ext>
            </a:extLst>
          </p:cNvPr>
          <p:cNvSpPr txBox="1"/>
          <p:nvPr/>
        </p:nvSpPr>
        <p:spPr>
          <a:xfrm>
            <a:off x="332497" y="4016684"/>
            <a:ext cx="9641328" cy="967573"/>
          </a:xfrm>
          <a:prstGeom prst="rect">
            <a:avLst/>
          </a:prstGeom>
          <a:noFill/>
        </p:spPr>
        <p:txBody>
          <a:bodyPr wrap="square" rtlCol="0">
            <a:spAutoFit/>
          </a:bodyPr>
          <a:lstStyle/>
          <a:p>
            <a:pPr>
              <a:lnSpc>
                <a:spcPct val="150000"/>
              </a:lnSpc>
            </a:pPr>
            <a:r>
              <a:rPr lang="en-US" sz="1300" u="sng" dirty="0">
                <a:latin typeface="Courier New" panose="02070309020205020404" pitchFamily="49" charset="0"/>
                <a:cs typeface="Courier New" panose="02070309020205020404" pitchFamily="49" charset="0"/>
              </a:rPr>
              <a:t>logs.py</a:t>
            </a:r>
          </a:p>
          <a:p>
            <a:pPr>
              <a:lnSpc>
                <a:spcPct val="150000"/>
              </a:lnSpc>
            </a:pPr>
            <a:r>
              <a:rPr lang="en-US" sz="1300" dirty="0">
                <a:latin typeface="Courier New" panose="02070309020205020404" pitchFamily="49" charset="0"/>
                <a:cs typeface="Courier New" panose="02070309020205020404" pitchFamily="49" charset="0"/>
              </a:rPr>
              <a:t>This module contains the logs class with methods to access the variables in database.py that deal with information regarding the flightlogs table. </a:t>
            </a:r>
          </a:p>
        </p:txBody>
      </p:sp>
      <p:sp>
        <p:nvSpPr>
          <p:cNvPr id="9" name="TextBox 8">
            <a:extLst>
              <a:ext uri="{FF2B5EF4-FFF2-40B4-BE49-F238E27FC236}">
                <a16:creationId xmlns:a16="http://schemas.microsoft.com/office/drawing/2014/main" id="{3DC666E6-43AB-A5F3-2DE4-FA17F39E650C}"/>
              </a:ext>
            </a:extLst>
          </p:cNvPr>
          <p:cNvSpPr txBox="1"/>
          <p:nvPr/>
        </p:nvSpPr>
        <p:spPr>
          <a:xfrm>
            <a:off x="332497" y="5764651"/>
            <a:ext cx="9641328" cy="667490"/>
          </a:xfrm>
          <a:prstGeom prst="rect">
            <a:avLst/>
          </a:prstGeom>
          <a:noFill/>
        </p:spPr>
        <p:txBody>
          <a:bodyPr wrap="square" rtlCol="0">
            <a:spAutoFit/>
          </a:bodyPr>
          <a:lstStyle/>
          <a:p>
            <a:pPr>
              <a:lnSpc>
                <a:spcPct val="150000"/>
              </a:lnSpc>
            </a:pPr>
            <a:r>
              <a:rPr lang="en-US" sz="1300" u="sng" dirty="0">
                <a:latin typeface="Courier New" panose="02070309020205020404" pitchFamily="49" charset="0"/>
                <a:cs typeface="Courier New" panose="02070309020205020404" pitchFamily="49" charset="0"/>
              </a:rPr>
              <a:t>objects.py</a:t>
            </a:r>
          </a:p>
          <a:p>
            <a:pPr>
              <a:lnSpc>
                <a:spcPct val="150000"/>
              </a:lnSpc>
            </a:pPr>
            <a:r>
              <a:rPr lang="en-US" sz="1300" dirty="0">
                <a:latin typeface="Courier New" panose="02070309020205020404" pitchFamily="49" charset="0"/>
                <a:cs typeface="Courier New" panose="02070309020205020404" pitchFamily="49" charset="0"/>
              </a:rPr>
              <a:t>This module contains the objects class with methods to interact with the Objects directory.</a:t>
            </a:r>
          </a:p>
        </p:txBody>
      </p:sp>
      <p:sp>
        <p:nvSpPr>
          <p:cNvPr id="10" name="TextBox 9">
            <a:extLst>
              <a:ext uri="{FF2B5EF4-FFF2-40B4-BE49-F238E27FC236}">
                <a16:creationId xmlns:a16="http://schemas.microsoft.com/office/drawing/2014/main" id="{8719A4A5-247E-5774-7D0F-86D5C5E33691}"/>
              </a:ext>
            </a:extLst>
          </p:cNvPr>
          <p:cNvSpPr txBox="1"/>
          <p:nvPr/>
        </p:nvSpPr>
        <p:spPr>
          <a:xfrm>
            <a:off x="332497" y="2698676"/>
            <a:ext cx="9641328" cy="1267655"/>
          </a:xfrm>
          <a:prstGeom prst="rect">
            <a:avLst/>
          </a:prstGeom>
          <a:noFill/>
        </p:spPr>
        <p:txBody>
          <a:bodyPr wrap="square" rtlCol="0">
            <a:spAutoFit/>
          </a:bodyPr>
          <a:lstStyle/>
          <a:p>
            <a:pPr>
              <a:lnSpc>
                <a:spcPct val="150000"/>
              </a:lnSpc>
            </a:pPr>
            <a:r>
              <a:rPr lang="en-US" sz="1300" u="sng" dirty="0">
                <a:latin typeface="Courier New" panose="02070309020205020404" pitchFamily="49" charset="0"/>
                <a:cs typeface="Courier New" panose="02070309020205020404" pitchFamily="49" charset="0"/>
              </a:rPr>
              <a:t>users.py</a:t>
            </a:r>
          </a:p>
          <a:p>
            <a:pPr>
              <a:lnSpc>
                <a:spcPct val="150000"/>
              </a:lnSpc>
            </a:pPr>
            <a:r>
              <a:rPr lang="en-US" sz="1300" dirty="0">
                <a:latin typeface="Courier New" panose="02070309020205020404" pitchFamily="49" charset="0"/>
                <a:cs typeface="Courier New" panose="02070309020205020404" pitchFamily="49" charset="0"/>
              </a:rPr>
              <a:t>This module contains the Users class with methods to access the variables in database.py that deal with information regarding the Users table. This class also inserts values into the drones table when a user is added.</a:t>
            </a:r>
          </a:p>
        </p:txBody>
      </p:sp>
    </p:spTree>
    <p:extLst>
      <p:ext uri="{BB962C8B-B14F-4D97-AF65-F5344CB8AC3E}">
        <p14:creationId xmlns:p14="http://schemas.microsoft.com/office/powerpoint/2010/main" val="4280855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717E014-E8BF-CD5F-BACA-6BC401DE6BFB}"/>
              </a:ext>
            </a:extLst>
          </p:cNvPr>
          <p:cNvSpPr/>
          <p:nvPr/>
        </p:nvSpPr>
        <p:spPr>
          <a:xfrm>
            <a:off x="4534368" y="0"/>
            <a:ext cx="7368209"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9FE34F75-C683-1518-2248-8F0026D3F5F3}"/>
              </a:ext>
            </a:extLst>
          </p:cNvPr>
          <p:cNvSpPr>
            <a:spLocks noGrp="1"/>
          </p:cNvSpPr>
          <p:nvPr>
            <p:ph type="title"/>
          </p:nvPr>
        </p:nvSpPr>
        <p:spPr>
          <a:xfrm>
            <a:off x="0" y="2328568"/>
            <a:ext cx="4506621" cy="2200863"/>
          </a:xfrm>
        </p:spPr>
        <p:txBody>
          <a:bodyPr>
            <a:normAutofit/>
          </a:bodyPr>
          <a:lstStyle/>
          <a:p>
            <a:pPr algn="ctr"/>
            <a:r>
              <a:rPr lang="en-US" b="1" dirty="0">
                <a:latin typeface="Courier New" panose="02070309020205020404" pitchFamily="49" charset="0"/>
                <a:cs typeface="Courier New" panose="02070309020205020404" pitchFamily="49" charset="0"/>
              </a:rPr>
              <a:t>The Data Management System</a:t>
            </a:r>
          </a:p>
        </p:txBody>
      </p:sp>
      <p:pic>
        <p:nvPicPr>
          <p:cNvPr id="4" name="Picture 3" descr="Graphical user interface&#10;&#10;Description automatically generated">
            <a:extLst>
              <a:ext uri="{FF2B5EF4-FFF2-40B4-BE49-F238E27FC236}">
                <a16:creationId xmlns:a16="http://schemas.microsoft.com/office/drawing/2014/main" id="{990D6635-ABAC-524C-1AEB-5E5EC641D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1288" y="43034"/>
            <a:ext cx="5114370" cy="6771932"/>
          </a:xfrm>
          <a:prstGeom prst="rect">
            <a:avLst/>
          </a:prstGeom>
        </p:spPr>
      </p:pic>
    </p:spTree>
    <p:extLst>
      <p:ext uri="{BB962C8B-B14F-4D97-AF65-F5344CB8AC3E}">
        <p14:creationId xmlns:p14="http://schemas.microsoft.com/office/powerpoint/2010/main" val="152320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85030E-F3D5-C8C1-4085-64C4F56248E6}"/>
              </a:ext>
            </a:extLst>
          </p:cNvPr>
          <p:cNvPicPr>
            <a:picLocks noChangeAspect="1"/>
          </p:cNvPicPr>
          <p:nvPr/>
        </p:nvPicPr>
        <p:blipFill>
          <a:blip r:embed="rId2"/>
          <a:stretch>
            <a:fillRect/>
          </a:stretch>
        </p:blipFill>
        <p:spPr>
          <a:xfrm>
            <a:off x="147382" y="91501"/>
            <a:ext cx="2397035" cy="6674997"/>
          </a:xfrm>
          <a:prstGeom prst="rect">
            <a:avLst/>
          </a:prstGeom>
        </p:spPr>
      </p:pic>
      <p:sp>
        <p:nvSpPr>
          <p:cNvPr id="9" name="Content Placeholder 2">
            <a:extLst>
              <a:ext uri="{FF2B5EF4-FFF2-40B4-BE49-F238E27FC236}">
                <a16:creationId xmlns:a16="http://schemas.microsoft.com/office/drawing/2014/main" id="{0D96F62F-D146-2E74-43D9-C554FA488DB4}"/>
              </a:ext>
            </a:extLst>
          </p:cNvPr>
          <p:cNvSpPr>
            <a:spLocks noGrp="1"/>
          </p:cNvSpPr>
          <p:nvPr>
            <p:ph idx="1"/>
          </p:nvPr>
        </p:nvSpPr>
        <p:spPr>
          <a:xfrm>
            <a:off x="2706757" y="237276"/>
            <a:ext cx="9337861" cy="1843316"/>
          </a:xfrm>
        </p:spPr>
        <p:txBody>
          <a:bodyPr>
            <a:normAutofit/>
          </a:bodyPr>
          <a:lstStyle/>
          <a:p>
            <a:pPr marL="0" indent="0">
              <a:lnSpc>
                <a:spcPct val="100000"/>
              </a:lnSpc>
              <a:buNone/>
            </a:pPr>
            <a:r>
              <a:rPr lang="en-US" sz="1600" u="sng" dirty="0">
                <a:latin typeface="Courier New" panose="02070309020205020404" pitchFamily="49" charset="0"/>
                <a:cs typeface="Courier New" panose="02070309020205020404" pitchFamily="49" charset="0"/>
              </a:rPr>
              <a:t>main.py (Controllers)</a:t>
            </a:r>
          </a:p>
          <a:p>
            <a:pPr>
              <a:lnSpc>
                <a:spcPct val="100000"/>
              </a:lnSpc>
            </a:pPr>
            <a:r>
              <a:rPr lang="en-US" sz="1600" dirty="0">
                <a:latin typeface="Courier New" panose="02070309020205020404" pitchFamily="49" charset="0"/>
                <a:cs typeface="Courier New" panose="02070309020205020404" pitchFamily="49" charset="0"/>
              </a:rPr>
              <a:t>Controller class that initializes all other controller classes</a:t>
            </a:r>
          </a:p>
          <a:p>
            <a:pPr>
              <a:lnSpc>
                <a:spcPct val="100000"/>
              </a:lnSpc>
            </a:pPr>
            <a:r>
              <a:rPr lang="en-US" sz="1600" dirty="0">
                <a:latin typeface="Courier New" panose="02070309020205020404" pitchFamily="49" charset="0"/>
                <a:cs typeface="Courier New" panose="02070309020205020404" pitchFamily="49" charset="0"/>
              </a:rPr>
              <a:t>method to determine if user is logged in</a:t>
            </a:r>
          </a:p>
          <a:p>
            <a:pPr>
              <a:lnSpc>
                <a:spcPct val="100000"/>
              </a:lnSpc>
            </a:pPr>
            <a:r>
              <a:rPr lang="en-US" sz="1600" dirty="0">
                <a:latin typeface="Courier New" panose="02070309020205020404" pitchFamily="49" charset="0"/>
                <a:cs typeface="Courier New" panose="02070309020205020404" pitchFamily="49" charset="0"/>
              </a:rPr>
              <a:t>method to start the view class mainloop displaying login frame if user isn’t logged in or home frame if they are logged in</a:t>
            </a:r>
          </a:p>
        </p:txBody>
      </p:sp>
      <p:cxnSp>
        <p:nvCxnSpPr>
          <p:cNvPr id="11" name="Straight Arrow Connector 10">
            <a:extLst>
              <a:ext uri="{FF2B5EF4-FFF2-40B4-BE49-F238E27FC236}">
                <a16:creationId xmlns:a16="http://schemas.microsoft.com/office/drawing/2014/main" id="{DFFC04C9-2601-D8CA-8349-EBFE28AD11E5}"/>
              </a:ext>
            </a:extLst>
          </p:cNvPr>
          <p:cNvCxnSpPr>
            <a:cxnSpLocks/>
          </p:cNvCxnSpPr>
          <p:nvPr/>
        </p:nvCxnSpPr>
        <p:spPr>
          <a:xfrm flipH="1">
            <a:off x="1345899" y="490330"/>
            <a:ext cx="1369993" cy="15902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42C18B4-7D7C-361A-0132-4D7CCCD1A6FB}"/>
              </a:ext>
            </a:extLst>
          </p:cNvPr>
          <p:cNvSpPr/>
          <p:nvPr/>
        </p:nvSpPr>
        <p:spPr>
          <a:xfrm>
            <a:off x="2706757" y="237276"/>
            <a:ext cx="9008165" cy="16710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E5997D9E-4349-7C31-1B3A-7AA01BCD4AB6}"/>
              </a:ext>
            </a:extLst>
          </p:cNvPr>
          <p:cNvSpPr txBox="1">
            <a:spLocks/>
          </p:cNvSpPr>
          <p:nvPr/>
        </p:nvSpPr>
        <p:spPr>
          <a:xfrm>
            <a:off x="2706757" y="2080592"/>
            <a:ext cx="9337861" cy="184331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600" u="sng" dirty="0">
                <a:latin typeface="Courier New" panose="02070309020205020404" pitchFamily="49" charset="0"/>
                <a:cs typeface="Courier New" panose="02070309020205020404" pitchFamily="49" charset="0"/>
              </a:rPr>
              <a:t>base.py (Models)</a:t>
            </a:r>
          </a:p>
          <a:p>
            <a:pPr>
              <a:lnSpc>
                <a:spcPct val="100000"/>
              </a:lnSpc>
            </a:pPr>
            <a:r>
              <a:rPr lang="en-US" sz="1600" dirty="0">
                <a:latin typeface="Courier New" panose="02070309020205020404" pitchFamily="49" charset="0"/>
                <a:cs typeface="Courier New" panose="02070309020205020404" pitchFamily="49" charset="0"/>
              </a:rPr>
              <a:t>Inherited class for all models so they can register callback functions for events and trigger them</a:t>
            </a:r>
            <a:endParaRPr lang="en-US" sz="1600" u="sng" dirty="0">
              <a:latin typeface="Courier New" panose="02070309020205020404" pitchFamily="49" charset="0"/>
              <a:cs typeface="Courier New" panose="02070309020205020404" pitchFamily="49" charset="0"/>
            </a:endParaRPr>
          </a:p>
          <a:p>
            <a:pPr marL="0" indent="0">
              <a:lnSpc>
                <a:spcPct val="100000"/>
              </a:lnSpc>
              <a:buFont typeface="Arial" panose="020B0604020202020204" pitchFamily="34" charset="0"/>
              <a:buNone/>
            </a:pPr>
            <a:r>
              <a:rPr lang="en-US" sz="1600" u="sng" dirty="0">
                <a:latin typeface="Courier New" panose="02070309020205020404" pitchFamily="49" charset="0"/>
                <a:cs typeface="Courier New" panose="02070309020205020404" pitchFamily="49" charset="0"/>
              </a:rPr>
              <a:t>main.py (Models)</a:t>
            </a:r>
          </a:p>
          <a:p>
            <a:pPr>
              <a:lnSpc>
                <a:spcPct val="100000"/>
              </a:lnSpc>
            </a:pPr>
            <a:r>
              <a:rPr lang="en-US" sz="1600" dirty="0">
                <a:latin typeface="Courier New" panose="02070309020205020404" pitchFamily="49" charset="0"/>
                <a:cs typeface="Courier New" panose="02070309020205020404" pitchFamily="49" charset="0"/>
              </a:rPr>
              <a:t>Model class that initializes Users, Faces, Logs, and Objects classes (models)</a:t>
            </a:r>
          </a:p>
        </p:txBody>
      </p:sp>
      <p:sp>
        <p:nvSpPr>
          <p:cNvPr id="15" name="Rectangle 14">
            <a:extLst>
              <a:ext uri="{FF2B5EF4-FFF2-40B4-BE49-F238E27FC236}">
                <a16:creationId xmlns:a16="http://schemas.microsoft.com/office/drawing/2014/main" id="{AC00701F-F0BE-CFF3-CE8A-0B018AC98ABA}"/>
              </a:ext>
            </a:extLst>
          </p:cNvPr>
          <p:cNvSpPr/>
          <p:nvPr/>
        </p:nvSpPr>
        <p:spPr>
          <a:xfrm>
            <a:off x="2706757" y="2080592"/>
            <a:ext cx="9008165" cy="17980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80CD3E20-7D72-1553-EED1-7C0F10301700}"/>
              </a:ext>
            </a:extLst>
          </p:cNvPr>
          <p:cNvCxnSpPr>
            <a:cxnSpLocks/>
          </p:cNvCxnSpPr>
          <p:nvPr/>
        </p:nvCxnSpPr>
        <p:spPr>
          <a:xfrm flipH="1">
            <a:off x="1345899" y="2234888"/>
            <a:ext cx="1369993" cy="5215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6CBEF52-8D2C-72CA-62AD-D681F7FC8A7B}"/>
              </a:ext>
            </a:extLst>
          </p:cNvPr>
          <p:cNvCxnSpPr>
            <a:cxnSpLocks/>
          </p:cNvCxnSpPr>
          <p:nvPr/>
        </p:nvCxnSpPr>
        <p:spPr>
          <a:xfrm flipH="1">
            <a:off x="1345899" y="3260035"/>
            <a:ext cx="1369993" cy="1367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3B539DF-9BF5-DAA9-9D0D-375DE662BC1A}"/>
              </a:ext>
            </a:extLst>
          </p:cNvPr>
          <p:cNvSpPr/>
          <p:nvPr/>
        </p:nvSpPr>
        <p:spPr>
          <a:xfrm>
            <a:off x="2706756" y="4039083"/>
            <a:ext cx="9008165" cy="16710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FD1F80B5-3DF7-6959-6DC3-591E62F695AB}"/>
              </a:ext>
            </a:extLst>
          </p:cNvPr>
          <p:cNvSpPr txBox="1">
            <a:spLocks/>
          </p:cNvSpPr>
          <p:nvPr/>
        </p:nvSpPr>
        <p:spPr>
          <a:xfrm>
            <a:off x="2706756" y="4027246"/>
            <a:ext cx="9337861" cy="1843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600" u="sng" dirty="0">
                <a:latin typeface="Courier New" panose="02070309020205020404" pitchFamily="49" charset="0"/>
                <a:cs typeface="Courier New" panose="02070309020205020404" pitchFamily="49" charset="0"/>
              </a:rPr>
              <a:t>main.py (Views)</a:t>
            </a:r>
          </a:p>
          <a:p>
            <a:pPr>
              <a:lnSpc>
                <a:spcPct val="100000"/>
              </a:lnSpc>
            </a:pPr>
            <a:r>
              <a:rPr lang="en-US" sz="1600" dirty="0">
                <a:latin typeface="Courier New" panose="02070309020205020404" pitchFamily="49" charset="0"/>
                <a:cs typeface="Courier New" panose="02070309020205020404" pitchFamily="49" charset="0"/>
              </a:rPr>
              <a:t>View class that initializes all other view classes and adds all frame classes to the root window.</a:t>
            </a:r>
          </a:p>
          <a:p>
            <a:pPr>
              <a:lnSpc>
                <a:spcPct val="100000"/>
              </a:lnSpc>
            </a:pPr>
            <a:r>
              <a:rPr lang="en-US" sz="1600" dirty="0">
                <a:latin typeface="Courier New" panose="02070309020205020404" pitchFamily="49" charset="0"/>
                <a:cs typeface="Courier New" panose="02070309020205020404" pitchFamily="49" charset="0"/>
              </a:rPr>
              <a:t>method to switch between the frames in the root window.</a:t>
            </a:r>
          </a:p>
          <a:p>
            <a:pPr>
              <a:lnSpc>
                <a:spcPct val="100000"/>
              </a:lnSpc>
            </a:pPr>
            <a:r>
              <a:rPr lang="en-US" sz="1600" dirty="0">
                <a:latin typeface="Courier New" panose="02070309020205020404" pitchFamily="49" charset="0"/>
                <a:cs typeface="Courier New" panose="02070309020205020404" pitchFamily="49" charset="0"/>
              </a:rPr>
              <a:t>method to start the root view as the mainloop </a:t>
            </a:r>
          </a:p>
          <a:p>
            <a:pPr marL="0" indent="0">
              <a:lnSpc>
                <a:spcPct val="100000"/>
              </a:lnSpc>
              <a:buNone/>
            </a:pPr>
            <a:endParaRPr lang="en-US" sz="1600" dirty="0">
              <a:latin typeface="Courier New" panose="02070309020205020404" pitchFamily="49" charset="0"/>
              <a:cs typeface="Courier New" panose="02070309020205020404" pitchFamily="49" charset="0"/>
            </a:endParaRPr>
          </a:p>
        </p:txBody>
      </p:sp>
      <p:cxnSp>
        <p:nvCxnSpPr>
          <p:cNvPr id="24" name="Straight Arrow Connector 23">
            <a:extLst>
              <a:ext uri="{FF2B5EF4-FFF2-40B4-BE49-F238E27FC236}">
                <a16:creationId xmlns:a16="http://schemas.microsoft.com/office/drawing/2014/main" id="{48B3D730-54FE-F4CA-0835-5E295243648D}"/>
              </a:ext>
            </a:extLst>
          </p:cNvPr>
          <p:cNvCxnSpPr>
            <a:cxnSpLocks/>
          </p:cNvCxnSpPr>
          <p:nvPr/>
        </p:nvCxnSpPr>
        <p:spPr>
          <a:xfrm flipH="1">
            <a:off x="1345899" y="4232338"/>
            <a:ext cx="1369993" cy="16500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B6B7FE0-EF58-CF54-2AAE-91C650C94209}"/>
              </a:ext>
            </a:extLst>
          </p:cNvPr>
          <p:cNvCxnSpPr>
            <a:cxnSpLocks/>
          </p:cNvCxnSpPr>
          <p:nvPr/>
        </p:nvCxnSpPr>
        <p:spPr>
          <a:xfrm flipH="1">
            <a:off x="1152038" y="6224259"/>
            <a:ext cx="2038422" cy="42748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569EABAB-BE77-4F48-E418-ADA46E228816}"/>
              </a:ext>
            </a:extLst>
          </p:cNvPr>
          <p:cNvSpPr txBox="1">
            <a:spLocks/>
          </p:cNvSpPr>
          <p:nvPr/>
        </p:nvSpPr>
        <p:spPr>
          <a:xfrm>
            <a:off x="3190460" y="6045673"/>
            <a:ext cx="8370452" cy="6439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600" dirty="0">
                <a:solidFill>
                  <a:srgbClr val="FFFF00"/>
                </a:solidFill>
                <a:latin typeface="Courier New" panose="02070309020205020404" pitchFamily="49" charset="0"/>
                <a:cs typeface="Courier New" panose="02070309020205020404" pitchFamily="49" charset="0"/>
              </a:rPr>
              <a:t>***Main function that initializes the Model, View, and Controller class and calls the Controllers classes start method. This is called in the python main loop contained in this module.***</a:t>
            </a:r>
          </a:p>
          <a:p>
            <a:pPr marL="0" indent="0">
              <a:lnSpc>
                <a:spcPct val="100000"/>
              </a:lnSpc>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649163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 2013 - 2022</Template>
  <TotalTime>459</TotalTime>
  <Words>1373</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Office Theme</vt:lpstr>
      <vt:lpstr>Drone Controller with Computer Vision Capabilities for the Tello EDU Mini Drone</vt:lpstr>
      <vt:lpstr>This System provides…</vt:lpstr>
      <vt:lpstr>These features can aid in solving many problems that exist in the world today </vt:lpstr>
      <vt:lpstr>Functional Aspects: Inputs – Processes - Outputs </vt:lpstr>
      <vt:lpstr>Technical aspects</vt:lpstr>
      <vt:lpstr>Data Storage</vt:lpstr>
      <vt:lpstr>PowerPoint Presentation</vt:lpstr>
      <vt:lpstr>The Data Management System</vt:lpstr>
      <vt:lpstr>PowerPoint Presentation</vt:lpstr>
      <vt:lpstr>The Drone controller</vt:lpstr>
      <vt:lpstr>PowerPoint Presentation</vt:lpstr>
      <vt:lpstr>The Mapping Controller</vt:lpstr>
      <vt:lpstr>PowerPoint Presentation</vt:lpstr>
      <vt:lpstr>Demonstrations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Drone Controller with Computer Vision Capabilities for the Tello EDU Mini Drone</dc:title>
  <dc:creator>Jacob Pitsenberger</dc:creator>
  <cp:lastModifiedBy>Jacob Pitsenberger</cp:lastModifiedBy>
  <cp:revision>40</cp:revision>
  <dcterms:created xsi:type="dcterms:W3CDTF">2023-03-27T16:33:47Z</dcterms:created>
  <dcterms:modified xsi:type="dcterms:W3CDTF">2023-05-04T17:11:39Z</dcterms:modified>
</cp:coreProperties>
</file>