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omments/modernComment_120_2C9C7C00.xml" ContentType="application/vnd.ms-powerpoint.comments+xml"/>
  <Override PartName="/ppt/notesSlides/notesSlide20.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1" r:id="rId1"/>
  </p:sldMasterIdLst>
  <p:notesMasterIdLst>
    <p:notesMasterId r:id="rId22"/>
  </p:notesMasterIdLst>
  <p:sldIdLst>
    <p:sldId id="256" r:id="rId2"/>
    <p:sldId id="285" r:id="rId3"/>
    <p:sldId id="258" r:id="rId4"/>
    <p:sldId id="268" r:id="rId5"/>
    <p:sldId id="269" r:id="rId6"/>
    <p:sldId id="260" r:id="rId7"/>
    <p:sldId id="271" r:id="rId8"/>
    <p:sldId id="273" r:id="rId9"/>
    <p:sldId id="272" r:id="rId10"/>
    <p:sldId id="286" r:id="rId11"/>
    <p:sldId id="277" r:id="rId12"/>
    <p:sldId id="284" r:id="rId13"/>
    <p:sldId id="274" r:id="rId14"/>
    <p:sldId id="278" r:id="rId15"/>
    <p:sldId id="280" r:id="rId16"/>
    <p:sldId id="283" r:id="rId17"/>
    <p:sldId id="264" r:id="rId18"/>
    <p:sldId id="287" r:id="rId19"/>
    <p:sldId id="288" r:id="rId20"/>
    <p:sldId id="276"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2A2CA6D-6520-F85A-96B5-3D87F93E00B5}" name="sliu@gprep.org" initials="sl" userId="S::urn:spo:guest#sliu@gprep.org::" providerId="AD"/>
  <p188:author id="{9BCA75B8-2805-DE93-395E-96F67778EF29}" name="Eric Yu" initials="EY" userId="S::eyu29@jh.edu::818ebfed-7acf-43de-8e9f-76f8e4ca5b4b"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E5E1E1"/>
    <a:srgbClr val="F5F0F0"/>
    <a:srgbClr val="FFDAD6"/>
    <a:srgbClr val="FF8981"/>
    <a:srgbClr val="FFDEA6"/>
    <a:srgbClr val="B3D3FC"/>
    <a:srgbClr val="FEDBDA"/>
    <a:srgbClr val="BBDEFB"/>
    <a:srgbClr val="DAE8CB"/>
    <a:srgbClr val="AFE1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4F5C1A-58F4-44C7-9536-9ED5CFB8465C}" v="158" dt="2023-08-03T20:40:01.119"/>
    <p1510:client id="{62974B0F-B4F8-39AE-332F-0BADB414B16A}" v="2516" dt="2023-08-03T15:42:57.162"/>
    <p1510:client id="{67630286-96CE-4E22-BC30-F59FB06BE227}" v="1856" dt="2023-08-03T21:13:59.812"/>
    <p1510:client id="{9B821575-9091-162D-1A9D-40A1B560FF91}" v="4" dt="2023-08-04T03:13:18.459"/>
    <p1510:client id="{A7AC802B-904E-E455-C1BC-3189D7549BB5}" v="99" dt="2023-08-04T00:10:28.611"/>
    <p1510:client id="{E4FEC2FB-07AD-F4F7-DBDB-7DD276A5A16E}" v="24" dt="2023-08-03T20:23:09.747"/>
    <p1510:client id="{F3B83522-4D9E-F746-B05C-33FE3367FD1F}" v="6435" dt="2023-08-04T04:48:00.269"/>
    <p1510:client id="{F8E120A1-3A44-0A48-A1C7-7E17C0A8CDBE}" v="3" dt="2023-08-03T17:29:15.3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8/10/relationships/authors" Targe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comments/modernComment_120_2C9C7C00.xml><?xml version="1.0" encoding="utf-8"?>
<p188:cmLst xmlns:a="http://schemas.openxmlformats.org/drawingml/2006/main" xmlns:r="http://schemas.openxmlformats.org/officeDocument/2006/relationships" xmlns:p188="http://schemas.microsoft.com/office/powerpoint/2018/8/main">
  <p188:cm id="{956B9988-5933-BA4A-BDD1-64F7EECFA02D}" authorId="{9BCA75B8-2805-DE93-395E-96F67778EF29}" created="2023-08-02T23:46:29.873">
    <pc:sldMkLst xmlns:pc="http://schemas.microsoft.com/office/powerpoint/2013/main/command">
      <pc:docMk/>
      <pc:sldMk cId="302910019" sldId="274"/>
    </pc:sldMkLst>
    <p188:replyLst>
      <p188:reply id="{B811AB2F-2530-49AF-959D-28DD8EFC60C7}" authorId="{42A2CA6D-6520-F85A-96B5-3D87F93E00B5}" created="2023-08-02T23:51:21.777">
        <p188:txBody>
          <a:bodyPr/>
          <a:lstStyle/>
          <a:p>
            <a:r>
              <a:rPr lang="en-US"/>
              <a:t>no</a:t>
            </a:r>
          </a:p>
        </p188:txBody>
      </p188:reply>
      <p188:reply id="{D1804427-F34D-4865-882E-7EB594E78EB2}" authorId="{42A2CA6D-6520-F85A-96B5-3D87F93E00B5}" created="2023-08-02T23:51:47.575">
        <p188:txBody>
          <a:bodyPr/>
          <a:lstStyle/>
          <a:p>
            <a:r>
              <a:rPr lang="en-US"/>
              <a:t>I refuuse</a:t>
            </a:r>
          </a:p>
        </p188:txBody>
      </p188:reply>
      <p188:reply id="{CB3FAC47-64AD-9349-AF70-97EC2C4AE114}" authorId="{9BCA75B8-2805-DE93-395E-96F67778EF29}" created="2023-08-02T23:54:38.604">
        <p188:txBody>
          <a:bodyPr/>
          <a:lstStyle/>
          <a:p>
            <a:r>
              <a:rPr lang="en-US"/>
              <a:t>&gt;:(</a:t>
            </a:r>
          </a:p>
        </p188:txBody>
      </p188:reply>
      <p188:reply id="{2F4D4793-16E6-394E-875F-0354A9375704}" authorId="{9BCA75B8-2805-DE93-395E-96F67778EF29}" created="2023-08-02T23:54:47.913">
        <p188:txBody>
          <a:bodyPr/>
          <a:lstStyle/>
          <a:p>
            <a:r>
              <a:rPr lang="en-US"/>
              <a:t>You make me sad</a:t>
            </a:r>
          </a:p>
        </p188:txBody>
        <p188:extLst>
          <p:ext xmlns:p="http://schemas.openxmlformats.org/presentationml/2006/main" uri="{57CB4572-C831-44C2-8A1C-0ADB6CCDFE69}">
            <p223:reactions xmlns:p223="http://schemas.microsoft.com/office/powerpoint/2022/03/main">
              <p223:rxn type="👍">
                <p223:instance time="2023-08-03T02:42:12.747" authorId="{42A2CA6D-6520-F85A-96B5-3D87F93E00B5}"/>
              </p223:rxn>
            </p223:reactions>
          </p:ext>
        </p188:extLst>
      </p188:reply>
    </p188:replyLst>
    <p188:txBody>
      <a:bodyPr/>
      <a:lstStyle/>
      <a:p>
        <a:r>
          <a:rPr lang="en-US"/>
          <a:t>Be sure to make this slide match seamlessly with the ppt design language :)</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5ddbc18822_1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25ddbc18822_1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5ddbc18822_1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g25ddbc18822_1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27641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5ddbc18822_1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g25ddbc18822_1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167939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5ddbc18822_1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g25ddbc18822_1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48487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5ddbc18822_1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g25ddbc18822_1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29854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5ddbc18822_1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g25ddbc18822_1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475438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5ddbc18822_1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g25ddbc18822_1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25429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5ddbc18822_1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g25ddbc18822_1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729649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5ddbc1871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5ddbc1871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5ddbc18822_1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g25ddbc18822_1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63257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5ddbc18822_1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a:solidFill>
                  <a:schemeClr val="tx1"/>
                </a:solidFill>
                <a:latin typeface="Roboto" panose="02000000000000000000" pitchFamily="2" charset="0"/>
                <a:ea typeface="Roboto" panose="02000000000000000000" pitchFamily="2" charset="0"/>
                <a:cs typeface="Roboto" panose="02000000000000000000" pitchFamily="2" charset="0"/>
              </a:rPr>
              <a:t>Access to higher education has a strong negative correlation with violent crime – this can be easily understood in that higher education lowers violence, where discrimination is lowered and accepting others. </a:t>
            </a:r>
          </a:p>
          <a:p>
            <a:pPr marL="0" lvl="0" indent="0" algn="l" rtl="0">
              <a:spcBef>
                <a:spcPts val="0"/>
              </a:spcBef>
              <a:spcAft>
                <a:spcPts val="0"/>
              </a:spcAft>
              <a:buNone/>
            </a:pPr>
            <a:endParaRPr lang="en-US"/>
          </a:p>
          <a:p>
            <a:pPr marL="0" lvl="0" indent="0" algn="l" rtl="0">
              <a:spcBef>
                <a:spcPts val="0"/>
              </a:spcBef>
              <a:spcAft>
                <a:spcPts val="0"/>
              </a:spcAft>
              <a:buNone/>
            </a:pPr>
            <a:r>
              <a:rPr lang="en-US" sz="1100">
                <a:solidFill>
                  <a:schemeClr val="tx1"/>
                </a:solidFill>
                <a:latin typeface="Roboto" panose="02000000000000000000" pitchFamily="2" charset="0"/>
                <a:ea typeface="Roboto" panose="02000000000000000000" pitchFamily="2" charset="0"/>
                <a:cs typeface="Roboto" panose="02000000000000000000" pitchFamily="2" charset="0"/>
              </a:rPr>
              <a:t>We suspect this may be caused from more time spent online and leading to less motivation to commit violent crimes. The negative coefficient for this variable might also challenge the idea that video games contribute to violent crimes, though more investigations are required. </a:t>
            </a:r>
          </a:p>
          <a:p>
            <a:pPr marL="0" lvl="0" indent="0" algn="l" rtl="0">
              <a:spcBef>
                <a:spcPts val="0"/>
              </a:spcBef>
              <a:spcAft>
                <a:spcPts val="0"/>
              </a:spcAft>
              <a:buNone/>
            </a:pPr>
            <a:endParaRPr lang="en-US" sz="1100">
              <a:solidFill>
                <a:schemeClr val="tx1"/>
              </a:solidFill>
              <a:latin typeface="Roboto" panose="02000000000000000000" pitchFamily="2" charset="0"/>
              <a:ea typeface="Roboto" panose="02000000000000000000" pitchFamily="2" charset="0"/>
              <a:cs typeface="Roboto" panose="02000000000000000000" pitchFamily="2" charset="0"/>
            </a:endParaRPr>
          </a:p>
          <a:p>
            <a:pPr marL="0" lvl="0" indent="0" algn="l" rtl="0">
              <a:spcBef>
                <a:spcPts val="0"/>
              </a:spcBef>
              <a:spcAft>
                <a:spcPts val="0"/>
              </a:spcAft>
              <a:buNone/>
            </a:pPr>
            <a:r>
              <a:rPr lang="en-US" sz="1100">
                <a:solidFill>
                  <a:schemeClr val="tx1"/>
                </a:solidFill>
                <a:latin typeface="Roboto" panose="02000000000000000000" pitchFamily="2" charset="0"/>
                <a:ea typeface="Roboto" panose="02000000000000000000" pitchFamily="2" charset="0"/>
                <a:cs typeface="Roboto" panose="02000000000000000000" pitchFamily="2" charset="0"/>
              </a:rPr>
              <a:t>One possible explanation for this might be that more housing allows for domestic violence or hate crimes.</a:t>
            </a:r>
          </a:p>
          <a:p>
            <a:pPr marL="0" lvl="0" indent="0" algn="l" rtl="0">
              <a:spcBef>
                <a:spcPts val="0"/>
              </a:spcBef>
              <a:spcAft>
                <a:spcPts val="0"/>
              </a:spcAft>
              <a:buNone/>
            </a:pPr>
            <a:endParaRPr lang="en-US" sz="1100">
              <a:solidFill>
                <a:schemeClr val="tx1"/>
              </a:solidFill>
              <a:latin typeface="Roboto" panose="02000000000000000000" pitchFamily="2" charset="0"/>
              <a:ea typeface="Roboto" panose="02000000000000000000" pitchFamily="2" charset="0"/>
              <a:cs typeface="Roboto" panose="02000000000000000000" pitchFamily="2" charset="0"/>
            </a:endParaRPr>
          </a:p>
          <a:p>
            <a:pPr marL="0" lvl="0" indent="0" algn="l" rtl="0">
              <a:spcBef>
                <a:spcPts val="0"/>
              </a:spcBef>
              <a:spcAft>
                <a:spcPts val="0"/>
              </a:spcAft>
              <a:buNone/>
            </a:pPr>
            <a:r>
              <a:rPr lang="en-US" sz="1100">
                <a:solidFill>
                  <a:schemeClr val="tx1"/>
                </a:solidFill>
                <a:latin typeface="Roboto" panose="02000000000000000000" pitchFamily="2" charset="0"/>
                <a:ea typeface="Roboto" panose="02000000000000000000" pitchFamily="2" charset="0"/>
                <a:cs typeface="Roboto" panose="02000000000000000000" pitchFamily="2" charset="0"/>
              </a:rPr>
              <a:t>We suspect there may be greater socio-economic factors that lead to these issues such as unequal opportunities or historical impacts. </a:t>
            </a:r>
            <a:endParaRPr/>
          </a:p>
        </p:txBody>
      </p:sp>
      <p:sp>
        <p:nvSpPr>
          <p:cNvPr id="152" name="Google Shape;152;g25ddbc18822_1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0078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831035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5ddbc18822_1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g25ddbc18822_1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359217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5ddbc18822_1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g25ddbc18822_1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5ddbc18822_1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g25ddbc18822_1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48993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5ddbc18822_1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g25ddbc18822_1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2976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5ddbc18822_1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g25ddbc18822_1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5ddbc18822_1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g25ddbc18822_1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073768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5ddbc18822_1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g25ddbc18822_1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52304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5ddbc18822_1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g25ddbc18822_1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38955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58" name="Google Shape;58;p14"/>
          <p:cNvSpPr txBox="1">
            <a:spLocks noGrp="1"/>
          </p:cNvSpPr>
          <p:nvPr>
            <p:ph type="subTitle" idx="1"/>
          </p:nvPr>
        </p:nvSpPr>
        <p:spPr>
          <a:xfrm>
            <a:off x="1143000" y="2701528"/>
            <a:ext cx="6858000" cy="1241821"/>
          </a:xfrm>
          <a:prstGeom prst="rect">
            <a:avLst/>
          </a:prstGeom>
          <a:noFill/>
          <a:ln>
            <a:noFill/>
          </a:ln>
        </p:spPr>
        <p:txBody>
          <a:bodyPr spcFirstLastPara="1" wrap="square" lIns="68575" tIns="34275" rIns="68575" bIns="34275" anchor="t" anchorCtr="0">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59" name="Google Shape;59;p1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0" name="Google Shape;60;p1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1" name="Google Shape;61;p1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5" name="Google Shape;115;p23"/>
          <p:cNvSpPr txBox="1">
            <a:spLocks noGrp="1"/>
          </p:cNvSpPr>
          <p:nvPr>
            <p:ph type="body" idx="1"/>
          </p:nvPr>
        </p:nvSpPr>
        <p:spPr>
          <a:xfrm rot="5400000">
            <a:off x="2940248" y="-942379"/>
            <a:ext cx="3263504" cy="78867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6" name="Google Shape;116;p2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7" name="Google Shape;117;p2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8" name="Google Shape;118;p2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5350073" y="1467445"/>
            <a:ext cx="4358879" cy="1971675"/>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1" name="Google Shape;121;p24"/>
          <p:cNvSpPr txBox="1">
            <a:spLocks noGrp="1"/>
          </p:cNvSpPr>
          <p:nvPr>
            <p:ph type="body" idx="1"/>
          </p:nvPr>
        </p:nvSpPr>
        <p:spPr>
          <a:xfrm rot="5400000">
            <a:off x="1349573" y="-447080"/>
            <a:ext cx="4358879" cy="5800725"/>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2" name="Google Shape;122;p2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3" name="Google Shape;123;p2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4" name="Google Shape;124;p2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4" name="Google Shape;64;p15"/>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5" name="Google Shape;65;p1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6" name="Google Shape;66;p1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7" name="Google Shape;67;p1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623888" y="1282304"/>
            <a:ext cx="7886700" cy="2139553"/>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0" name="Google Shape;70;p16"/>
          <p:cNvSpPr txBox="1">
            <a:spLocks noGrp="1"/>
          </p:cNvSpPr>
          <p:nvPr>
            <p:ph type="body" idx="1"/>
          </p:nvPr>
        </p:nvSpPr>
        <p:spPr>
          <a:xfrm>
            <a:off x="623888" y="3442097"/>
            <a:ext cx="7886700" cy="112514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888888"/>
              </a:buClr>
              <a:buSzPts val="1800"/>
              <a:buNone/>
              <a:defRPr sz="1800">
                <a:solidFill>
                  <a:srgbClr val="888888"/>
                </a:solidFill>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71" name="Google Shape;71;p1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2" name="Google Shape;72;p1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3" name="Google Shape;73;p1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6" name="Google Shape;76;p17"/>
          <p:cNvSpPr txBox="1">
            <a:spLocks noGrp="1"/>
          </p:cNvSpPr>
          <p:nvPr>
            <p:ph type="body" idx="1"/>
          </p:nvPr>
        </p:nvSpPr>
        <p:spPr>
          <a:xfrm>
            <a:off x="6286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7" name="Google Shape;77;p17"/>
          <p:cNvSpPr txBox="1">
            <a:spLocks noGrp="1"/>
          </p:cNvSpPr>
          <p:nvPr>
            <p:ph type="body" idx="2"/>
          </p:nvPr>
        </p:nvSpPr>
        <p:spPr>
          <a:xfrm>
            <a:off x="46291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8" name="Google Shape;78;p17"/>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9" name="Google Shape;79;p17"/>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0" name="Google Shape;80;p17"/>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629841"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3" name="Google Shape;83;p18"/>
          <p:cNvSpPr txBox="1">
            <a:spLocks noGrp="1"/>
          </p:cNvSpPr>
          <p:nvPr>
            <p:ph type="body" idx="1"/>
          </p:nvPr>
        </p:nvSpPr>
        <p:spPr>
          <a:xfrm>
            <a:off x="629841" y="1260872"/>
            <a:ext cx="3868340"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4" name="Google Shape;84;p18"/>
          <p:cNvSpPr txBox="1">
            <a:spLocks noGrp="1"/>
          </p:cNvSpPr>
          <p:nvPr>
            <p:ph type="body" idx="2"/>
          </p:nvPr>
        </p:nvSpPr>
        <p:spPr>
          <a:xfrm>
            <a:off x="629841" y="1878806"/>
            <a:ext cx="3868340"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5" name="Google Shape;85;p18"/>
          <p:cNvSpPr txBox="1">
            <a:spLocks noGrp="1"/>
          </p:cNvSpPr>
          <p:nvPr>
            <p:ph type="body" idx="3"/>
          </p:nvPr>
        </p:nvSpPr>
        <p:spPr>
          <a:xfrm>
            <a:off x="4629150" y="1260872"/>
            <a:ext cx="3887391"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6" name="Google Shape;86;p18"/>
          <p:cNvSpPr txBox="1">
            <a:spLocks noGrp="1"/>
          </p:cNvSpPr>
          <p:nvPr>
            <p:ph type="body" idx="4"/>
          </p:nvPr>
        </p:nvSpPr>
        <p:spPr>
          <a:xfrm>
            <a:off x="4629150" y="1878806"/>
            <a:ext cx="3887391"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7" name="Google Shape;87;p18"/>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8" name="Google Shape;88;p18"/>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9" name="Google Shape;89;p1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92" name="Google Shape;92;p19"/>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3" name="Google Shape;93;p19"/>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4" name="Google Shape;94;p1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7" name="Google Shape;97;p20"/>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8" name="Google Shape;98;p20"/>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1" name="Google Shape;101;p21"/>
          <p:cNvSpPr txBox="1">
            <a:spLocks noGrp="1"/>
          </p:cNvSpPr>
          <p:nvPr>
            <p:ph type="body" idx="1"/>
          </p:nvPr>
        </p:nvSpPr>
        <p:spPr>
          <a:xfrm>
            <a:off x="3887391" y="740569"/>
            <a:ext cx="4629150" cy="3655219"/>
          </a:xfrm>
          <a:prstGeom prst="rect">
            <a:avLst/>
          </a:prstGeom>
          <a:noFill/>
          <a:ln>
            <a:noFill/>
          </a:ln>
        </p:spPr>
        <p:txBody>
          <a:bodyPr spcFirstLastPara="1" wrap="square" lIns="68575" tIns="34275" rIns="68575" bIns="34275" anchor="t" anchorCtr="0">
            <a:norm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102" name="Google Shape;102;p21"/>
          <p:cNvSpPr txBox="1">
            <a:spLocks noGrp="1"/>
          </p:cNvSpPr>
          <p:nvPr>
            <p:ph type="body" idx="2"/>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03" name="Google Shape;103;p21"/>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4" name="Google Shape;104;p21"/>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5" name="Google Shape;105;p21"/>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8" name="Google Shape;108;p22"/>
          <p:cNvSpPr>
            <a:spLocks noGrp="1"/>
          </p:cNvSpPr>
          <p:nvPr>
            <p:ph type="pic" idx="2"/>
          </p:nvPr>
        </p:nvSpPr>
        <p:spPr>
          <a:xfrm>
            <a:off x="3887391" y="740569"/>
            <a:ext cx="4629150" cy="3655219"/>
          </a:xfrm>
          <a:prstGeom prst="rect">
            <a:avLst/>
          </a:prstGeom>
          <a:noFill/>
          <a:ln>
            <a:noFill/>
          </a:ln>
        </p:spPr>
      </p:sp>
      <p:sp>
        <p:nvSpPr>
          <p:cNvPr id="109" name="Google Shape;109;p22"/>
          <p:cNvSpPr txBox="1">
            <a:spLocks noGrp="1"/>
          </p:cNvSpPr>
          <p:nvPr>
            <p:ph type="body" idx="1"/>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10" name="Google Shape;110;p22"/>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1" name="Google Shape;111;p2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2" name="Google Shape;112;p2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4.png"/><Relationship Id="rId7" Type="http://schemas.openxmlformats.org/officeDocument/2006/relationships/image" Target="../media/image20.sv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 Id="rId9" Type="http://schemas.openxmlformats.org/officeDocument/2006/relationships/image" Target="../media/image22.svg"/></Relationships>
</file>

<file path=ppt/slides/_rels/slide14.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4.png"/><Relationship Id="rId7" Type="http://schemas.openxmlformats.org/officeDocument/2006/relationships/image" Target="../media/image26.sv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sv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svg"/></Relationships>
</file>

<file path=ppt/slides/_rels/slide15.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4.png"/><Relationship Id="rId7" Type="http://schemas.openxmlformats.org/officeDocument/2006/relationships/image" Target="../media/image26.svg"/><Relationship Id="rId12"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31.png"/><Relationship Id="rId5" Type="http://schemas.openxmlformats.org/officeDocument/2006/relationships/image" Target="../media/image24.svg"/><Relationship Id="rId10" Type="http://schemas.openxmlformats.org/officeDocument/2006/relationships/image" Target="../media/image30.png"/><Relationship Id="rId4" Type="http://schemas.openxmlformats.org/officeDocument/2006/relationships/image" Target="../media/image23.png"/><Relationship Id="rId9" Type="http://schemas.openxmlformats.org/officeDocument/2006/relationships/image" Target="../media/image28.svg"/></Relationships>
</file>

<file path=ppt/slides/_rels/slide16.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4.png"/><Relationship Id="rId7" Type="http://schemas.openxmlformats.org/officeDocument/2006/relationships/image" Target="../media/image26.sv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34.png"/><Relationship Id="rId5" Type="http://schemas.openxmlformats.org/officeDocument/2006/relationships/image" Target="../media/image24.svg"/><Relationship Id="rId10" Type="http://schemas.openxmlformats.org/officeDocument/2006/relationships/image" Target="../media/image33.png"/><Relationship Id="rId4" Type="http://schemas.openxmlformats.org/officeDocument/2006/relationships/image" Target="../media/image23.png"/><Relationship Id="rId9" Type="http://schemas.openxmlformats.org/officeDocument/2006/relationships/image" Target="../media/image28.sv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39.svg"/><Relationship Id="rId3" Type="http://schemas.microsoft.com/office/2018/10/relationships/comments" Target="../comments/modernComment_120_2C9C7C00.xml"/><Relationship Id="rId7" Type="http://schemas.openxmlformats.org/officeDocument/2006/relationships/image" Target="../media/image38.png"/><Relationship Id="rId12" Type="http://schemas.openxmlformats.org/officeDocument/2006/relationships/image" Target="../media/image43.sv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7.svg"/><Relationship Id="rId11" Type="http://schemas.openxmlformats.org/officeDocument/2006/relationships/image" Target="../media/image42.png"/><Relationship Id="rId5" Type="http://schemas.openxmlformats.org/officeDocument/2006/relationships/image" Target="../media/image36.png"/><Relationship Id="rId10" Type="http://schemas.openxmlformats.org/officeDocument/2006/relationships/image" Target="../media/image41.svg"/><Relationship Id="rId4" Type="http://schemas.openxmlformats.org/officeDocument/2006/relationships/image" Target="../media/image4.png"/><Relationship Id="rId9" Type="http://schemas.openxmlformats.org/officeDocument/2006/relationships/image" Target="../media/image4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png"/><Relationship Id="rId7" Type="http://schemas.openxmlformats.org/officeDocument/2006/relationships/hyperlink" Target="https://www.kaggle.com/datasets/leoliu1415/number-of-violent-crimes-by-county"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hyperlink" Target="https://github.com/Jacob-RC/WhartonDataScience2023" TargetMode="External"/><Relationship Id="rId11" Type="http://schemas.openxmlformats.org/officeDocument/2006/relationships/image" Target="../media/image49.svg"/><Relationship Id="rId5" Type="http://schemas.openxmlformats.org/officeDocument/2006/relationships/image" Target="../media/image45.svg"/><Relationship Id="rId10" Type="http://schemas.openxmlformats.org/officeDocument/2006/relationships/image" Target="../media/image48.png"/><Relationship Id="rId4" Type="http://schemas.openxmlformats.org/officeDocument/2006/relationships/image" Target="../media/image44.png"/><Relationship Id="rId9" Type="http://schemas.openxmlformats.org/officeDocument/2006/relationships/image" Target="../media/image47.sv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pic>
        <p:nvPicPr>
          <p:cNvPr id="2" name="Google Shape;77;p14">
            <a:extLst>
              <a:ext uri="{FF2B5EF4-FFF2-40B4-BE49-F238E27FC236}">
                <a16:creationId xmlns:a16="http://schemas.microsoft.com/office/drawing/2014/main" id="{D26AC45C-07C0-3EBF-CF16-46BB9757370C}"/>
              </a:ext>
            </a:extLst>
          </p:cNvPr>
          <p:cNvPicPr preferRelativeResize="0"/>
          <p:nvPr/>
        </p:nvPicPr>
        <p:blipFill>
          <a:blip r:embed="rId3"/>
          <a:srcRect t="21875" b="21875"/>
          <a:stretch/>
        </p:blipFill>
        <p:spPr>
          <a:xfrm>
            <a:off x="0" y="1"/>
            <a:ext cx="9144000" cy="5143499"/>
          </a:xfrm>
          <a:prstGeom prst="rect">
            <a:avLst/>
          </a:prstGeom>
          <a:noFill/>
          <a:ln>
            <a:noFill/>
          </a:ln>
        </p:spPr>
      </p:pic>
      <p:sp>
        <p:nvSpPr>
          <p:cNvPr id="129" name="Google Shape;129;p25"/>
          <p:cNvSpPr txBox="1">
            <a:spLocks noGrp="1"/>
          </p:cNvSpPr>
          <p:nvPr>
            <p:ph type="ctrTitle"/>
          </p:nvPr>
        </p:nvSpPr>
        <p:spPr>
          <a:xfrm>
            <a:off x="344229" y="2007866"/>
            <a:ext cx="7379563" cy="1127768"/>
          </a:xfrm>
          <a:prstGeom prst="rect">
            <a:avLst/>
          </a:prstGeom>
          <a:noFill/>
          <a:ln>
            <a:noFill/>
          </a:ln>
        </p:spPr>
        <p:txBody>
          <a:bodyPr spcFirstLastPara="1" wrap="square" lIns="68575" tIns="34275" rIns="68575" bIns="34275" anchor="b" anchorCtr="0">
            <a:normAutofit fontScale="90000"/>
          </a:bodyPr>
          <a:lstStyle/>
          <a:p>
            <a:pPr marL="0" lvl="0" indent="0" algn="l" rtl="0">
              <a:lnSpc>
                <a:spcPct val="90000"/>
              </a:lnSpc>
              <a:spcBef>
                <a:spcPts val="0"/>
              </a:spcBef>
              <a:spcAft>
                <a:spcPts val="0"/>
              </a:spcAft>
              <a:buClr>
                <a:schemeClr val="dk1"/>
              </a:buClr>
              <a:buSzPts val="4500"/>
              <a:buFont typeface="Calibri"/>
              <a:buNone/>
            </a:pPr>
            <a:r>
              <a:rPr lang="en-US" sz="4400">
                <a:solidFill>
                  <a:schemeClr val="bg1"/>
                </a:solidFill>
                <a:latin typeface="Roboto" panose="02000000000000000000" pitchFamily="2" charset="0"/>
                <a:ea typeface="Roboto" panose="02000000000000000000" pitchFamily="2" charset="0"/>
                <a:cs typeface="Roboto" panose="02000000000000000000" pitchFamily="2" charset="0"/>
              </a:rPr>
              <a:t>Investigating Violent Crime</a:t>
            </a:r>
            <a:br>
              <a:rPr lang="en-US">
                <a:solidFill>
                  <a:schemeClr val="bg1"/>
                </a:solidFill>
                <a:latin typeface="Roboto" panose="02000000000000000000" pitchFamily="2" charset="0"/>
                <a:ea typeface="Roboto" panose="02000000000000000000" pitchFamily="2" charset="0"/>
                <a:cs typeface="Roboto" panose="02000000000000000000" pitchFamily="2" charset="0"/>
              </a:rPr>
            </a:br>
            <a:r>
              <a:rPr lang="en-US" sz="3900">
                <a:solidFill>
                  <a:schemeClr val="bg1">
                    <a:lumMod val="85000"/>
                  </a:schemeClr>
                </a:solidFill>
                <a:latin typeface="Roboto" panose="02000000000000000000" pitchFamily="2" charset="0"/>
                <a:ea typeface="Roboto" panose="02000000000000000000" pitchFamily="2" charset="0"/>
                <a:cs typeface="Roboto" panose="02000000000000000000" pitchFamily="2" charset="0"/>
              </a:rPr>
              <a:t>A Human Issue</a:t>
            </a:r>
            <a:br>
              <a:rPr lang="en-US" sz="2800">
                <a:solidFill>
                  <a:schemeClr val="bg1">
                    <a:lumMod val="85000"/>
                  </a:schemeClr>
                </a:solidFill>
                <a:latin typeface="Roboto" panose="02000000000000000000" pitchFamily="2" charset="0"/>
                <a:ea typeface="Roboto" panose="02000000000000000000" pitchFamily="2" charset="0"/>
                <a:cs typeface="Roboto" panose="02000000000000000000" pitchFamily="2" charset="0"/>
              </a:rPr>
            </a:br>
            <a:br>
              <a:rPr lang="en-US" sz="2200">
                <a:solidFill>
                  <a:schemeClr val="bg1">
                    <a:lumMod val="85000"/>
                  </a:schemeClr>
                </a:solidFill>
                <a:latin typeface="Roboto" panose="02000000000000000000" pitchFamily="2" charset="0"/>
                <a:ea typeface="Roboto" panose="02000000000000000000" pitchFamily="2" charset="0"/>
                <a:cs typeface="Roboto" panose="02000000000000000000" pitchFamily="2" charset="0"/>
              </a:rPr>
            </a:br>
            <a:r>
              <a:rPr lang="en-US" sz="2200">
                <a:solidFill>
                  <a:schemeClr val="bg1">
                    <a:lumMod val="85000"/>
                  </a:schemeClr>
                </a:solidFill>
                <a:latin typeface="Roboto Mono" pitchFamily="49" charset="0"/>
                <a:ea typeface="Roboto Mono" pitchFamily="49" charset="0"/>
                <a:cs typeface="Roboto" panose="02000000000000000000" pitchFamily="2" charset="0"/>
              </a:rPr>
              <a:t>Group 14</a:t>
            </a: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Shape 153"/>
        <p:cNvGrpSpPr/>
        <p:nvPr/>
      </p:nvGrpSpPr>
      <p:grpSpPr>
        <a:xfrm>
          <a:off x="0" y="0"/>
          <a:ext cx="0" cy="0"/>
          <a:chOff x="0" y="0"/>
          <a:chExt cx="0" cy="0"/>
        </a:xfrm>
      </p:grpSpPr>
      <p:pic>
        <p:nvPicPr>
          <p:cNvPr id="10" name="Google Shape;77;p14">
            <a:extLst>
              <a:ext uri="{FF2B5EF4-FFF2-40B4-BE49-F238E27FC236}">
                <a16:creationId xmlns:a16="http://schemas.microsoft.com/office/drawing/2014/main" id="{CB7B1902-7598-BC09-E515-6C1B4982FD7D}"/>
              </a:ext>
            </a:extLst>
          </p:cNvPr>
          <p:cNvPicPr preferRelativeResize="0"/>
          <p:nvPr/>
        </p:nvPicPr>
        <p:blipFill rotWithShape="1">
          <a:blip r:embed="rId3">
            <a:alphaModFix/>
          </a:blip>
          <a:srcRect t="7287"/>
          <a:stretch/>
        </p:blipFill>
        <p:spPr>
          <a:xfrm>
            <a:off x="325925" y="234400"/>
            <a:ext cx="7219975" cy="693350"/>
          </a:xfrm>
          <a:prstGeom prst="rect">
            <a:avLst/>
          </a:prstGeom>
          <a:gradFill>
            <a:gsLst>
              <a:gs pos="46000">
                <a:srgbClr val="C2DAEF"/>
              </a:gs>
              <a:gs pos="0">
                <a:srgbClr val="559444"/>
              </a:gs>
              <a:gs pos="74000">
                <a:schemeClr val="accent1">
                  <a:lumMod val="45000"/>
                  <a:lumOff val="55000"/>
                </a:schemeClr>
              </a:gs>
              <a:gs pos="67000">
                <a:schemeClr val="accent1">
                  <a:lumMod val="45000"/>
                  <a:lumOff val="55000"/>
                </a:schemeClr>
              </a:gs>
              <a:gs pos="100000">
                <a:schemeClr val="accent5"/>
              </a:gs>
            </a:gsLst>
            <a:lin ang="5400000" scaled="1"/>
          </a:gradFill>
          <a:ln>
            <a:noFill/>
          </a:ln>
        </p:spPr>
      </p:pic>
      <p:sp>
        <p:nvSpPr>
          <p:cNvPr id="11" name="Google Shape;141;p27">
            <a:extLst>
              <a:ext uri="{FF2B5EF4-FFF2-40B4-BE49-F238E27FC236}">
                <a16:creationId xmlns:a16="http://schemas.microsoft.com/office/drawing/2014/main" id="{27C7A04C-284E-50DA-3CEC-7508BDCAA34F}"/>
              </a:ext>
            </a:extLst>
          </p:cNvPr>
          <p:cNvSpPr txBox="1">
            <a:spLocks noGrp="1"/>
          </p:cNvSpPr>
          <p:nvPr>
            <p:ph type="title"/>
          </p:nvPr>
        </p:nvSpPr>
        <p:spPr>
          <a:xfrm>
            <a:off x="412082" y="121186"/>
            <a:ext cx="7886700" cy="956989"/>
          </a:xfrm>
          <a:prstGeom prst="rect">
            <a:avLst/>
          </a:prstGeom>
          <a:noFill/>
          <a:ln>
            <a:noFill/>
          </a:ln>
        </p:spPr>
        <p:txBody>
          <a:bodyPr spcFirstLastPara="1" wrap="square" lIns="68575" tIns="34275" rIns="68575" bIns="34275" anchor="ctr" anchorCtr="0">
            <a:normAutofit/>
          </a:bodyPr>
          <a:lstStyle/>
          <a:p>
            <a:pPr>
              <a:buSzPts val="3300"/>
            </a:pPr>
            <a:r>
              <a:rPr lang="en-US" sz="3000">
                <a:solidFill>
                  <a:schemeClr val="bg1"/>
                </a:solidFill>
                <a:latin typeface="Roboto"/>
                <a:ea typeface="Roboto"/>
                <a:cs typeface="Roboto"/>
              </a:rPr>
              <a:t>Relaxed LASSO Model</a:t>
            </a:r>
          </a:p>
        </p:txBody>
      </p:sp>
      <p:sp>
        <p:nvSpPr>
          <p:cNvPr id="13" name="Google Shape;101;p15">
            <a:extLst>
              <a:ext uri="{FF2B5EF4-FFF2-40B4-BE49-F238E27FC236}">
                <a16:creationId xmlns:a16="http://schemas.microsoft.com/office/drawing/2014/main" id="{99C20908-E468-7564-E67E-8673EACF490A}"/>
              </a:ext>
            </a:extLst>
          </p:cNvPr>
          <p:cNvSpPr/>
          <p:nvPr/>
        </p:nvSpPr>
        <p:spPr>
          <a:xfrm>
            <a:off x="325925" y="1190559"/>
            <a:ext cx="3880806" cy="355868"/>
          </a:xfrm>
          <a:prstGeom prst="roundRect">
            <a:avLst>
              <a:gd name="adj" fmla="val 50000"/>
            </a:avLst>
          </a:prstGeom>
          <a:solidFill>
            <a:srgbClr val="B3E5FC"/>
          </a:solidFill>
          <a:ln>
            <a:noFill/>
          </a:ln>
        </p:spPr>
        <p:txBody>
          <a:bodyPr spcFirstLastPara="1" wrap="square" lIns="91425" tIns="91425" rIns="91425" bIns="91425" anchor="ctr" anchorCtr="0">
            <a:noAutofit/>
          </a:bodyPr>
          <a:lstStyle/>
          <a:p>
            <a:pPr algn="ctr"/>
            <a:r>
              <a:rPr lang="en-US" sz="1200">
                <a:latin typeface="Roboto Mono"/>
                <a:ea typeface="Roboto Mono"/>
              </a:rPr>
              <a:t>Log Lambda from LASSO Cross Validation</a:t>
            </a:r>
          </a:p>
        </p:txBody>
      </p:sp>
      <p:sp>
        <p:nvSpPr>
          <p:cNvPr id="14" name="Rectangle: Rounded Corners 3">
            <a:extLst>
              <a:ext uri="{FF2B5EF4-FFF2-40B4-BE49-F238E27FC236}">
                <a16:creationId xmlns:a16="http://schemas.microsoft.com/office/drawing/2014/main" id="{6A924D04-6147-1E7C-2818-FE7E372E4C64}"/>
              </a:ext>
            </a:extLst>
          </p:cNvPr>
          <p:cNvSpPr/>
          <p:nvPr/>
        </p:nvSpPr>
        <p:spPr>
          <a:xfrm>
            <a:off x="325925" y="1724297"/>
            <a:ext cx="3880806" cy="3081746"/>
          </a:xfrm>
          <a:prstGeom prst="roundRect">
            <a:avLst>
              <a:gd name="adj" fmla="val 722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2">
            <a:extLst>
              <a:ext uri="{FF2B5EF4-FFF2-40B4-BE49-F238E27FC236}">
                <a16:creationId xmlns:a16="http://schemas.microsoft.com/office/drawing/2014/main" id="{6AEB28EE-F4E8-6295-FC3A-A076D1BD5346}"/>
              </a:ext>
            </a:extLst>
          </p:cNvPr>
          <p:cNvSpPr/>
          <p:nvPr/>
        </p:nvSpPr>
        <p:spPr>
          <a:xfrm>
            <a:off x="4420235" y="1362811"/>
            <a:ext cx="4397517" cy="3443082"/>
          </a:xfrm>
          <a:prstGeom prst="roundRect">
            <a:avLst>
              <a:gd name="adj" fmla="val 767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Top Corners Rounded 17">
            <a:extLst>
              <a:ext uri="{FF2B5EF4-FFF2-40B4-BE49-F238E27FC236}">
                <a16:creationId xmlns:a16="http://schemas.microsoft.com/office/drawing/2014/main" id="{F7CFD738-3A96-B17E-5393-517D14A94ADA}"/>
              </a:ext>
            </a:extLst>
          </p:cNvPr>
          <p:cNvSpPr/>
          <p:nvPr/>
        </p:nvSpPr>
        <p:spPr>
          <a:xfrm>
            <a:off x="4420234" y="1183609"/>
            <a:ext cx="4397518" cy="475792"/>
          </a:xfrm>
          <a:prstGeom prst="round2SameRect">
            <a:avLst>
              <a:gd name="adj1" fmla="val 50000"/>
              <a:gd name="adj2" fmla="val 0"/>
            </a:avLst>
          </a:prstGeom>
          <a:solidFill>
            <a:srgbClr val="B3E5FC"/>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lvl="1" algn="ctr">
              <a:spcAft>
                <a:spcPts val="100"/>
              </a:spcAft>
            </a:pPr>
            <a:r>
              <a:rPr lang="en-US">
                <a:solidFill>
                  <a:schemeClr val="tx1"/>
                </a:solidFill>
                <a:latin typeface="Roboto Mono"/>
                <a:ea typeface="Roboto Mono"/>
              </a:rPr>
              <a:t>Significant Variables</a:t>
            </a:r>
          </a:p>
        </p:txBody>
      </p:sp>
      <p:pic>
        <p:nvPicPr>
          <p:cNvPr id="3" name="Picture 6" descr="A screenshot of a computer error&#10;&#10;Description automatically generated">
            <a:extLst>
              <a:ext uri="{FF2B5EF4-FFF2-40B4-BE49-F238E27FC236}">
                <a16:creationId xmlns:a16="http://schemas.microsoft.com/office/drawing/2014/main" id="{8CCBFB4E-5770-E047-FA5B-4B1C26E75F7C}"/>
              </a:ext>
            </a:extLst>
          </p:cNvPr>
          <p:cNvPicPr>
            <a:picLocks noChangeAspect="1"/>
          </p:cNvPicPr>
          <p:nvPr/>
        </p:nvPicPr>
        <p:blipFill rotWithShape="1">
          <a:blip r:embed="rId4"/>
          <a:srcRect r="2731"/>
          <a:stretch/>
        </p:blipFill>
        <p:spPr>
          <a:xfrm>
            <a:off x="4419163" y="1944037"/>
            <a:ext cx="4394228" cy="2502332"/>
          </a:xfrm>
          <a:prstGeom prst="rect">
            <a:avLst/>
          </a:prstGeom>
        </p:spPr>
      </p:pic>
      <p:pic>
        <p:nvPicPr>
          <p:cNvPr id="7" name="Picture 7" descr="A graph with a red line&#10;&#10;Description automatically generated">
            <a:extLst>
              <a:ext uri="{FF2B5EF4-FFF2-40B4-BE49-F238E27FC236}">
                <a16:creationId xmlns:a16="http://schemas.microsoft.com/office/drawing/2014/main" id="{73B03C70-9B3E-BD04-D238-237B77019280}"/>
              </a:ext>
            </a:extLst>
          </p:cNvPr>
          <p:cNvPicPr>
            <a:picLocks noChangeAspect="1"/>
          </p:cNvPicPr>
          <p:nvPr/>
        </p:nvPicPr>
        <p:blipFill>
          <a:blip r:embed="rId5"/>
          <a:stretch>
            <a:fillRect/>
          </a:stretch>
        </p:blipFill>
        <p:spPr>
          <a:xfrm>
            <a:off x="430464" y="1976880"/>
            <a:ext cx="3715158" cy="2695845"/>
          </a:xfrm>
          <a:prstGeom prst="rect">
            <a:avLst/>
          </a:prstGeom>
        </p:spPr>
      </p:pic>
    </p:spTree>
    <p:extLst>
      <p:ext uri="{BB962C8B-B14F-4D97-AF65-F5344CB8AC3E}">
        <p14:creationId xmlns:p14="http://schemas.microsoft.com/office/powerpoint/2010/main" val="3170232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Shape 153"/>
        <p:cNvGrpSpPr/>
        <p:nvPr/>
      </p:nvGrpSpPr>
      <p:grpSpPr>
        <a:xfrm>
          <a:off x="0" y="0"/>
          <a:ext cx="0" cy="0"/>
          <a:chOff x="0" y="0"/>
          <a:chExt cx="0" cy="0"/>
        </a:xfrm>
      </p:grpSpPr>
      <p:pic>
        <p:nvPicPr>
          <p:cNvPr id="10" name="Google Shape;77;p14">
            <a:extLst>
              <a:ext uri="{FF2B5EF4-FFF2-40B4-BE49-F238E27FC236}">
                <a16:creationId xmlns:a16="http://schemas.microsoft.com/office/drawing/2014/main" id="{CB7B1902-7598-BC09-E515-6C1B4982FD7D}"/>
              </a:ext>
            </a:extLst>
          </p:cNvPr>
          <p:cNvPicPr preferRelativeResize="0"/>
          <p:nvPr/>
        </p:nvPicPr>
        <p:blipFill rotWithShape="1">
          <a:blip r:embed="rId3">
            <a:alphaModFix/>
          </a:blip>
          <a:srcRect t="7287"/>
          <a:stretch/>
        </p:blipFill>
        <p:spPr>
          <a:xfrm>
            <a:off x="325925" y="234400"/>
            <a:ext cx="7219975" cy="693350"/>
          </a:xfrm>
          <a:prstGeom prst="rect">
            <a:avLst/>
          </a:prstGeom>
          <a:gradFill>
            <a:gsLst>
              <a:gs pos="46000">
                <a:srgbClr val="C2DAEF"/>
              </a:gs>
              <a:gs pos="0">
                <a:srgbClr val="559444"/>
              </a:gs>
              <a:gs pos="74000">
                <a:schemeClr val="accent1">
                  <a:lumMod val="45000"/>
                  <a:lumOff val="55000"/>
                </a:schemeClr>
              </a:gs>
              <a:gs pos="67000">
                <a:schemeClr val="accent1">
                  <a:lumMod val="45000"/>
                  <a:lumOff val="55000"/>
                </a:schemeClr>
              </a:gs>
              <a:gs pos="100000">
                <a:schemeClr val="accent5"/>
              </a:gs>
            </a:gsLst>
            <a:lin ang="5400000" scaled="1"/>
          </a:gradFill>
          <a:ln>
            <a:noFill/>
          </a:ln>
        </p:spPr>
      </p:pic>
      <p:sp>
        <p:nvSpPr>
          <p:cNvPr id="11" name="Google Shape;141;p27">
            <a:extLst>
              <a:ext uri="{FF2B5EF4-FFF2-40B4-BE49-F238E27FC236}">
                <a16:creationId xmlns:a16="http://schemas.microsoft.com/office/drawing/2014/main" id="{27C7A04C-284E-50DA-3CEC-7508BDCAA34F}"/>
              </a:ext>
            </a:extLst>
          </p:cNvPr>
          <p:cNvSpPr txBox="1">
            <a:spLocks noGrp="1"/>
          </p:cNvSpPr>
          <p:nvPr>
            <p:ph type="title"/>
          </p:nvPr>
        </p:nvSpPr>
        <p:spPr>
          <a:xfrm>
            <a:off x="412082" y="121186"/>
            <a:ext cx="7886700" cy="956989"/>
          </a:xfrm>
          <a:prstGeom prst="rect">
            <a:avLst/>
          </a:prstGeom>
          <a:noFill/>
          <a:ln>
            <a:noFill/>
          </a:ln>
        </p:spPr>
        <p:txBody>
          <a:bodyPr spcFirstLastPara="1" wrap="square" lIns="68575" tIns="34275" rIns="68575" bIns="34275" anchor="ctr" anchorCtr="0">
            <a:normAutofit/>
          </a:bodyPr>
          <a:lstStyle/>
          <a:p>
            <a:pPr>
              <a:buSzPts val="3300"/>
            </a:pPr>
            <a:r>
              <a:rPr lang="en-US" sz="3000">
                <a:solidFill>
                  <a:schemeClr val="bg1"/>
                </a:solidFill>
                <a:latin typeface="Roboto"/>
                <a:ea typeface="Roboto"/>
                <a:cs typeface="Roboto"/>
              </a:rPr>
              <a:t>Final LASSO Model</a:t>
            </a:r>
          </a:p>
        </p:txBody>
      </p:sp>
      <p:sp>
        <p:nvSpPr>
          <p:cNvPr id="13" name="Google Shape;101;p15">
            <a:extLst>
              <a:ext uri="{FF2B5EF4-FFF2-40B4-BE49-F238E27FC236}">
                <a16:creationId xmlns:a16="http://schemas.microsoft.com/office/drawing/2014/main" id="{99C20908-E468-7564-E67E-8673EACF490A}"/>
              </a:ext>
            </a:extLst>
          </p:cNvPr>
          <p:cNvSpPr/>
          <p:nvPr/>
        </p:nvSpPr>
        <p:spPr>
          <a:xfrm>
            <a:off x="325925" y="1190559"/>
            <a:ext cx="5267396" cy="355868"/>
          </a:xfrm>
          <a:prstGeom prst="roundRect">
            <a:avLst>
              <a:gd name="adj" fmla="val 50000"/>
            </a:avLst>
          </a:prstGeom>
          <a:solidFill>
            <a:srgbClr val="B3E5FC"/>
          </a:solidFill>
          <a:ln>
            <a:noFill/>
          </a:ln>
        </p:spPr>
        <p:txBody>
          <a:bodyPr spcFirstLastPara="1" wrap="square" lIns="91425" tIns="91425" rIns="91425" bIns="91425" anchor="ctr" anchorCtr="0">
            <a:noAutofit/>
          </a:bodyPr>
          <a:lstStyle/>
          <a:p>
            <a:pPr algn="ctr"/>
            <a:r>
              <a:rPr lang="en-US">
                <a:latin typeface="Roboto Mono"/>
                <a:ea typeface="Roboto Mono"/>
              </a:rPr>
              <a:t>Backward Selection on LASSO Output</a:t>
            </a:r>
            <a:endParaRPr lang="en-US">
              <a:latin typeface="Roboto Mono" pitchFamily="49" charset="0"/>
              <a:ea typeface="Roboto Mono" pitchFamily="49" charset="0"/>
            </a:endParaRPr>
          </a:p>
        </p:txBody>
      </p:sp>
      <p:sp>
        <p:nvSpPr>
          <p:cNvPr id="14" name="Rectangle: Rounded Corners 3">
            <a:extLst>
              <a:ext uri="{FF2B5EF4-FFF2-40B4-BE49-F238E27FC236}">
                <a16:creationId xmlns:a16="http://schemas.microsoft.com/office/drawing/2014/main" id="{6A924D04-6147-1E7C-2818-FE7E372E4C64}"/>
              </a:ext>
            </a:extLst>
          </p:cNvPr>
          <p:cNvSpPr/>
          <p:nvPr/>
        </p:nvSpPr>
        <p:spPr>
          <a:xfrm>
            <a:off x="325925" y="1724297"/>
            <a:ext cx="5267396" cy="3184803"/>
          </a:xfrm>
          <a:prstGeom prst="roundRect">
            <a:avLst>
              <a:gd name="adj" fmla="val 722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2">
            <a:extLst>
              <a:ext uri="{FF2B5EF4-FFF2-40B4-BE49-F238E27FC236}">
                <a16:creationId xmlns:a16="http://schemas.microsoft.com/office/drawing/2014/main" id="{6AEB28EE-F4E8-6295-FC3A-A076D1BD5346}"/>
              </a:ext>
            </a:extLst>
          </p:cNvPr>
          <p:cNvSpPr/>
          <p:nvPr/>
        </p:nvSpPr>
        <p:spPr>
          <a:xfrm>
            <a:off x="5896151" y="1190559"/>
            <a:ext cx="2921924" cy="3718541"/>
          </a:xfrm>
          <a:prstGeom prst="roundRect">
            <a:avLst>
              <a:gd name="adj" fmla="val 767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Top Corners Rounded 17">
            <a:extLst>
              <a:ext uri="{FF2B5EF4-FFF2-40B4-BE49-F238E27FC236}">
                <a16:creationId xmlns:a16="http://schemas.microsoft.com/office/drawing/2014/main" id="{F7CFD738-3A96-B17E-5393-517D14A94ADA}"/>
              </a:ext>
            </a:extLst>
          </p:cNvPr>
          <p:cNvSpPr/>
          <p:nvPr/>
        </p:nvSpPr>
        <p:spPr>
          <a:xfrm>
            <a:off x="5895759" y="1179592"/>
            <a:ext cx="2921924" cy="371662"/>
          </a:xfrm>
          <a:prstGeom prst="round2SameRect">
            <a:avLst>
              <a:gd name="adj1" fmla="val 50000"/>
              <a:gd name="adj2" fmla="val 0"/>
            </a:avLst>
          </a:prstGeom>
          <a:solidFill>
            <a:srgbClr val="B3E5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a:spcAft>
                <a:spcPts val="100"/>
              </a:spcAft>
            </a:pPr>
            <a:r>
              <a:rPr lang="en-US" sz="1200">
                <a:solidFill>
                  <a:schemeClr val="tx1"/>
                </a:solidFill>
                <a:latin typeface="Roboto Mono" panose="00000009000000000000" pitchFamily="49" charset="0"/>
                <a:ea typeface="Roboto Mono" panose="00000009000000000000" pitchFamily="49" charset="0"/>
              </a:rPr>
              <a:t>Interpretation</a:t>
            </a:r>
          </a:p>
        </p:txBody>
      </p:sp>
      <p:pic>
        <p:nvPicPr>
          <p:cNvPr id="2050" name="Picture 2">
            <a:extLst>
              <a:ext uri="{FF2B5EF4-FFF2-40B4-BE49-F238E27FC236}">
                <a16:creationId xmlns:a16="http://schemas.microsoft.com/office/drawing/2014/main" id="{F30B7DC4-658F-6111-0A77-CDB3F5C7D8E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182" t="1589" b="1728"/>
          <a:stretch/>
        </p:blipFill>
        <p:spPr bwMode="auto">
          <a:xfrm>
            <a:off x="662486" y="1891653"/>
            <a:ext cx="4772299" cy="2860352"/>
          </a:xfrm>
          <a:prstGeom prst="rect">
            <a:avLst/>
          </a:prstGeom>
          <a:noFill/>
          <a:extLst>
            <a:ext uri="{909E8E84-426E-40DD-AFC4-6F175D3DCCD1}">
              <a14:hiddenFill xmlns:a14="http://schemas.microsoft.com/office/drawing/2010/main">
                <a:solidFill>
                  <a:srgbClr val="FFFFFF"/>
                </a:solidFill>
              </a14:hiddenFill>
            </a:ext>
          </a:extLst>
        </p:spPr>
      </p:pic>
      <p:sp>
        <p:nvSpPr>
          <p:cNvPr id="6" name="Rounded Rectangle 5">
            <a:extLst>
              <a:ext uri="{FF2B5EF4-FFF2-40B4-BE49-F238E27FC236}">
                <a16:creationId xmlns:a16="http://schemas.microsoft.com/office/drawing/2014/main" id="{16BBFF33-E3A2-96CB-72C1-99F4AE03F3DC}"/>
              </a:ext>
            </a:extLst>
          </p:cNvPr>
          <p:cNvSpPr/>
          <p:nvPr/>
        </p:nvSpPr>
        <p:spPr>
          <a:xfrm>
            <a:off x="6032673" y="1891653"/>
            <a:ext cx="2648093" cy="1158176"/>
          </a:xfrm>
          <a:prstGeom prst="roundRect">
            <a:avLst>
              <a:gd name="adj" fmla="val 33861"/>
            </a:avLst>
          </a:prstGeom>
          <a:solidFill>
            <a:srgbClr val="DAE7CB"/>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1080">
                <a:solidFill>
                  <a:srgbClr val="333333"/>
                </a:solidFill>
                <a:latin typeface="Roboto" panose="02000000000000000000" pitchFamily="2" charset="0"/>
                <a:ea typeface="Roboto" panose="02000000000000000000" pitchFamily="2" charset="0"/>
                <a:cs typeface="Roboto" panose="02000000000000000000" pitchFamily="2" charset="0"/>
              </a:rPr>
              <a:t>Factors with a positive correlation with violent crime rate: percentage of homeowners, black/African American and mixed-race population rate.</a:t>
            </a:r>
          </a:p>
        </p:txBody>
      </p:sp>
      <p:sp>
        <p:nvSpPr>
          <p:cNvPr id="9" name="Rounded Rectangle 8">
            <a:extLst>
              <a:ext uri="{FF2B5EF4-FFF2-40B4-BE49-F238E27FC236}">
                <a16:creationId xmlns:a16="http://schemas.microsoft.com/office/drawing/2014/main" id="{C60CBD53-7039-C55A-BD4F-D4BE44666FEA}"/>
              </a:ext>
            </a:extLst>
          </p:cNvPr>
          <p:cNvSpPr/>
          <p:nvPr/>
        </p:nvSpPr>
        <p:spPr>
          <a:xfrm>
            <a:off x="6032673" y="3373853"/>
            <a:ext cx="2648093" cy="1158175"/>
          </a:xfrm>
          <a:prstGeom prst="roundRect">
            <a:avLst>
              <a:gd name="adj" fmla="val 33861"/>
            </a:avLst>
          </a:prstGeom>
          <a:solidFill>
            <a:srgbClr val="DAE7CB"/>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1080">
                <a:solidFill>
                  <a:srgbClr val="333333"/>
                </a:solidFill>
                <a:latin typeface="Roboto" panose="02000000000000000000" pitchFamily="2" charset="0"/>
                <a:ea typeface="Roboto" panose="02000000000000000000" pitchFamily="2" charset="0"/>
                <a:cs typeface="Roboto" panose="02000000000000000000" pitchFamily="2" charset="0"/>
              </a:rPr>
              <a:t>Factors that cause the average crime rate to decrease as they increase: percentage of people with college+ degrees and high-speed Internet access.</a:t>
            </a:r>
            <a:endParaRPr lang="en-US" sz="108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3357879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Shape 153"/>
        <p:cNvGrpSpPr/>
        <p:nvPr/>
      </p:nvGrpSpPr>
      <p:grpSpPr>
        <a:xfrm>
          <a:off x="0" y="0"/>
          <a:ext cx="0" cy="0"/>
          <a:chOff x="0" y="0"/>
          <a:chExt cx="0" cy="0"/>
        </a:xfrm>
      </p:grpSpPr>
      <p:pic>
        <p:nvPicPr>
          <p:cNvPr id="10" name="Google Shape;77;p14">
            <a:extLst>
              <a:ext uri="{FF2B5EF4-FFF2-40B4-BE49-F238E27FC236}">
                <a16:creationId xmlns:a16="http://schemas.microsoft.com/office/drawing/2014/main" id="{CB7B1902-7598-BC09-E515-6C1B4982FD7D}"/>
              </a:ext>
            </a:extLst>
          </p:cNvPr>
          <p:cNvPicPr preferRelativeResize="0"/>
          <p:nvPr/>
        </p:nvPicPr>
        <p:blipFill rotWithShape="1">
          <a:blip r:embed="rId3">
            <a:alphaModFix/>
          </a:blip>
          <a:srcRect t="7287"/>
          <a:stretch/>
        </p:blipFill>
        <p:spPr>
          <a:xfrm>
            <a:off x="325925" y="234400"/>
            <a:ext cx="7219975" cy="693350"/>
          </a:xfrm>
          <a:prstGeom prst="rect">
            <a:avLst/>
          </a:prstGeom>
          <a:gradFill>
            <a:gsLst>
              <a:gs pos="46000">
                <a:srgbClr val="C2DAEF"/>
              </a:gs>
              <a:gs pos="0">
                <a:srgbClr val="559444"/>
              </a:gs>
              <a:gs pos="74000">
                <a:schemeClr val="accent1">
                  <a:lumMod val="45000"/>
                  <a:lumOff val="55000"/>
                </a:schemeClr>
              </a:gs>
              <a:gs pos="67000">
                <a:schemeClr val="accent1">
                  <a:lumMod val="45000"/>
                  <a:lumOff val="55000"/>
                </a:schemeClr>
              </a:gs>
              <a:gs pos="100000">
                <a:schemeClr val="accent5"/>
              </a:gs>
            </a:gsLst>
            <a:lin ang="5400000" scaled="1"/>
          </a:gradFill>
          <a:ln>
            <a:noFill/>
          </a:ln>
        </p:spPr>
      </p:pic>
      <p:sp>
        <p:nvSpPr>
          <p:cNvPr id="11" name="Google Shape;141;p27">
            <a:extLst>
              <a:ext uri="{FF2B5EF4-FFF2-40B4-BE49-F238E27FC236}">
                <a16:creationId xmlns:a16="http://schemas.microsoft.com/office/drawing/2014/main" id="{27C7A04C-284E-50DA-3CEC-7508BDCAA34F}"/>
              </a:ext>
            </a:extLst>
          </p:cNvPr>
          <p:cNvSpPr txBox="1">
            <a:spLocks noGrp="1"/>
          </p:cNvSpPr>
          <p:nvPr>
            <p:ph type="title"/>
          </p:nvPr>
        </p:nvSpPr>
        <p:spPr>
          <a:xfrm>
            <a:off x="412082" y="121186"/>
            <a:ext cx="7886700" cy="956989"/>
          </a:xfrm>
          <a:prstGeom prst="rect">
            <a:avLst/>
          </a:prstGeom>
          <a:noFill/>
          <a:ln>
            <a:noFill/>
          </a:ln>
        </p:spPr>
        <p:txBody>
          <a:bodyPr spcFirstLastPara="1" wrap="square" lIns="68575" tIns="34275" rIns="68575" bIns="34275" anchor="ctr" anchorCtr="0">
            <a:normAutofit/>
          </a:bodyPr>
          <a:lstStyle/>
          <a:p>
            <a:pPr>
              <a:buSzPts val="3300"/>
            </a:pPr>
            <a:r>
              <a:rPr lang="en-US" sz="3000">
                <a:solidFill>
                  <a:schemeClr val="bg1"/>
                </a:solidFill>
                <a:latin typeface="Roboto"/>
                <a:ea typeface="Roboto"/>
                <a:cs typeface="Roboto"/>
              </a:rPr>
              <a:t>Clustering of Counties</a:t>
            </a:r>
            <a:endParaRPr lang="en-US" sz="3000">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4" name="Rectangle: Rounded Corners 2">
            <a:extLst>
              <a:ext uri="{FF2B5EF4-FFF2-40B4-BE49-F238E27FC236}">
                <a16:creationId xmlns:a16="http://schemas.microsoft.com/office/drawing/2014/main" id="{6AEB28EE-F4E8-6295-FC3A-A076D1BD5346}"/>
              </a:ext>
            </a:extLst>
          </p:cNvPr>
          <p:cNvSpPr/>
          <p:nvPr/>
        </p:nvSpPr>
        <p:spPr>
          <a:xfrm>
            <a:off x="5830301" y="1709195"/>
            <a:ext cx="2987775" cy="2682339"/>
          </a:xfrm>
          <a:prstGeom prst="roundRect">
            <a:avLst>
              <a:gd name="adj" fmla="val 7673"/>
            </a:avLst>
          </a:prstGeom>
          <a:solidFill>
            <a:srgbClr val="F3F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ECCD1742-99ED-9D85-30D2-2A2CE7B25B06}"/>
              </a:ext>
            </a:extLst>
          </p:cNvPr>
          <p:cNvSpPr/>
          <p:nvPr/>
        </p:nvSpPr>
        <p:spPr>
          <a:xfrm>
            <a:off x="5941248" y="1846385"/>
            <a:ext cx="2763475" cy="450047"/>
          </a:xfrm>
          <a:prstGeom prst="roundRect">
            <a:avLst>
              <a:gd name="adj" fmla="val 33861"/>
            </a:avLst>
          </a:prstGeom>
          <a:solidFill>
            <a:srgbClr val="DAE7CB"/>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500">
                <a:solidFill>
                  <a:srgbClr val="706B6C"/>
                </a:solidFill>
                <a:latin typeface="Roboto" panose="02000000000000000000" pitchFamily="2" charset="0"/>
                <a:ea typeface="Roboto" panose="02000000000000000000" pitchFamily="2" charset="0"/>
                <a:cs typeface="Roboto" panose="02000000000000000000" pitchFamily="2" charset="0"/>
              </a:rPr>
              <a:t>Outliers &amp; Leverage Points</a:t>
            </a:r>
          </a:p>
        </p:txBody>
      </p:sp>
      <p:sp>
        <p:nvSpPr>
          <p:cNvPr id="8" name="Rounded Rectangle 7">
            <a:extLst>
              <a:ext uri="{FF2B5EF4-FFF2-40B4-BE49-F238E27FC236}">
                <a16:creationId xmlns:a16="http://schemas.microsoft.com/office/drawing/2014/main" id="{9D7545AB-EB81-00D9-DAD8-94763492A737}"/>
              </a:ext>
            </a:extLst>
          </p:cNvPr>
          <p:cNvSpPr/>
          <p:nvPr/>
        </p:nvSpPr>
        <p:spPr>
          <a:xfrm>
            <a:off x="5943889" y="2432638"/>
            <a:ext cx="1960318" cy="351084"/>
          </a:xfrm>
          <a:prstGeom prst="roundRect">
            <a:avLst>
              <a:gd name="adj" fmla="val 33861"/>
            </a:avLst>
          </a:prstGeom>
          <a:solidFill>
            <a:srgbClr val="B3E5FC"/>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a:solidFill>
                  <a:srgbClr val="706B6C"/>
                </a:solidFill>
                <a:latin typeface="Roboto" panose="02000000000000000000" pitchFamily="2" charset="0"/>
                <a:ea typeface="Roboto" panose="02000000000000000000" pitchFamily="2" charset="0"/>
                <a:cs typeface="Roboto" panose="02000000000000000000" pitchFamily="2" charset="0"/>
              </a:rPr>
              <a:t>Harris County</a:t>
            </a:r>
          </a:p>
        </p:txBody>
      </p:sp>
      <p:sp>
        <p:nvSpPr>
          <p:cNvPr id="9" name="Rounded Rectangle 16">
            <a:extLst>
              <a:ext uri="{FF2B5EF4-FFF2-40B4-BE49-F238E27FC236}">
                <a16:creationId xmlns:a16="http://schemas.microsoft.com/office/drawing/2014/main" id="{6ABF1EC0-D8AB-FFA0-FAAE-D6CA54AC73DD}"/>
              </a:ext>
            </a:extLst>
          </p:cNvPr>
          <p:cNvSpPr/>
          <p:nvPr/>
        </p:nvSpPr>
        <p:spPr>
          <a:xfrm>
            <a:off x="8014919" y="2427406"/>
            <a:ext cx="687161" cy="347472"/>
          </a:xfrm>
          <a:prstGeom prst="roundRect">
            <a:avLst>
              <a:gd name="adj" fmla="val 33861"/>
            </a:avLst>
          </a:prstGeom>
          <a:solidFill>
            <a:srgbClr val="FF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rgbClr val="706B6C"/>
                </a:solidFill>
                <a:latin typeface="Roboto" panose="02000000000000000000" pitchFamily="2" charset="0"/>
                <a:ea typeface="Roboto" panose="02000000000000000000" pitchFamily="2" charset="0"/>
                <a:cs typeface="Roboto" panose="02000000000000000000" pitchFamily="2" charset="0"/>
              </a:rPr>
              <a:t>Texas</a:t>
            </a:r>
          </a:p>
        </p:txBody>
      </p:sp>
      <p:sp>
        <p:nvSpPr>
          <p:cNvPr id="16" name="Rounded Rectangle 15">
            <a:extLst>
              <a:ext uri="{FF2B5EF4-FFF2-40B4-BE49-F238E27FC236}">
                <a16:creationId xmlns:a16="http://schemas.microsoft.com/office/drawing/2014/main" id="{BFF37AF8-3D81-E7A1-3EC5-6B287D4C3A8C}"/>
              </a:ext>
            </a:extLst>
          </p:cNvPr>
          <p:cNvSpPr/>
          <p:nvPr/>
        </p:nvSpPr>
        <p:spPr>
          <a:xfrm>
            <a:off x="5941248" y="2915089"/>
            <a:ext cx="1960318" cy="351084"/>
          </a:xfrm>
          <a:prstGeom prst="roundRect">
            <a:avLst>
              <a:gd name="adj" fmla="val 33861"/>
            </a:avLst>
          </a:prstGeom>
          <a:solidFill>
            <a:srgbClr val="B3E5FC"/>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a:solidFill>
                  <a:srgbClr val="706B6C"/>
                </a:solidFill>
                <a:latin typeface="Roboto" panose="02000000000000000000" pitchFamily="2" charset="0"/>
                <a:ea typeface="Roboto" panose="02000000000000000000" pitchFamily="2" charset="0"/>
                <a:cs typeface="Roboto" panose="02000000000000000000" pitchFamily="2" charset="0"/>
              </a:rPr>
              <a:t>Dallas County</a:t>
            </a:r>
          </a:p>
        </p:txBody>
      </p:sp>
      <p:sp>
        <p:nvSpPr>
          <p:cNvPr id="17" name="Rounded Rectangle 16">
            <a:extLst>
              <a:ext uri="{FF2B5EF4-FFF2-40B4-BE49-F238E27FC236}">
                <a16:creationId xmlns:a16="http://schemas.microsoft.com/office/drawing/2014/main" id="{A2719925-3842-8B43-4681-C87DFA6CB02D}"/>
              </a:ext>
            </a:extLst>
          </p:cNvPr>
          <p:cNvSpPr/>
          <p:nvPr/>
        </p:nvSpPr>
        <p:spPr>
          <a:xfrm>
            <a:off x="8014919" y="2914695"/>
            <a:ext cx="687161" cy="351082"/>
          </a:xfrm>
          <a:prstGeom prst="roundRect">
            <a:avLst>
              <a:gd name="adj" fmla="val 33861"/>
            </a:avLst>
          </a:prstGeom>
          <a:solidFill>
            <a:srgbClr val="FF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rgbClr val="706B6C"/>
                </a:solidFill>
                <a:latin typeface="Roboto" panose="02000000000000000000" pitchFamily="2" charset="0"/>
                <a:ea typeface="Roboto" panose="02000000000000000000" pitchFamily="2" charset="0"/>
                <a:cs typeface="Roboto" panose="02000000000000000000" pitchFamily="2" charset="0"/>
              </a:rPr>
              <a:t>Texas</a:t>
            </a:r>
          </a:p>
        </p:txBody>
      </p:sp>
      <p:sp>
        <p:nvSpPr>
          <p:cNvPr id="18" name="Rounded Rectangle 17">
            <a:extLst>
              <a:ext uri="{FF2B5EF4-FFF2-40B4-BE49-F238E27FC236}">
                <a16:creationId xmlns:a16="http://schemas.microsoft.com/office/drawing/2014/main" id="{C04A3583-2EE7-2C1D-F1B6-6C1850E6FBC8}"/>
              </a:ext>
            </a:extLst>
          </p:cNvPr>
          <p:cNvSpPr/>
          <p:nvPr/>
        </p:nvSpPr>
        <p:spPr>
          <a:xfrm>
            <a:off x="5941248" y="3407232"/>
            <a:ext cx="1960318" cy="351084"/>
          </a:xfrm>
          <a:prstGeom prst="roundRect">
            <a:avLst>
              <a:gd name="adj" fmla="val 33861"/>
            </a:avLst>
          </a:prstGeom>
          <a:solidFill>
            <a:srgbClr val="B3E5FC"/>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a:solidFill>
                  <a:srgbClr val="706B6C"/>
                </a:solidFill>
                <a:latin typeface="Roboto" panose="02000000000000000000" pitchFamily="2" charset="0"/>
                <a:ea typeface="Roboto" panose="02000000000000000000" pitchFamily="2" charset="0"/>
                <a:cs typeface="Roboto" panose="02000000000000000000" pitchFamily="2" charset="0"/>
              </a:rPr>
              <a:t>Cook County</a:t>
            </a:r>
          </a:p>
        </p:txBody>
      </p:sp>
      <p:sp>
        <p:nvSpPr>
          <p:cNvPr id="19" name="Rounded Rectangle 16">
            <a:extLst>
              <a:ext uri="{FF2B5EF4-FFF2-40B4-BE49-F238E27FC236}">
                <a16:creationId xmlns:a16="http://schemas.microsoft.com/office/drawing/2014/main" id="{C7203A5F-C69B-3F3C-88A2-F64ED1E413E8}"/>
              </a:ext>
            </a:extLst>
          </p:cNvPr>
          <p:cNvSpPr/>
          <p:nvPr/>
        </p:nvSpPr>
        <p:spPr>
          <a:xfrm>
            <a:off x="8014920" y="3406852"/>
            <a:ext cx="687161" cy="351083"/>
          </a:xfrm>
          <a:prstGeom prst="roundRect">
            <a:avLst>
              <a:gd name="adj" fmla="val 33861"/>
            </a:avLst>
          </a:prstGeom>
          <a:solidFill>
            <a:srgbClr val="FF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rgbClr val="706B6C"/>
                </a:solidFill>
                <a:latin typeface="Roboto" panose="02000000000000000000" pitchFamily="2" charset="0"/>
                <a:ea typeface="Roboto" panose="02000000000000000000" pitchFamily="2" charset="0"/>
                <a:cs typeface="Roboto" panose="02000000000000000000" pitchFamily="2" charset="0"/>
              </a:rPr>
              <a:t>Illinois</a:t>
            </a:r>
          </a:p>
        </p:txBody>
      </p:sp>
      <p:sp>
        <p:nvSpPr>
          <p:cNvPr id="20" name="Rounded Rectangle 19">
            <a:extLst>
              <a:ext uri="{FF2B5EF4-FFF2-40B4-BE49-F238E27FC236}">
                <a16:creationId xmlns:a16="http://schemas.microsoft.com/office/drawing/2014/main" id="{CAF187CA-75F8-BF83-EB9D-93587EEEF785}"/>
              </a:ext>
            </a:extLst>
          </p:cNvPr>
          <p:cNvSpPr/>
          <p:nvPr/>
        </p:nvSpPr>
        <p:spPr>
          <a:xfrm>
            <a:off x="5941248" y="3889288"/>
            <a:ext cx="1960318" cy="351084"/>
          </a:xfrm>
          <a:prstGeom prst="roundRect">
            <a:avLst>
              <a:gd name="adj" fmla="val 33861"/>
            </a:avLst>
          </a:prstGeom>
          <a:solidFill>
            <a:srgbClr val="B3E5FC"/>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a:solidFill>
                  <a:srgbClr val="706B6C"/>
                </a:solidFill>
                <a:latin typeface="Roboto" panose="02000000000000000000" pitchFamily="2" charset="0"/>
                <a:ea typeface="Roboto" panose="02000000000000000000" pitchFamily="2" charset="0"/>
                <a:cs typeface="Roboto" panose="02000000000000000000" pitchFamily="2" charset="0"/>
              </a:rPr>
              <a:t>Maricopa County</a:t>
            </a:r>
          </a:p>
        </p:txBody>
      </p:sp>
      <p:sp>
        <p:nvSpPr>
          <p:cNvPr id="21" name="Rounded Rectangle 16">
            <a:extLst>
              <a:ext uri="{FF2B5EF4-FFF2-40B4-BE49-F238E27FC236}">
                <a16:creationId xmlns:a16="http://schemas.microsoft.com/office/drawing/2014/main" id="{7B2A92AF-7C50-8835-D132-B1387A27FADF}"/>
              </a:ext>
            </a:extLst>
          </p:cNvPr>
          <p:cNvSpPr/>
          <p:nvPr/>
        </p:nvSpPr>
        <p:spPr>
          <a:xfrm>
            <a:off x="8014920" y="3888908"/>
            <a:ext cx="687161" cy="351083"/>
          </a:xfrm>
          <a:prstGeom prst="roundRect">
            <a:avLst>
              <a:gd name="adj" fmla="val 33861"/>
            </a:avLst>
          </a:prstGeom>
          <a:solidFill>
            <a:srgbClr val="FF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rgbClr val="706B6C"/>
                </a:solidFill>
                <a:latin typeface="Roboto" panose="02000000000000000000" pitchFamily="2" charset="0"/>
                <a:ea typeface="Roboto" panose="02000000000000000000" pitchFamily="2" charset="0"/>
                <a:cs typeface="Roboto" panose="02000000000000000000" pitchFamily="2" charset="0"/>
              </a:rPr>
              <a:t>Arizona</a:t>
            </a:r>
          </a:p>
        </p:txBody>
      </p:sp>
      <p:sp>
        <p:nvSpPr>
          <p:cNvPr id="22" name="Rectangle: Rounded Corners 3">
            <a:extLst>
              <a:ext uri="{FF2B5EF4-FFF2-40B4-BE49-F238E27FC236}">
                <a16:creationId xmlns:a16="http://schemas.microsoft.com/office/drawing/2014/main" id="{B89F93FE-CF90-8956-4470-81B192D66D36}"/>
              </a:ext>
            </a:extLst>
          </p:cNvPr>
          <p:cNvSpPr/>
          <p:nvPr/>
        </p:nvSpPr>
        <p:spPr>
          <a:xfrm>
            <a:off x="325924" y="1191389"/>
            <a:ext cx="5169353" cy="3568572"/>
          </a:xfrm>
          <a:prstGeom prst="roundRect">
            <a:avLst>
              <a:gd name="adj" fmla="val 722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A graph with blue dots&#10;&#10;Description automatically generated">
            <a:extLst>
              <a:ext uri="{FF2B5EF4-FFF2-40B4-BE49-F238E27FC236}">
                <a16:creationId xmlns:a16="http://schemas.microsoft.com/office/drawing/2014/main" id="{FDC43C0B-FC59-63EB-B5B2-0F7AA20861B1}"/>
              </a:ext>
            </a:extLst>
          </p:cNvPr>
          <p:cNvPicPr>
            <a:picLocks noChangeAspect="1"/>
          </p:cNvPicPr>
          <p:nvPr/>
        </p:nvPicPr>
        <p:blipFill rotWithShape="1">
          <a:blip r:embed="rId4"/>
          <a:srcRect l="3514" t="10663"/>
          <a:stretch/>
        </p:blipFill>
        <p:spPr>
          <a:xfrm>
            <a:off x="522514" y="1368448"/>
            <a:ext cx="4852434" cy="3369695"/>
          </a:xfrm>
          <a:prstGeom prst="rect">
            <a:avLst/>
          </a:prstGeom>
        </p:spPr>
      </p:pic>
    </p:spTree>
    <p:extLst>
      <p:ext uri="{BB962C8B-B14F-4D97-AF65-F5344CB8AC3E}">
        <p14:creationId xmlns:p14="http://schemas.microsoft.com/office/powerpoint/2010/main" val="448309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Shape 153"/>
        <p:cNvGrpSpPr/>
        <p:nvPr/>
      </p:nvGrpSpPr>
      <p:grpSpPr>
        <a:xfrm>
          <a:off x="0" y="0"/>
          <a:ext cx="0" cy="0"/>
          <a:chOff x="0" y="0"/>
          <a:chExt cx="0" cy="0"/>
        </a:xfrm>
      </p:grpSpPr>
      <p:pic>
        <p:nvPicPr>
          <p:cNvPr id="10" name="Google Shape;77;p14">
            <a:extLst>
              <a:ext uri="{FF2B5EF4-FFF2-40B4-BE49-F238E27FC236}">
                <a16:creationId xmlns:a16="http://schemas.microsoft.com/office/drawing/2014/main" id="{CB7B1902-7598-BC09-E515-6C1B4982FD7D}"/>
              </a:ext>
            </a:extLst>
          </p:cNvPr>
          <p:cNvPicPr preferRelativeResize="0"/>
          <p:nvPr/>
        </p:nvPicPr>
        <p:blipFill rotWithShape="1">
          <a:blip r:embed="rId3">
            <a:alphaModFix/>
          </a:blip>
          <a:srcRect t="7287"/>
          <a:stretch/>
        </p:blipFill>
        <p:spPr>
          <a:xfrm>
            <a:off x="325925" y="234400"/>
            <a:ext cx="7219975" cy="693350"/>
          </a:xfrm>
          <a:prstGeom prst="rect">
            <a:avLst/>
          </a:prstGeom>
          <a:gradFill>
            <a:gsLst>
              <a:gs pos="46000">
                <a:srgbClr val="C2DAEF"/>
              </a:gs>
              <a:gs pos="0">
                <a:srgbClr val="559444"/>
              </a:gs>
              <a:gs pos="74000">
                <a:schemeClr val="accent1">
                  <a:lumMod val="45000"/>
                  <a:lumOff val="55000"/>
                </a:schemeClr>
              </a:gs>
              <a:gs pos="67000">
                <a:schemeClr val="accent1">
                  <a:lumMod val="45000"/>
                  <a:lumOff val="55000"/>
                </a:schemeClr>
              </a:gs>
              <a:gs pos="100000">
                <a:schemeClr val="accent5"/>
              </a:gs>
            </a:gsLst>
            <a:lin ang="5400000" scaled="1"/>
          </a:gradFill>
          <a:ln>
            <a:noFill/>
          </a:ln>
        </p:spPr>
      </p:pic>
      <p:sp>
        <p:nvSpPr>
          <p:cNvPr id="11" name="Google Shape;141;p27">
            <a:extLst>
              <a:ext uri="{FF2B5EF4-FFF2-40B4-BE49-F238E27FC236}">
                <a16:creationId xmlns:a16="http://schemas.microsoft.com/office/drawing/2014/main" id="{27C7A04C-284E-50DA-3CEC-7508BDCAA34F}"/>
              </a:ext>
            </a:extLst>
          </p:cNvPr>
          <p:cNvSpPr txBox="1">
            <a:spLocks noGrp="1"/>
          </p:cNvSpPr>
          <p:nvPr>
            <p:ph type="title"/>
          </p:nvPr>
        </p:nvSpPr>
        <p:spPr>
          <a:xfrm>
            <a:off x="469834" y="102580"/>
            <a:ext cx="7886700" cy="956989"/>
          </a:xfrm>
          <a:prstGeom prst="rect">
            <a:avLst/>
          </a:prstGeom>
          <a:noFill/>
          <a:ln>
            <a:noFill/>
          </a:ln>
        </p:spPr>
        <p:txBody>
          <a:bodyPr spcFirstLastPara="1" wrap="square" lIns="68575" tIns="34275" rIns="68575" bIns="34275" anchor="ctr" anchorCtr="0">
            <a:normAutofit/>
          </a:bodyPr>
          <a:lstStyle/>
          <a:p>
            <a:pPr>
              <a:buSzPts val="3300"/>
            </a:pPr>
            <a:r>
              <a:rPr lang="en-US" sz="3000">
                <a:solidFill>
                  <a:schemeClr val="bg1"/>
                </a:solidFill>
                <a:latin typeface="Roboto"/>
                <a:ea typeface="Roboto"/>
                <a:cs typeface="Roboto"/>
              </a:rPr>
              <a:t>Feature Engineering</a:t>
            </a:r>
            <a:endParaRPr lang="en-US" sz="3000">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28" name="Rectangle: Rounded Corners 2">
            <a:extLst>
              <a:ext uri="{FF2B5EF4-FFF2-40B4-BE49-F238E27FC236}">
                <a16:creationId xmlns:a16="http://schemas.microsoft.com/office/drawing/2014/main" id="{2545BDD7-B666-7117-51EB-2B4D3F812127}"/>
              </a:ext>
            </a:extLst>
          </p:cNvPr>
          <p:cNvSpPr/>
          <p:nvPr/>
        </p:nvSpPr>
        <p:spPr>
          <a:xfrm>
            <a:off x="1462167" y="2019464"/>
            <a:ext cx="7211999" cy="731629"/>
          </a:xfrm>
          <a:prstGeom prst="roundRect">
            <a:avLst>
              <a:gd name="adj" fmla="val 41624"/>
            </a:avLst>
          </a:prstGeom>
          <a:solidFill>
            <a:srgbClr val="F3F6F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endParaRPr lang="en-US" sz="1400">
              <a:solidFill>
                <a:schemeClr val="tx1"/>
              </a:solidFill>
            </a:endParaRPr>
          </a:p>
          <a:p>
            <a:r>
              <a:rPr lang="en-US" sz="1100">
                <a:solidFill>
                  <a:schemeClr val="tx1"/>
                </a:solidFill>
                <a:latin typeface="Roboto" panose="02000000000000000000" pitchFamily="2" charset="0"/>
                <a:ea typeface="Roboto" panose="02000000000000000000" pitchFamily="2" charset="0"/>
                <a:cs typeface="Roboto" panose="02000000000000000000" pitchFamily="2" charset="0"/>
              </a:rPr>
              <a:t>There are more than a hundred age-related features. We trim them down to only eight without affecting the quality of model predictions.</a:t>
            </a:r>
          </a:p>
          <a:p>
            <a:endParaRPr lang="en-US">
              <a:solidFill>
                <a:schemeClr val="tx1"/>
              </a:solidFill>
            </a:endParaRPr>
          </a:p>
        </p:txBody>
      </p:sp>
      <p:sp>
        <p:nvSpPr>
          <p:cNvPr id="29" name="Google Shape;100;p15">
            <a:extLst>
              <a:ext uri="{FF2B5EF4-FFF2-40B4-BE49-F238E27FC236}">
                <a16:creationId xmlns:a16="http://schemas.microsoft.com/office/drawing/2014/main" id="{E414B063-1FA0-9F14-3CAA-596EC2758784}"/>
              </a:ext>
            </a:extLst>
          </p:cNvPr>
          <p:cNvSpPr/>
          <p:nvPr/>
        </p:nvSpPr>
        <p:spPr>
          <a:xfrm rot="5400000">
            <a:off x="-805574" y="2925308"/>
            <a:ext cx="3243586" cy="884810"/>
          </a:xfrm>
          <a:prstGeom prst="roundRect">
            <a:avLst>
              <a:gd name="adj" fmla="val 50000"/>
            </a:avLst>
          </a:prstGeom>
          <a:solidFill>
            <a:schemeClr val="lt1"/>
          </a:solidFill>
          <a:ln>
            <a:noFill/>
          </a:ln>
          <a:effectLst>
            <a:outerShdw blurRad="50800" dist="38100" dir="5400000" sx="99000" sy="99000" algn="t" rotWithShape="0">
              <a:prstClr val="black">
                <a:alpha val="20000"/>
              </a:prst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Rounded Rectangle 29">
            <a:extLst>
              <a:ext uri="{FF2B5EF4-FFF2-40B4-BE49-F238E27FC236}">
                <a16:creationId xmlns:a16="http://schemas.microsoft.com/office/drawing/2014/main" id="{F9FADAE5-B6F1-5715-D04E-D770B85E05FC}"/>
              </a:ext>
            </a:extLst>
          </p:cNvPr>
          <p:cNvSpPr/>
          <p:nvPr/>
        </p:nvSpPr>
        <p:spPr>
          <a:xfrm>
            <a:off x="469834" y="2126474"/>
            <a:ext cx="692769" cy="351083"/>
          </a:xfrm>
          <a:prstGeom prst="roundRect">
            <a:avLst>
              <a:gd name="adj" fmla="val 33861"/>
            </a:avLst>
          </a:prstGeom>
          <a:solidFill>
            <a:srgbClr val="AFE0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Graphic 30">
            <a:extLst>
              <a:ext uri="{FF2B5EF4-FFF2-40B4-BE49-F238E27FC236}">
                <a16:creationId xmlns:a16="http://schemas.microsoft.com/office/drawing/2014/main" id="{170C116A-70E6-0150-E52C-0B9581E68186}"/>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693120" y="2179430"/>
            <a:ext cx="246194" cy="246194"/>
          </a:xfrm>
          <a:prstGeom prst="rect">
            <a:avLst/>
          </a:prstGeom>
        </p:spPr>
      </p:pic>
      <p:sp>
        <p:nvSpPr>
          <p:cNvPr id="32" name="TextBox 31">
            <a:extLst>
              <a:ext uri="{FF2B5EF4-FFF2-40B4-BE49-F238E27FC236}">
                <a16:creationId xmlns:a16="http://schemas.microsoft.com/office/drawing/2014/main" id="{0E56D39D-CEB7-05E1-26C6-DE369305CD9B}"/>
              </a:ext>
            </a:extLst>
          </p:cNvPr>
          <p:cNvSpPr txBox="1"/>
          <p:nvPr/>
        </p:nvSpPr>
        <p:spPr>
          <a:xfrm>
            <a:off x="325818" y="2489483"/>
            <a:ext cx="980799" cy="261610"/>
          </a:xfrm>
          <a:prstGeom prst="rect">
            <a:avLst/>
          </a:prstGeom>
          <a:noFill/>
        </p:spPr>
        <p:txBody>
          <a:bodyPr wrap="square" rtlCol="0">
            <a:spAutoFit/>
          </a:bodyPr>
          <a:lstStyle/>
          <a:p>
            <a:pPr algn="ctr"/>
            <a:r>
              <a:rPr lang="en-US" sz="1100">
                <a:latin typeface="Roboto" panose="02000000000000000000" pitchFamily="2" charset="0"/>
                <a:ea typeface="Roboto" panose="02000000000000000000" pitchFamily="2" charset="0"/>
                <a:cs typeface="Roboto" panose="02000000000000000000" pitchFamily="2" charset="0"/>
              </a:rPr>
              <a:t>Age</a:t>
            </a:r>
          </a:p>
        </p:txBody>
      </p:sp>
      <p:sp>
        <p:nvSpPr>
          <p:cNvPr id="33" name="TextBox 32">
            <a:extLst>
              <a:ext uri="{FF2B5EF4-FFF2-40B4-BE49-F238E27FC236}">
                <a16:creationId xmlns:a16="http://schemas.microsoft.com/office/drawing/2014/main" id="{F5C144A4-9517-05DB-9438-5D45D9AE7B28}"/>
              </a:ext>
            </a:extLst>
          </p:cNvPr>
          <p:cNvSpPr txBox="1"/>
          <p:nvPr/>
        </p:nvSpPr>
        <p:spPr>
          <a:xfrm>
            <a:off x="350366" y="3401008"/>
            <a:ext cx="947702" cy="430887"/>
          </a:xfrm>
          <a:prstGeom prst="rect">
            <a:avLst/>
          </a:prstGeom>
          <a:noFill/>
        </p:spPr>
        <p:txBody>
          <a:bodyPr wrap="square" rtlCol="0">
            <a:spAutoFit/>
          </a:bodyPr>
          <a:lstStyle/>
          <a:p>
            <a:pPr algn="ctr"/>
            <a:r>
              <a:rPr lang="en-US" sz="1100">
                <a:latin typeface="Roboto" panose="02000000000000000000" pitchFamily="2" charset="0"/>
                <a:ea typeface="Roboto" panose="02000000000000000000" pitchFamily="2" charset="0"/>
                <a:cs typeface="Roboto" panose="02000000000000000000" pitchFamily="2" charset="0"/>
              </a:rPr>
              <a:t>Party Affiliation</a:t>
            </a:r>
          </a:p>
        </p:txBody>
      </p:sp>
      <p:sp>
        <p:nvSpPr>
          <p:cNvPr id="34" name="Rounded Rectangle 33">
            <a:extLst>
              <a:ext uri="{FF2B5EF4-FFF2-40B4-BE49-F238E27FC236}">
                <a16:creationId xmlns:a16="http://schemas.microsoft.com/office/drawing/2014/main" id="{17A50A67-20E6-7F8A-6969-86675787B807}"/>
              </a:ext>
            </a:extLst>
          </p:cNvPr>
          <p:cNvSpPr/>
          <p:nvPr/>
        </p:nvSpPr>
        <p:spPr>
          <a:xfrm>
            <a:off x="469834" y="4068444"/>
            <a:ext cx="692769" cy="351083"/>
          </a:xfrm>
          <a:prstGeom prst="roundRect">
            <a:avLst>
              <a:gd name="adj" fmla="val 33861"/>
            </a:avLst>
          </a:prstGeom>
          <a:solidFill>
            <a:srgbClr val="FF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Graphic 34">
            <a:extLst>
              <a:ext uri="{FF2B5EF4-FFF2-40B4-BE49-F238E27FC236}">
                <a16:creationId xmlns:a16="http://schemas.microsoft.com/office/drawing/2014/main" id="{DAC274EC-F918-806A-6879-9C2B151751D7}"/>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706830" y="4123858"/>
            <a:ext cx="246194" cy="246194"/>
          </a:xfrm>
          <a:prstGeom prst="rect">
            <a:avLst/>
          </a:prstGeom>
        </p:spPr>
      </p:pic>
      <p:sp>
        <p:nvSpPr>
          <p:cNvPr id="36" name="TextBox 35">
            <a:extLst>
              <a:ext uri="{FF2B5EF4-FFF2-40B4-BE49-F238E27FC236}">
                <a16:creationId xmlns:a16="http://schemas.microsoft.com/office/drawing/2014/main" id="{9035156A-0F41-86E8-543B-7C6417FDF020}"/>
              </a:ext>
            </a:extLst>
          </p:cNvPr>
          <p:cNvSpPr txBox="1"/>
          <p:nvPr/>
        </p:nvSpPr>
        <p:spPr>
          <a:xfrm>
            <a:off x="325818" y="4423845"/>
            <a:ext cx="980799" cy="369332"/>
          </a:xfrm>
          <a:prstGeom prst="rect">
            <a:avLst/>
          </a:prstGeom>
          <a:noFill/>
        </p:spPr>
        <p:txBody>
          <a:bodyPr wrap="square" rtlCol="0">
            <a:spAutoFit/>
          </a:bodyPr>
          <a:lstStyle/>
          <a:p>
            <a:pPr algn="ctr"/>
            <a:r>
              <a:rPr lang="en-US" sz="900">
                <a:latin typeface="Roboto" panose="02000000000000000000" pitchFamily="2" charset="0"/>
                <a:ea typeface="Roboto" panose="02000000000000000000" pitchFamily="2" charset="0"/>
                <a:cs typeface="Roboto" panose="02000000000000000000" pitchFamily="2" charset="0"/>
              </a:rPr>
              <a:t>Population Estimate</a:t>
            </a:r>
          </a:p>
        </p:txBody>
      </p:sp>
      <p:sp>
        <p:nvSpPr>
          <p:cNvPr id="37" name="Rounded Rectangle 36">
            <a:extLst>
              <a:ext uri="{FF2B5EF4-FFF2-40B4-BE49-F238E27FC236}">
                <a16:creationId xmlns:a16="http://schemas.microsoft.com/office/drawing/2014/main" id="{09DF5C08-A2E1-773E-9739-7657EAFFF92D}"/>
              </a:ext>
            </a:extLst>
          </p:cNvPr>
          <p:cNvSpPr/>
          <p:nvPr/>
        </p:nvSpPr>
        <p:spPr>
          <a:xfrm>
            <a:off x="472334" y="3049540"/>
            <a:ext cx="692769" cy="351083"/>
          </a:xfrm>
          <a:prstGeom prst="roundRect">
            <a:avLst>
              <a:gd name="adj" fmla="val 33861"/>
            </a:avLst>
          </a:prstGeom>
          <a:solidFill>
            <a:srgbClr val="DAE7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Graphic 37">
            <a:extLst>
              <a:ext uri="{FF2B5EF4-FFF2-40B4-BE49-F238E27FC236}">
                <a16:creationId xmlns:a16="http://schemas.microsoft.com/office/drawing/2014/main" id="{DFD91B48-6D08-BD14-9BE5-640D44E5B72A}"/>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711059" y="3117485"/>
            <a:ext cx="223601" cy="223601"/>
          </a:xfrm>
          <a:prstGeom prst="rect">
            <a:avLst/>
          </a:prstGeom>
        </p:spPr>
      </p:pic>
      <p:sp>
        <p:nvSpPr>
          <p:cNvPr id="39" name="Rectangle: Rounded Corners 2">
            <a:extLst>
              <a:ext uri="{FF2B5EF4-FFF2-40B4-BE49-F238E27FC236}">
                <a16:creationId xmlns:a16="http://schemas.microsoft.com/office/drawing/2014/main" id="{DECDCB62-9378-6E92-4E38-7F893FE3984F}"/>
              </a:ext>
            </a:extLst>
          </p:cNvPr>
          <p:cNvSpPr/>
          <p:nvPr/>
        </p:nvSpPr>
        <p:spPr>
          <a:xfrm>
            <a:off x="1462166" y="3070903"/>
            <a:ext cx="7209499" cy="731629"/>
          </a:xfrm>
          <a:prstGeom prst="roundRect">
            <a:avLst>
              <a:gd name="adj" fmla="val 41624"/>
            </a:avLst>
          </a:prstGeom>
          <a:solidFill>
            <a:srgbClr val="F3F6F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endParaRPr lang="en-US" sz="1400">
              <a:solidFill>
                <a:schemeClr val="tx1"/>
              </a:solidFill>
            </a:endParaRPr>
          </a:p>
          <a:p>
            <a:r>
              <a:rPr lang="en-US" sz="1100">
                <a:solidFill>
                  <a:schemeClr val="tx1"/>
                </a:solidFill>
                <a:latin typeface="Roboto" panose="02000000000000000000" pitchFamily="2" charset="0"/>
                <a:ea typeface="Roboto" panose="02000000000000000000" pitchFamily="2" charset="0"/>
                <a:cs typeface="Roboto" panose="02000000000000000000" pitchFamily="2" charset="0"/>
              </a:rPr>
              <a:t>Removing this feature results in improvements in the performance of various models.</a:t>
            </a:r>
          </a:p>
          <a:p>
            <a:endParaRPr lang="en-US">
              <a:solidFill>
                <a:schemeClr val="tx1"/>
              </a:solidFill>
            </a:endParaRPr>
          </a:p>
        </p:txBody>
      </p:sp>
      <p:sp>
        <p:nvSpPr>
          <p:cNvPr id="40" name="Rectangle: Rounded Corners 2">
            <a:extLst>
              <a:ext uri="{FF2B5EF4-FFF2-40B4-BE49-F238E27FC236}">
                <a16:creationId xmlns:a16="http://schemas.microsoft.com/office/drawing/2014/main" id="{4DD4CA05-4D73-037D-91B8-D1E371EA0D3D}"/>
              </a:ext>
            </a:extLst>
          </p:cNvPr>
          <p:cNvSpPr/>
          <p:nvPr/>
        </p:nvSpPr>
        <p:spPr>
          <a:xfrm>
            <a:off x="1462167" y="4056196"/>
            <a:ext cx="7209498" cy="731629"/>
          </a:xfrm>
          <a:prstGeom prst="roundRect">
            <a:avLst>
              <a:gd name="adj" fmla="val 41624"/>
            </a:avLst>
          </a:prstGeom>
          <a:solidFill>
            <a:srgbClr val="F3F6F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endParaRPr lang="en-US" sz="1400">
              <a:solidFill>
                <a:schemeClr val="tx1"/>
              </a:solidFill>
            </a:endParaRPr>
          </a:p>
          <a:p>
            <a:r>
              <a:rPr lang="en-US" sz="1100">
                <a:solidFill>
                  <a:schemeClr val="tx1"/>
                </a:solidFill>
                <a:latin typeface="Roboto" panose="02000000000000000000" pitchFamily="2" charset="0"/>
                <a:ea typeface="Roboto" panose="02000000000000000000" pitchFamily="2" charset="0"/>
                <a:cs typeface="Roboto" panose="02000000000000000000" pitchFamily="2" charset="0"/>
              </a:rPr>
              <a:t>This variable is skewed to the right. We applied logarithmic transform so that it follows a normal distribution.</a:t>
            </a:r>
          </a:p>
          <a:p>
            <a:endParaRPr lang="en-US">
              <a:solidFill>
                <a:schemeClr val="tx1"/>
              </a:solidFill>
            </a:endParaRPr>
          </a:p>
        </p:txBody>
      </p:sp>
      <p:sp>
        <p:nvSpPr>
          <p:cNvPr id="41" name="Google Shape;101;p15">
            <a:extLst>
              <a:ext uri="{FF2B5EF4-FFF2-40B4-BE49-F238E27FC236}">
                <a16:creationId xmlns:a16="http://schemas.microsoft.com/office/drawing/2014/main" id="{C0D6E7C7-5E76-548A-3AB1-EA0014FBB7C6}"/>
              </a:ext>
            </a:extLst>
          </p:cNvPr>
          <p:cNvSpPr/>
          <p:nvPr/>
        </p:nvSpPr>
        <p:spPr>
          <a:xfrm>
            <a:off x="325818" y="1156847"/>
            <a:ext cx="8205623" cy="370280"/>
          </a:xfrm>
          <a:prstGeom prst="roundRect">
            <a:avLst>
              <a:gd name="adj" fmla="val 50000"/>
            </a:avLst>
          </a:prstGeom>
          <a:solidFill>
            <a:srgbClr val="AFE1F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Roboto Mono" pitchFamily="49" charset="0"/>
                <a:ea typeface="Roboto Mono" pitchFamily="49" charset="0"/>
              </a:rPr>
              <a:t>Extracting useful features from the raw data to improve prediction quality</a:t>
            </a:r>
            <a:endParaRPr>
              <a:latin typeface="Roboto Mono" pitchFamily="49" charset="0"/>
              <a:ea typeface="Roboto Mono" pitchFamily="49" charset="0"/>
            </a:endParaRPr>
          </a:p>
        </p:txBody>
      </p:sp>
    </p:spTree>
    <p:extLst>
      <p:ext uri="{BB962C8B-B14F-4D97-AF65-F5344CB8AC3E}">
        <p14:creationId xmlns:p14="http://schemas.microsoft.com/office/powerpoint/2010/main" val="302910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Shape 153"/>
        <p:cNvGrpSpPr/>
        <p:nvPr/>
      </p:nvGrpSpPr>
      <p:grpSpPr>
        <a:xfrm>
          <a:off x="0" y="0"/>
          <a:ext cx="0" cy="0"/>
          <a:chOff x="0" y="0"/>
          <a:chExt cx="0" cy="0"/>
        </a:xfrm>
      </p:grpSpPr>
      <p:pic>
        <p:nvPicPr>
          <p:cNvPr id="10" name="Google Shape;77;p14">
            <a:extLst>
              <a:ext uri="{FF2B5EF4-FFF2-40B4-BE49-F238E27FC236}">
                <a16:creationId xmlns:a16="http://schemas.microsoft.com/office/drawing/2014/main" id="{CB7B1902-7598-BC09-E515-6C1B4982FD7D}"/>
              </a:ext>
            </a:extLst>
          </p:cNvPr>
          <p:cNvPicPr preferRelativeResize="0"/>
          <p:nvPr/>
        </p:nvPicPr>
        <p:blipFill rotWithShape="1">
          <a:blip r:embed="rId3">
            <a:alphaModFix/>
          </a:blip>
          <a:srcRect t="7287"/>
          <a:stretch/>
        </p:blipFill>
        <p:spPr>
          <a:xfrm>
            <a:off x="325925" y="234400"/>
            <a:ext cx="7219975" cy="693350"/>
          </a:xfrm>
          <a:prstGeom prst="rect">
            <a:avLst/>
          </a:prstGeom>
          <a:gradFill>
            <a:gsLst>
              <a:gs pos="46000">
                <a:srgbClr val="C2DAEF"/>
              </a:gs>
              <a:gs pos="0">
                <a:srgbClr val="559444"/>
              </a:gs>
              <a:gs pos="74000">
                <a:schemeClr val="accent1">
                  <a:lumMod val="45000"/>
                  <a:lumOff val="55000"/>
                </a:schemeClr>
              </a:gs>
              <a:gs pos="67000">
                <a:schemeClr val="accent1">
                  <a:lumMod val="45000"/>
                  <a:lumOff val="55000"/>
                </a:schemeClr>
              </a:gs>
              <a:gs pos="100000">
                <a:schemeClr val="accent5"/>
              </a:gs>
            </a:gsLst>
            <a:lin ang="5400000" scaled="1"/>
          </a:gradFill>
          <a:ln>
            <a:noFill/>
          </a:ln>
        </p:spPr>
      </p:pic>
      <p:sp>
        <p:nvSpPr>
          <p:cNvPr id="11" name="Google Shape;141;p27">
            <a:extLst>
              <a:ext uri="{FF2B5EF4-FFF2-40B4-BE49-F238E27FC236}">
                <a16:creationId xmlns:a16="http://schemas.microsoft.com/office/drawing/2014/main" id="{27C7A04C-284E-50DA-3CEC-7508BDCAA34F}"/>
              </a:ext>
            </a:extLst>
          </p:cNvPr>
          <p:cNvSpPr txBox="1">
            <a:spLocks noGrp="1"/>
          </p:cNvSpPr>
          <p:nvPr>
            <p:ph type="title"/>
          </p:nvPr>
        </p:nvSpPr>
        <p:spPr>
          <a:xfrm>
            <a:off x="412082" y="121186"/>
            <a:ext cx="7886700" cy="956989"/>
          </a:xfrm>
          <a:prstGeom prst="rect">
            <a:avLst/>
          </a:prstGeom>
          <a:noFill/>
          <a:ln>
            <a:noFill/>
          </a:ln>
        </p:spPr>
        <p:txBody>
          <a:bodyPr spcFirstLastPara="1" wrap="square" lIns="68575" tIns="34275" rIns="68575" bIns="34275" anchor="ctr" anchorCtr="0">
            <a:normAutofit/>
          </a:bodyPr>
          <a:lstStyle/>
          <a:p>
            <a:r>
              <a:rPr lang="en-US" sz="3000">
                <a:solidFill>
                  <a:schemeClr val="bg1"/>
                </a:solidFill>
                <a:latin typeface="Roboto"/>
                <a:ea typeface="Roboto"/>
                <a:cs typeface="Roboto"/>
              </a:rPr>
              <a:t>Random Forest</a:t>
            </a:r>
          </a:p>
        </p:txBody>
      </p:sp>
      <p:sp>
        <p:nvSpPr>
          <p:cNvPr id="4" name="Rectangle: Rounded Corners 2">
            <a:extLst>
              <a:ext uri="{FF2B5EF4-FFF2-40B4-BE49-F238E27FC236}">
                <a16:creationId xmlns:a16="http://schemas.microsoft.com/office/drawing/2014/main" id="{6AEB28EE-F4E8-6295-FC3A-A076D1BD5346}"/>
              </a:ext>
            </a:extLst>
          </p:cNvPr>
          <p:cNvSpPr/>
          <p:nvPr/>
        </p:nvSpPr>
        <p:spPr>
          <a:xfrm>
            <a:off x="5415679" y="1604054"/>
            <a:ext cx="3523897" cy="731629"/>
          </a:xfrm>
          <a:prstGeom prst="roundRect">
            <a:avLst>
              <a:gd name="adj" fmla="val 41624"/>
            </a:avLst>
          </a:prstGeom>
          <a:solidFill>
            <a:srgbClr val="F3F6F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endParaRPr lang="en-US" sz="1400">
              <a:solidFill>
                <a:schemeClr val="tx1"/>
              </a:solidFill>
            </a:endParaRPr>
          </a:p>
          <a:p>
            <a:r>
              <a:rPr lang="en-US" sz="1100">
                <a:solidFill>
                  <a:schemeClr val="tx1"/>
                </a:solidFill>
                <a:latin typeface="Roboto" panose="02000000000000000000" pitchFamily="2" charset="0"/>
                <a:ea typeface="Roboto" panose="02000000000000000000" pitchFamily="2" charset="0"/>
                <a:cs typeface="Roboto" panose="02000000000000000000" pitchFamily="2" charset="0"/>
              </a:rPr>
              <a:t>Fitting multiple decision trees and averaging their decisions to predict the number of violent crimes</a:t>
            </a:r>
          </a:p>
          <a:p>
            <a:endParaRPr lang="en-US">
              <a:solidFill>
                <a:schemeClr val="tx1"/>
              </a:solidFill>
            </a:endParaRPr>
          </a:p>
        </p:txBody>
      </p:sp>
      <p:sp>
        <p:nvSpPr>
          <p:cNvPr id="28" name="Google Shape;100;p15">
            <a:extLst>
              <a:ext uri="{FF2B5EF4-FFF2-40B4-BE49-F238E27FC236}">
                <a16:creationId xmlns:a16="http://schemas.microsoft.com/office/drawing/2014/main" id="{B6FC7755-FB66-3235-399D-B0DD987DE915}"/>
              </a:ext>
            </a:extLst>
          </p:cNvPr>
          <p:cNvSpPr/>
          <p:nvPr/>
        </p:nvSpPr>
        <p:spPr>
          <a:xfrm rot="5400000">
            <a:off x="3147938" y="2509898"/>
            <a:ext cx="3243586" cy="884810"/>
          </a:xfrm>
          <a:prstGeom prst="roundRect">
            <a:avLst>
              <a:gd name="adj" fmla="val 50000"/>
            </a:avLst>
          </a:prstGeom>
          <a:solidFill>
            <a:schemeClr val="lt1"/>
          </a:solidFill>
          <a:ln>
            <a:noFill/>
          </a:ln>
          <a:effectLst>
            <a:outerShdw blurRad="50800" dist="38100" dir="5400000" sx="99000" sy="99000" algn="t" rotWithShape="0">
              <a:prstClr val="black">
                <a:alpha val="20000"/>
              </a:prst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Rounded Rectangle 28">
            <a:extLst>
              <a:ext uri="{FF2B5EF4-FFF2-40B4-BE49-F238E27FC236}">
                <a16:creationId xmlns:a16="http://schemas.microsoft.com/office/drawing/2014/main" id="{7FF9206D-5CA3-598B-B92D-C701AB90355A}"/>
              </a:ext>
            </a:extLst>
          </p:cNvPr>
          <p:cNvSpPr/>
          <p:nvPr/>
        </p:nvSpPr>
        <p:spPr>
          <a:xfrm>
            <a:off x="4423346" y="1711064"/>
            <a:ext cx="692769" cy="351083"/>
          </a:xfrm>
          <a:prstGeom prst="roundRect">
            <a:avLst>
              <a:gd name="adj" fmla="val 33861"/>
            </a:avLst>
          </a:prstGeom>
          <a:solidFill>
            <a:srgbClr val="AFE0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Graphic 29">
            <a:extLst>
              <a:ext uri="{FF2B5EF4-FFF2-40B4-BE49-F238E27FC236}">
                <a16:creationId xmlns:a16="http://schemas.microsoft.com/office/drawing/2014/main" id="{CD5C228C-303C-5F47-D65B-8D5C9925541C}"/>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4646632" y="1768090"/>
            <a:ext cx="246194" cy="246194"/>
          </a:xfrm>
          <a:prstGeom prst="rect">
            <a:avLst/>
          </a:prstGeom>
        </p:spPr>
      </p:pic>
      <p:sp>
        <p:nvSpPr>
          <p:cNvPr id="31" name="TextBox 30">
            <a:extLst>
              <a:ext uri="{FF2B5EF4-FFF2-40B4-BE49-F238E27FC236}">
                <a16:creationId xmlns:a16="http://schemas.microsoft.com/office/drawing/2014/main" id="{863C1723-9819-DC0E-2B63-326313DAAC3D}"/>
              </a:ext>
            </a:extLst>
          </p:cNvPr>
          <p:cNvSpPr txBox="1"/>
          <p:nvPr/>
        </p:nvSpPr>
        <p:spPr>
          <a:xfrm>
            <a:off x="4279330" y="2074073"/>
            <a:ext cx="980799" cy="261610"/>
          </a:xfrm>
          <a:prstGeom prst="rect">
            <a:avLst/>
          </a:prstGeom>
          <a:noFill/>
        </p:spPr>
        <p:txBody>
          <a:bodyPr wrap="square" rtlCol="0">
            <a:spAutoFit/>
          </a:bodyPr>
          <a:lstStyle/>
          <a:p>
            <a:pPr algn="ctr"/>
            <a:r>
              <a:rPr lang="en-US" sz="1100">
                <a:latin typeface="Roboto" panose="02000000000000000000" pitchFamily="2" charset="0"/>
                <a:ea typeface="Roboto" panose="02000000000000000000" pitchFamily="2" charset="0"/>
                <a:cs typeface="Roboto" panose="02000000000000000000" pitchFamily="2" charset="0"/>
              </a:rPr>
              <a:t>Description</a:t>
            </a:r>
          </a:p>
        </p:txBody>
      </p:sp>
      <p:sp>
        <p:nvSpPr>
          <p:cNvPr id="32" name="TextBox 31">
            <a:extLst>
              <a:ext uri="{FF2B5EF4-FFF2-40B4-BE49-F238E27FC236}">
                <a16:creationId xmlns:a16="http://schemas.microsoft.com/office/drawing/2014/main" id="{1C1C3B2E-F611-2B66-D51B-BE9379C745D5}"/>
              </a:ext>
            </a:extLst>
          </p:cNvPr>
          <p:cNvSpPr txBox="1"/>
          <p:nvPr/>
        </p:nvSpPr>
        <p:spPr>
          <a:xfrm>
            <a:off x="4303878" y="3063566"/>
            <a:ext cx="947702" cy="261610"/>
          </a:xfrm>
          <a:prstGeom prst="rect">
            <a:avLst/>
          </a:prstGeom>
          <a:noFill/>
        </p:spPr>
        <p:txBody>
          <a:bodyPr wrap="square" rtlCol="0">
            <a:spAutoFit/>
          </a:bodyPr>
          <a:lstStyle/>
          <a:p>
            <a:pPr algn="ctr"/>
            <a:r>
              <a:rPr lang="en-US" sz="1100">
                <a:latin typeface="Roboto" panose="02000000000000000000" pitchFamily="2" charset="0"/>
                <a:ea typeface="Roboto" panose="02000000000000000000" pitchFamily="2" charset="0"/>
                <a:cs typeface="Roboto" panose="02000000000000000000" pitchFamily="2" charset="0"/>
              </a:rPr>
              <a:t>Pros</a:t>
            </a:r>
          </a:p>
        </p:txBody>
      </p:sp>
      <p:sp>
        <p:nvSpPr>
          <p:cNvPr id="33" name="Rounded Rectangle 32">
            <a:extLst>
              <a:ext uri="{FF2B5EF4-FFF2-40B4-BE49-F238E27FC236}">
                <a16:creationId xmlns:a16="http://schemas.microsoft.com/office/drawing/2014/main" id="{57826618-4A1B-37C2-8A21-D920DDD4A1AF}"/>
              </a:ext>
            </a:extLst>
          </p:cNvPr>
          <p:cNvSpPr/>
          <p:nvPr/>
        </p:nvSpPr>
        <p:spPr>
          <a:xfrm>
            <a:off x="4423346" y="3653034"/>
            <a:ext cx="692769" cy="351083"/>
          </a:xfrm>
          <a:prstGeom prst="roundRect">
            <a:avLst>
              <a:gd name="adj" fmla="val 33861"/>
            </a:avLst>
          </a:prstGeom>
          <a:solidFill>
            <a:srgbClr val="FF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Graphic 33">
            <a:extLst>
              <a:ext uri="{FF2B5EF4-FFF2-40B4-BE49-F238E27FC236}">
                <a16:creationId xmlns:a16="http://schemas.microsoft.com/office/drawing/2014/main" id="{8A41B92B-5A32-4584-48D7-165FE9CDE5EF}"/>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4660342" y="3708448"/>
            <a:ext cx="246194" cy="246194"/>
          </a:xfrm>
          <a:prstGeom prst="rect">
            <a:avLst/>
          </a:prstGeom>
        </p:spPr>
      </p:pic>
      <p:sp>
        <p:nvSpPr>
          <p:cNvPr id="35" name="TextBox 34">
            <a:extLst>
              <a:ext uri="{FF2B5EF4-FFF2-40B4-BE49-F238E27FC236}">
                <a16:creationId xmlns:a16="http://schemas.microsoft.com/office/drawing/2014/main" id="{23397D3C-87B8-CA96-73F3-361D0BC3CCD1}"/>
              </a:ext>
            </a:extLst>
          </p:cNvPr>
          <p:cNvSpPr txBox="1"/>
          <p:nvPr/>
        </p:nvSpPr>
        <p:spPr>
          <a:xfrm>
            <a:off x="4279330" y="4016043"/>
            <a:ext cx="980799" cy="261610"/>
          </a:xfrm>
          <a:prstGeom prst="rect">
            <a:avLst/>
          </a:prstGeom>
          <a:noFill/>
        </p:spPr>
        <p:txBody>
          <a:bodyPr wrap="square" rtlCol="0">
            <a:spAutoFit/>
          </a:bodyPr>
          <a:lstStyle/>
          <a:p>
            <a:pPr algn="ctr"/>
            <a:r>
              <a:rPr lang="en-US" sz="1100">
                <a:latin typeface="Roboto" panose="02000000000000000000" pitchFamily="2" charset="0"/>
                <a:ea typeface="Roboto" panose="02000000000000000000" pitchFamily="2" charset="0"/>
                <a:cs typeface="Roboto" panose="02000000000000000000" pitchFamily="2" charset="0"/>
              </a:rPr>
              <a:t>Cons</a:t>
            </a:r>
          </a:p>
        </p:txBody>
      </p:sp>
      <p:sp>
        <p:nvSpPr>
          <p:cNvPr id="36" name="Rounded Rectangle 35">
            <a:extLst>
              <a:ext uri="{FF2B5EF4-FFF2-40B4-BE49-F238E27FC236}">
                <a16:creationId xmlns:a16="http://schemas.microsoft.com/office/drawing/2014/main" id="{6BFD7F00-E4F2-A596-6CEE-B7F3D53327FF}"/>
              </a:ext>
            </a:extLst>
          </p:cNvPr>
          <p:cNvSpPr/>
          <p:nvPr/>
        </p:nvSpPr>
        <p:spPr>
          <a:xfrm>
            <a:off x="4425846" y="2712098"/>
            <a:ext cx="692769" cy="351083"/>
          </a:xfrm>
          <a:prstGeom prst="roundRect">
            <a:avLst>
              <a:gd name="adj" fmla="val 33861"/>
            </a:avLst>
          </a:prstGeom>
          <a:solidFill>
            <a:srgbClr val="DAE7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Graphic 36">
            <a:extLst>
              <a:ext uri="{FF2B5EF4-FFF2-40B4-BE49-F238E27FC236}">
                <a16:creationId xmlns:a16="http://schemas.microsoft.com/office/drawing/2014/main" id="{AFAF69F8-D726-7DCD-14DF-8AC839A8788A}"/>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4673449" y="2780043"/>
            <a:ext cx="223601" cy="223601"/>
          </a:xfrm>
          <a:prstGeom prst="rect">
            <a:avLst/>
          </a:prstGeom>
        </p:spPr>
      </p:pic>
      <p:sp>
        <p:nvSpPr>
          <p:cNvPr id="38" name="Rectangle: Rounded Corners 2">
            <a:extLst>
              <a:ext uri="{FF2B5EF4-FFF2-40B4-BE49-F238E27FC236}">
                <a16:creationId xmlns:a16="http://schemas.microsoft.com/office/drawing/2014/main" id="{C0969578-8872-153B-8D52-AA9BB1CD1973}"/>
              </a:ext>
            </a:extLst>
          </p:cNvPr>
          <p:cNvSpPr/>
          <p:nvPr/>
        </p:nvSpPr>
        <p:spPr>
          <a:xfrm>
            <a:off x="5415679" y="2622420"/>
            <a:ext cx="1778224" cy="731629"/>
          </a:xfrm>
          <a:prstGeom prst="roundRect">
            <a:avLst>
              <a:gd name="adj" fmla="val 43562"/>
            </a:avLst>
          </a:prstGeom>
          <a:solidFill>
            <a:srgbClr val="F3F6F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endParaRPr lang="en-US" sz="1400">
              <a:solidFill>
                <a:schemeClr val="tx1"/>
              </a:solidFill>
            </a:endParaRPr>
          </a:p>
          <a:p>
            <a:r>
              <a:rPr lang="en-US" sz="1100">
                <a:solidFill>
                  <a:schemeClr val="tx1"/>
                </a:solidFill>
                <a:latin typeface="Roboto" panose="02000000000000000000" pitchFamily="2" charset="0"/>
                <a:ea typeface="Roboto" panose="02000000000000000000" pitchFamily="2" charset="0"/>
                <a:cs typeface="Roboto" panose="02000000000000000000" pitchFamily="2" charset="0"/>
              </a:rPr>
              <a:t>Robustness, Accuracy</a:t>
            </a:r>
          </a:p>
          <a:p>
            <a:endParaRPr lang="en-US">
              <a:solidFill>
                <a:schemeClr val="tx1"/>
              </a:solidFill>
            </a:endParaRPr>
          </a:p>
        </p:txBody>
      </p:sp>
      <p:sp>
        <p:nvSpPr>
          <p:cNvPr id="39" name="Rectangle: Rounded Corners 2">
            <a:extLst>
              <a:ext uri="{FF2B5EF4-FFF2-40B4-BE49-F238E27FC236}">
                <a16:creationId xmlns:a16="http://schemas.microsoft.com/office/drawing/2014/main" id="{D1EF4E4E-B4E5-0E88-581C-E46A7EBB7546}"/>
              </a:ext>
            </a:extLst>
          </p:cNvPr>
          <p:cNvSpPr/>
          <p:nvPr/>
        </p:nvSpPr>
        <p:spPr>
          <a:xfrm>
            <a:off x="5415679" y="3640786"/>
            <a:ext cx="2215546" cy="731629"/>
          </a:xfrm>
          <a:prstGeom prst="roundRect">
            <a:avLst>
              <a:gd name="adj" fmla="val 41624"/>
            </a:avLst>
          </a:prstGeom>
          <a:solidFill>
            <a:srgbClr val="F3F6F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endParaRPr lang="en-US" sz="1400">
              <a:solidFill>
                <a:schemeClr val="tx1"/>
              </a:solidFill>
            </a:endParaRPr>
          </a:p>
          <a:p>
            <a:r>
              <a:rPr lang="en-US" sz="1100">
                <a:solidFill>
                  <a:schemeClr val="tx1"/>
                </a:solidFill>
                <a:latin typeface="Roboto" panose="02000000000000000000" pitchFamily="2" charset="0"/>
                <a:ea typeface="Roboto" panose="02000000000000000000" pitchFamily="2" charset="0"/>
                <a:cs typeface="Roboto" panose="02000000000000000000" pitchFamily="2" charset="0"/>
              </a:rPr>
              <a:t>Interpretability, Training Time</a:t>
            </a:r>
          </a:p>
          <a:p>
            <a:endParaRPr lang="en-US">
              <a:solidFill>
                <a:schemeClr val="tx1"/>
              </a:solidFill>
            </a:endParaRPr>
          </a:p>
        </p:txBody>
      </p:sp>
      <p:sp>
        <p:nvSpPr>
          <p:cNvPr id="42" name="Rectangle: Rounded Corners 3">
            <a:extLst>
              <a:ext uri="{FF2B5EF4-FFF2-40B4-BE49-F238E27FC236}">
                <a16:creationId xmlns:a16="http://schemas.microsoft.com/office/drawing/2014/main" id="{7C61E45C-0A08-69BE-1C4E-1E9D822360A9}"/>
              </a:ext>
            </a:extLst>
          </p:cNvPr>
          <p:cNvSpPr/>
          <p:nvPr/>
        </p:nvSpPr>
        <p:spPr>
          <a:xfrm>
            <a:off x="337454" y="1672412"/>
            <a:ext cx="3738332" cy="2700003"/>
          </a:xfrm>
          <a:prstGeom prst="roundRect">
            <a:avLst>
              <a:gd name="adj" fmla="val 722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5">
            <a:extLst>
              <a:ext uri="{FF2B5EF4-FFF2-40B4-BE49-F238E27FC236}">
                <a16:creationId xmlns:a16="http://schemas.microsoft.com/office/drawing/2014/main" id="{715EF20A-76C6-7427-D86D-8DF50CAB81DC}"/>
              </a:ext>
            </a:extLst>
          </p:cNvPr>
          <p:cNvPicPr>
            <a:picLocks noChangeAspect="1"/>
          </p:cNvPicPr>
          <p:nvPr/>
        </p:nvPicPr>
        <p:blipFill rotWithShape="1">
          <a:blip r:embed="rId10"/>
          <a:srcRect l="2539" t="8501" r="6042"/>
          <a:stretch/>
        </p:blipFill>
        <p:spPr>
          <a:xfrm>
            <a:off x="552632" y="1750983"/>
            <a:ext cx="3383280" cy="2539674"/>
          </a:xfrm>
          <a:prstGeom prst="rect">
            <a:avLst/>
          </a:prstGeom>
        </p:spPr>
      </p:pic>
    </p:spTree>
    <p:extLst>
      <p:ext uri="{BB962C8B-B14F-4D97-AF65-F5344CB8AC3E}">
        <p14:creationId xmlns:p14="http://schemas.microsoft.com/office/powerpoint/2010/main" val="39477225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Shape 153"/>
        <p:cNvGrpSpPr/>
        <p:nvPr/>
      </p:nvGrpSpPr>
      <p:grpSpPr>
        <a:xfrm>
          <a:off x="0" y="0"/>
          <a:ext cx="0" cy="0"/>
          <a:chOff x="0" y="0"/>
          <a:chExt cx="0" cy="0"/>
        </a:xfrm>
      </p:grpSpPr>
      <p:pic>
        <p:nvPicPr>
          <p:cNvPr id="10" name="Google Shape;77;p14">
            <a:extLst>
              <a:ext uri="{FF2B5EF4-FFF2-40B4-BE49-F238E27FC236}">
                <a16:creationId xmlns:a16="http://schemas.microsoft.com/office/drawing/2014/main" id="{CB7B1902-7598-BC09-E515-6C1B4982FD7D}"/>
              </a:ext>
            </a:extLst>
          </p:cNvPr>
          <p:cNvPicPr preferRelativeResize="0"/>
          <p:nvPr/>
        </p:nvPicPr>
        <p:blipFill rotWithShape="1">
          <a:blip r:embed="rId3">
            <a:alphaModFix/>
          </a:blip>
          <a:srcRect t="7287"/>
          <a:stretch/>
        </p:blipFill>
        <p:spPr>
          <a:xfrm>
            <a:off x="325925" y="234400"/>
            <a:ext cx="7219975" cy="693350"/>
          </a:xfrm>
          <a:prstGeom prst="rect">
            <a:avLst/>
          </a:prstGeom>
          <a:gradFill>
            <a:gsLst>
              <a:gs pos="46000">
                <a:srgbClr val="C2DAEF"/>
              </a:gs>
              <a:gs pos="0">
                <a:srgbClr val="559444"/>
              </a:gs>
              <a:gs pos="74000">
                <a:schemeClr val="accent1">
                  <a:lumMod val="45000"/>
                  <a:lumOff val="55000"/>
                </a:schemeClr>
              </a:gs>
              <a:gs pos="67000">
                <a:schemeClr val="accent1">
                  <a:lumMod val="45000"/>
                  <a:lumOff val="55000"/>
                </a:schemeClr>
              </a:gs>
              <a:gs pos="100000">
                <a:schemeClr val="accent5"/>
              </a:gs>
            </a:gsLst>
            <a:lin ang="5400000" scaled="1"/>
          </a:gradFill>
          <a:ln>
            <a:noFill/>
          </a:ln>
        </p:spPr>
      </p:pic>
      <p:sp>
        <p:nvSpPr>
          <p:cNvPr id="11" name="Google Shape;141;p27">
            <a:extLst>
              <a:ext uri="{FF2B5EF4-FFF2-40B4-BE49-F238E27FC236}">
                <a16:creationId xmlns:a16="http://schemas.microsoft.com/office/drawing/2014/main" id="{27C7A04C-284E-50DA-3CEC-7508BDCAA34F}"/>
              </a:ext>
            </a:extLst>
          </p:cNvPr>
          <p:cNvSpPr txBox="1">
            <a:spLocks noGrp="1"/>
          </p:cNvSpPr>
          <p:nvPr>
            <p:ph type="title"/>
          </p:nvPr>
        </p:nvSpPr>
        <p:spPr>
          <a:xfrm>
            <a:off x="412082" y="121186"/>
            <a:ext cx="7886700" cy="956989"/>
          </a:xfrm>
          <a:prstGeom prst="rect">
            <a:avLst/>
          </a:prstGeom>
          <a:noFill/>
          <a:ln>
            <a:noFill/>
          </a:ln>
        </p:spPr>
        <p:txBody>
          <a:bodyPr spcFirstLastPara="1" wrap="square" lIns="68575" tIns="34275" rIns="68575" bIns="34275" anchor="ctr" anchorCtr="0">
            <a:normAutofit/>
          </a:bodyPr>
          <a:lstStyle/>
          <a:p>
            <a:r>
              <a:rPr lang="en-US" sz="3000">
                <a:solidFill>
                  <a:schemeClr val="bg1"/>
                </a:solidFill>
                <a:latin typeface="Roboto"/>
                <a:ea typeface="Roboto"/>
                <a:cs typeface="Roboto"/>
              </a:rPr>
              <a:t>Gradient Boosting</a:t>
            </a:r>
          </a:p>
        </p:txBody>
      </p:sp>
      <p:sp>
        <p:nvSpPr>
          <p:cNvPr id="23" name="Rectangle: Rounded Corners 2">
            <a:extLst>
              <a:ext uri="{FF2B5EF4-FFF2-40B4-BE49-F238E27FC236}">
                <a16:creationId xmlns:a16="http://schemas.microsoft.com/office/drawing/2014/main" id="{E825DB41-34FE-6CC8-5658-99228AA06C42}"/>
              </a:ext>
            </a:extLst>
          </p:cNvPr>
          <p:cNvSpPr/>
          <p:nvPr/>
        </p:nvSpPr>
        <p:spPr>
          <a:xfrm>
            <a:off x="5415679" y="1604054"/>
            <a:ext cx="3523897" cy="731629"/>
          </a:xfrm>
          <a:prstGeom prst="roundRect">
            <a:avLst>
              <a:gd name="adj" fmla="val 41624"/>
            </a:avLst>
          </a:prstGeom>
          <a:solidFill>
            <a:srgbClr val="F3F6F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endParaRPr lang="en-US" sz="1400">
              <a:solidFill>
                <a:schemeClr val="tx1"/>
              </a:solidFill>
            </a:endParaRPr>
          </a:p>
          <a:p>
            <a:r>
              <a:rPr lang="en-US" sz="1100">
                <a:solidFill>
                  <a:schemeClr val="tx1"/>
                </a:solidFill>
                <a:latin typeface="Roboto" panose="02000000000000000000" pitchFamily="2" charset="0"/>
                <a:ea typeface="Roboto" panose="02000000000000000000" pitchFamily="2" charset="0"/>
                <a:cs typeface="Roboto" panose="02000000000000000000" pitchFamily="2" charset="0"/>
              </a:rPr>
              <a:t>Fitting multiple decision trees with each tree improving upon the result of the previous trees</a:t>
            </a:r>
          </a:p>
          <a:p>
            <a:endParaRPr lang="en-US">
              <a:solidFill>
                <a:schemeClr val="tx1"/>
              </a:solidFill>
            </a:endParaRPr>
          </a:p>
        </p:txBody>
      </p:sp>
      <p:sp>
        <p:nvSpPr>
          <p:cNvPr id="24" name="Google Shape;100;p15">
            <a:extLst>
              <a:ext uri="{FF2B5EF4-FFF2-40B4-BE49-F238E27FC236}">
                <a16:creationId xmlns:a16="http://schemas.microsoft.com/office/drawing/2014/main" id="{C4AEC266-7F2F-1811-1D4C-95556F98EBB8}"/>
              </a:ext>
            </a:extLst>
          </p:cNvPr>
          <p:cNvSpPr/>
          <p:nvPr/>
        </p:nvSpPr>
        <p:spPr>
          <a:xfrm rot="5400000">
            <a:off x="3147938" y="2509898"/>
            <a:ext cx="3243586" cy="884810"/>
          </a:xfrm>
          <a:prstGeom prst="roundRect">
            <a:avLst>
              <a:gd name="adj" fmla="val 50000"/>
            </a:avLst>
          </a:prstGeom>
          <a:solidFill>
            <a:schemeClr val="lt1"/>
          </a:solidFill>
          <a:ln>
            <a:noFill/>
          </a:ln>
          <a:effectLst>
            <a:outerShdw blurRad="50800" dist="38100" dir="5400000" sx="99000" sy="99000" algn="t" rotWithShape="0">
              <a:prstClr val="black">
                <a:alpha val="20000"/>
              </a:prst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Rounded Rectangle 24">
            <a:extLst>
              <a:ext uri="{FF2B5EF4-FFF2-40B4-BE49-F238E27FC236}">
                <a16:creationId xmlns:a16="http://schemas.microsoft.com/office/drawing/2014/main" id="{6A84D94B-7114-6543-9CB9-6338345867C3}"/>
              </a:ext>
            </a:extLst>
          </p:cNvPr>
          <p:cNvSpPr/>
          <p:nvPr/>
        </p:nvSpPr>
        <p:spPr>
          <a:xfrm>
            <a:off x="4423346" y="1711064"/>
            <a:ext cx="692769" cy="351083"/>
          </a:xfrm>
          <a:prstGeom prst="roundRect">
            <a:avLst>
              <a:gd name="adj" fmla="val 33861"/>
            </a:avLst>
          </a:prstGeom>
          <a:solidFill>
            <a:srgbClr val="AFE0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Graphic 25">
            <a:extLst>
              <a:ext uri="{FF2B5EF4-FFF2-40B4-BE49-F238E27FC236}">
                <a16:creationId xmlns:a16="http://schemas.microsoft.com/office/drawing/2014/main" id="{090BB8FA-9A31-B7E0-3EA8-A9A2ADE6E8E1}"/>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4646632" y="1768090"/>
            <a:ext cx="246194" cy="246194"/>
          </a:xfrm>
          <a:prstGeom prst="rect">
            <a:avLst/>
          </a:prstGeom>
        </p:spPr>
      </p:pic>
      <p:sp>
        <p:nvSpPr>
          <p:cNvPr id="27" name="TextBox 26">
            <a:extLst>
              <a:ext uri="{FF2B5EF4-FFF2-40B4-BE49-F238E27FC236}">
                <a16:creationId xmlns:a16="http://schemas.microsoft.com/office/drawing/2014/main" id="{9CF49FD1-65EF-C2AF-A381-793EF14E4E22}"/>
              </a:ext>
            </a:extLst>
          </p:cNvPr>
          <p:cNvSpPr txBox="1"/>
          <p:nvPr/>
        </p:nvSpPr>
        <p:spPr>
          <a:xfrm>
            <a:off x="4279330" y="2074073"/>
            <a:ext cx="980799" cy="261610"/>
          </a:xfrm>
          <a:prstGeom prst="rect">
            <a:avLst/>
          </a:prstGeom>
          <a:noFill/>
        </p:spPr>
        <p:txBody>
          <a:bodyPr wrap="square" rtlCol="0">
            <a:spAutoFit/>
          </a:bodyPr>
          <a:lstStyle/>
          <a:p>
            <a:pPr algn="ctr"/>
            <a:r>
              <a:rPr lang="en-US" sz="1100">
                <a:latin typeface="Roboto" panose="02000000000000000000" pitchFamily="2" charset="0"/>
                <a:ea typeface="Roboto" panose="02000000000000000000" pitchFamily="2" charset="0"/>
                <a:cs typeface="Roboto" panose="02000000000000000000" pitchFamily="2" charset="0"/>
              </a:rPr>
              <a:t>Description</a:t>
            </a:r>
          </a:p>
        </p:txBody>
      </p:sp>
      <p:sp>
        <p:nvSpPr>
          <p:cNvPr id="28" name="TextBox 27">
            <a:extLst>
              <a:ext uri="{FF2B5EF4-FFF2-40B4-BE49-F238E27FC236}">
                <a16:creationId xmlns:a16="http://schemas.microsoft.com/office/drawing/2014/main" id="{C2DABCD1-7584-F15C-0EF1-B4CCA80F8D63}"/>
              </a:ext>
            </a:extLst>
          </p:cNvPr>
          <p:cNvSpPr txBox="1"/>
          <p:nvPr/>
        </p:nvSpPr>
        <p:spPr>
          <a:xfrm>
            <a:off x="4299654" y="3062433"/>
            <a:ext cx="947702" cy="261610"/>
          </a:xfrm>
          <a:prstGeom prst="rect">
            <a:avLst/>
          </a:prstGeom>
          <a:noFill/>
        </p:spPr>
        <p:txBody>
          <a:bodyPr wrap="square" rtlCol="0">
            <a:spAutoFit/>
          </a:bodyPr>
          <a:lstStyle/>
          <a:p>
            <a:pPr algn="ctr"/>
            <a:r>
              <a:rPr lang="en-US" sz="1100">
                <a:latin typeface="Roboto" panose="02000000000000000000" pitchFamily="2" charset="0"/>
                <a:ea typeface="Roboto" panose="02000000000000000000" pitchFamily="2" charset="0"/>
                <a:cs typeface="Roboto" panose="02000000000000000000" pitchFamily="2" charset="0"/>
              </a:rPr>
              <a:t>Pros</a:t>
            </a:r>
          </a:p>
        </p:txBody>
      </p:sp>
      <p:sp>
        <p:nvSpPr>
          <p:cNvPr id="29" name="Rounded Rectangle 28">
            <a:extLst>
              <a:ext uri="{FF2B5EF4-FFF2-40B4-BE49-F238E27FC236}">
                <a16:creationId xmlns:a16="http://schemas.microsoft.com/office/drawing/2014/main" id="{F176141E-0071-F818-358A-674AFD81413C}"/>
              </a:ext>
            </a:extLst>
          </p:cNvPr>
          <p:cNvSpPr/>
          <p:nvPr/>
        </p:nvSpPr>
        <p:spPr>
          <a:xfrm>
            <a:off x="4423346" y="3653034"/>
            <a:ext cx="692769" cy="351083"/>
          </a:xfrm>
          <a:prstGeom prst="roundRect">
            <a:avLst>
              <a:gd name="adj" fmla="val 33861"/>
            </a:avLst>
          </a:prstGeom>
          <a:solidFill>
            <a:srgbClr val="FF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Graphic 29">
            <a:extLst>
              <a:ext uri="{FF2B5EF4-FFF2-40B4-BE49-F238E27FC236}">
                <a16:creationId xmlns:a16="http://schemas.microsoft.com/office/drawing/2014/main" id="{D6D4ABDE-F573-3E3C-C4A8-B5A8954AA7A9}"/>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4660342" y="3708448"/>
            <a:ext cx="246194" cy="246194"/>
          </a:xfrm>
          <a:prstGeom prst="rect">
            <a:avLst/>
          </a:prstGeom>
        </p:spPr>
      </p:pic>
      <p:sp>
        <p:nvSpPr>
          <p:cNvPr id="31" name="TextBox 30">
            <a:extLst>
              <a:ext uri="{FF2B5EF4-FFF2-40B4-BE49-F238E27FC236}">
                <a16:creationId xmlns:a16="http://schemas.microsoft.com/office/drawing/2014/main" id="{CB065C2B-E6FC-592D-D1BA-F68EACF53A94}"/>
              </a:ext>
            </a:extLst>
          </p:cNvPr>
          <p:cNvSpPr txBox="1"/>
          <p:nvPr/>
        </p:nvSpPr>
        <p:spPr>
          <a:xfrm>
            <a:off x="4279330" y="4016043"/>
            <a:ext cx="980799" cy="261610"/>
          </a:xfrm>
          <a:prstGeom prst="rect">
            <a:avLst/>
          </a:prstGeom>
          <a:noFill/>
        </p:spPr>
        <p:txBody>
          <a:bodyPr wrap="square" rtlCol="0">
            <a:spAutoFit/>
          </a:bodyPr>
          <a:lstStyle/>
          <a:p>
            <a:pPr algn="ctr"/>
            <a:r>
              <a:rPr lang="en-US" sz="1100">
                <a:latin typeface="Roboto" panose="02000000000000000000" pitchFamily="2" charset="0"/>
                <a:ea typeface="Roboto" panose="02000000000000000000" pitchFamily="2" charset="0"/>
                <a:cs typeface="Roboto" panose="02000000000000000000" pitchFamily="2" charset="0"/>
              </a:rPr>
              <a:t>Cons</a:t>
            </a:r>
          </a:p>
        </p:txBody>
      </p:sp>
      <p:sp>
        <p:nvSpPr>
          <p:cNvPr id="32" name="Rounded Rectangle 31">
            <a:extLst>
              <a:ext uri="{FF2B5EF4-FFF2-40B4-BE49-F238E27FC236}">
                <a16:creationId xmlns:a16="http://schemas.microsoft.com/office/drawing/2014/main" id="{9E9508DA-103F-7942-05D9-26C9ED8A4D0F}"/>
              </a:ext>
            </a:extLst>
          </p:cNvPr>
          <p:cNvSpPr/>
          <p:nvPr/>
        </p:nvSpPr>
        <p:spPr>
          <a:xfrm>
            <a:off x="4421622" y="2710965"/>
            <a:ext cx="692769" cy="351083"/>
          </a:xfrm>
          <a:prstGeom prst="roundRect">
            <a:avLst>
              <a:gd name="adj" fmla="val 33861"/>
            </a:avLst>
          </a:prstGeom>
          <a:solidFill>
            <a:srgbClr val="DAE7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Graphic 32">
            <a:extLst>
              <a:ext uri="{FF2B5EF4-FFF2-40B4-BE49-F238E27FC236}">
                <a16:creationId xmlns:a16="http://schemas.microsoft.com/office/drawing/2014/main" id="{243371DA-5221-2F0A-D6BC-85A34AF6D6B1}"/>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4669225" y="2778910"/>
            <a:ext cx="223601" cy="223601"/>
          </a:xfrm>
          <a:prstGeom prst="rect">
            <a:avLst/>
          </a:prstGeom>
        </p:spPr>
      </p:pic>
      <p:sp>
        <p:nvSpPr>
          <p:cNvPr id="34" name="Rectangle: Rounded Corners 2">
            <a:extLst>
              <a:ext uri="{FF2B5EF4-FFF2-40B4-BE49-F238E27FC236}">
                <a16:creationId xmlns:a16="http://schemas.microsoft.com/office/drawing/2014/main" id="{BE46B00C-C878-7091-F053-5EF958DCA280}"/>
              </a:ext>
            </a:extLst>
          </p:cNvPr>
          <p:cNvSpPr/>
          <p:nvPr/>
        </p:nvSpPr>
        <p:spPr>
          <a:xfrm>
            <a:off x="5376916" y="2586488"/>
            <a:ext cx="2670230" cy="731629"/>
          </a:xfrm>
          <a:prstGeom prst="roundRect">
            <a:avLst>
              <a:gd name="adj" fmla="val 41624"/>
            </a:avLst>
          </a:prstGeom>
          <a:solidFill>
            <a:srgbClr val="F3F6F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endParaRPr lang="en-US" sz="1400">
              <a:solidFill>
                <a:schemeClr val="tx1"/>
              </a:solidFill>
            </a:endParaRPr>
          </a:p>
          <a:p>
            <a:r>
              <a:rPr lang="en-US" sz="1100">
                <a:solidFill>
                  <a:schemeClr val="tx1"/>
                </a:solidFill>
                <a:latin typeface="Roboto" panose="02000000000000000000" pitchFamily="2" charset="0"/>
                <a:ea typeface="Roboto" panose="02000000000000000000" pitchFamily="2" charset="0"/>
                <a:cs typeface="Roboto" panose="02000000000000000000" pitchFamily="2" charset="0"/>
              </a:rPr>
              <a:t>Better accuracy than Random Forest</a:t>
            </a:r>
          </a:p>
          <a:p>
            <a:endParaRPr lang="en-US">
              <a:solidFill>
                <a:schemeClr val="tx1"/>
              </a:solidFill>
            </a:endParaRPr>
          </a:p>
        </p:txBody>
      </p:sp>
      <p:sp>
        <p:nvSpPr>
          <p:cNvPr id="35" name="Rectangle: Rounded Corners 2">
            <a:extLst>
              <a:ext uri="{FF2B5EF4-FFF2-40B4-BE49-F238E27FC236}">
                <a16:creationId xmlns:a16="http://schemas.microsoft.com/office/drawing/2014/main" id="{EAA8E7E1-A5D5-BC19-2938-EA3AAFB42E63}"/>
              </a:ext>
            </a:extLst>
          </p:cNvPr>
          <p:cNvSpPr/>
          <p:nvPr/>
        </p:nvSpPr>
        <p:spPr>
          <a:xfrm>
            <a:off x="5415679" y="3640786"/>
            <a:ext cx="2343658" cy="731629"/>
          </a:xfrm>
          <a:prstGeom prst="roundRect">
            <a:avLst>
              <a:gd name="adj" fmla="val 41624"/>
            </a:avLst>
          </a:prstGeom>
          <a:solidFill>
            <a:srgbClr val="F3F6F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endParaRPr lang="en-US" sz="1400">
              <a:solidFill>
                <a:schemeClr val="tx1"/>
              </a:solidFill>
            </a:endParaRPr>
          </a:p>
          <a:p>
            <a:r>
              <a:rPr lang="en-US" sz="1100">
                <a:solidFill>
                  <a:schemeClr val="tx1"/>
                </a:solidFill>
                <a:latin typeface="Roboto" panose="02000000000000000000" pitchFamily="2" charset="0"/>
                <a:ea typeface="Roboto" panose="02000000000000000000" pitchFamily="2" charset="0"/>
                <a:cs typeface="Roboto" panose="02000000000000000000" pitchFamily="2" charset="0"/>
              </a:rPr>
              <a:t>Bad with noisy data, Overfitting</a:t>
            </a:r>
          </a:p>
          <a:p>
            <a:endParaRPr lang="en-US">
              <a:solidFill>
                <a:schemeClr val="tx1"/>
              </a:solidFill>
            </a:endParaRPr>
          </a:p>
        </p:txBody>
      </p:sp>
      <p:sp>
        <p:nvSpPr>
          <p:cNvPr id="39" name="Rectangle: Rounded Corners 2">
            <a:extLst>
              <a:ext uri="{FF2B5EF4-FFF2-40B4-BE49-F238E27FC236}">
                <a16:creationId xmlns:a16="http://schemas.microsoft.com/office/drawing/2014/main" id="{EEEF958E-37AD-095E-86BB-BB8CD8684D7A}"/>
              </a:ext>
            </a:extLst>
          </p:cNvPr>
          <p:cNvSpPr/>
          <p:nvPr/>
        </p:nvSpPr>
        <p:spPr>
          <a:xfrm>
            <a:off x="302731" y="1230962"/>
            <a:ext cx="3644235" cy="3678138"/>
          </a:xfrm>
          <a:prstGeom prst="roundRect">
            <a:avLst>
              <a:gd name="adj" fmla="val 767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p>
        </p:txBody>
      </p:sp>
      <p:pic>
        <p:nvPicPr>
          <p:cNvPr id="9" name="Picture 11">
            <a:extLst>
              <a:ext uri="{FF2B5EF4-FFF2-40B4-BE49-F238E27FC236}">
                <a16:creationId xmlns:a16="http://schemas.microsoft.com/office/drawing/2014/main" id="{F9A8A3E8-DE89-7F41-D4A9-223D453FDAFD}"/>
              </a:ext>
            </a:extLst>
          </p:cNvPr>
          <p:cNvPicPr>
            <a:picLocks noChangeAspect="1"/>
          </p:cNvPicPr>
          <p:nvPr/>
        </p:nvPicPr>
        <p:blipFill rotWithShape="1">
          <a:blip r:embed="rId10"/>
          <a:srcRect l="2782" t="9607" r="5234" b="-882"/>
          <a:stretch/>
        </p:blipFill>
        <p:spPr>
          <a:xfrm>
            <a:off x="412082" y="1330510"/>
            <a:ext cx="1749463" cy="1302036"/>
          </a:xfrm>
          <a:prstGeom prst="rect">
            <a:avLst/>
          </a:prstGeom>
        </p:spPr>
      </p:pic>
      <p:pic>
        <p:nvPicPr>
          <p:cNvPr id="13" name="Picture 13">
            <a:extLst>
              <a:ext uri="{FF2B5EF4-FFF2-40B4-BE49-F238E27FC236}">
                <a16:creationId xmlns:a16="http://schemas.microsoft.com/office/drawing/2014/main" id="{6C82A787-6004-FCF9-5530-80C3C06D5062}"/>
              </a:ext>
            </a:extLst>
          </p:cNvPr>
          <p:cNvPicPr>
            <a:picLocks noChangeAspect="1"/>
          </p:cNvPicPr>
          <p:nvPr/>
        </p:nvPicPr>
        <p:blipFill rotWithShape="1">
          <a:blip r:embed="rId11"/>
          <a:srcRect l="2813" t="10834" r="5798"/>
          <a:stretch/>
        </p:blipFill>
        <p:spPr>
          <a:xfrm>
            <a:off x="410481" y="3090798"/>
            <a:ext cx="1751064" cy="1281351"/>
          </a:xfrm>
          <a:prstGeom prst="rect">
            <a:avLst/>
          </a:prstGeom>
        </p:spPr>
      </p:pic>
      <p:pic>
        <p:nvPicPr>
          <p:cNvPr id="15" name="Picture 15">
            <a:extLst>
              <a:ext uri="{FF2B5EF4-FFF2-40B4-BE49-F238E27FC236}">
                <a16:creationId xmlns:a16="http://schemas.microsoft.com/office/drawing/2014/main" id="{0C16FC74-2538-077D-03B3-7493B78E6BF4}"/>
              </a:ext>
            </a:extLst>
          </p:cNvPr>
          <p:cNvPicPr>
            <a:picLocks noChangeAspect="1"/>
          </p:cNvPicPr>
          <p:nvPr/>
        </p:nvPicPr>
        <p:blipFill rotWithShape="1">
          <a:blip r:embed="rId12"/>
          <a:srcRect l="590" t="8466" r="6984"/>
          <a:stretch/>
        </p:blipFill>
        <p:spPr>
          <a:xfrm>
            <a:off x="2209538" y="1330510"/>
            <a:ext cx="1676659" cy="1245355"/>
          </a:xfrm>
          <a:prstGeom prst="rect">
            <a:avLst/>
          </a:prstGeom>
        </p:spPr>
      </p:pic>
      <p:sp>
        <p:nvSpPr>
          <p:cNvPr id="42" name="Rounded Rectangle 41">
            <a:extLst>
              <a:ext uri="{FF2B5EF4-FFF2-40B4-BE49-F238E27FC236}">
                <a16:creationId xmlns:a16="http://schemas.microsoft.com/office/drawing/2014/main" id="{740DA0B2-7A0D-1654-F7DB-D6C50C71FEF4}"/>
              </a:ext>
            </a:extLst>
          </p:cNvPr>
          <p:cNvSpPr/>
          <p:nvPr/>
        </p:nvSpPr>
        <p:spPr>
          <a:xfrm>
            <a:off x="2890736" y="2625663"/>
            <a:ext cx="377000" cy="382366"/>
          </a:xfrm>
          <a:prstGeom prst="roundRect">
            <a:avLst>
              <a:gd name="adj" fmla="val 33861"/>
            </a:avLst>
          </a:prstGeom>
          <a:solidFill>
            <a:srgbClr val="DAE7CB"/>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706B6C"/>
                </a:solidFill>
                <a:latin typeface="Roboto" panose="02000000000000000000" pitchFamily="2" charset="0"/>
                <a:ea typeface="Roboto" panose="02000000000000000000" pitchFamily="2" charset="0"/>
                <a:cs typeface="Roboto" panose="02000000000000000000" pitchFamily="2" charset="0"/>
              </a:rPr>
              <a:t>B</a:t>
            </a:r>
          </a:p>
        </p:txBody>
      </p:sp>
      <p:sp>
        <p:nvSpPr>
          <p:cNvPr id="43" name="Rounded Rectangle 42">
            <a:extLst>
              <a:ext uri="{FF2B5EF4-FFF2-40B4-BE49-F238E27FC236}">
                <a16:creationId xmlns:a16="http://schemas.microsoft.com/office/drawing/2014/main" id="{75524908-605D-2FC4-DE44-9742546B2126}"/>
              </a:ext>
            </a:extLst>
          </p:cNvPr>
          <p:cNvSpPr/>
          <p:nvPr/>
        </p:nvSpPr>
        <p:spPr>
          <a:xfrm>
            <a:off x="1144372" y="4434144"/>
            <a:ext cx="377000" cy="382366"/>
          </a:xfrm>
          <a:prstGeom prst="roundRect">
            <a:avLst>
              <a:gd name="adj" fmla="val 33861"/>
            </a:avLst>
          </a:prstGeom>
          <a:solidFill>
            <a:srgbClr val="DAE7CB"/>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706B6C"/>
                </a:solidFill>
                <a:latin typeface="Roboto" panose="02000000000000000000" pitchFamily="2" charset="0"/>
                <a:ea typeface="Roboto" panose="02000000000000000000" pitchFamily="2" charset="0"/>
                <a:cs typeface="Roboto" panose="02000000000000000000" pitchFamily="2" charset="0"/>
              </a:rPr>
              <a:t>C</a:t>
            </a:r>
          </a:p>
        </p:txBody>
      </p:sp>
      <p:sp>
        <p:nvSpPr>
          <p:cNvPr id="44" name="Rounded Rectangle 43">
            <a:extLst>
              <a:ext uri="{FF2B5EF4-FFF2-40B4-BE49-F238E27FC236}">
                <a16:creationId xmlns:a16="http://schemas.microsoft.com/office/drawing/2014/main" id="{97FC9698-813B-4A71-8F56-FC3EBF1BB42B}"/>
              </a:ext>
            </a:extLst>
          </p:cNvPr>
          <p:cNvSpPr/>
          <p:nvPr/>
        </p:nvSpPr>
        <p:spPr>
          <a:xfrm>
            <a:off x="1144372" y="2646437"/>
            <a:ext cx="377000" cy="382366"/>
          </a:xfrm>
          <a:prstGeom prst="roundRect">
            <a:avLst>
              <a:gd name="adj" fmla="val 33861"/>
            </a:avLst>
          </a:prstGeom>
          <a:solidFill>
            <a:srgbClr val="DAE7CB"/>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706B6C"/>
                </a:solidFill>
                <a:latin typeface="Roboto" panose="02000000000000000000" pitchFamily="2" charset="0"/>
                <a:ea typeface="Roboto" panose="02000000000000000000" pitchFamily="2" charset="0"/>
                <a:cs typeface="Roboto" panose="02000000000000000000" pitchFamily="2" charset="0"/>
              </a:rPr>
              <a:t>A</a:t>
            </a:r>
          </a:p>
        </p:txBody>
      </p:sp>
      <p:sp>
        <p:nvSpPr>
          <p:cNvPr id="3" name="Rectangle: Rounded Corners 2">
            <a:extLst>
              <a:ext uri="{FF2B5EF4-FFF2-40B4-BE49-F238E27FC236}">
                <a16:creationId xmlns:a16="http://schemas.microsoft.com/office/drawing/2014/main" id="{279BF40C-DCBC-E170-3EB4-EBCBD6AFC2B1}"/>
              </a:ext>
            </a:extLst>
          </p:cNvPr>
          <p:cNvSpPr/>
          <p:nvPr/>
        </p:nvSpPr>
        <p:spPr>
          <a:xfrm>
            <a:off x="2284950" y="3135804"/>
            <a:ext cx="1484870" cy="1457693"/>
          </a:xfrm>
          <a:prstGeom prst="roundRect">
            <a:avLst>
              <a:gd name="adj" fmla="val 9961"/>
            </a:avLst>
          </a:prstGeom>
          <a:solidFill>
            <a:srgbClr val="F3F6F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endParaRPr lang="en-US" sz="1400">
              <a:solidFill>
                <a:schemeClr val="tx1"/>
              </a:solidFill>
            </a:endParaRPr>
          </a:p>
          <a:p>
            <a:endParaRPr lang="en-US">
              <a:solidFill>
                <a:schemeClr val="tx1"/>
              </a:solidFill>
            </a:endParaRPr>
          </a:p>
        </p:txBody>
      </p:sp>
      <p:sp>
        <p:nvSpPr>
          <p:cNvPr id="16" name="Rounded Rectangle 15">
            <a:extLst>
              <a:ext uri="{FF2B5EF4-FFF2-40B4-BE49-F238E27FC236}">
                <a16:creationId xmlns:a16="http://schemas.microsoft.com/office/drawing/2014/main" id="{928D1E0F-1547-4A2E-1BDF-6C4154921E07}"/>
              </a:ext>
            </a:extLst>
          </p:cNvPr>
          <p:cNvSpPr/>
          <p:nvPr/>
        </p:nvSpPr>
        <p:spPr>
          <a:xfrm>
            <a:off x="2355670" y="3208776"/>
            <a:ext cx="377000" cy="382366"/>
          </a:xfrm>
          <a:prstGeom prst="roundRect">
            <a:avLst>
              <a:gd name="adj" fmla="val 33861"/>
            </a:avLst>
          </a:prstGeom>
          <a:solidFill>
            <a:srgbClr val="DAE8CB"/>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706B6C"/>
                </a:solidFill>
                <a:latin typeface="Roboto" panose="02000000000000000000" pitchFamily="2" charset="0"/>
                <a:ea typeface="Roboto" panose="02000000000000000000" pitchFamily="2" charset="0"/>
                <a:cs typeface="Roboto" panose="02000000000000000000" pitchFamily="2" charset="0"/>
              </a:rPr>
              <a:t>A</a:t>
            </a:r>
          </a:p>
        </p:txBody>
      </p:sp>
      <p:sp>
        <p:nvSpPr>
          <p:cNvPr id="4" name="Rounded Rectangle 16">
            <a:extLst>
              <a:ext uri="{FF2B5EF4-FFF2-40B4-BE49-F238E27FC236}">
                <a16:creationId xmlns:a16="http://schemas.microsoft.com/office/drawing/2014/main" id="{6D94C49D-5036-8E0D-4BC9-27987C3CBB11}"/>
              </a:ext>
            </a:extLst>
          </p:cNvPr>
          <p:cNvSpPr/>
          <p:nvPr/>
        </p:nvSpPr>
        <p:spPr>
          <a:xfrm>
            <a:off x="2788286" y="3218842"/>
            <a:ext cx="916073" cy="351083"/>
          </a:xfrm>
          <a:prstGeom prst="roundRect">
            <a:avLst>
              <a:gd name="adj" fmla="val 33861"/>
            </a:avLst>
          </a:prstGeom>
          <a:solidFill>
            <a:srgbClr val="FF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rgbClr val="706B6C"/>
                </a:solidFill>
                <a:latin typeface="Roboto" panose="02000000000000000000" pitchFamily="2" charset="0"/>
                <a:ea typeface="Roboto" panose="02000000000000000000" pitchFamily="2" charset="0"/>
                <a:cs typeface="Roboto" panose="02000000000000000000" pitchFamily="2" charset="0"/>
              </a:rPr>
              <a:t>Gradient Boosting</a:t>
            </a:r>
          </a:p>
        </p:txBody>
      </p:sp>
      <p:sp>
        <p:nvSpPr>
          <p:cNvPr id="18" name="Rounded Rectangle 17">
            <a:extLst>
              <a:ext uri="{FF2B5EF4-FFF2-40B4-BE49-F238E27FC236}">
                <a16:creationId xmlns:a16="http://schemas.microsoft.com/office/drawing/2014/main" id="{C4EDA5E4-ED68-26E8-BB4F-3BB993068976}"/>
              </a:ext>
            </a:extLst>
          </p:cNvPr>
          <p:cNvSpPr/>
          <p:nvPr/>
        </p:nvSpPr>
        <p:spPr>
          <a:xfrm>
            <a:off x="2355670" y="3690737"/>
            <a:ext cx="377000" cy="382366"/>
          </a:xfrm>
          <a:prstGeom prst="roundRect">
            <a:avLst>
              <a:gd name="adj" fmla="val 33861"/>
            </a:avLst>
          </a:prstGeom>
          <a:solidFill>
            <a:srgbClr val="DAE8CB"/>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706B6C"/>
                </a:solidFill>
                <a:latin typeface="Roboto" panose="02000000000000000000" pitchFamily="2" charset="0"/>
                <a:ea typeface="Roboto" panose="02000000000000000000" pitchFamily="2" charset="0"/>
                <a:cs typeface="Roboto" panose="02000000000000000000" pitchFamily="2" charset="0"/>
              </a:rPr>
              <a:t>B</a:t>
            </a:r>
          </a:p>
        </p:txBody>
      </p:sp>
      <p:sp>
        <p:nvSpPr>
          <p:cNvPr id="19" name="Rounded Rectangle 16">
            <a:extLst>
              <a:ext uri="{FF2B5EF4-FFF2-40B4-BE49-F238E27FC236}">
                <a16:creationId xmlns:a16="http://schemas.microsoft.com/office/drawing/2014/main" id="{D526EC34-1E98-2090-0518-53DF2D14BE5F}"/>
              </a:ext>
            </a:extLst>
          </p:cNvPr>
          <p:cNvSpPr/>
          <p:nvPr/>
        </p:nvSpPr>
        <p:spPr>
          <a:xfrm>
            <a:off x="2788286" y="3700803"/>
            <a:ext cx="916073" cy="351083"/>
          </a:xfrm>
          <a:prstGeom prst="roundRect">
            <a:avLst>
              <a:gd name="adj" fmla="val 33861"/>
            </a:avLst>
          </a:prstGeom>
          <a:solidFill>
            <a:srgbClr val="FF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err="1">
                <a:solidFill>
                  <a:srgbClr val="706B6C"/>
                </a:solidFill>
                <a:latin typeface="Roboto" panose="02000000000000000000" pitchFamily="2" charset="0"/>
                <a:ea typeface="Roboto" panose="02000000000000000000" pitchFamily="2" charset="0"/>
                <a:cs typeface="Roboto" panose="02000000000000000000" pitchFamily="2" charset="0"/>
              </a:rPr>
              <a:t>XGBoost</a:t>
            </a:r>
            <a:endParaRPr lang="en-US" sz="900">
              <a:solidFill>
                <a:srgbClr val="706B6C"/>
              </a:solidFill>
              <a:latin typeface="Roboto" panose="02000000000000000000" pitchFamily="2" charset="0"/>
              <a:ea typeface="Roboto" panose="02000000000000000000" pitchFamily="2" charset="0"/>
              <a:cs typeface="Roboto" panose="02000000000000000000" pitchFamily="2" charset="0"/>
            </a:endParaRPr>
          </a:p>
        </p:txBody>
      </p:sp>
      <p:sp>
        <p:nvSpPr>
          <p:cNvPr id="20" name="Rounded Rectangle 19">
            <a:extLst>
              <a:ext uri="{FF2B5EF4-FFF2-40B4-BE49-F238E27FC236}">
                <a16:creationId xmlns:a16="http://schemas.microsoft.com/office/drawing/2014/main" id="{5FF9675D-BD9A-6DF1-1B2B-789BF09B3285}"/>
              </a:ext>
            </a:extLst>
          </p:cNvPr>
          <p:cNvSpPr/>
          <p:nvPr/>
        </p:nvSpPr>
        <p:spPr>
          <a:xfrm>
            <a:off x="2353029" y="4144055"/>
            <a:ext cx="377000" cy="382366"/>
          </a:xfrm>
          <a:prstGeom prst="roundRect">
            <a:avLst>
              <a:gd name="adj" fmla="val 33861"/>
            </a:avLst>
          </a:prstGeom>
          <a:solidFill>
            <a:srgbClr val="DAE8CB"/>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706B6C"/>
                </a:solidFill>
                <a:latin typeface="Roboto" panose="02000000000000000000" pitchFamily="2" charset="0"/>
                <a:ea typeface="Roboto" panose="02000000000000000000" pitchFamily="2" charset="0"/>
                <a:cs typeface="Roboto" panose="02000000000000000000" pitchFamily="2" charset="0"/>
              </a:rPr>
              <a:t>C</a:t>
            </a:r>
          </a:p>
        </p:txBody>
      </p:sp>
      <p:sp>
        <p:nvSpPr>
          <p:cNvPr id="21" name="Rounded Rectangle 16">
            <a:extLst>
              <a:ext uri="{FF2B5EF4-FFF2-40B4-BE49-F238E27FC236}">
                <a16:creationId xmlns:a16="http://schemas.microsoft.com/office/drawing/2014/main" id="{74B54405-E6CB-ACC9-5555-04AEC6D21C6B}"/>
              </a:ext>
            </a:extLst>
          </p:cNvPr>
          <p:cNvSpPr/>
          <p:nvPr/>
        </p:nvSpPr>
        <p:spPr>
          <a:xfrm>
            <a:off x="2785645" y="4154121"/>
            <a:ext cx="916073" cy="351083"/>
          </a:xfrm>
          <a:prstGeom prst="roundRect">
            <a:avLst>
              <a:gd name="adj" fmla="val 33861"/>
            </a:avLst>
          </a:prstGeom>
          <a:solidFill>
            <a:srgbClr val="FF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err="1">
                <a:solidFill>
                  <a:srgbClr val="706B6C"/>
                </a:solidFill>
                <a:latin typeface="Roboto" panose="02000000000000000000" pitchFamily="2" charset="0"/>
                <a:ea typeface="Roboto" panose="02000000000000000000" pitchFamily="2" charset="0"/>
                <a:cs typeface="Roboto" panose="02000000000000000000" pitchFamily="2" charset="0"/>
              </a:rPr>
              <a:t>LightGBM</a:t>
            </a:r>
            <a:endParaRPr lang="en-US" sz="900">
              <a:solidFill>
                <a:srgbClr val="706B6C"/>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1280912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Shape 153"/>
        <p:cNvGrpSpPr/>
        <p:nvPr/>
      </p:nvGrpSpPr>
      <p:grpSpPr>
        <a:xfrm>
          <a:off x="0" y="0"/>
          <a:ext cx="0" cy="0"/>
          <a:chOff x="0" y="0"/>
          <a:chExt cx="0" cy="0"/>
        </a:xfrm>
      </p:grpSpPr>
      <p:pic>
        <p:nvPicPr>
          <p:cNvPr id="10" name="Google Shape;77;p14">
            <a:extLst>
              <a:ext uri="{FF2B5EF4-FFF2-40B4-BE49-F238E27FC236}">
                <a16:creationId xmlns:a16="http://schemas.microsoft.com/office/drawing/2014/main" id="{CB7B1902-7598-BC09-E515-6C1B4982FD7D}"/>
              </a:ext>
            </a:extLst>
          </p:cNvPr>
          <p:cNvPicPr preferRelativeResize="0"/>
          <p:nvPr/>
        </p:nvPicPr>
        <p:blipFill rotWithShape="1">
          <a:blip r:embed="rId3">
            <a:alphaModFix/>
          </a:blip>
          <a:srcRect t="7287"/>
          <a:stretch/>
        </p:blipFill>
        <p:spPr>
          <a:xfrm>
            <a:off x="325925" y="234400"/>
            <a:ext cx="7219975" cy="693350"/>
          </a:xfrm>
          <a:prstGeom prst="rect">
            <a:avLst/>
          </a:prstGeom>
          <a:gradFill>
            <a:gsLst>
              <a:gs pos="46000">
                <a:srgbClr val="C2DAEF"/>
              </a:gs>
              <a:gs pos="0">
                <a:srgbClr val="559444"/>
              </a:gs>
              <a:gs pos="74000">
                <a:schemeClr val="accent1">
                  <a:lumMod val="45000"/>
                  <a:lumOff val="55000"/>
                </a:schemeClr>
              </a:gs>
              <a:gs pos="67000">
                <a:schemeClr val="accent1">
                  <a:lumMod val="45000"/>
                  <a:lumOff val="55000"/>
                </a:schemeClr>
              </a:gs>
              <a:gs pos="100000">
                <a:schemeClr val="accent5"/>
              </a:gs>
            </a:gsLst>
            <a:lin ang="5400000" scaled="1"/>
          </a:gradFill>
          <a:ln>
            <a:noFill/>
          </a:ln>
        </p:spPr>
      </p:pic>
      <p:sp>
        <p:nvSpPr>
          <p:cNvPr id="11" name="Google Shape;141;p27">
            <a:extLst>
              <a:ext uri="{FF2B5EF4-FFF2-40B4-BE49-F238E27FC236}">
                <a16:creationId xmlns:a16="http://schemas.microsoft.com/office/drawing/2014/main" id="{27C7A04C-284E-50DA-3CEC-7508BDCAA34F}"/>
              </a:ext>
            </a:extLst>
          </p:cNvPr>
          <p:cNvSpPr txBox="1">
            <a:spLocks noGrp="1"/>
          </p:cNvSpPr>
          <p:nvPr>
            <p:ph type="title"/>
          </p:nvPr>
        </p:nvSpPr>
        <p:spPr>
          <a:xfrm>
            <a:off x="412082" y="121186"/>
            <a:ext cx="7886700" cy="956989"/>
          </a:xfrm>
          <a:prstGeom prst="rect">
            <a:avLst/>
          </a:prstGeom>
          <a:noFill/>
          <a:ln>
            <a:noFill/>
          </a:ln>
        </p:spPr>
        <p:txBody>
          <a:bodyPr spcFirstLastPara="1" wrap="square" lIns="68575" tIns="34275" rIns="68575" bIns="34275" anchor="ctr" anchorCtr="0">
            <a:normAutofit/>
          </a:bodyPr>
          <a:lstStyle/>
          <a:p>
            <a:r>
              <a:rPr lang="en-US" sz="3000">
                <a:solidFill>
                  <a:schemeClr val="bg1"/>
                </a:solidFill>
                <a:latin typeface="Roboto"/>
                <a:ea typeface="Roboto"/>
                <a:cs typeface="Roboto"/>
              </a:rPr>
              <a:t>Ensemble Models</a:t>
            </a:r>
          </a:p>
        </p:txBody>
      </p:sp>
      <p:sp>
        <p:nvSpPr>
          <p:cNvPr id="23" name="Rectangle: Rounded Corners 2">
            <a:extLst>
              <a:ext uri="{FF2B5EF4-FFF2-40B4-BE49-F238E27FC236}">
                <a16:creationId xmlns:a16="http://schemas.microsoft.com/office/drawing/2014/main" id="{E825DB41-34FE-6CC8-5658-99228AA06C42}"/>
              </a:ext>
            </a:extLst>
          </p:cNvPr>
          <p:cNvSpPr/>
          <p:nvPr/>
        </p:nvSpPr>
        <p:spPr>
          <a:xfrm>
            <a:off x="5708349" y="1626923"/>
            <a:ext cx="3261991" cy="731629"/>
          </a:xfrm>
          <a:prstGeom prst="roundRect">
            <a:avLst>
              <a:gd name="adj" fmla="val 41624"/>
            </a:avLst>
          </a:prstGeom>
          <a:solidFill>
            <a:srgbClr val="F3F6F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endParaRPr lang="en-US" sz="1400">
              <a:solidFill>
                <a:schemeClr val="tx1"/>
              </a:solidFill>
            </a:endParaRPr>
          </a:p>
          <a:p>
            <a:r>
              <a:rPr lang="en-US" sz="1100">
                <a:solidFill>
                  <a:schemeClr val="tx1"/>
                </a:solidFill>
                <a:latin typeface="Roboto" panose="02000000000000000000" pitchFamily="2" charset="0"/>
                <a:ea typeface="Roboto" panose="02000000000000000000" pitchFamily="2" charset="0"/>
                <a:cs typeface="Roboto" panose="02000000000000000000" pitchFamily="2" charset="0"/>
              </a:rPr>
              <a:t>Combining previous models together and averaging their decisions</a:t>
            </a:r>
          </a:p>
          <a:p>
            <a:endParaRPr lang="en-US">
              <a:solidFill>
                <a:schemeClr val="tx1"/>
              </a:solidFill>
            </a:endParaRPr>
          </a:p>
        </p:txBody>
      </p:sp>
      <p:sp>
        <p:nvSpPr>
          <p:cNvPr id="24" name="Google Shape;100;p15">
            <a:extLst>
              <a:ext uri="{FF2B5EF4-FFF2-40B4-BE49-F238E27FC236}">
                <a16:creationId xmlns:a16="http://schemas.microsoft.com/office/drawing/2014/main" id="{C4AEC266-7F2F-1811-1D4C-95556F98EBB8}"/>
              </a:ext>
            </a:extLst>
          </p:cNvPr>
          <p:cNvSpPr/>
          <p:nvPr/>
        </p:nvSpPr>
        <p:spPr>
          <a:xfrm rot="5400000">
            <a:off x="3440608" y="2532767"/>
            <a:ext cx="3243586" cy="884810"/>
          </a:xfrm>
          <a:prstGeom prst="roundRect">
            <a:avLst>
              <a:gd name="adj" fmla="val 50000"/>
            </a:avLst>
          </a:prstGeom>
          <a:solidFill>
            <a:schemeClr val="lt1"/>
          </a:solidFill>
          <a:ln>
            <a:noFill/>
          </a:ln>
          <a:effectLst>
            <a:outerShdw blurRad="50800" dist="38100" dir="5400000" sx="99000" sy="99000" algn="t" rotWithShape="0">
              <a:prstClr val="black">
                <a:alpha val="20000"/>
              </a:prst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Rounded Rectangle 24">
            <a:extLst>
              <a:ext uri="{FF2B5EF4-FFF2-40B4-BE49-F238E27FC236}">
                <a16:creationId xmlns:a16="http://schemas.microsoft.com/office/drawing/2014/main" id="{6A84D94B-7114-6543-9CB9-6338345867C3}"/>
              </a:ext>
            </a:extLst>
          </p:cNvPr>
          <p:cNvSpPr/>
          <p:nvPr/>
        </p:nvSpPr>
        <p:spPr>
          <a:xfrm>
            <a:off x="4716016" y="1733933"/>
            <a:ext cx="692769" cy="351083"/>
          </a:xfrm>
          <a:prstGeom prst="roundRect">
            <a:avLst>
              <a:gd name="adj" fmla="val 33861"/>
            </a:avLst>
          </a:prstGeom>
          <a:solidFill>
            <a:srgbClr val="AFE0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Graphic 25">
            <a:extLst>
              <a:ext uri="{FF2B5EF4-FFF2-40B4-BE49-F238E27FC236}">
                <a16:creationId xmlns:a16="http://schemas.microsoft.com/office/drawing/2014/main" id="{090BB8FA-9A31-B7E0-3EA8-A9A2ADE6E8E1}"/>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4939302" y="1790959"/>
            <a:ext cx="246194" cy="246194"/>
          </a:xfrm>
          <a:prstGeom prst="rect">
            <a:avLst/>
          </a:prstGeom>
        </p:spPr>
      </p:pic>
      <p:sp>
        <p:nvSpPr>
          <p:cNvPr id="27" name="TextBox 26">
            <a:extLst>
              <a:ext uri="{FF2B5EF4-FFF2-40B4-BE49-F238E27FC236}">
                <a16:creationId xmlns:a16="http://schemas.microsoft.com/office/drawing/2014/main" id="{9CF49FD1-65EF-C2AF-A381-793EF14E4E22}"/>
              </a:ext>
            </a:extLst>
          </p:cNvPr>
          <p:cNvSpPr txBox="1"/>
          <p:nvPr/>
        </p:nvSpPr>
        <p:spPr>
          <a:xfrm>
            <a:off x="4572000" y="2096942"/>
            <a:ext cx="980799" cy="261610"/>
          </a:xfrm>
          <a:prstGeom prst="rect">
            <a:avLst/>
          </a:prstGeom>
          <a:noFill/>
        </p:spPr>
        <p:txBody>
          <a:bodyPr wrap="square" rtlCol="0">
            <a:spAutoFit/>
          </a:bodyPr>
          <a:lstStyle/>
          <a:p>
            <a:pPr algn="ctr"/>
            <a:r>
              <a:rPr lang="en-US" sz="1100">
                <a:latin typeface="Roboto" panose="02000000000000000000" pitchFamily="2" charset="0"/>
                <a:ea typeface="Roboto" panose="02000000000000000000" pitchFamily="2" charset="0"/>
                <a:cs typeface="Roboto" panose="02000000000000000000" pitchFamily="2" charset="0"/>
              </a:rPr>
              <a:t>Description</a:t>
            </a:r>
          </a:p>
        </p:txBody>
      </p:sp>
      <p:sp>
        <p:nvSpPr>
          <p:cNvPr id="28" name="TextBox 27">
            <a:extLst>
              <a:ext uri="{FF2B5EF4-FFF2-40B4-BE49-F238E27FC236}">
                <a16:creationId xmlns:a16="http://schemas.microsoft.com/office/drawing/2014/main" id="{C2DABCD1-7584-F15C-0EF1-B4CCA80F8D63}"/>
              </a:ext>
            </a:extLst>
          </p:cNvPr>
          <p:cNvSpPr txBox="1"/>
          <p:nvPr/>
        </p:nvSpPr>
        <p:spPr>
          <a:xfrm>
            <a:off x="4596548" y="3079347"/>
            <a:ext cx="947702" cy="261610"/>
          </a:xfrm>
          <a:prstGeom prst="rect">
            <a:avLst/>
          </a:prstGeom>
          <a:noFill/>
        </p:spPr>
        <p:txBody>
          <a:bodyPr wrap="square" rtlCol="0">
            <a:spAutoFit/>
          </a:bodyPr>
          <a:lstStyle/>
          <a:p>
            <a:pPr algn="ctr"/>
            <a:r>
              <a:rPr lang="en-US" sz="1100">
                <a:latin typeface="Roboto" panose="02000000000000000000" pitchFamily="2" charset="0"/>
                <a:ea typeface="Roboto" panose="02000000000000000000" pitchFamily="2" charset="0"/>
                <a:cs typeface="Roboto" panose="02000000000000000000" pitchFamily="2" charset="0"/>
              </a:rPr>
              <a:t>Pros</a:t>
            </a:r>
          </a:p>
        </p:txBody>
      </p:sp>
      <p:sp>
        <p:nvSpPr>
          <p:cNvPr id="29" name="Rounded Rectangle 28">
            <a:extLst>
              <a:ext uri="{FF2B5EF4-FFF2-40B4-BE49-F238E27FC236}">
                <a16:creationId xmlns:a16="http://schemas.microsoft.com/office/drawing/2014/main" id="{F176141E-0071-F818-358A-674AFD81413C}"/>
              </a:ext>
            </a:extLst>
          </p:cNvPr>
          <p:cNvSpPr/>
          <p:nvPr/>
        </p:nvSpPr>
        <p:spPr>
          <a:xfrm>
            <a:off x="4716016" y="3675903"/>
            <a:ext cx="692769" cy="351083"/>
          </a:xfrm>
          <a:prstGeom prst="roundRect">
            <a:avLst>
              <a:gd name="adj" fmla="val 33861"/>
            </a:avLst>
          </a:prstGeom>
          <a:solidFill>
            <a:srgbClr val="FF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Graphic 29">
            <a:extLst>
              <a:ext uri="{FF2B5EF4-FFF2-40B4-BE49-F238E27FC236}">
                <a16:creationId xmlns:a16="http://schemas.microsoft.com/office/drawing/2014/main" id="{D6D4ABDE-F573-3E3C-C4A8-B5A8954AA7A9}"/>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4953012" y="3731317"/>
            <a:ext cx="246194" cy="246194"/>
          </a:xfrm>
          <a:prstGeom prst="rect">
            <a:avLst/>
          </a:prstGeom>
        </p:spPr>
      </p:pic>
      <p:sp>
        <p:nvSpPr>
          <p:cNvPr id="31" name="TextBox 30">
            <a:extLst>
              <a:ext uri="{FF2B5EF4-FFF2-40B4-BE49-F238E27FC236}">
                <a16:creationId xmlns:a16="http://schemas.microsoft.com/office/drawing/2014/main" id="{CB065C2B-E6FC-592D-D1BA-F68EACF53A94}"/>
              </a:ext>
            </a:extLst>
          </p:cNvPr>
          <p:cNvSpPr txBox="1"/>
          <p:nvPr/>
        </p:nvSpPr>
        <p:spPr>
          <a:xfrm>
            <a:off x="4572000" y="4038912"/>
            <a:ext cx="980799" cy="261610"/>
          </a:xfrm>
          <a:prstGeom prst="rect">
            <a:avLst/>
          </a:prstGeom>
          <a:noFill/>
        </p:spPr>
        <p:txBody>
          <a:bodyPr wrap="square" rtlCol="0">
            <a:spAutoFit/>
          </a:bodyPr>
          <a:lstStyle/>
          <a:p>
            <a:pPr algn="ctr"/>
            <a:r>
              <a:rPr lang="en-US" sz="1100">
                <a:latin typeface="Roboto" panose="02000000000000000000" pitchFamily="2" charset="0"/>
                <a:ea typeface="Roboto" panose="02000000000000000000" pitchFamily="2" charset="0"/>
                <a:cs typeface="Roboto" panose="02000000000000000000" pitchFamily="2" charset="0"/>
              </a:rPr>
              <a:t>Cons</a:t>
            </a:r>
          </a:p>
        </p:txBody>
      </p:sp>
      <p:sp>
        <p:nvSpPr>
          <p:cNvPr id="32" name="Rounded Rectangle 31">
            <a:extLst>
              <a:ext uri="{FF2B5EF4-FFF2-40B4-BE49-F238E27FC236}">
                <a16:creationId xmlns:a16="http://schemas.microsoft.com/office/drawing/2014/main" id="{9E9508DA-103F-7942-05D9-26C9ED8A4D0F}"/>
              </a:ext>
            </a:extLst>
          </p:cNvPr>
          <p:cNvSpPr/>
          <p:nvPr/>
        </p:nvSpPr>
        <p:spPr>
          <a:xfrm>
            <a:off x="4718516" y="2727879"/>
            <a:ext cx="692769" cy="351083"/>
          </a:xfrm>
          <a:prstGeom prst="roundRect">
            <a:avLst>
              <a:gd name="adj" fmla="val 33861"/>
            </a:avLst>
          </a:prstGeom>
          <a:solidFill>
            <a:srgbClr val="DAE7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Graphic 32">
            <a:extLst>
              <a:ext uri="{FF2B5EF4-FFF2-40B4-BE49-F238E27FC236}">
                <a16:creationId xmlns:a16="http://schemas.microsoft.com/office/drawing/2014/main" id="{243371DA-5221-2F0A-D6BC-85A34AF6D6B1}"/>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4966119" y="2795824"/>
            <a:ext cx="223601" cy="223601"/>
          </a:xfrm>
          <a:prstGeom prst="rect">
            <a:avLst/>
          </a:prstGeom>
        </p:spPr>
      </p:pic>
      <p:sp>
        <p:nvSpPr>
          <p:cNvPr id="34" name="Rectangle: Rounded Corners 2">
            <a:extLst>
              <a:ext uri="{FF2B5EF4-FFF2-40B4-BE49-F238E27FC236}">
                <a16:creationId xmlns:a16="http://schemas.microsoft.com/office/drawing/2014/main" id="{BE46B00C-C878-7091-F053-5EF958DCA280}"/>
              </a:ext>
            </a:extLst>
          </p:cNvPr>
          <p:cNvSpPr/>
          <p:nvPr/>
        </p:nvSpPr>
        <p:spPr>
          <a:xfrm>
            <a:off x="5708348" y="2633299"/>
            <a:ext cx="2245948" cy="731629"/>
          </a:xfrm>
          <a:prstGeom prst="roundRect">
            <a:avLst>
              <a:gd name="adj" fmla="val 41624"/>
            </a:avLst>
          </a:prstGeom>
          <a:solidFill>
            <a:srgbClr val="F3F6F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endParaRPr lang="en-US" sz="1400">
              <a:solidFill>
                <a:schemeClr val="tx1"/>
              </a:solidFill>
            </a:endParaRPr>
          </a:p>
          <a:p>
            <a:r>
              <a:rPr lang="en-US" sz="1100">
                <a:solidFill>
                  <a:schemeClr val="tx1"/>
                </a:solidFill>
                <a:latin typeface="Roboto" panose="02000000000000000000" pitchFamily="2" charset="0"/>
                <a:ea typeface="Roboto" panose="02000000000000000000" pitchFamily="2" charset="0"/>
                <a:cs typeface="Roboto" panose="02000000000000000000" pitchFamily="2" charset="0"/>
              </a:rPr>
              <a:t>Generalization (Low Variance)</a:t>
            </a:r>
          </a:p>
          <a:p>
            <a:endParaRPr lang="en-US">
              <a:solidFill>
                <a:schemeClr val="tx1"/>
              </a:solidFill>
            </a:endParaRPr>
          </a:p>
        </p:txBody>
      </p:sp>
      <p:sp>
        <p:nvSpPr>
          <p:cNvPr id="35" name="Rectangle: Rounded Corners 2">
            <a:extLst>
              <a:ext uri="{FF2B5EF4-FFF2-40B4-BE49-F238E27FC236}">
                <a16:creationId xmlns:a16="http://schemas.microsoft.com/office/drawing/2014/main" id="{EAA8E7E1-A5D5-BC19-2938-EA3AAFB42E63}"/>
              </a:ext>
            </a:extLst>
          </p:cNvPr>
          <p:cNvSpPr/>
          <p:nvPr/>
        </p:nvSpPr>
        <p:spPr>
          <a:xfrm>
            <a:off x="5708348" y="3663655"/>
            <a:ext cx="2059135" cy="731629"/>
          </a:xfrm>
          <a:prstGeom prst="roundRect">
            <a:avLst>
              <a:gd name="adj" fmla="val 41624"/>
            </a:avLst>
          </a:prstGeom>
          <a:solidFill>
            <a:srgbClr val="F3F6F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endParaRPr lang="en-US" sz="1400">
              <a:solidFill>
                <a:schemeClr val="tx1"/>
              </a:solidFill>
            </a:endParaRPr>
          </a:p>
          <a:p>
            <a:r>
              <a:rPr lang="en-US" sz="1100">
                <a:solidFill>
                  <a:schemeClr val="tx1"/>
                </a:solidFill>
                <a:latin typeface="Roboto" panose="02000000000000000000" pitchFamily="2" charset="0"/>
                <a:ea typeface="Roboto" panose="02000000000000000000" pitchFamily="2" charset="0"/>
                <a:cs typeface="Roboto" panose="02000000000000000000" pitchFamily="2" charset="0"/>
              </a:rPr>
              <a:t>High Training Time, Tuning</a:t>
            </a:r>
          </a:p>
          <a:p>
            <a:endParaRPr lang="en-US">
              <a:solidFill>
                <a:schemeClr val="tx1"/>
              </a:solidFill>
            </a:endParaRPr>
          </a:p>
        </p:txBody>
      </p:sp>
      <p:sp>
        <p:nvSpPr>
          <p:cNvPr id="39" name="Rectangle: Rounded Corners 2">
            <a:extLst>
              <a:ext uri="{FF2B5EF4-FFF2-40B4-BE49-F238E27FC236}">
                <a16:creationId xmlns:a16="http://schemas.microsoft.com/office/drawing/2014/main" id="{EEEF958E-37AD-095E-86BB-BB8CD8684D7A}"/>
              </a:ext>
            </a:extLst>
          </p:cNvPr>
          <p:cNvSpPr/>
          <p:nvPr/>
        </p:nvSpPr>
        <p:spPr>
          <a:xfrm>
            <a:off x="325925" y="1179427"/>
            <a:ext cx="3959817" cy="3678138"/>
          </a:xfrm>
          <a:prstGeom prst="roundRect">
            <a:avLst>
              <a:gd name="adj" fmla="val 767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p>
        </p:txBody>
      </p:sp>
      <p:pic>
        <p:nvPicPr>
          <p:cNvPr id="5" name="Picture 2">
            <a:extLst>
              <a:ext uri="{FF2B5EF4-FFF2-40B4-BE49-F238E27FC236}">
                <a16:creationId xmlns:a16="http://schemas.microsoft.com/office/drawing/2014/main" id="{53D3F179-A1E6-AB40-7C18-4C82607A8A59}"/>
              </a:ext>
            </a:extLst>
          </p:cNvPr>
          <p:cNvPicPr>
            <a:picLocks noChangeAspect="1"/>
          </p:cNvPicPr>
          <p:nvPr/>
        </p:nvPicPr>
        <p:blipFill rotWithShape="1">
          <a:blip r:embed="rId10"/>
          <a:srcRect l="318" t="9258" r="4677"/>
          <a:stretch/>
        </p:blipFill>
        <p:spPr>
          <a:xfrm>
            <a:off x="415760" y="1457325"/>
            <a:ext cx="1996730" cy="1430348"/>
          </a:xfrm>
          <a:prstGeom prst="rect">
            <a:avLst/>
          </a:prstGeom>
        </p:spPr>
      </p:pic>
      <p:sp>
        <p:nvSpPr>
          <p:cNvPr id="36" name="Rounded Rectangle 35">
            <a:extLst>
              <a:ext uri="{FF2B5EF4-FFF2-40B4-BE49-F238E27FC236}">
                <a16:creationId xmlns:a16="http://schemas.microsoft.com/office/drawing/2014/main" id="{7E9ED780-D839-250E-025A-522DE5E0AA24}"/>
              </a:ext>
            </a:extLst>
          </p:cNvPr>
          <p:cNvSpPr/>
          <p:nvPr/>
        </p:nvSpPr>
        <p:spPr>
          <a:xfrm>
            <a:off x="2476784" y="3810414"/>
            <a:ext cx="1687889" cy="296074"/>
          </a:xfrm>
          <a:prstGeom prst="roundRect">
            <a:avLst>
              <a:gd name="adj" fmla="val 33861"/>
            </a:avLst>
          </a:prstGeom>
          <a:solidFill>
            <a:srgbClr val="DAE7CB"/>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a:solidFill>
                  <a:srgbClr val="706B6C"/>
                </a:solidFill>
                <a:latin typeface="Roboto" panose="02000000000000000000" pitchFamily="2" charset="0"/>
                <a:ea typeface="Roboto" panose="02000000000000000000" pitchFamily="2" charset="0"/>
                <a:cs typeface="Roboto" panose="02000000000000000000" pitchFamily="2" charset="0"/>
              </a:rPr>
              <a:t>GB + RF + Ridge + LGBM</a:t>
            </a:r>
          </a:p>
        </p:txBody>
      </p:sp>
      <p:sp>
        <p:nvSpPr>
          <p:cNvPr id="37" name="Rounded Rectangle 36">
            <a:extLst>
              <a:ext uri="{FF2B5EF4-FFF2-40B4-BE49-F238E27FC236}">
                <a16:creationId xmlns:a16="http://schemas.microsoft.com/office/drawing/2014/main" id="{8EAA7E35-CB66-9380-064F-0FD6A24EDA6E}"/>
              </a:ext>
            </a:extLst>
          </p:cNvPr>
          <p:cNvSpPr/>
          <p:nvPr/>
        </p:nvSpPr>
        <p:spPr>
          <a:xfrm>
            <a:off x="2480372" y="1878497"/>
            <a:ext cx="1684301" cy="296074"/>
          </a:xfrm>
          <a:prstGeom prst="roundRect">
            <a:avLst>
              <a:gd name="adj" fmla="val 33861"/>
            </a:avLst>
          </a:prstGeom>
          <a:solidFill>
            <a:srgbClr val="DAE7CB"/>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a:solidFill>
                  <a:srgbClr val="706B6C"/>
                </a:solidFill>
                <a:latin typeface="Roboto" panose="02000000000000000000" pitchFamily="2" charset="0"/>
                <a:ea typeface="Roboto" panose="02000000000000000000" pitchFamily="2" charset="0"/>
                <a:cs typeface="Roboto" panose="02000000000000000000" pitchFamily="2" charset="0"/>
              </a:rPr>
              <a:t>GB + RF + Ridge</a:t>
            </a:r>
          </a:p>
        </p:txBody>
      </p:sp>
      <p:pic>
        <p:nvPicPr>
          <p:cNvPr id="38" name="Picture 4">
            <a:extLst>
              <a:ext uri="{FF2B5EF4-FFF2-40B4-BE49-F238E27FC236}">
                <a16:creationId xmlns:a16="http://schemas.microsoft.com/office/drawing/2014/main" id="{A47ACAD2-B518-DE05-0F33-A54B6910B29E}"/>
              </a:ext>
            </a:extLst>
          </p:cNvPr>
          <p:cNvPicPr>
            <a:picLocks noChangeAspect="1"/>
          </p:cNvPicPr>
          <p:nvPr/>
        </p:nvPicPr>
        <p:blipFill rotWithShape="1">
          <a:blip r:embed="rId11"/>
          <a:srcRect l="952" t="5735" r="3835"/>
          <a:stretch/>
        </p:blipFill>
        <p:spPr>
          <a:xfrm>
            <a:off x="424949" y="3165571"/>
            <a:ext cx="2024373" cy="1503120"/>
          </a:xfrm>
          <a:prstGeom prst="rect">
            <a:avLst/>
          </a:prstGeom>
        </p:spPr>
      </p:pic>
    </p:spTree>
    <p:extLst>
      <p:ext uri="{BB962C8B-B14F-4D97-AF65-F5344CB8AC3E}">
        <p14:creationId xmlns:p14="http://schemas.microsoft.com/office/powerpoint/2010/main" val="42921382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Shape 181"/>
        <p:cNvGrpSpPr/>
        <p:nvPr/>
      </p:nvGrpSpPr>
      <p:grpSpPr>
        <a:xfrm>
          <a:off x="0" y="0"/>
          <a:ext cx="0" cy="0"/>
          <a:chOff x="0" y="0"/>
          <a:chExt cx="0" cy="0"/>
        </a:xfrm>
      </p:grpSpPr>
      <p:sp>
        <p:nvSpPr>
          <p:cNvPr id="3" name="Rectangle: Rounded Corners 3">
            <a:extLst>
              <a:ext uri="{FF2B5EF4-FFF2-40B4-BE49-F238E27FC236}">
                <a16:creationId xmlns:a16="http://schemas.microsoft.com/office/drawing/2014/main" id="{659E1957-C51D-B736-E51F-D179DD696512}"/>
              </a:ext>
            </a:extLst>
          </p:cNvPr>
          <p:cNvSpPr/>
          <p:nvPr/>
        </p:nvSpPr>
        <p:spPr>
          <a:xfrm>
            <a:off x="408750" y="1486805"/>
            <a:ext cx="6434875" cy="3038552"/>
          </a:xfrm>
          <a:prstGeom prst="roundRect">
            <a:avLst>
              <a:gd name="adj" fmla="val 722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oogle Shape;77;p14">
            <a:extLst>
              <a:ext uri="{FF2B5EF4-FFF2-40B4-BE49-F238E27FC236}">
                <a16:creationId xmlns:a16="http://schemas.microsoft.com/office/drawing/2014/main" id="{2B8F4E25-EC91-6E26-CD4A-510F8E3A44C2}"/>
              </a:ext>
            </a:extLst>
          </p:cNvPr>
          <p:cNvPicPr preferRelativeResize="0"/>
          <p:nvPr/>
        </p:nvPicPr>
        <p:blipFill rotWithShape="1">
          <a:blip r:embed="rId3">
            <a:alphaModFix/>
          </a:blip>
          <a:srcRect t="7287"/>
          <a:stretch/>
        </p:blipFill>
        <p:spPr>
          <a:xfrm>
            <a:off x="325925" y="234400"/>
            <a:ext cx="7219975" cy="693350"/>
          </a:xfrm>
          <a:prstGeom prst="rect">
            <a:avLst/>
          </a:prstGeom>
          <a:noFill/>
          <a:ln>
            <a:noFill/>
          </a:ln>
        </p:spPr>
      </p:pic>
      <p:sp>
        <p:nvSpPr>
          <p:cNvPr id="9" name="Google Shape;141;p27">
            <a:extLst>
              <a:ext uri="{FF2B5EF4-FFF2-40B4-BE49-F238E27FC236}">
                <a16:creationId xmlns:a16="http://schemas.microsoft.com/office/drawing/2014/main" id="{06B90C97-D0E6-214F-23B0-D75A16E191C0}"/>
              </a:ext>
            </a:extLst>
          </p:cNvPr>
          <p:cNvSpPr txBox="1">
            <a:spLocks noGrp="1"/>
          </p:cNvSpPr>
          <p:nvPr>
            <p:ph type="title"/>
          </p:nvPr>
        </p:nvSpPr>
        <p:spPr>
          <a:xfrm>
            <a:off x="412082" y="121186"/>
            <a:ext cx="7886700" cy="956989"/>
          </a:xfrm>
          <a:prstGeom prst="rect">
            <a:avLst/>
          </a:prstGeom>
          <a:noFill/>
          <a:ln>
            <a:noFill/>
          </a:ln>
        </p:spPr>
        <p:txBody>
          <a:bodyPr spcFirstLastPara="1" wrap="square" lIns="68575" tIns="34275" rIns="68575" bIns="34275" anchor="ctr" anchorCtr="0">
            <a:normAutofit/>
          </a:bodyPr>
          <a:lstStyle/>
          <a:p>
            <a:r>
              <a:rPr lang="en" sz="3000">
                <a:solidFill>
                  <a:schemeClr val="bg1"/>
                </a:solidFill>
                <a:latin typeface="Roboto"/>
                <a:ea typeface="Roboto"/>
                <a:cs typeface="Roboto"/>
              </a:rPr>
              <a:t>Final Comparison</a:t>
            </a:r>
            <a:endParaRPr lang="en-US"/>
          </a:p>
        </p:txBody>
      </p:sp>
      <p:sp>
        <p:nvSpPr>
          <p:cNvPr id="11" name="Rectangle: Rounded Corners 2">
            <a:extLst>
              <a:ext uri="{FF2B5EF4-FFF2-40B4-BE49-F238E27FC236}">
                <a16:creationId xmlns:a16="http://schemas.microsoft.com/office/drawing/2014/main" id="{935A7805-EE23-FA0D-7FBC-A0D120353EDB}"/>
              </a:ext>
            </a:extLst>
          </p:cNvPr>
          <p:cNvSpPr/>
          <p:nvPr/>
        </p:nvSpPr>
        <p:spPr>
          <a:xfrm>
            <a:off x="7086015" y="1539561"/>
            <a:ext cx="1843200" cy="2977514"/>
          </a:xfrm>
          <a:prstGeom prst="roundRect">
            <a:avLst>
              <a:gd name="adj" fmla="val 767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Top Corners Rounded 17">
            <a:extLst>
              <a:ext uri="{FF2B5EF4-FFF2-40B4-BE49-F238E27FC236}">
                <a16:creationId xmlns:a16="http://schemas.microsoft.com/office/drawing/2014/main" id="{61042F14-7DDE-6498-C212-43E35C35E61D}"/>
              </a:ext>
            </a:extLst>
          </p:cNvPr>
          <p:cNvSpPr/>
          <p:nvPr/>
        </p:nvSpPr>
        <p:spPr>
          <a:xfrm>
            <a:off x="7086015" y="1478523"/>
            <a:ext cx="1843200" cy="371662"/>
          </a:xfrm>
          <a:prstGeom prst="round2SameRect">
            <a:avLst>
              <a:gd name="adj1" fmla="val 50000"/>
              <a:gd name="adj2" fmla="val 0"/>
            </a:avLst>
          </a:prstGeom>
          <a:solidFill>
            <a:srgbClr val="B3E5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a:spcAft>
                <a:spcPts val="100"/>
              </a:spcAft>
            </a:pPr>
            <a:endParaRPr lang="en-US">
              <a:solidFill>
                <a:schemeClr val="tx1"/>
              </a:solidFill>
              <a:latin typeface="Roboto Mono" panose="00000009000000000000" pitchFamily="49" charset="0"/>
              <a:ea typeface="Roboto Mono" panose="00000009000000000000" pitchFamily="49" charset="0"/>
            </a:endParaRPr>
          </a:p>
        </p:txBody>
      </p:sp>
      <p:sp>
        <p:nvSpPr>
          <p:cNvPr id="14" name="TextBox 13">
            <a:extLst>
              <a:ext uri="{FF2B5EF4-FFF2-40B4-BE49-F238E27FC236}">
                <a16:creationId xmlns:a16="http://schemas.microsoft.com/office/drawing/2014/main" id="{A23DABDB-56AC-A469-0143-20567BF449A9}"/>
              </a:ext>
            </a:extLst>
          </p:cNvPr>
          <p:cNvSpPr txBox="1"/>
          <p:nvPr/>
        </p:nvSpPr>
        <p:spPr>
          <a:xfrm>
            <a:off x="7410015" y="1525854"/>
            <a:ext cx="1195200" cy="276999"/>
          </a:xfrm>
          <a:prstGeom prst="rect">
            <a:avLst/>
          </a:prstGeom>
          <a:noFill/>
        </p:spPr>
        <p:txBody>
          <a:bodyPr wrap="square" rtlCol="0">
            <a:spAutoFit/>
          </a:bodyPr>
          <a:lstStyle/>
          <a:p>
            <a:pPr algn="ctr"/>
            <a:r>
              <a:rPr lang="en-US" sz="1200">
                <a:latin typeface="Roboto Mono" pitchFamily="49" charset="0"/>
                <a:ea typeface="Roboto Mono" pitchFamily="49" charset="0"/>
                <a:cs typeface="Roboto" panose="02000000000000000000" pitchFamily="2" charset="0"/>
              </a:rPr>
              <a:t>Key</a:t>
            </a:r>
          </a:p>
        </p:txBody>
      </p:sp>
      <p:pic>
        <p:nvPicPr>
          <p:cNvPr id="4" name="Picture 4">
            <a:extLst>
              <a:ext uri="{FF2B5EF4-FFF2-40B4-BE49-F238E27FC236}">
                <a16:creationId xmlns:a16="http://schemas.microsoft.com/office/drawing/2014/main" id="{F580991E-98EB-4A64-1518-C5FDCE5718AE}"/>
              </a:ext>
            </a:extLst>
          </p:cNvPr>
          <p:cNvPicPr>
            <a:picLocks noChangeAspect="1"/>
          </p:cNvPicPr>
          <p:nvPr/>
        </p:nvPicPr>
        <p:blipFill rotWithShape="1">
          <a:blip r:embed="rId4"/>
          <a:srcRect l="2355" t="7311" r="1695" b="1894"/>
          <a:stretch/>
        </p:blipFill>
        <p:spPr>
          <a:xfrm>
            <a:off x="521314" y="1769073"/>
            <a:ext cx="6198953" cy="2127437"/>
          </a:xfrm>
          <a:prstGeom prst="rect">
            <a:avLst/>
          </a:prstGeom>
        </p:spPr>
      </p:pic>
      <p:sp>
        <p:nvSpPr>
          <p:cNvPr id="5" name="TextBox 4">
            <a:extLst>
              <a:ext uri="{FF2B5EF4-FFF2-40B4-BE49-F238E27FC236}">
                <a16:creationId xmlns:a16="http://schemas.microsoft.com/office/drawing/2014/main" id="{0E9FD415-AC20-3E3F-CA5C-4FF4CCC2CC6F}"/>
              </a:ext>
            </a:extLst>
          </p:cNvPr>
          <p:cNvSpPr txBox="1"/>
          <p:nvPr/>
        </p:nvSpPr>
        <p:spPr>
          <a:xfrm>
            <a:off x="7165181" y="2283445"/>
            <a:ext cx="1684867"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latin typeface="Roboto"/>
              </a:rPr>
              <a:t>GB: Gradient Boosting</a:t>
            </a:r>
          </a:p>
          <a:p>
            <a:endParaRPr lang="en-US" sz="1200">
              <a:latin typeface="Roboto"/>
            </a:endParaRPr>
          </a:p>
          <a:p>
            <a:r>
              <a:rPr lang="en-US" sz="1200">
                <a:latin typeface="Roboto"/>
              </a:rPr>
              <a:t>RF: Random Forest</a:t>
            </a:r>
          </a:p>
          <a:p>
            <a:endParaRPr lang="en-US" sz="1200">
              <a:latin typeface="Roboto"/>
            </a:endParaRPr>
          </a:p>
          <a:p>
            <a:r>
              <a:rPr lang="en-US" sz="1200">
                <a:latin typeface="Roboto"/>
              </a:rPr>
              <a:t>LGBM: Light Gradient Boosting Machine</a:t>
            </a:r>
          </a:p>
          <a:p>
            <a:endParaRPr lang="en-US" sz="1200">
              <a:latin typeface="Roboto"/>
            </a:endParaRPr>
          </a:p>
          <a:p>
            <a:r>
              <a:rPr lang="en-US" sz="1200" err="1">
                <a:latin typeface="Roboto"/>
              </a:rPr>
              <a:t>XGBoost</a:t>
            </a:r>
            <a:r>
              <a:rPr lang="en-US" sz="1200">
                <a:latin typeface="Roboto"/>
              </a:rPr>
              <a:t>: Extreme Gradient Boosting</a:t>
            </a:r>
          </a:p>
        </p:txBody>
      </p:sp>
      <p:sp>
        <p:nvSpPr>
          <p:cNvPr id="7" name="Rounded Rectangle 6">
            <a:extLst>
              <a:ext uri="{FF2B5EF4-FFF2-40B4-BE49-F238E27FC236}">
                <a16:creationId xmlns:a16="http://schemas.microsoft.com/office/drawing/2014/main" id="{E7B9EF20-A438-92E6-D77B-5042D2FFDED6}"/>
              </a:ext>
            </a:extLst>
          </p:cNvPr>
          <p:cNvSpPr/>
          <p:nvPr/>
        </p:nvSpPr>
        <p:spPr>
          <a:xfrm>
            <a:off x="2562678" y="4022718"/>
            <a:ext cx="3585508" cy="312119"/>
          </a:xfrm>
          <a:prstGeom prst="roundRect">
            <a:avLst/>
          </a:prstGeom>
          <a:solidFill>
            <a:srgbClr val="B6DAF9"/>
          </a:solidFill>
          <a:ln cmpd="dbl">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a:solidFill>
                  <a:srgbClr val="D1BDFF"/>
                </a:solidFill>
                <a:latin typeface="Roboto" panose="02000000000000000000" pitchFamily="2" charset="0"/>
                <a:ea typeface="Roboto" panose="02000000000000000000" pitchFamily="2" charset="0"/>
                <a:cs typeface="Roboto" panose="02000000000000000000" pitchFamily="2" charset="0"/>
              </a:rPr>
              <a:t> </a:t>
            </a:r>
            <a:r>
              <a:rPr lang="en-US" sz="1050" b="1">
                <a:solidFill>
                  <a:srgbClr val="7986CB"/>
                </a:solidFill>
                <a:latin typeface="Roboto" panose="02000000000000000000" pitchFamily="2" charset="0"/>
                <a:ea typeface="Roboto" panose="02000000000000000000" pitchFamily="2" charset="0"/>
                <a:cs typeface="Roboto" panose="02000000000000000000" pitchFamily="2" charset="0"/>
              </a:rPr>
              <a:t>Note</a:t>
            </a:r>
            <a:r>
              <a:rPr lang="en-US" sz="1000">
                <a:latin typeface="Roboto" panose="02000000000000000000" pitchFamily="2" charset="0"/>
                <a:ea typeface="Roboto" panose="02000000000000000000" pitchFamily="2" charset="0"/>
                <a:cs typeface="Roboto" panose="02000000000000000000" pitchFamily="2" charset="0"/>
              </a:rPr>
              <a:t>            </a:t>
            </a:r>
            <a:r>
              <a:rPr lang="en-US" sz="1000">
                <a:solidFill>
                  <a:srgbClr val="706B6C"/>
                </a:solidFill>
                <a:latin typeface="Roboto" panose="02000000000000000000" pitchFamily="2" charset="0"/>
                <a:ea typeface="Roboto" panose="02000000000000000000" pitchFamily="2" charset="0"/>
                <a:cs typeface="Roboto" panose="02000000000000000000" pitchFamily="2" charset="0"/>
              </a:rPr>
              <a:t>RMSE is determined by 5-fold cross validation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5F0F0"/>
        </a:solidFill>
        <a:effectLst/>
      </p:bgPr>
    </p:bg>
    <p:spTree>
      <p:nvGrpSpPr>
        <p:cNvPr id="1" name="Shape 153"/>
        <p:cNvGrpSpPr/>
        <p:nvPr/>
      </p:nvGrpSpPr>
      <p:grpSpPr>
        <a:xfrm>
          <a:off x="0" y="0"/>
          <a:ext cx="0" cy="0"/>
          <a:chOff x="0" y="0"/>
          <a:chExt cx="0" cy="0"/>
        </a:xfrm>
      </p:grpSpPr>
      <p:sp>
        <p:nvSpPr>
          <p:cNvPr id="9" name="Rectangle: Rounded Corners 2">
            <a:extLst>
              <a:ext uri="{FF2B5EF4-FFF2-40B4-BE49-F238E27FC236}">
                <a16:creationId xmlns:a16="http://schemas.microsoft.com/office/drawing/2014/main" id="{F13D78E7-D362-2A32-1075-19FEA5482C0F}"/>
              </a:ext>
            </a:extLst>
          </p:cNvPr>
          <p:cNvSpPr/>
          <p:nvPr/>
        </p:nvSpPr>
        <p:spPr>
          <a:xfrm>
            <a:off x="325925" y="1127781"/>
            <a:ext cx="8492148" cy="3827693"/>
          </a:xfrm>
          <a:prstGeom prst="roundRect">
            <a:avLst>
              <a:gd name="adj" fmla="val 767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p>
        </p:txBody>
      </p:sp>
      <p:pic>
        <p:nvPicPr>
          <p:cNvPr id="10" name="Google Shape;77;p14">
            <a:extLst>
              <a:ext uri="{FF2B5EF4-FFF2-40B4-BE49-F238E27FC236}">
                <a16:creationId xmlns:a16="http://schemas.microsoft.com/office/drawing/2014/main" id="{CB7B1902-7598-BC09-E515-6C1B4982FD7D}"/>
              </a:ext>
            </a:extLst>
          </p:cNvPr>
          <p:cNvPicPr preferRelativeResize="0"/>
          <p:nvPr/>
        </p:nvPicPr>
        <p:blipFill rotWithShape="1">
          <a:blip r:embed="rId3">
            <a:alphaModFix/>
          </a:blip>
          <a:srcRect t="7287"/>
          <a:stretch/>
        </p:blipFill>
        <p:spPr>
          <a:xfrm>
            <a:off x="325925" y="234400"/>
            <a:ext cx="7219975" cy="693350"/>
          </a:xfrm>
          <a:prstGeom prst="rect">
            <a:avLst/>
          </a:prstGeom>
          <a:gradFill>
            <a:gsLst>
              <a:gs pos="46000">
                <a:srgbClr val="C2DAEF"/>
              </a:gs>
              <a:gs pos="0">
                <a:srgbClr val="559444"/>
              </a:gs>
              <a:gs pos="74000">
                <a:schemeClr val="accent1">
                  <a:lumMod val="45000"/>
                  <a:lumOff val="55000"/>
                </a:schemeClr>
              </a:gs>
              <a:gs pos="67000">
                <a:schemeClr val="accent1">
                  <a:lumMod val="45000"/>
                  <a:lumOff val="55000"/>
                </a:schemeClr>
              </a:gs>
              <a:gs pos="100000">
                <a:schemeClr val="accent5"/>
              </a:gs>
            </a:gsLst>
            <a:lin ang="5400000" scaled="1"/>
          </a:gradFill>
          <a:ln>
            <a:noFill/>
          </a:ln>
        </p:spPr>
      </p:pic>
      <p:sp>
        <p:nvSpPr>
          <p:cNvPr id="11" name="Google Shape;141;p27">
            <a:extLst>
              <a:ext uri="{FF2B5EF4-FFF2-40B4-BE49-F238E27FC236}">
                <a16:creationId xmlns:a16="http://schemas.microsoft.com/office/drawing/2014/main" id="{27C7A04C-284E-50DA-3CEC-7508BDCAA34F}"/>
              </a:ext>
            </a:extLst>
          </p:cNvPr>
          <p:cNvSpPr txBox="1">
            <a:spLocks noGrp="1"/>
          </p:cNvSpPr>
          <p:nvPr>
            <p:ph type="title"/>
          </p:nvPr>
        </p:nvSpPr>
        <p:spPr>
          <a:xfrm>
            <a:off x="412082" y="121186"/>
            <a:ext cx="7886700" cy="956989"/>
          </a:xfrm>
          <a:prstGeom prst="rect">
            <a:avLst/>
          </a:prstGeom>
          <a:noFill/>
          <a:ln>
            <a:noFill/>
          </a:ln>
        </p:spPr>
        <p:txBody>
          <a:bodyPr spcFirstLastPara="1" wrap="square" lIns="68575" tIns="34275" rIns="68575" bIns="34275" anchor="ctr" anchorCtr="0">
            <a:normAutofit/>
          </a:bodyPr>
          <a:lstStyle/>
          <a:p>
            <a:r>
              <a:rPr lang="en-US" sz="3000">
                <a:solidFill>
                  <a:schemeClr val="bg1"/>
                </a:solidFill>
                <a:latin typeface="Roboto"/>
                <a:ea typeface="Roboto"/>
                <a:cs typeface="Roboto"/>
              </a:rPr>
              <a:t>Mean Example</a:t>
            </a:r>
          </a:p>
        </p:txBody>
      </p:sp>
      <p:sp>
        <p:nvSpPr>
          <p:cNvPr id="2" name="Rectangle: Top Corners Rounded 17">
            <a:extLst>
              <a:ext uri="{FF2B5EF4-FFF2-40B4-BE49-F238E27FC236}">
                <a16:creationId xmlns:a16="http://schemas.microsoft.com/office/drawing/2014/main" id="{01F95200-FB3C-74F5-62CA-EE7182A83A2E}"/>
              </a:ext>
            </a:extLst>
          </p:cNvPr>
          <p:cNvSpPr/>
          <p:nvPr/>
        </p:nvSpPr>
        <p:spPr>
          <a:xfrm>
            <a:off x="325924" y="1127782"/>
            <a:ext cx="8492149" cy="390680"/>
          </a:xfrm>
          <a:prstGeom prst="round2SameRect">
            <a:avLst>
              <a:gd name="adj1" fmla="val 50000"/>
              <a:gd name="adj2" fmla="val 0"/>
            </a:avLst>
          </a:prstGeom>
          <a:solidFill>
            <a:srgbClr val="B3E5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a:spcAft>
                <a:spcPts val="100"/>
              </a:spcAft>
            </a:pPr>
            <a:r>
              <a:rPr lang="en-US">
                <a:solidFill>
                  <a:schemeClr val="tx1"/>
                </a:solidFill>
                <a:latin typeface="Roboto Mono" panose="00000009000000000000" pitchFamily="49" charset="0"/>
                <a:ea typeface="Roboto Mono" panose="00000009000000000000" pitchFamily="49" charset="0"/>
              </a:rPr>
              <a:t>All Factors Predicted</a:t>
            </a:r>
          </a:p>
        </p:txBody>
      </p:sp>
      <p:sp>
        <p:nvSpPr>
          <p:cNvPr id="20" name="Rounded Rectangle 19">
            <a:extLst>
              <a:ext uri="{FF2B5EF4-FFF2-40B4-BE49-F238E27FC236}">
                <a16:creationId xmlns:a16="http://schemas.microsoft.com/office/drawing/2014/main" id="{D2660A6E-7B72-94F9-E993-5CE87E83DDA4}"/>
              </a:ext>
            </a:extLst>
          </p:cNvPr>
          <p:cNvSpPr/>
          <p:nvPr/>
        </p:nvSpPr>
        <p:spPr>
          <a:xfrm>
            <a:off x="452540" y="1668049"/>
            <a:ext cx="1684301" cy="296074"/>
          </a:xfrm>
          <a:prstGeom prst="roundRect">
            <a:avLst>
              <a:gd name="adj" fmla="val 33861"/>
            </a:avLst>
          </a:prstGeom>
          <a:solidFill>
            <a:srgbClr val="DAE7CB"/>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a:solidFill>
                  <a:srgbClr val="706B6C"/>
                </a:solidFill>
                <a:latin typeface="Roboto" panose="02000000000000000000" pitchFamily="2" charset="0"/>
                <a:ea typeface="Roboto" panose="02000000000000000000" pitchFamily="2" charset="0"/>
                <a:cs typeface="Roboto" panose="02000000000000000000" pitchFamily="2" charset="0"/>
              </a:rPr>
              <a:t>POPESTIMATE</a:t>
            </a:r>
          </a:p>
        </p:txBody>
      </p:sp>
      <p:sp>
        <p:nvSpPr>
          <p:cNvPr id="21" name="Rounded Rectangle 20">
            <a:extLst>
              <a:ext uri="{FF2B5EF4-FFF2-40B4-BE49-F238E27FC236}">
                <a16:creationId xmlns:a16="http://schemas.microsoft.com/office/drawing/2014/main" id="{2BABA5B2-0BEC-B49C-26EC-AD9C3A69F436}"/>
              </a:ext>
            </a:extLst>
          </p:cNvPr>
          <p:cNvSpPr/>
          <p:nvPr/>
        </p:nvSpPr>
        <p:spPr>
          <a:xfrm>
            <a:off x="452536" y="2073137"/>
            <a:ext cx="1684301" cy="296074"/>
          </a:xfrm>
          <a:prstGeom prst="roundRect">
            <a:avLst>
              <a:gd name="adj" fmla="val 33861"/>
            </a:avLst>
          </a:prstGeom>
          <a:solidFill>
            <a:srgbClr val="DAE7CB"/>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err="1">
                <a:solidFill>
                  <a:srgbClr val="706B6C"/>
                </a:solidFill>
                <a:latin typeface="Roboto" panose="02000000000000000000" pitchFamily="2" charset="0"/>
                <a:ea typeface="Roboto" panose="02000000000000000000" pitchFamily="2" charset="0"/>
                <a:cs typeface="Roboto" panose="02000000000000000000" pitchFamily="2" charset="0"/>
              </a:rPr>
              <a:t>PerCapitaInc</a:t>
            </a:r>
            <a:endParaRPr lang="en-US" sz="1000">
              <a:solidFill>
                <a:srgbClr val="706B6C"/>
              </a:solidFill>
              <a:latin typeface="Roboto" panose="02000000000000000000" pitchFamily="2" charset="0"/>
              <a:ea typeface="Roboto" panose="02000000000000000000" pitchFamily="2" charset="0"/>
              <a:cs typeface="Roboto" panose="02000000000000000000" pitchFamily="2" charset="0"/>
            </a:endParaRPr>
          </a:p>
        </p:txBody>
      </p:sp>
      <p:sp>
        <p:nvSpPr>
          <p:cNvPr id="22" name="Rounded Rectangle 21">
            <a:extLst>
              <a:ext uri="{FF2B5EF4-FFF2-40B4-BE49-F238E27FC236}">
                <a16:creationId xmlns:a16="http://schemas.microsoft.com/office/drawing/2014/main" id="{57E1733F-E1D2-1BC8-8FE2-A763BB302569}"/>
              </a:ext>
            </a:extLst>
          </p:cNvPr>
          <p:cNvSpPr/>
          <p:nvPr/>
        </p:nvSpPr>
        <p:spPr>
          <a:xfrm>
            <a:off x="452536" y="2479737"/>
            <a:ext cx="1684301" cy="296074"/>
          </a:xfrm>
          <a:prstGeom prst="roundRect">
            <a:avLst>
              <a:gd name="adj" fmla="val 33861"/>
            </a:avLst>
          </a:prstGeom>
          <a:solidFill>
            <a:srgbClr val="DAE7CB"/>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800">
                <a:solidFill>
                  <a:srgbClr val="706B6C"/>
                </a:solidFill>
                <a:latin typeface="Roboto" panose="02000000000000000000" pitchFamily="2" charset="0"/>
                <a:ea typeface="Roboto" panose="02000000000000000000" pitchFamily="2" charset="0"/>
                <a:cs typeface="Roboto" panose="02000000000000000000" pitchFamily="2" charset="0"/>
              </a:rPr>
              <a:t>Immigration_Rate_2000_2010</a:t>
            </a:r>
          </a:p>
        </p:txBody>
      </p:sp>
      <p:sp>
        <p:nvSpPr>
          <p:cNvPr id="24" name="Rounded Rectangle 23">
            <a:extLst>
              <a:ext uri="{FF2B5EF4-FFF2-40B4-BE49-F238E27FC236}">
                <a16:creationId xmlns:a16="http://schemas.microsoft.com/office/drawing/2014/main" id="{96AD7488-60FA-7410-590F-11C195CE5B91}"/>
              </a:ext>
            </a:extLst>
          </p:cNvPr>
          <p:cNvSpPr/>
          <p:nvPr/>
        </p:nvSpPr>
        <p:spPr>
          <a:xfrm>
            <a:off x="452536" y="2890455"/>
            <a:ext cx="1684301" cy="296074"/>
          </a:xfrm>
          <a:prstGeom prst="roundRect">
            <a:avLst>
              <a:gd name="adj" fmla="val 33861"/>
            </a:avLst>
          </a:prstGeom>
          <a:solidFill>
            <a:srgbClr val="DAE7CB"/>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a:solidFill>
                  <a:srgbClr val="706B6C"/>
                </a:solidFill>
                <a:latin typeface="Roboto" panose="02000000000000000000" pitchFamily="2" charset="0"/>
                <a:ea typeface="Roboto" panose="02000000000000000000" pitchFamily="2" charset="0"/>
                <a:cs typeface="Roboto" panose="02000000000000000000" pitchFamily="2" charset="0"/>
              </a:rPr>
              <a:t>Ed1LessThanHSPct</a:t>
            </a:r>
          </a:p>
        </p:txBody>
      </p:sp>
      <p:sp>
        <p:nvSpPr>
          <p:cNvPr id="25" name="Rounded Rectangle 24">
            <a:extLst>
              <a:ext uri="{FF2B5EF4-FFF2-40B4-BE49-F238E27FC236}">
                <a16:creationId xmlns:a16="http://schemas.microsoft.com/office/drawing/2014/main" id="{0CC7B1FC-194A-217E-576B-947DD7566A13}"/>
              </a:ext>
            </a:extLst>
          </p:cNvPr>
          <p:cNvSpPr/>
          <p:nvPr/>
        </p:nvSpPr>
        <p:spPr>
          <a:xfrm>
            <a:off x="452532" y="3308761"/>
            <a:ext cx="1684301" cy="296074"/>
          </a:xfrm>
          <a:prstGeom prst="roundRect">
            <a:avLst>
              <a:gd name="adj" fmla="val 33861"/>
            </a:avLst>
          </a:prstGeom>
          <a:solidFill>
            <a:srgbClr val="DAE7CB"/>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a:solidFill>
                  <a:srgbClr val="706B6C"/>
                </a:solidFill>
                <a:latin typeface="Roboto" panose="02000000000000000000" pitchFamily="2" charset="0"/>
                <a:ea typeface="Roboto" panose="02000000000000000000" pitchFamily="2" charset="0"/>
                <a:cs typeface="Roboto" panose="02000000000000000000" pitchFamily="2" charset="0"/>
              </a:rPr>
              <a:t>Ed3SomeCollegePct</a:t>
            </a:r>
          </a:p>
        </p:txBody>
      </p:sp>
      <p:sp>
        <p:nvSpPr>
          <p:cNvPr id="26" name="Rounded Rectangle 25">
            <a:extLst>
              <a:ext uri="{FF2B5EF4-FFF2-40B4-BE49-F238E27FC236}">
                <a16:creationId xmlns:a16="http://schemas.microsoft.com/office/drawing/2014/main" id="{B2F01BA2-0F47-D51F-CC7D-9518B9AAE9E1}"/>
              </a:ext>
            </a:extLst>
          </p:cNvPr>
          <p:cNvSpPr/>
          <p:nvPr/>
        </p:nvSpPr>
        <p:spPr>
          <a:xfrm>
            <a:off x="452532" y="3697771"/>
            <a:ext cx="1684301" cy="296074"/>
          </a:xfrm>
          <a:prstGeom prst="roundRect">
            <a:avLst>
              <a:gd name="adj" fmla="val 33861"/>
            </a:avLst>
          </a:prstGeom>
          <a:solidFill>
            <a:srgbClr val="DAE7CB"/>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a:solidFill>
                  <a:srgbClr val="706B6C"/>
                </a:solidFill>
                <a:latin typeface="Roboto" panose="02000000000000000000" pitchFamily="2" charset="0"/>
                <a:ea typeface="Roboto" panose="02000000000000000000" pitchFamily="2" charset="0"/>
                <a:cs typeface="Roboto" panose="02000000000000000000" pitchFamily="2" charset="0"/>
              </a:rPr>
              <a:t>Ed5CollegePlusPct</a:t>
            </a:r>
          </a:p>
        </p:txBody>
      </p:sp>
      <p:sp>
        <p:nvSpPr>
          <p:cNvPr id="27" name="Rounded Rectangle 26">
            <a:extLst>
              <a:ext uri="{FF2B5EF4-FFF2-40B4-BE49-F238E27FC236}">
                <a16:creationId xmlns:a16="http://schemas.microsoft.com/office/drawing/2014/main" id="{EED815D6-0911-0724-7F0A-650D15F850B8}"/>
              </a:ext>
            </a:extLst>
          </p:cNvPr>
          <p:cNvSpPr/>
          <p:nvPr/>
        </p:nvSpPr>
        <p:spPr>
          <a:xfrm>
            <a:off x="452532" y="4088582"/>
            <a:ext cx="1684301" cy="296074"/>
          </a:xfrm>
          <a:prstGeom prst="roundRect">
            <a:avLst>
              <a:gd name="adj" fmla="val 33861"/>
            </a:avLst>
          </a:prstGeom>
          <a:solidFill>
            <a:srgbClr val="DAE7CB"/>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err="1">
                <a:solidFill>
                  <a:srgbClr val="706B6C"/>
                </a:solidFill>
                <a:latin typeface="Roboto" panose="02000000000000000000" pitchFamily="2" charset="0"/>
                <a:ea typeface="Roboto" panose="02000000000000000000" pitchFamily="2" charset="0"/>
                <a:cs typeface="Roboto" panose="02000000000000000000" pitchFamily="2" charset="0"/>
              </a:rPr>
              <a:t>OwnHomePct</a:t>
            </a:r>
            <a:endParaRPr lang="en-US" sz="1000">
              <a:solidFill>
                <a:srgbClr val="706B6C"/>
              </a:solidFill>
              <a:latin typeface="Roboto" panose="02000000000000000000" pitchFamily="2" charset="0"/>
              <a:ea typeface="Roboto" panose="02000000000000000000" pitchFamily="2" charset="0"/>
              <a:cs typeface="Roboto" panose="02000000000000000000" pitchFamily="2" charset="0"/>
            </a:endParaRPr>
          </a:p>
        </p:txBody>
      </p:sp>
      <p:sp>
        <p:nvSpPr>
          <p:cNvPr id="29" name="Rounded Rectangle 28">
            <a:extLst>
              <a:ext uri="{FF2B5EF4-FFF2-40B4-BE49-F238E27FC236}">
                <a16:creationId xmlns:a16="http://schemas.microsoft.com/office/drawing/2014/main" id="{CB26CAD9-B65F-5D4E-2874-39185A515141}"/>
              </a:ext>
            </a:extLst>
          </p:cNvPr>
          <p:cNvSpPr/>
          <p:nvPr/>
        </p:nvSpPr>
        <p:spPr>
          <a:xfrm>
            <a:off x="2213263" y="1668049"/>
            <a:ext cx="1684301" cy="296074"/>
          </a:xfrm>
          <a:prstGeom prst="roundRect">
            <a:avLst>
              <a:gd name="adj" fmla="val 33861"/>
            </a:avLst>
          </a:prstGeom>
          <a:solidFill>
            <a:srgbClr val="DAE7CB"/>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a:solidFill>
                  <a:srgbClr val="706B6C"/>
                </a:solidFill>
                <a:latin typeface="Roboto" panose="02000000000000000000" pitchFamily="2" charset="0"/>
                <a:ea typeface="Roboto" panose="02000000000000000000" pitchFamily="2" charset="0"/>
                <a:cs typeface="Roboto" panose="02000000000000000000" pitchFamily="2" charset="0"/>
              </a:rPr>
              <a:t>NumUnemployed2019</a:t>
            </a:r>
          </a:p>
        </p:txBody>
      </p:sp>
      <p:sp>
        <p:nvSpPr>
          <p:cNvPr id="30" name="Rounded Rectangle 29">
            <a:extLst>
              <a:ext uri="{FF2B5EF4-FFF2-40B4-BE49-F238E27FC236}">
                <a16:creationId xmlns:a16="http://schemas.microsoft.com/office/drawing/2014/main" id="{6EB480F0-8592-6D24-DB2E-C37FD901D054}"/>
              </a:ext>
            </a:extLst>
          </p:cNvPr>
          <p:cNvSpPr/>
          <p:nvPr/>
        </p:nvSpPr>
        <p:spPr>
          <a:xfrm>
            <a:off x="2213259" y="2073137"/>
            <a:ext cx="1684301" cy="296074"/>
          </a:xfrm>
          <a:prstGeom prst="roundRect">
            <a:avLst>
              <a:gd name="adj" fmla="val 33861"/>
            </a:avLst>
          </a:prstGeom>
          <a:solidFill>
            <a:srgbClr val="DAE7CB"/>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err="1">
                <a:solidFill>
                  <a:schemeClr val="tx1">
                    <a:lumMod val="65000"/>
                    <a:lumOff val="35000"/>
                  </a:schemeClr>
                </a:solidFill>
                <a:latin typeface="Roboto" panose="02000000000000000000" pitchFamily="2" charset="0"/>
                <a:ea typeface="Roboto" panose="02000000000000000000" pitchFamily="2" charset="0"/>
                <a:cs typeface="Roboto" panose="02000000000000000000" pitchFamily="2" charset="0"/>
              </a:rPr>
              <a:t>Housing_Units</a:t>
            </a:r>
            <a:endParaRPr lang="en-US" sz="1000">
              <a:solidFill>
                <a:schemeClr val="tx1">
                  <a:lumMod val="65000"/>
                  <a:lumOff val="35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31" name="Rounded Rectangle 30">
            <a:extLst>
              <a:ext uri="{FF2B5EF4-FFF2-40B4-BE49-F238E27FC236}">
                <a16:creationId xmlns:a16="http://schemas.microsoft.com/office/drawing/2014/main" id="{0EFAEE80-86D0-C167-4ED7-80CC26CD2BC5}"/>
              </a:ext>
            </a:extLst>
          </p:cNvPr>
          <p:cNvSpPr/>
          <p:nvPr/>
        </p:nvSpPr>
        <p:spPr>
          <a:xfrm>
            <a:off x="2213259" y="2479737"/>
            <a:ext cx="1684301" cy="296074"/>
          </a:xfrm>
          <a:prstGeom prst="roundRect">
            <a:avLst>
              <a:gd name="adj" fmla="val 33861"/>
            </a:avLst>
          </a:prstGeom>
          <a:solidFill>
            <a:srgbClr val="DAE7CB"/>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a:solidFill>
                  <a:srgbClr val="706B6C"/>
                </a:solidFill>
                <a:latin typeface="Roboto" panose="02000000000000000000" pitchFamily="2" charset="0"/>
                <a:ea typeface="Roboto" panose="02000000000000000000" pitchFamily="2" charset="0"/>
                <a:cs typeface="Roboto" panose="02000000000000000000" pitchFamily="2" charset="0"/>
              </a:rPr>
              <a:t>Tier_1</a:t>
            </a:r>
          </a:p>
        </p:txBody>
      </p:sp>
      <p:sp>
        <p:nvSpPr>
          <p:cNvPr id="32" name="Rounded Rectangle 31">
            <a:extLst>
              <a:ext uri="{FF2B5EF4-FFF2-40B4-BE49-F238E27FC236}">
                <a16:creationId xmlns:a16="http://schemas.microsoft.com/office/drawing/2014/main" id="{B48EBF4E-152C-90E5-8BAB-E12EE0E77C2D}"/>
              </a:ext>
            </a:extLst>
          </p:cNvPr>
          <p:cNvSpPr/>
          <p:nvPr/>
        </p:nvSpPr>
        <p:spPr>
          <a:xfrm>
            <a:off x="2213258" y="2890455"/>
            <a:ext cx="1684301" cy="296074"/>
          </a:xfrm>
          <a:prstGeom prst="roundRect">
            <a:avLst>
              <a:gd name="adj" fmla="val 33861"/>
            </a:avLst>
          </a:prstGeom>
          <a:solidFill>
            <a:srgbClr val="DAE7CB"/>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a:solidFill>
                  <a:srgbClr val="706B6C"/>
                </a:solidFill>
                <a:latin typeface="Roboto" panose="02000000000000000000" pitchFamily="2" charset="0"/>
                <a:ea typeface="Roboto" panose="02000000000000000000" pitchFamily="2" charset="0"/>
                <a:cs typeface="Roboto" panose="02000000000000000000" pitchFamily="2" charset="0"/>
              </a:rPr>
              <a:t>Tier_2</a:t>
            </a:r>
          </a:p>
        </p:txBody>
      </p:sp>
      <p:sp>
        <p:nvSpPr>
          <p:cNvPr id="33" name="Rounded Rectangle 32">
            <a:extLst>
              <a:ext uri="{FF2B5EF4-FFF2-40B4-BE49-F238E27FC236}">
                <a16:creationId xmlns:a16="http://schemas.microsoft.com/office/drawing/2014/main" id="{3A203EF2-93C3-FA5E-E51F-FCDD3E39BF8E}"/>
              </a:ext>
            </a:extLst>
          </p:cNvPr>
          <p:cNvSpPr/>
          <p:nvPr/>
        </p:nvSpPr>
        <p:spPr>
          <a:xfrm>
            <a:off x="2213255" y="3308761"/>
            <a:ext cx="1684301" cy="296074"/>
          </a:xfrm>
          <a:prstGeom prst="roundRect">
            <a:avLst>
              <a:gd name="adj" fmla="val 33861"/>
            </a:avLst>
          </a:prstGeom>
          <a:solidFill>
            <a:srgbClr val="DAE7CB"/>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a:solidFill>
                  <a:srgbClr val="706B6C"/>
                </a:solidFill>
                <a:latin typeface="Roboto" panose="02000000000000000000" pitchFamily="2" charset="0"/>
                <a:ea typeface="Roboto" panose="02000000000000000000" pitchFamily="2" charset="0"/>
                <a:cs typeface="Roboto" panose="02000000000000000000" pitchFamily="2" charset="0"/>
              </a:rPr>
              <a:t>Tier_3</a:t>
            </a:r>
          </a:p>
        </p:txBody>
      </p:sp>
      <p:sp>
        <p:nvSpPr>
          <p:cNvPr id="34" name="Rounded Rectangle 33">
            <a:extLst>
              <a:ext uri="{FF2B5EF4-FFF2-40B4-BE49-F238E27FC236}">
                <a16:creationId xmlns:a16="http://schemas.microsoft.com/office/drawing/2014/main" id="{2C3B6A01-F015-CC27-A820-64EEA9EE1699}"/>
              </a:ext>
            </a:extLst>
          </p:cNvPr>
          <p:cNvSpPr/>
          <p:nvPr/>
        </p:nvSpPr>
        <p:spPr>
          <a:xfrm>
            <a:off x="2213255" y="3695485"/>
            <a:ext cx="1684301" cy="296074"/>
          </a:xfrm>
          <a:prstGeom prst="roundRect">
            <a:avLst>
              <a:gd name="adj" fmla="val 33861"/>
            </a:avLst>
          </a:prstGeom>
          <a:solidFill>
            <a:srgbClr val="DAE7CB"/>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a:solidFill>
                  <a:srgbClr val="706B6C"/>
                </a:solidFill>
                <a:latin typeface="Roboto" panose="02000000000000000000" pitchFamily="2" charset="0"/>
                <a:ea typeface="Roboto" panose="02000000000000000000" pitchFamily="2" charset="0"/>
                <a:cs typeface="Roboto" panose="02000000000000000000" pitchFamily="2" charset="0"/>
              </a:rPr>
              <a:t>Tier_4</a:t>
            </a:r>
          </a:p>
        </p:txBody>
      </p:sp>
      <p:sp>
        <p:nvSpPr>
          <p:cNvPr id="35" name="Rounded Rectangle 34">
            <a:extLst>
              <a:ext uri="{FF2B5EF4-FFF2-40B4-BE49-F238E27FC236}">
                <a16:creationId xmlns:a16="http://schemas.microsoft.com/office/drawing/2014/main" id="{6136029A-B0E5-72FC-0D23-DCED4811BB94}"/>
              </a:ext>
            </a:extLst>
          </p:cNvPr>
          <p:cNvSpPr/>
          <p:nvPr/>
        </p:nvSpPr>
        <p:spPr>
          <a:xfrm>
            <a:off x="2213262" y="4079793"/>
            <a:ext cx="1684301" cy="296074"/>
          </a:xfrm>
          <a:prstGeom prst="roundRect">
            <a:avLst>
              <a:gd name="adj" fmla="val 33861"/>
            </a:avLst>
          </a:prstGeom>
          <a:solidFill>
            <a:srgbClr val="DAE7CB"/>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err="1">
                <a:solidFill>
                  <a:srgbClr val="706B6C"/>
                </a:solidFill>
                <a:latin typeface="Roboto" panose="02000000000000000000" pitchFamily="2" charset="0"/>
                <a:ea typeface="Roboto" panose="02000000000000000000" pitchFamily="2" charset="0"/>
                <a:cs typeface="Roboto" panose="02000000000000000000" pitchFamily="2" charset="0"/>
              </a:rPr>
              <a:t>female_officer</a:t>
            </a:r>
            <a:endParaRPr lang="en-US" sz="1000">
              <a:solidFill>
                <a:srgbClr val="706B6C"/>
              </a:solidFill>
              <a:latin typeface="Roboto" panose="02000000000000000000" pitchFamily="2" charset="0"/>
              <a:ea typeface="Roboto" panose="02000000000000000000" pitchFamily="2" charset="0"/>
              <a:cs typeface="Roboto" panose="02000000000000000000" pitchFamily="2" charset="0"/>
            </a:endParaRPr>
          </a:p>
        </p:txBody>
      </p:sp>
      <p:sp>
        <p:nvSpPr>
          <p:cNvPr id="43" name="Rounded Rectangle 42">
            <a:extLst>
              <a:ext uri="{FF2B5EF4-FFF2-40B4-BE49-F238E27FC236}">
                <a16:creationId xmlns:a16="http://schemas.microsoft.com/office/drawing/2014/main" id="{00C33ACD-0DC2-DEA7-DC26-A90DAAE588BA}"/>
              </a:ext>
            </a:extLst>
          </p:cNvPr>
          <p:cNvSpPr/>
          <p:nvPr/>
        </p:nvSpPr>
        <p:spPr>
          <a:xfrm>
            <a:off x="3973984" y="1670927"/>
            <a:ext cx="1684301" cy="296074"/>
          </a:xfrm>
          <a:prstGeom prst="roundRect">
            <a:avLst>
              <a:gd name="adj" fmla="val 33861"/>
            </a:avLst>
          </a:prstGeom>
          <a:solidFill>
            <a:srgbClr val="DAE7CB"/>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800" err="1">
                <a:solidFill>
                  <a:schemeClr val="tx1">
                    <a:lumMod val="65000"/>
                    <a:lumOff val="35000"/>
                  </a:schemeClr>
                </a:solidFill>
                <a:latin typeface="Roboto" panose="02000000000000000000" pitchFamily="2" charset="0"/>
                <a:ea typeface="Roboto" panose="02000000000000000000" pitchFamily="2" charset="0"/>
                <a:cs typeface="Roboto" panose="02000000000000000000" pitchFamily="2" charset="0"/>
              </a:rPr>
              <a:t>BlackOrAfricanAmericanalone</a:t>
            </a:r>
            <a:r>
              <a:rPr lang="en-US" sz="800">
                <a:solidFill>
                  <a:schemeClr val="tx1">
                    <a:lumMod val="65000"/>
                    <a:lumOff val="35000"/>
                  </a:schemeClr>
                </a:solidFill>
                <a:latin typeface="Roboto" panose="02000000000000000000" pitchFamily="2" charset="0"/>
                <a:ea typeface="Roboto" panose="02000000000000000000" pitchFamily="2" charset="0"/>
                <a:cs typeface="Roboto" panose="02000000000000000000" pitchFamily="2" charset="0"/>
              </a:rPr>
              <a:t> percent2013</a:t>
            </a:r>
          </a:p>
        </p:txBody>
      </p:sp>
      <p:sp>
        <p:nvSpPr>
          <p:cNvPr id="44" name="Rounded Rectangle 43">
            <a:extLst>
              <a:ext uri="{FF2B5EF4-FFF2-40B4-BE49-F238E27FC236}">
                <a16:creationId xmlns:a16="http://schemas.microsoft.com/office/drawing/2014/main" id="{87397823-C9B3-29F0-9237-494AF4CCA830}"/>
              </a:ext>
            </a:extLst>
          </p:cNvPr>
          <p:cNvSpPr/>
          <p:nvPr/>
        </p:nvSpPr>
        <p:spPr>
          <a:xfrm>
            <a:off x="3973980" y="2076015"/>
            <a:ext cx="1684301" cy="296074"/>
          </a:xfrm>
          <a:prstGeom prst="roundRect">
            <a:avLst>
              <a:gd name="adj" fmla="val 33861"/>
            </a:avLst>
          </a:prstGeom>
          <a:solidFill>
            <a:srgbClr val="DAE7CB"/>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800">
                <a:solidFill>
                  <a:schemeClr val="tx1">
                    <a:lumMod val="65000"/>
                    <a:lumOff val="35000"/>
                  </a:schemeClr>
                </a:solidFill>
                <a:latin typeface="Roboto"/>
              </a:rPr>
              <a:t>AmericanIndianandAlaskaNativealonepercent2013</a:t>
            </a:r>
            <a:endParaRPr lang="en-US" sz="800">
              <a:solidFill>
                <a:schemeClr val="tx1">
                  <a:lumMod val="65000"/>
                  <a:lumOff val="35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45" name="Rounded Rectangle 44">
            <a:extLst>
              <a:ext uri="{FF2B5EF4-FFF2-40B4-BE49-F238E27FC236}">
                <a16:creationId xmlns:a16="http://schemas.microsoft.com/office/drawing/2014/main" id="{EF431117-7F7A-F948-5B71-7F550D710370}"/>
              </a:ext>
            </a:extLst>
          </p:cNvPr>
          <p:cNvSpPr/>
          <p:nvPr/>
        </p:nvSpPr>
        <p:spPr>
          <a:xfrm>
            <a:off x="3973980" y="2482615"/>
            <a:ext cx="1684301" cy="296074"/>
          </a:xfrm>
          <a:prstGeom prst="roundRect">
            <a:avLst>
              <a:gd name="adj" fmla="val 33861"/>
            </a:avLst>
          </a:prstGeom>
          <a:solidFill>
            <a:srgbClr val="DAE7CB"/>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a:solidFill>
                  <a:srgbClr val="706B6C"/>
                </a:solidFill>
                <a:latin typeface="Roboto" panose="02000000000000000000" pitchFamily="2" charset="0"/>
                <a:ea typeface="Roboto" panose="02000000000000000000" pitchFamily="2" charset="0"/>
                <a:cs typeface="Roboto" panose="02000000000000000000" pitchFamily="2" charset="0"/>
              </a:rPr>
              <a:t>Asianalonepercent2013</a:t>
            </a:r>
          </a:p>
        </p:txBody>
      </p:sp>
      <p:sp>
        <p:nvSpPr>
          <p:cNvPr id="46" name="Rounded Rectangle 45">
            <a:extLst>
              <a:ext uri="{FF2B5EF4-FFF2-40B4-BE49-F238E27FC236}">
                <a16:creationId xmlns:a16="http://schemas.microsoft.com/office/drawing/2014/main" id="{439050BA-50B7-392A-8703-AC0F82A962CE}"/>
              </a:ext>
            </a:extLst>
          </p:cNvPr>
          <p:cNvSpPr/>
          <p:nvPr/>
        </p:nvSpPr>
        <p:spPr>
          <a:xfrm>
            <a:off x="3973978" y="2889215"/>
            <a:ext cx="1684301" cy="296074"/>
          </a:xfrm>
          <a:prstGeom prst="roundRect">
            <a:avLst>
              <a:gd name="adj" fmla="val 33861"/>
            </a:avLst>
          </a:prstGeom>
          <a:solidFill>
            <a:srgbClr val="DAE7CB"/>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800" err="1">
                <a:solidFill>
                  <a:srgbClr val="706B6C"/>
                </a:solidFill>
                <a:latin typeface="Roboto" panose="02000000000000000000" pitchFamily="2" charset="0"/>
                <a:ea typeface="Roboto" panose="02000000000000000000" pitchFamily="2" charset="0"/>
                <a:cs typeface="Roboto" panose="02000000000000000000" pitchFamily="2" charset="0"/>
              </a:rPr>
              <a:t>NativeHawaiianandOtherPacificIslanderalongpercent</a:t>
            </a:r>
            <a:endParaRPr lang="en-US" sz="800">
              <a:solidFill>
                <a:srgbClr val="706B6C"/>
              </a:solidFill>
              <a:latin typeface="Roboto" panose="02000000000000000000" pitchFamily="2" charset="0"/>
              <a:ea typeface="Roboto" panose="02000000000000000000" pitchFamily="2" charset="0"/>
              <a:cs typeface="Roboto" panose="02000000000000000000" pitchFamily="2" charset="0"/>
            </a:endParaRPr>
          </a:p>
        </p:txBody>
      </p:sp>
      <p:sp>
        <p:nvSpPr>
          <p:cNvPr id="47" name="Rounded Rectangle 46">
            <a:extLst>
              <a:ext uri="{FF2B5EF4-FFF2-40B4-BE49-F238E27FC236}">
                <a16:creationId xmlns:a16="http://schemas.microsoft.com/office/drawing/2014/main" id="{B4493ED0-AC94-3E03-3E48-BB7F0539F8D2}"/>
              </a:ext>
            </a:extLst>
          </p:cNvPr>
          <p:cNvSpPr/>
          <p:nvPr/>
        </p:nvSpPr>
        <p:spPr>
          <a:xfrm>
            <a:off x="3973977" y="3306221"/>
            <a:ext cx="1684301" cy="296074"/>
          </a:xfrm>
          <a:prstGeom prst="roundRect">
            <a:avLst>
              <a:gd name="adj" fmla="val 33861"/>
            </a:avLst>
          </a:prstGeom>
          <a:solidFill>
            <a:srgbClr val="DAE7CB"/>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800">
                <a:solidFill>
                  <a:srgbClr val="706B6C"/>
                </a:solidFill>
                <a:latin typeface="Roboto" panose="02000000000000000000" pitchFamily="2" charset="0"/>
                <a:ea typeface="Roboto" panose="02000000000000000000" pitchFamily="2" charset="0"/>
                <a:cs typeface="Roboto" panose="02000000000000000000" pitchFamily="2" charset="0"/>
              </a:rPr>
              <a:t>TwoorMoreRacespercent2013</a:t>
            </a:r>
          </a:p>
        </p:txBody>
      </p:sp>
      <p:sp>
        <p:nvSpPr>
          <p:cNvPr id="48" name="Rounded Rectangle 47">
            <a:extLst>
              <a:ext uri="{FF2B5EF4-FFF2-40B4-BE49-F238E27FC236}">
                <a16:creationId xmlns:a16="http://schemas.microsoft.com/office/drawing/2014/main" id="{CCD50E99-4615-233E-0745-7AA70DE76D79}"/>
              </a:ext>
            </a:extLst>
          </p:cNvPr>
          <p:cNvSpPr/>
          <p:nvPr/>
        </p:nvSpPr>
        <p:spPr>
          <a:xfrm>
            <a:off x="3973978" y="3698095"/>
            <a:ext cx="1684301" cy="296074"/>
          </a:xfrm>
          <a:prstGeom prst="roundRect">
            <a:avLst>
              <a:gd name="adj" fmla="val 33861"/>
            </a:avLst>
          </a:prstGeom>
          <a:solidFill>
            <a:srgbClr val="DAE7CB"/>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800">
                <a:solidFill>
                  <a:srgbClr val="706B6C"/>
                </a:solidFill>
                <a:latin typeface="Roboto" panose="02000000000000000000" pitchFamily="2" charset="0"/>
                <a:ea typeface="Roboto" panose="02000000000000000000" pitchFamily="2" charset="0"/>
                <a:cs typeface="Roboto" panose="02000000000000000000" pitchFamily="2" charset="0"/>
              </a:rPr>
              <a:t>WhitealonenotHispanicorLatinopercent2013</a:t>
            </a:r>
          </a:p>
        </p:txBody>
      </p:sp>
      <p:sp>
        <p:nvSpPr>
          <p:cNvPr id="49" name="Rounded Rectangle 48">
            <a:extLst>
              <a:ext uri="{FF2B5EF4-FFF2-40B4-BE49-F238E27FC236}">
                <a16:creationId xmlns:a16="http://schemas.microsoft.com/office/drawing/2014/main" id="{60F8647E-77E1-1038-524E-0ED25C317417}"/>
              </a:ext>
            </a:extLst>
          </p:cNvPr>
          <p:cNvSpPr/>
          <p:nvPr/>
        </p:nvSpPr>
        <p:spPr>
          <a:xfrm>
            <a:off x="3973983" y="4082671"/>
            <a:ext cx="1684301" cy="296074"/>
          </a:xfrm>
          <a:prstGeom prst="roundRect">
            <a:avLst>
              <a:gd name="adj" fmla="val 33861"/>
            </a:avLst>
          </a:prstGeom>
          <a:solidFill>
            <a:srgbClr val="DAE7CB"/>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a:solidFill>
                  <a:srgbClr val="706B6C"/>
                </a:solidFill>
                <a:latin typeface="Roboto" panose="02000000000000000000" pitchFamily="2" charset="0"/>
                <a:ea typeface="Roboto" panose="02000000000000000000" pitchFamily="2" charset="0"/>
                <a:cs typeface="Roboto" panose="02000000000000000000" pitchFamily="2" charset="0"/>
              </a:rPr>
              <a:t>AGE0_24</a:t>
            </a:r>
          </a:p>
        </p:txBody>
      </p:sp>
      <p:sp>
        <p:nvSpPr>
          <p:cNvPr id="58" name="Rounded Rectangle 57">
            <a:extLst>
              <a:ext uri="{FF2B5EF4-FFF2-40B4-BE49-F238E27FC236}">
                <a16:creationId xmlns:a16="http://schemas.microsoft.com/office/drawing/2014/main" id="{E360F3F4-6B64-CC0D-3B8B-B9904A9755AB}"/>
              </a:ext>
            </a:extLst>
          </p:cNvPr>
          <p:cNvSpPr/>
          <p:nvPr/>
        </p:nvSpPr>
        <p:spPr>
          <a:xfrm>
            <a:off x="452532" y="4486622"/>
            <a:ext cx="1684301" cy="296074"/>
          </a:xfrm>
          <a:prstGeom prst="roundRect">
            <a:avLst>
              <a:gd name="adj" fmla="val 33861"/>
            </a:avLst>
          </a:prstGeom>
          <a:solidFill>
            <a:srgbClr val="DAE7CB"/>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err="1">
                <a:solidFill>
                  <a:srgbClr val="706B6C"/>
                </a:solidFill>
                <a:latin typeface="Roboto" panose="02000000000000000000" pitchFamily="2" charset="0"/>
                <a:ea typeface="Roboto" panose="02000000000000000000" pitchFamily="2" charset="0"/>
                <a:cs typeface="Roboto" panose="02000000000000000000" pitchFamily="2" charset="0"/>
              </a:rPr>
              <a:t>male_officer</a:t>
            </a:r>
            <a:endParaRPr lang="en-US" sz="1000">
              <a:solidFill>
                <a:srgbClr val="706B6C"/>
              </a:solidFill>
              <a:latin typeface="Roboto" panose="02000000000000000000" pitchFamily="2" charset="0"/>
              <a:ea typeface="Roboto" panose="02000000000000000000" pitchFamily="2" charset="0"/>
              <a:cs typeface="Roboto" panose="02000000000000000000" pitchFamily="2" charset="0"/>
            </a:endParaRPr>
          </a:p>
        </p:txBody>
      </p:sp>
      <p:sp>
        <p:nvSpPr>
          <p:cNvPr id="59" name="Rounded Rectangle 58">
            <a:extLst>
              <a:ext uri="{FF2B5EF4-FFF2-40B4-BE49-F238E27FC236}">
                <a16:creationId xmlns:a16="http://schemas.microsoft.com/office/drawing/2014/main" id="{7FB3FA3A-FE28-297A-1159-0B84013D5730}"/>
              </a:ext>
            </a:extLst>
          </p:cNvPr>
          <p:cNvSpPr/>
          <p:nvPr/>
        </p:nvSpPr>
        <p:spPr>
          <a:xfrm>
            <a:off x="2213255" y="4502380"/>
            <a:ext cx="1684301" cy="296074"/>
          </a:xfrm>
          <a:prstGeom prst="roundRect">
            <a:avLst>
              <a:gd name="adj" fmla="val 33861"/>
            </a:avLst>
          </a:prstGeom>
          <a:solidFill>
            <a:srgbClr val="DAE7CB"/>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err="1">
                <a:solidFill>
                  <a:srgbClr val="706B6C"/>
                </a:solidFill>
                <a:latin typeface="Roboto" panose="02000000000000000000" pitchFamily="2" charset="0"/>
                <a:ea typeface="Roboto" panose="02000000000000000000" pitchFamily="2" charset="0"/>
                <a:cs typeface="Roboto" panose="02000000000000000000" pitchFamily="2" charset="0"/>
              </a:rPr>
              <a:t>DiversityIndex</a:t>
            </a:r>
            <a:endParaRPr lang="en-US" sz="1000">
              <a:solidFill>
                <a:srgbClr val="706B6C"/>
              </a:solidFill>
              <a:latin typeface="Roboto" panose="02000000000000000000" pitchFamily="2" charset="0"/>
              <a:ea typeface="Roboto" panose="02000000000000000000" pitchFamily="2" charset="0"/>
              <a:cs typeface="Roboto" panose="02000000000000000000" pitchFamily="2" charset="0"/>
            </a:endParaRPr>
          </a:p>
        </p:txBody>
      </p:sp>
      <p:sp>
        <p:nvSpPr>
          <p:cNvPr id="60" name="Rounded Rectangle 59">
            <a:extLst>
              <a:ext uri="{FF2B5EF4-FFF2-40B4-BE49-F238E27FC236}">
                <a16:creationId xmlns:a16="http://schemas.microsoft.com/office/drawing/2014/main" id="{957CF113-CD4E-D555-49DE-44AC00F686EA}"/>
              </a:ext>
            </a:extLst>
          </p:cNvPr>
          <p:cNvSpPr/>
          <p:nvPr/>
        </p:nvSpPr>
        <p:spPr>
          <a:xfrm>
            <a:off x="3973977" y="4512081"/>
            <a:ext cx="1684301" cy="296074"/>
          </a:xfrm>
          <a:prstGeom prst="roundRect">
            <a:avLst>
              <a:gd name="adj" fmla="val 33861"/>
            </a:avLst>
          </a:prstGeom>
          <a:solidFill>
            <a:srgbClr val="DAE7CB"/>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a:solidFill>
                  <a:srgbClr val="706B6C"/>
                </a:solidFill>
                <a:latin typeface="Roboto" panose="02000000000000000000" pitchFamily="2" charset="0"/>
                <a:ea typeface="Roboto" panose="02000000000000000000" pitchFamily="2" charset="0"/>
                <a:cs typeface="Roboto" panose="02000000000000000000" pitchFamily="2" charset="0"/>
              </a:rPr>
              <a:t>AGE25_44</a:t>
            </a:r>
          </a:p>
        </p:txBody>
      </p:sp>
      <p:sp>
        <p:nvSpPr>
          <p:cNvPr id="61" name="Rounded Rectangle 60">
            <a:extLst>
              <a:ext uri="{FF2B5EF4-FFF2-40B4-BE49-F238E27FC236}">
                <a16:creationId xmlns:a16="http://schemas.microsoft.com/office/drawing/2014/main" id="{C3B187AD-EFF2-487D-9481-62014C67C560}"/>
              </a:ext>
            </a:extLst>
          </p:cNvPr>
          <p:cNvSpPr/>
          <p:nvPr/>
        </p:nvSpPr>
        <p:spPr>
          <a:xfrm>
            <a:off x="5734705" y="1665781"/>
            <a:ext cx="1684301" cy="296074"/>
          </a:xfrm>
          <a:prstGeom prst="roundRect">
            <a:avLst>
              <a:gd name="adj" fmla="val 33861"/>
            </a:avLst>
          </a:prstGeom>
          <a:solidFill>
            <a:srgbClr val="DAE7CB"/>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a:solidFill>
                  <a:schemeClr val="tx1">
                    <a:lumMod val="65000"/>
                    <a:lumOff val="35000"/>
                  </a:schemeClr>
                </a:solidFill>
                <a:latin typeface="Roboto" panose="02000000000000000000" pitchFamily="2" charset="0"/>
                <a:ea typeface="Roboto" panose="02000000000000000000" pitchFamily="2" charset="0"/>
                <a:cs typeface="Roboto" panose="02000000000000000000" pitchFamily="2" charset="0"/>
              </a:rPr>
              <a:t>AGE45_64</a:t>
            </a:r>
          </a:p>
        </p:txBody>
      </p:sp>
      <p:sp>
        <p:nvSpPr>
          <p:cNvPr id="62" name="Rounded Rectangle 61">
            <a:extLst>
              <a:ext uri="{FF2B5EF4-FFF2-40B4-BE49-F238E27FC236}">
                <a16:creationId xmlns:a16="http://schemas.microsoft.com/office/drawing/2014/main" id="{7DAB4FC6-F489-6C0A-3561-205BF72678F7}"/>
              </a:ext>
            </a:extLst>
          </p:cNvPr>
          <p:cNvSpPr/>
          <p:nvPr/>
        </p:nvSpPr>
        <p:spPr>
          <a:xfrm>
            <a:off x="5734701" y="2070869"/>
            <a:ext cx="1684301" cy="296074"/>
          </a:xfrm>
          <a:prstGeom prst="roundRect">
            <a:avLst>
              <a:gd name="adj" fmla="val 33861"/>
            </a:avLst>
          </a:prstGeom>
          <a:solidFill>
            <a:srgbClr val="DAE7CB"/>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a:solidFill>
                  <a:schemeClr val="tx1">
                    <a:lumMod val="65000"/>
                    <a:lumOff val="35000"/>
                  </a:schemeClr>
                </a:solidFill>
                <a:latin typeface="Roboto"/>
              </a:rPr>
              <a:t>AGE64</a:t>
            </a:r>
            <a:endParaRPr lang="en-US" sz="1000">
              <a:solidFill>
                <a:schemeClr val="tx1">
                  <a:lumMod val="65000"/>
                  <a:lumOff val="35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81" name="Rectangle: Rounded Corners 2">
            <a:extLst>
              <a:ext uri="{FF2B5EF4-FFF2-40B4-BE49-F238E27FC236}">
                <a16:creationId xmlns:a16="http://schemas.microsoft.com/office/drawing/2014/main" id="{0614C7B4-A13B-90AF-272A-F698D15DBF38}"/>
              </a:ext>
            </a:extLst>
          </p:cNvPr>
          <p:cNvSpPr/>
          <p:nvPr/>
        </p:nvSpPr>
        <p:spPr>
          <a:xfrm>
            <a:off x="5784892" y="2488031"/>
            <a:ext cx="2906567" cy="2266290"/>
          </a:xfrm>
          <a:prstGeom prst="roundRect">
            <a:avLst>
              <a:gd name="adj" fmla="val 7673"/>
            </a:avLst>
          </a:prstGeom>
          <a:solidFill>
            <a:srgbClr val="F3F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Rounded Corners 2">
            <a:extLst>
              <a:ext uri="{FF2B5EF4-FFF2-40B4-BE49-F238E27FC236}">
                <a16:creationId xmlns:a16="http://schemas.microsoft.com/office/drawing/2014/main" id="{EB1EAE4A-5073-4EBF-1770-90663B327869}"/>
              </a:ext>
            </a:extLst>
          </p:cNvPr>
          <p:cNvSpPr/>
          <p:nvPr/>
        </p:nvSpPr>
        <p:spPr>
          <a:xfrm>
            <a:off x="5920364" y="3022594"/>
            <a:ext cx="2674019" cy="658544"/>
          </a:xfrm>
          <a:prstGeom prst="roundRect">
            <a:avLst>
              <a:gd name="adj" fmla="val 41624"/>
            </a:avLst>
          </a:prstGeom>
          <a:solidFill>
            <a:srgbClr val="E5E1E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lvl="1"/>
            <a:r>
              <a:rPr lang="en-US" sz="1000">
                <a:solidFill>
                  <a:schemeClr val="tx1"/>
                </a:solidFill>
                <a:latin typeface="Roboto"/>
                <a:ea typeface="Roboto"/>
                <a:cs typeface="Roboto"/>
              </a:rPr>
              <a:t>Using all means, the number of crimes for the average US county is </a:t>
            </a:r>
            <a:r>
              <a:rPr lang="en-US" sz="1000" b="1">
                <a:solidFill>
                  <a:schemeClr val="tx1"/>
                </a:solidFill>
                <a:latin typeface="Roboto"/>
                <a:ea typeface="Roboto"/>
                <a:cs typeface="Roboto"/>
              </a:rPr>
              <a:t>72.782 </a:t>
            </a:r>
            <a:r>
              <a:rPr lang="en-US" sz="1000">
                <a:solidFill>
                  <a:schemeClr val="tx1"/>
                </a:solidFill>
                <a:latin typeface="Roboto"/>
                <a:ea typeface="Roboto"/>
                <a:cs typeface="Roboto"/>
              </a:rPr>
              <a:t>per 100,000.</a:t>
            </a:r>
          </a:p>
        </p:txBody>
      </p:sp>
      <p:sp>
        <p:nvSpPr>
          <p:cNvPr id="23" name="Rectangle: Rounded Corners 2">
            <a:extLst>
              <a:ext uri="{FF2B5EF4-FFF2-40B4-BE49-F238E27FC236}">
                <a16:creationId xmlns:a16="http://schemas.microsoft.com/office/drawing/2014/main" id="{E825DB41-34FE-6CC8-5658-99228AA06C42}"/>
              </a:ext>
            </a:extLst>
          </p:cNvPr>
          <p:cNvSpPr/>
          <p:nvPr/>
        </p:nvSpPr>
        <p:spPr>
          <a:xfrm>
            <a:off x="5891149" y="3851447"/>
            <a:ext cx="2734646" cy="658544"/>
          </a:xfrm>
          <a:prstGeom prst="roundRect">
            <a:avLst>
              <a:gd name="adj" fmla="val 41624"/>
            </a:avLst>
          </a:prstGeom>
          <a:solidFill>
            <a:srgbClr val="E5E1E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1000">
                <a:solidFill>
                  <a:schemeClr val="tx1"/>
                </a:solidFill>
                <a:latin typeface="Roboto"/>
                <a:ea typeface="Roboto"/>
                <a:cs typeface="Roboto"/>
              </a:rPr>
              <a:t>Based on our model, we computed the number of crimes for the average American county.</a:t>
            </a:r>
            <a:endParaRPr lang="en-US" sz="1000">
              <a:solidFill>
                <a:schemeClr val="tx1"/>
              </a:solidFill>
            </a:endParaRPr>
          </a:p>
        </p:txBody>
      </p:sp>
      <p:sp>
        <p:nvSpPr>
          <p:cNvPr id="82" name="Rectangle: Top Corners Rounded 17">
            <a:extLst>
              <a:ext uri="{FF2B5EF4-FFF2-40B4-BE49-F238E27FC236}">
                <a16:creationId xmlns:a16="http://schemas.microsoft.com/office/drawing/2014/main" id="{F2749CF6-367A-EC82-5983-4D56341D4C62}"/>
              </a:ext>
            </a:extLst>
          </p:cNvPr>
          <p:cNvSpPr/>
          <p:nvPr/>
        </p:nvSpPr>
        <p:spPr>
          <a:xfrm>
            <a:off x="5784894" y="2485468"/>
            <a:ext cx="2906566" cy="371662"/>
          </a:xfrm>
          <a:prstGeom prst="round2SameRect">
            <a:avLst>
              <a:gd name="adj1" fmla="val 50000"/>
              <a:gd name="adj2" fmla="val 0"/>
            </a:avLst>
          </a:prstGeom>
          <a:solidFill>
            <a:srgbClr val="FFDA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a:spcAft>
                <a:spcPts val="100"/>
              </a:spcAft>
            </a:pPr>
            <a:endParaRPr lang="en-US">
              <a:solidFill>
                <a:schemeClr val="tx1"/>
              </a:solidFill>
              <a:latin typeface="Roboto Mono" panose="00000009000000000000" pitchFamily="49" charset="0"/>
              <a:ea typeface="Roboto Mono" panose="00000009000000000000" pitchFamily="49" charset="0"/>
            </a:endParaRPr>
          </a:p>
        </p:txBody>
      </p:sp>
      <p:sp>
        <p:nvSpPr>
          <p:cNvPr id="83" name="TextBox 82">
            <a:extLst>
              <a:ext uri="{FF2B5EF4-FFF2-40B4-BE49-F238E27FC236}">
                <a16:creationId xmlns:a16="http://schemas.microsoft.com/office/drawing/2014/main" id="{C4FD915D-B54E-B7DA-2BDE-3CA0DCC5A21D}"/>
              </a:ext>
            </a:extLst>
          </p:cNvPr>
          <p:cNvSpPr txBox="1"/>
          <p:nvPr/>
        </p:nvSpPr>
        <p:spPr>
          <a:xfrm>
            <a:off x="6741830" y="2552824"/>
            <a:ext cx="859536" cy="276999"/>
          </a:xfrm>
          <a:prstGeom prst="rect">
            <a:avLst/>
          </a:prstGeom>
          <a:noFill/>
        </p:spPr>
        <p:txBody>
          <a:bodyPr wrap="square" rtlCol="0">
            <a:spAutoFit/>
          </a:bodyPr>
          <a:lstStyle/>
          <a:p>
            <a:pPr algn="ctr"/>
            <a:r>
              <a:rPr lang="en-US" sz="1200">
                <a:latin typeface="Roboto Mono" pitchFamily="49" charset="0"/>
                <a:ea typeface="Roboto Mono" pitchFamily="49" charset="0"/>
              </a:rPr>
              <a:t>Results</a:t>
            </a:r>
          </a:p>
        </p:txBody>
      </p:sp>
    </p:spTree>
    <p:extLst>
      <p:ext uri="{BB962C8B-B14F-4D97-AF65-F5344CB8AC3E}">
        <p14:creationId xmlns:p14="http://schemas.microsoft.com/office/powerpoint/2010/main" val="41002785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Shape 153"/>
        <p:cNvGrpSpPr/>
        <p:nvPr/>
      </p:nvGrpSpPr>
      <p:grpSpPr>
        <a:xfrm>
          <a:off x="0" y="0"/>
          <a:ext cx="0" cy="0"/>
          <a:chOff x="0" y="0"/>
          <a:chExt cx="0" cy="0"/>
        </a:xfrm>
      </p:grpSpPr>
      <p:pic>
        <p:nvPicPr>
          <p:cNvPr id="10" name="Google Shape;77;p14">
            <a:extLst>
              <a:ext uri="{FF2B5EF4-FFF2-40B4-BE49-F238E27FC236}">
                <a16:creationId xmlns:a16="http://schemas.microsoft.com/office/drawing/2014/main" id="{CB7B1902-7598-BC09-E515-6C1B4982FD7D}"/>
              </a:ext>
            </a:extLst>
          </p:cNvPr>
          <p:cNvPicPr preferRelativeResize="0"/>
          <p:nvPr/>
        </p:nvPicPr>
        <p:blipFill rotWithShape="1">
          <a:blip r:embed="rId4">
            <a:alphaModFix/>
          </a:blip>
          <a:srcRect t="7287"/>
          <a:stretch/>
        </p:blipFill>
        <p:spPr>
          <a:xfrm>
            <a:off x="325925" y="234400"/>
            <a:ext cx="7219975" cy="693350"/>
          </a:xfrm>
          <a:prstGeom prst="rect">
            <a:avLst/>
          </a:prstGeom>
          <a:gradFill>
            <a:gsLst>
              <a:gs pos="46000">
                <a:srgbClr val="C2DAEF"/>
              </a:gs>
              <a:gs pos="0">
                <a:srgbClr val="559444"/>
              </a:gs>
              <a:gs pos="74000">
                <a:schemeClr val="accent1">
                  <a:lumMod val="45000"/>
                  <a:lumOff val="55000"/>
                </a:schemeClr>
              </a:gs>
              <a:gs pos="67000">
                <a:schemeClr val="accent1">
                  <a:lumMod val="45000"/>
                  <a:lumOff val="55000"/>
                </a:schemeClr>
              </a:gs>
              <a:gs pos="100000">
                <a:schemeClr val="accent5"/>
              </a:gs>
            </a:gsLst>
            <a:lin ang="5400000" scaled="1"/>
          </a:gradFill>
          <a:ln>
            <a:noFill/>
          </a:ln>
        </p:spPr>
      </p:pic>
      <p:sp>
        <p:nvSpPr>
          <p:cNvPr id="11" name="Google Shape;141;p27">
            <a:extLst>
              <a:ext uri="{FF2B5EF4-FFF2-40B4-BE49-F238E27FC236}">
                <a16:creationId xmlns:a16="http://schemas.microsoft.com/office/drawing/2014/main" id="{27C7A04C-284E-50DA-3CEC-7508BDCAA34F}"/>
              </a:ext>
            </a:extLst>
          </p:cNvPr>
          <p:cNvSpPr txBox="1">
            <a:spLocks noGrp="1"/>
          </p:cNvSpPr>
          <p:nvPr>
            <p:ph type="title"/>
          </p:nvPr>
        </p:nvSpPr>
        <p:spPr>
          <a:xfrm>
            <a:off x="412082" y="121186"/>
            <a:ext cx="7886700" cy="956989"/>
          </a:xfrm>
          <a:prstGeom prst="rect">
            <a:avLst/>
          </a:prstGeom>
          <a:noFill/>
          <a:ln>
            <a:noFill/>
          </a:ln>
        </p:spPr>
        <p:txBody>
          <a:bodyPr spcFirstLastPara="1" wrap="square" lIns="68575" tIns="34275" rIns="68575" bIns="34275" anchor="ctr" anchorCtr="0">
            <a:normAutofit/>
          </a:bodyPr>
          <a:lstStyle/>
          <a:p>
            <a:pPr>
              <a:buSzPts val="3300"/>
            </a:pPr>
            <a:r>
              <a:rPr lang="en-US" sz="3000">
                <a:solidFill>
                  <a:schemeClr val="bg1"/>
                </a:solidFill>
                <a:latin typeface="Roboto"/>
                <a:ea typeface="Roboto"/>
                <a:cs typeface="Roboto"/>
              </a:rPr>
              <a:t>Remarks</a:t>
            </a:r>
            <a:endParaRPr lang="en-US" sz="3000">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2" name="Google Shape;76;p14">
            <a:extLst>
              <a:ext uri="{FF2B5EF4-FFF2-40B4-BE49-F238E27FC236}">
                <a16:creationId xmlns:a16="http://schemas.microsoft.com/office/drawing/2014/main" id="{4D913071-8F17-C7C4-AE61-97DE8175AA53}"/>
              </a:ext>
            </a:extLst>
          </p:cNvPr>
          <p:cNvSpPr/>
          <p:nvPr/>
        </p:nvSpPr>
        <p:spPr>
          <a:xfrm>
            <a:off x="1013125" y="1191389"/>
            <a:ext cx="947643" cy="710879"/>
          </a:xfrm>
          <a:prstGeom prst="roundRect">
            <a:avLst>
              <a:gd name="adj" fmla="val 50000"/>
            </a:avLst>
          </a:prstGeom>
          <a:solidFill>
            <a:srgbClr val="B3E5F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lang="en-US">
              <a:latin typeface="Roboto" panose="02000000000000000000" pitchFamily="2" charset="0"/>
              <a:ea typeface="Roboto" panose="02000000000000000000" pitchFamily="2" charset="0"/>
              <a:cs typeface="Roboto" panose="02000000000000000000" pitchFamily="2" charset="0"/>
            </a:endParaRPr>
          </a:p>
        </p:txBody>
      </p:sp>
      <p:sp>
        <p:nvSpPr>
          <p:cNvPr id="3" name="Google Shape;76;p14">
            <a:extLst>
              <a:ext uri="{FF2B5EF4-FFF2-40B4-BE49-F238E27FC236}">
                <a16:creationId xmlns:a16="http://schemas.microsoft.com/office/drawing/2014/main" id="{20AA381D-D9C6-80E3-F6F4-CE49C7275D37}"/>
              </a:ext>
            </a:extLst>
          </p:cNvPr>
          <p:cNvSpPr/>
          <p:nvPr/>
        </p:nvSpPr>
        <p:spPr>
          <a:xfrm>
            <a:off x="1714311" y="2162225"/>
            <a:ext cx="947643" cy="710879"/>
          </a:xfrm>
          <a:prstGeom prst="roundRect">
            <a:avLst>
              <a:gd name="adj" fmla="val 50000"/>
            </a:avLst>
          </a:prstGeom>
          <a:solidFill>
            <a:srgbClr val="B3E5F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lang="en-US">
              <a:latin typeface="Roboto" panose="02000000000000000000" pitchFamily="2" charset="0"/>
              <a:ea typeface="Roboto" panose="02000000000000000000" pitchFamily="2" charset="0"/>
              <a:cs typeface="Roboto" panose="02000000000000000000" pitchFamily="2" charset="0"/>
            </a:endParaRPr>
          </a:p>
        </p:txBody>
      </p:sp>
      <p:sp>
        <p:nvSpPr>
          <p:cNvPr id="4" name="Google Shape;76;p14">
            <a:extLst>
              <a:ext uri="{FF2B5EF4-FFF2-40B4-BE49-F238E27FC236}">
                <a16:creationId xmlns:a16="http://schemas.microsoft.com/office/drawing/2014/main" id="{6C8ADF78-2A31-3855-83F4-9CC6613106D2}"/>
              </a:ext>
            </a:extLst>
          </p:cNvPr>
          <p:cNvSpPr/>
          <p:nvPr/>
        </p:nvSpPr>
        <p:spPr>
          <a:xfrm>
            <a:off x="1013125" y="3155318"/>
            <a:ext cx="947643" cy="710879"/>
          </a:xfrm>
          <a:prstGeom prst="roundRect">
            <a:avLst>
              <a:gd name="adj" fmla="val 50000"/>
            </a:avLst>
          </a:prstGeom>
          <a:solidFill>
            <a:srgbClr val="B3E5F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lang="en-US">
              <a:latin typeface="Roboto" panose="02000000000000000000" pitchFamily="2" charset="0"/>
              <a:ea typeface="Roboto" panose="02000000000000000000" pitchFamily="2" charset="0"/>
              <a:cs typeface="Roboto" panose="02000000000000000000" pitchFamily="2" charset="0"/>
            </a:endParaRPr>
          </a:p>
        </p:txBody>
      </p:sp>
      <p:sp>
        <p:nvSpPr>
          <p:cNvPr id="5" name="Google Shape;76;p14">
            <a:extLst>
              <a:ext uri="{FF2B5EF4-FFF2-40B4-BE49-F238E27FC236}">
                <a16:creationId xmlns:a16="http://schemas.microsoft.com/office/drawing/2014/main" id="{A9E66CBF-3786-A39C-7320-6E778BD2A771}"/>
              </a:ext>
            </a:extLst>
          </p:cNvPr>
          <p:cNvSpPr/>
          <p:nvPr/>
        </p:nvSpPr>
        <p:spPr>
          <a:xfrm>
            <a:off x="1714311" y="4066812"/>
            <a:ext cx="947643" cy="710879"/>
          </a:xfrm>
          <a:prstGeom prst="roundRect">
            <a:avLst>
              <a:gd name="adj" fmla="val 50000"/>
            </a:avLst>
          </a:prstGeom>
          <a:solidFill>
            <a:srgbClr val="B3E5F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lang="en-US">
              <a:latin typeface="Roboto" panose="02000000000000000000" pitchFamily="2" charset="0"/>
              <a:ea typeface="Roboto" panose="02000000000000000000" pitchFamily="2" charset="0"/>
              <a:cs typeface="Roboto" panose="02000000000000000000" pitchFamily="2" charset="0"/>
            </a:endParaRPr>
          </a:p>
        </p:txBody>
      </p:sp>
      <p:sp>
        <p:nvSpPr>
          <p:cNvPr id="6" name="Rectangle: Rounded Corners 2">
            <a:extLst>
              <a:ext uri="{FF2B5EF4-FFF2-40B4-BE49-F238E27FC236}">
                <a16:creationId xmlns:a16="http://schemas.microsoft.com/office/drawing/2014/main" id="{35683E48-8861-3A57-17FA-0D03DCA4D2A7}"/>
              </a:ext>
            </a:extLst>
          </p:cNvPr>
          <p:cNvSpPr/>
          <p:nvPr/>
        </p:nvSpPr>
        <p:spPr>
          <a:xfrm>
            <a:off x="2209545" y="1191390"/>
            <a:ext cx="4496055" cy="710878"/>
          </a:xfrm>
          <a:prstGeom prst="roundRect">
            <a:avLst>
              <a:gd name="adj" fmla="val 41624"/>
            </a:avLst>
          </a:prstGeom>
          <a:solidFill>
            <a:srgbClr val="F3F6F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1100">
                <a:solidFill>
                  <a:schemeClr val="tx1"/>
                </a:solidFill>
                <a:latin typeface="Roboto" panose="02000000000000000000" pitchFamily="2" charset="0"/>
                <a:ea typeface="Roboto" panose="02000000000000000000" pitchFamily="2" charset="0"/>
                <a:cs typeface="Roboto" panose="02000000000000000000" pitchFamily="2" charset="0"/>
              </a:rPr>
              <a:t>Internet access is strongly negatively correlated with violent crime.</a:t>
            </a:r>
          </a:p>
        </p:txBody>
      </p:sp>
      <p:sp>
        <p:nvSpPr>
          <p:cNvPr id="12" name="Rectangle: Rounded Corners 2">
            <a:extLst>
              <a:ext uri="{FF2B5EF4-FFF2-40B4-BE49-F238E27FC236}">
                <a16:creationId xmlns:a16="http://schemas.microsoft.com/office/drawing/2014/main" id="{164801E6-152C-FB13-8BDE-F56B19AE6509}"/>
              </a:ext>
            </a:extLst>
          </p:cNvPr>
          <p:cNvSpPr/>
          <p:nvPr/>
        </p:nvSpPr>
        <p:spPr>
          <a:xfrm>
            <a:off x="2926458" y="2148379"/>
            <a:ext cx="5626991" cy="713232"/>
          </a:xfrm>
          <a:prstGeom prst="roundRect">
            <a:avLst>
              <a:gd name="adj" fmla="val 41624"/>
            </a:avLst>
          </a:prstGeom>
          <a:solidFill>
            <a:srgbClr val="F3F6F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1100">
                <a:solidFill>
                  <a:schemeClr val="tx1"/>
                </a:solidFill>
                <a:latin typeface="Roboto" panose="02000000000000000000" pitchFamily="2" charset="0"/>
                <a:ea typeface="Roboto" panose="02000000000000000000" pitchFamily="2" charset="0"/>
                <a:cs typeface="Roboto" panose="02000000000000000000" pitchFamily="2" charset="0"/>
              </a:rPr>
              <a:t>Access to higher education also has a strong negative correlation with violent crime.</a:t>
            </a:r>
          </a:p>
        </p:txBody>
      </p:sp>
      <p:sp>
        <p:nvSpPr>
          <p:cNvPr id="13" name="Rectangle: Rounded Corners 2">
            <a:extLst>
              <a:ext uri="{FF2B5EF4-FFF2-40B4-BE49-F238E27FC236}">
                <a16:creationId xmlns:a16="http://schemas.microsoft.com/office/drawing/2014/main" id="{2B47AC7A-8D25-C89D-F500-108388CD9966}"/>
              </a:ext>
            </a:extLst>
          </p:cNvPr>
          <p:cNvSpPr/>
          <p:nvPr/>
        </p:nvSpPr>
        <p:spPr>
          <a:xfrm>
            <a:off x="2209545" y="3155318"/>
            <a:ext cx="4785940" cy="710878"/>
          </a:xfrm>
          <a:prstGeom prst="roundRect">
            <a:avLst>
              <a:gd name="adj" fmla="val 41624"/>
            </a:avLst>
          </a:prstGeom>
          <a:solidFill>
            <a:srgbClr val="F3F6F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1100">
                <a:solidFill>
                  <a:schemeClr val="tx1"/>
                </a:solidFill>
                <a:latin typeface="Roboto" panose="02000000000000000000" pitchFamily="2" charset="0"/>
                <a:ea typeface="Roboto" panose="02000000000000000000" pitchFamily="2" charset="0"/>
                <a:cs typeface="Roboto" panose="02000000000000000000" pitchFamily="2" charset="0"/>
              </a:rPr>
              <a:t>Home ownership is strongly related to an increase in violent crime.</a:t>
            </a:r>
          </a:p>
        </p:txBody>
      </p:sp>
      <p:sp>
        <p:nvSpPr>
          <p:cNvPr id="14" name="Rectangle: Rounded Corners 2">
            <a:extLst>
              <a:ext uri="{FF2B5EF4-FFF2-40B4-BE49-F238E27FC236}">
                <a16:creationId xmlns:a16="http://schemas.microsoft.com/office/drawing/2014/main" id="{5B34257B-323E-E984-CB98-D8E65975EF60}"/>
              </a:ext>
            </a:extLst>
          </p:cNvPr>
          <p:cNvSpPr/>
          <p:nvPr/>
        </p:nvSpPr>
        <p:spPr>
          <a:xfrm>
            <a:off x="2926460" y="4112307"/>
            <a:ext cx="4526280" cy="710878"/>
          </a:xfrm>
          <a:prstGeom prst="roundRect">
            <a:avLst>
              <a:gd name="adj" fmla="val 41624"/>
            </a:avLst>
          </a:prstGeom>
          <a:solidFill>
            <a:srgbClr val="F3F6F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1100">
                <a:solidFill>
                  <a:schemeClr val="tx1"/>
                </a:solidFill>
                <a:latin typeface="Roboto" panose="02000000000000000000" pitchFamily="2" charset="0"/>
                <a:ea typeface="Roboto" panose="02000000000000000000" pitchFamily="2" charset="0"/>
                <a:cs typeface="Roboto" panose="02000000000000000000" pitchFamily="2" charset="0"/>
              </a:rPr>
              <a:t>Race continues to have a significant correlation with violent crime.</a:t>
            </a:r>
          </a:p>
        </p:txBody>
      </p:sp>
      <p:pic>
        <p:nvPicPr>
          <p:cNvPr id="8" name="Graphic 7">
            <a:extLst>
              <a:ext uri="{FF2B5EF4-FFF2-40B4-BE49-F238E27FC236}">
                <a16:creationId xmlns:a16="http://schemas.microsoft.com/office/drawing/2014/main" id="{339BC93B-D7E8-9CC1-EDDA-B71BF9B5C66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312606" y="1379935"/>
            <a:ext cx="348679" cy="348679"/>
          </a:xfrm>
          <a:prstGeom prst="rect">
            <a:avLst/>
          </a:prstGeom>
        </p:spPr>
      </p:pic>
      <p:pic>
        <p:nvPicPr>
          <p:cNvPr id="16" name="Graphic 15">
            <a:extLst>
              <a:ext uri="{FF2B5EF4-FFF2-40B4-BE49-F238E27FC236}">
                <a16:creationId xmlns:a16="http://schemas.microsoft.com/office/drawing/2014/main" id="{A20C9EDB-74C9-0B66-D7C3-219AC5AA9FA8}"/>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2013792" y="2343324"/>
            <a:ext cx="348679" cy="348679"/>
          </a:xfrm>
          <a:prstGeom prst="rect">
            <a:avLst/>
          </a:prstGeom>
        </p:spPr>
      </p:pic>
      <p:pic>
        <p:nvPicPr>
          <p:cNvPr id="17" name="Graphic 16">
            <a:extLst>
              <a:ext uri="{FF2B5EF4-FFF2-40B4-BE49-F238E27FC236}">
                <a16:creationId xmlns:a16="http://schemas.microsoft.com/office/drawing/2014/main" id="{A2511444-7159-6805-1B44-A00CD7FD4266}"/>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1312606" y="3336417"/>
            <a:ext cx="348679" cy="348679"/>
          </a:xfrm>
          <a:prstGeom prst="rect">
            <a:avLst/>
          </a:prstGeom>
        </p:spPr>
      </p:pic>
      <p:pic>
        <p:nvPicPr>
          <p:cNvPr id="18" name="Graphic 17">
            <a:extLst>
              <a:ext uri="{FF2B5EF4-FFF2-40B4-BE49-F238E27FC236}">
                <a16:creationId xmlns:a16="http://schemas.microsoft.com/office/drawing/2014/main" id="{0E339A64-6E2C-5383-2669-3939F3994550}"/>
              </a:ext>
            </a:extLst>
          </p:cNvPr>
          <p:cNvPicPr>
            <a:picLocks noChangeAspect="1"/>
          </p:cNvPicPr>
          <p:nvPr/>
        </p:nvPicPr>
        <p:blipFill>
          <a:blip r:embed="rId11">
            <a:extLst>
              <a:ext uri="{96DAC541-7B7A-43D3-8B79-37D633B846F1}">
                <asvg:svgBlip xmlns:asvg="http://schemas.microsoft.com/office/drawing/2016/SVG/main" r:embed="rId12"/>
              </a:ext>
            </a:extLst>
          </a:blip>
          <a:srcRect/>
          <a:stretch/>
        </p:blipFill>
        <p:spPr>
          <a:xfrm>
            <a:off x="2012319" y="4247911"/>
            <a:ext cx="348679" cy="348679"/>
          </a:xfrm>
          <a:prstGeom prst="rect">
            <a:avLst/>
          </a:prstGeom>
        </p:spPr>
      </p:pic>
    </p:spTree>
    <p:extLst>
      <p:ext uri="{BB962C8B-B14F-4D97-AF65-F5344CB8AC3E}">
        <p14:creationId xmlns:p14="http://schemas.microsoft.com/office/powerpoint/2010/main" val="748452864"/>
      </p:ext>
    </p:extLst>
  </p:cSld>
  <p:clrMapOvr>
    <a:masterClrMapping/>
  </p:clrMapOvr>
  <p:extLst>
    <p:ext uri="{6950BFC3-D8DA-4A85-94F7-54DA5524770B}">
      <p188:commentRel xmlns:p188="http://schemas.microsoft.com/office/powerpoint/2018/8/main" r:id="rId3"/>
    </p:ext>
  </p:extLs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3" name="Picture 5">
            <a:extLst>
              <a:ext uri="{FF2B5EF4-FFF2-40B4-BE49-F238E27FC236}">
                <a16:creationId xmlns:a16="http://schemas.microsoft.com/office/drawing/2014/main" id="{B5F6B391-CF44-E1C5-DF9F-8905F69CD551}"/>
              </a:ext>
            </a:extLst>
          </p:cNvPr>
          <p:cNvPicPr>
            <a:picLocks noChangeAspect="1"/>
          </p:cNvPicPr>
          <p:nvPr/>
        </p:nvPicPr>
        <p:blipFill>
          <a:blip r:embed="rId3"/>
          <a:stretch>
            <a:fillRect/>
          </a:stretch>
        </p:blipFill>
        <p:spPr>
          <a:xfrm>
            <a:off x="4303496" y="607001"/>
            <a:ext cx="3929497" cy="3929497"/>
          </a:xfrm>
          <a:prstGeom prst="rect">
            <a:avLst/>
          </a:prstGeom>
        </p:spPr>
      </p:pic>
      <p:pic>
        <p:nvPicPr>
          <p:cNvPr id="23" name="Picture 22" descr="A paper clip with eyes on a piece of paper&#10;&#10;Description automatically generated">
            <a:extLst>
              <a:ext uri="{FF2B5EF4-FFF2-40B4-BE49-F238E27FC236}">
                <a16:creationId xmlns:a16="http://schemas.microsoft.com/office/drawing/2014/main" id="{254ED43D-0CCA-DD8B-C442-C414293AB0F3}"/>
              </a:ext>
            </a:extLst>
          </p:cNvPr>
          <p:cNvPicPr>
            <a:picLocks noChangeAspect="1"/>
          </p:cNvPicPr>
          <p:nvPr/>
        </p:nvPicPr>
        <p:blipFill>
          <a:blip r:embed="rId4"/>
          <a:stretch>
            <a:fillRect/>
          </a:stretch>
        </p:blipFill>
        <p:spPr>
          <a:xfrm>
            <a:off x="1474293" y="2696440"/>
            <a:ext cx="981728" cy="905793"/>
          </a:xfrm>
          <a:prstGeom prst="rect">
            <a:avLst/>
          </a:prstGeom>
        </p:spPr>
      </p:pic>
      <p:sp>
        <p:nvSpPr>
          <p:cNvPr id="10" name="Rounded Rectangular Callout 9">
            <a:extLst>
              <a:ext uri="{FF2B5EF4-FFF2-40B4-BE49-F238E27FC236}">
                <a16:creationId xmlns:a16="http://schemas.microsoft.com/office/drawing/2014/main" id="{87482CB0-7433-D0D0-FEB4-512480E0CEF5}"/>
              </a:ext>
            </a:extLst>
          </p:cNvPr>
          <p:cNvSpPr/>
          <p:nvPr/>
        </p:nvSpPr>
        <p:spPr>
          <a:xfrm>
            <a:off x="911007" y="1650134"/>
            <a:ext cx="2285853" cy="987037"/>
          </a:xfrm>
          <a:prstGeom prst="wedgeRoundRectCallout">
            <a:avLst>
              <a:gd name="adj1" fmla="val 6220"/>
              <a:gd name="adj2" fmla="val 64505"/>
              <a:gd name="adj3" fmla="val 16667"/>
            </a:avLst>
          </a:prstGeom>
          <a:solidFill>
            <a:srgbClr val="F8F6C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a:solidFill>
                  <a:schemeClr val="tx1"/>
                </a:solidFill>
                <a:latin typeface="Tahoma" panose="020B0604030504040204" pitchFamily="34" charset="0"/>
                <a:ea typeface="Tahoma" panose="020B0604030504040204" pitchFamily="34" charset="0"/>
                <a:cs typeface="Tahoma" panose="020B0604030504040204" pitchFamily="34" charset="0"/>
              </a:rPr>
              <a:t>It looks like you’re trying to scan a QR code. To do this:</a:t>
            </a:r>
          </a:p>
          <a:p>
            <a:endParaRPr lang="en-US"/>
          </a:p>
          <a:p>
            <a:r>
              <a:rPr lang="en-US"/>
              <a:t> </a:t>
            </a:r>
          </a:p>
        </p:txBody>
      </p:sp>
      <p:sp>
        <p:nvSpPr>
          <p:cNvPr id="19" name="Alternate Process 18">
            <a:extLst>
              <a:ext uri="{FF2B5EF4-FFF2-40B4-BE49-F238E27FC236}">
                <a16:creationId xmlns:a16="http://schemas.microsoft.com/office/drawing/2014/main" id="{61EF30F4-DBBB-F0C2-937B-3F1B4D07F9F4}"/>
              </a:ext>
            </a:extLst>
          </p:cNvPr>
          <p:cNvSpPr/>
          <p:nvPr/>
        </p:nvSpPr>
        <p:spPr>
          <a:xfrm>
            <a:off x="1482760" y="2214062"/>
            <a:ext cx="1064000" cy="246221"/>
          </a:xfrm>
          <a:prstGeom prst="flowChartAlternateProcess">
            <a:avLst/>
          </a:prstGeom>
          <a:noFill/>
          <a:ln w="127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BC0819B1-C905-FF06-B57D-9DB283D2DD8F}"/>
              </a:ext>
            </a:extLst>
          </p:cNvPr>
          <p:cNvSpPr txBox="1"/>
          <p:nvPr/>
        </p:nvSpPr>
        <p:spPr>
          <a:xfrm>
            <a:off x="1244622" y="2208483"/>
            <a:ext cx="1540276" cy="246221"/>
          </a:xfrm>
          <a:prstGeom prst="rect">
            <a:avLst/>
          </a:prstGeom>
          <a:noFill/>
        </p:spPr>
        <p:txBody>
          <a:bodyPr wrap="square" rtlCol="0">
            <a:spAutoFit/>
          </a:bodyPr>
          <a:lstStyle/>
          <a:p>
            <a:pPr algn="ctr"/>
            <a:r>
              <a:rPr lang="en-US" sz="1000">
                <a:solidFill>
                  <a:schemeClr val="tx1"/>
                </a:solidFill>
                <a:latin typeface="Tahoma" panose="020B0604030504040204" pitchFamily="34" charset="0"/>
                <a:ea typeface="Tahoma" panose="020B0604030504040204" pitchFamily="34" charset="0"/>
                <a:cs typeface="Tahoma" panose="020B0604030504040204" pitchFamily="34" charset="0"/>
              </a:rPr>
              <a:t>Open Camera</a:t>
            </a:r>
          </a:p>
        </p:txBody>
      </p:sp>
    </p:spTree>
    <p:extLst>
      <p:ext uri="{BB962C8B-B14F-4D97-AF65-F5344CB8AC3E}">
        <p14:creationId xmlns:p14="http://schemas.microsoft.com/office/powerpoint/2010/main" val="18330791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Shape 153"/>
        <p:cNvGrpSpPr/>
        <p:nvPr/>
      </p:nvGrpSpPr>
      <p:grpSpPr>
        <a:xfrm>
          <a:off x="0" y="0"/>
          <a:ext cx="0" cy="0"/>
          <a:chOff x="0" y="0"/>
          <a:chExt cx="0" cy="0"/>
        </a:xfrm>
      </p:grpSpPr>
      <p:pic>
        <p:nvPicPr>
          <p:cNvPr id="10" name="Google Shape;77;p14">
            <a:extLst>
              <a:ext uri="{FF2B5EF4-FFF2-40B4-BE49-F238E27FC236}">
                <a16:creationId xmlns:a16="http://schemas.microsoft.com/office/drawing/2014/main" id="{CB7B1902-7598-BC09-E515-6C1B4982FD7D}"/>
              </a:ext>
            </a:extLst>
          </p:cNvPr>
          <p:cNvPicPr preferRelativeResize="0"/>
          <p:nvPr/>
        </p:nvPicPr>
        <p:blipFill rotWithShape="1">
          <a:blip r:embed="rId3">
            <a:alphaModFix/>
          </a:blip>
          <a:srcRect t="7287"/>
          <a:stretch/>
        </p:blipFill>
        <p:spPr>
          <a:xfrm>
            <a:off x="325925" y="234400"/>
            <a:ext cx="7219975" cy="693350"/>
          </a:xfrm>
          <a:prstGeom prst="rect">
            <a:avLst/>
          </a:prstGeom>
          <a:gradFill>
            <a:gsLst>
              <a:gs pos="46000">
                <a:srgbClr val="C2DAEF"/>
              </a:gs>
              <a:gs pos="0">
                <a:srgbClr val="559444"/>
              </a:gs>
              <a:gs pos="74000">
                <a:schemeClr val="accent1">
                  <a:lumMod val="45000"/>
                  <a:lumOff val="55000"/>
                </a:schemeClr>
              </a:gs>
              <a:gs pos="67000">
                <a:schemeClr val="accent1">
                  <a:lumMod val="45000"/>
                  <a:lumOff val="55000"/>
                </a:schemeClr>
              </a:gs>
              <a:gs pos="100000">
                <a:schemeClr val="accent5"/>
              </a:gs>
            </a:gsLst>
            <a:lin ang="5400000" scaled="1"/>
          </a:gradFill>
          <a:ln>
            <a:noFill/>
          </a:ln>
        </p:spPr>
      </p:pic>
      <p:sp>
        <p:nvSpPr>
          <p:cNvPr id="11" name="Google Shape;141;p27">
            <a:extLst>
              <a:ext uri="{FF2B5EF4-FFF2-40B4-BE49-F238E27FC236}">
                <a16:creationId xmlns:a16="http://schemas.microsoft.com/office/drawing/2014/main" id="{27C7A04C-284E-50DA-3CEC-7508BDCAA34F}"/>
              </a:ext>
            </a:extLst>
          </p:cNvPr>
          <p:cNvSpPr txBox="1">
            <a:spLocks noGrp="1"/>
          </p:cNvSpPr>
          <p:nvPr>
            <p:ph type="title"/>
          </p:nvPr>
        </p:nvSpPr>
        <p:spPr>
          <a:xfrm>
            <a:off x="412082" y="121186"/>
            <a:ext cx="7886700" cy="956989"/>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 sz="3000">
                <a:solidFill>
                  <a:schemeClr val="bg1"/>
                </a:solidFill>
                <a:latin typeface="Roboto" panose="02000000000000000000" pitchFamily="2" charset="0"/>
                <a:ea typeface="Roboto" panose="02000000000000000000" pitchFamily="2" charset="0"/>
                <a:cs typeface="Roboto" panose="02000000000000000000" pitchFamily="2" charset="0"/>
              </a:rPr>
              <a:t>Appendix</a:t>
            </a:r>
            <a:endParaRPr sz="3000">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4" name="Google Shape;100;p15">
            <a:extLst>
              <a:ext uri="{FF2B5EF4-FFF2-40B4-BE49-F238E27FC236}">
                <a16:creationId xmlns:a16="http://schemas.microsoft.com/office/drawing/2014/main" id="{528E4FAE-CF22-906E-41C0-78F7331D8A93}"/>
              </a:ext>
            </a:extLst>
          </p:cNvPr>
          <p:cNvSpPr/>
          <p:nvPr/>
        </p:nvSpPr>
        <p:spPr>
          <a:xfrm rot="5400000">
            <a:off x="-798207" y="2551764"/>
            <a:ext cx="3243586" cy="884810"/>
          </a:xfrm>
          <a:prstGeom prst="roundRect">
            <a:avLst>
              <a:gd name="adj" fmla="val 50000"/>
            </a:avLst>
          </a:prstGeom>
          <a:solidFill>
            <a:schemeClr val="lt1"/>
          </a:solidFill>
          <a:ln>
            <a:noFill/>
          </a:ln>
          <a:effectLst>
            <a:outerShdw blurRad="50800" dist="38100" dir="5400000" sx="99000" sy="99000" algn="t" rotWithShape="0">
              <a:prstClr val="black">
                <a:alpha val="20000"/>
              </a:prst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Rounded Rectangle 4">
            <a:extLst>
              <a:ext uri="{FF2B5EF4-FFF2-40B4-BE49-F238E27FC236}">
                <a16:creationId xmlns:a16="http://schemas.microsoft.com/office/drawing/2014/main" id="{2D75B848-D0FE-5A0B-7741-2B5E764AC2D4}"/>
              </a:ext>
            </a:extLst>
          </p:cNvPr>
          <p:cNvSpPr/>
          <p:nvPr/>
        </p:nvSpPr>
        <p:spPr>
          <a:xfrm>
            <a:off x="477201" y="1752930"/>
            <a:ext cx="692769" cy="351083"/>
          </a:xfrm>
          <a:prstGeom prst="roundRect">
            <a:avLst>
              <a:gd name="adj" fmla="val 33861"/>
            </a:avLst>
          </a:prstGeom>
          <a:solidFill>
            <a:srgbClr val="AFE0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Graphic 11">
            <a:extLst>
              <a:ext uri="{FF2B5EF4-FFF2-40B4-BE49-F238E27FC236}">
                <a16:creationId xmlns:a16="http://schemas.microsoft.com/office/drawing/2014/main" id="{DE43791F-9FC5-8AEC-EE92-6465CD8A455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80744" y="1786469"/>
            <a:ext cx="285682" cy="285682"/>
          </a:xfrm>
          <a:prstGeom prst="rect">
            <a:avLst/>
          </a:prstGeom>
        </p:spPr>
      </p:pic>
      <p:sp>
        <p:nvSpPr>
          <p:cNvPr id="14" name="TextBox 13">
            <a:extLst>
              <a:ext uri="{FF2B5EF4-FFF2-40B4-BE49-F238E27FC236}">
                <a16:creationId xmlns:a16="http://schemas.microsoft.com/office/drawing/2014/main" id="{C55418BC-0DB8-7A6F-C717-1ABB309276D1}"/>
              </a:ext>
            </a:extLst>
          </p:cNvPr>
          <p:cNvSpPr txBox="1"/>
          <p:nvPr/>
        </p:nvSpPr>
        <p:spPr>
          <a:xfrm>
            <a:off x="333185" y="2115939"/>
            <a:ext cx="980799" cy="261610"/>
          </a:xfrm>
          <a:prstGeom prst="rect">
            <a:avLst/>
          </a:prstGeom>
          <a:noFill/>
        </p:spPr>
        <p:txBody>
          <a:bodyPr wrap="square" rtlCol="0">
            <a:spAutoFit/>
          </a:bodyPr>
          <a:lstStyle/>
          <a:p>
            <a:pPr algn="ctr"/>
            <a:r>
              <a:rPr lang="en-US" sz="1100">
                <a:latin typeface="Roboto" panose="02000000000000000000" pitchFamily="2" charset="0"/>
                <a:ea typeface="Roboto" panose="02000000000000000000" pitchFamily="2" charset="0"/>
                <a:cs typeface="Roboto" panose="02000000000000000000" pitchFamily="2" charset="0"/>
              </a:rPr>
              <a:t>Datasets</a:t>
            </a:r>
          </a:p>
        </p:txBody>
      </p:sp>
      <p:sp>
        <p:nvSpPr>
          <p:cNvPr id="17" name="TextBox 16">
            <a:extLst>
              <a:ext uri="{FF2B5EF4-FFF2-40B4-BE49-F238E27FC236}">
                <a16:creationId xmlns:a16="http://schemas.microsoft.com/office/drawing/2014/main" id="{E5468A6F-806C-2EFD-4311-E4018D1786DB}"/>
              </a:ext>
            </a:extLst>
          </p:cNvPr>
          <p:cNvSpPr txBox="1"/>
          <p:nvPr/>
        </p:nvSpPr>
        <p:spPr>
          <a:xfrm>
            <a:off x="357733" y="3027464"/>
            <a:ext cx="947702" cy="446276"/>
          </a:xfrm>
          <a:prstGeom prst="rect">
            <a:avLst/>
          </a:prstGeom>
          <a:noFill/>
        </p:spPr>
        <p:txBody>
          <a:bodyPr wrap="square" rtlCol="0">
            <a:spAutoFit/>
          </a:bodyPr>
          <a:lstStyle/>
          <a:p>
            <a:pPr algn="ctr"/>
            <a:r>
              <a:rPr lang="en-US" sz="1100">
                <a:latin typeface="Roboto" panose="02000000000000000000" pitchFamily="2" charset="0"/>
                <a:ea typeface="Roboto" panose="02000000000000000000" pitchFamily="2" charset="0"/>
                <a:cs typeface="Roboto" panose="02000000000000000000" pitchFamily="2" charset="0"/>
              </a:rPr>
              <a:t>Response Variables</a:t>
            </a:r>
          </a:p>
        </p:txBody>
      </p:sp>
      <p:sp>
        <p:nvSpPr>
          <p:cNvPr id="18" name="Rectangle: Rounded Corners 2">
            <a:extLst>
              <a:ext uri="{FF2B5EF4-FFF2-40B4-BE49-F238E27FC236}">
                <a16:creationId xmlns:a16="http://schemas.microsoft.com/office/drawing/2014/main" id="{B46B9A32-5BFD-3F50-69A1-F3C2AFADF8C5}"/>
              </a:ext>
            </a:extLst>
          </p:cNvPr>
          <p:cNvSpPr/>
          <p:nvPr/>
        </p:nvSpPr>
        <p:spPr>
          <a:xfrm>
            <a:off x="1441928" y="1707882"/>
            <a:ext cx="7486665" cy="664624"/>
          </a:xfrm>
          <a:prstGeom prst="roundRect">
            <a:avLst>
              <a:gd name="adj" fmla="val 33267"/>
            </a:avLst>
          </a:prstGeom>
          <a:solidFill>
            <a:srgbClr val="F3F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a:solidFill>
                  <a:schemeClr val="tx1"/>
                </a:solidFill>
                <a:latin typeface="Roboto" panose="02000000000000000000" pitchFamily="2" charset="0"/>
                <a:ea typeface="Roboto" panose="02000000000000000000" pitchFamily="2" charset="0"/>
                <a:cs typeface="Roboto" panose="02000000000000000000" pitchFamily="2" charset="0"/>
              </a:rPr>
              <a:t>All datasets can be found in the project </a:t>
            </a:r>
            <a:r>
              <a:rPr lang="en-US" sz="1050">
                <a:solidFill>
                  <a:srgbClr val="7986CB"/>
                </a:solidFill>
                <a:latin typeface="Roboto" panose="02000000000000000000" pitchFamily="2" charset="0"/>
                <a:ea typeface="Roboto" panose="02000000000000000000" pitchFamily="2" charset="0"/>
                <a:cs typeface="Roboto" panose="02000000000000000000" pitchFamily="2" charset="0"/>
                <a:hlinkClick r:id="rId6">
                  <a:extLst>
                    <a:ext uri="{A12FA001-AC4F-418D-AE19-62706E023703}">
                      <ahyp:hlinkClr xmlns:ahyp="http://schemas.microsoft.com/office/drawing/2018/hyperlinkcolor" val="tx"/>
                    </a:ext>
                  </a:extLst>
                </a:hlinkClick>
              </a:rPr>
              <a:t>GitHub</a:t>
            </a:r>
            <a:r>
              <a:rPr lang="en-US" sz="1050">
                <a:solidFill>
                  <a:schemeClr val="hlink"/>
                </a:solidFill>
                <a:latin typeface="Roboto" panose="02000000000000000000" pitchFamily="2" charset="0"/>
                <a:ea typeface="Roboto" panose="02000000000000000000" pitchFamily="2" charset="0"/>
                <a:cs typeface="Roboto" panose="02000000000000000000" pitchFamily="2" charset="0"/>
              </a:rPr>
              <a:t> </a:t>
            </a:r>
            <a:r>
              <a:rPr lang="en-US" sz="1050">
                <a:solidFill>
                  <a:schemeClr val="tx1"/>
                </a:solidFill>
                <a:latin typeface="Roboto" panose="02000000000000000000" pitchFamily="2" charset="0"/>
                <a:ea typeface="Roboto" panose="02000000000000000000" pitchFamily="2" charset="0"/>
                <a:cs typeface="Roboto" panose="02000000000000000000" pitchFamily="2" charset="0"/>
              </a:rPr>
              <a:t>along with all files and models</a:t>
            </a:r>
            <a:endParaRPr lang="en-US" sz="1050">
              <a:latin typeface="Roboto" panose="02000000000000000000" pitchFamily="2" charset="0"/>
              <a:ea typeface="Roboto" panose="02000000000000000000" pitchFamily="2" charset="0"/>
              <a:cs typeface="Roboto" panose="02000000000000000000" pitchFamily="2" charset="0"/>
            </a:endParaRPr>
          </a:p>
        </p:txBody>
      </p:sp>
      <p:sp>
        <p:nvSpPr>
          <p:cNvPr id="22" name="Rectangle: Rounded Corners 2">
            <a:extLst>
              <a:ext uri="{FF2B5EF4-FFF2-40B4-BE49-F238E27FC236}">
                <a16:creationId xmlns:a16="http://schemas.microsoft.com/office/drawing/2014/main" id="{55E3D2C0-B848-BB7A-4B3D-7344A879BFAD}"/>
              </a:ext>
            </a:extLst>
          </p:cNvPr>
          <p:cNvSpPr/>
          <p:nvPr/>
        </p:nvSpPr>
        <p:spPr>
          <a:xfrm>
            <a:off x="1467033" y="2694767"/>
            <a:ext cx="7461560" cy="664624"/>
          </a:xfrm>
          <a:prstGeom prst="roundRect">
            <a:avLst>
              <a:gd name="adj" fmla="val 33267"/>
            </a:avLst>
          </a:prstGeom>
          <a:solidFill>
            <a:srgbClr val="F2F5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b="0" i="0" u="none" strike="noStrike">
                <a:solidFill>
                  <a:srgbClr val="1F2328"/>
                </a:solidFill>
                <a:effectLst/>
                <a:latin typeface="Roboto" panose="02000000000000000000" pitchFamily="2" charset="0"/>
              </a:rPr>
              <a:t>Potential response variables that can be modeled with the inputs: "Violent Crime”, "Murder and Manslaughter”, "Rape”, "Robbery”, "Aggravated Assault”, "Property Crime”, "Burglary”, "Larceny-Theft”, "Motor Vehicle </a:t>
            </a:r>
            <a:r>
              <a:rPr lang="en-US" sz="1050">
                <a:solidFill>
                  <a:srgbClr val="1F2328"/>
                </a:solidFill>
                <a:latin typeface="Roboto" panose="02000000000000000000" pitchFamily="2" charset="0"/>
              </a:rPr>
              <a:t>T</a:t>
            </a:r>
            <a:r>
              <a:rPr lang="en-US" sz="1050" b="0" i="0" u="none" strike="noStrike">
                <a:solidFill>
                  <a:srgbClr val="1F2328"/>
                </a:solidFill>
                <a:effectLst/>
                <a:latin typeface="Roboto" panose="02000000000000000000" pitchFamily="2" charset="0"/>
              </a:rPr>
              <a:t>heft"</a:t>
            </a:r>
            <a:endParaRPr lang="en-US" sz="1050">
              <a:latin typeface="Roboto" panose="02000000000000000000" pitchFamily="2" charset="0"/>
              <a:ea typeface="Roboto" panose="02000000000000000000" pitchFamily="2" charset="0"/>
              <a:cs typeface="Roboto" panose="02000000000000000000" pitchFamily="2" charset="0"/>
            </a:endParaRPr>
          </a:p>
        </p:txBody>
      </p:sp>
      <p:sp>
        <p:nvSpPr>
          <p:cNvPr id="25" name="Rectangle: Rounded Corners 2">
            <a:extLst>
              <a:ext uri="{FF2B5EF4-FFF2-40B4-BE49-F238E27FC236}">
                <a16:creationId xmlns:a16="http://schemas.microsoft.com/office/drawing/2014/main" id="{81E51573-D2B6-C12A-AB89-9CE4C7E9EFDE}"/>
              </a:ext>
            </a:extLst>
          </p:cNvPr>
          <p:cNvSpPr/>
          <p:nvPr/>
        </p:nvSpPr>
        <p:spPr>
          <a:xfrm>
            <a:off x="1441928" y="3694900"/>
            <a:ext cx="7486665" cy="664624"/>
          </a:xfrm>
          <a:prstGeom prst="roundRect">
            <a:avLst>
              <a:gd name="adj" fmla="val 33267"/>
            </a:avLst>
          </a:prstGeom>
          <a:solidFill>
            <a:srgbClr val="F2F5F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1050">
                <a:solidFill>
                  <a:schemeClr val="tx1"/>
                </a:solidFill>
                <a:latin typeface="Roboto"/>
                <a:ea typeface="Roboto"/>
                <a:cs typeface="Roboto"/>
              </a:rPr>
              <a:t>The final dataset can be found on </a:t>
            </a:r>
            <a:r>
              <a:rPr lang="en-US" sz="1050">
                <a:solidFill>
                  <a:srgbClr val="7886CB"/>
                </a:solidFill>
                <a:latin typeface="Roboto"/>
                <a:ea typeface="Roboto"/>
                <a:cs typeface="Roboto"/>
                <a:hlinkClick r:id="rId7">
                  <a:extLst>
                    <a:ext uri="{A12FA001-AC4F-418D-AE19-62706E023703}">
                      <ahyp:hlinkClr xmlns:ahyp="http://schemas.microsoft.com/office/drawing/2018/hyperlinkcolor" val="tx"/>
                    </a:ext>
                  </a:extLst>
                </a:hlinkClick>
              </a:rPr>
              <a:t>Kaggle</a:t>
            </a:r>
            <a:r>
              <a:rPr lang="en-US" sz="1050">
                <a:solidFill>
                  <a:schemeClr val="tx1"/>
                </a:solidFill>
                <a:latin typeface="Roboto"/>
                <a:ea typeface="Roboto"/>
                <a:cs typeface="Roboto"/>
              </a:rPr>
              <a:t>  </a:t>
            </a:r>
            <a:endParaRPr lang="en-US" sz="1050">
              <a:solidFill>
                <a:schemeClr val="tx1"/>
              </a:solidFill>
              <a:latin typeface="Arial"/>
              <a:ea typeface="Roboto" panose="02000000000000000000" pitchFamily="2" charset="0"/>
              <a:cs typeface="Arial"/>
            </a:endParaRPr>
          </a:p>
        </p:txBody>
      </p:sp>
      <p:sp>
        <p:nvSpPr>
          <p:cNvPr id="26" name="Rounded Rectangle 25">
            <a:extLst>
              <a:ext uri="{FF2B5EF4-FFF2-40B4-BE49-F238E27FC236}">
                <a16:creationId xmlns:a16="http://schemas.microsoft.com/office/drawing/2014/main" id="{BF4A0878-ED39-04D7-5103-5D0417E146AB}"/>
              </a:ext>
            </a:extLst>
          </p:cNvPr>
          <p:cNvSpPr/>
          <p:nvPr/>
        </p:nvSpPr>
        <p:spPr>
          <a:xfrm>
            <a:off x="477201" y="3694900"/>
            <a:ext cx="692769" cy="351083"/>
          </a:xfrm>
          <a:prstGeom prst="roundRect">
            <a:avLst>
              <a:gd name="adj" fmla="val 33861"/>
            </a:avLst>
          </a:prstGeom>
          <a:solidFill>
            <a:srgbClr val="FF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Graphic 26">
            <a:extLst>
              <a:ext uri="{FF2B5EF4-FFF2-40B4-BE49-F238E27FC236}">
                <a16:creationId xmlns:a16="http://schemas.microsoft.com/office/drawing/2014/main" id="{36C355BA-D28C-F791-3D37-CD0C0A858099}"/>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680744" y="3728439"/>
            <a:ext cx="285681" cy="285681"/>
          </a:xfrm>
          <a:prstGeom prst="rect">
            <a:avLst/>
          </a:prstGeom>
        </p:spPr>
      </p:pic>
      <p:sp>
        <p:nvSpPr>
          <p:cNvPr id="29" name="TextBox 28">
            <a:extLst>
              <a:ext uri="{FF2B5EF4-FFF2-40B4-BE49-F238E27FC236}">
                <a16:creationId xmlns:a16="http://schemas.microsoft.com/office/drawing/2014/main" id="{F2906BF5-601A-00CB-62A7-0B9D4A26C2BB}"/>
              </a:ext>
            </a:extLst>
          </p:cNvPr>
          <p:cNvSpPr txBox="1"/>
          <p:nvPr/>
        </p:nvSpPr>
        <p:spPr>
          <a:xfrm>
            <a:off x="333185" y="4057909"/>
            <a:ext cx="980799" cy="261610"/>
          </a:xfrm>
          <a:prstGeom prst="rect">
            <a:avLst/>
          </a:prstGeom>
          <a:noFill/>
        </p:spPr>
        <p:txBody>
          <a:bodyPr wrap="square" rtlCol="0">
            <a:spAutoFit/>
          </a:bodyPr>
          <a:lstStyle/>
          <a:p>
            <a:pPr algn="ctr"/>
            <a:r>
              <a:rPr lang="en-US" sz="1100">
                <a:latin typeface="Roboto" panose="02000000000000000000" pitchFamily="2" charset="0"/>
                <a:ea typeface="Roboto" panose="02000000000000000000" pitchFamily="2" charset="0"/>
                <a:cs typeface="Roboto" panose="02000000000000000000" pitchFamily="2" charset="0"/>
              </a:rPr>
              <a:t>Kaggle</a:t>
            </a:r>
          </a:p>
        </p:txBody>
      </p:sp>
      <p:sp>
        <p:nvSpPr>
          <p:cNvPr id="31" name="Rounded Rectangle 30">
            <a:extLst>
              <a:ext uri="{FF2B5EF4-FFF2-40B4-BE49-F238E27FC236}">
                <a16:creationId xmlns:a16="http://schemas.microsoft.com/office/drawing/2014/main" id="{9BAF4FBD-F3C7-639C-96A0-77364BD0A815}"/>
              </a:ext>
            </a:extLst>
          </p:cNvPr>
          <p:cNvSpPr/>
          <p:nvPr/>
        </p:nvSpPr>
        <p:spPr>
          <a:xfrm>
            <a:off x="479701" y="2675996"/>
            <a:ext cx="692769" cy="351083"/>
          </a:xfrm>
          <a:prstGeom prst="roundRect">
            <a:avLst>
              <a:gd name="adj" fmla="val 33861"/>
            </a:avLst>
          </a:prstGeom>
          <a:solidFill>
            <a:srgbClr val="DAE7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Graphic 18">
            <a:extLst>
              <a:ext uri="{FF2B5EF4-FFF2-40B4-BE49-F238E27FC236}">
                <a16:creationId xmlns:a16="http://schemas.microsoft.com/office/drawing/2014/main" id="{FBB77A66-3C73-F791-55D7-6A3B15FC7665}"/>
              </a:ext>
            </a:extLst>
          </p:cNvPr>
          <p:cNvPicPr>
            <a:picLocks noChangeAspect="1"/>
          </p:cNvPicPr>
          <p:nvPr/>
        </p:nvPicPr>
        <p:blipFill>
          <a:blip r:embed="rId10">
            <a:extLst>
              <a:ext uri="{96DAC541-7B7A-43D3-8B79-37D633B846F1}">
                <asvg:svgBlip xmlns:asvg="http://schemas.microsoft.com/office/drawing/2016/SVG/main" r:embed="rId11"/>
              </a:ext>
            </a:extLst>
          </a:blip>
          <a:srcRect/>
          <a:stretch/>
        </p:blipFill>
        <p:spPr>
          <a:xfrm>
            <a:off x="680743" y="2757107"/>
            <a:ext cx="283464" cy="257450"/>
          </a:xfrm>
          <a:prstGeom prst="rect">
            <a:avLst/>
          </a:prstGeom>
        </p:spPr>
      </p:pic>
    </p:spTree>
    <p:extLst>
      <p:ext uri="{BB962C8B-B14F-4D97-AF65-F5344CB8AC3E}">
        <p14:creationId xmlns:p14="http://schemas.microsoft.com/office/powerpoint/2010/main" val="1636746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Shape 140"/>
        <p:cNvGrpSpPr/>
        <p:nvPr/>
      </p:nvGrpSpPr>
      <p:grpSpPr>
        <a:xfrm>
          <a:off x="0" y="0"/>
          <a:ext cx="0" cy="0"/>
          <a:chOff x="0" y="0"/>
          <a:chExt cx="0" cy="0"/>
        </a:xfrm>
      </p:grpSpPr>
      <p:sp>
        <p:nvSpPr>
          <p:cNvPr id="2" name="Google Shape;76;p14">
            <a:extLst>
              <a:ext uri="{FF2B5EF4-FFF2-40B4-BE49-F238E27FC236}">
                <a16:creationId xmlns:a16="http://schemas.microsoft.com/office/drawing/2014/main" id="{55AEC2DC-DC19-6596-EF98-050DD05EEBBC}"/>
              </a:ext>
            </a:extLst>
          </p:cNvPr>
          <p:cNvSpPr/>
          <p:nvPr/>
        </p:nvSpPr>
        <p:spPr>
          <a:xfrm>
            <a:off x="412082" y="1206698"/>
            <a:ext cx="2251800" cy="1689199"/>
          </a:xfrm>
          <a:prstGeom prst="roundRect">
            <a:avLst>
              <a:gd name="adj" fmla="val 16667"/>
            </a:avLst>
          </a:prstGeom>
          <a:solidFill>
            <a:srgbClr val="B3E5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Google Shape;77;p14">
            <a:extLst>
              <a:ext uri="{FF2B5EF4-FFF2-40B4-BE49-F238E27FC236}">
                <a16:creationId xmlns:a16="http://schemas.microsoft.com/office/drawing/2014/main" id="{9E9C0B72-9C05-16B1-7454-82F0B63A2F80}"/>
              </a:ext>
            </a:extLst>
          </p:cNvPr>
          <p:cNvPicPr preferRelativeResize="0"/>
          <p:nvPr/>
        </p:nvPicPr>
        <p:blipFill rotWithShape="1">
          <a:blip r:embed="rId3">
            <a:alphaModFix/>
          </a:blip>
          <a:srcRect t="7287"/>
          <a:stretch/>
        </p:blipFill>
        <p:spPr>
          <a:xfrm>
            <a:off x="325925" y="234400"/>
            <a:ext cx="7219975" cy="693350"/>
          </a:xfrm>
          <a:prstGeom prst="rect">
            <a:avLst/>
          </a:prstGeom>
          <a:noFill/>
          <a:ln>
            <a:noFill/>
          </a:ln>
        </p:spPr>
      </p:pic>
      <p:sp>
        <p:nvSpPr>
          <p:cNvPr id="141" name="Google Shape;141;p27"/>
          <p:cNvSpPr txBox="1">
            <a:spLocks noGrp="1"/>
          </p:cNvSpPr>
          <p:nvPr>
            <p:ph type="title"/>
          </p:nvPr>
        </p:nvSpPr>
        <p:spPr>
          <a:xfrm>
            <a:off x="412082" y="121186"/>
            <a:ext cx="7886700" cy="956989"/>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 sz="3000">
                <a:solidFill>
                  <a:schemeClr val="bg1"/>
                </a:solidFill>
                <a:latin typeface="Roboto" panose="02000000000000000000" pitchFamily="2" charset="0"/>
                <a:ea typeface="Roboto" panose="02000000000000000000" pitchFamily="2" charset="0"/>
                <a:cs typeface="Roboto" panose="02000000000000000000" pitchFamily="2" charset="0"/>
              </a:rPr>
              <a:t>Purpose of Study</a:t>
            </a:r>
            <a:endParaRPr sz="3000">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5" name="Google Shape;142;p27">
            <a:extLst>
              <a:ext uri="{FF2B5EF4-FFF2-40B4-BE49-F238E27FC236}">
                <a16:creationId xmlns:a16="http://schemas.microsoft.com/office/drawing/2014/main" id="{EC81184F-DE0F-76BE-DAB3-B6C29696D360}"/>
              </a:ext>
            </a:extLst>
          </p:cNvPr>
          <p:cNvSpPr txBox="1">
            <a:spLocks/>
          </p:cNvSpPr>
          <p:nvPr/>
        </p:nvSpPr>
        <p:spPr>
          <a:xfrm>
            <a:off x="534849" y="1525385"/>
            <a:ext cx="2006265" cy="1163885"/>
          </a:xfrm>
          <a:prstGeom prst="rect">
            <a:avLst/>
          </a:prstGeom>
          <a:noFill/>
          <a:ln>
            <a:noFill/>
          </a:ln>
        </p:spPr>
        <p:txBody>
          <a:bodyPr spcFirstLastPara="1" wrap="square" lIns="68575" tIns="34275" rIns="68575" bIns="34275" anchor="t" anchorCtr="0">
            <a:normAutofit lnSpcReduction="10000"/>
          </a:bodyPr>
          <a:lstStyle>
            <a:defPPr marR="0" lvl="0" algn="l" rtl="0">
              <a:lnSpc>
                <a:spcPct val="100000"/>
              </a:lnSpc>
              <a:spcBef>
                <a:spcPts val="0"/>
              </a:spcBef>
              <a:spcAft>
                <a:spcPts val="0"/>
              </a:spcAft>
            </a:defPPr>
            <a:lvl1pPr marL="457200" marR="0" lvl="0" indent="-317500" algn="l" rtl="0">
              <a:lnSpc>
                <a:spcPct val="90000"/>
              </a:lnSpc>
              <a:spcBef>
                <a:spcPts val="800"/>
              </a:spcBef>
              <a:spcAft>
                <a:spcPts val="0"/>
              </a:spcAft>
              <a:buClr>
                <a:schemeClr val="dk1"/>
              </a:buClr>
              <a:buSzPts val="1400"/>
              <a:buFont typeface="Arial"/>
              <a:buChar char="•"/>
              <a:defRPr sz="2100" b="0" i="0" u="none" strike="noStrike" cap="none">
                <a:solidFill>
                  <a:schemeClr val="dk1"/>
                </a:solidFill>
                <a:latin typeface="Calibri"/>
                <a:ea typeface="Calibri"/>
                <a:cs typeface="Calibri"/>
                <a:sym typeface="Calibri"/>
              </a:defRPr>
            </a:lvl1pPr>
            <a:lvl2pPr marL="914400" marR="0" lvl="1" indent="-317500" algn="l" rtl="0">
              <a:lnSpc>
                <a:spcPct val="90000"/>
              </a:lnSpc>
              <a:spcBef>
                <a:spcPts val="400"/>
              </a:spcBef>
              <a:spcAft>
                <a:spcPts val="0"/>
              </a:spcAft>
              <a:buClr>
                <a:schemeClr val="dk1"/>
              </a:buClr>
              <a:buSzPts val="1400"/>
              <a:buFont typeface="Arial"/>
              <a:buChar char="•"/>
              <a:defRPr sz="1800" b="0" i="0" u="none" strike="noStrike" cap="none">
                <a:solidFill>
                  <a:schemeClr val="dk1"/>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dk1"/>
              </a:buClr>
              <a:buSzPts val="14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pPr marL="6350" indent="0" algn="ctr">
              <a:spcBef>
                <a:spcPts val="0"/>
              </a:spcBef>
              <a:buSzPts val="2100"/>
              <a:buNone/>
            </a:pPr>
            <a:r>
              <a:rPr lang="en-US" sz="2000">
                <a:solidFill>
                  <a:schemeClr val="tx2">
                    <a:lumMod val="25000"/>
                  </a:schemeClr>
                </a:solidFill>
                <a:latin typeface="Roboto" panose="02000000000000000000" pitchFamily="2" charset="0"/>
                <a:ea typeface="Roboto" panose="02000000000000000000" pitchFamily="2" charset="0"/>
                <a:cs typeface="Roboto" panose="02000000000000000000" pitchFamily="2" charset="0"/>
              </a:rPr>
              <a:t>Investigate the factors that are related to violent crime</a:t>
            </a:r>
          </a:p>
        </p:txBody>
      </p:sp>
      <p:sp>
        <p:nvSpPr>
          <p:cNvPr id="6" name="Google Shape;76;p14">
            <a:extLst>
              <a:ext uri="{FF2B5EF4-FFF2-40B4-BE49-F238E27FC236}">
                <a16:creationId xmlns:a16="http://schemas.microsoft.com/office/drawing/2014/main" id="{78BE9D50-F7B5-99CC-B1CF-19BE63856983}"/>
              </a:ext>
            </a:extLst>
          </p:cNvPr>
          <p:cNvSpPr/>
          <p:nvPr/>
        </p:nvSpPr>
        <p:spPr>
          <a:xfrm>
            <a:off x="3310015" y="1201665"/>
            <a:ext cx="2251800" cy="1689199"/>
          </a:xfrm>
          <a:prstGeom prst="roundRect">
            <a:avLst>
              <a:gd name="adj" fmla="val 16667"/>
            </a:avLst>
          </a:prstGeom>
          <a:solidFill>
            <a:srgbClr val="B3E5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a:p>
        </p:txBody>
      </p:sp>
      <p:sp>
        <p:nvSpPr>
          <p:cNvPr id="7" name="Google Shape;142;p27">
            <a:extLst>
              <a:ext uri="{FF2B5EF4-FFF2-40B4-BE49-F238E27FC236}">
                <a16:creationId xmlns:a16="http://schemas.microsoft.com/office/drawing/2014/main" id="{552CB91C-7518-89E7-3D6D-71F0DC26F711}"/>
              </a:ext>
            </a:extLst>
          </p:cNvPr>
          <p:cNvSpPr txBox="1">
            <a:spLocks/>
          </p:cNvSpPr>
          <p:nvPr/>
        </p:nvSpPr>
        <p:spPr>
          <a:xfrm>
            <a:off x="3432782" y="1251754"/>
            <a:ext cx="2006265" cy="1360424"/>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17500" algn="l" rtl="0">
              <a:lnSpc>
                <a:spcPct val="90000"/>
              </a:lnSpc>
              <a:spcBef>
                <a:spcPts val="800"/>
              </a:spcBef>
              <a:spcAft>
                <a:spcPts val="0"/>
              </a:spcAft>
              <a:buClr>
                <a:schemeClr val="dk1"/>
              </a:buClr>
              <a:buSzPts val="1400"/>
              <a:buFont typeface="Arial"/>
              <a:buChar char="•"/>
              <a:defRPr sz="2100" b="0" i="0" u="none" strike="noStrike" cap="none">
                <a:solidFill>
                  <a:schemeClr val="dk1"/>
                </a:solidFill>
                <a:latin typeface="Calibri"/>
                <a:ea typeface="Calibri"/>
                <a:cs typeface="Calibri"/>
                <a:sym typeface="Calibri"/>
              </a:defRPr>
            </a:lvl1pPr>
            <a:lvl2pPr marL="914400" marR="0" lvl="1" indent="-317500" algn="l" rtl="0">
              <a:lnSpc>
                <a:spcPct val="90000"/>
              </a:lnSpc>
              <a:spcBef>
                <a:spcPts val="400"/>
              </a:spcBef>
              <a:spcAft>
                <a:spcPts val="0"/>
              </a:spcAft>
              <a:buClr>
                <a:schemeClr val="dk1"/>
              </a:buClr>
              <a:buSzPts val="1400"/>
              <a:buFont typeface="Arial"/>
              <a:buChar char="•"/>
              <a:defRPr sz="1800" b="0" i="0" u="none" strike="noStrike" cap="none">
                <a:solidFill>
                  <a:schemeClr val="dk1"/>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dk1"/>
              </a:buClr>
              <a:buSzPts val="14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pPr marL="6350" indent="0" algn="ctr">
              <a:buSzPts val="2100"/>
              <a:buNone/>
            </a:pPr>
            <a:r>
              <a:rPr lang="en-US" sz="2000">
                <a:solidFill>
                  <a:schemeClr val="tx2">
                    <a:lumMod val="25000"/>
                  </a:schemeClr>
                </a:solidFill>
                <a:latin typeface="Roboto"/>
                <a:ea typeface="Roboto"/>
                <a:cs typeface="Roboto"/>
              </a:rPr>
              <a:t>Based on significant factors, identify potential problems</a:t>
            </a:r>
          </a:p>
        </p:txBody>
      </p:sp>
      <p:sp>
        <p:nvSpPr>
          <p:cNvPr id="10" name="Google Shape;76;p14">
            <a:extLst>
              <a:ext uri="{FF2B5EF4-FFF2-40B4-BE49-F238E27FC236}">
                <a16:creationId xmlns:a16="http://schemas.microsoft.com/office/drawing/2014/main" id="{573C5225-6CE8-80B3-C919-7EBBDA5BEEBF}"/>
              </a:ext>
            </a:extLst>
          </p:cNvPr>
          <p:cNvSpPr/>
          <p:nvPr/>
        </p:nvSpPr>
        <p:spPr>
          <a:xfrm>
            <a:off x="6046982" y="1211192"/>
            <a:ext cx="2251800" cy="1689199"/>
          </a:xfrm>
          <a:prstGeom prst="roundRect">
            <a:avLst>
              <a:gd name="adj" fmla="val 16667"/>
            </a:avLst>
          </a:prstGeom>
          <a:solidFill>
            <a:srgbClr val="B3E5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42;p27">
            <a:extLst>
              <a:ext uri="{FF2B5EF4-FFF2-40B4-BE49-F238E27FC236}">
                <a16:creationId xmlns:a16="http://schemas.microsoft.com/office/drawing/2014/main" id="{3830173C-D786-C7C9-A89D-34C4227EA4BC}"/>
              </a:ext>
            </a:extLst>
          </p:cNvPr>
          <p:cNvSpPr txBox="1">
            <a:spLocks/>
          </p:cNvSpPr>
          <p:nvPr/>
        </p:nvSpPr>
        <p:spPr>
          <a:xfrm>
            <a:off x="6169749" y="1726979"/>
            <a:ext cx="2006265" cy="1163885"/>
          </a:xfrm>
          <a:prstGeom prst="rect">
            <a:avLst/>
          </a:prstGeom>
          <a:noFill/>
          <a:ln>
            <a:noFill/>
          </a:ln>
        </p:spPr>
        <p:txBody>
          <a:bodyPr spcFirstLastPara="1" wrap="square" lIns="68575" tIns="34275" rIns="68575" bIns="34275" anchor="t" anchorCtr="0">
            <a:normAutofit/>
          </a:bodyPr>
          <a:lstStyle>
            <a:defPPr marR="0" lvl="0" algn="l" rtl="0">
              <a:lnSpc>
                <a:spcPct val="100000"/>
              </a:lnSpc>
              <a:spcBef>
                <a:spcPts val="0"/>
              </a:spcBef>
              <a:spcAft>
                <a:spcPts val="0"/>
              </a:spcAft>
            </a:defPPr>
            <a:lvl1pPr marL="457200" marR="0" lvl="0" indent="-317500" algn="l" rtl="0">
              <a:lnSpc>
                <a:spcPct val="90000"/>
              </a:lnSpc>
              <a:spcBef>
                <a:spcPts val="800"/>
              </a:spcBef>
              <a:spcAft>
                <a:spcPts val="0"/>
              </a:spcAft>
              <a:buClr>
                <a:schemeClr val="dk1"/>
              </a:buClr>
              <a:buSzPts val="1400"/>
              <a:buFont typeface="Arial"/>
              <a:buChar char="•"/>
              <a:defRPr sz="2100" b="0" i="0" u="none" strike="noStrike" cap="none">
                <a:solidFill>
                  <a:schemeClr val="dk1"/>
                </a:solidFill>
                <a:latin typeface="Calibri"/>
                <a:ea typeface="Calibri"/>
                <a:cs typeface="Calibri"/>
                <a:sym typeface="Calibri"/>
              </a:defRPr>
            </a:lvl1pPr>
            <a:lvl2pPr marL="914400" marR="0" lvl="1" indent="-317500" algn="l" rtl="0">
              <a:lnSpc>
                <a:spcPct val="90000"/>
              </a:lnSpc>
              <a:spcBef>
                <a:spcPts val="400"/>
              </a:spcBef>
              <a:spcAft>
                <a:spcPts val="0"/>
              </a:spcAft>
              <a:buClr>
                <a:schemeClr val="dk1"/>
              </a:buClr>
              <a:buSzPts val="1400"/>
              <a:buFont typeface="Arial"/>
              <a:buChar char="•"/>
              <a:defRPr sz="1800" b="0" i="0" u="none" strike="noStrike" cap="none">
                <a:solidFill>
                  <a:schemeClr val="dk1"/>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dk1"/>
              </a:buClr>
              <a:buSzPts val="14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pPr marL="6350" indent="0" algn="ctr">
              <a:spcBef>
                <a:spcPts val="0"/>
              </a:spcBef>
              <a:buSzPts val="2100"/>
              <a:buNone/>
            </a:pPr>
            <a:r>
              <a:rPr lang="en-US" sz="2000">
                <a:solidFill>
                  <a:schemeClr val="tx2">
                    <a:lumMod val="25000"/>
                  </a:schemeClr>
                </a:solidFill>
                <a:latin typeface="Roboto" panose="02000000000000000000" pitchFamily="2" charset="0"/>
                <a:ea typeface="Roboto" panose="02000000000000000000" pitchFamily="2" charset="0"/>
                <a:cs typeface="Roboto" panose="02000000000000000000" pitchFamily="2" charset="0"/>
              </a:rPr>
              <a:t>Influence policy makers</a:t>
            </a:r>
          </a:p>
        </p:txBody>
      </p:sp>
      <p:sp>
        <p:nvSpPr>
          <p:cNvPr id="14" name="Google Shape;76;p14">
            <a:extLst>
              <a:ext uri="{FF2B5EF4-FFF2-40B4-BE49-F238E27FC236}">
                <a16:creationId xmlns:a16="http://schemas.microsoft.com/office/drawing/2014/main" id="{F23BD3B3-D87E-CE90-3992-8038CE6EA25B}"/>
              </a:ext>
            </a:extLst>
          </p:cNvPr>
          <p:cNvSpPr/>
          <p:nvPr/>
        </p:nvSpPr>
        <p:spPr>
          <a:xfrm>
            <a:off x="1947568" y="3219901"/>
            <a:ext cx="2251800" cy="1689199"/>
          </a:xfrm>
          <a:prstGeom prst="roundRect">
            <a:avLst>
              <a:gd name="adj" fmla="val 16667"/>
            </a:avLst>
          </a:prstGeom>
          <a:solidFill>
            <a:srgbClr val="B3E5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42;p27">
            <a:extLst>
              <a:ext uri="{FF2B5EF4-FFF2-40B4-BE49-F238E27FC236}">
                <a16:creationId xmlns:a16="http://schemas.microsoft.com/office/drawing/2014/main" id="{4232C270-FC4C-63AD-818A-673A987C913C}"/>
              </a:ext>
            </a:extLst>
          </p:cNvPr>
          <p:cNvSpPr txBox="1">
            <a:spLocks/>
          </p:cNvSpPr>
          <p:nvPr/>
        </p:nvSpPr>
        <p:spPr>
          <a:xfrm>
            <a:off x="2070335" y="3532161"/>
            <a:ext cx="2006265" cy="1163885"/>
          </a:xfrm>
          <a:prstGeom prst="rect">
            <a:avLst/>
          </a:prstGeom>
          <a:noFill/>
          <a:ln>
            <a:noFill/>
          </a:ln>
        </p:spPr>
        <p:txBody>
          <a:bodyPr spcFirstLastPara="1" wrap="square" lIns="68575" tIns="34275" rIns="68575" bIns="34275" anchor="t" anchorCtr="0">
            <a:normAutofit/>
          </a:bodyPr>
          <a:lstStyle>
            <a:defPPr marR="0" lvl="0" algn="l" rtl="0">
              <a:lnSpc>
                <a:spcPct val="100000"/>
              </a:lnSpc>
              <a:spcBef>
                <a:spcPts val="0"/>
              </a:spcBef>
              <a:spcAft>
                <a:spcPts val="0"/>
              </a:spcAft>
            </a:defPPr>
            <a:lvl1pPr marL="457200" marR="0" lvl="0" indent="-317500" algn="l" rtl="0">
              <a:lnSpc>
                <a:spcPct val="90000"/>
              </a:lnSpc>
              <a:spcBef>
                <a:spcPts val="800"/>
              </a:spcBef>
              <a:spcAft>
                <a:spcPts val="0"/>
              </a:spcAft>
              <a:buClr>
                <a:schemeClr val="dk1"/>
              </a:buClr>
              <a:buSzPts val="1400"/>
              <a:buFont typeface="Arial"/>
              <a:buChar char="•"/>
              <a:defRPr sz="2100" b="0" i="0" u="none" strike="noStrike" cap="none">
                <a:solidFill>
                  <a:schemeClr val="dk1"/>
                </a:solidFill>
                <a:latin typeface="Calibri"/>
                <a:ea typeface="Calibri"/>
                <a:cs typeface="Calibri"/>
                <a:sym typeface="Calibri"/>
              </a:defRPr>
            </a:lvl1pPr>
            <a:lvl2pPr marL="914400" marR="0" lvl="1" indent="-317500" algn="l" rtl="0">
              <a:lnSpc>
                <a:spcPct val="90000"/>
              </a:lnSpc>
              <a:spcBef>
                <a:spcPts val="400"/>
              </a:spcBef>
              <a:spcAft>
                <a:spcPts val="0"/>
              </a:spcAft>
              <a:buClr>
                <a:schemeClr val="dk1"/>
              </a:buClr>
              <a:buSzPts val="1400"/>
              <a:buFont typeface="Arial"/>
              <a:buChar char="•"/>
              <a:defRPr sz="1800" b="0" i="0" u="none" strike="noStrike" cap="none">
                <a:solidFill>
                  <a:schemeClr val="dk1"/>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dk1"/>
              </a:buClr>
              <a:buSzPts val="14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pPr marL="6350" indent="0" algn="ctr">
              <a:spcBef>
                <a:spcPts val="0"/>
              </a:spcBef>
              <a:buSzPts val="2100"/>
              <a:buNone/>
            </a:pPr>
            <a:r>
              <a:rPr lang="en-US" sz="2000">
                <a:solidFill>
                  <a:schemeClr val="tx2">
                    <a:lumMod val="25000"/>
                  </a:schemeClr>
                </a:solidFill>
                <a:latin typeface="Roboto"/>
                <a:ea typeface="Roboto"/>
                <a:cs typeface="Roboto"/>
              </a:rPr>
              <a:t>Update and compile existing datasets</a:t>
            </a:r>
          </a:p>
        </p:txBody>
      </p:sp>
      <p:sp>
        <p:nvSpPr>
          <p:cNvPr id="16" name="Google Shape;76;p14">
            <a:extLst>
              <a:ext uri="{FF2B5EF4-FFF2-40B4-BE49-F238E27FC236}">
                <a16:creationId xmlns:a16="http://schemas.microsoft.com/office/drawing/2014/main" id="{1DB515A8-6E2E-8644-1B4A-9DBEFCC526D8}"/>
              </a:ext>
            </a:extLst>
          </p:cNvPr>
          <p:cNvSpPr/>
          <p:nvPr/>
        </p:nvSpPr>
        <p:spPr>
          <a:xfrm>
            <a:off x="4821865" y="3116319"/>
            <a:ext cx="2251800" cy="1689199"/>
          </a:xfrm>
          <a:prstGeom prst="roundRect">
            <a:avLst>
              <a:gd name="adj" fmla="val 16667"/>
            </a:avLst>
          </a:prstGeom>
          <a:solidFill>
            <a:srgbClr val="B3E5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42;p27">
            <a:extLst>
              <a:ext uri="{FF2B5EF4-FFF2-40B4-BE49-F238E27FC236}">
                <a16:creationId xmlns:a16="http://schemas.microsoft.com/office/drawing/2014/main" id="{C521E7FD-54CD-C4D7-2FB2-C826E97AFBAE}"/>
              </a:ext>
            </a:extLst>
          </p:cNvPr>
          <p:cNvSpPr txBox="1">
            <a:spLocks/>
          </p:cNvSpPr>
          <p:nvPr/>
        </p:nvSpPr>
        <p:spPr>
          <a:xfrm>
            <a:off x="4944632" y="3532160"/>
            <a:ext cx="2006265" cy="1163885"/>
          </a:xfrm>
          <a:prstGeom prst="rect">
            <a:avLst/>
          </a:prstGeom>
          <a:noFill/>
          <a:ln>
            <a:noFill/>
          </a:ln>
        </p:spPr>
        <p:txBody>
          <a:bodyPr spcFirstLastPara="1" wrap="square" lIns="68575" tIns="34275" rIns="68575" bIns="34275" anchor="t" anchorCtr="0">
            <a:normAutofit/>
          </a:bodyPr>
          <a:lstStyle>
            <a:defPPr marR="0" lvl="0" algn="l" rtl="0">
              <a:lnSpc>
                <a:spcPct val="100000"/>
              </a:lnSpc>
              <a:spcBef>
                <a:spcPts val="0"/>
              </a:spcBef>
              <a:spcAft>
                <a:spcPts val="0"/>
              </a:spcAft>
            </a:defPPr>
            <a:lvl1pPr marL="457200" marR="0" lvl="0" indent="-317500" algn="l" rtl="0">
              <a:lnSpc>
                <a:spcPct val="90000"/>
              </a:lnSpc>
              <a:spcBef>
                <a:spcPts val="800"/>
              </a:spcBef>
              <a:spcAft>
                <a:spcPts val="0"/>
              </a:spcAft>
              <a:buClr>
                <a:schemeClr val="dk1"/>
              </a:buClr>
              <a:buSzPts val="1400"/>
              <a:buFont typeface="Arial"/>
              <a:buChar char="•"/>
              <a:defRPr sz="2100" b="0" i="0" u="none" strike="noStrike" cap="none">
                <a:solidFill>
                  <a:schemeClr val="dk1"/>
                </a:solidFill>
                <a:latin typeface="Calibri"/>
                <a:ea typeface="Calibri"/>
                <a:cs typeface="Calibri"/>
                <a:sym typeface="Calibri"/>
              </a:defRPr>
            </a:lvl1pPr>
            <a:lvl2pPr marL="914400" marR="0" lvl="1" indent="-317500" algn="l" rtl="0">
              <a:lnSpc>
                <a:spcPct val="90000"/>
              </a:lnSpc>
              <a:spcBef>
                <a:spcPts val="400"/>
              </a:spcBef>
              <a:spcAft>
                <a:spcPts val="0"/>
              </a:spcAft>
              <a:buClr>
                <a:schemeClr val="dk1"/>
              </a:buClr>
              <a:buSzPts val="1400"/>
              <a:buFont typeface="Arial"/>
              <a:buChar char="•"/>
              <a:defRPr sz="1800" b="0" i="0" u="none" strike="noStrike" cap="none">
                <a:solidFill>
                  <a:schemeClr val="dk1"/>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dk1"/>
              </a:buClr>
              <a:buSzPts val="14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pPr marL="6350" indent="0" algn="ctr">
              <a:spcBef>
                <a:spcPts val="0"/>
              </a:spcBef>
              <a:buSzPts val="2100"/>
              <a:buNone/>
            </a:pPr>
            <a:r>
              <a:rPr lang="en-US" sz="2000">
                <a:solidFill>
                  <a:schemeClr val="tx2">
                    <a:lumMod val="25000"/>
                  </a:schemeClr>
                </a:solidFill>
                <a:latin typeface="Roboto"/>
                <a:ea typeface="Roboto"/>
                <a:cs typeface="Roboto"/>
              </a:rPr>
              <a:t>Identify safe and dangerous counties</a:t>
            </a:r>
            <a:endParaRPr lang="en-US" sz="2000">
              <a:solidFill>
                <a:schemeClr val="tx2">
                  <a:lumMod val="25000"/>
                </a:schemeClr>
              </a:solidFill>
              <a:latin typeface="Roboto" panose="02000000000000000000" pitchFamily="2" charset="0"/>
              <a:ea typeface="Roboto" panose="02000000000000000000" pitchFamily="2" charset="0"/>
              <a:cs typeface="Roboto" panose="02000000000000000000" pitchFamily="2"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Shape 140"/>
        <p:cNvGrpSpPr/>
        <p:nvPr/>
      </p:nvGrpSpPr>
      <p:grpSpPr>
        <a:xfrm>
          <a:off x="0" y="0"/>
          <a:ext cx="0" cy="0"/>
          <a:chOff x="0" y="0"/>
          <a:chExt cx="0" cy="0"/>
        </a:xfrm>
      </p:grpSpPr>
      <p:pic>
        <p:nvPicPr>
          <p:cNvPr id="3" name="Google Shape;77;p14">
            <a:extLst>
              <a:ext uri="{FF2B5EF4-FFF2-40B4-BE49-F238E27FC236}">
                <a16:creationId xmlns:a16="http://schemas.microsoft.com/office/drawing/2014/main" id="{9E9C0B72-9C05-16B1-7454-82F0B63A2F80}"/>
              </a:ext>
            </a:extLst>
          </p:cNvPr>
          <p:cNvPicPr preferRelativeResize="0"/>
          <p:nvPr/>
        </p:nvPicPr>
        <p:blipFill rotWithShape="1">
          <a:blip r:embed="rId3">
            <a:alphaModFix/>
          </a:blip>
          <a:srcRect t="7287"/>
          <a:stretch/>
        </p:blipFill>
        <p:spPr>
          <a:xfrm>
            <a:off x="325925" y="234400"/>
            <a:ext cx="7219975" cy="693350"/>
          </a:xfrm>
          <a:prstGeom prst="rect">
            <a:avLst/>
          </a:prstGeom>
          <a:noFill/>
          <a:ln>
            <a:noFill/>
          </a:ln>
        </p:spPr>
      </p:pic>
      <p:sp>
        <p:nvSpPr>
          <p:cNvPr id="141" name="Google Shape;141;p27"/>
          <p:cNvSpPr txBox="1">
            <a:spLocks noGrp="1"/>
          </p:cNvSpPr>
          <p:nvPr>
            <p:ph type="title"/>
          </p:nvPr>
        </p:nvSpPr>
        <p:spPr>
          <a:xfrm>
            <a:off x="412082" y="121186"/>
            <a:ext cx="7886700" cy="956989"/>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 sz="3000">
                <a:solidFill>
                  <a:schemeClr val="bg1"/>
                </a:solidFill>
                <a:latin typeface="Roboto" panose="02000000000000000000" pitchFamily="2" charset="0"/>
                <a:ea typeface="Roboto" panose="02000000000000000000" pitchFamily="2" charset="0"/>
                <a:cs typeface="Roboto" panose="02000000000000000000" pitchFamily="2" charset="0"/>
              </a:rPr>
              <a:t>Data Information</a:t>
            </a:r>
            <a:endParaRPr sz="3000">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4" name="Google Shape;100;p15">
            <a:extLst>
              <a:ext uri="{FF2B5EF4-FFF2-40B4-BE49-F238E27FC236}">
                <a16:creationId xmlns:a16="http://schemas.microsoft.com/office/drawing/2014/main" id="{453E6573-EC42-CDA6-B0C0-2745466AFA60}"/>
              </a:ext>
            </a:extLst>
          </p:cNvPr>
          <p:cNvSpPr/>
          <p:nvPr/>
        </p:nvSpPr>
        <p:spPr>
          <a:xfrm>
            <a:off x="325925" y="1292606"/>
            <a:ext cx="8475775" cy="572700"/>
          </a:xfrm>
          <a:prstGeom prst="roundRect">
            <a:avLst>
              <a:gd name="adj" fmla="val 50000"/>
            </a:avLst>
          </a:prstGeom>
          <a:solidFill>
            <a:schemeClr val="lt1"/>
          </a:solidFill>
          <a:ln>
            <a:noFill/>
          </a:ln>
          <a:effectLst>
            <a:outerShdw blurRad="50800" dist="38100" dir="5400000" sx="99000" sy="99000" algn="t" rotWithShape="0">
              <a:prstClr val="black">
                <a:alpha val="20000"/>
              </a:prst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01;p15">
            <a:extLst>
              <a:ext uri="{FF2B5EF4-FFF2-40B4-BE49-F238E27FC236}">
                <a16:creationId xmlns:a16="http://schemas.microsoft.com/office/drawing/2014/main" id="{E8804500-E92A-C0CA-6B35-510D403494ED}"/>
              </a:ext>
            </a:extLst>
          </p:cNvPr>
          <p:cNvSpPr/>
          <p:nvPr/>
        </p:nvSpPr>
        <p:spPr>
          <a:xfrm>
            <a:off x="1223888" y="1292606"/>
            <a:ext cx="2032855" cy="572700"/>
          </a:xfrm>
          <a:prstGeom prst="roundRect">
            <a:avLst>
              <a:gd name="adj" fmla="val 50000"/>
            </a:avLst>
          </a:prstGeom>
          <a:solidFill>
            <a:srgbClr val="B3E5F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 name="TextBox 12">
            <a:extLst>
              <a:ext uri="{FF2B5EF4-FFF2-40B4-BE49-F238E27FC236}">
                <a16:creationId xmlns:a16="http://schemas.microsoft.com/office/drawing/2014/main" id="{A97B3330-EB18-5F0C-31A4-BC93B12C8B7E}"/>
              </a:ext>
            </a:extLst>
          </p:cNvPr>
          <p:cNvSpPr txBox="1"/>
          <p:nvPr/>
        </p:nvSpPr>
        <p:spPr>
          <a:xfrm>
            <a:off x="1463467" y="1423394"/>
            <a:ext cx="1553695" cy="307777"/>
          </a:xfrm>
          <a:prstGeom prst="rect">
            <a:avLst/>
          </a:prstGeom>
          <a:noFill/>
        </p:spPr>
        <p:txBody>
          <a:bodyPr wrap="square" rtlCol="0">
            <a:spAutoFit/>
          </a:bodyPr>
          <a:lstStyle/>
          <a:p>
            <a:pPr algn="ctr"/>
            <a:r>
              <a:rPr lang="en-US">
                <a:latin typeface="Roboto Mono" pitchFamily="49" charset="0"/>
                <a:ea typeface="Roboto Mono" pitchFamily="49" charset="0"/>
                <a:cs typeface="Roboto" panose="02000000000000000000" pitchFamily="2" charset="0"/>
              </a:rPr>
              <a:t>Collection</a:t>
            </a:r>
          </a:p>
        </p:txBody>
      </p:sp>
      <p:sp>
        <p:nvSpPr>
          <p:cNvPr id="19" name="TextBox 18">
            <a:extLst>
              <a:ext uri="{FF2B5EF4-FFF2-40B4-BE49-F238E27FC236}">
                <a16:creationId xmlns:a16="http://schemas.microsoft.com/office/drawing/2014/main" id="{D18974A4-DBBB-3924-DDF1-ACF04757A295}"/>
              </a:ext>
            </a:extLst>
          </p:cNvPr>
          <p:cNvSpPr txBox="1"/>
          <p:nvPr/>
        </p:nvSpPr>
        <p:spPr>
          <a:xfrm>
            <a:off x="5848779" y="1421729"/>
            <a:ext cx="1525372" cy="307777"/>
          </a:xfrm>
          <a:prstGeom prst="rect">
            <a:avLst/>
          </a:prstGeom>
          <a:noFill/>
        </p:spPr>
        <p:txBody>
          <a:bodyPr wrap="square" rtlCol="0">
            <a:spAutoFit/>
          </a:bodyPr>
          <a:lstStyle/>
          <a:p>
            <a:pPr algn="ctr"/>
            <a:r>
              <a:rPr lang="en-US">
                <a:latin typeface="Roboto Mono" panose="00000009000000000000" pitchFamily="49" charset="0"/>
                <a:ea typeface="Roboto Mono" panose="00000009000000000000" pitchFamily="49" charset="0"/>
                <a:cs typeface="Roboto" panose="02000000000000000000" pitchFamily="2" charset="0"/>
              </a:rPr>
              <a:t>Data Years</a:t>
            </a:r>
          </a:p>
        </p:txBody>
      </p:sp>
      <p:sp>
        <p:nvSpPr>
          <p:cNvPr id="25" name="Google Shape;76;p14">
            <a:extLst>
              <a:ext uri="{FF2B5EF4-FFF2-40B4-BE49-F238E27FC236}">
                <a16:creationId xmlns:a16="http://schemas.microsoft.com/office/drawing/2014/main" id="{87322704-5AA3-53F7-D07F-850FE87784DC}"/>
              </a:ext>
            </a:extLst>
          </p:cNvPr>
          <p:cNvSpPr/>
          <p:nvPr/>
        </p:nvSpPr>
        <p:spPr>
          <a:xfrm>
            <a:off x="340506" y="2113065"/>
            <a:ext cx="4074833" cy="2796035"/>
          </a:xfrm>
          <a:prstGeom prst="roundRect">
            <a:avLst>
              <a:gd name="adj" fmla="val 16667"/>
            </a:avLst>
          </a:pr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 name="Straight Connector 26">
            <a:extLst>
              <a:ext uri="{FF2B5EF4-FFF2-40B4-BE49-F238E27FC236}">
                <a16:creationId xmlns:a16="http://schemas.microsoft.com/office/drawing/2014/main" id="{74FDF9D7-1A97-052B-D4B2-5D130E43BA71}"/>
              </a:ext>
            </a:extLst>
          </p:cNvPr>
          <p:cNvCxnSpPr>
            <a:cxnSpLocks/>
          </p:cNvCxnSpPr>
          <p:nvPr/>
        </p:nvCxnSpPr>
        <p:spPr>
          <a:xfrm>
            <a:off x="1581661" y="2113065"/>
            <a:ext cx="0" cy="289076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0A1EFF4-1D0C-8331-C61D-DF4F17C0BFA6}"/>
              </a:ext>
            </a:extLst>
          </p:cNvPr>
          <p:cNvCxnSpPr>
            <a:cxnSpLocks/>
          </p:cNvCxnSpPr>
          <p:nvPr/>
        </p:nvCxnSpPr>
        <p:spPr>
          <a:xfrm>
            <a:off x="255426" y="3014613"/>
            <a:ext cx="4159913"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0B18F47-02F2-20EA-1693-C241FD069FA2}"/>
              </a:ext>
            </a:extLst>
          </p:cNvPr>
          <p:cNvCxnSpPr>
            <a:cxnSpLocks/>
          </p:cNvCxnSpPr>
          <p:nvPr/>
        </p:nvCxnSpPr>
        <p:spPr>
          <a:xfrm>
            <a:off x="297965" y="3964646"/>
            <a:ext cx="4117374"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FAB16E85-C8D7-261C-60B1-199B38814CF9}"/>
              </a:ext>
            </a:extLst>
          </p:cNvPr>
          <p:cNvSpPr txBox="1"/>
          <p:nvPr/>
        </p:nvSpPr>
        <p:spPr>
          <a:xfrm>
            <a:off x="493504" y="2450068"/>
            <a:ext cx="1044249" cy="307777"/>
          </a:xfrm>
          <a:prstGeom prst="rect">
            <a:avLst/>
          </a:prstGeom>
          <a:noFill/>
        </p:spPr>
        <p:txBody>
          <a:bodyPr wrap="square" rtlCol="0">
            <a:spAutoFit/>
          </a:bodyPr>
          <a:lstStyle/>
          <a:p>
            <a:r>
              <a:rPr lang="en-US" b="1">
                <a:solidFill>
                  <a:schemeClr val="tx2">
                    <a:lumMod val="25000"/>
                  </a:schemeClr>
                </a:solidFill>
                <a:latin typeface="Roboto" panose="02000000000000000000" pitchFamily="2" charset="0"/>
                <a:ea typeface="Roboto" panose="02000000000000000000" pitchFamily="2" charset="0"/>
                <a:cs typeface="Roboto" panose="02000000000000000000" pitchFamily="2" charset="0"/>
              </a:rPr>
              <a:t>Locations</a:t>
            </a:r>
          </a:p>
        </p:txBody>
      </p:sp>
      <p:sp>
        <p:nvSpPr>
          <p:cNvPr id="35" name="TextBox 34">
            <a:extLst>
              <a:ext uri="{FF2B5EF4-FFF2-40B4-BE49-F238E27FC236}">
                <a16:creationId xmlns:a16="http://schemas.microsoft.com/office/drawing/2014/main" id="{36009D7B-E76A-78C9-615E-821B12E3687C}"/>
              </a:ext>
            </a:extLst>
          </p:cNvPr>
          <p:cNvSpPr txBox="1"/>
          <p:nvPr/>
        </p:nvSpPr>
        <p:spPr>
          <a:xfrm>
            <a:off x="1586300" y="2326241"/>
            <a:ext cx="2935722" cy="492443"/>
          </a:xfrm>
          <a:prstGeom prst="rect">
            <a:avLst/>
          </a:prstGeom>
          <a:noFill/>
        </p:spPr>
        <p:txBody>
          <a:bodyPr wrap="square" rtlCol="0">
            <a:spAutoFit/>
          </a:bodyPr>
          <a:lstStyle/>
          <a:p>
            <a:r>
              <a:rPr lang="en-US" sz="1300">
                <a:solidFill>
                  <a:schemeClr val="tx2">
                    <a:lumMod val="25000"/>
                  </a:schemeClr>
                </a:solidFill>
                <a:latin typeface="Roboto" panose="02000000000000000000" pitchFamily="2" charset="0"/>
                <a:ea typeface="Roboto" panose="02000000000000000000" pitchFamily="2" charset="0"/>
                <a:cs typeface="Roboto" panose="02000000000000000000" pitchFamily="2" charset="0"/>
              </a:rPr>
              <a:t>County-level for 50 U.S. states</a:t>
            </a:r>
          </a:p>
          <a:p>
            <a:r>
              <a:rPr lang="en-US" sz="1300">
                <a:solidFill>
                  <a:schemeClr val="tx2">
                    <a:lumMod val="25000"/>
                  </a:schemeClr>
                </a:solidFill>
                <a:latin typeface="Roboto" panose="02000000000000000000" pitchFamily="2" charset="0"/>
                <a:ea typeface="Roboto" panose="02000000000000000000" pitchFamily="2" charset="0"/>
                <a:cs typeface="Roboto" panose="02000000000000000000" pitchFamily="2" charset="0"/>
              </a:rPr>
              <a:t>(Territories not included)</a:t>
            </a:r>
          </a:p>
        </p:txBody>
      </p:sp>
      <p:sp>
        <p:nvSpPr>
          <p:cNvPr id="36" name="TextBox 35">
            <a:extLst>
              <a:ext uri="{FF2B5EF4-FFF2-40B4-BE49-F238E27FC236}">
                <a16:creationId xmlns:a16="http://schemas.microsoft.com/office/drawing/2014/main" id="{E787045F-A06E-DD16-42D7-34FC55207D49}"/>
              </a:ext>
            </a:extLst>
          </p:cNvPr>
          <p:cNvSpPr txBox="1"/>
          <p:nvPr/>
        </p:nvSpPr>
        <p:spPr>
          <a:xfrm>
            <a:off x="475806" y="3250672"/>
            <a:ext cx="1044249" cy="523220"/>
          </a:xfrm>
          <a:prstGeom prst="rect">
            <a:avLst/>
          </a:prstGeom>
          <a:noFill/>
        </p:spPr>
        <p:txBody>
          <a:bodyPr wrap="square" rtlCol="0">
            <a:spAutoFit/>
          </a:bodyPr>
          <a:lstStyle/>
          <a:p>
            <a:r>
              <a:rPr lang="en-US" b="1">
                <a:solidFill>
                  <a:schemeClr val="tx2">
                    <a:lumMod val="25000"/>
                  </a:schemeClr>
                </a:solidFill>
                <a:latin typeface="Roboto" panose="02000000000000000000" pitchFamily="2" charset="0"/>
                <a:ea typeface="Roboto" panose="02000000000000000000" pitchFamily="2" charset="0"/>
                <a:cs typeface="Roboto" panose="02000000000000000000" pitchFamily="2" charset="0"/>
              </a:rPr>
              <a:t>Master Data File</a:t>
            </a:r>
          </a:p>
        </p:txBody>
      </p:sp>
      <p:sp>
        <p:nvSpPr>
          <p:cNvPr id="37" name="TextBox 36">
            <a:extLst>
              <a:ext uri="{FF2B5EF4-FFF2-40B4-BE49-F238E27FC236}">
                <a16:creationId xmlns:a16="http://schemas.microsoft.com/office/drawing/2014/main" id="{52DDE769-4C51-E445-5843-ED0352824C71}"/>
              </a:ext>
            </a:extLst>
          </p:cNvPr>
          <p:cNvSpPr txBox="1"/>
          <p:nvPr/>
        </p:nvSpPr>
        <p:spPr>
          <a:xfrm>
            <a:off x="1586300" y="3347600"/>
            <a:ext cx="2935722" cy="292388"/>
          </a:xfrm>
          <a:prstGeom prst="rect">
            <a:avLst/>
          </a:prstGeom>
          <a:noFill/>
        </p:spPr>
        <p:txBody>
          <a:bodyPr wrap="square" rtlCol="0">
            <a:spAutoFit/>
          </a:bodyPr>
          <a:lstStyle/>
          <a:p>
            <a:r>
              <a:rPr lang="en-US" sz="1300">
                <a:solidFill>
                  <a:schemeClr val="tx2">
                    <a:lumMod val="25000"/>
                  </a:schemeClr>
                </a:solidFill>
                <a:latin typeface="Roboto" panose="02000000000000000000" pitchFamily="2" charset="0"/>
                <a:ea typeface="Roboto" panose="02000000000000000000" pitchFamily="2" charset="0"/>
                <a:cs typeface="Roboto" panose="02000000000000000000" pitchFamily="2" charset="0"/>
              </a:rPr>
              <a:t>Combined 60 individual datasets</a:t>
            </a:r>
          </a:p>
        </p:txBody>
      </p:sp>
      <p:sp>
        <p:nvSpPr>
          <p:cNvPr id="38" name="TextBox 37">
            <a:extLst>
              <a:ext uri="{FF2B5EF4-FFF2-40B4-BE49-F238E27FC236}">
                <a16:creationId xmlns:a16="http://schemas.microsoft.com/office/drawing/2014/main" id="{BDFB8F78-9FE5-FDA5-4E3E-5C7BBCBD4B55}"/>
              </a:ext>
            </a:extLst>
          </p:cNvPr>
          <p:cNvSpPr txBox="1"/>
          <p:nvPr/>
        </p:nvSpPr>
        <p:spPr>
          <a:xfrm>
            <a:off x="1586300" y="4092209"/>
            <a:ext cx="2935722" cy="692497"/>
          </a:xfrm>
          <a:prstGeom prst="rect">
            <a:avLst/>
          </a:prstGeom>
          <a:noFill/>
        </p:spPr>
        <p:txBody>
          <a:bodyPr wrap="square" rtlCol="0">
            <a:spAutoFit/>
          </a:bodyPr>
          <a:lstStyle/>
          <a:p>
            <a:r>
              <a:rPr lang="en-US" sz="1300">
                <a:solidFill>
                  <a:schemeClr val="tx2">
                    <a:lumMod val="25000"/>
                  </a:schemeClr>
                </a:solidFill>
                <a:latin typeface="Roboto" panose="02000000000000000000" pitchFamily="2" charset="0"/>
                <a:ea typeface="Roboto" panose="02000000000000000000" pitchFamily="2" charset="0"/>
                <a:cs typeface="Roboto" panose="02000000000000000000" pitchFamily="2" charset="0"/>
              </a:rPr>
              <a:t>United States government organizations and independent centers</a:t>
            </a:r>
          </a:p>
        </p:txBody>
      </p:sp>
      <p:sp>
        <p:nvSpPr>
          <p:cNvPr id="39" name="TextBox 38">
            <a:extLst>
              <a:ext uri="{FF2B5EF4-FFF2-40B4-BE49-F238E27FC236}">
                <a16:creationId xmlns:a16="http://schemas.microsoft.com/office/drawing/2014/main" id="{969C7BFB-8ADC-83D4-A7F8-A10B5FB49669}"/>
              </a:ext>
            </a:extLst>
          </p:cNvPr>
          <p:cNvSpPr txBox="1"/>
          <p:nvPr/>
        </p:nvSpPr>
        <p:spPr>
          <a:xfrm>
            <a:off x="475806" y="4218890"/>
            <a:ext cx="1044249" cy="307777"/>
          </a:xfrm>
          <a:prstGeom prst="rect">
            <a:avLst/>
          </a:prstGeom>
          <a:noFill/>
        </p:spPr>
        <p:txBody>
          <a:bodyPr wrap="square" rtlCol="0">
            <a:spAutoFit/>
          </a:bodyPr>
          <a:lstStyle/>
          <a:p>
            <a:r>
              <a:rPr lang="en-US" b="1">
                <a:solidFill>
                  <a:schemeClr val="tx2">
                    <a:lumMod val="25000"/>
                  </a:schemeClr>
                </a:solidFill>
                <a:latin typeface="Roboto" panose="02000000000000000000" pitchFamily="2" charset="0"/>
                <a:ea typeface="Roboto" panose="02000000000000000000" pitchFamily="2" charset="0"/>
                <a:cs typeface="Roboto" panose="02000000000000000000" pitchFamily="2" charset="0"/>
              </a:rPr>
              <a:t>Sources</a:t>
            </a:r>
          </a:p>
        </p:txBody>
      </p:sp>
      <p:sp>
        <p:nvSpPr>
          <p:cNvPr id="54" name="Google Shape;76;p14">
            <a:extLst>
              <a:ext uri="{FF2B5EF4-FFF2-40B4-BE49-F238E27FC236}">
                <a16:creationId xmlns:a16="http://schemas.microsoft.com/office/drawing/2014/main" id="{1F33D9C3-21CC-2BCF-BD57-EAE374AA701D}"/>
              </a:ext>
            </a:extLst>
          </p:cNvPr>
          <p:cNvSpPr/>
          <p:nvPr/>
        </p:nvSpPr>
        <p:spPr>
          <a:xfrm>
            <a:off x="4720308" y="2095776"/>
            <a:ext cx="4074833" cy="2796035"/>
          </a:xfrm>
          <a:prstGeom prst="roundRect">
            <a:avLst>
              <a:gd name="adj" fmla="val 16667"/>
            </a:avLst>
          </a:pr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5" name="Straight Connector 54">
            <a:extLst>
              <a:ext uri="{FF2B5EF4-FFF2-40B4-BE49-F238E27FC236}">
                <a16:creationId xmlns:a16="http://schemas.microsoft.com/office/drawing/2014/main" id="{F9EDA8CD-B89E-1D72-56EE-DDDCD9270920}"/>
              </a:ext>
            </a:extLst>
          </p:cNvPr>
          <p:cNvCxnSpPr>
            <a:cxnSpLocks/>
          </p:cNvCxnSpPr>
          <p:nvPr/>
        </p:nvCxnSpPr>
        <p:spPr>
          <a:xfrm>
            <a:off x="7419575" y="2113064"/>
            <a:ext cx="0" cy="289076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57A315C7-3C58-1DF8-DFD7-99C5DAAEDF6E}"/>
              </a:ext>
            </a:extLst>
          </p:cNvPr>
          <p:cNvCxnSpPr>
            <a:cxnSpLocks/>
          </p:cNvCxnSpPr>
          <p:nvPr/>
        </p:nvCxnSpPr>
        <p:spPr>
          <a:xfrm>
            <a:off x="4726868" y="2470225"/>
            <a:ext cx="4074833"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51685943-5ACE-AF54-14D8-B8714294685C}"/>
              </a:ext>
            </a:extLst>
          </p:cNvPr>
          <p:cNvCxnSpPr>
            <a:cxnSpLocks/>
          </p:cNvCxnSpPr>
          <p:nvPr/>
        </p:nvCxnSpPr>
        <p:spPr>
          <a:xfrm flipV="1">
            <a:off x="4726868" y="3887864"/>
            <a:ext cx="4074833" cy="1127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0C07D9A9-2CD3-868F-B2E4-C1CA251BB081}"/>
              </a:ext>
            </a:extLst>
          </p:cNvPr>
          <p:cNvSpPr txBox="1"/>
          <p:nvPr/>
        </p:nvSpPr>
        <p:spPr>
          <a:xfrm>
            <a:off x="5040173" y="2138881"/>
            <a:ext cx="2134696" cy="323165"/>
          </a:xfrm>
          <a:prstGeom prst="rect">
            <a:avLst/>
          </a:prstGeom>
          <a:noFill/>
        </p:spPr>
        <p:txBody>
          <a:bodyPr wrap="square" rtlCol="0">
            <a:spAutoFit/>
          </a:bodyPr>
          <a:lstStyle/>
          <a:p>
            <a:pPr algn="ctr"/>
            <a:r>
              <a:rPr lang="en-US" sz="1500" b="1">
                <a:solidFill>
                  <a:schemeClr val="tx2">
                    <a:lumMod val="25000"/>
                    <a:alpha val="25000"/>
                  </a:schemeClr>
                </a:solidFill>
                <a:latin typeface="Roboto" panose="02000000000000000000" pitchFamily="2" charset="0"/>
                <a:ea typeface="Roboto" panose="02000000000000000000" pitchFamily="2" charset="0"/>
                <a:cs typeface="Roboto" panose="02000000000000000000" pitchFamily="2" charset="0"/>
              </a:rPr>
              <a:t>Violent Crime</a:t>
            </a:r>
          </a:p>
        </p:txBody>
      </p:sp>
      <p:sp>
        <p:nvSpPr>
          <p:cNvPr id="59" name="TextBox 58">
            <a:extLst>
              <a:ext uri="{FF2B5EF4-FFF2-40B4-BE49-F238E27FC236}">
                <a16:creationId xmlns:a16="http://schemas.microsoft.com/office/drawing/2014/main" id="{204DFA58-CDC1-A069-3346-D98171219758}"/>
              </a:ext>
            </a:extLst>
          </p:cNvPr>
          <p:cNvSpPr txBox="1"/>
          <p:nvPr/>
        </p:nvSpPr>
        <p:spPr>
          <a:xfrm>
            <a:off x="7377755" y="2149674"/>
            <a:ext cx="1137420" cy="323165"/>
          </a:xfrm>
          <a:prstGeom prst="rect">
            <a:avLst/>
          </a:prstGeom>
          <a:noFill/>
        </p:spPr>
        <p:txBody>
          <a:bodyPr wrap="square" rtlCol="0">
            <a:spAutoFit/>
          </a:bodyPr>
          <a:lstStyle/>
          <a:p>
            <a:pPr algn="ctr"/>
            <a:r>
              <a:rPr lang="en-US" sz="1500">
                <a:solidFill>
                  <a:schemeClr val="tx2">
                    <a:lumMod val="25000"/>
                    <a:alpha val="25000"/>
                  </a:schemeClr>
                </a:solidFill>
                <a:latin typeface="Roboto" panose="02000000000000000000" pitchFamily="2" charset="0"/>
                <a:ea typeface="Roboto" panose="02000000000000000000" pitchFamily="2" charset="0"/>
                <a:cs typeface="Roboto" panose="02000000000000000000" pitchFamily="2" charset="0"/>
              </a:rPr>
              <a:t>2016</a:t>
            </a:r>
          </a:p>
        </p:txBody>
      </p:sp>
      <p:cxnSp>
        <p:nvCxnSpPr>
          <p:cNvPr id="153" name="Straight Connector 152">
            <a:extLst>
              <a:ext uri="{FF2B5EF4-FFF2-40B4-BE49-F238E27FC236}">
                <a16:creationId xmlns:a16="http://schemas.microsoft.com/office/drawing/2014/main" id="{3A3C937B-4A96-15A0-1330-C769FB7F07EA}"/>
              </a:ext>
            </a:extLst>
          </p:cNvPr>
          <p:cNvCxnSpPr>
            <a:cxnSpLocks/>
          </p:cNvCxnSpPr>
          <p:nvPr/>
        </p:nvCxnSpPr>
        <p:spPr>
          <a:xfrm flipV="1">
            <a:off x="4726868" y="2815866"/>
            <a:ext cx="4074833" cy="281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3BE48336-081B-EA89-FDBD-A4C21BDFDEBD}"/>
              </a:ext>
            </a:extLst>
          </p:cNvPr>
          <p:cNvCxnSpPr>
            <a:cxnSpLocks/>
          </p:cNvCxnSpPr>
          <p:nvPr/>
        </p:nvCxnSpPr>
        <p:spPr>
          <a:xfrm>
            <a:off x="4726868" y="3201810"/>
            <a:ext cx="4074833"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51A882A3-7035-5AA7-2C29-21FCE4906C85}"/>
              </a:ext>
            </a:extLst>
          </p:cNvPr>
          <p:cNvCxnSpPr>
            <a:cxnSpLocks/>
            <a:stCxn id="214" idx="1"/>
            <a:endCxn id="214" idx="3"/>
          </p:cNvCxnSpPr>
          <p:nvPr/>
        </p:nvCxnSpPr>
        <p:spPr>
          <a:xfrm>
            <a:off x="4726868" y="3477755"/>
            <a:ext cx="4074833"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CE8A50B5-C69E-597C-522B-1E08B8D6060D}"/>
              </a:ext>
            </a:extLst>
          </p:cNvPr>
          <p:cNvCxnSpPr>
            <a:cxnSpLocks/>
          </p:cNvCxnSpPr>
          <p:nvPr/>
        </p:nvCxnSpPr>
        <p:spPr>
          <a:xfrm>
            <a:off x="4726868" y="4218890"/>
            <a:ext cx="4074833"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D3F5C2DE-87E5-C7B7-09C6-36C44B8CCA8E}"/>
              </a:ext>
            </a:extLst>
          </p:cNvPr>
          <p:cNvCxnSpPr>
            <a:cxnSpLocks/>
          </p:cNvCxnSpPr>
          <p:nvPr/>
        </p:nvCxnSpPr>
        <p:spPr>
          <a:xfrm flipV="1">
            <a:off x="4726868" y="4507131"/>
            <a:ext cx="4074833" cy="1127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62" name="TextBox 161">
            <a:extLst>
              <a:ext uri="{FF2B5EF4-FFF2-40B4-BE49-F238E27FC236}">
                <a16:creationId xmlns:a16="http://schemas.microsoft.com/office/drawing/2014/main" id="{7E643668-18A5-81B1-00F9-9BA045132E20}"/>
              </a:ext>
            </a:extLst>
          </p:cNvPr>
          <p:cNvSpPr txBox="1"/>
          <p:nvPr/>
        </p:nvSpPr>
        <p:spPr>
          <a:xfrm>
            <a:off x="5035291" y="2492701"/>
            <a:ext cx="2134696" cy="323165"/>
          </a:xfrm>
          <a:prstGeom prst="rect">
            <a:avLst/>
          </a:prstGeom>
          <a:noFill/>
        </p:spPr>
        <p:txBody>
          <a:bodyPr wrap="square" rtlCol="0">
            <a:spAutoFit/>
          </a:bodyPr>
          <a:lstStyle/>
          <a:p>
            <a:pPr algn="ctr"/>
            <a:r>
              <a:rPr lang="en-US" sz="1500" b="1">
                <a:solidFill>
                  <a:schemeClr val="tx2">
                    <a:lumMod val="25000"/>
                    <a:alpha val="25000"/>
                  </a:schemeClr>
                </a:solidFill>
                <a:latin typeface="Roboto" panose="02000000000000000000" pitchFamily="2" charset="0"/>
                <a:ea typeface="Roboto" panose="02000000000000000000" pitchFamily="2" charset="0"/>
                <a:cs typeface="Roboto" panose="02000000000000000000" pitchFamily="2" charset="0"/>
              </a:rPr>
              <a:t>Population</a:t>
            </a:r>
          </a:p>
        </p:txBody>
      </p:sp>
      <p:sp>
        <p:nvSpPr>
          <p:cNvPr id="163" name="TextBox 162">
            <a:extLst>
              <a:ext uri="{FF2B5EF4-FFF2-40B4-BE49-F238E27FC236}">
                <a16:creationId xmlns:a16="http://schemas.microsoft.com/office/drawing/2014/main" id="{0E389E71-91F9-BE1C-5D96-09117AC2E24A}"/>
              </a:ext>
            </a:extLst>
          </p:cNvPr>
          <p:cNvSpPr txBox="1"/>
          <p:nvPr/>
        </p:nvSpPr>
        <p:spPr>
          <a:xfrm>
            <a:off x="7414518" y="2514949"/>
            <a:ext cx="1137420" cy="323165"/>
          </a:xfrm>
          <a:prstGeom prst="rect">
            <a:avLst/>
          </a:prstGeom>
          <a:noFill/>
        </p:spPr>
        <p:txBody>
          <a:bodyPr wrap="square" rtlCol="0">
            <a:spAutoFit/>
          </a:bodyPr>
          <a:lstStyle/>
          <a:p>
            <a:pPr algn="ctr"/>
            <a:r>
              <a:rPr lang="en-US" sz="1500">
                <a:solidFill>
                  <a:schemeClr val="tx2">
                    <a:lumMod val="25000"/>
                    <a:alpha val="25000"/>
                  </a:schemeClr>
                </a:solidFill>
                <a:latin typeface="Roboto" panose="02000000000000000000" pitchFamily="2" charset="0"/>
                <a:ea typeface="Roboto" panose="02000000000000000000" pitchFamily="2" charset="0"/>
                <a:cs typeface="Roboto" panose="02000000000000000000" pitchFamily="2" charset="0"/>
              </a:rPr>
              <a:t>2020</a:t>
            </a:r>
          </a:p>
        </p:txBody>
      </p:sp>
      <p:sp>
        <p:nvSpPr>
          <p:cNvPr id="166" name="TextBox 165">
            <a:extLst>
              <a:ext uri="{FF2B5EF4-FFF2-40B4-BE49-F238E27FC236}">
                <a16:creationId xmlns:a16="http://schemas.microsoft.com/office/drawing/2014/main" id="{7EFB6856-FDB7-BDE8-28B7-D1BEC19571B5}"/>
              </a:ext>
            </a:extLst>
          </p:cNvPr>
          <p:cNvSpPr txBox="1"/>
          <p:nvPr/>
        </p:nvSpPr>
        <p:spPr>
          <a:xfrm>
            <a:off x="5035116" y="2859754"/>
            <a:ext cx="2134696" cy="323165"/>
          </a:xfrm>
          <a:prstGeom prst="rect">
            <a:avLst/>
          </a:prstGeom>
          <a:noFill/>
        </p:spPr>
        <p:txBody>
          <a:bodyPr wrap="square" rtlCol="0">
            <a:spAutoFit/>
          </a:bodyPr>
          <a:lstStyle/>
          <a:p>
            <a:pPr algn="ctr"/>
            <a:r>
              <a:rPr lang="en-US" sz="1500" b="1">
                <a:solidFill>
                  <a:schemeClr val="tx2">
                    <a:lumMod val="25000"/>
                    <a:alpha val="25000"/>
                  </a:schemeClr>
                </a:solidFill>
                <a:latin typeface="Roboto" panose="02000000000000000000" pitchFamily="2" charset="0"/>
                <a:ea typeface="Roboto" panose="02000000000000000000" pitchFamily="2" charset="0"/>
                <a:cs typeface="Roboto" panose="02000000000000000000" pitchFamily="2" charset="0"/>
              </a:rPr>
              <a:t>Police Force Numbers</a:t>
            </a:r>
          </a:p>
        </p:txBody>
      </p:sp>
      <p:sp>
        <p:nvSpPr>
          <p:cNvPr id="167" name="TextBox 166">
            <a:extLst>
              <a:ext uri="{FF2B5EF4-FFF2-40B4-BE49-F238E27FC236}">
                <a16:creationId xmlns:a16="http://schemas.microsoft.com/office/drawing/2014/main" id="{868655C2-3599-6D39-15FC-649F52F5459A}"/>
              </a:ext>
            </a:extLst>
          </p:cNvPr>
          <p:cNvSpPr txBox="1"/>
          <p:nvPr/>
        </p:nvSpPr>
        <p:spPr>
          <a:xfrm>
            <a:off x="7414518" y="2871027"/>
            <a:ext cx="1137420" cy="323165"/>
          </a:xfrm>
          <a:prstGeom prst="rect">
            <a:avLst/>
          </a:prstGeom>
          <a:noFill/>
        </p:spPr>
        <p:txBody>
          <a:bodyPr wrap="square" rtlCol="0">
            <a:spAutoFit/>
          </a:bodyPr>
          <a:lstStyle/>
          <a:p>
            <a:pPr algn="ctr"/>
            <a:r>
              <a:rPr lang="en-US" sz="1500">
                <a:solidFill>
                  <a:schemeClr val="tx2">
                    <a:lumMod val="25000"/>
                    <a:alpha val="25000"/>
                  </a:schemeClr>
                </a:solidFill>
                <a:latin typeface="Roboto" panose="02000000000000000000" pitchFamily="2" charset="0"/>
                <a:ea typeface="Roboto" panose="02000000000000000000" pitchFamily="2" charset="0"/>
                <a:cs typeface="Roboto" panose="02000000000000000000" pitchFamily="2" charset="0"/>
              </a:rPr>
              <a:t>2022</a:t>
            </a:r>
          </a:p>
        </p:txBody>
      </p:sp>
      <p:sp>
        <p:nvSpPr>
          <p:cNvPr id="168" name="TextBox 167">
            <a:extLst>
              <a:ext uri="{FF2B5EF4-FFF2-40B4-BE49-F238E27FC236}">
                <a16:creationId xmlns:a16="http://schemas.microsoft.com/office/drawing/2014/main" id="{7218668B-540A-0663-72A1-62FEFEBF2177}"/>
              </a:ext>
            </a:extLst>
          </p:cNvPr>
          <p:cNvSpPr txBox="1"/>
          <p:nvPr/>
        </p:nvSpPr>
        <p:spPr>
          <a:xfrm>
            <a:off x="5028136" y="3172441"/>
            <a:ext cx="2134696" cy="323165"/>
          </a:xfrm>
          <a:prstGeom prst="rect">
            <a:avLst/>
          </a:prstGeom>
          <a:noFill/>
        </p:spPr>
        <p:txBody>
          <a:bodyPr wrap="square" rtlCol="0">
            <a:spAutoFit/>
          </a:bodyPr>
          <a:lstStyle/>
          <a:p>
            <a:pPr algn="ctr"/>
            <a:r>
              <a:rPr lang="en-US" sz="1500" b="1">
                <a:solidFill>
                  <a:schemeClr val="tx2">
                    <a:lumMod val="25000"/>
                    <a:alpha val="25000"/>
                  </a:schemeClr>
                </a:solidFill>
                <a:latin typeface="Roboto" panose="02000000000000000000" pitchFamily="2" charset="0"/>
                <a:ea typeface="Roboto" panose="02000000000000000000" pitchFamily="2" charset="0"/>
                <a:cs typeface="Roboto" panose="02000000000000000000" pitchFamily="2" charset="0"/>
              </a:rPr>
              <a:t>Race </a:t>
            </a:r>
          </a:p>
        </p:txBody>
      </p:sp>
      <p:sp>
        <p:nvSpPr>
          <p:cNvPr id="169" name="TextBox 168">
            <a:extLst>
              <a:ext uri="{FF2B5EF4-FFF2-40B4-BE49-F238E27FC236}">
                <a16:creationId xmlns:a16="http://schemas.microsoft.com/office/drawing/2014/main" id="{53A4FB41-3515-CD78-6A85-53FDBABF7A5A}"/>
              </a:ext>
            </a:extLst>
          </p:cNvPr>
          <p:cNvSpPr txBox="1"/>
          <p:nvPr/>
        </p:nvSpPr>
        <p:spPr>
          <a:xfrm>
            <a:off x="7414518" y="3246534"/>
            <a:ext cx="1137420" cy="323165"/>
          </a:xfrm>
          <a:prstGeom prst="rect">
            <a:avLst/>
          </a:prstGeom>
          <a:noFill/>
        </p:spPr>
        <p:txBody>
          <a:bodyPr wrap="square" rtlCol="0">
            <a:spAutoFit/>
          </a:bodyPr>
          <a:lstStyle/>
          <a:p>
            <a:pPr algn="ctr"/>
            <a:r>
              <a:rPr lang="en-US" sz="1500">
                <a:solidFill>
                  <a:schemeClr val="tx2">
                    <a:lumMod val="25000"/>
                    <a:alpha val="25000"/>
                  </a:schemeClr>
                </a:solidFill>
                <a:latin typeface="Roboto" panose="02000000000000000000" pitchFamily="2" charset="0"/>
                <a:ea typeface="Roboto" panose="02000000000000000000" pitchFamily="2" charset="0"/>
                <a:cs typeface="Roboto" panose="02000000000000000000" pitchFamily="2" charset="0"/>
              </a:rPr>
              <a:t>2016</a:t>
            </a:r>
          </a:p>
        </p:txBody>
      </p:sp>
      <p:sp>
        <p:nvSpPr>
          <p:cNvPr id="170" name="TextBox 169">
            <a:extLst>
              <a:ext uri="{FF2B5EF4-FFF2-40B4-BE49-F238E27FC236}">
                <a16:creationId xmlns:a16="http://schemas.microsoft.com/office/drawing/2014/main" id="{CC7CB88F-3BC8-77DA-E88B-09FEEF4A715A}"/>
              </a:ext>
            </a:extLst>
          </p:cNvPr>
          <p:cNvSpPr txBox="1"/>
          <p:nvPr/>
        </p:nvSpPr>
        <p:spPr>
          <a:xfrm>
            <a:off x="5035116" y="3580490"/>
            <a:ext cx="2134696" cy="323165"/>
          </a:xfrm>
          <a:prstGeom prst="rect">
            <a:avLst/>
          </a:prstGeom>
          <a:noFill/>
        </p:spPr>
        <p:txBody>
          <a:bodyPr wrap="square" rtlCol="0">
            <a:spAutoFit/>
          </a:bodyPr>
          <a:lstStyle/>
          <a:p>
            <a:pPr algn="ctr"/>
            <a:r>
              <a:rPr lang="en-US" sz="1500" b="1">
                <a:solidFill>
                  <a:schemeClr val="tx2">
                    <a:lumMod val="25000"/>
                    <a:alpha val="25000"/>
                  </a:schemeClr>
                </a:solidFill>
                <a:latin typeface="Roboto" panose="02000000000000000000" pitchFamily="2" charset="0"/>
                <a:ea typeface="Roboto" panose="02000000000000000000" pitchFamily="2" charset="0"/>
                <a:cs typeface="Roboto" panose="02000000000000000000" pitchFamily="2" charset="0"/>
              </a:rPr>
              <a:t>Party Affiliation</a:t>
            </a:r>
          </a:p>
        </p:txBody>
      </p:sp>
      <p:sp>
        <p:nvSpPr>
          <p:cNvPr id="171" name="TextBox 170">
            <a:extLst>
              <a:ext uri="{FF2B5EF4-FFF2-40B4-BE49-F238E27FC236}">
                <a16:creationId xmlns:a16="http://schemas.microsoft.com/office/drawing/2014/main" id="{E6D1C8B0-413A-6870-16F0-17CB876D49E2}"/>
              </a:ext>
            </a:extLst>
          </p:cNvPr>
          <p:cNvSpPr txBox="1"/>
          <p:nvPr/>
        </p:nvSpPr>
        <p:spPr>
          <a:xfrm>
            <a:off x="7414518" y="3591763"/>
            <a:ext cx="1137420" cy="323165"/>
          </a:xfrm>
          <a:prstGeom prst="rect">
            <a:avLst/>
          </a:prstGeom>
          <a:noFill/>
        </p:spPr>
        <p:txBody>
          <a:bodyPr wrap="square" rtlCol="0">
            <a:spAutoFit/>
          </a:bodyPr>
          <a:lstStyle/>
          <a:p>
            <a:pPr algn="ctr"/>
            <a:r>
              <a:rPr lang="en-US" sz="1500">
                <a:solidFill>
                  <a:schemeClr val="tx2">
                    <a:lumMod val="25000"/>
                    <a:alpha val="25000"/>
                  </a:schemeClr>
                </a:solidFill>
                <a:latin typeface="Roboto" panose="02000000000000000000" pitchFamily="2" charset="0"/>
                <a:ea typeface="Roboto" panose="02000000000000000000" pitchFamily="2" charset="0"/>
                <a:cs typeface="Roboto" panose="02000000000000000000" pitchFamily="2" charset="0"/>
              </a:rPr>
              <a:t>2014</a:t>
            </a:r>
          </a:p>
        </p:txBody>
      </p:sp>
      <p:sp>
        <p:nvSpPr>
          <p:cNvPr id="172" name="TextBox 171">
            <a:extLst>
              <a:ext uri="{FF2B5EF4-FFF2-40B4-BE49-F238E27FC236}">
                <a16:creationId xmlns:a16="http://schemas.microsoft.com/office/drawing/2014/main" id="{0CABDB61-C2F0-9E88-5E8B-2B196BE7E9D1}"/>
              </a:ext>
            </a:extLst>
          </p:cNvPr>
          <p:cNvSpPr txBox="1"/>
          <p:nvPr/>
        </p:nvSpPr>
        <p:spPr>
          <a:xfrm>
            <a:off x="5035116" y="3887864"/>
            <a:ext cx="2134696" cy="323165"/>
          </a:xfrm>
          <a:prstGeom prst="rect">
            <a:avLst/>
          </a:prstGeom>
          <a:noFill/>
        </p:spPr>
        <p:txBody>
          <a:bodyPr wrap="square" rtlCol="0">
            <a:spAutoFit/>
          </a:bodyPr>
          <a:lstStyle/>
          <a:p>
            <a:pPr algn="ctr"/>
            <a:r>
              <a:rPr lang="en-US" sz="1500" b="1">
                <a:solidFill>
                  <a:schemeClr val="tx2">
                    <a:lumMod val="25000"/>
                    <a:alpha val="25000"/>
                  </a:schemeClr>
                </a:solidFill>
                <a:latin typeface="Roboto" panose="02000000000000000000" pitchFamily="2" charset="0"/>
                <a:ea typeface="Roboto" panose="02000000000000000000" pitchFamily="2" charset="0"/>
                <a:cs typeface="Roboto" panose="02000000000000000000" pitchFamily="2" charset="0"/>
              </a:rPr>
              <a:t>Internet Access</a:t>
            </a:r>
          </a:p>
        </p:txBody>
      </p:sp>
      <p:sp>
        <p:nvSpPr>
          <p:cNvPr id="173" name="TextBox 172">
            <a:extLst>
              <a:ext uri="{FF2B5EF4-FFF2-40B4-BE49-F238E27FC236}">
                <a16:creationId xmlns:a16="http://schemas.microsoft.com/office/drawing/2014/main" id="{2CCF65F5-5F89-2490-4A25-A65AD5DC64C9}"/>
              </a:ext>
            </a:extLst>
          </p:cNvPr>
          <p:cNvSpPr txBox="1"/>
          <p:nvPr/>
        </p:nvSpPr>
        <p:spPr>
          <a:xfrm>
            <a:off x="7414518" y="3899137"/>
            <a:ext cx="1137420" cy="323165"/>
          </a:xfrm>
          <a:prstGeom prst="rect">
            <a:avLst/>
          </a:prstGeom>
          <a:noFill/>
        </p:spPr>
        <p:txBody>
          <a:bodyPr wrap="square" rtlCol="0">
            <a:spAutoFit/>
          </a:bodyPr>
          <a:lstStyle/>
          <a:p>
            <a:pPr algn="ctr"/>
            <a:r>
              <a:rPr lang="en-US" sz="1500">
                <a:solidFill>
                  <a:schemeClr val="tx2">
                    <a:lumMod val="25000"/>
                    <a:alpha val="25000"/>
                  </a:schemeClr>
                </a:solidFill>
                <a:latin typeface="Roboto" panose="02000000000000000000" pitchFamily="2" charset="0"/>
                <a:ea typeface="Roboto" panose="02000000000000000000" pitchFamily="2" charset="0"/>
                <a:cs typeface="Roboto" panose="02000000000000000000" pitchFamily="2" charset="0"/>
              </a:rPr>
              <a:t>2013</a:t>
            </a:r>
          </a:p>
        </p:txBody>
      </p:sp>
      <p:sp>
        <p:nvSpPr>
          <p:cNvPr id="174" name="TextBox 173">
            <a:extLst>
              <a:ext uri="{FF2B5EF4-FFF2-40B4-BE49-F238E27FC236}">
                <a16:creationId xmlns:a16="http://schemas.microsoft.com/office/drawing/2014/main" id="{BF986462-6D64-F696-56D5-5F6D356522FE}"/>
              </a:ext>
            </a:extLst>
          </p:cNvPr>
          <p:cNvSpPr txBox="1"/>
          <p:nvPr/>
        </p:nvSpPr>
        <p:spPr>
          <a:xfrm>
            <a:off x="5035116" y="4183966"/>
            <a:ext cx="2134696" cy="323165"/>
          </a:xfrm>
          <a:prstGeom prst="rect">
            <a:avLst/>
          </a:prstGeom>
          <a:noFill/>
        </p:spPr>
        <p:txBody>
          <a:bodyPr wrap="square" rtlCol="0">
            <a:spAutoFit/>
          </a:bodyPr>
          <a:lstStyle/>
          <a:p>
            <a:pPr algn="ctr"/>
            <a:r>
              <a:rPr lang="en-US" sz="1500" b="1">
                <a:solidFill>
                  <a:schemeClr val="tx2">
                    <a:lumMod val="25000"/>
                    <a:alpha val="25000"/>
                  </a:schemeClr>
                </a:solidFill>
                <a:latin typeface="Roboto" panose="02000000000000000000" pitchFamily="2" charset="0"/>
                <a:ea typeface="Roboto" panose="02000000000000000000" pitchFamily="2" charset="0"/>
                <a:cs typeface="Roboto" panose="02000000000000000000" pitchFamily="2" charset="0"/>
              </a:rPr>
              <a:t>Annual Income</a:t>
            </a:r>
          </a:p>
        </p:txBody>
      </p:sp>
      <p:sp>
        <p:nvSpPr>
          <p:cNvPr id="175" name="TextBox 174">
            <a:extLst>
              <a:ext uri="{FF2B5EF4-FFF2-40B4-BE49-F238E27FC236}">
                <a16:creationId xmlns:a16="http://schemas.microsoft.com/office/drawing/2014/main" id="{631A4727-A302-672E-7B2D-2F2DD031C893}"/>
              </a:ext>
            </a:extLst>
          </p:cNvPr>
          <p:cNvSpPr txBox="1"/>
          <p:nvPr/>
        </p:nvSpPr>
        <p:spPr>
          <a:xfrm>
            <a:off x="7414518" y="4195239"/>
            <a:ext cx="1137420" cy="323165"/>
          </a:xfrm>
          <a:prstGeom prst="rect">
            <a:avLst/>
          </a:prstGeom>
          <a:noFill/>
        </p:spPr>
        <p:txBody>
          <a:bodyPr wrap="square" rtlCol="0">
            <a:spAutoFit/>
          </a:bodyPr>
          <a:lstStyle/>
          <a:p>
            <a:pPr algn="ctr"/>
            <a:r>
              <a:rPr lang="en-US" sz="1500">
                <a:solidFill>
                  <a:schemeClr val="tx2">
                    <a:lumMod val="25000"/>
                    <a:alpha val="25000"/>
                  </a:schemeClr>
                </a:solidFill>
                <a:latin typeface="Roboto" panose="02000000000000000000" pitchFamily="2" charset="0"/>
                <a:ea typeface="Roboto" panose="02000000000000000000" pitchFamily="2" charset="0"/>
                <a:cs typeface="Roboto" panose="02000000000000000000" pitchFamily="2" charset="0"/>
              </a:rPr>
              <a:t>2022</a:t>
            </a:r>
          </a:p>
        </p:txBody>
      </p:sp>
      <p:sp>
        <p:nvSpPr>
          <p:cNvPr id="176" name="TextBox 175">
            <a:extLst>
              <a:ext uri="{FF2B5EF4-FFF2-40B4-BE49-F238E27FC236}">
                <a16:creationId xmlns:a16="http://schemas.microsoft.com/office/drawing/2014/main" id="{0848C376-5CD9-631F-8268-26DAC43199A3}"/>
              </a:ext>
            </a:extLst>
          </p:cNvPr>
          <p:cNvSpPr txBox="1"/>
          <p:nvPr/>
        </p:nvSpPr>
        <p:spPr>
          <a:xfrm>
            <a:off x="5035116" y="4535213"/>
            <a:ext cx="2134696" cy="323165"/>
          </a:xfrm>
          <a:prstGeom prst="rect">
            <a:avLst/>
          </a:prstGeom>
          <a:noFill/>
        </p:spPr>
        <p:txBody>
          <a:bodyPr wrap="square" rtlCol="0">
            <a:spAutoFit/>
          </a:bodyPr>
          <a:lstStyle/>
          <a:p>
            <a:pPr algn="ctr"/>
            <a:r>
              <a:rPr lang="en-US" sz="1500" b="1">
                <a:solidFill>
                  <a:schemeClr val="tx2">
                    <a:lumMod val="25000"/>
                    <a:alpha val="25000"/>
                  </a:schemeClr>
                </a:solidFill>
                <a:latin typeface="Roboto" panose="02000000000000000000" pitchFamily="2" charset="0"/>
                <a:ea typeface="Roboto" panose="02000000000000000000" pitchFamily="2" charset="0"/>
                <a:cs typeface="Roboto" panose="02000000000000000000" pitchFamily="2" charset="0"/>
              </a:rPr>
              <a:t>Age Range</a:t>
            </a:r>
          </a:p>
        </p:txBody>
      </p:sp>
      <p:sp>
        <p:nvSpPr>
          <p:cNvPr id="177" name="TextBox 176">
            <a:extLst>
              <a:ext uri="{FF2B5EF4-FFF2-40B4-BE49-F238E27FC236}">
                <a16:creationId xmlns:a16="http://schemas.microsoft.com/office/drawing/2014/main" id="{62C90EFE-3976-4270-8908-24692D963732}"/>
              </a:ext>
            </a:extLst>
          </p:cNvPr>
          <p:cNvSpPr txBox="1"/>
          <p:nvPr/>
        </p:nvSpPr>
        <p:spPr>
          <a:xfrm>
            <a:off x="7414518" y="4546486"/>
            <a:ext cx="1137420" cy="323165"/>
          </a:xfrm>
          <a:prstGeom prst="rect">
            <a:avLst/>
          </a:prstGeom>
          <a:noFill/>
        </p:spPr>
        <p:txBody>
          <a:bodyPr wrap="square" rtlCol="0">
            <a:spAutoFit/>
          </a:bodyPr>
          <a:lstStyle/>
          <a:p>
            <a:pPr algn="ctr"/>
            <a:r>
              <a:rPr lang="en-US" sz="1500">
                <a:solidFill>
                  <a:schemeClr val="tx2">
                    <a:lumMod val="25000"/>
                    <a:alpha val="25000"/>
                  </a:schemeClr>
                </a:solidFill>
                <a:latin typeface="Roboto" panose="02000000000000000000" pitchFamily="2" charset="0"/>
                <a:ea typeface="Roboto" panose="02000000000000000000" pitchFamily="2" charset="0"/>
                <a:cs typeface="Roboto" panose="02000000000000000000" pitchFamily="2" charset="0"/>
              </a:rPr>
              <a:t>2020</a:t>
            </a:r>
          </a:p>
        </p:txBody>
      </p:sp>
      <p:sp>
        <p:nvSpPr>
          <p:cNvPr id="214" name="Google Shape;76;p14">
            <a:extLst>
              <a:ext uri="{FF2B5EF4-FFF2-40B4-BE49-F238E27FC236}">
                <a16:creationId xmlns:a16="http://schemas.microsoft.com/office/drawing/2014/main" id="{28B9EAD6-1A0B-021D-9CB0-CECC280C4B76}"/>
              </a:ext>
            </a:extLst>
          </p:cNvPr>
          <p:cNvSpPr/>
          <p:nvPr/>
        </p:nvSpPr>
        <p:spPr>
          <a:xfrm>
            <a:off x="4726868" y="2079737"/>
            <a:ext cx="4074833" cy="2796035"/>
          </a:xfrm>
          <a:prstGeom prst="roundRect">
            <a:avLst>
              <a:gd name="adj" fmla="val 16667"/>
            </a:avLst>
          </a:prstGeom>
          <a:solidFill>
            <a:srgbClr val="FCFFFF">
              <a:alpha val="24706"/>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TextBox 214">
            <a:extLst>
              <a:ext uri="{FF2B5EF4-FFF2-40B4-BE49-F238E27FC236}">
                <a16:creationId xmlns:a16="http://schemas.microsoft.com/office/drawing/2014/main" id="{2EE7A16A-E85C-A88D-6F98-F1FA04506803}"/>
              </a:ext>
            </a:extLst>
          </p:cNvPr>
          <p:cNvSpPr txBox="1"/>
          <p:nvPr/>
        </p:nvSpPr>
        <p:spPr>
          <a:xfrm>
            <a:off x="5040173" y="2138881"/>
            <a:ext cx="2134696" cy="323165"/>
          </a:xfrm>
          <a:prstGeom prst="rect">
            <a:avLst/>
          </a:prstGeom>
          <a:noFill/>
        </p:spPr>
        <p:txBody>
          <a:bodyPr wrap="square" rtlCol="0">
            <a:spAutoFit/>
          </a:bodyPr>
          <a:lstStyle/>
          <a:p>
            <a:pPr algn="ctr"/>
            <a:r>
              <a:rPr lang="en-US" sz="1500" b="1">
                <a:solidFill>
                  <a:schemeClr val="tx2">
                    <a:lumMod val="25000"/>
                  </a:schemeClr>
                </a:solidFill>
                <a:latin typeface="Roboto" panose="02000000000000000000" pitchFamily="2" charset="0"/>
                <a:ea typeface="Roboto" panose="02000000000000000000" pitchFamily="2" charset="0"/>
                <a:cs typeface="Roboto" panose="02000000000000000000" pitchFamily="2" charset="0"/>
              </a:rPr>
              <a:t>Violent Crime</a:t>
            </a:r>
          </a:p>
        </p:txBody>
      </p:sp>
      <p:sp>
        <p:nvSpPr>
          <p:cNvPr id="216" name="TextBox 215">
            <a:extLst>
              <a:ext uri="{FF2B5EF4-FFF2-40B4-BE49-F238E27FC236}">
                <a16:creationId xmlns:a16="http://schemas.microsoft.com/office/drawing/2014/main" id="{F12D37CF-A749-8590-8D49-16833D30E983}"/>
              </a:ext>
            </a:extLst>
          </p:cNvPr>
          <p:cNvSpPr txBox="1"/>
          <p:nvPr/>
        </p:nvSpPr>
        <p:spPr>
          <a:xfrm>
            <a:off x="7374036" y="2149673"/>
            <a:ext cx="1137420" cy="323165"/>
          </a:xfrm>
          <a:prstGeom prst="rect">
            <a:avLst/>
          </a:prstGeom>
          <a:noFill/>
        </p:spPr>
        <p:txBody>
          <a:bodyPr wrap="square" rtlCol="0">
            <a:spAutoFit/>
          </a:bodyPr>
          <a:lstStyle/>
          <a:p>
            <a:pPr algn="ctr"/>
            <a:r>
              <a:rPr lang="en-US" sz="1500">
                <a:solidFill>
                  <a:schemeClr val="tx2">
                    <a:lumMod val="25000"/>
                  </a:schemeClr>
                </a:solidFill>
                <a:latin typeface="Roboto" panose="02000000000000000000" pitchFamily="2" charset="0"/>
                <a:ea typeface="Roboto" panose="02000000000000000000" pitchFamily="2" charset="0"/>
                <a:cs typeface="Roboto" panose="02000000000000000000" pitchFamily="2" charset="0"/>
              </a:rPr>
              <a:t>2016</a:t>
            </a:r>
          </a:p>
        </p:txBody>
      </p:sp>
      <p:sp>
        <p:nvSpPr>
          <p:cNvPr id="217" name="TextBox 216">
            <a:extLst>
              <a:ext uri="{FF2B5EF4-FFF2-40B4-BE49-F238E27FC236}">
                <a16:creationId xmlns:a16="http://schemas.microsoft.com/office/drawing/2014/main" id="{C55429A2-5398-5349-E69E-A4435272EDD8}"/>
              </a:ext>
            </a:extLst>
          </p:cNvPr>
          <p:cNvSpPr txBox="1"/>
          <p:nvPr/>
        </p:nvSpPr>
        <p:spPr>
          <a:xfrm>
            <a:off x="5035116" y="2492503"/>
            <a:ext cx="2134696" cy="323165"/>
          </a:xfrm>
          <a:prstGeom prst="rect">
            <a:avLst/>
          </a:prstGeom>
          <a:noFill/>
        </p:spPr>
        <p:txBody>
          <a:bodyPr wrap="square" rtlCol="0">
            <a:spAutoFit/>
          </a:bodyPr>
          <a:lstStyle/>
          <a:p>
            <a:pPr algn="ctr"/>
            <a:r>
              <a:rPr lang="en-US" sz="1500" b="1">
                <a:solidFill>
                  <a:schemeClr val="tx2">
                    <a:lumMod val="25000"/>
                  </a:schemeClr>
                </a:solidFill>
                <a:latin typeface="Roboto" panose="02000000000000000000" pitchFamily="2" charset="0"/>
                <a:ea typeface="Roboto" panose="02000000000000000000" pitchFamily="2" charset="0"/>
                <a:cs typeface="Roboto" panose="02000000000000000000" pitchFamily="2" charset="0"/>
              </a:rPr>
              <a:t>Population</a:t>
            </a:r>
          </a:p>
        </p:txBody>
      </p:sp>
      <p:sp>
        <p:nvSpPr>
          <p:cNvPr id="218" name="TextBox 217">
            <a:extLst>
              <a:ext uri="{FF2B5EF4-FFF2-40B4-BE49-F238E27FC236}">
                <a16:creationId xmlns:a16="http://schemas.microsoft.com/office/drawing/2014/main" id="{9702D9A9-3142-8F18-BA88-721B3C2517A3}"/>
              </a:ext>
            </a:extLst>
          </p:cNvPr>
          <p:cNvSpPr txBox="1"/>
          <p:nvPr/>
        </p:nvSpPr>
        <p:spPr>
          <a:xfrm>
            <a:off x="7408839" y="2519101"/>
            <a:ext cx="1137420" cy="323165"/>
          </a:xfrm>
          <a:prstGeom prst="rect">
            <a:avLst/>
          </a:prstGeom>
          <a:noFill/>
        </p:spPr>
        <p:txBody>
          <a:bodyPr wrap="square" rtlCol="0">
            <a:spAutoFit/>
          </a:bodyPr>
          <a:lstStyle/>
          <a:p>
            <a:pPr algn="ctr"/>
            <a:r>
              <a:rPr lang="en-US" sz="1500">
                <a:solidFill>
                  <a:schemeClr val="tx2">
                    <a:lumMod val="25000"/>
                  </a:schemeClr>
                </a:solidFill>
                <a:latin typeface="Roboto" panose="02000000000000000000" pitchFamily="2" charset="0"/>
                <a:ea typeface="Roboto" panose="02000000000000000000" pitchFamily="2" charset="0"/>
                <a:cs typeface="Roboto" panose="02000000000000000000" pitchFamily="2" charset="0"/>
              </a:rPr>
              <a:t>2020</a:t>
            </a:r>
          </a:p>
        </p:txBody>
      </p:sp>
      <p:sp>
        <p:nvSpPr>
          <p:cNvPr id="219" name="TextBox 218">
            <a:extLst>
              <a:ext uri="{FF2B5EF4-FFF2-40B4-BE49-F238E27FC236}">
                <a16:creationId xmlns:a16="http://schemas.microsoft.com/office/drawing/2014/main" id="{EE5C9340-F8EC-CA6C-A26D-44194788B7CC}"/>
              </a:ext>
            </a:extLst>
          </p:cNvPr>
          <p:cNvSpPr txBox="1"/>
          <p:nvPr/>
        </p:nvSpPr>
        <p:spPr>
          <a:xfrm>
            <a:off x="5035116" y="2859754"/>
            <a:ext cx="2134696" cy="323165"/>
          </a:xfrm>
          <a:prstGeom prst="rect">
            <a:avLst/>
          </a:prstGeom>
          <a:noFill/>
        </p:spPr>
        <p:txBody>
          <a:bodyPr wrap="square" rtlCol="0">
            <a:spAutoFit/>
          </a:bodyPr>
          <a:lstStyle/>
          <a:p>
            <a:pPr algn="ctr"/>
            <a:r>
              <a:rPr lang="en-US" sz="1500" b="1">
                <a:solidFill>
                  <a:schemeClr val="tx2">
                    <a:lumMod val="25000"/>
                  </a:schemeClr>
                </a:solidFill>
                <a:latin typeface="Roboto" panose="02000000000000000000" pitchFamily="2" charset="0"/>
                <a:ea typeface="Roboto" panose="02000000000000000000" pitchFamily="2" charset="0"/>
                <a:cs typeface="Roboto" panose="02000000000000000000" pitchFamily="2" charset="0"/>
              </a:rPr>
              <a:t>Police Force Numbers</a:t>
            </a:r>
          </a:p>
        </p:txBody>
      </p:sp>
      <p:sp>
        <p:nvSpPr>
          <p:cNvPr id="220" name="TextBox 219">
            <a:extLst>
              <a:ext uri="{FF2B5EF4-FFF2-40B4-BE49-F238E27FC236}">
                <a16:creationId xmlns:a16="http://schemas.microsoft.com/office/drawing/2014/main" id="{3384628E-4DF7-2BAC-654B-BC6A1E32FF69}"/>
              </a:ext>
            </a:extLst>
          </p:cNvPr>
          <p:cNvSpPr txBox="1"/>
          <p:nvPr/>
        </p:nvSpPr>
        <p:spPr>
          <a:xfrm>
            <a:off x="7414518" y="2871027"/>
            <a:ext cx="1137420" cy="323165"/>
          </a:xfrm>
          <a:prstGeom prst="rect">
            <a:avLst/>
          </a:prstGeom>
          <a:noFill/>
        </p:spPr>
        <p:txBody>
          <a:bodyPr wrap="square" rtlCol="0">
            <a:spAutoFit/>
          </a:bodyPr>
          <a:lstStyle/>
          <a:p>
            <a:pPr algn="ctr"/>
            <a:r>
              <a:rPr lang="en-US" sz="1500">
                <a:solidFill>
                  <a:schemeClr val="tx2">
                    <a:lumMod val="25000"/>
                  </a:schemeClr>
                </a:solidFill>
                <a:latin typeface="Roboto" panose="02000000000000000000" pitchFamily="2" charset="0"/>
                <a:ea typeface="Roboto" panose="02000000000000000000" pitchFamily="2" charset="0"/>
                <a:cs typeface="Roboto" panose="02000000000000000000" pitchFamily="2" charset="0"/>
              </a:rPr>
              <a:t>2022</a:t>
            </a:r>
          </a:p>
        </p:txBody>
      </p:sp>
      <p:sp>
        <p:nvSpPr>
          <p:cNvPr id="221" name="TextBox 220">
            <a:extLst>
              <a:ext uri="{FF2B5EF4-FFF2-40B4-BE49-F238E27FC236}">
                <a16:creationId xmlns:a16="http://schemas.microsoft.com/office/drawing/2014/main" id="{54EAAFEC-4734-8F85-584F-662A0ECA7452}"/>
              </a:ext>
            </a:extLst>
          </p:cNvPr>
          <p:cNvSpPr txBox="1"/>
          <p:nvPr/>
        </p:nvSpPr>
        <p:spPr>
          <a:xfrm>
            <a:off x="5032795" y="3170629"/>
            <a:ext cx="2134696" cy="323165"/>
          </a:xfrm>
          <a:prstGeom prst="rect">
            <a:avLst/>
          </a:prstGeom>
          <a:noFill/>
        </p:spPr>
        <p:txBody>
          <a:bodyPr wrap="square" rtlCol="0">
            <a:spAutoFit/>
          </a:bodyPr>
          <a:lstStyle/>
          <a:p>
            <a:pPr algn="ctr"/>
            <a:r>
              <a:rPr lang="en-US" sz="1500" b="1">
                <a:solidFill>
                  <a:schemeClr val="tx2">
                    <a:lumMod val="25000"/>
                  </a:schemeClr>
                </a:solidFill>
                <a:latin typeface="Roboto" panose="02000000000000000000" pitchFamily="2" charset="0"/>
                <a:ea typeface="Roboto" panose="02000000000000000000" pitchFamily="2" charset="0"/>
                <a:cs typeface="Roboto" panose="02000000000000000000" pitchFamily="2" charset="0"/>
              </a:rPr>
              <a:t>Race </a:t>
            </a:r>
          </a:p>
        </p:txBody>
      </p:sp>
      <p:sp>
        <p:nvSpPr>
          <p:cNvPr id="222" name="TextBox 221">
            <a:extLst>
              <a:ext uri="{FF2B5EF4-FFF2-40B4-BE49-F238E27FC236}">
                <a16:creationId xmlns:a16="http://schemas.microsoft.com/office/drawing/2014/main" id="{2D472D86-3120-3428-8173-55105C365CF1}"/>
              </a:ext>
            </a:extLst>
          </p:cNvPr>
          <p:cNvSpPr txBox="1"/>
          <p:nvPr/>
        </p:nvSpPr>
        <p:spPr>
          <a:xfrm>
            <a:off x="7414518" y="3246534"/>
            <a:ext cx="1137420" cy="323165"/>
          </a:xfrm>
          <a:prstGeom prst="rect">
            <a:avLst/>
          </a:prstGeom>
          <a:noFill/>
        </p:spPr>
        <p:txBody>
          <a:bodyPr wrap="square" rtlCol="0">
            <a:spAutoFit/>
          </a:bodyPr>
          <a:lstStyle/>
          <a:p>
            <a:pPr algn="ctr"/>
            <a:r>
              <a:rPr lang="en-US" sz="1500">
                <a:solidFill>
                  <a:schemeClr val="tx2">
                    <a:lumMod val="25000"/>
                  </a:schemeClr>
                </a:solidFill>
                <a:latin typeface="Roboto" panose="02000000000000000000" pitchFamily="2" charset="0"/>
                <a:ea typeface="Roboto" panose="02000000000000000000" pitchFamily="2" charset="0"/>
                <a:cs typeface="Roboto" panose="02000000000000000000" pitchFamily="2" charset="0"/>
              </a:rPr>
              <a:t>2016</a:t>
            </a:r>
          </a:p>
        </p:txBody>
      </p:sp>
      <p:sp>
        <p:nvSpPr>
          <p:cNvPr id="223" name="TextBox 222">
            <a:extLst>
              <a:ext uri="{FF2B5EF4-FFF2-40B4-BE49-F238E27FC236}">
                <a16:creationId xmlns:a16="http://schemas.microsoft.com/office/drawing/2014/main" id="{AF66C1D0-2198-54FD-53BC-72C1E143BB76}"/>
              </a:ext>
            </a:extLst>
          </p:cNvPr>
          <p:cNvSpPr txBox="1"/>
          <p:nvPr/>
        </p:nvSpPr>
        <p:spPr>
          <a:xfrm>
            <a:off x="5037039" y="3578732"/>
            <a:ext cx="2134696" cy="323165"/>
          </a:xfrm>
          <a:prstGeom prst="rect">
            <a:avLst/>
          </a:prstGeom>
          <a:noFill/>
        </p:spPr>
        <p:txBody>
          <a:bodyPr wrap="square" rtlCol="0">
            <a:spAutoFit/>
          </a:bodyPr>
          <a:lstStyle/>
          <a:p>
            <a:pPr algn="ctr"/>
            <a:r>
              <a:rPr lang="en-US" sz="1500" b="1">
                <a:solidFill>
                  <a:schemeClr val="tx2">
                    <a:lumMod val="25000"/>
                  </a:schemeClr>
                </a:solidFill>
                <a:latin typeface="Roboto" panose="02000000000000000000" pitchFamily="2" charset="0"/>
                <a:ea typeface="Roboto" panose="02000000000000000000" pitchFamily="2" charset="0"/>
                <a:cs typeface="Roboto" panose="02000000000000000000" pitchFamily="2" charset="0"/>
              </a:rPr>
              <a:t>Party Affiliation</a:t>
            </a:r>
          </a:p>
        </p:txBody>
      </p:sp>
      <p:sp>
        <p:nvSpPr>
          <p:cNvPr id="224" name="TextBox 223">
            <a:extLst>
              <a:ext uri="{FF2B5EF4-FFF2-40B4-BE49-F238E27FC236}">
                <a16:creationId xmlns:a16="http://schemas.microsoft.com/office/drawing/2014/main" id="{D1022AA3-2B19-9E3B-A86E-DD4D8091902D}"/>
              </a:ext>
            </a:extLst>
          </p:cNvPr>
          <p:cNvSpPr txBox="1"/>
          <p:nvPr/>
        </p:nvSpPr>
        <p:spPr>
          <a:xfrm>
            <a:off x="7414518" y="3591763"/>
            <a:ext cx="1137420" cy="323165"/>
          </a:xfrm>
          <a:prstGeom prst="rect">
            <a:avLst/>
          </a:prstGeom>
          <a:noFill/>
        </p:spPr>
        <p:txBody>
          <a:bodyPr wrap="square" rtlCol="0">
            <a:spAutoFit/>
          </a:bodyPr>
          <a:lstStyle/>
          <a:p>
            <a:pPr algn="ctr"/>
            <a:r>
              <a:rPr lang="en-US" sz="1500">
                <a:solidFill>
                  <a:schemeClr val="tx2">
                    <a:lumMod val="25000"/>
                  </a:schemeClr>
                </a:solidFill>
                <a:latin typeface="Roboto" panose="02000000000000000000" pitchFamily="2" charset="0"/>
                <a:ea typeface="Roboto" panose="02000000000000000000" pitchFamily="2" charset="0"/>
                <a:cs typeface="Roboto" panose="02000000000000000000" pitchFamily="2" charset="0"/>
              </a:rPr>
              <a:t>2014</a:t>
            </a:r>
          </a:p>
        </p:txBody>
      </p:sp>
      <p:sp>
        <p:nvSpPr>
          <p:cNvPr id="225" name="TextBox 224">
            <a:extLst>
              <a:ext uri="{FF2B5EF4-FFF2-40B4-BE49-F238E27FC236}">
                <a16:creationId xmlns:a16="http://schemas.microsoft.com/office/drawing/2014/main" id="{0C08DD71-BC89-303D-6949-8F911F99B766}"/>
              </a:ext>
            </a:extLst>
          </p:cNvPr>
          <p:cNvSpPr txBox="1"/>
          <p:nvPr/>
        </p:nvSpPr>
        <p:spPr>
          <a:xfrm>
            <a:off x="5037840" y="3887666"/>
            <a:ext cx="2134696" cy="323165"/>
          </a:xfrm>
          <a:prstGeom prst="rect">
            <a:avLst/>
          </a:prstGeom>
          <a:noFill/>
        </p:spPr>
        <p:txBody>
          <a:bodyPr wrap="square" rtlCol="0">
            <a:spAutoFit/>
          </a:bodyPr>
          <a:lstStyle/>
          <a:p>
            <a:pPr algn="ctr"/>
            <a:r>
              <a:rPr lang="en-US" sz="1500" b="1">
                <a:solidFill>
                  <a:schemeClr val="tx2">
                    <a:lumMod val="25000"/>
                  </a:schemeClr>
                </a:solidFill>
                <a:latin typeface="Roboto" panose="02000000000000000000" pitchFamily="2" charset="0"/>
                <a:ea typeface="Roboto" panose="02000000000000000000" pitchFamily="2" charset="0"/>
                <a:cs typeface="Roboto" panose="02000000000000000000" pitchFamily="2" charset="0"/>
              </a:rPr>
              <a:t>Internet Access</a:t>
            </a:r>
          </a:p>
        </p:txBody>
      </p:sp>
      <p:sp>
        <p:nvSpPr>
          <p:cNvPr id="226" name="TextBox 225">
            <a:extLst>
              <a:ext uri="{FF2B5EF4-FFF2-40B4-BE49-F238E27FC236}">
                <a16:creationId xmlns:a16="http://schemas.microsoft.com/office/drawing/2014/main" id="{7540A75E-6650-FBD1-609D-EA84346DD9D7}"/>
              </a:ext>
            </a:extLst>
          </p:cNvPr>
          <p:cNvSpPr txBox="1"/>
          <p:nvPr/>
        </p:nvSpPr>
        <p:spPr>
          <a:xfrm>
            <a:off x="7414518" y="3899137"/>
            <a:ext cx="1137420" cy="323165"/>
          </a:xfrm>
          <a:prstGeom prst="rect">
            <a:avLst/>
          </a:prstGeom>
          <a:noFill/>
        </p:spPr>
        <p:txBody>
          <a:bodyPr wrap="square" rtlCol="0">
            <a:spAutoFit/>
          </a:bodyPr>
          <a:lstStyle/>
          <a:p>
            <a:pPr algn="ctr"/>
            <a:r>
              <a:rPr lang="en-US" sz="1500">
                <a:solidFill>
                  <a:schemeClr val="tx2">
                    <a:lumMod val="25000"/>
                  </a:schemeClr>
                </a:solidFill>
                <a:latin typeface="Roboto" panose="02000000000000000000" pitchFamily="2" charset="0"/>
                <a:ea typeface="Roboto" panose="02000000000000000000" pitchFamily="2" charset="0"/>
                <a:cs typeface="Roboto" panose="02000000000000000000" pitchFamily="2" charset="0"/>
              </a:rPr>
              <a:t>2013</a:t>
            </a:r>
          </a:p>
        </p:txBody>
      </p:sp>
      <p:sp>
        <p:nvSpPr>
          <p:cNvPr id="227" name="TextBox 226">
            <a:extLst>
              <a:ext uri="{FF2B5EF4-FFF2-40B4-BE49-F238E27FC236}">
                <a16:creationId xmlns:a16="http://schemas.microsoft.com/office/drawing/2014/main" id="{C25277FB-5205-D145-45E7-BEA736239DB7}"/>
              </a:ext>
            </a:extLst>
          </p:cNvPr>
          <p:cNvSpPr txBox="1"/>
          <p:nvPr/>
        </p:nvSpPr>
        <p:spPr>
          <a:xfrm>
            <a:off x="5032795" y="4183768"/>
            <a:ext cx="2134696" cy="323165"/>
          </a:xfrm>
          <a:prstGeom prst="rect">
            <a:avLst/>
          </a:prstGeom>
          <a:noFill/>
        </p:spPr>
        <p:txBody>
          <a:bodyPr wrap="square" rtlCol="0">
            <a:spAutoFit/>
          </a:bodyPr>
          <a:lstStyle/>
          <a:p>
            <a:pPr algn="ctr"/>
            <a:r>
              <a:rPr lang="en-US" sz="1500" b="1">
                <a:solidFill>
                  <a:schemeClr val="tx2">
                    <a:lumMod val="25000"/>
                  </a:schemeClr>
                </a:solidFill>
                <a:latin typeface="Roboto" panose="02000000000000000000" pitchFamily="2" charset="0"/>
                <a:ea typeface="Roboto" panose="02000000000000000000" pitchFamily="2" charset="0"/>
                <a:cs typeface="Roboto" panose="02000000000000000000" pitchFamily="2" charset="0"/>
              </a:rPr>
              <a:t>Annual Income</a:t>
            </a:r>
          </a:p>
        </p:txBody>
      </p:sp>
      <p:sp>
        <p:nvSpPr>
          <p:cNvPr id="228" name="TextBox 227">
            <a:extLst>
              <a:ext uri="{FF2B5EF4-FFF2-40B4-BE49-F238E27FC236}">
                <a16:creationId xmlns:a16="http://schemas.microsoft.com/office/drawing/2014/main" id="{F4B789A7-DB32-8950-5ABC-C00F648F0079}"/>
              </a:ext>
            </a:extLst>
          </p:cNvPr>
          <p:cNvSpPr txBox="1"/>
          <p:nvPr/>
        </p:nvSpPr>
        <p:spPr>
          <a:xfrm>
            <a:off x="7414518" y="4195239"/>
            <a:ext cx="1137420" cy="323165"/>
          </a:xfrm>
          <a:prstGeom prst="rect">
            <a:avLst/>
          </a:prstGeom>
          <a:noFill/>
        </p:spPr>
        <p:txBody>
          <a:bodyPr wrap="square" rtlCol="0">
            <a:spAutoFit/>
          </a:bodyPr>
          <a:lstStyle/>
          <a:p>
            <a:pPr algn="ctr"/>
            <a:r>
              <a:rPr lang="en-US" sz="1500">
                <a:solidFill>
                  <a:schemeClr val="tx2">
                    <a:lumMod val="25000"/>
                  </a:schemeClr>
                </a:solidFill>
                <a:latin typeface="Roboto" panose="02000000000000000000" pitchFamily="2" charset="0"/>
                <a:ea typeface="Roboto" panose="02000000000000000000" pitchFamily="2" charset="0"/>
                <a:cs typeface="Roboto" panose="02000000000000000000" pitchFamily="2" charset="0"/>
              </a:rPr>
              <a:t>2022</a:t>
            </a:r>
          </a:p>
        </p:txBody>
      </p:sp>
      <p:sp>
        <p:nvSpPr>
          <p:cNvPr id="229" name="TextBox 228">
            <a:extLst>
              <a:ext uri="{FF2B5EF4-FFF2-40B4-BE49-F238E27FC236}">
                <a16:creationId xmlns:a16="http://schemas.microsoft.com/office/drawing/2014/main" id="{435E4A64-DBCE-496F-3D3B-CE5881308A16}"/>
              </a:ext>
            </a:extLst>
          </p:cNvPr>
          <p:cNvSpPr txBox="1"/>
          <p:nvPr/>
        </p:nvSpPr>
        <p:spPr>
          <a:xfrm>
            <a:off x="5032795" y="4539729"/>
            <a:ext cx="2134696" cy="323165"/>
          </a:xfrm>
          <a:prstGeom prst="rect">
            <a:avLst/>
          </a:prstGeom>
          <a:noFill/>
        </p:spPr>
        <p:txBody>
          <a:bodyPr wrap="square" rtlCol="0">
            <a:spAutoFit/>
          </a:bodyPr>
          <a:lstStyle/>
          <a:p>
            <a:pPr algn="ctr"/>
            <a:r>
              <a:rPr lang="en-US" sz="1500" b="1">
                <a:solidFill>
                  <a:schemeClr val="tx2">
                    <a:lumMod val="25000"/>
                  </a:schemeClr>
                </a:solidFill>
                <a:latin typeface="Roboto" panose="02000000000000000000" pitchFamily="2" charset="0"/>
                <a:ea typeface="Roboto" panose="02000000000000000000" pitchFamily="2" charset="0"/>
                <a:cs typeface="Roboto" panose="02000000000000000000" pitchFamily="2" charset="0"/>
              </a:rPr>
              <a:t>Age Range</a:t>
            </a:r>
          </a:p>
        </p:txBody>
      </p:sp>
      <p:sp>
        <p:nvSpPr>
          <p:cNvPr id="230" name="TextBox 229">
            <a:extLst>
              <a:ext uri="{FF2B5EF4-FFF2-40B4-BE49-F238E27FC236}">
                <a16:creationId xmlns:a16="http://schemas.microsoft.com/office/drawing/2014/main" id="{26858A6A-F952-5CBB-D65B-A0BB54C65643}"/>
              </a:ext>
            </a:extLst>
          </p:cNvPr>
          <p:cNvSpPr txBox="1"/>
          <p:nvPr/>
        </p:nvSpPr>
        <p:spPr>
          <a:xfrm>
            <a:off x="7414518" y="4546486"/>
            <a:ext cx="1137420" cy="323165"/>
          </a:xfrm>
          <a:prstGeom prst="rect">
            <a:avLst/>
          </a:prstGeom>
          <a:noFill/>
        </p:spPr>
        <p:txBody>
          <a:bodyPr wrap="square" rtlCol="0">
            <a:spAutoFit/>
          </a:bodyPr>
          <a:lstStyle/>
          <a:p>
            <a:pPr algn="ctr"/>
            <a:r>
              <a:rPr lang="en-US" sz="1500">
                <a:solidFill>
                  <a:schemeClr val="tx2">
                    <a:lumMod val="25000"/>
                  </a:schemeClr>
                </a:solidFill>
                <a:latin typeface="Roboto" panose="02000000000000000000" pitchFamily="2" charset="0"/>
                <a:ea typeface="Roboto" panose="02000000000000000000" pitchFamily="2" charset="0"/>
                <a:cs typeface="Roboto" panose="02000000000000000000" pitchFamily="2" charset="0"/>
              </a:rPr>
              <a:t>2020</a:t>
            </a:r>
          </a:p>
        </p:txBody>
      </p:sp>
      <p:sp>
        <p:nvSpPr>
          <p:cNvPr id="248" name="Google Shape;76;p14">
            <a:extLst>
              <a:ext uri="{FF2B5EF4-FFF2-40B4-BE49-F238E27FC236}">
                <a16:creationId xmlns:a16="http://schemas.microsoft.com/office/drawing/2014/main" id="{9A133E21-CCE5-68C0-872D-D55B45F50A00}"/>
              </a:ext>
            </a:extLst>
          </p:cNvPr>
          <p:cNvSpPr/>
          <p:nvPr/>
        </p:nvSpPr>
        <p:spPr>
          <a:xfrm>
            <a:off x="340505" y="2113064"/>
            <a:ext cx="4074833" cy="2796035"/>
          </a:xfrm>
          <a:prstGeom prst="roundRect">
            <a:avLst>
              <a:gd name="adj" fmla="val 16667"/>
            </a:avLst>
          </a:prstGeom>
          <a:solidFill>
            <a:schemeClr val="bg1">
              <a:lumMod val="9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00">
                  <a:alpha val="25000"/>
                </a:srgbClr>
              </a:solidFill>
            </a:endParaRPr>
          </a:p>
        </p:txBody>
      </p:sp>
      <p:cxnSp>
        <p:nvCxnSpPr>
          <p:cNvPr id="249" name="Straight Connector 248">
            <a:extLst>
              <a:ext uri="{FF2B5EF4-FFF2-40B4-BE49-F238E27FC236}">
                <a16:creationId xmlns:a16="http://schemas.microsoft.com/office/drawing/2014/main" id="{7C50B536-944F-6660-695B-E47943C4FF05}"/>
              </a:ext>
            </a:extLst>
          </p:cNvPr>
          <p:cNvCxnSpPr>
            <a:cxnSpLocks/>
          </p:cNvCxnSpPr>
          <p:nvPr/>
        </p:nvCxnSpPr>
        <p:spPr>
          <a:xfrm>
            <a:off x="1588336" y="2113065"/>
            <a:ext cx="0" cy="289076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485B3950-7CAE-7E7F-2577-40468CADC020}"/>
              </a:ext>
            </a:extLst>
          </p:cNvPr>
          <p:cNvCxnSpPr>
            <a:cxnSpLocks/>
          </p:cNvCxnSpPr>
          <p:nvPr/>
        </p:nvCxnSpPr>
        <p:spPr>
          <a:xfrm>
            <a:off x="212884" y="3014613"/>
            <a:ext cx="4202455"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E72458D7-58A8-076A-7399-6800A967A99A}"/>
              </a:ext>
            </a:extLst>
          </p:cNvPr>
          <p:cNvCxnSpPr>
            <a:cxnSpLocks/>
          </p:cNvCxnSpPr>
          <p:nvPr/>
        </p:nvCxnSpPr>
        <p:spPr>
          <a:xfrm>
            <a:off x="285031" y="3964646"/>
            <a:ext cx="413030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52" name="TextBox 251">
            <a:extLst>
              <a:ext uri="{FF2B5EF4-FFF2-40B4-BE49-F238E27FC236}">
                <a16:creationId xmlns:a16="http://schemas.microsoft.com/office/drawing/2014/main" id="{B4219498-7887-83A5-DEFB-5C988948C938}"/>
              </a:ext>
            </a:extLst>
          </p:cNvPr>
          <p:cNvSpPr txBox="1"/>
          <p:nvPr/>
        </p:nvSpPr>
        <p:spPr>
          <a:xfrm>
            <a:off x="493504" y="2452593"/>
            <a:ext cx="1044249" cy="307777"/>
          </a:xfrm>
          <a:prstGeom prst="rect">
            <a:avLst/>
          </a:prstGeom>
          <a:noFill/>
        </p:spPr>
        <p:txBody>
          <a:bodyPr wrap="square" rtlCol="0">
            <a:spAutoFit/>
          </a:bodyPr>
          <a:lstStyle/>
          <a:p>
            <a:r>
              <a:rPr lang="en-US" b="1">
                <a:solidFill>
                  <a:schemeClr val="tx2">
                    <a:lumMod val="25000"/>
                    <a:alpha val="25000"/>
                  </a:schemeClr>
                </a:solidFill>
                <a:latin typeface="Roboto" panose="02000000000000000000" pitchFamily="2" charset="0"/>
                <a:ea typeface="Roboto" panose="02000000000000000000" pitchFamily="2" charset="0"/>
                <a:cs typeface="Roboto" panose="02000000000000000000" pitchFamily="2" charset="0"/>
              </a:rPr>
              <a:t>Locations</a:t>
            </a:r>
          </a:p>
        </p:txBody>
      </p:sp>
      <p:sp>
        <p:nvSpPr>
          <p:cNvPr id="253" name="TextBox 252">
            <a:extLst>
              <a:ext uri="{FF2B5EF4-FFF2-40B4-BE49-F238E27FC236}">
                <a16:creationId xmlns:a16="http://schemas.microsoft.com/office/drawing/2014/main" id="{88BCD85E-C450-9B30-DDF5-2527429C4B29}"/>
              </a:ext>
            </a:extLst>
          </p:cNvPr>
          <p:cNvSpPr txBox="1"/>
          <p:nvPr/>
        </p:nvSpPr>
        <p:spPr>
          <a:xfrm>
            <a:off x="1586300" y="2326241"/>
            <a:ext cx="2935722" cy="492443"/>
          </a:xfrm>
          <a:prstGeom prst="rect">
            <a:avLst/>
          </a:prstGeom>
          <a:noFill/>
        </p:spPr>
        <p:txBody>
          <a:bodyPr wrap="square" rtlCol="0">
            <a:spAutoFit/>
          </a:bodyPr>
          <a:lstStyle/>
          <a:p>
            <a:r>
              <a:rPr lang="en-US" sz="1300">
                <a:solidFill>
                  <a:schemeClr val="tx2">
                    <a:lumMod val="25000"/>
                    <a:alpha val="25000"/>
                  </a:schemeClr>
                </a:solidFill>
                <a:latin typeface="Roboto" panose="02000000000000000000" pitchFamily="2" charset="0"/>
                <a:ea typeface="Roboto" panose="02000000000000000000" pitchFamily="2" charset="0"/>
                <a:cs typeface="Roboto" panose="02000000000000000000" pitchFamily="2" charset="0"/>
              </a:rPr>
              <a:t>County-level for 50 U.S. states</a:t>
            </a:r>
          </a:p>
          <a:p>
            <a:r>
              <a:rPr lang="en-US" sz="1300">
                <a:solidFill>
                  <a:schemeClr val="tx2">
                    <a:lumMod val="25000"/>
                    <a:alpha val="25000"/>
                  </a:schemeClr>
                </a:solidFill>
                <a:latin typeface="Roboto" panose="02000000000000000000" pitchFamily="2" charset="0"/>
                <a:ea typeface="Roboto" panose="02000000000000000000" pitchFamily="2" charset="0"/>
                <a:cs typeface="Roboto" panose="02000000000000000000" pitchFamily="2" charset="0"/>
              </a:rPr>
              <a:t>(Territories not included)</a:t>
            </a:r>
          </a:p>
        </p:txBody>
      </p:sp>
      <p:sp>
        <p:nvSpPr>
          <p:cNvPr id="254" name="TextBox 253">
            <a:extLst>
              <a:ext uri="{FF2B5EF4-FFF2-40B4-BE49-F238E27FC236}">
                <a16:creationId xmlns:a16="http://schemas.microsoft.com/office/drawing/2014/main" id="{FAD040EC-4367-7714-7C76-625106F73D5E}"/>
              </a:ext>
            </a:extLst>
          </p:cNvPr>
          <p:cNvSpPr txBox="1"/>
          <p:nvPr/>
        </p:nvSpPr>
        <p:spPr>
          <a:xfrm>
            <a:off x="480444" y="3250672"/>
            <a:ext cx="1044249" cy="523220"/>
          </a:xfrm>
          <a:prstGeom prst="rect">
            <a:avLst/>
          </a:prstGeom>
          <a:noFill/>
        </p:spPr>
        <p:txBody>
          <a:bodyPr wrap="square" rtlCol="0">
            <a:spAutoFit/>
          </a:bodyPr>
          <a:lstStyle/>
          <a:p>
            <a:r>
              <a:rPr lang="en-US" b="1">
                <a:solidFill>
                  <a:schemeClr val="tx2">
                    <a:lumMod val="25000"/>
                    <a:alpha val="25000"/>
                  </a:schemeClr>
                </a:solidFill>
                <a:latin typeface="Roboto" panose="02000000000000000000" pitchFamily="2" charset="0"/>
                <a:ea typeface="Roboto" panose="02000000000000000000" pitchFamily="2" charset="0"/>
                <a:cs typeface="Roboto" panose="02000000000000000000" pitchFamily="2" charset="0"/>
              </a:rPr>
              <a:t>Master Data File</a:t>
            </a:r>
          </a:p>
        </p:txBody>
      </p:sp>
      <p:sp>
        <p:nvSpPr>
          <p:cNvPr id="255" name="TextBox 254">
            <a:extLst>
              <a:ext uri="{FF2B5EF4-FFF2-40B4-BE49-F238E27FC236}">
                <a16:creationId xmlns:a16="http://schemas.microsoft.com/office/drawing/2014/main" id="{E2FC5F03-A5B5-8386-83B1-842D0A39435B}"/>
              </a:ext>
            </a:extLst>
          </p:cNvPr>
          <p:cNvSpPr txBox="1"/>
          <p:nvPr/>
        </p:nvSpPr>
        <p:spPr>
          <a:xfrm>
            <a:off x="1586300" y="3347600"/>
            <a:ext cx="2935722" cy="292388"/>
          </a:xfrm>
          <a:prstGeom prst="rect">
            <a:avLst/>
          </a:prstGeom>
          <a:noFill/>
        </p:spPr>
        <p:txBody>
          <a:bodyPr wrap="square" rtlCol="0">
            <a:spAutoFit/>
          </a:bodyPr>
          <a:lstStyle/>
          <a:p>
            <a:r>
              <a:rPr lang="en-US" sz="1300">
                <a:solidFill>
                  <a:schemeClr val="tx2">
                    <a:lumMod val="25000"/>
                    <a:alpha val="25000"/>
                  </a:schemeClr>
                </a:solidFill>
                <a:latin typeface="Roboto" panose="02000000000000000000" pitchFamily="2" charset="0"/>
                <a:ea typeface="Roboto" panose="02000000000000000000" pitchFamily="2" charset="0"/>
                <a:cs typeface="Roboto" panose="02000000000000000000" pitchFamily="2" charset="0"/>
              </a:rPr>
              <a:t>Combined 60 individual datasets</a:t>
            </a:r>
          </a:p>
        </p:txBody>
      </p:sp>
      <p:sp>
        <p:nvSpPr>
          <p:cNvPr id="256" name="TextBox 255">
            <a:extLst>
              <a:ext uri="{FF2B5EF4-FFF2-40B4-BE49-F238E27FC236}">
                <a16:creationId xmlns:a16="http://schemas.microsoft.com/office/drawing/2014/main" id="{44412FA6-FA54-81F1-8E8A-C109896B331C}"/>
              </a:ext>
            </a:extLst>
          </p:cNvPr>
          <p:cNvSpPr txBox="1"/>
          <p:nvPr/>
        </p:nvSpPr>
        <p:spPr>
          <a:xfrm>
            <a:off x="1582040" y="4090625"/>
            <a:ext cx="2935722" cy="692497"/>
          </a:xfrm>
          <a:prstGeom prst="rect">
            <a:avLst/>
          </a:prstGeom>
          <a:noFill/>
        </p:spPr>
        <p:txBody>
          <a:bodyPr wrap="square" rtlCol="0">
            <a:spAutoFit/>
          </a:bodyPr>
          <a:lstStyle/>
          <a:p>
            <a:r>
              <a:rPr lang="en-US" sz="1300">
                <a:solidFill>
                  <a:schemeClr val="tx2">
                    <a:lumMod val="25000"/>
                    <a:alpha val="25000"/>
                  </a:schemeClr>
                </a:solidFill>
                <a:latin typeface="Roboto" panose="02000000000000000000" pitchFamily="2" charset="0"/>
                <a:ea typeface="Roboto" panose="02000000000000000000" pitchFamily="2" charset="0"/>
                <a:cs typeface="Roboto" panose="02000000000000000000" pitchFamily="2" charset="0"/>
              </a:rPr>
              <a:t>United States government organizations and independent centers</a:t>
            </a:r>
          </a:p>
        </p:txBody>
      </p:sp>
      <p:sp>
        <p:nvSpPr>
          <p:cNvPr id="257" name="TextBox 256">
            <a:extLst>
              <a:ext uri="{FF2B5EF4-FFF2-40B4-BE49-F238E27FC236}">
                <a16:creationId xmlns:a16="http://schemas.microsoft.com/office/drawing/2014/main" id="{8AC769CA-0BF3-E595-4BAB-0F552380C783}"/>
              </a:ext>
            </a:extLst>
          </p:cNvPr>
          <p:cNvSpPr txBox="1"/>
          <p:nvPr/>
        </p:nvSpPr>
        <p:spPr>
          <a:xfrm>
            <a:off x="480443" y="4218890"/>
            <a:ext cx="1044249" cy="307777"/>
          </a:xfrm>
          <a:prstGeom prst="rect">
            <a:avLst/>
          </a:prstGeom>
          <a:noFill/>
        </p:spPr>
        <p:txBody>
          <a:bodyPr wrap="square" rtlCol="0">
            <a:spAutoFit/>
          </a:bodyPr>
          <a:lstStyle/>
          <a:p>
            <a:r>
              <a:rPr lang="en-US" b="1">
                <a:solidFill>
                  <a:schemeClr val="tx2">
                    <a:lumMod val="25000"/>
                    <a:alpha val="25000"/>
                  </a:schemeClr>
                </a:solidFill>
                <a:latin typeface="Roboto" panose="02000000000000000000" pitchFamily="2" charset="0"/>
                <a:ea typeface="Roboto" panose="02000000000000000000" pitchFamily="2" charset="0"/>
                <a:cs typeface="Roboto" panose="02000000000000000000" pitchFamily="2" charset="0"/>
              </a:rPr>
              <a:t>Sources</a:t>
            </a:r>
          </a:p>
        </p:txBody>
      </p:sp>
    </p:spTree>
    <p:extLst>
      <p:ext uri="{BB962C8B-B14F-4D97-AF65-F5344CB8AC3E}">
        <p14:creationId xmlns:p14="http://schemas.microsoft.com/office/powerpoint/2010/main" val="615207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4.72222E-6 -1.23457E-7 L 0.47691 -1.23457E-7 " pathEditMode="relative" rAng="0" ptsTypes="AA">
                                      <p:cBhvr>
                                        <p:cTn id="6" dur="800" fill="hold"/>
                                        <p:tgtEl>
                                          <p:spTgt spid="8"/>
                                        </p:tgtEl>
                                        <p:attrNameLst>
                                          <p:attrName>ppt_x</p:attrName>
                                          <p:attrName>ppt_y</p:attrName>
                                        </p:attrNameLst>
                                      </p:cBhvr>
                                      <p:rCtr x="23837" y="0"/>
                                    </p:animMotion>
                                  </p:childTnLst>
                                </p:cTn>
                              </p:par>
                              <p:par>
                                <p:cTn id="7" presetID="10" presetClass="entr" presetSubtype="0" fill="hold" grpId="0" nodeType="withEffect">
                                  <p:stCondLst>
                                    <p:cond delay="0"/>
                                  </p:stCondLst>
                                  <p:childTnLst>
                                    <p:set>
                                      <p:cBhvr>
                                        <p:cTn id="8" dur="1" fill="hold">
                                          <p:stCondLst>
                                            <p:cond delay="0"/>
                                          </p:stCondLst>
                                        </p:cTn>
                                        <p:tgtEl>
                                          <p:spTgt spid="214"/>
                                        </p:tgtEl>
                                        <p:attrNameLst>
                                          <p:attrName>style.visibility</p:attrName>
                                        </p:attrNameLst>
                                      </p:cBhvr>
                                      <p:to>
                                        <p:strVal val="visible"/>
                                      </p:to>
                                    </p:set>
                                    <p:animEffect transition="in" filter="fade">
                                      <p:cBhvr>
                                        <p:cTn id="9" dur="200"/>
                                        <p:tgtEl>
                                          <p:spTgt spid="214"/>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215"/>
                                        </p:tgtEl>
                                        <p:attrNameLst>
                                          <p:attrName>style.visibility</p:attrName>
                                        </p:attrNameLst>
                                      </p:cBhvr>
                                      <p:to>
                                        <p:strVal val="visible"/>
                                      </p:to>
                                    </p:set>
                                    <p:animEffect transition="in" filter="fade">
                                      <p:cBhvr>
                                        <p:cTn id="12" dur="200"/>
                                        <p:tgtEl>
                                          <p:spTgt spid="21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16"/>
                                        </p:tgtEl>
                                        <p:attrNameLst>
                                          <p:attrName>style.visibility</p:attrName>
                                        </p:attrNameLst>
                                      </p:cBhvr>
                                      <p:to>
                                        <p:strVal val="visible"/>
                                      </p:to>
                                    </p:set>
                                    <p:animEffect transition="in" filter="fade">
                                      <p:cBhvr>
                                        <p:cTn id="15" dur="200"/>
                                        <p:tgtEl>
                                          <p:spTgt spid="21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17"/>
                                        </p:tgtEl>
                                        <p:attrNameLst>
                                          <p:attrName>style.visibility</p:attrName>
                                        </p:attrNameLst>
                                      </p:cBhvr>
                                      <p:to>
                                        <p:strVal val="visible"/>
                                      </p:to>
                                    </p:set>
                                    <p:animEffect transition="in" filter="fade">
                                      <p:cBhvr>
                                        <p:cTn id="18" dur="200"/>
                                        <p:tgtEl>
                                          <p:spTgt spid="21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18"/>
                                        </p:tgtEl>
                                        <p:attrNameLst>
                                          <p:attrName>style.visibility</p:attrName>
                                        </p:attrNameLst>
                                      </p:cBhvr>
                                      <p:to>
                                        <p:strVal val="visible"/>
                                      </p:to>
                                    </p:set>
                                    <p:animEffect transition="in" filter="fade">
                                      <p:cBhvr>
                                        <p:cTn id="21" dur="200"/>
                                        <p:tgtEl>
                                          <p:spTgt spid="21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19"/>
                                        </p:tgtEl>
                                        <p:attrNameLst>
                                          <p:attrName>style.visibility</p:attrName>
                                        </p:attrNameLst>
                                      </p:cBhvr>
                                      <p:to>
                                        <p:strVal val="visible"/>
                                      </p:to>
                                    </p:set>
                                    <p:animEffect transition="in" filter="fade">
                                      <p:cBhvr>
                                        <p:cTn id="24" dur="200"/>
                                        <p:tgtEl>
                                          <p:spTgt spid="21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20"/>
                                        </p:tgtEl>
                                        <p:attrNameLst>
                                          <p:attrName>style.visibility</p:attrName>
                                        </p:attrNameLst>
                                      </p:cBhvr>
                                      <p:to>
                                        <p:strVal val="visible"/>
                                      </p:to>
                                    </p:set>
                                    <p:animEffect transition="in" filter="fade">
                                      <p:cBhvr>
                                        <p:cTn id="27" dur="200"/>
                                        <p:tgtEl>
                                          <p:spTgt spid="22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21"/>
                                        </p:tgtEl>
                                        <p:attrNameLst>
                                          <p:attrName>style.visibility</p:attrName>
                                        </p:attrNameLst>
                                      </p:cBhvr>
                                      <p:to>
                                        <p:strVal val="visible"/>
                                      </p:to>
                                    </p:set>
                                    <p:animEffect transition="in" filter="fade">
                                      <p:cBhvr>
                                        <p:cTn id="30" dur="200"/>
                                        <p:tgtEl>
                                          <p:spTgt spid="22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22"/>
                                        </p:tgtEl>
                                        <p:attrNameLst>
                                          <p:attrName>style.visibility</p:attrName>
                                        </p:attrNameLst>
                                      </p:cBhvr>
                                      <p:to>
                                        <p:strVal val="visible"/>
                                      </p:to>
                                    </p:set>
                                    <p:animEffect transition="in" filter="fade">
                                      <p:cBhvr>
                                        <p:cTn id="33" dur="200"/>
                                        <p:tgtEl>
                                          <p:spTgt spid="22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23"/>
                                        </p:tgtEl>
                                        <p:attrNameLst>
                                          <p:attrName>style.visibility</p:attrName>
                                        </p:attrNameLst>
                                      </p:cBhvr>
                                      <p:to>
                                        <p:strVal val="visible"/>
                                      </p:to>
                                    </p:set>
                                    <p:animEffect transition="in" filter="fade">
                                      <p:cBhvr>
                                        <p:cTn id="36" dur="200"/>
                                        <p:tgtEl>
                                          <p:spTgt spid="223"/>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24"/>
                                        </p:tgtEl>
                                        <p:attrNameLst>
                                          <p:attrName>style.visibility</p:attrName>
                                        </p:attrNameLst>
                                      </p:cBhvr>
                                      <p:to>
                                        <p:strVal val="visible"/>
                                      </p:to>
                                    </p:set>
                                    <p:animEffect transition="in" filter="fade">
                                      <p:cBhvr>
                                        <p:cTn id="39" dur="200"/>
                                        <p:tgtEl>
                                          <p:spTgt spid="224"/>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25"/>
                                        </p:tgtEl>
                                        <p:attrNameLst>
                                          <p:attrName>style.visibility</p:attrName>
                                        </p:attrNameLst>
                                      </p:cBhvr>
                                      <p:to>
                                        <p:strVal val="visible"/>
                                      </p:to>
                                    </p:set>
                                    <p:animEffect transition="in" filter="fade">
                                      <p:cBhvr>
                                        <p:cTn id="42" dur="200"/>
                                        <p:tgtEl>
                                          <p:spTgt spid="22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26"/>
                                        </p:tgtEl>
                                        <p:attrNameLst>
                                          <p:attrName>style.visibility</p:attrName>
                                        </p:attrNameLst>
                                      </p:cBhvr>
                                      <p:to>
                                        <p:strVal val="visible"/>
                                      </p:to>
                                    </p:set>
                                    <p:animEffect transition="in" filter="fade">
                                      <p:cBhvr>
                                        <p:cTn id="45" dur="200"/>
                                        <p:tgtEl>
                                          <p:spTgt spid="22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27"/>
                                        </p:tgtEl>
                                        <p:attrNameLst>
                                          <p:attrName>style.visibility</p:attrName>
                                        </p:attrNameLst>
                                      </p:cBhvr>
                                      <p:to>
                                        <p:strVal val="visible"/>
                                      </p:to>
                                    </p:set>
                                    <p:animEffect transition="in" filter="fade">
                                      <p:cBhvr>
                                        <p:cTn id="48" dur="200"/>
                                        <p:tgtEl>
                                          <p:spTgt spid="22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28"/>
                                        </p:tgtEl>
                                        <p:attrNameLst>
                                          <p:attrName>style.visibility</p:attrName>
                                        </p:attrNameLst>
                                      </p:cBhvr>
                                      <p:to>
                                        <p:strVal val="visible"/>
                                      </p:to>
                                    </p:set>
                                    <p:animEffect transition="in" filter="fade">
                                      <p:cBhvr>
                                        <p:cTn id="51" dur="200"/>
                                        <p:tgtEl>
                                          <p:spTgt spid="228"/>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29"/>
                                        </p:tgtEl>
                                        <p:attrNameLst>
                                          <p:attrName>style.visibility</p:attrName>
                                        </p:attrNameLst>
                                      </p:cBhvr>
                                      <p:to>
                                        <p:strVal val="visible"/>
                                      </p:to>
                                    </p:set>
                                    <p:animEffect transition="in" filter="fade">
                                      <p:cBhvr>
                                        <p:cTn id="54" dur="200"/>
                                        <p:tgtEl>
                                          <p:spTgt spid="229"/>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30"/>
                                        </p:tgtEl>
                                        <p:attrNameLst>
                                          <p:attrName>style.visibility</p:attrName>
                                        </p:attrNameLst>
                                      </p:cBhvr>
                                      <p:to>
                                        <p:strVal val="visible"/>
                                      </p:to>
                                    </p:set>
                                    <p:animEffect transition="in" filter="fade">
                                      <p:cBhvr>
                                        <p:cTn id="57" dur="200"/>
                                        <p:tgtEl>
                                          <p:spTgt spid="230"/>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48"/>
                                        </p:tgtEl>
                                        <p:attrNameLst>
                                          <p:attrName>style.visibility</p:attrName>
                                        </p:attrNameLst>
                                      </p:cBhvr>
                                      <p:to>
                                        <p:strVal val="visible"/>
                                      </p:to>
                                    </p:set>
                                    <p:animEffect transition="in" filter="fade">
                                      <p:cBhvr>
                                        <p:cTn id="60" dur="200"/>
                                        <p:tgtEl>
                                          <p:spTgt spid="248"/>
                                        </p:tgtEl>
                                      </p:cBhvr>
                                    </p:animEffect>
                                  </p:childTnLst>
                                </p:cTn>
                              </p:par>
                              <p:par>
                                <p:cTn id="61" presetID="10" presetClass="entr" presetSubtype="0" fill="hold" nodeType="withEffect">
                                  <p:stCondLst>
                                    <p:cond delay="0"/>
                                  </p:stCondLst>
                                  <p:childTnLst>
                                    <p:set>
                                      <p:cBhvr>
                                        <p:cTn id="62" dur="1" fill="hold">
                                          <p:stCondLst>
                                            <p:cond delay="0"/>
                                          </p:stCondLst>
                                        </p:cTn>
                                        <p:tgtEl>
                                          <p:spTgt spid="249"/>
                                        </p:tgtEl>
                                        <p:attrNameLst>
                                          <p:attrName>style.visibility</p:attrName>
                                        </p:attrNameLst>
                                      </p:cBhvr>
                                      <p:to>
                                        <p:strVal val="visible"/>
                                      </p:to>
                                    </p:set>
                                    <p:animEffect transition="in" filter="fade">
                                      <p:cBhvr>
                                        <p:cTn id="63" dur="200"/>
                                        <p:tgtEl>
                                          <p:spTgt spid="249"/>
                                        </p:tgtEl>
                                      </p:cBhvr>
                                    </p:animEffect>
                                  </p:childTnLst>
                                </p:cTn>
                              </p:par>
                              <p:par>
                                <p:cTn id="64" presetID="10" presetClass="entr" presetSubtype="0" fill="hold" nodeType="withEffect">
                                  <p:stCondLst>
                                    <p:cond delay="0"/>
                                  </p:stCondLst>
                                  <p:childTnLst>
                                    <p:set>
                                      <p:cBhvr>
                                        <p:cTn id="65" dur="1" fill="hold">
                                          <p:stCondLst>
                                            <p:cond delay="0"/>
                                          </p:stCondLst>
                                        </p:cTn>
                                        <p:tgtEl>
                                          <p:spTgt spid="250"/>
                                        </p:tgtEl>
                                        <p:attrNameLst>
                                          <p:attrName>style.visibility</p:attrName>
                                        </p:attrNameLst>
                                      </p:cBhvr>
                                      <p:to>
                                        <p:strVal val="visible"/>
                                      </p:to>
                                    </p:set>
                                    <p:animEffect transition="in" filter="fade">
                                      <p:cBhvr>
                                        <p:cTn id="66" dur="200"/>
                                        <p:tgtEl>
                                          <p:spTgt spid="250"/>
                                        </p:tgtEl>
                                      </p:cBhvr>
                                    </p:animEffect>
                                  </p:childTnLst>
                                </p:cTn>
                              </p:par>
                              <p:par>
                                <p:cTn id="67" presetID="10" presetClass="entr" presetSubtype="0" fill="hold" nodeType="withEffect">
                                  <p:stCondLst>
                                    <p:cond delay="0"/>
                                  </p:stCondLst>
                                  <p:childTnLst>
                                    <p:set>
                                      <p:cBhvr>
                                        <p:cTn id="68" dur="1" fill="hold">
                                          <p:stCondLst>
                                            <p:cond delay="0"/>
                                          </p:stCondLst>
                                        </p:cTn>
                                        <p:tgtEl>
                                          <p:spTgt spid="251"/>
                                        </p:tgtEl>
                                        <p:attrNameLst>
                                          <p:attrName>style.visibility</p:attrName>
                                        </p:attrNameLst>
                                      </p:cBhvr>
                                      <p:to>
                                        <p:strVal val="visible"/>
                                      </p:to>
                                    </p:set>
                                    <p:animEffect transition="in" filter="fade">
                                      <p:cBhvr>
                                        <p:cTn id="69" dur="200"/>
                                        <p:tgtEl>
                                          <p:spTgt spid="251"/>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52"/>
                                        </p:tgtEl>
                                        <p:attrNameLst>
                                          <p:attrName>style.visibility</p:attrName>
                                        </p:attrNameLst>
                                      </p:cBhvr>
                                      <p:to>
                                        <p:strVal val="visible"/>
                                      </p:to>
                                    </p:set>
                                    <p:animEffect transition="in" filter="fade">
                                      <p:cBhvr>
                                        <p:cTn id="72" dur="200"/>
                                        <p:tgtEl>
                                          <p:spTgt spid="252"/>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53"/>
                                        </p:tgtEl>
                                        <p:attrNameLst>
                                          <p:attrName>style.visibility</p:attrName>
                                        </p:attrNameLst>
                                      </p:cBhvr>
                                      <p:to>
                                        <p:strVal val="visible"/>
                                      </p:to>
                                    </p:set>
                                    <p:animEffect transition="in" filter="fade">
                                      <p:cBhvr>
                                        <p:cTn id="75" dur="200"/>
                                        <p:tgtEl>
                                          <p:spTgt spid="253"/>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254"/>
                                        </p:tgtEl>
                                        <p:attrNameLst>
                                          <p:attrName>style.visibility</p:attrName>
                                        </p:attrNameLst>
                                      </p:cBhvr>
                                      <p:to>
                                        <p:strVal val="visible"/>
                                      </p:to>
                                    </p:set>
                                    <p:animEffect transition="in" filter="fade">
                                      <p:cBhvr>
                                        <p:cTn id="78" dur="200"/>
                                        <p:tgtEl>
                                          <p:spTgt spid="254"/>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255"/>
                                        </p:tgtEl>
                                        <p:attrNameLst>
                                          <p:attrName>style.visibility</p:attrName>
                                        </p:attrNameLst>
                                      </p:cBhvr>
                                      <p:to>
                                        <p:strVal val="visible"/>
                                      </p:to>
                                    </p:set>
                                    <p:animEffect transition="in" filter="fade">
                                      <p:cBhvr>
                                        <p:cTn id="81" dur="200"/>
                                        <p:tgtEl>
                                          <p:spTgt spid="255"/>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256"/>
                                        </p:tgtEl>
                                        <p:attrNameLst>
                                          <p:attrName>style.visibility</p:attrName>
                                        </p:attrNameLst>
                                      </p:cBhvr>
                                      <p:to>
                                        <p:strVal val="visible"/>
                                      </p:to>
                                    </p:set>
                                    <p:animEffect transition="in" filter="fade">
                                      <p:cBhvr>
                                        <p:cTn id="84" dur="200"/>
                                        <p:tgtEl>
                                          <p:spTgt spid="256"/>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57"/>
                                        </p:tgtEl>
                                        <p:attrNameLst>
                                          <p:attrName>style.visibility</p:attrName>
                                        </p:attrNameLst>
                                      </p:cBhvr>
                                      <p:to>
                                        <p:strVal val="visible"/>
                                      </p:to>
                                    </p:set>
                                    <p:animEffect transition="in" filter="fade">
                                      <p:cBhvr>
                                        <p:cTn id="87" dur="200"/>
                                        <p:tgtEl>
                                          <p:spTgt spid="2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14" grpId="0" animBg="1"/>
      <p:bldP spid="215" grpId="0"/>
      <p:bldP spid="216" grpId="0"/>
      <p:bldP spid="217" grpId="0"/>
      <p:bldP spid="218" grpId="0"/>
      <p:bldP spid="219" grpId="0"/>
      <p:bldP spid="220" grpId="0"/>
      <p:bldP spid="221" grpId="0"/>
      <p:bldP spid="222" grpId="0"/>
      <p:bldP spid="223" grpId="0"/>
      <p:bldP spid="224" grpId="0"/>
      <p:bldP spid="225" grpId="0"/>
      <p:bldP spid="226" grpId="0"/>
      <p:bldP spid="227" grpId="0"/>
      <p:bldP spid="228" grpId="0"/>
      <p:bldP spid="229" grpId="0"/>
      <p:bldP spid="230" grpId="0"/>
      <p:bldP spid="248" grpId="0" animBg="1"/>
      <p:bldP spid="252" grpId="0"/>
      <p:bldP spid="253" grpId="0"/>
      <p:bldP spid="254" grpId="0"/>
      <p:bldP spid="255" grpId="0"/>
      <p:bldP spid="256" grpId="0"/>
      <p:bldP spid="257"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Shape 140"/>
        <p:cNvGrpSpPr/>
        <p:nvPr/>
      </p:nvGrpSpPr>
      <p:grpSpPr>
        <a:xfrm>
          <a:off x="0" y="0"/>
          <a:ext cx="0" cy="0"/>
          <a:chOff x="0" y="0"/>
          <a:chExt cx="0" cy="0"/>
        </a:xfrm>
      </p:grpSpPr>
      <p:pic>
        <p:nvPicPr>
          <p:cNvPr id="3" name="Google Shape;77;p14">
            <a:extLst>
              <a:ext uri="{FF2B5EF4-FFF2-40B4-BE49-F238E27FC236}">
                <a16:creationId xmlns:a16="http://schemas.microsoft.com/office/drawing/2014/main" id="{9E9C0B72-9C05-16B1-7454-82F0B63A2F80}"/>
              </a:ext>
            </a:extLst>
          </p:cNvPr>
          <p:cNvPicPr preferRelativeResize="0"/>
          <p:nvPr/>
        </p:nvPicPr>
        <p:blipFill rotWithShape="1">
          <a:blip r:embed="rId3">
            <a:alphaModFix/>
          </a:blip>
          <a:srcRect t="7287"/>
          <a:stretch/>
        </p:blipFill>
        <p:spPr>
          <a:xfrm>
            <a:off x="325925" y="234400"/>
            <a:ext cx="7219975" cy="693350"/>
          </a:xfrm>
          <a:prstGeom prst="rect">
            <a:avLst/>
          </a:prstGeom>
          <a:gradFill>
            <a:gsLst>
              <a:gs pos="46000">
                <a:srgbClr val="C2DAEF"/>
              </a:gs>
              <a:gs pos="0">
                <a:srgbClr val="559444"/>
              </a:gs>
              <a:gs pos="74000">
                <a:schemeClr val="accent1">
                  <a:lumMod val="45000"/>
                  <a:lumOff val="55000"/>
                </a:schemeClr>
              </a:gs>
              <a:gs pos="67000">
                <a:schemeClr val="accent1">
                  <a:lumMod val="45000"/>
                  <a:lumOff val="55000"/>
                </a:schemeClr>
              </a:gs>
              <a:gs pos="100000">
                <a:schemeClr val="accent5"/>
              </a:gs>
            </a:gsLst>
            <a:lin ang="5400000" scaled="1"/>
          </a:gradFill>
          <a:ln>
            <a:noFill/>
          </a:ln>
        </p:spPr>
      </p:pic>
      <p:sp>
        <p:nvSpPr>
          <p:cNvPr id="141" name="Google Shape;141;p27"/>
          <p:cNvSpPr txBox="1">
            <a:spLocks noGrp="1"/>
          </p:cNvSpPr>
          <p:nvPr>
            <p:ph type="title"/>
          </p:nvPr>
        </p:nvSpPr>
        <p:spPr>
          <a:xfrm>
            <a:off x="412082" y="121186"/>
            <a:ext cx="7886700" cy="956989"/>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 sz="3000">
                <a:solidFill>
                  <a:schemeClr val="bg1"/>
                </a:solidFill>
                <a:latin typeface="Roboto" panose="02000000000000000000" pitchFamily="2" charset="0"/>
                <a:ea typeface="Roboto" panose="02000000000000000000" pitchFamily="2" charset="0"/>
                <a:cs typeface="Roboto" panose="02000000000000000000" pitchFamily="2" charset="0"/>
              </a:rPr>
              <a:t>Data Information, Continued</a:t>
            </a:r>
            <a:endParaRPr sz="3000">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6" name="Google Shape;149;p28">
            <a:extLst>
              <a:ext uri="{FF2B5EF4-FFF2-40B4-BE49-F238E27FC236}">
                <a16:creationId xmlns:a16="http://schemas.microsoft.com/office/drawing/2014/main" id="{161CF20D-5F9A-3424-4792-0B17ABD1248C}"/>
              </a:ext>
            </a:extLst>
          </p:cNvPr>
          <p:cNvSpPr/>
          <p:nvPr/>
        </p:nvSpPr>
        <p:spPr>
          <a:xfrm>
            <a:off x="3396519" y="1191389"/>
            <a:ext cx="2683800" cy="2683800"/>
          </a:xfrm>
          <a:prstGeom prst="ellipse">
            <a:avLst/>
          </a:prstGeom>
          <a:solidFill>
            <a:srgbClr val="55948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50;p28">
            <a:extLst>
              <a:ext uri="{FF2B5EF4-FFF2-40B4-BE49-F238E27FC236}">
                <a16:creationId xmlns:a16="http://schemas.microsoft.com/office/drawing/2014/main" id="{B2DFAB73-2801-EED9-A5A9-FF4E5504BBA7}"/>
              </a:ext>
            </a:extLst>
          </p:cNvPr>
          <p:cNvSpPr txBox="1"/>
          <p:nvPr/>
        </p:nvSpPr>
        <p:spPr>
          <a:xfrm>
            <a:off x="3786519" y="1471125"/>
            <a:ext cx="1903800" cy="61552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tx2"/>
                </a:solidFill>
                <a:latin typeface="Roboto" panose="02000000000000000000" pitchFamily="2" charset="0"/>
                <a:ea typeface="Roboto" panose="02000000000000000000" pitchFamily="2" charset="0"/>
                <a:cs typeface="Roboto" panose="02000000000000000000" pitchFamily="2" charset="0"/>
                <a:sym typeface="Calibri"/>
              </a:rPr>
              <a:t>Total 3,143 US Counties</a:t>
            </a:r>
            <a:endParaRPr>
              <a:solidFill>
                <a:schemeClr val="tx2"/>
              </a:solidFill>
              <a:latin typeface="Roboto" panose="02000000000000000000" pitchFamily="2" charset="0"/>
              <a:ea typeface="Roboto" panose="02000000000000000000" pitchFamily="2" charset="0"/>
              <a:cs typeface="Roboto" panose="02000000000000000000" pitchFamily="2" charset="0"/>
              <a:sym typeface="Calibri"/>
            </a:endParaRPr>
          </a:p>
        </p:txBody>
      </p:sp>
      <p:sp>
        <p:nvSpPr>
          <p:cNvPr id="9" name="Google Shape;151;p28">
            <a:extLst>
              <a:ext uri="{FF2B5EF4-FFF2-40B4-BE49-F238E27FC236}">
                <a16:creationId xmlns:a16="http://schemas.microsoft.com/office/drawing/2014/main" id="{1632F4FB-1F6B-3FCA-A235-1C0F642CDBBF}"/>
              </a:ext>
            </a:extLst>
          </p:cNvPr>
          <p:cNvSpPr/>
          <p:nvPr/>
        </p:nvSpPr>
        <p:spPr>
          <a:xfrm>
            <a:off x="3947844" y="2221239"/>
            <a:ext cx="1653900" cy="1653900"/>
          </a:xfrm>
          <a:prstGeom prst="ellipse">
            <a:avLst/>
          </a:prstGeom>
          <a:solidFill>
            <a:srgbClr val="B7F39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 name="Google Shape;154;p28">
            <a:extLst>
              <a:ext uri="{FF2B5EF4-FFF2-40B4-BE49-F238E27FC236}">
                <a16:creationId xmlns:a16="http://schemas.microsoft.com/office/drawing/2014/main" id="{421C41E1-D46F-5DFA-2BE4-6644C713CFDC}"/>
              </a:ext>
            </a:extLst>
          </p:cNvPr>
          <p:cNvCxnSpPr>
            <a:cxnSpLocks/>
          </p:cNvCxnSpPr>
          <p:nvPr/>
        </p:nvCxnSpPr>
        <p:spPr>
          <a:xfrm flipH="1">
            <a:off x="4774869" y="2780514"/>
            <a:ext cx="2678700" cy="683400"/>
          </a:xfrm>
          <a:prstGeom prst="straightConnector1">
            <a:avLst/>
          </a:prstGeom>
          <a:noFill/>
          <a:ln w="28575" cap="rnd" cmpd="sng">
            <a:solidFill>
              <a:schemeClr val="dk2"/>
            </a:solidFill>
            <a:prstDash val="solid"/>
            <a:round/>
            <a:headEnd type="none" w="med" len="med"/>
            <a:tailEnd type="none" w="med" len="med"/>
          </a:ln>
        </p:spPr>
      </p:cxnSp>
      <p:cxnSp>
        <p:nvCxnSpPr>
          <p:cNvPr id="15" name="Google Shape;156;p28">
            <a:extLst>
              <a:ext uri="{FF2B5EF4-FFF2-40B4-BE49-F238E27FC236}">
                <a16:creationId xmlns:a16="http://schemas.microsoft.com/office/drawing/2014/main" id="{798B51A8-BAE5-1CF4-4C43-1CE50D507032}"/>
              </a:ext>
            </a:extLst>
          </p:cNvPr>
          <p:cNvCxnSpPr>
            <a:cxnSpLocks/>
          </p:cNvCxnSpPr>
          <p:nvPr/>
        </p:nvCxnSpPr>
        <p:spPr>
          <a:xfrm flipH="1">
            <a:off x="4774869" y="3286614"/>
            <a:ext cx="2678700" cy="177300"/>
          </a:xfrm>
          <a:prstGeom prst="straightConnector1">
            <a:avLst/>
          </a:prstGeom>
          <a:noFill/>
          <a:ln w="28575" cap="rnd" cmpd="sng">
            <a:solidFill>
              <a:schemeClr val="dk2"/>
            </a:solidFill>
            <a:prstDash val="solid"/>
            <a:round/>
            <a:headEnd type="none" w="med" len="med"/>
            <a:tailEnd type="none" w="med" len="med"/>
          </a:ln>
        </p:spPr>
      </p:cxnSp>
      <p:cxnSp>
        <p:nvCxnSpPr>
          <p:cNvPr id="17" name="Google Shape;158;p28">
            <a:extLst>
              <a:ext uri="{FF2B5EF4-FFF2-40B4-BE49-F238E27FC236}">
                <a16:creationId xmlns:a16="http://schemas.microsoft.com/office/drawing/2014/main" id="{B0CB6F0C-FBD6-D2C8-5FFC-8C1E80499524}"/>
              </a:ext>
            </a:extLst>
          </p:cNvPr>
          <p:cNvCxnSpPr>
            <a:cxnSpLocks/>
            <a:stCxn id="40" idx="1"/>
          </p:cNvCxnSpPr>
          <p:nvPr/>
        </p:nvCxnSpPr>
        <p:spPr>
          <a:xfrm flipH="1">
            <a:off x="4774794" y="2182798"/>
            <a:ext cx="2704417" cy="1281041"/>
          </a:xfrm>
          <a:prstGeom prst="straightConnector1">
            <a:avLst/>
          </a:prstGeom>
          <a:noFill/>
          <a:ln w="28575" cap="rnd" cmpd="sng">
            <a:solidFill>
              <a:schemeClr val="dk2"/>
            </a:solidFill>
            <a:prstDash val="solid"/>
            <a:round/>
            <a:headEnd type="none" w="med" len="med"/>
            <a:tailEnd type="none" w="med" len="med"/>
          </a:ln>
        </p:spPr>
      </p:cxnSp>
      <p:cxnSp>
        <p:nvCxnSpPr>
          <p:cNvPr id="20" name="Google Shape;160;p28">
            <a:extLst>
              <a:ext uri="{FF2B5EF4-FFF2-40B4-BE49-F238E27FC236}">
                <a16:creationId xmlns:a16="http://schemas.microsoft.com/office/drawing/2014/main" id="{0293DDD1-0297-62D8-8C59-8A902C9B2622}"/>
              </a:ext>
            </a:extLst>
          </p:cNvPr>
          <p:cNvCxnSpPr>
            <a:cxnSpLocks/>
          </p:cNvCxnSpPr>
          <p:nvPr/>
        </p:nvCxnSpPr>
        <p:spPr>
          <a:xfrm>
            <a:off x="7844809" y="3603321"/>
            <a:ext cx="0" cy="645300"/>
          </a:xfrm>
          <a:prstGeom prst="straightConnector1">
            <a:avLst/>
          </a:prstGeom>
          <a:noFill/>
          <a:ln w="38100" cap="rnd" cmpd="sng">
            <a:solidFill>
              <a:srgbClr val="6C00F8"/>
            </a:solidFill>
            <a:prstDash val="dot"/>
            <a:round/>
            <a:headEnd type="none" w="med" len="med"/>
            <a:tailEnd type="none" w="med" len="med"/>
          </a:ln>
        </p:spPr>
      </p:cxnSp>
      <p:cxnSp>
        <p:nvCxnSpPr>
          <p:cNvPr id="22" name="Google Shape;162;p28">
            <a:extLst>
              <a:ext uri="{FF2B5EF4-FFF2-40B4-BE49-F238E27FC236}">
                <a16:creationId xmlns:a16="http://schemas.microsoft.com/office/drawing/2014/main" id="{1799E0D9-23B9-5F96-4CC9-5C6C761F0297}"/>
              </a:ext>
            </a:extLst>
          </p:cNvPr>
          <p:cNvCxnSpPr>
            <a:cxnSpLocks/>
            <a:stCxn id="47" idx="1"/>
          </p:cNvCxnSpPr>
          <p:nvPr/>
        </p:nvCxnSpPr>
        <p:spPr>
          <a:xfrm flipH="1" flipV="1">
            <a:off x="4774869" y="3463914"/>
            <a:ext cx="2678700" cy="1006878"/>
          </a:xfrm>
          <a:prstGeom prst="straightConnector1">
            <a:avLst/>
          </a:prstGeom>
          <a:noFill/>
          <a:ln w="28575" cap="rnd" cmpd="sng">
            <a:solidFill>
              <a:schemeClr val="dk2"/>
            </a:solidFill>
            <a:prstDash val="solid"/>
            <a:round/>
            <a:headEnd type="none" w="med" len="med"/>
            <a:tailEnd type="none" w="med" len="med"/>
          </a:ln>
        </p:spPr>
      </p:cxnSp>
      <p:sp>
        <p:nvSpPr>
          <p:cNvPr id="32" name="Google Shape;101;p15">
            <a:extLst>
              <a:ext uri="{FF2B5EF4-FFF2-40B4-BE49-F238E27FC236}">
                <a16:creationId xmlns:a16="http://schemas.microsoft.com/office/drawing/2014/main" id="{1ED63D88-D690-9020-67CD-86A92E9E7247}"/>
              </a:ext>
            </a:extLst>
          </p:cNvPr>
          <p:cNvSpPr/>
          <p:nvPr/>
        </p:nvSpPr>
        <p:spPr>
          <a:xfrm>
            <a:off x="7417193" y="1990499"/>
            <a:ext cx="863401" cy="389527"/>
          </a:xfrm>
          <a:prstGeom prst="roundRect">
            <a:avLst>
              <a:gd name="adj" fmla="val 50000"/>
            </a:avLst>
          </a:prstGeom>
          <a:solidFill>
            <a:srgbClr val="B3E5F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0" name="TextBox 39">
            <a:extLst>
              <a:ext uri="{FF2B5EF4-FFF2-40B4-BE49-F238E27FC236}">
                <a16:creationId xmlns:a16="http://schemas.microsoft.com/office/drawing/2014/main" id="{BCA0E4FF-995A-2943-B933-41A6164133F5}"/>
              </a:ext>
            </a:extLst>
          </p:cNvPr>
          <p:cNvSpPr txBox="1"/>
          <p:nvPr/>
        </p:nvSpPr>
        <p:spPr>
          <a:xfrm>
            <a:off x="7479211" y="2036604"/>
            <a:ext cx="775741" cy="292388"/>
          </a:xfrm>
          <a:prstGeom prst="rect">
            <a:avLst/>
          </a:prstGeom>
          <a:noFill/>
        </p:spPr>
        <p:txBody>
          <a:bodyPr wrap="square" rtlCol="0">
            <a:spAutoFit/>
          </a:bodyPr>
          <a:lstStyle/>
          <a:p>
            <a:r>
              <a:rPr lang="en" sz="1300">
                <a:latin typeface="Calibri"/>
                <a:ea typeface="Calibri"/>
                <a:cs typeface="Calibri"/>
                <a:sym typeface="Calibri"/>
              </a:rPr>
              <a:t>Datasets</a:t>
            </a:r>
            <a:endParaRPr lang="en-US" sz="1300"/>
          </a:p>
        </p:txBody>
      </p:sp>
      <p:sp>
        <p:nvSpPr>
          <p:cNvPr id="42" name="Google Shape;101;p15">
            <a:extLst>
              <a:ext uri="{FF2B5EF4-FFF2-40B4-BE49-F238E27FC236}">
                <a16:creationId xmlns:a16="http://schemas.microsoft.com/office/drawing/2014/main" id="{B12A9CCE-8D21-76CF-9921-11F922603D81}"/>
              </a:ext>
            </a:extLst>
          </p:cNvPr>
          <p:cNvSpPr/>
          <p:nvPr/>
        </p:nvSpPr>
        <p:spPr>
          <a:xfrm>
            <a:off x="7435381" y="2539963"/>
            <a:ext cx="863401" cy="389527"/>
          </a:xfrm>
          <a:prstGeom prst="roundRect">
            <a:avLst>
              <a:gd name="adj" fmla="val 50000"/>
            </a:avLst>
          </a:prstGeom>
          <a:solidFill>
            <a:srgbClr val="B3E5F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3" name="TextBox 42">
            <a:extLst>
              <a:ext uri="{FF2B5EF4-FFF2-40B4-BE49-F238E27FC236}">
                <a16:creationId xmlns:a16="http://schemas.microsoft.com/office/drawing/2014/main" id="{BE7A5971-D3DD-3C40-2EBD-91E5A4E880D3}"/>
              </a:ext>
            </a:extLst>
          </p:cNvPr>
          <p:cNvSpPr txBox="1"/>
          <p:nvPr/>
        </p:nvSpPr>
        <p:spPr>
          <a:xfrm>
            <a:off x="7497399" y="2586068"/>
            <a:ext cx="775741" cy="292388"/>
          </a:xfrm>
          <a:prstGeom prst="rect">
            <a:avLst/>
          </a:prstGeom>
          <a:noFill/>
        </p:spPr>
        <p:txBody>
          <a:bodyPr wrap="square" rtlCol="0">
            <a:spAutoFit/>
          </a:bodyPr>
          <a:lstStyle/>
          <a:p>
            <a:r>
              <a:rPr lang="en" sz="1300">
                <a:latin typeface="Calibri"/>
                <a:ea typeface="Calibri"/>
                <a:cs typeface="Calibri"/>
                <a:sym typeface="Calibri"/>
              </a:rPr>
              <a:t>Datasets</a:t>
            </a:r>
            <a:endParaRPr lang="en-US" sz="1300"/>
          </a:p>
        </p:txBody>
      </p:sp>
      <p:sp>
        <p:nvSpPr>
          <p:cNvPr id="44" name="Google Shape;101;p15">
            <a:extLst>
              <a:ext uri="{FF2B5EF4-FFF2-40B4-BE49-F238E27FC236}">
                <a16:creationId xmlns:a16="http://schemas.microsoft.com/office/drawing/2014/main" id="{5C719DB3-B8CB-49CC-A637-BED5ECD46A22}"/>
              </a:ext>
            </a:extLst>
          </p:cNvPr>
          <p:cNvSpPr/>
          <p:nvPr/>
        </p:nvSpPr>
        <p:spPr>
          <a:xfrm>
            <a:off x="7435381" y="3128401"/>
            <a:ext cx="863401" cy="389527"/>
          </a:xfrm>
          <a:prstGeom prst="roundRect">
            <a:avLst>
              <a:gd name="adj" fmla="val 50000"/>
            </a:avLst>
          </a:prstGeom>
          <a:solidFill>
            <a:srgbClr val="B3E5F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5" name="TextBox 44">
            <a:extLst>
              <a:ext uri="{FF2B5EF4-FFF2-40B4-BE49-F238E27FC236}">
                <a16:creationId xmlns:a16="http://schemas.microsoft.com/office/drawing/2014/main" id="{F7723515-C03D-7A0C-4F98-FB9D11DE3E5C}"/>
              </a:ext>
            </a:extLst>
          </p:cNvPr>
          <p:cNvSpPr txBox="1"/>
          <p:nvPr/>
        </p:nvSpPr>
        <p:spPr>
          <a:xfrm>
            <a:off x="7497399" y="3174506"/>
            <a:ext cx="775741" cy="292388"/>
          </a:xfrm>
          <a:prstGeom prst="rect">
            <a:avLst/>
          </a:prstGeom>
          <a:noFill/>
        </p:spPr>
        <p:txBody>
          <a:bodyPr wrap="square" rtlCol="0">
            <a:spAutoFit/>
          </a:bodyPr>
          <a:lstStyle/>
          <a:p>
            <a:r>
              <a:rPr lang="en" sz="1300">
                <a:latin typeface="Calibri"/>
                <a:ea typeface="Calibri"/>
                <a:cs typeface="Calibri"/>
                <a:sym typeface="Calibri"/>
              </a:rPr>
              <a:t>Datasets</a:t>
            </a:r>
            <a:endParaRPr lang="en-US" sz="1300"/>
          </a:p>
        </p:txBody>
      </p:sp>
      <p:sp>
        <p:nvSpPr>
          <p:cNvPr id="46" name="Google Shape;101;p15">
            <a:extLst>
              <a:ext uri="{FF2B5EF4-FFF2-40B4-BE49-F238E27FC236}">
                <a16:creationId xmlns:a16="http://schemas.microsoft.com/office/drawing/2014/main" id="{A54CE036-86C1-42C9-9135-9ADDDB83BF47}"/>
              </a:ext>
            </a:extLst>
          </p:cNvPr>
          <p:cNvSpPr/>
          <p:nvPr/>
        </p:nvSpPr>
        <p:spPr>
          <a:xfrm>
            <a:off x="7391551" y="4278493"/>
            <a:ext cx="863401" cy="389527"/>
          </a:xfrm>
          <a:prstGeom prst="roundRect">
            <a:avLst>
              <a:gd name="adj" fmla="val 50000"/>
            </a:avLst>
          </a:prstGeom>
          <a:solidFill>
            <a:srgbClr val="B3E5F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7" name="TextBox 46">
            <a:extLst>
              <a:ext uri="{FF2B5EF4-FFF2-40B4-BE49-F238E27FC236}">
                <a16:creationId xmlns:a16="http://schemas.microsoft.com/office/drawing/2014/main" id="{02FFFD7E-2ACE-7CC6-7AED-39F945FD6CA0}"/>
              </a:ext>
            </a:extLst>
          </p:cNvPr>
          <p:cNvSpPr txBox="1"/>
          <p:nvPr/>
        </p:nvSpPr>
        <p:spPr>
          <a:xfrm>
            <a:off x="7453569" y="4324598"/>
            <a:ext cx="775741" cy="292388"/>
          </a:xfrm>
          <a:prstGeom prst="rect">
            <a:avLst/>
          </a:prstGeom>
          <a:noFill/>
        </p:spPr>
        <p:txBody>
          <a:bodyPr wrap="square" rtlCol="0">
            <a:spAutoFit/>
          </a:bodyPr>
          <a:lstStyle/>
          <a:p>
            <a:r>
              <a:rPr lang="en" sz="1300">
                <a:latin typeface="Calibri"/>
                <a:ea typeface="Calibri"/>
                <a:cs typeface="Calibri"/>
                <a:sym typeface="Calibri"/>
              </a:rPr>
              <a:t>Datasets</a:t>
            </a:r>
            <a:endParaRPr lang="en-US" sz="1300"/>
          </a:p>
        </p:txBody>
      </p:sp>
      <p:sp>
        <p:nvSpPr>
          <p:cNvPr id="60" name="Google Shape;150;p28">
            <a:extLst>
              <a:ext uri="{FF2B5EF4-FFF2-40B4-BE49-F238E27FC236}">
                <a16:creationId xmlns:a16="http://schemas.microsoft.com/office/drawing/2014/main" id="{A515E737-71FA-0561-3723-585CDDD4D9C4}"/>
              </a:ext>
            </a:extLst>
          </p:cNvPr>
          <p:cNvSpPr txBox="1"/>
          <p:nvPr/>
        </p:nvSpPr>
        <p:spPr>
          <a:xfrm>
            <a:off x="4014082" y="2422292"/>
            <a:ext cx="1502571" cy="784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300">
                <a:solidFill>
                  <a:schemeClr val="tx2">
                    <a:lumMod val="10000"/>
                  </a:schemeClr>
                </a:solidFill>
                <a:latin typeface="Roboto" panose="02000000000000000000" pitchFamily="2" charset="0"/>
                <a:ea typeface="Roboto" panose="02000000000000000000" pitchFamily="2" charset="0"/>
                <a:cs typeface="Roboto" panose="02000000000000000000" pitchFamily="2" charset="0"/>
                <a:sym typeface="Calibri"/>
              </a:rPr>
              <a:t>2,525 counties with violent crime data</a:t>
            </a:r>
            <a:endParaRPr sz="1300">
              <a:solidFill>
                <a:schemeClr val="tx2">
                  <a:lumMod val="10000"/>
                </a:schemeClr>
              </a:solidFill>
              <a:latin typeface="Roboto" panose="02000000000000000000" pitchFamily="2" charset="0"/>
              <a:ea typeface="Roboto" panose="02000000000000000000" pitchFamily="2" charset="0"/>
              <a:cs typeface="Roboto" panose="02000000000000000000" pitchFamily="2" charset="0"/>
              <a:sym typeface="Calibri"/>
            </a:endParaRPr>
          </a:p>
        </p:txBody>
      </p:sp>
      <p:sp>
        <p:nvSpPr>
          <p:cNvPr id="62" name="Rounded Rectangle 61">
            <a:extLst>
              <a:ext uri="{FF2B5EF4-FFF2-40B4-BE49-F238E27FC236}">
                <a16:creationId xmlns:a16="http://schemas.microsoft.com/office/drawing/2014/main" id="{5FA1FB52-F372-26A9-64F3-3939C3777BBB}"/>
              </a:ext>
            </a:extLst>
          </p:cNvPr>
          <p:cNvSpPr/>
          <p:nvPr/>
        </p:nvSpPr>
        <p:spPr>
          <a:xfrm>
            <a:off x="3316061" y="4248621"/>
            <a:ext cx="2844715" cy="389527"/>
          </a:xfrm>
          <a:prstGeom prst="roundRect">
            <a:avLst/>
          </a:prstGeom>
          <a:solidFill>
            <a:srgbClr val="B6DAF9"/>
          </a:solidFill>
          <a:ln cmpd="dbl">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D1BDFF"/>
                </a:solidFill>
                <a:latin typeface="Roboto" panose="02000000000000000000" pitchFamily="2" charset="0"/>
                <a:ea typeface="Roboto" panose="02000000000000000000" pitchFamily="2" charset="0"/>
                <a:cs typeface="Roboto" panose="02000000000000000000" pitchFamily="2" charset="0"/>
              </a:rPr>
              <a:t> </a:t>
            </a:r>
            <a:r>
              <a:rPr lang="en-US" sz="1200" b="1">
                <a:solidFill>
                  <a:srgbClr val="7986CB"/>
                </a:solidFill>
                <a:latin typeface="Roboto" panose="02000000000000000000" pitchFamily="2" charset="0"/>
                <a:ea typeface="Roboto" panose="02000000000000000000" pitchFamily="2" charset="0"/>
                <a:cs typeface="Roboto" panose="02000000000000000000" pitchFamily="2" charset="0"/>
              </a:rPr>
              <a:t>Note</a:t>
            </a:r>
            <a:r>
              <a:rPr lang="en-US" sz="1200">
                <a:latin typeface="Roboto" panose="02000000000000000000" pitchFamily="2" charset="0"/>
                <a:ea typeface="Roboto" panose="02000000000000000000" pitchFamily="2" charset="0"/>
                <a:cs typeface="Roboto" panose="02000000000000000000" pitchFamily="2" charset="0"/>
              </a:rPr>
              <a:t>           </a:t>
            </a:r>
            <a:r>
              <a:rPr lang="en-US" sz="1150">
                <a:solidFill>
                  <a:srgbClr val="706B6C"/>
                </a:solidFill>
                <a:latin typeface="Roboto" panose="02000000000000000000" pitchFamily="2" charset="0"/>
                <a:ea typeface="Roboto" panose="02000000000000000000" pitchFamily="2" charset="0"/>
                <a:cs typeface="Roboto" panose="02000000000000000000" pitchFamily="2" charset="0"/>
              </a:rPr>
              <a:t>Datasets organized by FIPS</a:t>
            </a:r>
          </a:p>
        </p:txBody>
      </p:sp>
      <p:sp>
        <p:nvSpPr>
          <p:cNvPr id="2" name="Google Shape;101;p15">
            <a:extLst>
              <a:ext uri="{FF2B5EF4-FFF2-40B4-BE49-F238E27FC236}">
                <a16:creationId xmlns:a16="http://schemas.microsoft.com/office/drawing/2014/main" id="{EBCE5A49-C817-9366-F98B-170207A2A6FC}"/>
              </a:ext>
            </a:extLst>
          </p:cNvPr>
          <p:cNvSpPr/>
          <p:nvPr/>
        </p:nvSpPr>
        <p:spPr>
          <a:xfrm>
            <a:off x="373000" y="2090451"/>
            <a:ext cx="2032855" cy="572700"/>
          </a:xfrm>
          <a:prstGeom prst="roundRect">
            <a:avLst>
              <a:gd name="adj" fmla="val 50000"/>
            </a:avLst>
          </a:prstGeom>
          <a:solidFill>
            <a:srgbClr val="B3E5F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 name="TextBox 3">
            <a:extLst>
              <a:ext uri="{FF2B5EF4-FFF2-40B4-BE49-F238E27FC236}">
                <a16:creationId xmlns:a16="http://schemas.microsoft.com/office/drawing/2014/main" id="{EEDB5D8A-D932-15AA-6C2D-71087DD420E3}"/>
              </a:ext>
            </a:extLst>
          </p:cNvPr>
          <p:cNvSpPr txBox="1"/>
          <p:nvPr/>
        </p:nvSpPr>
        <p:spPr>
          <a:xfrm>
            <a:off x="612579" y="2221239"/>
            <a:ext cx="1553695" cy="307777"/>
          </a:xfrm>
          <a:prstGeom prst="rect">
            <a:avLst/>
          </a:prstGeom>
          <a:noFill/>
        </p:spPr>
        <p:txBody>
          <a:bodyPr wrap="square" rtlCol="0">
            <a:spAutoFit/>
          </a:bodyPr>
          <a:lstStyle/>
          <a:p>
            <a:pPr algn="ctr"/>
            <a:r>
              <a:rPr lang="en-US">
                <a:latin typeface="Roboto Mono" pitchFamily="49" charset="0"/>
                <a:ea typeface="Roboto Mono" pitchFamily="49" charset="0"/>
                <a:cs typeface="Roboto" panose="02000000000000000000" pitchFamily="2" charset="0"/>
              </a:rPr>
              <a:t>Collection</a:t>
            </a:r>
          </a:p>
        </p:txBody>
      </p:sp>
    </p:spTree>
    <p:extLst>
      <p:ext uri="{BB962C8B-B14F-4D97-AF65-F5344CB8AC3E}">
        <p14:creationId xmlns:p14="http://schemas.microsoft.com/office/powerpoint/2010/main" val="562698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Shape 153"/>
        <p:cNvGrpSpPr/>
        <p:nvPr/>
      </p:nvGrpSpPr>
      <p:grpSpPr>
        <a:xfrm>
          <a:off x="0" y="0"/>
          <a:ext cx="0" cy="0"/>
          <a:chOff x="0" y="0"/>
          <a:chExt cx="0" cy="0"/>
        </a:xfrm>
      </p:grpSpPr>
      <p:sp>
        <p:nvSpPr>
          <p:cNvPr id="3" name="Rounded Rectangle 2">
            <a:extLst>
              <a:ext uri="{FF2B5EF4-FFF2-40B4-BE49-F238E27FC236}">
                <a16:creationId xmlns:a16="http://schemas.microsoft.com/office/drawing/2014/main" id="{83ACF3A0-AD2B-52C8-3DE8-CF9D63413ACA}"/>
              </a:ext>
            </a:extLst>
          </p:cNvPr>
          <p:cNvSpPr/>
          <p:nvPr/>
        </p:nvSpPr>
        <p:spPr>
          <a:xfrm>
            <a:off x="3063867" y="4706462"/>
            <a:ext cx="3016266" cy="312119"/>
          </a:xfrm>
          <a:prstGeom prst="roundRect">
            <a:avLst/>
          </a:prstGeom>
          <a:solidFill>
            <a:srgbClr val="B6DAF9"/>
          </a:solidFill>
          <a:ln cmpd="dbl">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a:solidFill>
                  <a:srgbClr val="D1BDFF"/>
                </a:solidFill>
                <a:latin typeface="Roboto" panose="02000000000000000000" pitchFamily="2" charset="0"/>
                <a:ea typeface="Roboto" panose="02000000000000000000" pitchFamily="2" charset="0"/>
                <a:cs typeface="Roboto" panose="02000000000000000000" pitchFamily="2" charset="0"/>
              </a:rPr>
              <a:t> </a:t>
            </a:r>
            <a:r>
              <a:rPr lang="en-US" sz="1050" b="1">
                <a:solidFill>
                  <a:srgbClr val="7986CB"/>
                </a:solidFill>
                <a:latin typeface="Roboto" panose="02000000000000000000" pitchFamily="2" charset="0"/>
                <a:ea typeface="Roboto" panose="02000000000000000000" pitchFamily="2" charset="0"/>
                <a:cs typeface="Roboto" panose="02000000000000000000" pitchFamily="2" charset="0"/>
              </a:rPr>
              <a:t>Note</a:t>
            </a:r>
            <a:r>
              <a:rPr lang="en-US" sz="1000">
                <a:latin typeface="Roboto" panose="02000000000000000000" pitchFamily="2" charset="0"/>
                <a:ea typeface="Roboto" panose="02000000000000000000" pitchFamily="2" charset="0"/>
                <a:cs typeface="Roboto" panose="02000000000000000000" pitchFamily="2" charset="0"/>
              </a:rPr>
              <a:t>            </a:t>
            </a:r>
            <a:r>
              <a:rPr lang="en-US" sz="1000">
                <a:solidFill>
                  <a:srgbClr val="706B6C"/>
                </a:solidFill>
                <a:latin typeface="Roboto" panose="02000000000000000000" pitchFamily="2" charset="0"/>
                <a:ea typeface="Roboto" panose="02000000000000000000" pitchFamily="2" charset="0"/>
                <a:cs typeface="Roboto" panose="02000000000000000000" pitchFamily="2" charset="0"/>
              </a:rPr>
              <a:t>Models crime per 100,000 population</a:t>
            </a:r>
          </a:p>
        </p:txBody>
      </p:sp>
      <p:pic>
        <p:nvPicPr>
          <p:cNvPr id="10" name="Google Shape;77;p14">
            <a:extLst>
              <a:ext uri="{FF2B5EF4-FFF2-40B4-BE49-F238E27FC236}">
                <a16:creationId xmlns:a16="http://schemas.microsoft.com/office/drawing/2014/main" id="{CB7B1902-7598-BC09-E515-6C1B4982FD7D}"/>
              </a:ext>
            </a:extLst>
          </p:cNvPr>
          <p:cNvPicPr preferRelativeResize="0"/>
          <p:nvPr/>
        </p:nvPicPr>
        <p:blipFill rotWithShape="1">
          <a:blip r:embed="rId3">
            <a:alphaModFix/>
          </a:blip>
          <a:srcRect t="7287"/>
          <a:stretch/>
        </p:blipFill>
        <p:spPr>
          <a:xfrm>
            <a:off x="325925" y="234400"/>
            <a:ext cx="7219975" cy="693350"/>
          </a:xfrm>
          <a:prstGeom prst="rect">
            <a:avLst/>
          </a:prstGeom>
          <a:gradFill>
            <a:gsLst>
              <a:gs pos="46000">
                <a:srgbClr val="C2DAEF"/>
              </a:gs>
              <a:gs pos="0">
                <a:srgbClr val="559444"/>
              </a:gs>
              <a:gs pos="74000">
                <a:schemeClr val="accent1">
                  <a:lumMod val="45000"/>
                  <a:lumOff val="55000"/>
                </a:schemeClr>
              </a:gs>
              <a:gs pos="67000">
                <a:schemeClr val="accent1">
                  <a:lumMod val="45000"/>
                  <a:lumOff val="55000"/>
                </a:schemeClr>
              </a:gs>
              <a:gs pos="100000">
                <a:schemeClr val="accent5"/>
              </a:gs>
            </a:gsLst>
            <a:lin ang="5400000" scaled="1"/>
          </a:gradFill>
          <a:ln>
            <a:noFill/>
          </a:ln>
        </p:spPr>
      </p:pic>
      <p:sp>
        <p:nvSpPr>
          <p:cNvPr id="11" name="Google Shape;141;p27">
            <a:extLst>
              <a:ext uri="{FF2B5EF4-FFF2-40B4-BE49-F238E27FC236}">
                <a16:creationId xmlns:a16="http://schemas.microsoft.com/office/drawing/2014/main" id="{27C7A04C-284E-50DA-3CEC-7508BDCAA34F}"/>
              </a:ext>
            </a:extLst>
          </p:cNvPr>
          <p:cNvSpPr txBox="1">
            <a:spLocks noGrp="1"/>
          </p:cNvSpPr>
          <p:nvPr>
            <p:ph type="title"/>
          </p:nvPr>
        </p:nvSpPr>
        <p:spPr>
          <a:xfrm>
            <a:off x="412082" y="121186"/>
            <a:ext cx="7886700" cy="956989"/>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 sz="3000">
                <a:solidFill>
                  <a:schemeClr val="bg1"/>
                </a:solidFill>
                <a:latin typeface="Roboto" panose="02000000000000000000" pitchFamily="2" charset="0"/>
                <a:ea typeface="Roboto" panose="02000000000000000000" pitchFamily="2" charset="0"/>
                <a:cs typeface="Roboto" panose="02000000000000000000" pitchFamily="2" charset="0"/>
              </a:rPr>
              <a:t>Exploratory Data Analysis (EDA 1 of 4)</a:t>
            </a:r>
            <a:endParaRPr sz="3000">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13" name="Google Shape;101;p15">
            <a:extLst>
              <a:ext uri="{FF2B5EF4-FFF2-40B4-BE49-F238E27FC236}">
                <a16:creationId xmlns:a16="http://schemas.microsoft.com/office/drawing/2014/main" id="{99C20908-E468-7564-E67E-8673EACF490A}"/>
              </a:ext>
            </a:extLst>
          </p:cNvPr>
          <p:cNvSpPr/>
          <p:nvPr/>
        </p:nvSpPr>
        <p:spPr>
          <a:xfrm>
            <a:off x="2156661" y="1157144"/>
            <a:ext cx="4830678" cy="355868"/>
          </a:xfrm>
          <a:prstGeom prst="roundRect">
            <a:avLst>
              <a:gd name="adj" fmla="val 50000"/>
            </a:avLst>
          </a:prstGeom>
          <a:solidFill>
            <a:srgbClr val="B3E5F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latin typeface="Roboto Mono" pitchFamily="49" charset="0"/>
                <a:ea typeface="Roboto Mono" pitchFamily="49" charset="0"/>
              </a:rPr>
              <a:t>Sorting Violent Crime Based on Party Affiliation</a:t>
            </a:r>
            <a:endParaRPr sz="1200">
              <a:latin typeface="Roboto Mono" pitchFamily="49" charset="0"/>
              <a:ea typeface="Roboto Mono" pitchFamily="49" charset="0"/>
            </a:endParaRPr>
          </a:p>
        </p:txBody>
      </p:sp>
      <p:sp>
        <p:nvSpPr>
          <p:cNvPr id="14" name="Rectangle: Rounded Corners 3">
            <a:extLst>
              <a:ext uri="{FF2B5EF4-FFF2-40B4-BE49-F238E27FC236}">
                <a16:creationId xmlns:a16="http://schemas.microsoft.com/office/drawing/2014/main" id="{6A924D04-6147-1E7C-2818-FE7E372E4C64}"/>
              </a:ext>
            </a:extLst>
          </p:cNvPr>
          <p:cNvSpPr/>
          <p:nvPr/>
        </p:nvSpPr>
        <p:spPr>
          <a:xfrm>
            <a:off x="400931" y="1682447"/>
            <a:ext cx="8321040" cy="2889176"/>
          </a:xfrm>
          <a:prstGeom prst="roundRect">
            <a:avLst>
              <a:gd name="adj" fmla="val 722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6" name="Google Shape;156;p29"/>
          <p:cNvPicPr preferRelativeResize="0"/>
          <p:nvPr/>
        </p:nvPicPr>
        <p:blipFill>
          <a:blip r:embed="rId4">
            <a:alphaModFix/>
          </a:blip>
          <a:stretch>
            <a:fillRect/>
          </a:stretch>
        </p:blipFill>
        <p:spPr>
          <a:xfrm>
            <a:off x="497766" y="1787212"/>
            <a:ext cx="3849624" cy="2749731"/>
          </a:xfrm>
          <a:prstGeom prst="rect">
            <a:avLst/>
          </a:prstGeom>
          <a:noFill/>
          <a:ln>
            <a:noFill/>
          </a:ln>
        </p:spPr>
      </p:pic>
      <p:pic>
        <p:nvPicPr>
          <p:cNvPr id="157" name="Google Shape;157;p29"/>
          <p:cNvPicPr preferRelativeResize="0">
            <a:picLocks noChangeAspect="1"/>
          </p:cNvPicPr>
          <p:nvPr/>
        </p:nvPicPr>
        <p:blipFill rotWithShape="1">
          <a:blip r:embed="rId5">
            <a:alphaModFix/>
          </a:blip>
          <a:srcRect t="-1" b="773"/>
          <a:stretch/>
        </p:blipFill>
        <p:spPr>
          <a:xfrm>
            <a:off x="4603570" y="1787212"/>
            <a:ext cx="3849624" cy="272845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Shape 153"/>
        <p:cNvGrpSpPr/>
        <p:nvPr/>
      </p:nvGrpSpPr>
      <p:grpSpPr>
        <a:xfrm>
          <a:off x="0" y="0"/>
          <a:ext cx="0" cy="0"/>
          <a:chOff x="0" y="0"/>
          <a:chExt cx="0" cy="0"/>
        </a:xfrm>
      </p:grpSpPr>
      <p:sp>
        <p:nvSpPr>
          <p:cNvPr id="3" name="Rounded Rectangle 2">
            <a:extLst>
              <a:ext uri="{FF2B5EF4-FFF2-40B4-BE49-F238E27FC236}">
                <a16:creationId xmlns:a16="http://schemas.microsoft.com/office/drawing/2014/main" id="{83ACF3A0-AD2B-52C8-3DE8-CF9D63413ACA}"/>
              </a:ext>
            </a:extLst>
          </p:cNvPr>
          <p:cNvSpPr/>
          <p:nvPr/>
        </p:nvSpPr>
        <p:spPr>
          <a:xfrm>
            <a:off x="3053318" y="4710195"/>
            <a:ext cx="3016266" cy="312119"/>
          </a:xfrm>
          <a:prstGeom prst="roundRect">
            <a:avLst/>
          </a:prstGeom>
          <a:solidFill>
            <a:srgbClr val="B6DAF9"/>
          </a:solidFill>
          <a:ln cmpd="dbl">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a:solidFill>
                  <a:srgbClr val="D1BDFF"/>
                </a:solidFill>
                <a:latin typeface="Roboto" panose="02000000000000000000" pitchFamily="2" charset="0"/>
                <a:ea typeface="Roboto" panose="02000000000000000000" pitchFamily="2" charset="0"/>
                <a:cs typeface="Roboto" panose="02000000000000000000" pitchFamily="2" charset="0"/>
              </a:rPr>
              <a:t> </a:t>
            </a:r>
            <a:r>
              <a:rPr lang="en-US" sz="1050" b="1">
                <a:solidFill>
                  <a:srgbClr val="7986CB"/>
                </a:solidFill>
                <a:latin typeface="Roboto" panose="02000000000000000000" pitchFamily="2" charset="0"/>
                <a:ea typeface="Roboto" panose="02000000000000000000" pitchFamily="2" charset="0"/>
                <a:cs typeface="Roboto" panose="02000000000000000000" pitchFamily="2" charset="0"/>
              </a:rPr>
              <a:t>Note</a:t>
            </a:r>
            <a:r>
              <a:rPr lang="en-US" sz="1000">
                <a:latin typeface="Roboto" panose="02000000000000000000" pitchFamily="2" charset="0"/>
                <a:ea typeface="Roboto" panose="02000000000000000000" pitchFamily="2" charset="0"/>
                <a:cs typeface="Roboto" panose="02000000000000000000" pitchFamily="2" charset="0"/>
              </a:rPr>
              <a:t>            </a:t>
            </a:r>
            <a:r>
              <a:rPr lang="en-US" sz="1000">
                <a:solidFill>
                  <a:srgbClr val="706B6C"/>
                </a:solidFill>
                <a:latin typeface="Roboto" panose="02000000000000000000" pitchFamily="2" charset="0"/>
                <a:ea typeface="Roboto" panose="02000000000000000000" pitchFamily="2" charset="0"/>
                <a:cs typeface="Roboto" panose="02000000000000000000" pitchFamily="2" charset="0"/>
              </a:rPr>
              <a:t>Models crime per 100,000 population</a:t>
            </a:r>
          </a:p>
        </p:txBody>
      </p:sp>
      <p:pic>
        <p:nvPicPr>
          <p:cNvPr id="10" name="Google Shape;77;p14">
            <a:extLst>
              <a:ext uri="{FF2B5EF4-FFF2-40B4-BE49-F238E27FC236}">
                <a16:creationId xmlns:a16="http://schemas.microsoft.com/office/drawing/2014/main" id="{CB7B1902-7598-BC09-E515-6C1B4982FD7D}"/>
              </a:ext>
            </a:extLst>
          </p:cNvPr>
          <p:cNvPicPr preferRelativeResize="0"/>
          <p:nvPr/>
        </p:nvPicPr>
        <p:blipFill rotWithShape="1">
          <a:blip r:embed="rId3">
            <a:alphaModFix/>
          </a:blip>
          <a:srcRect t="7287"/>
          <a:stretch/>
        </p:blipFill>
        <p:spPr>
          <a:xfrm>
            <a:off x="325925" y="234400"/>
            <a:ext cx="7219975" cy="693350"/>
          </a:xfrm>
          <a:prstGeom prst="rect">
            <a:avLst/>
          </a:prstGeom>
          <a:gradFill>
            <a:gsLst>
              <a:gs pos="46000">
                <a:srgbClr val="C2DAEF"/>
              </a:gs>
              <a:gs pos="0">
                <a:srgbClr val="559444"/>
              </a:gs>
              <a:gs pos="74000">
                <a:schemeClr val="accent1">
                  <a:lumMod val="45000"/>
                  <a:lumOff val="55000"/>
                </a:schemeClr>
              </a:gs>
              <a:gs pos="67000">
                <a:schemeClr val="accent1">
                  <a:lumMod val="45000"/>
                  <a:lumOff val="55000"/>
                </a:schemeClr>
              </a:gs>
              <a:gs pos="100000">
                <a:schemeClr val="accent5"/>
              </a:gs>
            </a:gsLst>
            <a:lin ang="5400000" scaled="1"/>
          </a:gradFill>
          <a:ln>
            <a:noFill/>
          </a:ln>
        </p:spPr>
      </p:pic>
      <p:sp>
        <p:nvSpPr>
          <p:cNvPr id="11" name="Google Shape;141;p27">
            <a:extLst>
              <a:ext uri="{FF2B5EF4-FFF2-40B4-BE49-F238E27FC236}">
                <a16:creationId xmlns:a16="http://schemas.microsoft.com/office/drawing/2014/main" id="{27C7A04C-284E-50DA-3CEC-7508BDCAA34F}"/>
              </a:ext>
            </a:extLst>
          </p:cNvPr>
          <p:cNvSpPr txBox="1">
            <a:spLocks noGrp="1"/>
          </p:cNvSpPr>
          <p:nvPr>
            <p:ph type="title"/>
          </p:nvPr>
        </p:nvSpPr>
        <p:spPr>
          <a:xfrm>
            <a:off x="412082" y="121186"/>
            <a:ext cx="7886700" cy="956989"/>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 sz="3000">
                <a:solidFill>
                  <a:schemeClr val="bg1"/>
                </a:solidFill>
                <a:latin typeface="Roboto" panose="02000000000000000000" pitchFamily="2" charset="0"/>
                <a:ea typeface="Roboto" panose="02000000000000000000" pitchFamily="2" charset="0"/>
                <a:cs typeface="Roboto" panose="02000000000000000000" pitchFamily="2" charset="0"/>
              </a:rPr>
              <a:t>Exploratory Data Analysis (EDA 2 of 4)</a:t>
            </a:r>
            <a:endParaRPr sz="3000">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13" name="Google Shape;101;p15">
            <a:extLst>
              <a:ext uri="{FF2B5EF4-FFF2-40B4-BE49-F238E27FC236}">
                <a16:creationId xmlns:a16="http://schemas.microsoft.com/office/drawing/2014/main" id="{99C20908-E468-7564-E67E-8673EACF490A}"/>
              </a:ext>
            </a:extLst>
          </p:cNvPr>
          <p:cNvSpPr/>
          <p:nvPr/>
        </p:nvSpPr>
        <p:spPr>
          <a:xfrm>
            <a:off x="2156661" y="1157144"/>
            <a:ext cx="4830678" cy="355868"/>
          </a:xfrm>
          <a:prstGeom prst="roundRect">
            <a:avLst>
              <a:gd name="adj" fmla="val 50000"/>
            </a:avLst>
          </a:prstGeom>
          <a:solidFill>
            <a:srgbClr val="B3E5F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latin typeface="Roboto Mono" pitchFamily="49" charset="0"/>
                <a:ea typeface="Roboto Mono" pitchFamily="49" charset="0"/>
              </a:rPr>
              <a:t>Sorting Violent Crime Based on Income</a:t>
            </a:r>
            <a:endParaRPr sz="1200">
              <a:latin typeface="Roboto Mono" pitchFamily="49" charset="0"/>
              <a:ea typeface="Roboto Mono" pitchFamily="49" charset="0"/>
            </a:endParaRPr>
          </a:p>
        </p:txBody>
      </p:sp>
      <p:sp>
        <p:nvSpPr>
          <p:cNvPr id="14" name="Rectangle: Rounded Corners 3">
            <a:extLst>
              <a:ext uri="{FF2B5EF4-FFF2-40B4-BE49-F238E27FC236}">
                <a16:creationId xmlns:a16="http://schemas.microsoft.com/office/drawing/2014/main" id="{6A924D04-6147-1E7C-2818-FE7E372E4C64}"/>
              </a:ext>
            </a:extLst>
          </p:cNvPr>
          <p:cNvSpPr/>
          <p:nvPr/>
        </p:nvSpPr>
        <p:spPr>
          <a:xfrm>
            <a:off x="400931" y="1682447"/>
            <a:ext cx="8321040" cy="2889176"/>
          </a:xfrm>
          <a:prstGeom prst="roundRect">
            <a:avLst>
              <a:gd name="adj" fmla="val 722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a:extLst>
              <a:ext uri="{FF2B5EF4-FFF2-40B4-BE49-F238E27FC236}">
                <a16:creationId xmlns:a16="http://schemas.microsoft.com/office/drawing/2014/main" id="{A161B9A0-8A4A-A5CD-A02B-8D49B0F54D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776" y="1783080"/>
            <a:ext cx="3849624" cy="2749731"/>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C1840195-C3BB-9430-897D-DA1557A6B9E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36009" y="1772448"/>
            <a:ext cx="3849624" cy="2749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7270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Shape 153"/>
        <p:cNvGrpSpPr/>
        <p:nvPr/>
      </p:nvGrpSpPr>
      <p:grpSpPr>
        <a:xfrm>
          <a:off x="0" y="0"/>
          <a:ext cx="0" cy="0"/>
          <a:chOff x="0" y="0"/>
          <a:chExt cx="0" cy="0"/>
        </a:xfrm>
      </p:grpSpPr>
      <p:pic>
        <p:nvPicPr>
          <p:cNvPr id="10" name="Google Shape;77;p14">
            <a:extLst>
              <a:ext uri="{FF2B5EF4-FFF2-40B4-BE49-F238E27FC236}">
                <a16:creationId xmlns:a16="http://schemas.microsoft.com/office/drawing/2014/main" id="{CB7B1902-7598-BC09-E515-6C1B4982FD7D}"/>
              </a:ext>
            </a:extLst>
          </p:cNvPr>
          <p:cNvPicPr preferRelativeResize="0"/>
          <p:nvPr/>
        </p:nvPicPr>
        <p:blipFill rotWithShape="1">
          <a:blip r:embed="rId3">
            <a:alphaModFix/>
          </a:blip>
          <a:srcRect t="7287"/>
          <a:stretch/>
        </p:blipFill>
        <p:spPr>
          <a:xfrm>
            <a:off x="325925" y="234400"/>
            <a:ext cx="7219975" cy="693350"/>
          </a:xfrm>
          <a:prstGeom prst="rect">
            <a:avLst/>
          </a:prstGeom>
          <a:gradFill>
            <a:gsLst>
              <a:gs pos="46000">
                <a:srgbClr val="C2DAEF"/>
              </a:gs>
              <a:gs pos="0">
                <a:srgbClr val="559444"/>
              </a:gs>
              <a:gs pos="74000">
                <a:schemeClr val="accent1">
                  <a:lumMod val="45000"/>
                  <a:lumOff val="55000"/>
                </a:schemeClr>
              </a:gs>
              <a:gs pos="67000">
                <a:schemeClr val="accent1">
                  <a:lumMod val="45000"/>
                  <a:lumOff val="55000"/>
                </a:schemeClr>
              </a:gs>
              <a:gs pos="100000">
                <a:schemeClr val="accent5"/>
              </a:gs>
            </a:gsLst>
            <a:lin ang="5400000" scaled="1"/>
          </a:gradFill>
          <a:ln>
            <a:noFill/>
          </a:ln>
        </p:spPr>
      </p:pic>
      <p:sp>
        <p:nvSpPr>
          <p:cNvPr id="11" name="Google Shape;141;p27">
            <a:extLst>
              <a:ext uri="{FF2B5EF4-FFF2-40B4-BE49-F238E27FC236}">
                <a16:creationId xmlns:a16="http://schemas.microsoft.com/office/drawing/2014/main" id="{27C7A04C-284E-50DA-3CEC-7508BDCAA34F}"/>
              </a:ext>
            </a:extLst>
          </p:cNvPr>
          <p:cNvSpPr txBox="1">
            <a:spLocks noGrp="1"/>
          </p:cNvSpPr>
          <p:nvPr>
            <p:ph type="title"/>
          </p:nvPr>
        </p:nvSpPr>
        <p:spPr>
          <a:xfrm>
            <a:off x="412082" y="121186"/>
            <a:ext cx="7886700" cy="956989"/>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 sz="3000">
                <a:solidFill>
                  <a:schemeClr val="bg1"/>
                </a:solidFill>
                <a:latin typeface="Roboto" panose="02000000000000000000" pitchFamily="2" charset="0"/>
                <a:ea typeface="Roboto" panose="02000000000000000000" pitchFamily="2" charset="0"/>
                <a:cs typeface="Roboto" panose="02000000000000000000" pitchFamily="2" charset="0"/>
              </a:rPr>
              <a:t>Exploratory Data Analysis (EDA 3 of 4)</a:t>
            </a:r>
            <a:endParaRPr sz="3000">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13" name="Google Shape;101;p15">
            <a:extLst>
              <a:ext uri="{FF2B5EF4-FFF2-40B4-BE49-F238E27FC236}">
                <a16:creationId xmlns:a16="http://schemas.microsoft.com/office/drawing/2014/main" id="{99C20908-E468-7564-E67E-8673EACF490A}"/>
              </a:ext>
            </a:extLst>
          </p:cNvPr>
          <p:cNvSpPr/>
          <p:nvPr/>
        </p:nvSpPr>
        <p:spPr>
          <a:xfrm>
            <a:off x="2156659" y="1191389"/>
            <a:ext cx="4830678" cy="355868"/>
          </a:xfrm>
          <a:prstGeom prst="roundRect">
            <a:avLst>
              <a:gd name="adj" fmla="val 50000"/>
            </a:avLst>
          </a:prstGeom>
          <a:solidFill>
            <a:srgbClr val="B3E5F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latin typeface="Roboto Mono" pitchFamily="49" charset="0"/>
                <a:ea typeface="Roboto Mono" pitchFamily="49" charset="0"/>
              </a:rPr>
              <a:t>Sorting Violent Crime Based on Education Level</a:t>
            </a:r>
            <a:endParaRPr sz="1200">
              <a:latin typeface="Roboto Mono" pitchFamily="49" charset="0"/>
              <a:ea typeface="Roboto Mono" pitchFamily="49" charset="0"/>
            </a:endParaRPr>
          </a:p>
        </p:txBody>
      </p:sp>
      <p:pic>
        <p:nvPicPr>
          <p:cNvPr id="9218" name="Picture 2">
            <a:extLst>
              <a:ext uri="{FF2B5EF4-FFF2-40B4-BE49-F238E27FC236}">
                <a16:creationId xmlns:a16="http://schemas.microsoft.com/office/drawing/2014/main" id="{F7ECAB67-B9DF-ABD6-2B75-675ED53F8D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7028" y="2856661"/>
            <a:ext cx="2749940" cy="1699327"/>
          </a:xfrm>
          <a:prstGeom prst="rect">
            <a:avLst/>
          </a:prstGeom>
          <a:noFill/>
          <a:extLst>
            <a:ext uri="{909E8E84-426E-40DD-AFC4-6F175D3DCCD1}">
              <a14:hiddenFill xmlns:a14="http://schemas.microsoft.com/office/drawing/2010/main">
                <a:solidFill>
                  <a:srgbClr val="FFFFFF"/>
                </a:solidFill>
              </a14:hiddenFill>
            </a:ext>
          </a:extLst>
        </p:spPr>
      </p:pic>
      <p:pic>
        <p:nvPicPr>
          <p:cNvPr id="9219" name="Picture 3">
            <a:extLst>
              <a:ext uri="{FF2B5EF4-FFF2-40B4-BE49-F238E27FC236}">
                <a16:creationId xmlns:a16="http://schemas.microsoft.com/office/drawing/2014/main" id="{C3183098-FE7E-D8AA-B7B1-55A0806E75D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9882" y="2856661"/>
            <a:ext cx="2749939" cy="1699326"/>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08B5BBD5-2635-BAF2-67F3-9D1F09C4F00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04175" y="2856661"/>
            <a:ext cx="2749939" cy="1699326"/>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100;p15">
            <a:extLst>
              <a:ext uri="{FF2B5EF4-FFF2-40B4-BE49-F238E27FC236}">
                <a16:creationId xmlns:a16="http://schemas.microsoft.com/office/drawing/2014/main" id="{528E4FAE-CF22-906E-41C0-78F7331D8A93}"/>
              </a:ext>
            </a:extLst>
          </p:cNvPr>
          <p:cNvSpPr/>
          <p:nvPr/>
        </p:nvSpPr>
        <p:spPr>
          <a:xfrm>
            <a:off x="334112" y="1970868"/>
            <a:ext cx="8475775" cy="379499"/>
          </a:xfrm>
          <a:prstGeom prst="roundRect">
            <a:avLst>
              <a:gd name="adj" fmla="val 50000"/>
            </a:avLst>
          </a:prstGeom>
          <a:solidFill>
            <a:schemeClr val="lt1"/>
          </a:solidFill>
          <a:ln>
            <a:noFill/>
          </a:ln>
          <a:effectLst>
            <a:outerShdw blurRad="50800" dist="38100" dir="5400000" sx="99000" sy="99000" algn="t" rotWithShape="0">
              <a:prstClr val="black">
                <a:alpha val="20000"/>
              </a:prst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01;p15">
            <a:extLst>
              <a:ext uri="{FF2B5EF4-FFF2-40B4-BE49-F238E27FC236}">
                <a16:creationId xmlns:a16="http://schemas.microsoft.com/office/drawing/2014/main" id="{C0E73577-1236-0ADE-E690-E425058C29AE}"/>
              </a:ext>
            </a:extLst>
          </p:cNvPr>
          <p:cNvSpPr/>
          <p:nvPr/>
        </p:nvSpPr>
        <p:spPr>
          <a:xfrm>
            <a:off x="922561" y="1970868"/>
            <a:ext cx="1668372" cy="379499"/>
          </a:xfrm>
          <a:prstGeom prst="roundRect">
            <a:avLst>
              <a:gd name="adj" fmla="val 50000"/>
            </a:avLst>
          </a:prstGeom>
          <a:solidFill>
            <a:srgbClr val="B3E5F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 name="Google Shape;101;p15">
            <a:extLst>
              <a:ext uri="{FF2B5EF4-FFF2-40B4-BE49-F238E27FC236}">
                <a16:creationId xmlns:a16="http://schemas.microsoft.com/office/drawing/2014/main" id="{CA385BFB-8E5B-1029-4F37-1D38ABCF87F4}"/>
              </a:ext>
            </a:extLst>
          </p:cNvPr>
          <p:cNvSpPr/>
          <p:nvPr/>
        </p:nvSpPr>
        <p:spPr>
          <a:xfrm>
            <a:off x="3737812" y="1970868"/>
            <a:ext cx="1668372" cy="379499"/>
          </a:xfrm>
          <a:prstGeom prst="roundRect">
            <a:avLst>
              <a:gd name="adj" fmla="val 50000"/>
            </a:avLst>
          </a:prstGeom>
          <a:solidFill>
            <a:srgbClr val="B3E5F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 name="TextBox 6">
            <a:extLst>
              <a:ext uri="{FF2B5EF4-FFF2-40B4-BE49-F238E27FC236}">
                <a16:creationId xmlns:a16="http://schemas.microsoft.com/office/drawing/2014/main" id="{9A1B0DC2-1959-7124-7422-57D5582286A0}"/>
              </a:ext>
            </a:extLst>
          </p:cNvPr>
          <p:cNvSpPr txBox="1"/>
          <p:nvPr/>
        </p:nvSpPr>
        <p:spPr>
          <a:xfrm>
            <a:off x="3809312" y="2029812"/>
            <a:ext cx="1525372" cy="261610"/>
          </a:xfrm>
          <a:prstGeom prst="rect">
            <a:avLst/>
          </a:prstGeom>
          <a:noFill/>
        </p:spPr>
        <p:txBody>
          <a:bodyPr wrap="square" rtlCol="0">
            <a:spAutoFit/>
          </a:bodyPr>
          <a:lstStyle/>
          <a:p>
            <a:pPr algn="ctr"/>
            <a:r>
              <a:rPr lang="en-US" sz="1100">
                <a:latin typeface="Roboto Mono" panose="00000009000000000000" pitchFamily="49" charset="0"/>
                <a:ea typeface="Roboto Mono" panose="00000009000000000000" pitchFamily="49" charset="0"/>
                <a:cs typeface="Roboto" panose="02000000000000000000" pitchFamily="2" charset="0"/>
              </a:rPr>
              <a:t>Some College</a:t>
            </a:r>
          </a:p>
        </p:txBody>
      </p:sp>
      <p:sp>
        <p:nvSpPr>
          <p:cNvPr id="6" name="TextBox 5">
            <a:extLst>
              <a:ext uri="{FF2B5EF4-FFF2-40B4-BE49-F238E27FC236}">
                <a16:creationId xmlns:a16="http://schemas.microsoft.com/office/drawing/2014/main" id="{1EB436C3-CA2B-D8D1-A261-3FA2010CB967}"/>
              </a:ext>
            </a:extLst>
          </p:cNvPr>
          <p:cNvSpPr txBox="1"/>
          <p:nvPr/>
        </p:nvSpPr>
        <p:spPr>
          <a:xfrm>
            <a:off x="979900" y="2037505"/>
            <a:ext cx="1553695" cy="261610"/>
          </a:xfrm>
          <a:prstGeom prst="rect">
            <a:avLst/>
          </a:prstGeom>
          <a:noFill/>
        </p:spPr>
        <p:txBody>
          <a:bodyPr wrap="square" rtlCol="0">
            <a:spAutoFit/>
          </a:bodyPr>
          <a:lstStyle/>
          <a:p>
            <a:pPr algn="ctr"/>
            <a:r>
              <a:rPr lang="en-US" sz="1100">
                <a:latin typeface="Roboto Mono" pitchFamily="49" charset="0"/>
                <a:ea typeface="Roboto Mono" pitchFamily="49" charset="0"/>
                <a:cs typeface="Roboto" panose="02000000000000000000" pitchFamily="2" charset="0"/>
              </a:rPr>
              <a:t>Less than HS</a:t>
            </a:r>
          </a:p>
        </p:txBody>
      </p:sp>
      <p:sp>
        <p:nvSpPr>
          <p:cNvPr id="8" name="TextBox 7">
            <a:extLst>
              <a:ext uri="{FF2B5EF4-FFF2-40B4-BE49-F238E27FC236}">
                <a16:creationId xmlns:a16="http://schemas.microsoft.com/office/drawing/2014/main" id="{FA169807-7508-7998-BF38-5E5F94F43C52}"/>
              </a:ext>
            </a:extLst>
          </p:cNvPr>
          <p:cNvSpPr txBox="1"/>
          <p:nvPr/>
        </p:nvSpPr>
        <p:spPr>
          <a:xfrm>
            <a:off x="6781597" y="2029812"/>
            <a:ext cx="1525372" cy="261610"/>
          </a:xfrm>
          <a:prstGeom prst="rect">
            <a:avLst/>
          </a:prstGeom>
          <a:noFill/>
        </p:spPr>
        <p:txBody>
          <a:bodyPr wrap="square" rtlCol="0">
            <a:spAutoFit/>
          </a:bodyPr>
          <a:lstStyle/>
          <a:p>
            <a:pPr algn="ctr"/>
            <a:r>
              <a:rPr lang="en-US" sz="1100">
                <a:latin typeface="Roboto Mono" panose="00000009000000000000" pitchFamily="49" charset="0"/>
                <a:ea typeface="Roboto Mono" panose="00000009000000000000" pitchFamily="49" charset="0"/>
                <a:cs typeface="Roboto" panose="02000000000000000000" pitchFamily="2" charset="0"/>
              </a:rPr>
              <a:t>College+</a:t>
            </a:r>
          </a:p>
        </p:txBody>
      </p:sp>
      <p:sp>
        <p:nvSpPr>
          <p:cNvPr id="28" name="Google Shape;101;p15">
            <a:extLst>
              <a:ext uri="{FF2B5EF4-FFF2-40B4-BE49-F238E27FC236}">
                <a16:creationId xmlns:a16="http://schemas.microsoft.com/office/drawing/2014/main" id="{00BE5314-B2C1-99B1-FEF9-8E0DA98ACB1F}"/>
              </a:ext>
            </a:extLst>
          </p:cNvPr>
          <p:cNvSpPr/>
          <p:nvPr/>
        </p:nvSpPr>
        <p:spPr>
          <a:xfrm>
            <a:off x="922561" y="1970868"/>
            <a:ext cx="1668372" cy="379499"/>
          </a:xfrm>
          <a:prstGeom prst="roundRect">
            <a:avLst>
              <a:gd name="adj" fmla="val 50000"/>
            </a:avLst>
          </a:prstGeom>
          <a:solidFill>
            <a:srgbClr val="B3E5F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0" name="TextBox 29">
            <a:extLst>
              <a:ext uri="{FF2B5EF4-FFF2-40B4-BE49-F238E27FC236}">
                <a16:creationId xmlns:a16="http://schemas.microsoft.com/office/drawing/2014/main" id="{A1D0CDEF-ADBE-64A2-8606-30EA03F66B2F}"/>
              </a:ext>
            </a:extLst>
          </p:cNvPr>
          <p:cNvSpPr txBox="1"/>
          <p:nvPr/>
        </p:nvSpPr>
        <p:spPr>
          <a:xfrm>
            <a:off x="979900" y="2037505"/>
            <a:ext cx="1553695" cy="261610"/>
          </a:xfrm>
          <a:prstGeom prst="rect">
            <a:avLst/>
          </a:prstGeom>
          <a:noFill/>
        </p:spPr>
        <p:txBody>
          <a:bodyPr wrap="square" rtlCol="0">
            <a:spAutoFit/>
          </a:bodyPr>
          <a:lstStyle/>
          <a:p>
            <a:pPr algn="ctr"/>
            <a:r>
              <a:rPr lang="en-US" sz="1100">
                <a:latin typeface="Roboto Mono" pitchFamily="49" charset="0"/>
                <a:ea typeface="Roboto Mono" pitchFamily="49" charset="0"/>
                <a:cs typeface="Roboto" panose="02000000000000000000" pitchFamily="2" charset="0"/>
              </a:rPr>
              <a:t>Less than HS</a:t>
            </a:r>
          </a:p>
        </p:txBody>
      </p:sp>
    </p:spTree>
    <p:extLst>
      <p:ext uri="{BB962C8B-B14F-4D97-AF65-F5344CB8AC3E}">
        <p14:creationId xmlns:p14="http://schemas.microsoft.com/office/powerpoint/2010/main" val="1786089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2"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250"/>
                                        <p:tgtEl>
                                          <p:spTgt spid="21"/>
                                        </p:tgtEl>
                                      </p:cBhvr>
                                    </p:animEffect>
                                  </p:childTnLst>
                                </p:cTn>
                              </p:par>
                              <p:par>
                                <p:cTn id="8" presetID="9" presetClass="emph" presetSubtype="0" grpId="2" nodeType="withEffect">
                                  <p:stCondLst>
                                    <p:cond delay="0"/>
                                  </p:stCondLst>
                                  <p:childTnLst>
                                    <p:set>
                                      <p:cBhvr>
                                        <p:cTn id="9" dur="indefinite"/>
                                        <p:tgtEl>
                                          <p:spTgt spid="28"/>
                                        </p:tgtEl>
                                        <p:attrNameLst>
                                          <p:attrName>style.opacity</p:attrName>
                                        </p:attrNameLst>
                                      </p:cBhvr>
                                      <p:to>
                                        <p:strVal val="0"/>
                                      </p:to>
                                    </p:set>
                                    <p:animEffect filter="image" prLst="opacity: 0">
                                      <p:cBhvr rctx="IE">
                                        <p:cTn id="10" dur="indefinite"/>
                                        <p:tgtEl>
                                          <p:spTgt spid="28"/>
                                        </p:tgtEl>
                                      </p:cBhvr>
                                    </p:animEffect>
                                  </p:childTnLst>
                                </p:cTn>
                              </p:par>
                            </p:childTnLst>
                          </p:cTn>
                        </p:par>
                      </p:childTnLst>
                    </p:cTn>
                  </p:par>
                  <p:par>
                    <p:cTn id="11" fill="hold">
                      <p:stCondLst>
                        <p:cond delay="indefinite"/>
                      </p:stCondLst>
                      <p:childTnLst>
                        <p:par>
                          <p:cTn id="12" fill="hold">
                            <p:stCondLst>
                              <p:cond delay="0"/>
                            </p:stCondLst>
                            <p:childTnLst>
                              <p:par>
                                <p:cTn id="13" presetID="63" presetClass="path" presetSubtype="0" accel="50000" decel="50000" fill="hold" grpId="0" nodeType="clickEffect">
                                  <p:stCondLst>
                                    <p:cond delay="0"/>
                                  </p:stCondLst>
                                  <p:childTnLst>
                                    <p:animMotion origin="layout" path="M -3.88889E-6 -0.00123 L 0.30191 -0.00062 " pathEditMode="relative" rAng="0" ptsTypes="AA">
                                      <p:cBhvr>
                                        <p:cTn id="14" dur="800" fill="hold"/>
                                        <p:tgtEl>
                                          <p:spTgt spid="21"/>
                                        </p:tgtEl>
                                        <p:attrNameLst>
                                          <p:attrName>ppt_x</p:attrName>
                                          <p:attrName>ppt_y</p:attrName>
                                        </p:attrNameLst>
                                      </p:cBhvr>
                                      <p:rCtr x="15087" y="31"/>
                                    </p:animMotion>
                                  </p:childTnLst>
                                </p:cTn>
                              </p:par>
                              <p:par>
                                <p:cTn id="15" presetID="9" presetClass="emph" presetSubtype="0" nodeType="withEffect">
                                  <p:stCondLst>
                                    <p:cond delay="0"/>
                                  </p:stCondLst>
                                  <p:childTnLst>
                                    <p:set>
                                      <p:cBhvr>
                                        <p:cTn id="16" dur="indefinite"/>
                                        <p:tgtEl>
                                          <p:spTgt spid="9219"/>
                                        </p:tgtEl>
                                        <p:attrNameLst>
                                          <p:attrName>style.opacity</p:attrName>
                                        </p:attrNameLst>
                                      </p:cBhvr>
                                      <p:to>
                                        <p:strVal val="0.25"/>
                                      </p:to>
                                    </p:set>
                                    <p:animEffect filter="image" prLst="opacity: 0.25">
                                      <p:cBhvr rctx="IE">
                                        <p:cTn id="17" dur="indefinite"/>
                                        <p:tgtEl>
                                          <p:spTgt spid="921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mph" presetSubtype="0" grpId="1" nodeType="clickEffect">
                                  <p:stCondLst>
                                    <p:cond delay="0"/>
                                  </p:stCondLst>
                                  <p:childTnLst>
                                    <p:set>
                                      <p:cBhvr>
                                        <p:cTn id="21" dur="indefinite"/>
                                        <p:tgtEl>
                                          <p:spTgt spid="21"/>
                                        </p:tgtEl>
                                        <p:attrNameLst>
                                          <p:attrName>style.opacity</p:attrName>
                                        </p:attrNameLst>
                                      </p:cBhvr>
                                      <p:to>
                                        <p:strVal val="0"/>
                                      </p:to>
                                    </p:set>
                                    <p:animEffect filter="image" prLst="opacity: 0">
                                      <p:cBhvr rctx="IE">
                                        <p:cTn id="22" dur="indefinite"/>
                                        <p:tgtEl>
                                          <p:spTgt spid="21"/>
                                        </p:tgtEl>
                                      </p:cBhvr>
                                    </p:animEffect>
                                  </p:childTnLst>
                                </p:cTn>
                              </p:par>
                              <p:par>
                                <p:cTn id="23" presetID="10" presetClass="entr" presetSubtype="0" fill="hold" grpId="1"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250"/>
                                        <p:tgtEl>
                                          <p:spTgt spid="24"/>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path" presetSubtype="0" accel="50000" decel="50000" fill="hold" grpId="0" nodeType="clickEffect">
                                  <p:stCondLst>
                                    <p:cond delay="0"/>
                                  </p:stCondLst>
                                  <p:childTnLst>
                                    <p:animMotion origin="layout" path="M -0.00538 0.00062 L 0.32587 -1.7284E-6 " pathEditMode="relative" rAng="0" ptsTypes="AA">
                                      <p:cBhvr>
                                        <p:cTn id="29" dur="800" fill="hold"/>
                                        <p:tgtEl>
                                          <p:spTgt spid="24"/>
                                        </p:tgtEl>
                                        <p:attrNameLst>
                                          <p:attrName>ppt_x</p:attrName>
                                          <p:attrName>ppt_y</p:attrName>
                                        </p:attrNameLst>
                                      </p:cBhvr>
                                      <p:rCtr x="16563" y="-31"/>
                                    </p:animMotion>
                                  </p:childTnLst>
                                </p:cTn>
                              </p:par>
                              <p:par>
                                <p:cTn id="30" presetID="9" presetClass="emph" presetSubtype="0" nodeType="withEffect">
                                  <p:stCondLst>
                                    <p:cond delay="0"/>
                                  </p:stCondLst>
                                  <p:childTnLst>
                                    <p:set>
                                      <p:cBhvr>
                                        <p:cTn id="31" dur="indefinite"/>
                                        <p:tgtEl>
                                          <p:spTgt spid="9218"/>
                                        </p:tgtEl>
                                        <p:attrNameLst>
                                          <p:attrName>style.opacity</p:attrName>
                                        </p:attrNameLst>
                                      </p:cBhvr>
                                      <p:to>
                                        <p:strVal val="0.25"/>
                                      </p:to>
                                    </p:set>
                                    <p:animEffect filter="image" prLst="opacity: 0.25">
                                      <p:cBhvr rctx="IE">
                                        <p:cTn id="32" dur="indefinite"/>
                                        <p:tgtEl>
                                          <p:spTgt spid="921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2"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250"/>
                                        <p:tgtEl>
                                          <p:spTgt spid="24"/>
                                        </p:tgtEl>
                                      </p:cBhvr>
                                    </p:animEffect>
                                  </p:childTnLst>
                                </p:cTn>
                              </p:par>
                              <p:par>
                                <p:cTn id="38" presetID="63" presetClass="path" presetSubtype="0" accel="50000" decel="50000" fill="hold" grpId="0" nodeType="withEffect">
                                  <p:stCondLst>
                                    <p:cond delay="0"/>
                                  </p:stCondLst>
                                  <p:childTnLst>
                                    <p:animMotion origin="layout" path="M -3.88889E-6 -1.7284E-6 L 0.30191 0.00062 " pathEditMode="relative" rAng="0" ptsTypes="AA">
                                      <p:cBhvr>
                                        <p:cTn id="39" dur="800" fill="hold"/>
                                        <p:tgtEl>
                                          <p:spTgt spid="28"/>
                                        </p:tgtEl>
                                        <p:attrNameLst>
                                          <p:attrName>ppt_x</p:attrName>
                                          <p:attrName>ppt_y</p:attrName>
                                        </p:attrNameLst>
                                      </p:cBhvr>
                                      <p:rCtr x="15087" y="31"/>
                                    </p:animMotion>
                                  </p:childTnLst>
                                </p:cTn>
                              </p:par>
                              <p:par>
                                <p:cTn id="40" presetID="9" presetClass="emph" presetSubtype="0" grpId="1" nodeType="withEffect">
                                  <p:stCondLst>
                                    <p:cond delay="0"/>
                                  </p:stCondLst>
                                  <p:childTnLst>
                                    <p:set>
                                      <p:cBhvr>
                                        <p:cTn id="41" dur="indefinite"/>
                                        <p:tgtEl>
                                          <p:spTgt spid="28"/>
                                        </p:tgtEl>
                                        <p:attrNameLst>
                                          <p:attrName>style.opacity</p:attrName>
                                        </p:attrNameLst>
                                      </p:cBhvr>
                                      <p:to>
                                        <p:strVal val="0"/>
                                      </p:to>
                                    </p:set>
                                    <p:animEffect filter="image" prLst="opacity: 0">
                                      <p:cBhvr rctx="IE">
                                        <p:cTn id="42" dur="indefinite"/>
                                        <p:tgtEl>
                                          <p:spTgt spid="28"/>
                                        </p:tgtEl>
                                      </p:cBhvr>
                                    </p:animEffect>
                                  </p:childTnLst>
                                </p:cTn>
                              </p:par>
                              <p:par>
                                <p:cTn id="43" presetID="9" presetClass="emph" presetSubtype="0" nodeType="withEffect">
                                  <p:stCondLst>
                                    <p:cond delay="0"/>
                                  </p:stCondLst>
                                  <p:childTnLst>
                                    <p:set>
                                      <p:cBhvr>
                                        <p:cTn id="44" dur="indefinite"/>
                                        <p:tgtEl>
                                          <p:spTgt spid="9220"/>
                                        </p:tgtEl>
                                        <p:attrNameLst>
                                          <p:attrName>style.opacity</p:attrName>
                                        </p:attrNameLst>
                                      </p:cBhvr>
                                      <p:to>
                                        <p:strVal val="0.25"/>
                                      </p:to>
                                    </p:set>
                                    <p:animEffect filter="image" prLst="opacity: 0.25">
                                      <p:cBhvr rctx="IE">
                                        <p:cTn id="45" dur="indefinite"/>
                                        <p:tgtEl>
                                          <p:spTgt spid="9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1" grpId="1" animBg="1"/>
      <p:bldP spid="21" grpId="2" animBg="1"/>
      <p:bldP spid="24" grpId="0" animBg="1"/>
      <p:bldP spid="24" grpId="1" animBg="1"/>
      <p:bldP spid="24" grpId="2" animBg="1"/>
      <p:bldP spid="28" grpId="0" animBg="1"/>
      <p:bldP spid="28" grpId="1" animBg="1"/>
      <p:bldP spid="28" grpId="2"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Shape 153"/>
        <p:cNvGrpSpPr/>
        <p:nvPr/>
      </p:nvGrpSpPr>
      <p:grpSpPr>
        <a:xfrm>
          <a:off x="0" y="0"/>
          <a:ext cx="0" cy="0"/>
          <a:chOff x="0" y="0"/>
          <a:chExt cx="0" cy="0"/>
        </a:xfrm>
      </p:grpSpPr>
      <p:pic>
        <p:nvPicPr>
          <p:cNvPr id="10" name="Google Shape;77;p14">
            <a:extLst>
              <a:ext uri="{FF2B5EF4-FFF2-40B4-BE49-F238E27FC236}">
                <a16:creationId xmlns:a16="http://schemas.microsoft.com/office/drawing/2014/main" id="{CB7B1902-7598-BC09-E515-6C1B4982FD7D}"/>
              </a:ext>
            </a:extLst>
          </p:cNvPr>
          <p:cNvPicPr preferRelativeResize="0"/>
          <p:nvPr/>
        </p:nvPicPr>
        <p:blipFill rotWithShape="1">
          <a:blip r:embed="rId3">
            <a:alphaModFix/>
          </a:blip>
          <a:srcRect t="7287"/>
          <a:stretch/>
        </p:blipFill>
        <p:spPr>
          <a:xfrm>
            <a:off x="325925" y="234400"/>
            <a:ext cx="7219975" cy="693350"/>
          </a:xfrm>
          <a:prstGeom prst="rect">
            <a:avLst/>
          </a:prstGeom>
          <a:gradFill>
            <a:gsLst>
              <a:gs pos="46000">
                <a:srgbClr val="C2DAEF"/>
              </a:gs>
              <a:gs pos="0">
                <a:srgbClr val="559444"/>
              </a:gs>
              <a:gs pos="74000">
                <a:schemeClr val="accent1">
                  <a:lumMod val="45000"/>
                  <a:lumOff val="55000"/>
                </a:schemeClr>
              </a:gs>
              <a:gs pos="67000">
                <a:schemeClr val="accent1">
                  <a:lumMod val="45000"/>
                  <a:lumOff val="55000"/>
                </a:schemeClr>
              </a:gs>
              <a:gs pos="100000">
                <a:schemeClr val="accent5"/>
              </a:gs>
            </a:gsLst>
            <a:lin ang="5400000" scaled="1"/>
          </a:gradFill>
          <a:ln>
            <a:noFill/>
          </a:ln>
        </p:spPr>
      </p:pic>
      <p:sp>
        <p:nvSpPr>
          <p:cNvPr id="11" name="Google Shape;141;p27">
            <a:extLst>
              <a:ext uri="{FF2B5EF4-FFF2-40B4-BE49-F238E27FC236}">
                <a16:creationId xmlns:a16="http://schemas.microsoft.com/office/drawing/2014/main" id="{27C7A04C-284E-50DA-3CEC-7508BDCAA34F}"/>
              </a:ext>
            </a:extLst>
          </p:cNvPr>
          <p:cNvSpPr txBox="1">
            <a:spLocks noGrp="1"/>
          </p:cNvSpPr>
          <p:nvPr>
            <p:ph type="title"/>
          </p:nvPr>
        </p:nvSpPr>
        <p:spPr>
          <a:xfrm>
            <a:off x="412082" y="121186"/>
            <a:ext cx="7886700" cy="956989"/>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US" sz="3000">
                <a:solidFill>
                  <a:schemeClr val="bg1"/>
                </a:solidFill>
                <a:latin typeface="Roboto" panose="02000000000000000000" pitchFamily="2" charset="0"/>
                <a:ea typeface="Roboto" panose="02000000000000000000" pitchFamily="2" charset="0"/>
                <a:cs typeface="Roboto" panose="02000000000000000000" pitchFamily="2" charset="0"/>
              </a:rPr>
              <a:t>Exploratory Data Analysis (EDA 4 of 4)</a:t>
            </a:r>
          </a:p>
        </p:txBody>
      </p:sp>
      <p:sp>
        <p:nvSpPr>
          <p:cNvPr id="13" name="Google Shape;101;p15">
            <a:extLst>
              <a:ext uri="{FF2B5EF4-FFF2-40B4-BE49-F238E27FC236}">
                <a16:creationId xmlns:a16="http://schemas.microsoft.com/office/drawing/2014/main" id="{99C20908-E468-7564-E67E-8673EACF490A}"/>
              </a:ext>
            </a:extLst>
          </p:cNvPr>
          <p:cNvSpPr/>
          <p:nvPr/>
        </p:nvSpPr>
        <p:spPr>
          <a:xfrm>
            <a:off x="325925" y="1244496"/>
            <a:ext cx="5267396" cy="355868"/>
          </a:xfrm>
          <a:prstGeom prst="roundRect">
            <a:avLst>
              <a:gd name="adj" fmla="val 50000"/>
            </a:avLst>
          </a:prstGeom>
          <a:solidFill>
            <a:srgbClr val="B3E5F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latin typeface="Roboto Mono" pitchFamily="49" charset="0"/>
                <a:ea typeface="Roboto Mono" pitchFamily="49" charset="0"/>
              </a:rPr>
              <a:t>Sorting Violent Crime Based on Law Enforcement Count</a:t>
            </a:r>
          </a:p>
        </p:txBody>
      </p:sp>
      <p:sp>
        <p:nvSpPr>
          <p:cNvPr id="14" name="Rectangle: Rounded Corners 3">
            <a:extLst>
              <a:ext uri="{FF2B5EF4-FFF2-40B4-BE49-F238E27FC236}">
                <a16:creationId xmlns:a16="http://schemas.microsoft.com/office/drawing/2014/main" id="{6A924D04-6147-1E7C-2818-FE7E372E4C64}"/>
              </a:ext>
            </a:extLst>
          </p:cNvPr>
          <p:cNvSpPr/>
          <p:nvPr/>
        </p:nvSpPr>
        <p:spPr>
          <a:xfrm>
            <a:off x="325925" y="1917109"/>
            <a:ext cx="5267396" cy="2857713"/>
          </a:xfrm>
          <a:prstGeom prst="roundRect">
            <a:avLst>
              <a:gd name="adj" fmla="val 722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2" name="Picture 4">
            <a:extLst>
              <a:ext uri="{FF2B5EF4-FFF2-40B4-BE49-F238E27FC236}">
                <a16:creationId xmlns:a16="http://schemas.microsoft.com/office/drawing/2014/main" id="{7A44EBA0-264C-E528-C89A-1474CF6473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3361" y="2044393"/>
            <a:ext cx="4208498" cy="260071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Rounded Corners 2">
            <a:extLst>
              <a:ext uri="{FF2B5EF4-FFF2-40B4-BE49-F238E27FC236}">
                <a16:creationId xmlns:a16="http://schemas.microsoft.com/office/drawing/2014/main" id="{6AEB28EE-F4E8-6295-FC3A-A076D1BD5346}"/>
              </a:ext>
            </a:extLst>
          </p:cNvPr>
          <p:cNvSpPr/>
          <p:nvPr/>
        </p:nvSpPr>
        <p:spPr>
          <a:xfrm>
            <a:off x="5896151" y="1921726"/>
            <a:ext cx="2921924" cy="2853095"/>
          </a:xfrm>
          <a:prstGeom prst="roundRect">
            <a:avLst>
              <a:gd name="adj" fmla="val 767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Top Corners Rounded 17">
            <a:extLst>
              <a:ext uri="{FF2B5EF4-FFF2-40B4-BE49-F238E27FC236}">
                <a16:creationId xmlns:a16="http://schemas.microsoft.com/office/drawing/2014/main" id="{F7CFD738-3A96-B17E-5393-517D14A94ADA}"/>
              </a:ext>
            </a:extLst>
          </p:cNvPr>
          <p:cNvSpPr/>
          <p:nvPr/>
        </p:nvSpPr>
        <p:spPr>
          <a:xfrm>
            <a:off x="5896151" y="1917109"/>
            <a:ext cx="2921924" cy="371662"/>
          </a:xfrm>
          <a:prstGeom prst="round2SameRect">
            <a:avLst>
              <a:gd name="adj1" fmla="val 50000"/>
              <a:gd name="adj2" fmla="val 0"/>
            </a:avLst>
          </a:prstGeom>
          <a:solidFill>
            <a:srgbClr val="B3E5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a:spcAft>
                <a:spcPts val="100"/>
              </a:spcAft>
            </a:pPr>
            <a:r>
              <a:rPr lang="en-US" sz="1100">
                <a:solidFill>
                  <a:schemeClr val="tx1"/>
                </a:solidFill>
                <a:latin typeface="Roboto Mono" panose="00000009000000000000" pitchFamily="49" charset="0"/>
                <a:ea typeface="Roboto Mono" panose="00000009000000000000" pitchFamily="49" charset="0"/>
              </a:rPr>
              <a:t>Interpretation of EDA</a:t>
            </a:r>
          </a:p>
        </p:txBody>
      </p:sp>
      <p:sp>
        <p:nvSpPr>
          <p:cNvPr id="3" name="Rounded Rectangle 2">
            <a:extLst>
              <a:ext uri="{FF2B5EF4-FFF2-40B4-BE49-F238E27FC236}">
                <a16:creationId xmlns:a16="http://schemas.microsoft.com/office/drawing/2014/main" id="{4911B64A-BBB3-6032-92AF-6023FDD5EF0D}"/>
              </a:ext>
            </a:extLst>
          </p:cNvPr>
          <p:cNvSpPr/>
          <p:nvPr/>
        </p:nvSpPr>
        <p:spPr>
          <a:xfrm>
            <a:off x="6033066" y="2530901"/>
            <a:ext cx="2648093" cy="865890"/>
          </a:xfrm>
          <a:prstGeom prst="roundRect">
            <a:avLst>
              <a:gd name="adj" fmla="val 33861"/>
            </a:avLst>
          </a:prstGeom>
          <a:solidFill>
            <a:srgbClr val="DAE7CB"/>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1100">
                <a:solidFill>
                  <a:schemeClr val="tx1"/>
                </a:solidFill>
                <a:latin typeface="Roboto" panose="02000000000000000000" pitchFamily="2" charset="0"/>
                <a:ea typeface="Roboto" panose="02000000000000000000" pitchFamily="2" charset="0"/>
                <a:cs typeface="Roboto" panose="02000000000000000000" pitchFamily="2" charset="0"/>
              </a:rPr>
              <a:t>While fitting some of the data well, the large residuals indicate that no one factor predicts the data</a:t>
            </a:r>
          </a:p>
        </p:txBody>
      </p:sp>
      <p:sp>
        <p:nvSpPr>
          <p:cNvPr id="6" name="Rounded Rectangle 5">
            <a:extLst>
              <a:ext uri="{FF2B5EF4-FFF2-40B4-BE49-F238E27FC236}">
                <a16:creationId xmlns:a16="http://schemas.microsoft.com/office/drawing/2014/main" id="{EC819989-AC8A-C723-95C8-8B024A0F09B3}"/>
              </a:ext>
            </a:extLst>
          </p:cNvPr>
          <p:cNvSpPr/>
          <p:nvPr/>
        </p:nvSpPr>
        <p:spPr>
          <a:xfrm>
            <a:off x="6033066" y="3652860"/>
            <a:ext cx="2648092" cy="865891"/>
          </a:xfrm>
          <a:prstGeom prst="roundRect">
            <a:avLst>
              <a:gd name="adj" fmla="val 33861"/>
            </a:avLst>
          </a:prstGeom>
          <a:solidFill>
            <a:srgbClr val="DAE7CB"/>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1100">
                <a:solidFill>
                  <a:schemeClr val="tx1"/>
                </a:solidFill>
                <a:latin typeface="Roboto" panose="02000000000000000000" pitchFamily="2" charset="0"/>
                <a:ea typeface="Roboto" panose="02000000000000000000" pitchFamily="2" charset="0"/>
                <a:cs typeface="Roboto" panose="02000000000000000000" pitchFamily="2" charset="0"/>
              </a:rPr>
              <a:t>The data is consistent with our expectations</a:t>
            </a:r>
          </a:p>
        </p:txBody>
      </p:sp>
    </p:spTree>
    <p:extLst>
      <p:ext uri="{BB962C8B-B14F-4D97-AF65-F5344CB8AC3E}">
        <p14:creationId xmlns:p14="http://schemas.microsoft.com/office/powerpoint/2010/main" val="3964864559"/>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20</Slides>
  <Notes>20</Notes>
  <HiddenSlides>0</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Investigating Violent Crime A Human Issue  Group 14</vt:lpstr>
      <vt:lpstr>PowerPoint Presentation</vt:lpstr>
      <vt:lpstr>Purpose of Study</vt:lpstr>
      <vt:lpstr>Data Information</vt:lpstr>
      <vt:lpstr>Data Information, Continued</vt:lpstr>
      <vt:lpstr>Exploratory Data Analysis (EDA 1 of 4)</vt:lpstr>
      <vt:lpstr>Exploratory Data Analysis (EDA 2 of 4)</vt:lpstr>
      <vt:lpstr>Exploratory Data Analysis (EDA 3 of 4)</vt:lpstr>
      <vt:lpstr>Exploratory Data Analysis (EDA 4 of 4)</vt:lpstr>
      <vt:lpstr>Relaxed LASSO Model</vt:lpstr>
      <vt:lpstr>Final LASSO Model</vt:lpstr>
      <vt:lpstr>Clustering of Counties</vt:lpstr>
      <vt:lpstr>Feature Engineering</vt:lpstr>
      <vt:lpstr>Random Forest</vt:lpstr>
      <vt:lpstr>Gradient Boosting</vt:lpstr>
      <vt:lpstr>Ensemble Models</vt:lpstr>
      <vt:lpstr>Final Comparison</vt:lpstr>
      <vt:lpstr>Mean Example</vt:lpstr>
      <vt:lpstr>Remarks</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Investigating Violent Crime: A Human Issue</dc:title>
  <cp:revision>3</cp:revision>
  <dcterms:modified xsi:type="dcterms:W3CDTF">2023-08-04T16:40:03Z</dcterms:modified>
</cp:coreProperties>
</file>