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0"/>
  </p:notesMasterIdLst>
  <p:handoutMasterIdLst>
    <p:handoutMasterId r:id="rId21"/>
  </p:handoutMasterIdLst>
  <p:sldIdLst>
    <p:sldId id="383" r:id="rId2"/>
    <p:sldId id="304" r:id="rId3"/>
    <p:sldId id="384" r:id="rId4"/>
    <p:sldId id="385" r:id="rId5"/>
    <p:sldId id="389" r:id="rId6"/>
    <p:sldId id="386" r:id="rId7"/>
    <p:sldId id="390" r:id="rId8"/>
    <p:sldId id="388" r:id="rId9"/>
    <p:sldId id="391" r:id="rId10"/>
    <p:sldId id="392" r:id="rId11"/>
    <p:sldId id="387" r:id="rId12"/>
    <p:sldId id="393" r:id="rId13"/>
    <p:sldId id="394" r:id="rId14"/>
    <p:sldId id="395" r:id="rId15"/>
    <p:sldId id="396" r:id="rId16"/>
    <p:sldId id="397" r:id="rId17"/>
    <p:sldId id="398" r:id="rId18"/>
    <p:sldId id="3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B6B6"/>
    <a:srgbClr val="7B7B7B"/>
    <a:srgbClr val="EAEAEA"/>
    <a:srgbClr val="0000CC"/>
    <a:srgbClr val="73B149"/>
    <a:srgbClr val="5155F1"/>
    <a:srgbClr val="FFC132"/>
    <a:srgbClr val="660033"/>
    <a:srgbClr val="800000"/>
    <a:srgbClr val="800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C278D5-BBD2-42FA-ADC6-0FECE65E30A0}" v="19" dt="2023-05-17T19:15:12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80590" autoAdjust="0"/>
  </p:normalViewPr>
  <p:slideViewPr>
    <p:cSldViewPr snapToGrid="0">
      <p:cViewPr varScale="1">
        <p:scale>
          <a:sx n="52" d="100"/>
          <a:sy n="52" d="100"/>
        </p:scale>
        <p:origin x="144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0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629DC-8422-4B88-BFAF-8AD834D7B2B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E1A7D-9EA0-447D-A4D4-86F026A63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38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7C9CA-0EE3-4F9B-861B-D15A98D37EF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30F0C-C049-4026-975E-BCBBF5235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2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30F0C-C049-4026-975E-BCBBF52350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3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8143" y="-130819"/>
            <a:ext cx="12228285" cy="1191054"/>
          </a:xfrm>
          <a:prstGeom prst="rect">
            <a:avLst/>
          </a:prstGeom>
          <a:solidFill>
            <a:srgbClr val="81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2221" y="6249038"/>
            <a:ext cx="12192000" cy="0"/>
          </a:xfrm>
          <a:prstGeom prst="line">
            <a:avLst/>
          </a:prstGeom>
          <a:ln w="41275">
            <a:solidFill>
              <a:srgbClr val="7C19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17358" y="1340222"/>
            <a:ext cx="11177337" cy="211267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4800" cap="all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of presentation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17358" y="3550926"/>
            <a:ext cx="11177337" cy="795885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800" b="1" baseline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Author names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440660" y="4261067"/>
            <a:ext cx="4015971" cy="12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1200" baseline="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Industrial and Systems Engineering</a:t>
            </a:r>
          </a:p>
          <a:p>
            <a: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1200" baseline="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Gallogly College of Engineering</a:t>
            </a:r>
          </a:p>
          <a:p>
            <a: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1200" baseline="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University of Oklahoma</a:t>
            </a:r>
          </a:p>
          <a:p>
            <a: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" b="0" kern="1200" baseline="0" dirty="0">
              <a:solidFill>
                <a:schemeClr val="tx1"/>
              </a:solidFill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4711" y="3732880"/>
            <a:ext cx="2196290" cy="219629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721395" y="5584073"/>
            <a:ext cx="5454503" cy="55608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 baseline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Conference title, Venue, Dates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92"/>
          <a:stretch/>
        </p:blipFill>
        <p:spPr>
          <a:xfrm>
            <a:off x="4388430" y="-36000"/>
            <a:ext cx="3447763" cy="971889"/>
          </a:xfrm>
          <a:prstGeom prst="rect">
            <a:avLst/>
          </a:prstGeom>
        </p:spPr>
      </p:pic>
      <p:pic>
        <p:nvPicPr>
          <p:cNvPr id="1026" name="Picture 2" descr="Gallogly College of Engineering, Data Science and Analytics Institute, The University of Oklahoma website wordmark">
            <a:extLst>
              <a:ext uri="{FF2B5EF4-FFF2-40B4-BE49-F238E27FC236}">
                <a16:creationId xmlns:a16="http://schemas.microsoft.com/office/drawing/2014/main" id="{F3DE06B6-4861-CDB4-38C3-F88620286F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5" y="6357920"/>
            <a:ext cx="4206871" cy="46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33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672753"/>
            <a:ext cx="12192000" cy="0"/>
          </a:xfrm>
          <a:prstGeom prst="line">
            <a:avLst/>
          </a:prstGeom>
          <a:ln w="31750">
            <a:solidFill>
              <a:srgbClr val="7C19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60947" y="1005840"/>
            <a:ext cx="11455133" cy="499872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buClr>
                <a:srgbClr val="002060"/>
              </a:buClr>
              <a:defRPr sz="3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806450" indent="-228600">
              <a:lnSpc>
                <a:spcPct val="114000"/>
              </a:lnSpc>
              <a:buClr>
                <a:srgbClr val="002060"/>
              </a:buCl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marL="1263650" indent="-228600">
              <a:lnSpc>
                <a:spcPct val="114000"/>
              </a:lnSpc>
              <a:buClr>
                <a:srgbClr val="002060"/>
              </a:buCl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lnSpc>
                <a:spcPct val="114000"/>
              </a:lnSpc>
              <a:buClr>
                <a:srgbClr val="002060"/>
              </a:buCl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lnSpc>
                <a:spcPct val="114000"/>
              </a:lnSpc>
              <a:buClr>
                <a:srgbClr val="002060"/>
              </a:buCl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0" y="6431280"/>
            <a:ext cx="12192000" cy="0"/>
          </a:xfrm>
          <a:prstGeom prst="line">
            <a:avLst/>
          </a:prstGeom>
          <a:ln w="31750">
            <a:solidFill>
              <a:srgbClr val="7C19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2460" y="6469686"/>
            <a:ext cx="812800" cy="325411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w Cen MT" panose="020B0602020104020603" pitchFamily="34" charset="0"/>
                <a:cs typeface="Segoe UI Semilight" panose="020B0402040204020203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60948" y="6533487"/>
            <a:ext cx="108150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100" b="1" i="0" kern="1200" baseline="0" dirty="0">
                <a:solidFill>
                  <a:srgbClr val="404040"/>
                </a:solidFill>
                <a:effectLst/>
                <a:latin typeface="+mn-lt"/>
                <a:ea typeface="+mn-ea"/>
                <a:cs typeface="Aharoni" panose="02010803020104030203" pitchFamily="2" charset="-79"/>
              </a:rPr>
              <a:t>					</a:t>
            </a:r>
            <a:endParaRPr lang="en-US" sz="1100" b="1" i="0" kern="1200" dirty="0">
              <a:solidFill>
                <a:srgbClr val="404040"/>
              </a:solidFill>
              <a:effectLst/>
              <a:latin typeface="+mn-lt"/>
              <a:ea typeface="+mn-ea"/>
              <a:cs typeface="Aharoni" panose="02010803020104030203" pitchFamily="2" charset="-79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2" y="-38039"/>
            <a:ext cx="2883048" cy="78064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966720" y="31898"/>
            <a:ext cx="8849361" cy="602450"/>
          </a:xfrm>
        </p:spPr>
        <p:txBody>
          <a:bodyPr anchor="ctr" anchorCtr="0">
            <a:normAutofit/>
          </a:bodyPr>
          <a:lstStyle>
            <a:lvl1pPr marL="0" indent="0" algn="r">
              <a:buFontTx/>
              <a:buNone/>
              <a:defRPr sz="320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65813" y="6488028"/>
            <a:ext cx="8616929" cy="307069"/>
          </a:xfr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Tw Cen MT" panose="020B06020201040206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IISE Annual Conference &amp; Expo, May 20-23, 2023, New Orleans, LA</a:t>
            </a:r>
          </a:p>
        </p:txBody>
      </p:sp>
    </p:spTree>
    <p:extLst>
      <p:ext uri="{BB962C8B-B14F-4D97-AF65-F5344CB8AC3E}">
        <p14:creationId xmlns:p14="http://schemas.microsoft.com/office/powerpoint/2010/main" val="422449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03200" y="162560"/>
            <a:ext cx="3271520" cy="6578599"/>
          </a:xfrm>
          <a:prstGeom prst="rect">
            <a:avLst/>
          </a:prstGeom>
          <a:solidFill>
            <a:schemeClr val="tx1"/>
          </a:solidFill>
          <a:ln w="82550" cap="sq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667760" y="162561"/>
            <a:ext cx="8351520" cy="6578598"/>
          </a:xfrm>
          <a:prstGeom prst="rect">
            <a:avLst/>
          </a:prstGeom>
          <a:solidFill>
            <a:schemeClr val="tx1">
              <a:alpha val="68000"/>
            </a:schemeClr>
          </a:solidFill>
          <a:ln w="60325" cap="sq" cmpd="sng">
            <a:solidFill>
              <a:srgbClr val="84171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436" t="1868" r="4166" b="347"/>
          <a:stretch/>
        </p:blipFill>
        <p:spPr>
          <a:xfrm>
            <a:off x="248920" y="198120"/>
            <a:ext cx="3154680" cy="586740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216400" y="885825"/>
            <a:ext cx="7396163" cy="4641215"/>
          </a:xfrm>
        </p:spPr>
        <p:txBody>
          <a:bodyPr anchor="ctr">
            <a:normAutofit/>
          </a:bodyPr>
          <a:lstStyle>
            <a:lvl1pPr marL="0" indent="0">
              <a:buNone/>
              <a:defRPr sz="48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 dirty="0"/>
              <a:t>Section header title(s) or agenda (if agenda use bullets)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40C93-D296-3D88-1D68-F20A3B1EB2E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" y="6256020"/>
            <a:ext cx="3154680" cy="3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2460" y="6469686"/>
            <a:ext cx="812800" cy="325411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  <a:latin typeface="Tw Cen MT" panose="020B0602020104020603" pitchFamily="34" charset="0"/>
                <a:cs typeface="Segoe UI Semilight" panose="020B0402040204020203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60948" y="6533487"/>
            <a:ext cx="108150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100" b="1" i="0" kern="1200" baseline="0" dirty="0">
                <a:solidFill>
                  <a:srgbClr val="404040"/>
                </a:solidFill>
                <a:effectLst/>
                <a:latin typeface="+mn-lt"/>
                <a:ea typeface="+mn-ea"/>
                <a:cs typeface="Aharoni" panose="02010803020104030203" pitchFamily="2" charset="-79"/>
              </a:rPr>
              <a:t>		</a:t>
            </a:r>
            <a:endParaRPr lang="en-US" sz="1100" b="1" i="0" kern="1200" dirty="0">
              <a:solidFill>
                <a:srgbClr val="404040"/>
              </a:solidFill>
              <a:effectLst/>
              <a:latin typeface="+mn-lt"/>
              <a:ea typeface="+mn-ea"/>
              <a:cs typeface="Aharoni" panose="02010803020104030203" pitchFamily="2" charset="-79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69717" y="31898"/>
            <a:ext cx="9146363" cy="602450"/>
          </a:xfrm>
        </p:spPr>
        <p:txBody>
          <a:bodyPr anchor="ctr" anchorCtr="0">
            <a:normAutofit/>
          </a:bodyPr>
          <a:lstStyle>
            <a:lvl1pPr marL="0" indent="0" algn="r">
              <a:buFontTx/>
              <a:buNone/>
              <a:defRPr sz="360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65813" y="6488028"/>
            <a:ext cx="8616929" cy="307069"/>
          </a:xfrm>
        </p:spPr>
        <p:txBody>
          <a:bodyPr vert="horz" lIns="91440" tIns="45720" rIns="91440" bIns="45720" rtlCol="0" anchor="ctr"/>
          <a:lstStyle>
            <a:lvl1pPr algn="l">
              <a:defRPr lang="en-US" smtClean="0">
                <a:solidFill>
                  <a:schemeClr val="tx1"/>
                </a:solidFill>
                <a:latin typeface="Tw Cen MT" panose="020B06020201040206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IISE Annual Conference &amp; Expo, May 20-23, 2023, New Orleans, LA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60947" y="1005840"/>
            <a:ext cx="11455133" cy="499872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buClr>
                <a:srgbClr val="002060"/>
              </a:buClr>
              <a:defRPr sz="3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806450" indent="-228600">
              <a:lnSpc>
                <a:spcPct val="114000"/>
              </a:lnSpc>
              <a:buClr>
                <a:srgbClr val="002060"/>
              </a:buCl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marL="1263650" indent="-228600">
              <a:lnSpc>
                <a:spcPct val="114000"/>
              </a:lnSpc>
              <a:buClr>
                <a:srgbClr val="002060"/>
              </a:buCl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lnSpc>
                <a:spcPct val="114000"/>
              </a:lnSpc>
              <a:buClr>
                <a:srgbClr val="002060"/>
              </a:buCl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lnSpc>
                <a:spcPct val="114000"/>
              </a:lnSpc>
              <a:buClr>
                <a:srgbClr val="002060"/>
              </a:buCl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4949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672753"/>
            <a:ext cx="12192000" cy="0"/>
          </a:xfrm>
          <a:prstGeom prst="line">
            <a:avLst/>
          </a:prstGeom>
          <a:ln w="31750">
            <a:solidFill>
              <a:srgbClr val="7C19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0" y="6431280"/>
            <a:ext cx="12192000" cy="0"/>
          </a:xfrm>
          <a:prstGeom prst="line">
            <a:avLst/>
          </a:prstGeom>
          <a:ln w="31750">
            <a:solidFill>
              <a:srgbClr val="7C19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>
            <a:off x="360948" y="6533487"/>
            <a:ext cx="108150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100" b="1" i="0" kern="1200" baseline="0" dirty="0">
                <a:solidFill>
                  <a:srgbClr val="404040"/>
                </a:solidFill>
                <a:effectLst/>
                <a:latin typeface="+mn-lt"/>
                <a:ea typeface="+mn-ea"/>
                <a:cs typeface="Aharoni" panose="02010803020104030203" pitchFamily="2" charset="-79"/>
              </a:rPr>
              <a:t>					</a:t>
            </a:r>
            <a:endParaRPr lang="en-US" sz="1100" b="1" i="0" kern="1200" dirty="0">
              <a:solidFill>
                <a:srgbClr val="404040"/>
              </a:solidFill>
              <a:effectLst/>
              <a:latin typeface="+mn-lt"/>
              <a:ea typeface="+mn-ea"/>
              <a:cs typeface="Aharoni" panose="02010803020104030203" pitchFamily="2" charset="-79"/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132460" y="6469686"/>
            <a:ext cx="812800" cy="3254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latin typeface="Tw Cen MT" panose="020B06020201040206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fld id="{B6F15528-21DE-4FAA-801E-634DDDAF4B2B}" type="slidenum">
              <a:rPr lang="en-US" smtClean="0"/>
              <a:pPr lvl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60948" y="6533487"/>
            <a:ext cx="108150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100" b="1" i="0" kern="1200" baseline="0" dirty="0">
                <a:solidFill>
                  <a:srgbClr val="404040"/>
                </a:solidFill>
                <a:effectLst/>
                <a:latin typeface="+mn-lt"/>
                <a:ea typeface="+mn-ea"/>
                <a:cs typeface="Aharoni" panose="02010803020104030203" pitchFamily="2" charset="-79"/>
              </a:rPr>
              <a:t>					</a:t>
            </a:r>
            <a:endParaRPr lang="en-US" sz="1100" b="1" i="0" kern="1200" dirty="0">
              <a:solidFill>
                <a:srgbClr val="404040"/>
              </a:solidFill>
              <a:effectLst/>
              <a:latin typeface="+mn-lt"/>
              <a:ea typeface="+mn-ea"/>
              <a:cs typeface="Aharoni" panose="02010803020104030203" pitchFamily="2" charset="-79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65813" y="6488028"/>
            <a:ext cx="8616929" cy="307069"/>
          </a:xfrm>
        </p:spPr>
        <p:txBody>
          <a:bodyPr vert="horz" lIns="91440" tIns="45720" rIns="91440" bIns="45720" rtlCol="0" anchor="ctr"/>
          <a:lstStyle>
            <a:lvl1pPr algn="l">
              <a:defRPr lang="en-US" smtClean="0">
                <a:solidFill>
                  <a:schemeClr val="tx1"/>
                </a:solidFill>
                <a:latin typeface="Tw Cen MT" panose="020B06020201040206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IISE Annual Conference &amp; Expo, May 20-23, 2023, New Orleans, LA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60947" y="1005840"/>
            <a:ext cx="5501373" cy="499872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buClr>
                <a:srgbClr val="002060"/>
              </a:buClr>
              <a:defRPr sz="3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806450" indent="-228600">
              <a:lnSpc>
                <a:spcPct val="114000"/>
              </a:lnSpc>
              <a:buClr>
                <a:srgbClr val="002060"/>
              </a:buCl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marL="1263650" indent="-228600">
              <a:lnSpc>
                <a:spcPct val="114000"/>
              </a:lnSpc>
              <a:buClr>
                <a:srgbClr val="002060"/>
              </a:buCl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lnSpc>
                <a:spcPct val="114000"/>
              </a:lnSpc>
              <a:buClr>
                <a:srgbClr val="002060"/>
              </a:buCl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lnSpc>
                <a:spcPct val="114000"/>
              </a:lnSpc>
              <a:buClr>
                <a:srgbClr val="002060"/>
              </a:buCl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/>
          </p:nvPr>
        </p:nvSpPr>
        <p:spPr>
          <a:xfrm>
            <a:off x="6258560" y="1005840"/>
            <a:ext cx="5557520" cy="499872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buClr>
                <a:srgbClr val="002060"/>
              </a:buClr>
              <a:defRPr sz="3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806450" indent="-228600">
              <a:lnSpc>
                <a:spcPct val="114000"/>
              </a:lnSpc>
              <a:buClr>
                <a:srgbClr val="002060"/>
              </a:buCl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marL="1263650" indent="-228600">
              <a:lnSpc>
                <a:spcPct val="114000"/>
              </a:lnSpc>
              <a:buClr>
                <a:srgbClr val="002060"/>
              </a:buCl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lnSpc>
                <a:spcPct val="114000"/>
              </a:lnSpc>
              <a:buClr>
                <a:srgbClr val="002060"/>
              </a:buCl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lnSpc>
                <a:spcPct val="114000"/>
              </a:lnSpc>
              <a:buClr>
                <a:srgbClr val="002060"/>
              </a:buCl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2" y="-38039"/>
            <a:ext cx="2883048" cy="780643"/>
          </a:xfrm>
          <a:prstGeom prst="rect">
            <a:avLst/>
          </a:prstGeom>
        </p:spPr>
      </p:pic>
      <p:sp>
        <p:nvSpPr>
          <p:cNvPr id="1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69717" y="31898"/>
            <a:ext cx="9146363" cy="602450"/>
          </a:xfrm>
        </p:spPr>
        <p:txBody>
          <a:bodyPr anchor="ctr" anchorCtr="0">
            <a:normAutofit/>
          </a:bodyPr>
          <a:lstStyle>
            <a:lvl1pPr marL="0" indent="0" algn="r">
              <a:buFontTx/>
              <a:buNone/>
              <a:defRPr sz="360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9462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8143" y="-130819"/>
            <a:ext cx="12228285" cy="1191054"/>
          </a:xfrm>
          <a:prstGeom prst="rect">
            <a:avLst/>
          </a:prstGeom>
          <a:solidFill>
            <a:srgbClr val="81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rcRect r="34664"/>
          <a:stretch/>
        </p:blipFill>
        <p:spPr>
          <a:xfrm>
            <a:off x="2414458" y="5666902"/>
            <a:ext cx="2876015" cy="867396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5432768" y="5536106"/>
            <a:ext cx="40439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 Cond" panose="020B0606030402020204" pitchFamily="34" charset="0"/>
              </a:rPr>
              <a:t>www.OklahomaAnalytics.com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5432769" y="6011078"/>
            <a:ext cx="3813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 Cond" panose="020B0606030402020204" pitchFamily="34" charset="0"/>
              </a:rPr>
              <a:t>facebook.com/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 Cond" panose="020B0606030402020204" pitchFamily="34" charset="0"/>
              </a:rPr>
              <a:t>ou.analytics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30201" y="1698626"/>
            <a:ext cx="3873500" cy="2124075"/>
          </a:xfrm>
        </p:spPr>
        <p:txBody>
          <a:bodyPr/>
          <a:lstStyle>
            <a:lvl1pPr marL="0" indent="0">
              <a:buNone/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Image of funding source (e.g., logo)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530732" y="1698625"/>
            <a:ext cx="7242169" cy="21240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Funding source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530725" y="3197888"/>
            <a:ext cx="7242176" cy="2370892"/>
          </a:xfrm>
        </p:spPr>
        <p:txBody>
          <a:bodyPr>
            <a:noAutofit/>
          </a:bodyPr>
          <a:lstStyle>
            <a:lvl1pPr marL="0" indent="0">
              <a:buNone/>
              <a:defRPr sz="2000" baseline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Primary citation(s) of published work associated with this presentation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92"/>
          <a:stretch/>
        </p:blipFill>
        <p:spPr>
          <a:xfrm>
            <a:off x="4388430" y="-36000"/>
            <a:ext cx="3447763" cy="97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1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8143" y="-130819"/>
            <a:ext cx="12228285" cy="1191054"/>
          </a:xfrm>
          <a:prstGeom prst="rect">
            <a:avLst/>
          </a:prstGeom>
          <a:solidFill>
            <a:srgbClr val="81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rcRect r="34664"/>
          <a:stretch/>
        </p:blipFill>
        <p:spPr>
          <a:xfrm>
            <a:off x="249813" y="5030307"/>
            <a:ext cx="3234937" cy="975646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4645169" y="4676364"/>
            <a:ext cx="58797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 Condensed Extra Bold" panose="020B0803020202020204" pitchFamily="34" charset="0"/>
              </a:rPr>
              <a:t>www.OklahomaAnalytics.com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4645169" y="5384250"/>
            <a:ext cx="53969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 Condensed Extra Bold" panose="020B0803020202020204" pitchFamily="34" charset="0"/>
              </a:rPr>
              <a:t>facebook.com/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 Condensed Extra Bold" panose="020B0803020202020204" pitchFamily="34" charset="0"/>
              </a:rPr>
              <a:t>ou.analytics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30202" y="1698628"/>
            <a:ext cx="3873500" cy="2124075"/>
          </a:xfrm>
        </p:spPr>
        <p:txBody>
          <a:bodyPr/>
          <a:lstStyle>
            <a:lvl1pPr marL="0" indent="0">
              <a:buNone/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Image of funding source (e.g., logo)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530733" y="1698627"/>
            <a:ext cx="7242169" cy="21240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Funding source information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92"/>
          <a:stretch/>
        </p:blipFill>
        <p:spPr>
          <a:xfrm>
            <a:off x="4388431" y="-36000"/>
            <a:ext cx="3447763" cy="97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4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0ACE7-2571-4A5D-8451-F92C92367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9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2" r:id="rId3"/>
    <p:sldLayoutId id="2147483691" r:id="rId4"/>
    <p:sldLayoutId id="2147483690" r:id="rId5"/>
    <p:sldLayoutId id="2147483675" r:id="rId6"/>
    <p:sldLayoutId id="2147483694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64238B-FA04-F2EF-3CB6-1F8E3F854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Monitoring and Forecasting the COVID-19 Pandemic in Peru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C76D98-5EAA-9043-43FB-2663B9491C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358" y="3324655"/>
            <a:ext cx="10714522" cy="795885"/>
          </a:xfrm>
        </p:spPr>
        <p:txBody>
          <a:bodyPr/>
          <a:lstStyle/>
          <a:p>
            <a:r>
              <a:rPr lang="en-US" sz="2400" dirty="0"/>
              <a:t>Jacob Unterbrink*, Charles Nicholson, Talayeh Razzaghi, Andrés González, </a:t>
            </a:r>
            <a:r>
              <a:rPr lang="en-US" sz="2400" dirty="0" err="1"/>
              <a:t>Yuber</a:t>
            </a:r>
            <a:r>
              <a:rPr lang="en-US" sz="2400" dirty="0"/>
              <a:t> </a:t>
            </a:r>
            <a:r>
              <a:rPr lang="en-US" sz="2400" dirty="0" err="1"/>
              <a:t>Velazco</a:t>
            </a:r>
            <a:r>
              <a:rPr lang="en-US" sz="2400" dirty="0"/>
              <a:t>-Paredes, Brayan Alexander </a:t>
            </a:r>
            <a:r>
              <a:rPr lang="en-US" sz="2400" dirty="0" err="1"/>
              <a:t>Lipe</a:t>
            </a:r>
            <a:r>
              <a:rPr lang="en-US" sz="2400" dirty="0"/>
              <a:t> </a:t>
            </a:r>
            <a:r>
              <a:rPr lang="en-US" sz="2400" dirty="0" err="1"/>
              <a:t>Huamani</a:t>
            </a:r>
            <a:endParaRPr lang="en-US" sz="2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029CB6-45F4-ED78-EE62-F6DBB16167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13660" y="5594876"/>
            <a:ext cx="7651899" cy="707762"/>
          </a:xfrm>
        </p:spPr>
        <p:txBody>
          <a:bodyPr>
            <a:normAutofit/>
          </a:bodyPr>
          <a:lstStyle/>
          <a:p>
            <a:r>
              <a:rPr lang="en-US" b="1" dirty="0"/>
              <a:t>IISE Annual Conference &amp; Expo, May 20-23, 2023, New Orleans, LA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47AA70-2B97-6EFB-860F-2FD1FC605A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79200" y="6469063"/>
            <a:ext cx="812800" cy="32543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8575A8-EB89-75AB-9CD6-CF78F3E6D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3" y="4523957"/>
            <a:ext cx="2953512" cy="79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4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D623F8-7702-2A72-B05C-4CFB5A1D8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for quantitative understanding of trends over time.</a:t>
            </a:r>
          </a:p>
          <a:p>
            <a:pPr lvl="1"/>
            <a:r>
              <a:rPr lang="en-US" b="1" dirty="0"/>
              <a:t>Autocorrelation</a:t>
            </a:r>
            <a:r>
              <a:rPr lang="en-US" dirty="0"/>
              <a:t> measures similarity between two or more observations with a time lag.</a:t>
            </a:r>
          </a:p>
          <a:p>
            <a:pPr lvl="1"/>
            <a:r>
              <a:rPr lang="en-US" b="1" dirty="0"/>
              <a:t>Cross-correlation</a:t>
            </a:r>
            <a:r>
              <a:rPr lang="en-US" dirty="0"/>
              <a:t> measures the movement of two or more time series relative to one another.</a:t>
            </a:r>
          </a:p>
          <a:p>
            <a:r>
              <a:rPr lang="en-US" dirty="0"/>
              <a:t>Understanding these trends can help future modeling efforts.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8F813E-A704-ECFF-B004-0906EBA1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1A9B4-4F6B-9E2A-9899-B7E40CF7B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Time Series Modeling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D104-FBD4-F7CB-30EC-DC34E48D60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IISE Annual Conference &amp; Expo, May 20-23, 2023, New Orleans, 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6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B6B6B6"/>
                </a:solidFill>
              </a:rPr>
              <a:t>Background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B6B6B6"/>
                </a:solidFill>
              </a:rPr>
              <a:t>Methodology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b="1" dirty="0"/>
              <a:t>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379200" y="6469063"/>
            <a:ext cx="812800" cy="32543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399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71FDAA-E562-9C0F-55E2-407A85424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1005840"/>
            <a:ext cx="5735053" cy="4998720"/>
          </a:xfrm>
        </p:spPr>
        <p:txBody>
          <a:bodyPr>
            <a:normAutofit/>
          </a:bodyPr>
          <a:lstStyle/>
          <a:p>
            <a:r>
              <a:rPr lang="en-US" dirty="0"/>
              <a:t>Captures overall trend</a:t>
            </a:r>
          </a:p>
          <a:p>
            <a:r>
              <a:rPr lang="en-US" dirty="0"/>
              <a:t>Largest deviations:</a:t>
            </a:r>
          </a:p>
          <a:p>
            <a:pPr lvl="1"/>
            <a:r>
              <a:rPr lang="en-US" dirty="0"/>
              <a:t>Aug. through Dec. 2020</a:t>
            </a:r>
          </a:p>
          <a:p>
            <a:pPr lvl="1"/>
            <a:r>
              <a:rPr lang="en-US" dirty="0"/>
              <a:t>Jan. through June 2022</a:t>
            </a:r>
          </a:p>
          <a:p>
            <a:r>
              <a:rPr lang="en-US" dirty="0"/>
              <a:t>When predicted values trend up quickly, they struggle to come back down.</a:t>
            </a:r>
          </a:p>
          <a:p>
            <a:r>
              <a:rPr lang="en-US" dirty="0"/>
              <a:t>RMSE of 2,102.71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352E00-34B7-E762-CA69-295D39B7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FC91A-2ED3-FEC6-6325-CD0FE49FB0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SEIR Compartmental Model (Cases)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82B27-982E-85DC-4133-6520E0F5F5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IISE Annual Conference &amp; Expo, May 20-23, 2023, New Orleans, LA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C08431-32C3-D57B-6444-EF01E60524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" b="5481"/>
          <a:stretch/>
        </p:blipFill>
        <p:spPr bwMode="auto">
          <a:xfrm>
            <a:off x="6096000" y="2160173"/>
            <a:ext cx="5819780" cy="25376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E6D76D-8753-BEE4-E8E0-6D89BC4BA953}"/>
              </a:ext>
            </a:extLst>
          </p:cNvPr>
          <p:cNvSpPr txBox="1"/>
          <p:nvPr/>
        </p:nvSpPr>
        <p:spPr>
          <a:xfrm>
            <a:off x="7248522" y="4697826"/>
            <a:ext cx="374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SEIR model output (cases).</a:t>
            </a:r>
          </a:p>
        </p:txBody>
      </p:sp>
    </p:spTree>
    <p:extLst>
      <p:ext uri="{BB962C8B-B14F-4D97-AF65-F5344CB8AC3E}">
        <p14:creationId xmlns:p14="http://schemas.microsoft.com/office/powerpoint/2010/main" val="125058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8D3DB-72D7-3D5D-E673-B5140710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did not fit deaths well.</a:t>
            </a:r>
          </a:p>
          <a:p>
            <a:pPr lvl="1"/>
            <a:r>
              <a:rPr lang="en-US" dirty="0"/>
              <a:t>Decent results early in the period.</a:t>
            </a:r>
          </a:p>
          <a:p>
            <a:pPr lvl="1"/>
            <a:r>
              <a:rPr lang="en-US" dirty="0"/>
              <a:t>Especially challenging between Apr. and Aug. 2021.</a:t>
            </a:r>
          </a:p>
          <a:p>
            <a:r>
              <a:rPr lang="en-US" dirty="0"/>
              <a:t>Likely issue with using a constant multiplier for deaths.</a:t>
            </a:r>
          </a:p>
          <a:p>
            <a:r>
              <a:rPr lang="en-US" dirty="0"/>
              <a:t>RMSE of 23.55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A3E0B1-4BE9-4920-6B0A-5E7FDC13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6AFB7-0970-53FB-64E2-F52AE30E39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SEIR Compartmental Model (Deaths)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580F1-173F-06CF-3A6C-5F99DFFA4E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IISE Annual Conference &amp; Expo, May 20-23, 2023, New Orleans, 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D87B18-0144-0BCA-3702-1663694F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1005840"/>
            <a:ext cx="5735053" cy="49987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New infections yielded 33 points.</a:t>
            </a:r>
          </a:p>
          <a:p>
            <a:pPr lvl="1"/>
            <a:r>
              <a:rPr lang="en-US" dirty="0"/>
              <a:t>Late July</a:t>
            </a:r>
          </a:p>
          <a:p>
            <a:pPr lvl="1"/>
            <a:r>
              <a:rPr lang="en-US" dirty="0"/>
              <a:t>Mid-June</a:t>
            </a:r>
          </a:p>
          <a:p>
            <a:pPr lvl="1"/>
            <a:r>
              <a:rPr lang="en-US" dirty="0"/>
              <a:t>Late December</a:t>
            </a:r>
          </a:p>
          <a:p>
            <a:r>
              <a:rPr lang="en-US" dirty="0"/>
              <a:t>New deaths yielded 20 points.</a:t>
            </a:r>
          </a:p>
          <a:p>
            <a:pPr lvl="1"/>
            <a:r>
              <a:rPr lang="en-US" dirty="0"/>
              <a:t>Late July</a:t>
            </a:r>
          </a:p>
          <a:p>
            <a:pPr lvl="1"/>
            <a:r>
              <a:rPr lang="en-US" dirty="0"/>
              <a:t>May</a:t>
            </a:r>
          </a:p>
          <a:p>
            <a:pPr lvl="1"/>
            <a:r>
              <a:rPr lang="en-US" dirty="0"/>
              <a:t>Late January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50842-DA06-2F55-171A-F05EB792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D85BE-0F12-15CA-3982-1611B421E5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Inflection Points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F22A8-00E6-4F36-6487-DC6B4BA71E2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IISE Annual Conference &amp; Expo, May 20-23, 2023, New Orleans, LA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8E24A0-D525-4990-B539-73A67521F6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8"/>
          <a:stretch/>
        </p:blipFill>
        <p:spPr bwMode="auto">
          <a:xfrm>
            <a:off x="6096000" y="2170602"/>
            <a:ext cx="5699511" cy="25167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E60DA7-9A71-6DCE-674A-60C79E82F87A}"/>
              </a:ext>
            </a:extLst>
          </p:cNvPr>
          <p:cNvSpPr txBox="1"/>
          <p:nvPr/>
        </p:nvSpPr>
        <p:spPr>
          <a:xfrm>
            <a:off x="7445657" y="4687398"/>
            <a:ext cx="343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3: Inflection points (deaths).</a:t>
            </a:r>
          </a:p>
        </p:txBody>
      </p:sp>
    </p:spTree>
    <p:extLst>
      <p:ext uri="{BB962C8B-B14F-4D97-AF65-F5344CB8AC3E}">
        <p14:creationId xmlns:p14="http://schemas.microsoft.com/office/powerpoint/2010/main" val="383402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67E42E-D8DD-B836-467D-01332CD4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1005840"/>
            <a:ext cx="5735053" cy="4998720"/>
          </a:xfrm>
        </p:spPr>
        <p:txBody>
          <a:bodyPr/>
          <a:lstStyle/>
          <a:p>
            <a:r>
              <a:rPr lang="en-US" dirty="0"/>
              <a:t>Correlation exists among lags.</a:t>
            </a:r>
          </a:p>
          <a:p>
            <a:r>
              <a:rPr lang="en-US" dirty="0"/>
              <a:t>Both cases and deaths exhibit seasonality and trend.</a:t>
            </a:r>
          </a:p>
          <a:p>
            <a:r>
              <a:rPr lang="en-US" dirty="0"/>
              <a:t>Cross-correlation peaks at offset 14, implying a two-week lag between initial infection and death.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7027F5-FFAC-D420-5D86-157EC9A0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D02D7-F83D-0ABC-B0C4-04B397DB70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Time Series 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C6280-4E6B-C1B1-2E4D-6D708E21FE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IISE Annual Conference &amp; Expo, May 20-23, 2023, New Orleans, LA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AD8E54-B6D7-B039-6FC3-C7454CACCD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744" y="1017234"/>
            <a:ext cx="5036337" cy="2359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8F3596B-88F8-C76F-B8AE-25A261F949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743" y="3376522"/>
            <a:ext cx="5036337" cy="235936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B0C998-11B6-790F-E057-5A252369BD0C}"/>
              </a:ext>
            </a:extLst>
          </p:cNvPr>
          <p:cNvSpPr txBox="1"/>
          <p:nvPr/>
        </p:nvSpPr>
        <p:spPr>
          <a:xfrm>
            <a:off x="7387941" y="5735810"/>
            <a:ext cx="419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Figures 4 &amp; 5: Auto- and cross-correlation.</a:t>
            </a:r>
          </a:p>
        </p:txBody>
      </p:sp>
    </p:spTree>
    <p:extLst>
      <p:ext uri="{BB962C8B-B14F-4D97-AF65-F5344CB8AC3E}">
        <p14:creationId xmlns:p14="http://schemas.microsoft.com/office/powerpoint/2010/main" val="198441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8776CF-F4EF-C97D-96D4-D45D89C78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1005840"/>
            <a:ext cx="11455133" cy="2725901"/>
          </a:xfrm>
        </p:spPr>
        <p:txBody>
          <a:bodyPr/>
          <a:lstStyle/>
          <a:p>
            <a:r>
              <a:rPr lang="en-US" dirty="0"/>
              <a:t>Eight approaches used.</a:t>
            </a:r>
          </a:p>
          <a:p>
            <a:r>
              <a:rPr lang="en-US" dirty="0"/>
              <a:t>Data prior to Mar. 15th, 2022, was used for training.</a:t>
            </a:r>
          </a:p>
          <a:p>
            <a:r>
              <a:rPr lang="en-US" dirty="0"/>
              <a:t>Mar. 16th, 2022, through Apr. 5th, 2022, was used for testing.</a:t>
            </a:r>
          </a:p>
          <a:p>
            <a:r>
              <a:rPr lang="en-US" dirty="0"/>
              <a:t>Best results fall under NNAR (4.33 RMSE, 3.36 MAE).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9B1508-0FDF-AB8A-CC17-B375E990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EE689-6147-9FD0-4B1F-1369E2D29A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Time Series Forecasting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95E5B-78FE-2BEA-91CF-1660AE7F80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IISE Annual Conference &amp; Expo, May 20-23, 2023, New Orleans, LA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5DB37B-C9F0-B192-8B25-49D4D6E60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730" y="4103233"/>
            <a:ext cx="847454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6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93D05A-9BE2-DF0E-E947-4277B5FBD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Strong foundation provided for future work:</a:t>
            </a:r>
          </a:p>
          <a:p>
            <a:pPr lvl="1"/>
            <a:r>
              <a:rPr lang="en-US" dirty="0"/>
              <a:t>SEIR model was developed that captures overall trend.</a:t>
            </a:r>
          </a:p>
          <a:p>
            <a:pPr lvl="1"/>
            <a:r>
              <a:rPr lang="en-US" dirty="0"/>
              <a:t>Dates of inflection identified.</a:t>
            </a:r>
          </a:p>
          <a:p>
            <a:pPr lvl="1"/>
            <a:r>
              <a:rPr lang="en-US" dirty="0"/>
              <a:t>Time series methods were applied.</a:t>
            </a:r>
          </a:p>
          <a:p>
            <a:r>
              <a:rPr lang="en-US" dirty="0"/>
              <a:t>Moving forward:</a:t>
            </a:r>
          </a:p>
          <a:p>
            <a:pPr lvl="1"/>
            <a:r>
              <a:rPr lang="en-US" dirty="0"/>
              <a:t>More parameters accounted for/optimized under SEIR model.</a:t>
            </a:r>
          </a:p>
          <a:p>
            <a:pPr lvl="1"/>
            <a:r>
              <a:rPr lang="en-US" dirty="0"/>
              <a:t>Research into critical inflection points.</a:t>
            </a:r>
          </a:p>
          <a:p>
            <a:pPr lvl="1"/>
            <a:r>
              <a:rPr lang="en-US" dirty="0"/>
              <a:t>Research into outside factors that might trigger disease spread.</a:t>
            </a:r>
          </a:p>
          <a:p>
            <a:pPr lvl="1"/>
            <a:r>
              <a:rPr lang="en-US" dirty="0"/>
              <a:t>Relationship between cases, deaths, and hospitalizations needs to be understood further.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598563-39A0-C9F9-E3AA-00C3F8BF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6A2B7-6168-7BD4-4BAA-F3615E375D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Conclusions &amp; Future Work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5F900-CF8F-0FD7-EC79-6F69E17307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IISE Annual Conference &amp; Expo, May 20-23, 2023, New Orleans, 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8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5976756" y="1724652"/>
            <a:ext cx="5613882" cy="21240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This work was funded by the Universidad Nacional de San Agustin (UNSA), Peru, through the University of Oklahoma’s IREES/LASI, and the Global Change and Human Health Institute.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132060" y="6444349"/>
            <a:ext cx="812800" cy="325437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18</a:t>
            </a:fld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87AB27-1D32-CFB7-D636-A7E1A387BB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EF977-A84B-8326-3430-263E2FBA0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25" y="1532930"/>
            <a:ext cx="4178195" cy="1475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22F803-4DA4-F45B-34B5-55EA36AB4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45" y="3187343"/>
            <a:ext cx="5253505" cy="109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4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b="1" dirty="0"/>
              <a:t>Background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B6B6B6"/>
                </a:solidFill>
              </a:rPr>
              <a:t>Methodology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B6B6B6"/>
                </a:solidFill>
              </a:rPr>
              <a:t>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379200" y="6469063"/>
            <a:ext cx="812800" cy="32543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377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9BA5B-63DB-E37F-DB1C-B84CBBA6E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Peru has experienced the highest COVID-related fatality rate in the world.</a:t>
            </a:r>
          </a:p>
          <a:p>
            <a:r>
              <a:rPr lang="en-US" dirty="0"/>
              <a:t>Previous attempts to forecast cases and deaths in this region have proved challenging. </a:t>
            </a:r>
          </a:p>
          <a:p>
            <a:r>
              <a:rPr lang="en-US" dirty="0"/>
              <a:t>A deeper understanding of Peru propagation dynamics is crucial to improve the COVID landscape.</a:t>
            </a:r>
          </a:p>
          <a:p>
            <a:r>
              <a:rPr lang="en-US" dirty="0"/>
              <a:t>Project was completed as part of a research collaboration between the University of Oklahoma and Universidad Nacional de San Agustin de Arequipa.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AB446-9371-842E-5E8E-A55E54E9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745F7B-EEBB-8B75-1944-AC29FA8EC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85CE8-BAA5-F5C0-B6FA-0FD166DDB1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IISE Annual Conference &amp; Expo, May 20-23, 2023, New Orleans, LA</a:t>
            </a:r>
          </a:p>
        </p:txBody>
      </p:sp>
    </p:spTree>
    <p:extLst>
      <p:ext uri="{BB962C8B-B14F-4D97-AF65-F5344CB8AC3E}">
        <p14:creationId xmlns:p14="http://schemas.microsoft.com/office/powerpoint/2010/main" val="393908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A97A9-3747-98D2-9A84-F8AAB4228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purpose of this project is to help quantify the COVID situation in Peru and Arequipa while laying a foundation for future work.</a:t>
            </a:r>
          </a:p>
          <a:p>
            <a:r>
              <a:rPr lang="en-US" dirty="0"/>
              <a:t>Specifically, this project:</a:t>
            </a:r>
          </a:p>
          <a:p>
            <a:pPr lvl="1"/>
            <a:r>
              <a:rPr lang="en-US" dirty="0"/>
              <a:t>Forecasts case and deaths patterns using epidemiological and time series methods.</a:t>
            </a:r>
          </a:p>
          <a:p>
            <a:pPr lvl="1"/>
            <a:r>
              <a:rPr lang="en-US" dirty="0"/>
              <a:t>Identifies inflection points among cases and deaths.</a:t>
            </a:r>
          </a:p>
          <a:p>
            <a:pPr lvl="1"/>
            <a:r>
              <a:rPr lang="en-US" dirty="0"/>
              <a:t>Analyzes auto- and cross-correlation.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648882-F539-2738-AF0F-B24C9C74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FF088A-AC62-015E-167B-B11BBC071A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 Definition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EA678-1CD7-AB04-28DA-F05295F2F2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IISE Annual Conference &amp; Expo, May 20-23, 2023, New Orleans, 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2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980DE-3283-D37D-E6F4-B5FE3A0A5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Region-level data collected from Peru government agencies.</a:t>
            </a:r>
          </a:p>
          <a:p>
            <a:r>
              <a:rPr lang="en-US" dirty="0"/>
              <a:t>Features include:</a:t>
            </a:r>
          </a:p>
          <a:p>
            <a:pPr lvl="1"/>
            <a:r>
              <a:rPr lang="en-US" dirty="0"/>
              <a:t>Cases</a:t>
            </a:r>
          </a:p>
          <a:p>
            <a:pPr lvl="1"/>
            <a:r>
              <a:rPr lang="en-US" dirty="0"/>
              <a:t>Deaths</a:t>
            </a:r>
          </a:p>
          <a:p>
            <a:pPr lvl="1"/>
            <a:r>
              <a:rPr lang="en-US" dirty="0"/>
              <a:t>Hospitalized individuals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Period ranges from Marth 13th, 2020 through April 5th, 2022.</a:t>
            </a:r>
          </a:p>
          <a:p>
            <a:r>
              <a:rPr lang="en-US" dirty="0"/>
              <a:t>Relatively clean, missing data in ICU beds in use/available.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596C44-C24D-DD1B-E9D0-08C21127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3F49C6-2447-5113-F255-D7294A0FD7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3D94F-9C97-5161-55A6-8FA07D1898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IISE Annual Conference &amp; Expo, May 20-23, 2023, New Orleans, 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3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B6B6B6"/>
                </a:solidFill>
              </a:rPr>
              <a:t>Background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b="1" dirty="0"/>
              <a:t>Methodology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B6B6B6"/>
                </a:solidFill>
              </a:rPr>
              <a:t>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379200" y="6469063"/>
            <a:ext cx="812800" cy="32543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347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80A691-54E9-1E33-A362-A07DFA046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Data-driven models</a:t>
            </a:r>
          </a:p>
          <a:p>
            <a:pPr lvl="1"/>
            <a:r>
              <a:rPr lang="en-US" dirty="0"/>
              <a:t>Tend to excel in raw predictive power.</a:t>
            </a:r>
          </a:p>
          <a:p>
            <a:pPr lvl="2"/>
            <a:r>
              <a:rPr lang="en-US" dirty="0"/>
              <a:t>Agent-based simulations</a:t>
            </a:r>
          </a:p>
          <a:p>
            <a:pPr lvl="2"/>
            <a:r>
              <a:rPr lang="en-US" dirty="0"/>
              <a:t>Machine leaning methods</a:t>
            </a:r>
          </a:p>
          <a:p>
            <a:r>
              <a:rPr lang="en-US" dirty="0"/>
              <a:t>Epidemiological models</a:t>
            </a:r>
          </a:p>
          <a:p>
            <a:pPr lvl="1"/>
            <a:r>
              <a:rPr lang="en-US" dirty="0"/>
              <a:t>Allow for propagation mechanism to be modeled directly.</a:t>
            </a:r>
          </a:p>
          <a:p>
            <a:pPr lvl="2"/>
            <a:r>
              <a:rPr lang="en-US" dirty="0"/>
              <a:t>Compartmental framework</a:t>
            </a:r>
          </a:p>
          <a:p>
            <a:pPr lvl="2"/>
            <a:r>
              <a:rPr lang="en-US" dirty="0"/>
              <a:t>SIR model variations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F4284-C907-F81C-84BA-747A34CB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9B1E7-8D9C-B9A9-624E-83F3037C64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B4D51-7CD4-7EE1-F022-DBDF35F420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IISE Annual Conference &amp; Expo, May 20-23, 2023, New Orleans, LA</a:t>
            </a:r>
          </a:p>
        </p:txBody>
      </p:sp>
    </p:spTree>
    <p:extLst>
      <p:ext uri="{BB962C8B-B14F-4D97-AF65-F5344CB8AC3E}">
        <p14:creationId xmlns:p14="http://schemas.microsoft.com/office/powerpoint/2010/main" val="312969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18822-4AF4-7E73-657E-19989E0E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Splits population into one of four compartments:</a:t>
            </a:r>
          </a:p>
          <a:p>
            <a:pPr lvl="1"/>
            <a:r>
              <a:rPr lang="en-US" dirty="0"/>
              <a:t>Susceptible (S)</a:t>
            </a:r>
          </a:p>
          <a:p>
            <a:pPr lvl="1"/>
            <a:r>
              <a:rPr lang="en-US" dirty="0"/>
              <a:t>Exposed (E)</a:t>
            </a:r>
          </a:p>
          <a:p>
            <a:pPr lvl="1"/>
            <a:r>
              <a:rPr lang="en-US" dirty="0"/>
              <a:t>Infected (I)</a:t>
            </a:r>
          </a:p>
          <a:p>
            <a:pPr lvl="1"/>
            <a:r>
              <a:rPr lang="en-US" dirty="0"/>
              <a:t>Recovered (R)</a:t>
            </a:r>
          </a:p>
          <a:p>
            <a:r>
              <a:rPr lang="en-US" dirty="0"/>
              <a:t>Population moves between compartments based on various parameter values.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A374F-12C2-AA76-91DE-1EF164E063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SEIR Compartmental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354365-CC94-EB88-5CB5-A7908C5B7192}"/>
              </a:ext>
            </a:extLst>
          </p:cNvPr>
          <p:cNvPicPr>
            <a:picLocks noGrp="1" noChangeAspect="1"/>
          </p:cNvPicPr>
          <p:nvPr>
            <p:ph idx="16"/>
          </p:nvPr>
        </p:nvPicPr>
        <p:blipFill>
          <a:blip r:embed="rId2"/>
          <a:stretch>
            <a:fillRect/>
          </a:stretch>
        </p:blipFill>
        <p:spPr>
          <a:xfrm>
            <a:off x="6257925" y="1937135"/>
            <a:ext cx="5557838" cy="3136129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56FD2E84-2376-B97D-8F12-88BED233EF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65813" y="6488028"/>
            <a:ext cx="8616929" cy="307069"/>
          </a:xfrm>
        </p:spPr>
        <p:txBody>
          <a:bodyPr/>
          <a:lstStyle/>
          <a:p>
            <a:r>
              <a:rPr lang="en-US" dirty="0"/>
              <a:t>IISE Annual Conference &amp; Expo, May 20-23, 2023, New Orleans, 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90FEA-E01D-2A67-1925-A7DDC725AAFB}"/>
              </a:ext>
            </a:extLst>
          </p:cNvPr>
          <p:cNvSpPr txBox="1"/>
          <p:nvPr/>
        </p:nvSpPr>
        <p:spPr>
          <a:xfrm>
            <a:off x="7767505" y="5073264"/>
            <a:ext cx="324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SEIR model framework.</a:t>
            </a:r>
          </a:p>
        </p:txBody>
      </p:sp>
    </p:spTree>
    <p:extLst>
      <p:ext uri="{BB962C8B-B14F-4D97-AF65-F5344CB8AC3E}">
        <p14:creationId xmlns:p14="http://schemas.microsoft.com/office/powerpoint/2010/main" val="215093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37E957-252F-6C83-0DF4-CBC09AA80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Seven-day rolling average was taken to smooth the curves.</a:t>
            </a:r>
          </a:p>
          <a:p>
            <a:r>
              <a:rPr lang="en-US" dirty="0"/>
              <a:t>Each day’s value was compared with the previous day.</a:t>
            </a:r>
          </a:p>
          <a:p>
            <a:r>
              <a:rPr lang="en-US" dirty="0"/>
              <a:t>If the value of new infection (deaths) changed by more than 25 (two) and the slope’s sign changed, the day was marked as an inflection.</a:t>
            </a:r>
          </a:p>
          <a:p>
            <a:r>
              <a:rPr lang="en-US" dirty="0"/>
              <a:t>Choice of 25 and two were subjective, but isolated most impactful changes.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C4E29F-DEBE-BB95-4F8D-355B9D4A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17D78-5EDF-BA62-CF51-DAFB63DAD7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Inflection Points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D8F38-08CE-520A-FC07-9E339DCB48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IISE Annual Conference &amp; Expo, May 20-23, 2023, New Orleans, 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2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4906</TotalTime>
  <Words>947</Words>
  <Application>Microsoft Office PowerPoint</Application>
  <PresentationFormat>Widescreen</PresentationFormat>
  <Paragraphs>141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Franklin Gothic Medium Cond</vt:lpstr>
      <vt:lpstr>Segoe UI Semibold</vt:lpstr>
      <vt:lpstr>Segoe UI Semilight</vt:lpstr>
      <vt:lpstr>Tw Cen MT</vt:lpstr>
      <vt:lpstr>Tw Cen MT Condensed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Nicholson, Charles D.</dc:creator>
  <cp:lastModifiedBy>Jacob Unterbrink</cp:lastModifiedBy>
  <cp:revision>261</cp:revision>
  <dcterms:created xsi:type="dcterms:W3CDTF">2017-08-02T20:16:03Z</dcterms:created>
  <dcterms:modified xsi:type="dcterms:W3CDTF">2023-05-19T00:33:25Z</dcterms:modified>
</cp:coreProperties>
</file>