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F7DB3F-9132-4C6D-9849-47F08A64F158}">
  <a:tblStyle styleId="{36F7DB3F-9132-4C6D-9849-47F08A64F1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32d700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32d700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8d4153c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8d4153c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d4153c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d4153c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8d4153c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8d4153c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8d4153c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8d4153c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d4153c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d4153c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8d4153c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8d4153c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d4153c3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d4153c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32d700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32d700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732d700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732d700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amyco.org/mushroom_poisoning_syndromes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55600" y="392875"/>
            <a:ext cx="5632800" cy="16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76925" y="251525"/>
            <a:ext cx="85206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 Hunters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001875"/>
            <a:ext cx="85206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Quest for Edible Mushrooms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61575" y="1670575"/>
            <a:ext cx="27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McGraw, Julio Arciga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355625" y="674225"/>
            <a:ext cx="82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1762500" y="199800"/>
            <a:ext cx="5619000" cy="10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1709250" y="118650"/>
            <a:ext cx="5725500" cy="120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The q</a:t>
            </a:r>
            <a:r>
              <a:rPr lang="en" sz="3300">
                <a:solidFill>
                  <a:schemeClr val="dk1"/>
                </a:solidFill>
              </a:rPr>
              <a:t>uest of hunting mushrooms continues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 poisoning syndromes. North American Mycological Association. (n.d.). Retrieved May 6, 2022,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https://namyco.org/mushroom_poisoning_syndromes.php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53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many steps needed to completely clean the dataset: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Gill </a:t>
            </a:r>
            <a:r>
              <a:rPr lang="en"/>
              <a:t>attachment</a:t>
            </a:r>
            <a:r>
              <a:rPr lang="en"/>
              <a:t> and </a:t>
            </a:r>
            <a:r>
              <a:rPr lang="en"/>
              <a:t>veil type are all or almost completely the same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Stalk surface above and below and stalk color above and below are extremely similar, so we considered removing this feature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400" y="637075"/>
            <a:ext cx="3498601" cy="349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way we decided to perform variable selection was with Multiple correspondence analysis to analyze the data deeper…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269" y="445025"/>
            <a:ext cx="4319731" cy="46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Types of Poison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52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Another aspect of the mushrooms we tried to analyze was the type of poisonous mushrooms.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284" y="1017725"/>
            <a:ext cx="384271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 Results: GMM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5272525"/>
            <a:ext cx="85206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638"/>
            <a:ext cx="355882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479" y="1322525"/>
            <a:ext cx="355882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0" y="922325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Clearly, the results do not converge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Algorithm: k-mediods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8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k-mediods, the graph converges to a </a:t>
            </a:r>
            <a:r>
              <a:rPr lang="en"/>
              <a:t>consistent</a:t>
            </a:r>
            <a:r>
              <a:rPr lang="en"/>
              <a:t> shape, however the MCA clustering does not explain these clusters.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475" y="1017725"/>
            <a:ext cx="35588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our poison clusters?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ruises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Odorless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gill spacing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 gill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gill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Enlarging stalk shape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veil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 in waste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spore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Stalk surface is smooth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87" y="1152475"/>
            <a:ext cx="456691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06000" y="198575"/>
            <a:ext cx="17019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Odor:</a:t>
            </a:r>
            <a:endParaRPr sz="1400">
              <a:solidFill>
                <a:schemeClr val="dk1"/>
              </a:solidFill>
            </a:endParaRPr>
          </a:p>
          <a:p>
            <a:pPr indent="-317500" lvl="0" marL="533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FF2CC"/>
                </a:highlight>
              </a:rPr>
              <a:t>a</a:t>
            </a:r>
            <a:r>
              <a:rPr b="1" lang="en" sz="14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</a:rPr>
              <a:t>= almond</a:t>
            </a:r>
            <a:endParaRPr sz="14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17500" lvl="0" marL="533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FF2CC"/>
                </a:highlight>
              </a:rPr>
              <a:t>l</a:t>
            </a:r>
            <a:r>
              <a:rPr b="1" lang="en" sz="14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</a:rPr>
              <a:t>= anise</a:t>
            </a:r>
            <a:endParaRPr sz="14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17500" lvl="0" marL="533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FF2CC"/>
                </a:highlight>
              </a:rPr>
              <a:t>n</a:t>
            </a:r>
            <a:r>
              <a:rPr b="1" lang="en" sz="14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</a:rPr>
              <a:t>= none</a:t>
            </a:r>
            <a:endParaRPr sz="14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17500" lvl="0" marL="533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c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= creosote</a:t>
            </a:r>
            <a:endParaRPr sz="1400"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-317500" lvl="0" marL="533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y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= fishy</a:t>
            </a:r>
            <a:endParaRPr sz="1400"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-317500" lvl="0" marL="533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f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= foul</a:t>
            </a:r>
            <a:endParaRPr sz="1400"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-317500" lvl="0" marL="533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m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= musty</a:t>
            </a:r>
            <a:endParaRPr sz="1400"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-317500" lvl="0" marL="533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p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= pungent</a:t>
            </a:r>
            <a:endParaRPr sz="1400"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-317500" lvl="0" marL="533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s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= spicy</a:t>
            </a:r>
            <a:endParaRPr sz="1400"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125" y="0"/>
            <a:ext cx="5300975" cy="26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1908025" y="198575"/>
            <a:ext cx="181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Spore.print.color: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FFF2CC"/>
                </a:highlight>
              </a:rPr>
              <a:t>b</a:t>
            </a:r>
            <a:r>
              <a:rPr b="1" lang="en">
                <a:highlight>
                  <a:srgbClr val="FFF2CC"/>
                </a:highlight>
              </a:rPr>
              <a:t> </a:t>
            </a:r>
            <a:r>
              <a:rPr lang="en">
                <a:highlight>
                  <a:srgbClr val="FFF2CC"/>
                </a:highlight>
              </a:rPr>
              <a:t>= buff</a:t>
            </a:r>
            <a:endParaRPr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FFF2CC"/>
                </a:highlight>
              </a:rPr>
              <a:t>k</a:t>
            </a:r>
            <a:r>
              <a:rPr b="1" lang="en">
                <a:highlight>
                  <a:srgbClr val="FFF2CC"/>
                </a:highlight>
              </a:rPr>
              <a:t> </a:t>
            </a:r>
            <a:r>
              <a:rPr lang="en">
                <a:highlight>
                  <a:srgbClr val="FFF2CC"/>
                </a:highlight>
              </a:rPr>
              <a:t>= black</a:t>
            </a:r>
            <a:endParaRPr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FFF2CC"/>
                </a:highlight>
              </a:rPr>
              <a:t>n</a:t>
            </a:r>
            <a:r>
              <a:rPr b="1" lang="en">
                <a:highlight>
                  <a:srgbClr val="FFF2CC"/>
                </a:highlight>
              </a:rPr>
              <a:t> </a:t>
            </a:r>
            <a:r>
              <a:rPr lang="en">
                <a:highlight>
                  <a:srgbClr val="FFF2CC"/>
                </a:highlight>
              </a:rPr>
              <a:t>= brown</a:t>
            </a:r>
            <a:endParaRPr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FFF2CC"/>
                </a:highlight>
              </a:rPr>
              <a:t>h</a:t>
            </a:r>
            <a:r>
              <a:rPr b="1" lang="en">
                <a:highlight>
                  <a:srgbClr val="FFF2CC"/>
                </a:highlight>
              </a:rPr>
              <a:t> </a:t>
            </a:r>
            <a:r>
              <a:rPr lang="en">
                <a:highlight>
                  <a:srgbClr val="FFF2CC"/>
                </a:highlight>
              </a:rPr>
              <a:t>= chocolate</a:t>
            </a:r>
            <a:endParaRPr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FFF2CC"/>
                </a:highlight>
              </a:rPr>
              <a:t>o</a:t>
            </a:r>
            <a:r>
              <a:rPr b="1" lang="en">
                <a:highlight>
                  <a:srgbClr val="FFF2CC"/>
                </a:highlight>
              </a:rPr>
              <a:t> </a:t>
            </a:r>
            <a:r>
              <a:rPr lang="en">
                <a:highlight>
                  <a:srgbClr val="FFF2CC"/>
                </a:highlight>
              </a:rPr>
              <a:t>= orange</a:t>
            </a:r>
            <a:endParaRPr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FFF2CC"/>
                </a:highlight>
              </a:rPr>
              <a:t>u</a:t>
            </a:r>
            <a:r>
              <a:rPr b="1" lang="en">
                <a:highlight>
                  <a:srgbClr val="FFF2CC"/>
                </a:highlight>
              </a:rPr>
              <a:t> </a:t>
            </a:r>
            <a:r>
              <a:rPr lang="en">
                <a:highlight>
                  <a:srgbClr val="FFF2CC"/>
                </a:highlight>
              </a:rPr>
              <a:t>= purple</a:t>
            </a:r>
            <a:endParaRPr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FFF2CC"/>
                </a:highlight>
              </a:rPr>
              <a:t>w</a:t>
            </a:r>
            <a:r>
              <a:rPr lang="en">
                <a:highlight>
                  <a:srgbClr val="FFF2CC"/>
                </a:highlight>
              </a:rPr>
              <a:t> = white</a:t>
            </a:r>
            <a:endParaRPr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FFF2CC"/>
                </a:highlight>
              </a:rPr>
              <a:t>y</a:t>
            </a:r>
            <a:r>
              <a:rPr b="1" lang="en">
                <a:highlight>
                  <a:srgbClr val="FFF2CC"/>
                </a:highlight>
              </a:rPr>
              <a:t> </a:t>
            </a:r>
            <a:r>
              <a:rPr lang="en">
                <a:highlight>
                  <a:srgbClr val="FFF2CC"/>
                </a:highlight>
              </a:rPr>
              <a:t>= yellow</a:t>
            </a:r>
            <a:endParaRPr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4CCCC"/>
                </a:highlight>
              </a:rPr>
              <a:t>r 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= green</a:t>
            </a:r>
            <a:r>
              <a:rPr b="1" lang="en">
                <a:highlight>
                  <a:srgbClr val="F4CCCC"/>
                </a:highlight>
              </a:rPr>
              <a:t> </a:t>
            </a:r>
            <a:endParaRPr b="1">
              <a:highlight>
                <a:srgbClr val="F4CCCC"/>
              </a:highlight>
            </a:endParaRPr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3722100" y="311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{36F7DB3F-9132-4C6D-9849-47F08A64F158}</a:tableStyleId>
              </a:tblPr>
              <a:tblGrid>
                <a:gridCol w="1767000"/>
                <a:gridCol w="1767000"/>
                <a:gridCol w="1767000"/>
              </a:tblGrid>
              <a:tr h="52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Edible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Poison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Edible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1418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1406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3787200" y="3112975"/>
            <a:ext cx="170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99.30%</a:t>
            </a:r>
            <a:endParaRPr b="1" sz="32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25" y="2921413"/>
            <a:ext cx="2920562" cy="194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274300" y="308950"/>
            <a:ext cx="20451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Spore.print.color:</a:t>
            </a:r>
            <a:endParaRPr b="1"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D9EAD3"/>
                </a:highlight>
              </a:rPr>
              <a:t>b </a:t>
            </a:r>
            <a:r>
              <a:rPr lang="en" sz="1400">
                <a:solidFill>
                  <a:srgbClr val="000000"/>
                </a:solidFill>
                <a:highlight>
                  <a:srgbClr val="D9EAD3"/>
                </a:highlight>
              </a:rPr>
              <a:t>= buff</a:t>
            </a:r>
            <a:endParaRPr sz="14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D9EAD3"/>
                </a:highlight>
              </a:rPr>
              <a:t>k </a:t>
            </a:r>
            <a:r>
              <a:rPr lang="en" sz="1400">
                <a:solidFill>
                  <a:srgbClr val="000000"/>
                </a:solidFill>
                <a:highlight>
                  <a:srgbClr val="D9EAD3"/>
                </a:highlight>
              </a:rPr>
              <a:t>= black</a:t>
            </a:r>
            <a:endParaRPr sz="14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D9EAD3"/>
                </a:highlight>
              </a:rPr>
              <a:t>n </a:t>
            </a:r>
            <a:r>
              <a:rPr lang="en" sz="1400">
                <a:solidFill>
                  <a:srgbClr val="000000"/>
                </a:solidFill>
                <a:highlight>
                  <a:srgbClr val="D9EAD3"/>
                </a:highlight>
              </a:rPr>
              <a:t>= brown</a:t>
            </a:r>
            <a:endParaRPr sz="14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D9EAD3"/>
                </a:highlight>
              </a:rPr>
              <a:t>o </a:t>
            </a:r>
            <a:r>
              <a:rPr lang="en" sz="1400">
                <a:solidFill>
                  <a:schemeClr val="dk1"/>
                </a:solidFill>
                <a:highlight>
                  <a:srgbClr val="D9EAD3"/>
                </a:highlight>
              </a:rPr>
              <a:t>= orange</a:t>
            </a:r>
            <a:endParaRPr sz="14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D9EAD3"/>
                </a:highlight>
              </a:rPr>
              <a:t>u </a:t>
            </a:r>
            <a:r>
              <a:rPr lang="en" sz="1400">
                <a:solidFill>
                  <a:schemeClr val="dk1"/>
                </a:solidFill>
                <a:highlight>
                  <a:srgbClr val="D9EAD3"/>
                </a:highlight>
              </a:rPr>
              <a:t>= purple</a:t>
            </a:r>
            <a:endParaRPr sz="14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D9EAD3"/>
                </a:highlight>
              </a:rPr>
              <a:t>y </a:t>
            </a:r>
            <a:r>
              <a:rPr lang="en" sz="1400">
                <a:solidFill>
                  <a:schemeClr val="dk1"/>
                </a:solidFill>
                <a:highlight>
                  <a:srgbClr val="D9EAD3"/>
                </a:highlight>
              </a:rPr>
              <a:t>= yellow</a:t>
            </a:r>
            <a:endParaRPr sz="14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C9DAF8"/>
                </a:highlight>
              </a:rPr>
              <a:t>h </a:t>
            </a:r>
            <a:r>
              <a:rPr lang="en" sz="1400">
                <a:solidFill>
                  <a:srgbClr val="000000"/>
                </a:solidFill>
                <a:highlight>
                  <a:srgbClr val="C9DAF8"/>
                </a:highlight>
              </a:rPr>
              <a:t>= chocolate</a:t>
            </a:r>
            <a:endParaRPr sz="140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C9DAF8"/>
                </a:highlight>
              </a:rPr>
              <a:t>r </a:t>
            </a:r>
            <a:r>
              <a:rPr lang="en" sz="1400">
                <a:solidFill>
                  <a:srgbClr val="000000"/>
                </a:solidFill>
                <a:highlight>
                  <a:srgbClr val="C9DAF8"/>
                </a:highlight>
              </a:rPr>
              <a:t>= green</a:t>
            </a:r>
            <a:endParaRPr sz="140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C9DAF8"/>
                </a:highlight>
              </a:rPr>
              <a:t>w</a:t>
            </a:r>
            <a:r>
              <a:rPr lang="en" sz="1400">
                <a:solidFill>
                  <a:srgbClr val="000000"/>
                </a:solidFill>
                <a:highlight>
                  <a:srgbClr val="C9DAF8"/>
                </a:highlight>
              </a:rPr>
              <a:t> = white</a:t>
            </a:r>
            <a:endParaRPr b="1" sz="140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900" y="150525"/>
            <a:ext cx="4743550" cy="29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431850" y="308950"/>
            <a:ext cx="19518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</a:rPr>
              <a:t>gill.size</a:t>
            </a:r>
            <a:r>
              <a:rPr lang="en">
                <a:highlight>
                  <a:srgbClr val="D9EAD3"/>
                </a:highlight>
              </a:rPr>
              <a:t>:</a:t>
            </a:r>
            <a:endParaRPr>
              <a:highlight>
                <a:srgbClr val="D9EAD3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2CC"/>
                </a:highlight>
              </a:rPr>
              <a:t>b </a:t>
            </a:r>
            <a:r>
              <a:rPr lang="en" sz="1400">
                <a:solidFill>
                  <a:srgbClr val="000000"/>
                </a:solidFill>
                <a:highlight>
                  <a:srgbClr val="FFF2CC"/>
                </a:highlight>
              </a:rPr>
              <a:t>= broad</a:t>
            </a:r>
            <a:endParaRPr sz="1400">
              <a:solidFill>
                <a:srgbClr val="000000"/>
              </a:solidFill>
              <a:highlight>
                <a:srgbClr val="FFF2CC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4CCCC"/>
                </a:highlight>
              </a:rPr>
              <a:t>n </a:t>
            </a:r>
            <a:r>
              <a:rPr lang="en" sz="1400">
                <a:solidFill>
                  <a:srgbClr val="000000"/>
                </a:solidFill>
                <a:highlight>
                  <a:srgbClr val="F4CCCC"/>
                </a:highlight>
              </a:rPr>
              <a:t>= narrow</a:t>
            </a:r>
            <a:endParaRPr sz="1400"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74300" y="2675350"/>
            <a:ext cx="19518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9DAF8"/>
                </a:highlight>
              </a:rPr>
              <a:t>ring.number</a:t>
            </a:r>
            <a:r>
              <a:rPr lang="en">
                <a:highlight>
                  <a:srgbClr val="C9DAF8"/>
                </a:highlight>
              </a:rPr>
              <a:t>:</a:t>
            </a:r>
            <a:endParaRPr>
              <a:highlight>
                <a:srgbClr val="C9DAF8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2CC"/>
                </a:highlight>
              </a:rPr>
              <a:t>t</a:t>
            </a:r>
            <a:r>
              <a:rPr b="1" lang="en" sz="1400">
                <a:solidFill>
                  <a:srgbClr val="000000"/>
                </a:solidFill>
                <a:highlight>
                  <a:srgbClr val="FFF2CC"/>
                </a:highlight>
              </a:rPr>
              <a:t> </a:t>
            </a:r>
            <a:r>
              <a:rPr lang="en" sz="1400">
                <a:solidFill>
                  <a:srgbClr val="000000"/>
                </a:solidFill>
                <a:highlight>
                  <a:srgbClr val="FFF2CC"/>
                </a:highlight>
              </a:rPr>
              <a:t>= two</a:t>
            </a:r>
            <a:endParaRPr sz="1400">
              <a:solidFill>
                <a:srgbClr val="000000"/>
              </a:solidFill>
              <a:highlight>
                <a:srgbClr val="FFF2CC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4CCCC"/>
                </a:highlight>
              </a:rPr>
              <a:t>o </a:t>
            </a:r>
            <a:r>
              <a:rPr lang="en" sz="1400">
                <a:solidFill>
                  <a:srgbClr val="000000"/>
                </a:solidFill>
                <a:highlight>
                  <a:srgbClr val="F4CCCC"/>
                </a:highlight>
              </a:rPr>
              <a:t>= one</a:t>
            </a:r>
            <a:endParaRPr sz="1400"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4CCCC"/>
                </a:highlight>
              </a:rPr>
              <a:t>n </a:t>
            </a:r>
            <a:r>
              <a:rPr lang="en" sz="1400">
                <a:solidFill>
                  <a:srgbClr val="000000"/>
                </a:solidFill>
                <a:highlight>
                  <a:srgbClr val="F4CCCC"/>
                </a:highlight>
              </a:rPr>
              <a:t>= none</a:t>
            </a:r>
            <a:endParaRPr sz="1400"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4655825" y="351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{36F7DB3F-9132-4C6D-9849-47F08A64F158}</a:tableStyleId>
              </a:tblPr>
              <a:tblGrid>
                <a:gridCol w="1421875"/>
                <a:gridCol w="1242525"/>
                <a:gridCol w="1601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Edible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Poison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Edible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1357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27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1349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1"/>
          <p:cNvSpPr txBox="1"/>
          <p:nvPr/>
        </p:nvSpPr>
        <p:spPr>
          <a:xfrm>
            <a:off x="4655825" y="3404950"/>
            <a:ext cx="147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95.14%</a:t>
            </a:r>
            <a:endParaRPr b="1" sz="2800"/>
          </a:p>
        </p:txBody>
      </p:sp>
      <p:cxnSp>
        <p:nvCxnSpPr>
          <p:cNvPr id="122" name="Google Shape;122;p21"/>
          <p:cNvCxnSpPr>
            <a:endCxn id="118" idx="1"/>
          </p:cNvCxnSpPr>
          <p:nvPr/>
        </p:nvCxnSpPr>
        <p:spPr>
          <a:xfrm flipH="1" rot="10800000">
            <a:off x="1776950" y="940450"/>
            <a:ext cx="654900" cy="238800"/>
          </a:xfrm>
          <a:prstGeom prst="straightConnector1">
            <a:avLst/>
          </a:prstGeom>
          <a:noFill/>
          <a:ln cap="flat" cmpd="sng" w="9525">
            <a:solidFill>
              <a:srgbClr val="D9EAD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1"/>
          <p:cNvCxnSpPr>
            <a:endCxn id="119" idx="0"/>
          </p:cNvCxnSpPr>
          <p:nvPr/>
        </p:nvCxnSpPr>
        <p:spPr>
          <a:xfrm>
            <a:off x="1234600" y="2226550"/>
            <a:ext cx="15600" cy="4488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700" y="1908650"/>
            <a:ext cx="2104200" cy="28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