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sldIdLst>
    <p:sldId id="256" r:id="rId5"/>
    <p:sldId id="264" r:id="rId6"/>
    <p:sldId id="257" r:id="rId7"/>
    <p:sldId id="262" r:id="rId8"/>
    <p:sldId id="263" r:id="rId9"/>
    <p:sldId id="258" r:id="rId10"/>
    <p:sldId id="259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32DDD-C9E1-0DA8-EEC1-C5171D25E27F}" v="3" dt="2025-07-02T20:06:37.990"/>
    <p1510:client id="{12ECC084-9879-56AF-A13E-678E521B52B7}" v="5" dt="2025-07-02T20:06:11.121"/>
    <p1510:client id="{1B48CA6D-5A22-2680-6B3D-8882D9660066}" v="18" dt="2025-07-03T16:54:25.200"/>
    <p1510:client id="{204C4046-1251-B834-06CC-64C29CC2542D}" v="100" dt="2025-07-02T19:17:26.873"/>
    <p1510:client id="{59E10A93-0EBF-CCCD-DF10-08DCE9BC637D}" v="228" dt="2025-07-03T10:46:00.683"/>
    <p1510:client id="{6ACD3A33-0865-4E56-44CA-381E24055176}" v="69" dt="2025-07-02T11:41:45.749"/>
    <p1510:client id="{81BC7156-3DEB-216E-6F53-479012997E36}" v="6" dt="2025-07-02T10:30:30.537"/>
    <p1510:client id="{82F22BAB-789C-84BA-5864-A50C3D23F15E}" v="212" dt="2025-07-02T18:01:32.927"/>
    <p1510:client id="{87A708EE-7168-06D9-8904-405C06C72693}" v="16" dt="2025-07-03T11:30:47.710"/>
    <p1510:client id="{92D1A011-F9FD-417B-F397-14CA3C2A22B4}" v="26" dt="2025-07-03T11:11:32.189"/>
    <p1510:client id="{C54466C6-E25D-8B1A-3FA0-FFD52B198B3D}" v="11" dt="2025-07-02T11:44:25.512"/>
    <p1510:client id="{DD4D956E-6053-66D6-9C6C-32F07238D9BB}" v="17" dt="2025-07-03T10:50:43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C6BA-27D2-47C9-9A7F-9DA63061C4C7}" type="datetimeFigureOut">
              <a:rPr lang="de-DE" smtClean="0"/>
              <a:t>20.07.2025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1584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C6BA-27D2-47C9-9A7F-9DA63061C4C7}" type="datetimeFigureOut">
              <a:rPr lang="de-DE" smtClean="0"/>
              <a:t>20.07.2025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495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C6BA-27D2-47C9-9A7F-9DA63061C4C7}" type="datetimeFigureOut">
              <a:rPr lang="de-DE" smtClean="0"/>
              <a:t>20.07.2025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1291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C6BA-27D2-47C9-9A7F-9DA63061C4C7}" type="datetimeFigureOut">
              <a:rPr lang="de-DE" smtClean="0"/>
              <a:t>20.07.2025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0767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C6BA-27D2-47C9-9A7F-9DA63061C4C7}" type="datetimeFigureOut">
              <a:rPr lang="de-DE" smtClean="0"/>
              <a:t>20.07.2025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1642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C6BA-27D2-47C9-9A7F-9DA63061C4C7}" type="datetimeFigureOut">
              <a:rPr lang="de-DE" smtClean="0"/>
              <a:t>20.07.2025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87142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C6BA-27D2-47C9-9A7F-9DA63061C4C7}" type="datetimeFigureOut">
              <a:rPr lang="de-DE" smtClean="0"/>
              <a:t>20.07.2025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45710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C6BA-27D2-47C9-9A7F-9DA63061C4C7}" type="datetimeFigureOut">
              <a:rPr lang="de-DE" smtClean="0"/>
              <a:t>20.07.2025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65382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C6BA-27D2-47C9-9A7F-9DA63061C4C7}" type="datetimeFigureOut">
              <a:rPr lang="de-DE" smtClean="0"/>
              <a:t>20.07.2025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88028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C6BA-27D2-47C9-9A7F-9DA63061C4C7}" type="datetimeFigureOut">
              <a:rPr lang="de-DE" smtClean="0"/>
              <a:t>20.07.2025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0291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C6BA-27D2-47C9-9A7F-9DA63061C4C7}" type="datetimeFigureOut">
              <a:rPr lang="de-DE" smtClean="0"/>
              <a:t>20.07.2025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34941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C6BA-27D2-47C9-9A7F-9DA63061C4C7}" type="datetimeFigureOut">
              <a:rPr lang="de-DE" smtClean="0"/>
              <a:t>20.07.2025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61780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C6BA-27D2-47C9-9A7F-9DA63061C4C7}" type="datetimeFigureOut">
              <a:rPr lang="de-DE" smtClean="0"/>
              <a:t>20.07.2025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79597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C6BA-27D2-47C9-9A7F-9DA63061C4C7}" type="datetimeFigureOut">
              <a:rPr lang="de-DE" smtClean="0"/>
              <a:t>20.07.2025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042046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C6BA-27D2-47C9-9A7F-9DA63061C4C7}" type="datetimeFigureOut">
              <a:rPr lang="de-DE" smtClean="0"/>
              <a:t>20.07.2025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3840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C6BA-27D2-47C9-9A7F-9DA63061C4C7}" type="datetimeFigureOut">
              <a:rPr lang="de-DE" smtClean="0"/>
              <a:t>20.07.2025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33328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1C6BA-27D2-47C9-9A7F-9DA63061C4C7}" type="datetimeFigureOut">
              <a:rPr lang="de-DE" smtClean="0"/>
              <a:t>20.07.2025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8B5CDC-2235-41AB-A83A-F033E3B416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59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E85AE-2C09-4919-BB4D-B1F59E62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983374"/>
            <a:ext cx="7766936" cy="1646302"/>
          </a:xfrm>
        </p:spPr>
        <p:txBody>
          <a:bodyPr/>
          <a:lstStyle/>
          <a:p>
            <a:pPr algn="l"/>
            <a:r>
              <a:rPr lang="de-DE" err="1">
                <a:solidFill>
                  <a:schemeClr val="tx1"/>
                </a:solidFill>
              </a:rPr>
              <a:t>Full</a:t>
            </a:r>
            <a:r>
              <a:rPr lang="de-DE">
                <a:solidFill>
                  <a:schemeClr val="tx1"/>
                </a:solidFill>
              </a:rPr>
              <a:t>-Stack Web Development –</a:t>
            </a:r>
            <a:br>
              <a:rPr lang="de-DE">
                <a:solidFill>
                  <a:schemeClr val="tx1"/>
                </a:solidFill>
              </a:rPr>
            </a:br>
            <a:r>
              <a:rPr lang="de-DE">
                <a:solidFill>
                  <a:schemeClr val="tx1"/>
                </a:solidFill>
              </a:rPr>
              <a:t> </a:t>
            </a:r>
            <a:br>
              <a:rPr lang="de-DE">
                <a:solidFill>
                  <a:schemeClr val="tx1"/>
                </a:solidFill>
              </a:rPr>
            </a:br>
            <a:r>
              <a:rPr lang="de-DE" sz="3200">
                <a:solidFill>
                  <a:schemeClr val="tx1"/>
                </a:solidFill>
              </a:rPr>
              <a:t>~</a:t>
            </a:r>
            <a:r>
              <a:rPr lang="de-DE" sz="3200" i="1">
                <a:solidFill>
                  <a:schemeClr val="tx1"/>
                </a:solidFill>
              </a:rPr>
              <a:t>Spickshare</a:t>
            </a:r>
            <a:endParaRPr lang="de-DE" i="1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C5BC47-7A97-4F8D-A647-A4EAD81D6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906510"/>
            <a:ext cx="7766936" cy="1096899"/>
          </a:xfrm>
        </p:spPr>
        <p:txBody>
          <a:bodyPr/>
          <a:lstStyle/>
          <a:p>
            <a:pPr algn="l"/>
            <a:r>
              <a:rPr lang="de-DE"/>
              <a:t>Cooper Woolley</a:t>
            </a:r>
          </a:p>
          <a:p>
            <a:pPr algn="l"/>
            <a:r>
              <a:rPr lang="de-DE"/>
              <a:t>Jacob Gotter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DA115-B12E-B70C-3E93-65FA36AB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2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BCAFD-90A1-EEAC-FD1B-E130D09EE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DCED0-833A-05E3-7E12-0F8595155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ea typeface="Calibri Light"/>
                <a:cs typeface="Calibri Light"/>
              </a:rPr>
              <a:t>Additional: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E76834-8410-90DA-3439-024F6FCB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377718" cy="511902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de-DE" sz="2600" err="1">
                <a:cs typeface="Arial"/>
              </a:rPr>
              <a:t>Verification</a:t>
            </a:r>
            <a:r>
              <a:rPr lang="de-DE" sz="2600">
                <a:cs typeface="Arial"/>
              </a:rPr>
              <a:t> </a:t>
            </a:r>
            <a:r>
              <a:rPr lang="de-DE" sz="2600" err="1">
                <a:cs typeface="Arial"/>
              </a:rPr>
              <a:t>with</a:t>
            </a:r>
            <a:r>
              <a:rPr lang="de-DE" sz="2600">
                <a:cs typeface="Arial"/>
              </a:rPr>
              <a:t> </a:t>
            </a:r>
            <a:r>
              <a:rPr lang="de-DE" sz="2600" err="1">
                <a:cs typeface="Arial"/>
              </a:rPr>
              <a:t>phone</a:t>
            </a:r>
            <a:r>
              <a:rPr lang="de-DE" sz="2600">
                <a:cs typeface="Arial"/>
              </a:rPr>
              <a:t> </a:t>
            </a:r>
            <a:r>
              <a:rPr lang="de-DE" sz="2600" err="1">
                <a:cs typeface="Arial"/>
              </a:rPr>
              <a:t>number</a:t>
            </a:r>
            <a:endParaRPr lang="de-DE" sz="260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de-DE" sz="2600">
                <a:cs typeface="Arial"/>
              </a:rPr>
              <a:t>Admin Accounts</a:t>
            </a:r>
          </a:p>
          <a:p>
            <a:pPr>
              <a:lnSpc>
                <a:spcPct val="150000"/>
              </a:lnSpc>
            </a:pPr>
            <a:r>
              <a:rPr lang="de-DE" sz="2600">
                <a:cs typeface="Arial"/>
              </a:rPr>
              <a:t>Split code </a:t>
            </a:r>
            <a:r>
              <a:rPr lang="de-DE" sz="2600" err="1">
                <a:cs typeface="Arial"/>
              </a:rPr>
              <a:t>into</a:t>
            </a:r>
            <a:r>
              <a:rPr lang="de-DE" sz="2600">
                <a:cs typeface="Arial"/>
              </a:rPr>
              <a:t> multiple </a:t>
            </a:r>
            <a:r>
              <a:rPr lang="de-DE" sz="2600" err="1">
                <a:cs typeface="Arial"/>
              </a:rPr>
              <a:t>files</a:t>
            </a:r>
            <a:r>
              <a:rPr lang="de-DE" sz="2600">
                <a:cs typeface="Arial"/>
              </a:rPr>
              <a:t> -&gt; </a:t>
            </a:r>
            <a:r>
              <a:rPr lang="de-DE" sz="2600" err="1">
                <a:cs typeface="Arial"/>
              </a:rPr>
              <a:t>for</a:t>
            </a:r>
            <a:r>
              <a:rPr lang="de-DE" sz="2600">
                <a:cs typeface="Arial"/>
              </a:rPr>
              <a:t> </a:t>
            </a:r>
            <a:r>
              <a:rPr lang="de-DE" sz="2600" err="1">
                <a:cs typeface="Arial"/>
              </a:rPr>
              <a:t>better</a:t>
            </a:r>
            <a:r>
              <a:rPr lang="de-DE" sz="2600">
                <a:cs typeface="Arial"/>
              </a:rPr>
              <a:t> </a:t>
            </a:r>
            <a:r>
              <a:rPr lang="de-DE" sz="2600" err="1">
                <a:cs typeface="Arial"/>
              </a:rPr>
              <a:t>readability</a:t>
            </a:r>
            <a:endParaRPr lang="de-DE" sz="260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de-DE" sz="2600">
                <a:cs typeface="Arial"/>
              </a:rPr>
              <a:t>Stripe </a:t>
            </a:r>
            <a:r>
              <a:rPr lang="de-DE" sz="2600" err="1">
                <a:cs typeface="Arial"/>
              </a:rPr>
              <a:t>payment</a:t>
            </a:r>
            <a:r>
              <a:rPr lang="de-DE" sz="2600">
                <a:cs typeface="Arial"/>
              </a:rPr>
              <a:t> </a:t>
            </a:r>
            <a:r>
              <a:rPr lang="de-DE" sz="2600" err="1">
                <a:cs typeface="Arial"/>
              </a:rPr>
              <a:t>integration</a:t>
            </a:r>
            <a:endParaRPr lang="de-DE" sz="2600">
              <a:cs typeface="Arial"/>
            </a:endParaRPr>
          </a:p>
          <a:p>
            <a:pPr>
              <a:lnSpc>
                <a:spcPct val="150000"/>
              </a:lnSpc>
            </a:pPr>
            <a:endParaRPr lang="de-DE" sz="2600"/>
          </a:p>
          <a:p>
            <a:pPr>
              <a:lnSpc>
                <a:spcPct val="150000"/>
              </a:lnSpc>
            </a:pPr>
            <a:endParaRPr lang="de-DE" sz="2600"/>
          </a:p>
          <a:p>
            <a:pPr marL="0" indent="0">
              <a:lnSpc>
                <a:spcPct val="150000"/>
              </a:lnSpc>
              <a:buNone/>
            </a:pPr>
            <a:endParaRPr lang="de-DE" sz="2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C8143-9139-6FE6-9FE0-78B00E97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B76C6-C138-E8D7-5911-CC1594CBE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5330F-E95A-D845-7C0D-64914F6D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959" y="1469563"/>
            <a:ext cx="7815618" cy="51190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" sz="2600" i="1">
                <a:solidFill>
                  <a:schemeClr val="tx1"/>
                </a:solidFill>
                <a:latin typeface="Trebuchet MS"/>
                <a:cs typeface="Arial"/>
              </a:rPr>
              <a:t>"We deliberately focused on core functionality first."
"The next iteration will focus on code quality, security, and performance.</a:t>
            </a:r>
            <a:r>
              <a:rPr lang="en" sz="2100">
                <a:solidFill>
                  <a:schemeClr val="tx1"/>
                </a:solidFill>
                <a:latin typeface="Consolas"/>
                <a:cs typeface="Arial"/>
              </a:rPr>
              <a:t>"</a:t>
            </a:r>
            <a:endParaRPr lang="de-DE" sz="2600">
              <a:solidFill>
                <a:schemeClr val="tx1"/>
              </a:solidFill>
              <a:cs typeface="Arial"/>
            </a:endParaRPr>
          </a:p>
          <a:p>
            <a:pPr>
              <a:lnSpc>
                <a:spcPct val="150000"/>
              </a:lnSpc>
            </a:pPr>
            <a:endParaRPr lang="de-DE" sz="2600"/>
          </a:p>
          <a:p>
            <a:pPr>
              <a:lnSpc>
                <a:spcPct val="150000"/>
              </a:lnSpc>
            </a:pPr>
            <a:endParaRPr lang="de-DE" sz="2600"/>
          </a:p>
          <a:p>
            <a:pPr marL="0" indent="0">
              <a:lnSpc>
                <a:spcPct val="150000"/>
              </a:lnSpc>
              <a:buNone/>
            </a:pPr>
            <a:endParaRPr lang="de-DE" sz="2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32FC4-4B2E-C9EF-208F-B7F709D8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9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0CDFDD-C737-448D-B258-BE8C567C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84DE2F-E3E6-49EE-ABD4-5DA3BEE8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712" y="2150045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200000"/>
              </a:lnSpc>
            </a:pPr>
            <a:r>
              <a:rPr lang="de-DE" sz="2600"/>
              <a:t>Value </a:t>
            </a:r>
            <a:r>
              <a:rPr lang="de-DE" sz="2600" err="1"/>
              <a:t>proposition</a:t>
            </a:r>
            <a:endParaRPr lang="de-DE" sz="2600"/>
          </a:p>
          <a:p>
            <a:pPr lvl="1">
              <a:lnSpc>
                <a:spcPct val="200000"/>
              </a:lnSpc>
            </a:pPr>
            <a:r>
              <a:rPr lang="de-DE" sz="2600" err="1"/>
              <a:t>How</a:t>
            </a:r>
            <a:r>
              <a:rPr lang="de-DE" sz="2600"/>
              <a:t> </a:t>
            </a:r>
            <a:r>
              <a:rPr lang="de-DE" sz="2600" err="1"/>
              <a:t>the</a:t>
            </a:r>
            <a:r>
              <a:rPr lang="de-DE" sz="2600"/>
              <a:t> </a:t>
            </a:r>
            <a:r>
              <a:rPr lang="de-DE" sz="2600" err="1"/>
              <a:t>app</a:t>
            </a:r>
            <a:r>
              <a:rPr lang="de-DE" sz="2600"/>
              <a:t> </a:t>
            </a:r>
            <a:r>
              <a:rPr lang="de-DE" sz="2600" err="1"/>
              <a:t>works</a:t>
            </a:r>
            <a:endParaRPr lang="de-DE" sz="2600"/>
          </a:p>
          <a:p>
            <a:pPr lvl="1">
              <a:lnSpc>
                <a:spcPct val="200000"/>
              </a:lnSpc>
            </a:pPr>
            <a:r>
              <a:rPr lang="de-DE" sz="2600"/>
              <a:t>Design </a:t>
            </a:r>
            <a:r>
              <a:rPr lang="de-DE" sz="2600" err="1"/>
              <a:t>decisions</a:t>
            </a:r>
            <a:r>
              <a:rPr lang="de-DE" sz="2600"/>
              <a:t> </a:t>
            </a:r>
            <a:r>
              <a:rPr lang="de-DE" sz="2600" err="1"/>
              <a:t>we</a:t>
            </a:r>
            <a:r>
              <a:rPr lang="de-DE" sz="2600"/>
              <a:t> </a:t>
            </a:r>
            <a:r>
              <a:rPr lang="de-DE" sz="2600" err="1"/>
              <a:t>made</a:t>
            </a:r>
          </a:p>
          <a:p>
            <a:pPr lvl="1">
              <a:lnSpc>
                <a:spcPct val="200000"/>
              </a:lnSpc>
            </a:pPr>
            <a:r>
              <a:rPr lang="de-DE" sz="2600" err="1"/>
              <a:t>Scope</a:t>
            </a:r>
            <a:r>
              <a:rPr lang="de-DE" sz="2600"/>
              <a:t> and </a:t>
            </a:r>
            <a:r>
              <a:rPr lang="de-DE" sz="2600" err="1"/>
              <a:t>priorities</a:t>
            </a:r>
            <a:r>
              <a:rPr lang="de-DE" sz="2600"/>
              <a:t> </a:t>
            </a:r>
            <a:r>
              <a:rPr lang="de-DE" sz="2600" err="1"/>
              <a:t>until</a:t>
            </a:r>
            <a:r>
              <a:rPr lang="de-DE" sz="2600"/>
              <a:t> </a:t>
            </a:r>
            <a:r>
              <a:rPr lang="de-DE" sz="2600" err="1"/>
              <a:t>submission</a:t>
            </a:r>
            <a:endParaRPr lang="de-DE" sz="2600"/>
          </a:p>
        </p:txBody>
      </p:sp>
      <p:pic>
        <p:nvPicPr>
          <p:cNvPr id="5" name="Grafik 4" descr="Prüfliste mit einfarbiger Füllung">
            <a:extLst>
              <a:ext uri="{FF2B5EF4-FFF2-40B4-BE49-F238E27FC236}">
                <a16:creationId xmlns:a16="http://schemas.microsoft.com/office/drawing/2014/main" id="{D169785A-392C-4AEE-B5BC-F4B729D21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991" y="5103954"/>
            <a:ext cx="717421" cy="717421"/>
          </a:xfrm>
          <a:prstGeom prst="rect">
            <a:avLst/>
          </a:prstGeom>
        </p:spPr>
      </p:pic>
      <p:pic>
        <p:nvPicPr>
          <p:cNvPr id="11" name="Grafik 10" descr="Dokument mit einfarbiger Füllung">
            <a:extLst>
              <a:ext uri="{FF2B5EF4-FFF2-40B4-BE49-F238E27FC236}">
                <a16:creationId xmlns:a16="http://schemas.microsoft.com/office/drawing/2014/main" id="{6C557B22-3128-45BA-BDC0-D639E3498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6991" y="3208654"/>
            <a:ext cx="717421" cy="717421"/>
          </a:xfrm>
          <a:prstGeom prst="rect">
            <a:avLst/>
          </a:prstGeom>
        </p:spPr>
      </p:pic>
      <p:pic>
        <p:nvPicPr>
          <p:cNvPr id="15" name="Grafik 14" descr="Gruppe von Personen mit einfarbiger Füllung">
            <a:extLst>
              <a:ext uri="{FF2B5EF4-FFF2-40B4-BE49-F238E27FC236}">
                <a16:creationId xmlns:a16="http://schemas.microsoft.com/office/drawing/2014/main" id="{A38614E4-D973-4A16-AF01-0875F9A02C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991" y="2256069"/>
            <a:ext cx="717421" cy="717421"/>
          </a:xfrm>
          <a:prstGeom prst="rect">
            <a:avLst/>
          </a:prstGeom>
        </p:spPr>
      </p:pic>
      <p:pic>
        <p:nvPicPr>
          <p:cNvPr id="21" name="Grafik 20" descr="Palette mit einfarbiger Füllung">
            <a:extLst>
              <a:ext uri="{FF2B5EF4-FFF2-40B4-BE49-F238E27FC236}">
                <a16:creationId xmlns:a16="http://schemas.microsoft.com/office/drawing/2014/main" id="{987A2903-4030-42B3-8AE4-9C9A9D91B2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992" y="4156344"/>
            <a:ext cx="717421" cy="7174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C5956-385E-DCBE-EDF8-74862EC6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5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5E8BE-DFD7-4BE5-8676-D9D868CD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Value Proposition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19CA4B-7C91-4BCD-B448-ABAC9566B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4025"/>
            <a:ext cx="8944838" cy="35176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de-DE" sz="3200" i="1"/>
              <a:t>„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We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enable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students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at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the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Berlin School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of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Economics and Law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to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find high-quality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learning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materials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in a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targeted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manner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and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monetize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them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fairly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through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the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Spickshare web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app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with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a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credit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system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,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preview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function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, and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rating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3200" i="1" err="1">
                <a:solidFill>
                  <a:srgbClr val="404040"/>
                </a:solidFill>
                <a:latin typeface="Trebuchet MS"/>
              </a:rPr>
              <a:t>system</a:t>
            </a:r>
            <a:r>
              <a:rPr lang="de-DE" sz="3200" i="1">
                <a:solidFill>
                  <a:srgbClr val="404040"/>
                </a:solidFill>
                <a:latin typeface="Trebuchet MS"/>
              </a:rPr>
              <a:t>.</a:t>
            </a:r>
            <a:r>
              <a:rPr lang="de-DE" sz="3200" i="1"/>
              <a:t>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00986-CD9C-D0C6-CC38-96776ED9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5E8BE-DFD7-4BE5-8676-D9D868CD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schemeClr val="tx1"/>
                </a:solidFill>
              </a:rPr>
              <a:t>Value Proposition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C8F70FB-15D9-4496-9940-68ACD8C51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348045"/>
              </p:ext>
            </p:extLst>
          </p:nvPr>
        </p:nvGraphicFramePr>
        <p:xfrm>
          <a:off x="360727" y="2160588"/>
          <a:ext cx="9353724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740">
                  <a:extLst>
                    <a:ext uri="{9D8B030D-6E8A-4147-A177-3AD203B41FA5}">
                      <a16:colId xmlns:a16="http://schemas.microsoft.com/office/drawing/2014/main" val="1726819993"/>
                    </a:ext>
                  </a:extLst>
                </a:gridCol>
                <a:gridCol w="3494052">
                  <a:extLst>
                    <a:ext uri="{9D8B030D-6E8A-4147-A177-3AD203B41FA5}">
                      <a16:colId xmlns:a16="http://schemas.microsoft.com/office/drawing/2014/main" val="1606784221"/>
                    </a:ext>
                  </a:extLst>
                </a:gridCol>
                <a:gridCol w="3556932">
                  <a:extLst>
                    <a:ext uri="{9D8B030D-6E8A-4147-A177-3AD203B41FA5}">
                      <a16:colId xmlns:a16="http://schemas.microsoft.com/office/drawing/2014/main" val="11472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User - Uploader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User - Downloader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55100"/>
                  </a:ext>
                </a:extLst>
              </a:tr>
              <a:tr h="718883">
                <a:tc>
                  <a:txBody>
                    <a:bodyPr/>
                    <a:lstStyle/>
                    <a:p>
                      <a:r>
                        <a:rPr lang="de-DE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Monetize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learning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effort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and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created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topic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summaries</a:t>
                      </a:r>
                      <a:endParaRPr lang="en-US" err="1"/>
                    </a:p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Purchase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quality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learning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materials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for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specific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modules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at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the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lowest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possible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price</a:t>
                      </a:r>
                      <a:endParaRPr lang="en-US" err="1"/>
                    </a:p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61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Earn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money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and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increase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reputation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through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votes</a:t>
                      </a:r>
                      <a:endParaRPr lang="en-US" err="1"/>
                    </a:p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Save time, find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good</a:t>
                      </a:r>
                      <a:r>
                        <a:rPr lang="de-DE" sz="1800" b="0" i="0" u="none" strike="noStrike" baseline="0" noProof="0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lang="de-DE" sz="1800" b="0" i="0" u="none" strike="noStrike" baseline="0" noProof="0" err="1">
                          <a:solidFill>
                            <a:srgbClr val="000000"/>
                          </a:solidFill>
                          <a:latin typeface="Trebuchet MS"/>
                        </a:rPr>
                        <a:t>content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3264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2AAFF5-459A-8803-30D1-8EA58633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CCEA8-ADFD-4721-B410-C8CAE102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5400" err="1">
                <a:solidFill>
                  <a:schemeClr val="tx1"/>
                </a:solidFill>
              </a:rPr>
              <a:t>How</a:t>
            </a:r>
            <a:r>
              <a:rPr lang="de-DE" sz="5400">
                <a:solidFill>
                  <a:schemeClr val="tx1"/>
                </a:solidFill>
              </a:rPr>
              <a:t> </a:t>
            </a:r>
            <a:r>
              <a:rPr lang="de-DE" sz="5400" err="1">
                <a:solidFill>
                  <a:schemeClr val="tx1"/>
                </a:solidFill>
              </a:rPr>
              <a:t>the</a:t>
            </a:r>
            <a:r>
              <a:rPr lang="de-DE" sz="5400">
                <a:solidFill>
                  <a:schemeClr val="tx1"/>
                </a:solidFill>
              </a:rPr>
              <a:t> </a:t>
            </a:r>
            <a:r>
              <a:rPr lang="de-DE" sz="5400" err="1">
                <a:solidFill>
                  <a:schemeClr val="tx1"/>
                </a:solidFill>
              </a:rPr>
              <a:t>app</a:t>
            </a:r>
            <a:r>
              <a:rPr lang="de-DE" sz="5400">
                <a:solidFill>
                  <a:schemeClr val="tx1"/>
                </a:solidFill>
              </a:rPr>
              <a:t> </a:t>
            </a:r>
            <a:r>
              <a:rPr lang="de-DE" sz="5400" err="1">
                <a:solidFill>
                  <a:schemeClr val="tx1"/>
                </a:solidFill>
              </a:rPr>
              <a:t>works</a:t>
            </a:r>
            <a:br>
              <a:rPr lang="de-DE" sz="5400">
                <a:solidFill>
                  <a:schemeClr val="tx1"/>
                </a:solidFill>
              </a:rPr>
            </a:br>
            <a:r>
              <a:rPr lang="de-DE" sz="5400">
                <a:solidFill>
                  <a:schemeClr val="tx1"/>
                </a:solidFill>
              </a:rPr>
              <a:t>&lt;code&gt;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0247B-E5F0-37CB-B0AD-C490595B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8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F9D9B-52CD-4AF1-B1EE-7D734473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557" y="286032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de-DE" sz="5400">
                <a:solidFill>
                  <a:schemeClr val="tx1"/>
                </a:solidFill>
                <a:ea typeface="Calibri Light"/>
                <a:cs typeface="Calibri Light"/>
              </a:rPr>
              <a:t>Design </a:t>
            </a:r>
            <a:r>
              <a:rPr lang="de-DE" sz="5400" err="1">
                <a:solidFill>
                  <a:schemeClr val="tx1"/>
                </a:solidFill>
                <a:ea typeface="Calibri Light"/>
                <a:cs typeface="Calibri Light"/>
              </a:rPr>
              <a:t>Decisions</a:t>
            </a:r>
            <a:r>
              <a:rPr lang="de-DE" sz="5400">
                <a:solidFill>
                  <a:schemeClr val="tx1"/>
                </a:solidFill>
                <a:ea typeface="Calibri Light"/>
                <a:cs typeface="Calibri Light"/>
              </a:rPr>
              <a:t> </a:t>
            </a:r>
            <a:r>
              <a:rPr lang="de-DE" sz="5400" err="1">
                <a:solidFill>
                  <a:schemeClr val="tx1"/>
                </a:solidFill>
                <a:ea typeface="Calibri Light"/>
                <a:cs typeface="Calibri Light"/>
              </a:rPr>
              <a:t>We</a:t>
            </a:r>
            <a:r>
              <a:rPr lang="de-DE" sz="5400">
                <a:solidFill>
                  <a:schemeClr val="tx1"/>
                </a:solidFill>
                <a:ea typeface="Calibri Light"/>
                <a:cs typeface="Calibri Light"/>
              </a:rPr>
              <a:t> Made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962372-9394-B43D-50D6-2B92BC7E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4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022A9-1537-4244-AD9A-BDECE2B5A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6449"/>
            <a:ext cx="8596668" cy="1320800"/>
          </a:xfrm>
        </p:spPr>
        <p:txBody>
          <a:bodyPr/>
          <a:lstStyle/>
          <a:p>
            <a:pPr algn="ctr"/>
            <a:r>
              <a:rPr lang="de-DE" err="1">
                <a:solidFill>
                  <a:schemeClr val="tx1"/>
                </a:solidFill>
              </a:rPr>
              <a:t>Using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Flask</a:t>
            </a:r>
            <a:r>
              <a:rPr lang="de-DE">
                <a:solidFill>
                  <a:schemeClr val="tx1"/>
                </a:solidFill>
              </a:rPr>
              <a:t>-Login </a:t>
            </a:r>
            <a:r>
              <a:rPr lang="de-DE" err="1">
                <a:solidFill>
                  <a:schemeClr val="tx1"/>
                </a:solidFill>
              </a:rPr>
              <a:t>For</a:t>
            </a:r>
            <a:r>
              <a:rPr lang="de-DE">
                <a:solidFill>
                  <a:schemeClr val="tx1"/>
                </a:solidFill>
              </a:rPr>
              <a:t> User Authentication and Session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58802B-7A11-4D9A-80A1-D530767C5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1740"/>
            <a:ext cx="8596668" cy="38807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800" err="1">
                <a:ea typeface="Calibri"/>
                <a:cs typeface="Calibri"/>
              </a:rPr>
              <a:t>Needed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to</a:t>
            </a:r>
            <a:r>
              <a:rPr lang="de-DE" sz="2800">
                <a:ea typeface="Calibri"/>
                <a:cs typeface="Calibri"/>
              </a:rPr>
              <a:t> manage </a:t>
            </a:r>
            <a:r>
              <a:rPr lang="de-DE" sz="2800" err="1">
                <a:ea typeface="Calibri"/>
                <a:cs typeface="Calibri"/>
              </a:rPr>
              <a:t>login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state</a:t>
            </a:r>
            <a:r>
              <a:rPr lang="de-DE" sz="2800">
                <a:ea typeface="Calibri"/>
                <a:cs typeface="Calibri"/>
              </a:rPr>
              <a:t>, </a:t>
            </a:r>
            <a:r>
              <a:rPr lang="de-DE" sz="2800" err="1">
                <a:ea typeface="Calibri"/>
                <a:cs typeface="Calibri"/>
              </a:rPr>
              <a:t>restrict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access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to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certain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routes</a:t>
            </a:r>
            <a:r>
              <a:rPr lang="de-DE" sz="2800">
                <a:ea typeface="Calibri"/>
                <a:cs typeface="Calibri"/>
              </a:rPr>
              <a:t>, and </a:t>
            </a:r>
            <a:r>
              <a:rPr lang="de-DE" sz="2800" err="1">
                <a:ea typeface="Calibri"/>
                <a:cs typeface="Calibri"/>
              </a:rPr>
              <a:t>identify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the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current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user</a:t>
            </a:r>
            <a:r>
              <a:rPr lang="de-DE" sz="2800">
                <a:ea typeface="Calibri"/>
                <a:cs typeface="Calibri"/>
              </a:rPr>
              <a:t> in a </a:t>
            </a:r>
            <a:r>
              <a:rPr lang="de-DE" sz="2800" err="1">
                <a:ea typeface="Calibri"/>
                <a:cs typeface="Calibri"/>
              </a:rPr>
              <a:t>secure</a:t>
            </a:r>
            <a:r>
              <a:rPr lang="de-DE" sz="2800">
                <a:ea typeface="Calibri"/>
                <a:cs typeface="Calibri"/>
              </a:rPr>
              <a:t> and </a:t>
            </a:r>
            <a:r>
              <a:rPr lang="de-DE" sz="2800" err="1">
                <a:ea typeface="Calibri"/>
                <a:cs typeface="Calibri"/>
              </a:rPr>
              <a:t>scalable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way</a:t>
            </a:r>
            <a:endParaRPr lang="de-DE" sz="2800">
              <a:ea typeface="Calibri"/>
              <a:cs typeface="Calibri"/>
            </a:endParaRPr>
          </a:p>
          <a:p>
            <a:r>
              <a:rPr lang="de-DE" sz="2800" err="1">
                <a:ea typeface="Calibri"/>
                <a:cs typeface="Calibri"/>
              </a:rPr>
              <a:t>Considered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Flask’s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>
                <a:latin typeface="Trebuchet MS"/>
                <a:ea typeface="Calibri"/>
                <a:cs typeface="Calibri"/>
              </a:rPr>
              <a:t>Session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for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storing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latin typeface="Trebuchet MS"/>
                <a:ea typeface="Calibri"/>
                <a:cs typeface="Calibri"/>
              </a:rPr>
              <a:t>user_id</a:t>
            </a:r>
            <a:r>
              <a:rPr lang="de-DE" sz="2800">
                <a:ea typeface="Calibri"/>
                <a:cs typeface="Calibri"/>
              </a:rPr>
              <a:t>, but </a:t>
            </a:r>
            <a:r>
              <a:rPr lang="de-DE" sz="2800" err="1">
                <a:ea typeface="Calibri"/>
                <a:cs typeface="Calibri"/>
              </a:rPr>
              <a:t>it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required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writing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custom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logic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for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user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loading</a:t>
            </a:r>
            <a:r>
              <a:rPr lang="de-DE" sz="2800">
                <a:ea typeface="Calibri"/>
                <a:cs typeface="Calibri"/>
              </a:rPr>
              <a:t> and route </a:t>
            </a:r>
            <a:r>
              <a:rPr lang="de-DE" sz="2800" err="1">
                <a:ea typeface="Calibri"/>
                <a:cs typeface="Calibri"/>
              </a:rPr>
              <a:t>protection</a:t>
            </a:r>
            <a:endParaRPr lang="de-DE" sz="2800">
              <a:ea typeface="Calibri"/>
              <a:cs typeface="Calibri"/>
            </a:endParaRPr>
          </a:p>
          <a:p>
            <a:r>
              <a:rPr lang="de-DE" sz="2800">
                <a:ea typeface="Calibri"/>
                <a:cs typeface="Calibri"/>
              </a:rPr>
              <a:t>Chose </a:t>
            </a:r>
            <a:r>
              <a:rPr lang="de-DE" sz="2800" err="1">
                <a:latin typeface="Trebuchet MS" panose="020B0603020202020204"/>
                <a:ea typeface="Calibri"/>
                <a:cs typeface="Calibri"/>
              </a:rPr>
              <a:t>Flask</a:t>
            </a:r>
            <a:r>
              <a:rPr lang="de-DE" sz="2800">
                <a:latin typeface="Trebuchet MS" panose="020B0603020202020204"/>
                <a:ea typeface="Calibri"/>
                <a:cs typeface="Calibri"/>
              </a:rPr>
              <a:t>-Login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for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its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built</a:t>
            </a:r>
            <a:r>
              <a:rPr lang="de-DE" sz="2800">
                <a:ea typeface="Calibri"/>
                <a:cs typeface="Calibri"/>
              </a:rPr>
              <a:t>-in </a:t>
            </a:r>
            <a:r>
              <a:rPr lang="de-DE" sz="2800" err="1">
                <a:ea typeface="Calibri"/>
                <a:cs typeface="Calibri"/>
              </a:rPr>
              <a:t>login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management</a:t>
            </a:r>
            <a:r>
              <a:rPr lang="de-DE" sz="2800">
                <a:ea typeface="Calibri"/>
                <a:cs typeface="Calibri"/>
              </a:rPr>
              <a:t> </a:t>
            </a:r>
            <a:r>
              <a:rPr lang="de-DE" sz="2800" err="1">
                <a:ea typeface="Calibri"/>
                <a:cs typeface="Calibri"/>
              </a:rPr>
              <a:t>tools</a:t>
            </a:r>
            <a:r>
              <a:rPr lang="de-DE" sz="2800">
                <a:ea typeface="Calibri"/>
                <a:cs typeface="Calibri"/>
              </a:rPr>
              <a:t> like </a:t>
            </a:r>
            <a:r>
              <a:rPr lang="de-DE" sz="2800">
                <a:latin typeface="Trebuchet MS" panose="020B0603020202020204"/>
                <a:ea typeface="Calibri"/>
                <a:cs typeface="Calibri"/>
              </a:rPr>
              <a:t>@login_required</a:t>
            </a:r>
            <a:r>
              <a:rPr lang="de-DE" sz="2800">
                <a:ea typeface="Calibri"/>
                <a:cs typeface="Calibri"/>
              </a:rPr>
              <a:t>, </a:t>
            </a:r>
            <a:r>
              <a:rPr lang="de-DE" sz="2800" err="1">
                <a:latin typeface="Trebuchet MS" panose="020B0603020202020204"/>
                <a:ea typeface="Calibri"/>
                <a:cs typeface="Calibri"/>
              </a:rPr>
              <a:t>login_user</a:t>
            </a:r>
            <a:r>
              <a:rPr lang="de-DE" sz="2800">
                <a:latin typeface="Trebuchet MS" panose="020B0603020202020204"/>
                <a:ea typeface="Calibri"/>
                <a:cs typeface="Calibri"/>
              </a:rPr>
              <a:t>()</a:t>
            </a:r>
            <a:r>
              <a:rPr lang="de-DE" sz="2800">
                <a:ea typeface="Calibri"/>
                <a:cs typeface="Calibri"/>
              </a:rPr>
              <a:t>, and </a:t>
            </a:r>
            <a:r>
              <a:rPr lang="de-DE" sz="2800" err="1">
                <a:latin typeface="Trebuchet MS" panose="020B0603020202020204"/>
                <a:ea typeface="Calibri"/>
                <a:cs typeface="Calibri"/>
              </a:rPr>
              <a:t>current_user</a:t>
            </a:r>
            <a:endParaRPr lang="de-DE" sz="2800">
              <a:latin typeface="Trebuchet MS" panose="020B0603020202020204"/>
              <a:ea typeface="Calibri"/>
              <a:cs typeface="Calibri"/>
            </a:endParaRPr>
          </a:p>
          <a:p>
            <a:r>
              <a:rPr lang="de-DE" sz="2800" err="1">
                <a:ea typeface="+mn-lt"/>
                <a:cs typeface="+mn-lt"/>
              </a:rPr>
              <a:t>Reduced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the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risk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of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security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mistakes</a:t>
            </a:r>
            <a:r>
              <a:rPr lang="de-DE" sz="2800">
                <a:ea typeface="+mn-lt"/>
                <a:cs typeface="+mn-lt"/>
              </a:rPr>
              <a:t> and </a:t>
            </a:r>
            <a:r>
              <a:rPr lang="de-DE" sz="2800" err="1">
                <a:ea typeface="+mn-lt"/>
                <a:cs typeface="+mn-lt"/>
              </a:rPr>
              <a:t>long</a:t>
            </a:r>
            <a:r>
              <a:rPr lang="de-DE" sz="2800">
                <a:ea typeface="+mn-lt"/>
                <a:cs typeface="+mn-lt"/>
              </a:rPr>
              <a:t> and repetitive code</a:t>
            </a:r>
            <a:endParaRPr lang="de-DE" sz="2800">
              <a:ea typeface="Calibri"/>
              <a:cs typeface="Calibri"/>
            </a:endParaRPr>
          </a:p>
          <a:p>
            <a:endParaRPr lang="de-DE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BD882-8343-8EAA-4CE2-71CB7692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F9D9B-52CD-4AF1-B1EE-7D734473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0395"/>
            <a:ext cx="8596668" cy="1320800"/>
          </a:xfrm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  <a:ea typeface="Calibri Light"/>
                <a:cs typeface="Calibri Light"/>
              </a:rPr>
              <a:t>Replacing Raw SQL With </a:t>
            </a:r>
            <a:r>
              <a:rPr lang="en-US" err="1">
                <a:solidFill>
                  <a:schemeClr val="tx1"/>
                </a:solidFill>
                <a:ea typeface="Calibri Light"/>
                <a:cs typeface="Calibri Light"/>
              </a:rPr>
              <a:t>SQLAlchemy</a:t>
            </a:r>
            <a:r>
              <a:rPr lang="en-US">
                <a:solidFill>
                  <a:schemeClr val="tx1"/>
                </a:solidFill>
                <a:ea typeface="Calibri Light"/>
                <a:cs typeface="Calibri Light"/>
              </a:rPr>
              <a:t> For Database Interaction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B2B6E-56CA-4C2F-B598-27204919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823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err="1"/>
              <a:t>Initially</a:t>
            </a:r>
            <a:r>
              <a:rPr lang="de-DE" sz="2800"/>
              <a:t> </a:t>
            </a:r>
            <a:r>
              <a:rPr lang="de-DE" sz="2800" err="1"/>
              <a:t>used</a:t>
            </a:r>
            <a:r>
              <a:rPr lang="de-DE" sz="2800"/>
              <a:t> </a:t>
            </a:r>
            <a:r>
              <a:rPr lang="de-DE" sz="2800" err="1"/>
              <a:t>raw</a:t>
            </a:r>
            <a:r>
              <a:rPr lang="de-DE" sz="2800"/>
              <a:t> SQL </a:t>
            </a:r>
            <a:r>
              <a:rPr lang="de-DE" sz="2800" err="1"/>
              <a:t>for</a:t>
            </a:r>
            <a:r>
              <a:rPr lang="de-DE" sz="2800"/>
              <a:t> all </a:t>
            </a:r>
            <a:r>
              <a:rPr lang="de-DE" sz="2800" err="1"/>
              <a:t>database</a:t>
            </a:r>
            <a:r>
              <a:rPr lang="de-DE" sz="2800"/>
              <a:t> </a:t>
            </a:r>
            <a:r>
              <a:rPr lang="de-DE" sz="2800" err="1"/>
              <a:t>operations</a:t>
            </a:r>
            <a:endParaRPr lang="en-US" sz="2800" err="1"/>
          </a:p>
          <a:p>
            <a:r>
              <a:rPr lang="de-DE" sz="2800" err="1">
                <a:ea typeface="+mn-lt"/>
                <a:cs typeface="+mn-lt"/>
              </a:rPr>
              <a:t>Needed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class-based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user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models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to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work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with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latin typeface="Trebuchet MS"/>
              </a:rPr>
              <a:t>flask_login</a:t>
            </a:r>
            <a:r>
              <a:rPr lang="de-DE" sz="2800">
                <a:ea typeface="+mn-lt"/>
                <a:cs typeface="+mn-lt"/>
              </a:rPr>
              <a:t>, </a:t>
            </a:r>
            <a:r>
              <a:rPr lang="de-DE" sz="2800" err="1">
                <a:ea typeface="+mn-lt"/>
                <a:cs typeface="+mn-lt"/>
              </a:rPr>
              <a:t>which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led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us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to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SQLAlchemy</a:t>
            </a:r>
          </a:p>
          <a:p>
            <a:r>
              <a:rPr lang="de-DE" sz="2800">
                <a:ea typeface="+mn-lt"/>
                <a:cs typeface="+mn-lt"/>
              </a:rPr>
              <a:t>Chose </a:t>
            </a:r>
            <a:r>
              <a:rPr lang="de-DE" sz="2800" err="1">
                <a:ea typeface="+mn-lt"/>
                <a:cs typeface="+mn-lt"/>
              </a:rPr>
              <a:t>SQLAlchemy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for</a:t>
            </a:r>
            <a:r>
              <a:rPr lang="de-DE" sz="2800">
                <a:ea typeface="+mn-lt"/>
                <a:cs typeface="+mn-lt"/>
              </a:rPr>
              <a:t> cleaner </a:t>
            </a:r>
            <a:r>
              <a:rPr lang="de-DE" sz="2800" err="1">
                <a:ea typeface="+mn-lt"/>
                <a:cs typeface="+mn-lt"/>
              </a:rPr>
              <a:t>models</a:t>
            </a:r>
            <a:r>
              <a:rPr lang="de-DE" sz="2800">
                <a:ea typeface="+mn-lt"/>
                <a:cs typeface="+mn-lt"/>
              </a:rPr>
              <a:t>, </a:t>
            </a:r>
            <a:r>
              <a:rPr lang="de-DE" sz="2800" err="1">
                <a:ea typeface="+mn-lt"/>
                <a:cs typeface="+mn-lt"/>
              </a:rPr>
              <a:t>easier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relationship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handling</a:t>
            </a:r>
            <a:r>
              <a:rPr lang="de-DE" sz="2800">
                <a:ea typeface="+mn-lt"/>
                <a:cs typeface="+mn-lt"/>
              </a:rPr>
              <a:t>, and </a:t>
            </a:r>
            <a:r>
              <a:rPr lang="de-DE" sz="2800" err="1">
                <a:ea typeface="+mn-lt"/>
                <a:cs typeface="+mn-lt"/>
              </a:rPr>
              <a:t>maintainability</a:t>
            </a:r>
            <a:endParaRPr lang="de-DE" sz="2800">
              <a:ea typeface="+mn-lt"/>
              <a:cs typeface="+mn-lt"/>
            </a:endParaRPr>
          </a:p>
          <a:p>
            <a:r>
              <a:rPr lang="de-DE" sz="2800" err="1">
                <a:ea typeface="+mn-lt"/>
                <a:cs typeface="+mn-lt"/>
              </a:rPr>
              <a:t>Gained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compatibility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with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Flask</a:t>
            </a:r>
            <a:r>
              <a:rPr lang="de-DE" sz="2800">
                <a:ea typeface="+mn-lt"/>
                <a:cs typeface="+mn-lt"/>
              </a:rPr>
              <a:t> </a:t>
            </a:r>
            <a:r>
              <a:rPr lang="de-DE" sz="2800" err="1">
                <a:ea typeface="+mn-lt"/>
                <a:cs typeface="+mn-lt"/>
              </a:rPr>
              <a:t>ecosystem</a:t>
            </a:r>
            <a:r>
              <a:rPr lang="de-DE" sz="2800">
                <a:ea typeface="+mn-lt"/>
                <a:cs typeface="+mn-lt"/>
              </a:rPr>
              <a:t> and </a:t>
            </a:r>
            <a:r>
              <a:rPr lang="de-DE" sz="2800" err="1">
                <a:ea typeface="+mn-lt"/>
                <a:cs typeface="+mn-lt"/>
              </a:rPr>
              <a:t>removed</a:t>
            </a:r>
            <a:r>
              <a:rPr lang="de-DE" sz="2800">
                <a:ea typeface="+mn-lt"/>
                <a:cs typeface="+mn-lt"/>
              </a:rPr>
              <a:t> repetitive and </a:t>
            </a:r>
            <a:r>
              <a:rPr lang="de-DE" sz="2800" err="1">
                <a:ea typeface="+mn-lt"/>
                <a:cs typeface="+mn-lt"/>
              </a:rPr>
              <a:t>boring</a:t>
            </a:r>
            <a:r>
              <a:rPr lang="de-DE" sz="2800">
                <a:ea typeface="+mn-lt"/>
                <a:cs typeface="+mn-lt"/>
              </a:rPr>
              <a:t> SQL code</a:t>
            </a:r>
            <a:endParaRPr lang="de-DE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804AB-A5E1-1EEF-9149-E0FBCC47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7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F9D9B-52CD-4AF1-B1EE-7D734473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  <a:ea typeface="Calibri Light"/>
                <a:cs typeface="Calibri Light"/>
              </a:rPr>
              <a:t>Scope and priorities until submission</a:t>
            </a:r>
            <a:endParaRPr lang="de-DE" err="1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6B2B6E-56CA-4C2F-B598-272049191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6946"/>
            <a:ext cx="9377718" cy="552824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de-DE" sz="2600" dirty="0" err="1">
                <a:solidFill>
                  <a:srgbClr val="404040"/>
                </a:solidFill>
                <a:latin typeface="Trebuchet MS"/>
                <a:cs typeface="Arial"/>
              </a:rPr>
              <a:t>Functional</a:t>
            </a:r>
            <a:r>
              <a:rPr lang="de-DE" sz="2600" dirty="0">
                <a:solidFill>
                  <a:srgbClr val="404040"/>
                </a:solidFill>
                <a:latin typeface="Trebuchet MS"/>
                <a:cs typeface="Arial"/>
              </a:rPr>
              <a:t> </a:t>
            </a:r>
            <a:r>
              <a:rPr lang="de-DE" sz="2600" dirty="0" err="1">
                <a:solidFill>
                  <a:srgbClr val="404040"/>
                </a:solidFill>
                <a:latin typeface="Trebuchet MS"/>
                <a:cs typeface="Arial"/>
              </a:rPr>
              <a:t>up</a:t>
            </a:r>
            <a:r>
              <a:rPr lang="de-DE" sz="2600" dirty="0">
                <a:solidFill>
                  <a:srgbClr val="404040"/>
                </a:solidFill>
                <a:latin typeface="Trebuchet MS"/>
                <a:cs typeface="Arial"/>
              </a:rPr>
              <a:t>-downvote -&gt; </a:t>
            </a:r>
            <a:r>
              <a:rPr lang="de-DE" sz="2600" dirty="0" err="1">
                <a:solidFill>
                  <a:srgbClr val="404040"/>
                </a:solidFill>
                <a:latin typeface="Trebuchet MS"/>
                <a:cs typeface="Arial"/>
              </a:rPr>
              <a:t>one</a:t>
            </a:r>
            <a:r>
              <a:rPr lang="de-DE" sz="2600" dirty="0">
                <a:solidFill>
                  <a:srgbClr val="404040"/>
                </a:solidFill>
                <a:latin typeface="Trebuchet MS"/>
                <a:cs typeface="Arial"/>
              </a:rPr>
              <a:t> Vote</a:t>
            </a:r>
            <a:endParaRPr lang="de-DE" sz="2600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50000"/>
              </a:lnSpc>
            </a:pPr>
            <a:r>
              <a:rPr lang="de-DE" sz="2600" dirty="0"/>
              <a:t>Download und Preview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Cheatsheets</a:t>
            </a:r>
            <a:r>
              <a:rPr lang="de-DE" sz="2600" dirty="0"/>
              <a:t> –&gt; not </a:t>
            </a:r>
            <a:r>
              <a:rPr lang="de-DE" sz="2600" dirty="0" err="1"/>
              <a:t>functional</a:t>
            </a:r>
            <a:r>
              <a:rPr lang="de-DE" sz="2600" dirty="0"/>
              <a:t> </a:t>
            </a:r>
            <a:r>
              <a:rPr lang="de-DE" sz="2600" dirty="0" err="1"/>
              <a:t>yet</a:t>
            </a:r>
            <a:endParaRPr lang="de-DE" sz="2600" dirty="0"/>
          </a:p>
          <a:p>
            <a:pPr>
              <a:lnSpc>
                <a:spcPct val="150000"/>
              </a:lnSpc>
            </a:pPr>
            <a:r>
              <a:rPr lang="de-DE" sz="2600" dirty="0" err="1">
                <a:solidFill>
                  <a:srgbClr val="404040"/>
                </a:solidFill>
                <a:latin typeface="Trebuchet MS"/>
              </a:rPr>
              <a:t>Functioning</a:t>
            </a:r>
            <a:r>
              <a:rPr lang="de-DE" sz="2600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2600" dirty="0" err="1">
                <a:solidFill>
                  <a:srgbClr val="404040"/>
                </a:solidFill>
                <a:latin typeface="Trebuchet MS"/>
              </a:rPr>
              <a:t>Credit</a:t>
            </a:r>
            <a:r>
              <a:rPr lang="de-DE" sz="2600" dirty="0">
                <a:solidFill>
                  <a:srgbClr val="404040"/>
                </a:solidFill>
                <a:latin typeface="Trebuchet MS"/>
              </a:rPr>
              <a:t> System</a:t>
            </a:r>
          </a:p>
          <a:p>
            <a:pPr>
              <a:lnSpc>
                <a:spcPct val="150000"/>
              </a:lnSpc>
            </a:pPr>
            <a:r>
              <a:rPr lang="de-DE" sz="2600" dirty="0">
                <a:solidFill>
                  <a:srgbClr val="404040"/>
                </a:solidFill>
                <a:latin typeface="Trebuchet MS"/>
              </a:rPr>
              <a:t>Further </a:t>
            </a:r>
            <a:r>
              <a:rPr lang="de-DE" sz="2600" dirty="0" err="1">
                <a:solidFill>
                  <a:srgbClr val="404040"/>
                </a:solidFill>
                <a:latin typeface="Trebuchet MS"/>
              </a:rPr>
              <a:t>upload</a:t>
            </a:r>
            <a:r>
              <a:rPr lang="de-DE" sz="2600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2600" dirty="0" err="1">
                <a:solidFill>
                  <a:srgbClr val="404040"/>
                </a:solidFill>
                <a:latin typeface="Trebuchet MS"/>
              </a:rPr>
              <a:t>input</a:t>
            </a:r>
            <a:r>
              <a:rPr lang="de-DE" sz="2600" dirty="0">
                <a:solidFill>
                  <a:srgbClr val="404040"/>
                </a:solidFill>
                <a:latin typeface="Trebuchet MS"/>
              </a:rPr>
              <a:t> such </a:t>
            </a:r>
            <a:r>
              <a:rPr lang="de-DE" sz="2600" dirty="0" err="1">
                <a:solidFill>
                  <a:srgbClr val="404040"/>
                </a:solidFill>
                <a:latin typeface="Trebuchet MS"/>
              </a:rPr>
              <a:t>as</a:t>
            </a:r>
            <a:r>
              <a:rPr lang="de-DE" sz="2600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2600" dirty="0" err="1">
                <a:solidFill>
                  <a:srgbClr val="404040"/>
                </a:solidFill>
                <a:latin typeface="Trebuchet MS"/>
              </a:rPr>
              <a:t>description</a:t>
            </a:r>
            <a:r>
              <a:rPr lang="de-DE" sz="2600" dirty="0">
                <a:solidFill>
                  <a:srgbClr val="404040"/>
                </a:solidFill>
                <a:latin typeface="Trebuchet MS"/>
              </a:rPr>
              <a:t>, </a:t>
            </a:r>
            <a:r>
              <a:rPr lang="de-DE" sz="2600" dirty="0" err="1">
                <a:solidFill>
                  <a:srgbClr val="404040"/>
                </a:solidFill>
                <a:latin typeface="Trebuchet MS"/>
              </a:rPr>
              <a:t>profession</a:t>
            </a:r>
            <a:r>
              <a:rPr lang="de-DE" sz="2600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2600" dirty="0" err="1">
                <a:solidFill>
                  <a:srgbClr val="404040"/>
                </a:solidFill>
                <a:latin typeface="Trebuchet MS"/>
              </a:rPr>
              <a:t>name</a:t>
            </a:r>
            <a:r>
              <a:rPr lang="de-DE" sz="2600" dirty="0">
                <a:solidFill>
                  <a:srgbClr val="404040"/>
                </a:solidFill>
                <a:latin typeface="Trebuchet MS"/>
              </a:rPr>
              <a:t>, </a:t>
            </a:r>
            <a:r>
              <a:rPr lang="de-DE" sz="2600" dirty="0" err="1">
                <a:solidFill>
                  <a:srgbClr val="404040"/>
                </a:solidFill>
                <a:latin typeface="Trebuchet MS"/>
              </a:rPr>
              <a:t>module</a:t>
            </a:r>
            <a:r>
              <a:rPr lang="de-DE" sz="2600" dirty="0">
                <a:solidFill>
                  <a:srgbClr val="404040"/>
                </a:solidFill>
                <a:latin typeface="Trebuchet MS"/>
              </a:rPr>
              <a:t> (</a:t>
            </a:r>
            <a:r>
              <a:rPr lang="de-DE" sz="2600" dirty="0" err="1">
                <a:solidFill>
                  <a:srgbClr val="404040"/>
                </a:solidFill>
                <a:latin typeface="Trebuchet MS"/>
              </a:rPr>
              <a:t>no</a:t>
            </a:r>
            <a:r>
              <a:rPr lang="de-DE" sz="2600" dirty="0">
                <a:solidFill>
                  <a:srgbClr val="404040"/>
                </a:solidFill>
                <a:latin typeface="Trebuchet MS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de-DE" sz="2600" dirty="0" err="1">
                <a:solidFill>
                  <a:srgbClr val="404040"/>
                </a:solidFill>
                <a:latin typeface="Trebuchet MS"/>
              </a:rPr>
              <a:t>Prepare</a:t>
            </a:r>
            <a:r>
              <a:rPr lang="de-DE" sz="2600" dirty="0">
                <a:solidFill>
                  <a:srgbClr val="404040"/>
                </a:solidFill>
                <a:latin typeface="Trebuchet MS"/>
              </a:rPr>
              <a:t> </a:t>
            </a:r>
            <a:r>
              <a:rPr lang="de-DE" sz="2600" dirty="0" err="1">
                <a:solidFill>
                  <a:srgbClr val="404040"/>
                </a:solidFill>
                <a:latin typeface="Trebuchet MS"/>
              </a:rPr>
              <a:t>documentation</a:t>
            </a:r>
            <a:r>
              <a:rPr lang="de-DE" sz="2600" dirty="0">
                <a:solidFill>
                  <a:srgbClr val="404040"/>
                </a:solidFill>
                <a:latin typeface="Trebuchet MS"/>
              </a:rPr>
              <a:t> and </a:t>
            </a:r>
            <a:r>
              <a:rPr lang="de-DE" sz="2600" dirty="0" err="1">
                <a:solidFill>
                  <a:srgbClr val="404040"/>
                </a:solidFill>
                <a:latin typeface="Trebuchet MS"/>
              </a:rPr>
              <a:t>sources</a:t>
            </a:r>
            <a:endParaRPr lang="de-DE" sz="2600" dirty="0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50000"/>
              </a:lnSpc>
            </a:pPr>
            <a:r>
              <a:rPr lang="de-DE" sz="2600" dirty="0"/>
              <a:t>User-Account </a:t>
            </a:r>
            <a:r>
              <a:rPr lang="de-DE" sz="2600" dirty="0" err="1"/>
              <a:t>page</a:t>
            </a:r>
            <a:endParaRPr lang="de-DE" sz="2600" dirty="0" err="1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600" dirty="0" err="1"/>
              <a:t>Make</a:t>
            </a:r>
            <a:r>
              <a:rPr lang="de-DE" sz="2600" dirty="0"/>
              <a:t> Website </a:t>
            </a:r>
            <a:r>
              <a:rPr lang="de-DE" sz="2600" dirty="0" err="1"/>
              <a:t>more</a:t>
            </a:r>
            <a:r>
              <a:rPr lang="de-DE" sz="2600" dirty="0"/>
              <a:t> </a:t>
            </a:r>
            <a:r>
              <a:rPr lang="de-DE" sz="2600" dirty="0" err="1"/>
              <a:t>visually</a:t>
            </a:r>
            <a:r>
              <a:rPr lang="de-DE" sz="2600" dirty="0"/>
              <a:t> </a:t>
            </a:r>
            <a:r>
              <a:rPr lang="de-DE" sz="2600" dirty="0" err="1"/>
              <a:t>pleasing</a:t>
            </a:r>
            <a:r>
              <a:rPr lang="de-DE" sz="2600" dirty="0"/>
              <a:t> (Bootstrap)</a:t>
            </a:r>
          </a:p>
          <a:p>
            <a:pPr marL="0" indent="0">
              <a:lnSpc>
                <a:spcPct val="150000"/>
              </a:lnSpc>
              <a:buNone/>
            </a:pPr>
            <a:endParaRPr lang="de-DE" sz="2600"/>
          </a:p>
          <a:p>
            <a:pPr>
              <a:lnSpc>
                <a:spcPct val="150000"/>
              </a:lnSpc>
            </a:pPr>
            <a:endParaRPr lang="de-DE" sz="2600"/>
          </a:p>
          <a:p>
            <a:pPr>
              <a:lnSpc>
                <a:spcPct val="150000"/>
              </a:lnSpc>
            </a:pPr>
            <a:endParaRPr lang="de-DE" sz="2600"/>
          </a:p>
          <a:p>
            <a:pPr marL="0" indent="0">
              <a:lnSpc>
                <a:spcPct val="150000"/>
              </a:lnSpc>
              <a:buNone/>
            </a:pPr>
            <a:endParaRPr lang="de-DE" sz="2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EC468-76A7-F22C-5CDC-513C0663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B5CDC-2235-41AB-A83A-F033E3B416C6}" type="slidenum">
              <a:rPr lang="de-DE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5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6EE1FBF1663D4E9745199525E13F0A" ma:contentTypeVersion="8" ma:contentTypeDescription="Ein neues Dokument erstellen." ma:contentTypeScope="" ma:versionID="e7855ab70a80e9b1baf4f7715f607c7d">
  <xsd:schema xmlns:xsd="http://www.w3.org/2001/XMLSchema" xmlns:xs="http://www.w3.org/2001/XMLSchema" xmlns:p="http://schemas.microsoft.com/office/2006/metadata/properties" xmlns:ns3="4c526da3-adeb-4378-93d7-505a35d1cfc4" xmlns:ns4="400a1a91-f7a4-497a-97d8-92abb6ddea7f" targetNamespace="http://schemas.microsoft.com/office/2006/metadata/properties" ma:root="true" ma:fieldsID="61f36fb2d3c90e4a6e64597ec3817174" ns3:_="" ns4:_="">
    <xsd:import namespace="4c526da3-adeb-4378-93d7-505a35d1cfc4"/>
    <xsd:import namespace="400a1a91-f7a4-497a-97d8-92abb6ddea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526da3-adeb-4378-93d7-505a35d1c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0a1a91-f7a4-497a-97d8-92abb6ddea7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c526da3-adeb-4378-93d7-505a35d1cfc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B2E6F3-217D-462B-AE38-D5FF0C7191D8}">
  <ds:schemaRefs>
    <ds:schemaRef ds:uri="400a1a91-f7a4-497a-97d8-92abb6ddea7f"/>
    <ds:schemaRef ds:uri="4c526da3-adeb-4378-93d7-505a35d1cf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5389FB0-C595-4E59-9F30-D18FA4ED38E7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400a1a91-f7a4-497a-97d8-92abb6ddea7f"/>
    <ds:schemaRef ds:uri="4c526da3-adeb-4378-93d7-505a35d1cfc4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D7F798-C041-4202-B3DC-CF18B9F7B6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375</Words>
  <Application>Microsoft Office PowerPoint</Application>
  <PresentationFormat>Breitbild</PresentationFormat>
  <Paragraphs>60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Consolas</vt:lpstr>
      <vt:lpstr>Trebuchet MS</vt:lpstr>
      <vt:lpstr>Wingdings 3</vt:lpstr>
      <vt:lpstr>Facette</vt:lpstr>
      <vt:lpstr>Full-Stack Web Development –   ~Spickshare</vt:lpstr>
      <vt:lpstr>Content</vt:lpstr>
      <vt:lpstr>Value Proposition</vt:lpstr>
      <vt:lpstr>Value Proposition</vt:lpstr>
      <vt:lpstr>How the app works &lt;code&gt;</vt:lpstr>
      <vt:lpstr>Design Decisions We Made</vt:lpstr>
      <vt:lpstr>Using Flask-Login For User Authentication and Session Management</vt:lpstr>
      <vt:lpstr>Replacing Raw SQL With SQLAlchemy For Database Interaction</vt:lpstr>
      <vt:lpstr>Scope and priorities until submission</vt:lpstr>
      <vt:lpstr>Additional: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Fullstack Web Development</dc:title>
  <dc:creator>Jacob Gotter</dc:creator>
  <cp:lastModifiedBy>Gotter, Jacob</cp:lastModifiedBy>
  <cp:revision>11</cp:revision>
  <dcterms:created xsi:type="dcterms:W3CDTF">2025-07-02T08:22:48Z</dcterms:created>
  <dcterms:modified xsi:type="dcterms:W3CDTF">2025-07-20T15:12:54Z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0x010100F66EE1FBF1663D4E9745199525E13F0A</vt:lpwstr>
  </property>
</Properties>
</file>