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3" r:id="rId6"/>
    <p:sldId id="273" r:id="rId7"/>
    <p:sldId id="288" r:id="rId8"/>
    <p:sldId id="289" r:id="rId9"/>
    <p:sldId id="274" r:id="rId10"/>
    <p:sldId id="275" r:id="rId11"/>
    <p:sldId id="291" r:id="rId12"/>
    <p:sldId id="290" r:id="rId13"/>
    <p:sldId id="283" r:id="rId14"/>
    <p:sldId id="286" r:id="rId15"/>
    <p:sldId id="27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50"/>
    <a:srgbClr val="3281C8"/>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96" y="1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2024/10/28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Jacob00135/Thyroid-Cancer-Python"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doi.org/10.1038/s41598-022-15342-z"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10.5281/zenodo.6465436"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13805" y="2736502"/>
            <a:ext cx="11964389" cy="1384995"/>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mj-ea"/>
                <a:ea typeface="+mj-ea"/>
                <a:cs typeface="+mj-ea"/>
              </a:rPr>
              <a:t>Improving the diagnosis of thyroid cancer by machine learning and clinical data</a:t>
            </a:r>
          </a:p>
          <a:p>
            <a:pPr algn="ctr"/>
            <a:r>
              <a:rPr lang="zh-CN" altLang="en-US" sz="2800" dirty="0">
                <a:solidFill>
                  <a:schemeClr val="tx1">
                    <a:lumMod val="75000"/>
                    <a:lumOff val="25000"/>
                  </a:schemeClr>
                </a:solidFill>
                <a:latin typeface="+mj-ea"/>
                <a:ea typeface="+mj-ea"/>
                <a:cs typeface="+mj-ea"/>
              </a:rPr>
              <a:t>（</a:t>
            </a:r>
            <a:r>
              <a:rPr lang="zh-CN" altLang="en-US" dirty="0"/>
              <a:t>利用机器学习和临床数据提高甲状腺癌诊断</a:t>
            </a:r>
            <a:r>
              <a:rPr lang="zh-CN" altLang="en-US" sz="2800" dirty="0">
                <a:solidFill>
                  <a:schemeClr val="tx1">
                    <a:lumMod val="75000"/>
                    <a:lumOff val="25000"/>
                  </a:schemeClr>
                </a:solidFill>
                <a:latin typeface="+mj-ea"/>
                <a:ea typeface="+mj-ea"/>
                <a:cs typeface="+mj-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A4B0864-CA2F-4BCE-8379-4694B41EAA36}"/>
              </a:ext>
            </a:extLst>
          </p:cNvPr>
          <p:cNvSpPr txBox="1"/>
          <p:nvPr/>
        </p:nvSpPr>
        <p:spPr>
          <a:xfrm>
            <a:off x="792275" y="786765"/>
            <a:ext cx="2044149" cy="369332"/>
          </a:xfrm>
          <a:prstGeom prst="rect">
            <a:avLst/>
          </a:prstGeom>
          <a:noFill/>
        </p:spPr>
        <p:txBody>
          <a:bodyPr wrap="none" rtlCol="0">
            <a:spAutoFit/>
          </a:bodyPr>
          <a:lstStyle/>
          <a:p>
            <a:r>
              <a:rPr lang="en-US" altLang="zh-CN" dirty="0">
                <a:solidFill>
                  <a:schemeClr val="tx2">
                    <a:lumMod val="75000"/>
                  </a:schemeClr>
                </a:solidFill>
              </a:rPr>
              <a:t>- - - - </a:t>
            </a:r>
            <a:r>
              <a:rPr lang="zh-CN" altLang="en-US" dirty="0">
                <a:solidFill>
                  <a:schemeClr val="tx2">
                    <a:lumMod val="75000"/>
                  </a:schemeClr>
                </a:solidFill>
              </a:rPr>
              <a:t>使 用 的 算 法</a:t>
            </a:r>
          </a:p>
        </p:txBody>
      </p:sp>
      <p:sp>
        <p:nvSpPr>
          <p:cNvPr id="22" name="文本框 21">
            <a:extLst>
              <a:ext uri="{FF2B5EF4-FFF2-40B4-BE49-F238E27FC236}">
                <a16:creationId xmlns:a16="http://schemas.microsoft.com/office/drawing/2014/main" id="{9D44A158-8E9F-40F7-8643-DEAE808FB050}"/>
              </a:ext>
            </a:extLst>
          </p:cNvPr>
          <p:cNvSpPr txBox="1"/>
          <p:nvPr/>
        </p:nvSpPr>
        <p:spPr>
          <a:xfrm>
            <a:off x="1184033" y="1621421"/>
            <a:ext cx="9823934" cy="463588"/>
          </a:xfrm>
          <a:prstGeom prst="rect">
            <a:avLst/>
          </a:prstGeom>
          <a:noFill/>
        </p:spPr>
        <p:txBody>
          <a:bodyPr wrap="square" rtlCol="0">
            <a:spAutoFit/>
          </a:bodyPr>
          <a:lstStyle/>
          <a:p>
            <a:pPr indent="457200" algn="just">
              <a:lnSpc>
                <a:spcPct val="150000"/>
              </a:lnSpc>
            </a:pPr>
            <a:r>
              <a:rPr lang="zh-CN" altLang="en-US" dirty="0">
                <a:solidFill>
                  <a:schemeClr val="accent1">
                    <a:lumMod val="50000"/>
                  </a:schemeClr>
                </a:solidFill>
              </a:rPr>
              <a:t>在本项目中我们使用如下机器学习算法：</a:t>
            </a:r>
            <a:endParaRPr lang="en-US" altLang="zh-CN" dirty="0">
              <a:solidFill>
                <a:schemeClr val="accent1">
                  <a:lumMod val="50000"/>
                </a:schemeClr>
              </a:solidFill>
            </a:endParaRPr>
          </a:p>
        </p:txBody>
      </p:sp>
      <p:sp>
        <p:nvSpPr>
          <p:cNvPr id="29" name="矩形 28">
            <a:extLst>
              <a:ext uri="{FF2B5EF4-FFF2-40B4-BE49-F238E27FC236}">
                <a16:creationId xmlns:a16="http://schemas.microsoft.com/office/drawing/2014/main" id="{6700EBF8-8C28-4514-81DA-E91A4374E2C8}"/>
              </a:ext>
            </a:extLst>
          </p:cNvPr>
          <p:cNvSpPr/>
          <p:nvPr/>
        </p:nvSpPr>
        <p:spPr>
          <a:xfrm>
            <a:off x="792275" y="1141422"/>
            <a:ext cx="7530631" cy="4571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a:extLst>
              <a:ext uri="{FF2B5EF4-FFF2-40B4-BE49-F238E27FC236}">
                <a16:creationId xmlns:a16="http://schemas.microsoft.com/office/drawing/2014/main" id="{FC74857F-ACB0-A3E0-925C-317C2E9A34BB}"/>
              </a:ext>
            </a:extLst>
          </p:cNvPr>
          <p:cNvGraphicFramePr>
            <a:graphicFrameLocks noGrp="1"/>
          </p:cNvGraphicFramePr>
          <p:nvPr>
            <p:extLst>
              <p:ext uri="{D42A27DB-BD31-4B8C-83A1-F6EECF244321}">
                <p14:modId xmlns:p14="http://schemas.microsoft.com/office/powerpoint/2010/main" val="2364256930"/>
              </p:ext>
            </p:extLst>
          </p:nvPr>
        </p:nvGraphicFramePr>
        <p:xfrm>
          <a:off x="818808" y="2151707"/>
          <a:ext cx="10831469" cy="3845560"/>
        </p:xfrm>
        <a:graphic>
          <a:graphicData uri="http://schemas.openxmlformats.org/drawingml/2006/table">
            <a:tbl>
              <a:tblPr firstRow="1" bandRow="1">
                <a:tableStyleId>{5C22544A-7EE6-4342-B048-85BDC9FD1C3A}</a:tableStyleId>
              </a:tblPr>
              <a:tblGrid>
                <a:gridCol w="1606868">
                  <a:extLst>
                    <a:ext uri="{9D8B030D-6E8A-4147-A177-3AD203B41FA5}">
                      <a16:colId xmlns:a16="http://schemas.microsoft.com/office/drawing/2014/main" val="1347779748"/>
                    </a:ext>
                  </a:extLst>
                </a:gridCol>
                <a:gridCol w="3169557">
                  <a:extLst>
                    <a:ext uri="{9D8B030D-6E8A-4147-A177-3AD203B41FA5}">
                      <a16:colId xmlns:a16="http://schemas.microsoft.com/office/drawing/2014/main" val="1927811971"/>
                    </a:ext>
                  </a:extLst>
                </a:gridCol>
                <a:gridCol w="2978468">
                  <a:extLst>
                    <a:ext uri="{9D8B030D-6E8A-4147-A177-3AD203B41FA5}">
                      <a16:colId xmlns:a16="http://schemas.microsoft.com/office/drawing/2014/main" val="3104695392"/>
                    </a:ext>
                  </a:extLst>
                </a:gridCol>
                <a:gridCol w="3076576">
                  <a:extLst>
                    <a:ext uri="{9D8B030D-6E8A-4147-A177-3AD203B41FA5}">
                      <a16:colId xmlns:a16="http://schemas.microsoft.com/office/drawing/2014/main" val="274021186"/>
                    </a:ext>
                  </a:extLst>
                </a:gridCol>
              </a:tblGrid>
              <a:tr h="370840">
                <a:tc>
                  <a:txBody>
                    <a:bodyPr/>
                    <a:lstStyle/>
                    <a:p>
                      <a:pPr algn="ctr"/>
                      <a:r>
                        <a:rPr lang="zh-CN" altLang="en-US" dirty="0"/>
                        <a:t>算法名称</a:t>
                      </a:r>
                    </a:p>
                  </a:txBody>
                  <a:tcPr anchor="ctr"/>
                </a:tc>
                <a:tc>
                  <a:txBody>
                    <a:bodyPr/>
                    <a:lstStyle/>
                    <a:p>
                      <a:pPr algn="ctr"/>
                      <a:r>
                        <a:rPr lang="zh-CN" altLang="en-US" dirty="0"/>
                        <a:t>简介</a:t>
                      </a:r>
                    </a:p>
                  </a:txBody>
                  <a:tcPr anchor="ctr"/>
                </a:tc>
                <a:tc>
                  <a:txBody>
                    <a:bodyPr/>
                    <a:lstStyle/>
                    <a:p>
                      <a:pPr algn="ctr"/>
                      <a:r>
                        <a:rPr lang="zh-CN" altLang="en-US" dirty="0"/>
                        <a:t>优点</a:t>
                      </a:r>
                    </a:p>
                  </a:txBody>
                  <a:tcPr anchor="ctr"/>
                </a:tc>
                <a:tc>
                  <a:txBody>
                    <a:bodyPr/>
                    <a:lstStyle/>
                    <a:p>
                      <a:pPr algn="ctr"/>
                      <a:r>
                        <a:rPr lang="zh-CN" altLang="en-US" dirty="0"/>
                        <a:t>缺点</a:t>
                      </a:r>
                    </a:p>
                  </a:txBody>
                  <a:tcPr anchor="ctr"/>
                </a:tc>
                <a:extLst>
                  <a:ext uri="{0D108BD9-81ED-4DB2-BD59-A6C34878D82A}">
                    <a16:rowId xmlns:a16="http://schemas.microsoft.com/office/drawing/2014/main" val="2134739173"/>
                  </a:ext>
                </a:extLst>
              </a:tr>
              <a:tr h="370840">
                <a:tc>
                  <a:txBody>
                    <a:bodyPr/>
                    <a:lstStyle/>
                    <a:p>
                      <a:pPr marL="0" marR="0" lvl="0" indent="0" algn="ctr"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zh-CN" altLang="en-US" dirty="0">
                          <a:solidFill>
                            <a:schemeClr val="accent1">
                              <a:lumMod val="50000"/>
                            </a:schemeClr>
                          </a:solidFill>
                        </a:rPr>
                        <a:t>逻辑回归</a:t>
                      </a:r>
                      <a:endParaRPr lang="zh-CN" altLang="en-US" dirty="0"/>
                    </a:p>
                  </a:txBody>
                  <a:tcPr anchor="ctr"/>
                </a:tc>
                <a:tc>
                  <a:txBody>
                    <a:bodyPr/>
                    <a:lstStyle/>
                    <a:p>
                      <a:pPr algn="ctr"/>
                      <a:r>
                        <a:rPr lang="zh-CN" altLang="en-US" dirty="0">
                          <a:solidFill>
                            <a:schemeClr val="accent1">
                              <a:lumMod val="50000"/>
                            </a:schemeClr>
                          </a:solidFill>
                        </a:rPr>
                        <a:t>用于二分类任务的线性回归算法</a:t>
                      </a:r>
                      <a:endParaRPr lang="zh-CN" altLang="en-US" dirty="0"/>
                    </a:p>
                  </a:txBody>
                  <a:tcPr anchor="ctr"/>
                </a:tc>
                <a:tc>
                  <a:txBody>
                    <a:bodyPr/>
                    <a:lstStyle/>
                    <a:p>
                      <a:pPr algn="ctr"/>
                      <a:r>
                        <a:rPr lang="zh-CN" altLang="en-US" dirty="0">
                          <a:solidFill>
                            <a:schemeClr val="accent1">
                              <a:lumMod val="50000"/>
                            </a:schemeClr>
                          </a:solidFill>
                        </a:rPr>
                        <a:t>简单易理解</a:t>
                      </a:r>
                      <a:endParaRPr lang="zh-CN" altLang="en-US" dirty="0"/>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对非线性关系的拟合效果较差</a:t>
                      </a:r>
                    </a:p>
                  </a:txBody>
                  <a:tcPr anchor="ctr"/>
                </a:tc>
                <a:extLst>
                  <a:ext uri="{0D108BD9-81ED-4DB2-BD59-A6C34878D82A}">
                    <a16:rowId xmlns:a16="http://schemas.microsoft.com/office/drawing/2014/main" val="2801135605"/>
                  </a:ext>
                </a:extLst>
              </a:tr>
              <a:tr h="370840">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随机森林</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基于决策树算法，构建多颗决策树综合进行预测</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准确率高</a:t>
                      </a:r>
                      <a:endParaRPr lang="en-US" altLang="zh-CN" sz="1800" kern="1200" dirty="0">
                        <a:solidFill>
                          <a:schemeClr val="accent1">
                            <a:lumMod val="50000"/>
                          </a:schemeClr>
                        </a:solidFill>
                        <a:latin typeface="+mn-lt"/>
                        <a:ea typeface="+mn-ea"/>
                        <a:cs typeface="+mn-cs"/>
                      </a:endParaRPr>
                    </a:p>
                    <a:p>
                      <a:pPr marL="0" algn="ctr" defTabSz="914400" rtl="0" eaLnBrk="1" latinLnBrk="0" hangingPunct="1"/>
                      <a:r>
                        <a:rPr lang="zh-CN" altLang="en-US" sz="1800" kern="1200" dirty="0">
                          <a:solidFill>
                            <a:schemeClr val="accent1">
                              <a:lumMod val="50000"/>
                            </a:schemeClr>
                          </a:solidFill>
                          <a:latin typeface="+mn-lt"/>
                          <a:ea typeface="+mn-ea"/>
                          <a:cs typeface="+mn-cs"/>
                        </a:rPr>
                        <a:t>抗噪能力强</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训练耗时</a:t>
                      </a:r>
                      <a:endParaRPr lang="en-US" altLang="zh-CN" sz="1800" kern="1200" dirty="0">
                        <a:solidFill>
                          <a:schemeClr val="accent1">
                            <a:lumMod val="50000"/>
                          </a:schemeClr>
                        </a:solidFill>
                        <a:latin typeface="+mn-lt"/>
                        <a:ea typeface="+mn-ea"/>
                        <a:cs typeface="+mn-cs"/>
                      </a:endParaRPr>
                    </a:p>
                    <a:p>
                      <a:pPr marL="0" algn="ctr" defTabSz="914400" rtl="0" eaLnBrk="1" latinLnBrk="0" hangingPunct="1"/>
                      <a:r>
                        <a:rPr lang="zh-CN" altLang="en-US" sz="1800" kern="1200" dirty="0">
                          <a:solidFill>
                            <a:schemeClr val="accent1">
                              <a:lumMod val="50000"/>
                            </a:schemeClr>
                          </a:solidFill>
                          <a:latin typeface="+mn-lt"/>
                          <a:ea typeface="+mn-ea"/>
                          <a:cs typeface="+mn-cs"/>
                        </a:rPr>
                        <a:t>内存需求大</a:t>
                      </a:r>
                    </a:p>
                  </a:txBody>
                  <a:tcPr anchor="ctr"/>
                </a:tc>
                <a:extLst>
                  <a:ext uri="{0D108BD9-81ED-4DB2-BD59-A6C34878D82A}">
                    <a16:rowId xmlns:a16="http://schemas.microsoft.com/office/drawing/2014/main" val="1776018528"/>
                  </a:ext>
                </a:extLst>
              </a:tr>
              <a:tr h="370840">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线性判别分析</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通过在数据集上找到最佳的线性组合，创建低维空间来进行分类</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适用于多分类问题</a:t>
                      </a:r>
                      <a:endParaRPr lang="en-US" altLang="zh-CN" sz="1800" kern="1200" dirty="0">
                        <a:solidFill>
                          <a:schemeClr val="accent1">
                            <a:lumMod val="50000"/>
                          </a:schemeClr>
                        </a:solidFill>
                        <a:latin typeface="+mn-lt"/>
                        <a:ea typeface="+mn-ea"/>
                        <a:cs typeface="+mn-cs"/>
                      </a:endParaRPr>
                    </a:p>
                    <a:p>
                      <a:pPr marL="0" algn="ctr" defTabSz="914400" rtl="0" eaLnBrk="1" latinLnBrk="0" hangingPunct="1"/>
                      <a:r>
                        <a:rPr lang="zh-CN" altLang="en-US" sz="1800" kern="1200" dirty="0">
                          <a:solidFill>
                            <a:schemeClr val="accent1">
                              <a:lumMod val="50000"/>
                            </a:schemeClr>
                          </a:solidFill>
                          <a:latin typeface="+mn-lt"/>
                          <a:ea typeface="+mn-ea"/>
                          <a:cs typeface="+mn-cs"/>
                        </a:rPr>
                        <a:t>数据呈正态分布时表现良好</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需要假设数据服从正态分布</a:t>
                      </a:r>
                      <a:endParaRPr lang="en-US" altLang="zh-CN" sz="1800" kern="1200" dirty="0">
                        <a:solidFill>
                          <a:schemeClr val="accent1">
                            <a:lumMod val="50000"/>
                          </a:schemeClr>
                        </a:solidFill>
                        <a:latin typeface="+mn-lt"/>
                        <a:ea typeface="+mn-ea"/>
                        <a:cs typeface="+mn-cs"/>
                      </a:endParaRPr>
                    </a:p>
                  </a:txBody>
                  <a:tcPr anchor="ctr"/>
                </a:tc>
                <a:extLst>
                  <a:ext uri="{0D108BD9-81ED-4DB2-BD59-A6C34878D82A}">
                    <a16:rowId xmlns:a16="http://schemas.microsoft.com/office/drawing/2014/main" val="1717952958"/>
                  </a:ext>
                </a:extLst>
              </a:tr>
              <a:tr h="370840">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梯度提升机</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基于梯度下降法和决策树的集成算法</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在大多数场景下表现良好</a:t>
                      </a:r>
                      <a:endParaRPr lang="en-US" altLang="zh-CN" sz="1800" kern="1200" dirty="0">
                        <a:solidFill>
                          <a:schemeClr val="accent1">
                            <a:lumMod val="50000"/>
                          </a:schemeClr>
                        </a:solidFill>
                        <a:latin typeface="+mn-lt"/>
                        <a:ea typeface="+mn-ea"/>
                        <a:cs typeface="+mn-cs"/>
                      </a:endParaRPr>
                    </a:p>
                    <a:p>
                      <a:pPr marL="0" algn="ctr" defTabSz="914400" rtl="0" eaLnBrk="1" latinLnBrk="0" hangingPunct="1"/>
                      <a:r>
                        <a:rPr lang="zh-CN" altLang="en-US" sz="1800" kern="1200" dirty="0">
                          <a:solidFill>
                            <a:schemeClr val="accent1">
                              <a:lumMod val="50000"/>
                            </a:schemeClr>
                          </a:solidFill>
                          <a:latin typeface="+mn-lt"/>
                          <a:ea typeface="+mn-ea"/>
                          <a:cs typeface="+mn-cs"/>
                        </a:rPr>
                        <a:t>适用于非线性和复杂数据</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训练时间较长</a:t>
                      </a:r>
                      <a:endParaRPr lang="en-US" altLang="zh-CN" sz="1800" kern="1200" dirty="0">
                        <a:solidFill>
                          <a:schemeClr val="accent1">
                            <a:lumMod val="50000"/>
                          </a:schemeClr>
                        </a:solidFill>
                        <a:latin typeface="+mn-lt"/>
                        <a:ea typeface="+mn-ea"/>
                        <a:cs typeface="+mn-cs"/>
                      </a:endParaRPr>
                    </a:p>
                    <a:p>
                      <a:pPr marL="0" algn="ctr" defTabSz="914400" rtl="0" eaLnBrk="1" latinLnBrk="0" hangingPunct="1"/>
                      <a:r>
                        <a:rPr lang="zh-CN" altLang="en-US" sz="1800" kern="1200" dirty="0">
                          <a:solidFill>
                            <a:schemeClr val="accent1">
                              <a:lumMod val="50000"/>
                            </a:schemeClr>
                          </a:solidFill>
                          <a:latin typeface="+mn-lt"/>
                          <a:ea typeface="+mn-ea"/>
                          <a:cs typeface="+mn-cs"/>
                        </a:rPr>
                        <a:t>容易过拟合</a:t>
                      </a:r>
                    </a:p>
                  </a:txBody>
                  <a:tcPr anchor="ctr"/>
                </a:tc>
                <a:extLst>
                  <a:ext uri="{0D108BD9-81ED-4DB2-BD59-A6C34878D82A}">
                    <a16:rowId xmlns:a16="http://schemas.microsoft.com/office/drawing/2014/main" val="417032452"/>
                  </a:ext>
                </a:extLst>
              </a:tr>
              <a:tr h="370840">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支持向量机</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将数据映射到高维特征空间中，寻找最优超平面以划分样本</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适用于高维数据和小样本</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计算成本高</a:t>
                      </a:r>
                    </a:p>
                  </a:txBody>
                  <a:tcPr anchor="ctr"/>
                </a:tc>
                <a:extLst>
                  <a:ext uri="{0D108BD9-81ED-4DB2-BD59-A6C34878D82A}">
                    <a16:rowId xmlns:a16="http://schemas.microsoft.com/office/drawing/2014/main" val="2593117170"/>
                  </a:ext>
                </a:extLst>
              </a:tr>
            </a:tbl>
          </a:graphicData>
        </a:graphic>
      </p:graphicFrame>
    </p:spTree>
    <p:extLst>
      <p:ext uri="{BB962C8B-B14F-4D97-AF65-F5344CB8AC3E}">
        <p14:creationId xmlns:p14="http://schemas.microsoft.com/office/powerpoint/2010/main" val="274945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E136B-9580-C50E-226B-0389F9D7A322}"/>
            </a:ext>
          </a:extLst>
        </p:cNvPr>
        <p:cNvGrpSpPr/>
        <p:nvPr/>
      </p:nvGrpSpPr>
      <p:grpSpPr>
        <a:xfrm>
          <a:off x="0" y="0"/>
          <a:ext cx="0" cy="0"/>
          <a:chOff x="0" y="0"/>
          <a:chExt cx="0" cy="0"/>
        </a:xfrm>
      </p:grpSpPr>
      <p:sp>
        <p:nvSpPr>
          <p:cNvPr id="5" name="直角三角形 4">
            <a:extLst>
              <a:ext uri="{FF2B5EF4-FFF2-40B4-BE49-F238E27FC236}">
                <a16:creationId xmlns:a16="http://schemas.microsoft.com/office/drawing/2014/main" id="{4F0E84E0-0ED6-1D83-B1CC-51D93C663C6F}"/>
              </a:ext>
            </a:extLst>
          </p:cNvPr>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a:extLst>
              <a:ext uri="{FF2B5EF4-FFF2-40B4-BE49-F238E27FC236}">
                <a16:creationId xmlns:a16="http://schemas.microsoft.com/office/drawing/2014/main" id="{9CECE5FF-1985-92CB-6C6D-F40DD5A33573}"/>
              </a:ext>
            </a:extLst>
          </p:cNvPr>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a:extLst>
              <a:ext uri="{FF2B5EF4-FFF2-40B4-BE49-F238E27FC236}">
                <a16:creationId xmlns:a16="http://schemas.microsoft.com/office/drawing/2014/main" id="{0839E231-ED79-D4BF-0AA9-5EFE975388A2}"/>
              </a:ext>
            </a:extLst>
          </p:cNvPr>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CEA83F50-5F89-42D0-DFF8-0DF3C54B4954}"/>
              </a:ext>
            </a:extLst>
          </p:cNvPr>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26590686-0EBB-4B21-95AF-C1A3F23EB78D}"/>
              </a:ext>
            </a:extLst>
          </p:cNvPr>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a:extLst>
              <a:ext uri="{FF2B5EF4-FFF2-40B4-BE49-F238E27FC236}">
                <a16:creationId xmlns:a16="http://schemas.microsoft.com/office/drawing/2014/main" id="{F273CF88-0D43-54A1-9F4C-4B26A61DCB5F}"/>
              </a:ext>
            </a:extLst>
          </p:cNvPr>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EC4561B1-C3F4-5286-989A-3D3D82F0CD15}"/>
              </a:ext>
            </a:extLst>
          </p:cNvPr>
          <p:cNvSpPr txBox="1"/>
          <p:nvPr/>
        </p:nvSpPr>
        <p:spPr>
          <a:xfrm>
            <a:off x="792275" y="786765"/>
            <a:ext cx="2044149" cy="369332"/>
          </a:xfrm>
          <a:prstGeom prst="rect">
            <a:avLst/>
          </a:prstGeom>
          <a:noFill/>
        </p:spPr>
        <p:txBody>
          <a:bodyPr wrap="none" rtlCol="0">
            <a:spAutoFit/>
          </a:bodyPr>
          <a:lstStyle/>
          <a:p>
            <a:r>
              <a:rPr lang="en-US" altLang="zh-CN" dirty="0">
                <a:solidFill>
                  <a:schemeClr val="tx2">
                    <a:lumMod val="75000"/>
                  </a:schemeClr>
                </a:solidFill>
              </a:rPr>
              <a:t>- - - - </a:t>
            </a:r>
            <a:r>
              <a:rPr lang="zh-CN" altLang="en-US" dirty="0">
                <a:solidFill>
                  <a:schemeClr val="tx2">
                    <a:lumMod val="75000"/>
                  </a:schemeClr>
                </a:solidFill>
              </a:rPr>
              <a:t>使 用 的 算 法</a:t>
            </a:r>
          </a:p>
        </p:txBody>
      </p:sp>
      <p:sp>
        <p:nvSpPr>
          <p:cNvPr id="22" name="文本框 21">
            <a:extLst>
              <a:ext uri="{FF2B5EF4-FFF2-40B4-BE49-F238E27FC236}">
                <a16:creationId xmlns:a16="http://schemas.microsoft.com/office/drawing/2014/main" id="{B1456728-0D75-CA2F-AFA0-D5E9E9992217}"/>
              </a:ext>
            </a:extLst>
          </p:cNvPr>
          <p:cNvSpPr txBox="1"/>
          <p:nvPr/>
        </p:nvSpPr>
        <p:spPr>
          <a:xfrm>
            <a:off x="1184033" y="1605142"/>
            <a:ext cx="9823934" cy="4203074"/>
          </a:xfrm>
          <a:prstGeom prst="rect">
            <a:avLst/>
          </a:prstGeom>
          <a:noFill/>
        </p:spPr>
        <p:txBody>
          <a:bodyPr wrap="square" rtlCol="0">
            <a:spAutoFit/>
          </a:bodyPr>
          <a:lstStyle/>
          <a:p>
            <a:pPr indent="457200" algn="just">
              <a:lnSpc>
                <a:spcPct val="150000"/>
              </a:lnSpc>
            </a:pPr>
            <a:r>
              <a:rPr lang="zh-CN" altLang="en-US" dirty="0">
                <a:solidFill>
                  <a:schemeClr val="accent1">
                    <a:lumMod val="50000"/>
                  </a:schemeClr>
                </a:solidFill>
              </a:rPr>
              <a:t>因为机器学习算法在训练时具有一定的随机性，所以即使是使用同一算法训练同一数据集，也可能产生不同的效果。为了让算法的性能表现更稳定，我们在机器学习算法基础上使用十折交叉检验算法，步骤如下：</a:t>
            </a:r>
            <a:endParaRPr lang="en-US" altLang="zh-CN" dirty="0">
              <a:solidFill>
                <a:schemeClr val="accent1">
                  <a:lumMod val="50000"/>
                </a:schemeClr>
              </a:solidFill>
            </a:endParaRPr>
          </a:p>
          <a:p>
            <a:pPr marL="342900" indent="-457200" algn="just">
              <a:lnSpc>
                <a:spcPct val="150000"/>
              </a:lnSpc>
              <a:buFont typeface="+mj-lt"/>
              <a:buAutoNum type="arabicPeriod"/>
            </a:pPr>
            <a:r>
              <a:rPr lang="zh-CN" altLang="en-US" dirty="0">
                <a:solidFill>
                  <a:schemeClr val="accent1">
                    <a:lumMod val="50000"/>
                  </a:schemeClr>
                </a:solidFill>
              </a:rPr>
              <a:t>将数据集分成十份子集</a:t>
            </a:r>
            <a:endParaRPr lang="en-US" altLang="zh-CN" dirty="0">
              <a:solidFill>
                <a:schemeClr val="accent1">
                  <a:lumMod val="50000"/>
                </a:schemeClr>
              </a:solidFill>
            </a:endParaRPr>
          </a:p>
          <a:p>
            <a:pPr marL="342900" indent="-457200" algn="just">
              <a:lnSpc>
                <a:spcPct val="150000"/>
              </a:lnSpc>
              <a:buFont typeface="+mj-lt"/>
              <a:buAutoNum type="arabicPeriod"/>
            </a:pPr>
            <a:r>
              <a:rPr lang="zh-CN" altLang="en-US" dirty="0">
                <a:solidFill>
                  <a:schemeClr val="accent1">
                    <a:lumMod val="50000"/>
                  </a:schemeClr>
                </a:solidFill>
              </a:rPr>
              <a:t>将第一份子集作为测试集，其余九份子集作为训练集，训练机器学习算法，并计算评估指标</a:t>
            </a:r>
            <a:endParaRPr lang="en-US" altLang="zh-CN" dirty="0">
              <a:solidFill>
                <a:schemeClr val="accent1">
                  <a:lumMod val="50000"/>
                </a:schemeClr>
              </a:solidFill>
            </a:endParaRPr>
          </a:p>
          <a:p>
            <a:pPr marL="342900" indent="-457200" algn="just">
              <a:lnSpc>
                <a:spcPct val="150000"/>
              </a:lnSpc>
              <a:buFont typeface="+mj-lt"/>
              <a:buAutoNum type="arabicPeriod"/>
            </a:pPr>
            <a:r>
              <a:rPr lang="zh-CN" altLang="en-US" dirty="0">
                <a:solidFill>
                  <a:schemeClr val="accent1">
                    <a:lumMod val="50000"/>
                  </a:schemeClr>
                </a:solidFill>
              </a:rPr>
              <a:t>类似于第</a:t>
            </a:r>
            <a:r>
              <a:rPr lang="en-US" altLang="zh-CN" dirty="0">
                <a:solidFill>
                  <a:schemeClr val="accent1">
                    <a:lumMod val="50000"/>
                  </a:schemeClr>
                </a:solidFill>
              </a:rPr>
              <a:t>2</a:t>
            </a:r>
            <a:r>
              <a:rPr lang="zh-CN" altLang="en-US" dirty="0">
                <a:solidFill>
                  <a:schemeClr val="accent1">
                    <a:lumMod val="50000"/>
                  </a:schemeClr>
                </a:solidFill>
              </a:rPr>
              <a:t>步，将第二份子集作为测试集，其余九份子集作为训练集</a:t>
            </a:r>
            <a:endParaRPr lang="en-US" altLang="zh-CN" dirty="0">
              <a:solidFill>
                <a:schemeClr val="accent1">
                  <a:lumMod val="50000"/>
                </a:schemeClr>
              </a:solidFill>
            </a:endParaRPr>
          </a:p>
          <a:p>
            <a:pPr marL="457200" indent="-457200" algn="just">
              <a:lnSpc>
                <a:spcPct val="150000"/>
              </a:lnSpc>
              <a:buFont typeface="+mj-lt"/>
              <a:buAutoNum type="arabicPeriod"/>
            </a:pPr>
            <a:r>
              <a:rPr lang="zh-CN" altLang="en-US" dirty="0">
                <a:solidFill>
                  <a:schemeClr val="accent1">
                    <a:lumMod val="50000"/>
                  </a:schemeClr>
                </a:solidFill>
              </a:rPr>
              <a:t>以此类推，一直进行到将第十份子集作为测试集，结束后，可以得到</a:t>
            </a:r>
            <a:r>
              <a:rPr lang="en-US" altLang="zh-CN" dirty="0">
                <a:solidFill>
                  <a:schemeClr val="accent1">
                    <a:lumMod val="50000"/>
                  </a:schemeClr>
                </a:solidFill>
              </a:rPr>
              <a:t>10</a:t>
            </a:r>
            <a:r>
              <a:rPr lang="zh-CN" altLang="en-US" dirty="0">
                <a:solidFill>
                  <a:schemeClr val="accent1">
                    <a:lumMod val="50000"/>
                  </a:schemeClr>
                </a:solidFill>
              </a:rPr>
              <a:t>个机器学习算法的评估指标</a:t>
            </a:r>
            <a:endParaRPr lang="en-US" altLang="zh-CN" dirty="0">
              <a:solidFill>
                <a:schemeClr val="accent1">
                  <a:lumMod val="50000"/>
                </a:schemeClr>
              </a:solidFill>
            </a:endParaRPr>
          </a:p>
          <a:p>
            <a:pPr marL="457200" indent="-457200" algn="just">
              <a:lnSpc>
                <a:spcPct val="150000"/>
              </a:lnSpc>
              <a:buFont typeface="+mj-lt"/>
              <a:buAutoNum type="arabicPeriod"/>
            </a:pPr>
            <a:r>
              <a:rPr lang="zh-CN" altLang="en-US" dirty="0">
                <a:solidFill>
                  <a:schemeClr val="accent1">
                    <a:lumMod val="50000"/>
                  </a:schemeClr>
                </a:solidFill>
              </a:rPr>
              <a:t>画出曲线图，可以观察到机器学习算法的稳定性；计算</a:t>
            </a:r>
            <a:r>
              <a:rPr lang="en-US" altLang="zh-CN" dirty="0">
                <a:solidFill>
                  <a:schemeClr val="accent1">
                    <a:lumMod val="50000"/>
                  </a:schemeClr>
                </a:solidFill>
              </a:rPr>
              <a:t>10</a:t>
            </a:r>
            <a:r>
              <a:rPr lang="zh-CN" altLang="en-US" dirty="0">
                <a:solidFill>
                  <a:schemeClr val="accent1">
                    <a:lumMod val="50000"/>
                  </a:schemeClr>
                </a:solidFill>
              </a:rPr>
              <a:t>个评估指标的平均值，可以代表该机器学习算法的稳定性能</a:t>
            </a:r>
            <a:endParaRPr lang="en-US" altLang="zh-CN" dirty="0">
              <a:solidFill>
                <a:schemeClr val="accent1">
                  <a:lumMod val="50000"/>
                </a:schemeClr>
              </a:solidFill>
            </a:endParaRPr>
          </a:p>
        </p:txBody>
      </p:sp>
      <p:sp>
        <p:nvSpPr>
          <p:cNvPr id="29" name="矩形 28">
            <a:extLst>
              <a:ext uri="{FF2B5EF4-FFF2-40B4-BE49-F238E27FC236}">
                <a16:creationId xmlns:a16="http://schemas.microsoft.com/office/drawing/2014/main" id="{FC270825-4442-D8C9-FE9D-7A449276800A}"/>
              </a:ext>
            </a:extLst>
          </p:cNvPr>
          <p:cNvSpPr/>
          <p:nvPr/>
        </p:nvSpPr>
        <p:spPr>
          <a:xfrm>
            <a:off x="792275" y="1141422"/>
            <a:ext cx="7530631" cy="4571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321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B7E18-6D3D-3C6F-4AE9-6BB3D9EC53E9}"/>
            </a:ext>
          </a:extLst>
        </p:cNvPr>
        <p:cNvGrpSpPr/>
        <p:nvPr/>
      </p:nvGrpSpPr>
      <p:grpSpPr>
        <a:xfrm>
          <a:off x="0" y="0"/>
          <a:ext cx="0" cy="0"/>
          <a:chOff x="0" y="0"/>
          <a:chExt cx="0" cy="0"/>
        </a:xfrm>
      </p:grpSpPr>
      <p:sp>
        <p:nvSpPr>
          <p:cNvPr id="5" name="直角三角形 4">
            <a:extLst>
              <a:ext uri="{FF2B5EF4-FFF2-40B4-BE49-F238E27FC236}">
                <a16:creationId xmlns:a16="http://schemas.microsoft.com/office/drawing/2014/main" id="{A49218BF-C0AD-8EF9-B6BF-ED7F810F6E0D}"/>
              </a:ext>
            </a:extLst>
          </p:cNvPr>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a:extLst>
              <a:ext uri="{FF2B5EF4-FFF2-40B4-BE49-F238E27FC236}">
                <a16:creationId xmlns:a16="http://schemas.microsoft.com/office/drawing/2014/main" id="{A0A2BE67-A86C-A037-C531-A6F590801F08}"/>
              </a:ext>
            </a:extLst>
          </p:cNvPr>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a:extLst>
              <a:ext uri="{FF2B5EF4-FFF2-40B4-BE49-F238E27FC236}">
                <a16:creationId xmlns:a16="http://schemas.microsoft.com/office/drawing/2014/main" id="{D68C2857-6F8A-C23F-83AA-416632E61086}"/>
              </a:ext>
            </a:extLst>
          </p:cNvPr>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E7AEF370-9972-FC7D-B7B1-6A84B64A142D}"/>
              </a:ext>
            </a:extLst>
          </p:cNvPr>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C5B66202-8ECB-064D-E813-8EF8CC4D331C}"/>
              </a:ext>
            </a:extLst>
          </p:cNvPr>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a:extLst>
              <a:ext uri="{FF2B5EF4-FFF2-40B4-BE49-F238E27FC236}">
                <a16:creationId xmlns:a16="http://schemas.microsoft.com/office/drawing/2014/main" id="{9873962D-8EA8-5F4B-F1CD-65D304439E57}"/>
              </a:ext>
            </a:extLst>
          </p:cNvPr>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8DC19C7F-E1CE-AC33-3E0C-DA7701F24B38}"/>
              </a:ext>
            </a:extLst>
          </p:cNvPr>
          <p:cNvSpPr txBox="1"/>
          <p:nvPr/>
        </p:nvSpPr>
        <p:spPr>
          <a:xfrm>
            <a:off x="792275" y="786765"/>
            <a:ext cx="2044149" cy="369332"/>
          </a:xfrm>
          <a:prstGeom prst="rect">
            <a:avLst/>
          </a:prstGeom>
          <a:noFill/>
        </p:spPr>
        <p:txBody>
          <a:bodyPr wrap="none" rtlCol="0">
            <a:spAutoFit/>
          </a:bodyPr>
          <a:lstStyle/>
          <a:p>
            <a:r>
              <a:rPr lang="en-US" altLang="zh-CN" dirty="0">
                <a:solidFill>
                  <a:schemeClr val="tx2">
                    <a:lumMod val="75000"/>
                  </a:schemeClr>
                </a:solidFill>
              </a:rPr>
              <a:t>- - - - </a:t>
            </a:r>
            <a:r>
              <a:rPr lang="zh-CN" altLang="en-US" dirty="0">
                <a:solidFill>
                  <a:schemeClr val="tx2">
                    <a:lumMod val="75000"/>
                  </a:schemeClr>
                </a:solidFill>
              </a:rPr>
              <a:t>使 用 的 算 法</a:t>
            </a:r>
          </a:p>
        </p:txBody>
      </p:sp>
      <p:sp>
        <p:nvSpPr>
          <p:cNvPr id="22" name="文本框 21">
            <a:extLst>
              <a:ext uri="{FF2B5EF4-FFF2-40B4-BE49-F238E27FC236}">
                <a16:creationId xmlns:a16="http://schemas.microsoft.com/office/drawing/2014/main" id="{5413EF77-4C48-2B72-255B-9A060E6DD32A}"/>
              </a:ext>
            </a:extLst>
          </p:cNvPr>
          <p:cNvSpPr txBox="1"/>
          <p:nvPr/>
        </p:nvSpPr>
        <p:spPr>
          <a:xfrm>
            <a:off x="1184032" y="3139310"/>
            <a:ext cx="10428847" cy="1294585"/>
          </a:xfrm>
          <a:prstGeom prst="rect">
            <a:avLst/>
          </a:prstGeom>
          <a:noFill/>
        </p:spPr>
        <p:txBody>
          <a:bodyPr wrap="square" rtlCol="0">
            <a:spAutoFit/>
          </a:bodyPr>
          <a:lstStyle/>
          <a:p>
            <a:pPr indent="457200" algn="just">
              <a:lnSpc>
                <a:spcPct val="150000"/>
              </a:lnSpc>
            </a:pPr>
            <a:r>
              <a:rPr lang="zh-CN" altLang="en-US" dirty="0">
                <a:solidFill>
                  <a:schemeClr val="accent1">
                    <a:lumMod val="50000"/>
                  </a:schemeClr>
                </a:solidFill>
              </a:rPr>
              <a:t>项目的完整代码可以从</a:t>
            </a:r>
            <a:r>
              <a:rPr lang="en-US" altLang="zh-CN" dirty="0">
                <a:solidFill>
                  <a:schemeClr val="accent1">
                    <a:lumMod val="50000"/>
                  </a:schemeClr>
                </a:solidFill>
              </a:rPr>
              <a:t>GitHub</a:t>
            </a:r>
            <a:r>
              <a:rPr lang="zh-CN" altLang="en-US" dirty="0">
                <a:solidFill>
                  <a:schemeClr val="accent1">
                    <a:lumMod val="50000"/>
                  </a:schemeClr>
                </a:solidFill>
              </a:rPr>
              <a:t>仓库获得：</a:t>
            </a:r>
            <a:r>
              <a:rPr lang="en-US" altLang="zh-CN" dirty="0">
                <a:solidFill>
                  <a:schemeClr val="accent1">
                    <a:lumMod val="50000"/>
                  </a:schemeClr>
                </a:solidFill>
                <a:hlinkClick r:id="rId2"/>
              </a:rPr>
              <a:t>https://github.com/Jacob00135/Thyroid-Cancer-Python</a:t>
            </a:r>
            <a:endParaRPr lang="en-US" altLang="zh-CN" dirty="0">
              <a:solidFill>
                <a:schemeClr val="accent1">
                  <a:lumMod val="50000"/>
                </a:schemeClr>
              </a:solidFill>
            </a:endParaRPr>
          </a:p>
          <a:p>
            <a:pPr indent="457200" algn="just">
              <a:lnSpc>
                <a:spcPct val="150000"/>
              </a:lnSpc>
            </a:pPr>
            <a:r>
              <a:rPr lang="zh-CN" altLang="en-US" dirty="0">
                <a:solidFill>
                  <a:schemeClr val="accent1">
                    <a:lumMod val="50000"/>
                  </a:schemeClr>
                </a:solidFill>
              </a:rPr>
              <a:t>程序的运行请查看操作手册。</a:t>
            </a:r>
            <a:endParaRPr lang="en-US" altLang="zh-CN" dirty="0">
              <a:solidFill>
                <a:schemeClr val="accent1">
                  <a:lumMod val="50000"/>
                </a:schemeClr>
              </a:solidFill>
            </a:endParaRPr>
          </a:p>
          <a:p>
            <a:pPr indent="457200" algn="just">
              <a:lnSpc>
                <a:spcPct val="150000"/>
              </a:lnSpc>
            </a:pPr>
            <a:r>
              <a:rPr lang="zh-CN" altLang="en-US" dirty="0">
                <a:solidFill>
                  <a:schemeClr val="accent1">
                    <a:lumMod val="50000"/>
                  </a:schemeClr>
                </a:solidFill>
              </a:rPr>
              <a:t>当程序运行完毕时，请检查</a:t>
            </a:r>
            <a:r>
              <a:rPr lang="en-US" altLang="zh-CN" dirty="0">
                <a:solidFill>
                  <a:schemeClr val="accent1">
                    <a:lumMod val="50000"/>
                  </a:schemeClr>
                </a:solidFill>
              </a:rPr>
              <a:t>data</a:t>
            </a:r>
            <a:r>
              <a:rPr lang="zh-CN" altLang="en-US" dirty="0">
                <a:solidFill>
                  <a:schemeClr val="accent1">
                    <a:lumMod val="50000"/>
                  </a:schemeClr>
                </a:solidFill>
              </a:rPr>
              <a:t>目录下生成的结果文件。</a:t>
            </a:r>
            <a:endParaRPr lang="en-US" altLang="zh-CN" dirty="0">
              <a:solidFill>
                <a:schemeClr val="accent1">
                  <a:lumMod val="50000"/>
                </a:schemeClr>
              </a:solidFill>
            </a:endParaRPr>
          </a:p>
        </p:txBody>
      </p:sp>
      <p:sp>
        <p:nvSpPr>
          <p:cNvPr id="29" name="矩形 28">
            <a:extLst>
              <a:ext uri="{FF2B5EF4-FFF2-40B4-BE49-F238E27FC236}">
                <a16:creationId xmlns:a16="http://schemas.microsoft.com/office/drawing/2014/main" id="{FEF902F4-1F67-83B0-F340-D2E377CC9318}"/>
              </a:ext>
            </a:extLst>
          </p:cNvPr>
          <p:cNvSpPr/>
          <p:nvPr/>
        </p:nvSpPr>
        <p:spPr>
          <a:xfrm>
            <a:off x="792275" y="1141422"/>
            <a:ext cx="7530631" cy="4571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104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70">
            <a:extLst>
              <a:ext uri="{FF2B5EF4-FFF2-40B4-BE49-F238E27FC236}">
                <a16:creationId xmlns:a16="http://schemas.microsoft.com/office/drawing/2014/main" id="{87CC1D85-BB23-4311-BFDE-73AB49665F42}"/>
              </a:ext>
            </a:extLst>
          </p:cNvPr>
          <p:cNvSpPr/>
          <p:nvPr/>
        </p:nvSpPr>
        <p:spPr>
          <a:xfrm>
            <a:off x="3870630" y="1878676"/>
            <a:ext cx="3009900" cy="1200329"/>
          </a:xfrm>
          <a:prstGeom prst="rect">
            <a:avLst/>
          </a:prstGeom>
          <a:noFill/>
          <a:ln w="9525">
            <a:noFill/>
          </a:ln>
        </p:spPr>
        <p:txBody>
          <a:bodyPr wrap="square" anchor="t">
            <a:spAutoFit/>
          </a:bodyPr>
          <a:lstStyle/>
          <a:p>
            <a:r>
              <a:rPr lang="en-US" altLang="zh-CN" sz="7200" dirty="0">
                <a:solidFill>
                  <a:srgbClr val="1F4E79"/>
                </a:solidFill>
                <a:latin typeface="Arial Narrow" panose="020B0606020202030204" pitchFamily="34" charset="0"/>
                <a:ea typeface="等线 Light" panose="02010600030101010101" pitchFamily="2" charset="-122"/>
                <a:cs typeface="Aharoni" panose="02010803020104030203" pitchFamily="2" charset="-79"/>
              </a:rPr>
              <a:t>04</a:t>
            </a:r>
          </a:p>
        </p:txBody>
      </p:sp>
      <p:cxnSp>
        <p:nvCxnSpPr>
          <p:cNvPr id="14" name="直接连接符 13">
            <a:extLst>
              <a:ext uri="{FF2B5EF4-FFF2-40B4-BE49-F238E27FC236}">
                <a16:creationId xmlns:a16="http://schemas.microsoft.com/office/drawing/2014/main" id="{BCF2F5B1-2034-40FA-B604-0F51230FC56E}"/>
              </a:ext>
            </a:extLst>
          </p:cNvPr>
          <p:cNvCxnSpPr>
            <a:cxnSpLocks/>
          </p:cNvCxnSpPr>
          <p:nvPr/>
        </p:nvCxnSpPr>
        <p:spPr>
          <a:xfrm flipV="1">
            <a:off x="3731895" y="2366725"/>
            <a:ext cx="1716906" cy="1451132"/>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FC885BC-F58F-4311-80D2-9B6E5374EF6D}"/>
              </a:ext>
            </a:extLst>
          </p:cNvPr>
          <p:cNvSpPr txBox="1"/>
          <p:nvPr/>
        </p:nvSpPr>
        <p:spPr>
          <a:xfrm>
            <a:off x="4590348" y="3092291"/>
            <a:ext cx="3603626" cy="646331"/>
          </a:xfrm>
          <a:prstGeom prst="rect">
            <a:avLst/>
          </a:prstGeom>
          <a:noFill/>
        </p:spPr>
        <p:txBody>
          <a:bodyPr wrap="square" rtlCol="0">
            <a:spAutoFit/>
          </a:bodyPr>
          <a:lstStyle/>
          <a:p>
            <a:pPr algn="ctr"/>
            <a:r>
              <a:rPr lang="zh-CN" altLang="en-US" sz="3600" dirty="0">
                <a:solidFill>
                  <a:schemeClr val="tx1">
                    <a:lumMod val="65000"/>
                    <a:lumOff val="35000"/>
                  </a:schemeClr>
                </a:solidFill>
                <a:latin typeface="等线" panose="02010600030101010101" charset="-122"/>
                <a:ea typeface="等线" panose="02010600030101010101" charset="-122"/>
                <a:cs typeface="等线" panose="02010600030101010101" charset="-122"/>
              </a:rPr>
              <a:t>结果分析</a:t>
            </a:r>
            <a:endParaRPr lang="en-US" altLang="zh-CN" sz="2000" dirty="0">
              <a:solidFill>
                <a:schemeClr val="tx1">
                  <a:lumMod val="50000"/>
                  <a:lumOff val="50000"/>
                </a:schemeClr>
              </a:solidFill>
              <a:latin typeface="等线" panose="02010600030101010101" charset="-122"/>
              <a:ea typeface="等线" panose="02010600030101010101" charset="-122"/>
              <a:cs typeface="等线" panose="02010600030101010101" charset="-122"/>
            </a:endParaRPr>
          </a:p>
        </p:txBody>
      </p:sp>
    </p:spTree>
    <p:extLst>
      <p:ext uri="{BB962C8B-B14F-4D97-AF65-F5344CB8AC3E}">
        <p14:creationId xmlns:p14="http://schemas.microsoft.com/office/powerpoint/2010/main" val="365202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A4B0864-CA2F-4BCE-8379-4694B41EAA36}"/>
              </a:ext>
            </a:extLst>
          </p:cNvPr>
          <p:cNvSpPr txBox="1"/>
          <p:nvPr/>
        </p:nvSpPr>
        <p:spPr>
          <a:xfrm>
            <a:off x="792275" y="786765"/>
            <a:ext cx="1789272" cy="369332"/>
          </a:xfrm>
          <a:prstGeom prst="rect">
            <a:avLst/>
          </a:prstGeom>
          <a:noFill/>
        </p:spPr>
        <p:txBody>
          <a:bodyPr wrap="none" rtlCol="0">
            <a:spAutoFit/>
          </a:bodyPr>
          <a:lstStyle/>
          <a:p>
            <a:r>
              <a:rPr lang="en-US" altLang="zh-CN" dirty="0">
                <a:solidFill>
                  <a:schemeClr val="tx2">
                    <a:lumMod val="75000"/>
                  </a:schemeClr>
                </a:solidFill>
              </a:rPr>
              <a:t>- - - - </a:t>
            </a:r>
            <a:r>
              <a:rPr lang="zh-CN" altLang="en-US" dirty="0">
                <a:solidFill>
                  <a:schemeClr val="tx1">
                    <a:lumMod val="65000"/>
                    <a:lumOff val="35000"/>
                  </a:schemeClr>
                </a:solidFill>
                <a:latin typeface="等线" panose="02010600030101010101" charset="-122"/>
                <a:ea typeface="等线" panose="02010600030101010101" charset="-122"/>
                <a:cs typeface="等线" panose="02010600030101010101" charset="-122"/>
              </a:rPr>
              <a:t>结 果 分 析</a:t>
            </a:r>
            <a:endParaRPr lang="zh-CN" altLang="en-US" dirty="0">
              <a:solidFill>
                <a:schemeClr val="tx2">
                  <a:lumMod val="75000"/>
                </a:schemeClr>
              </a:solidFill>
            </a:endParaRPr>
          </a:p>
        </p:txBody>
      </p:sp>
      <p:sp>
        <p:nvSpPr>
          <p:cNvPr id="22" name="文本框 21">
            <a:extLst>
              <a:ext uri="{FF2B5EF4-FFF2-40B4-BE49-F238E27FC236}">
                <a16:creationId xmlns:a16="http://schemas.microsoft.com/office/drawing/2014/main" id="{9D44A158-8E9F-40F7-8643-DEAE808FB050}"/>
              </a:ext>
            </a:extLst>
          </p:cNvPr>
          <p:cNvSpPr txBox="1"/>
          <p:nvPr/>
        </p:nvSpPr>
        <p:spPr>
          <a:xfrm>
            <a:off x="1462769" y="1349313"/>
            <a:ext cx="9266461" cy="2956579"/>
          </a:xfrm>
          <a:prstGeom prst="rect">
            <a:avLst/>
          </a:prstGeom>
          <a:noFill/>
        </p:spPr>
        <p:txBody>
          <a:bodyPr wrap="square" rtlCol="0">
            <a:spAutoFit/>
          </a:bodyPr>
          <a:lstStyle/>
          <a:p>
            <a:pPr indent="457200" algn="just">
              <a:lnSpc>
                <a:spcPct val="150000"/>
              </a:lnSpc>
            </a:pPr>
            <a:r>
              <a:rPr lang="zh-CN" altLang="en-US" dirty="0">
                <a:solidFill>
                  <a:schemeClr val="accent1">
                    <a:lumMod val="50000"/>
                  </a:schemeClr>
                </a:solidFill>
              </a:rPr>
              <a:t>从指标的曲线图中可以看出，五种算法的稳定性差别不大，平均值标值也相差不大，说明这五种算法对于该数据集的拟合效果都比较好。</a:t>
            </a:r>
            <a:endParaRPr lang="en-US" altLang="zh-CN" dirty="0">
              <a:solidFill>
                <a:schemeClr val="accent1">
                  <a:lumMod val="50000"/>
                </a:schemeClr>
              </a:solidFill>
            </a:endParaRPr>
          </a:p>
          <a:p>
            <a:pPr indent="457200" algn="just">
              <a:lnSpc>
                <a:spcPct val="150000"/>
              </a:lnSpc>
            </a:pPr>
            <a:r>
              <a:rPr lang="zh-CN" altLang="en-US" dirty="0">
                <a:solidFill>
                  <a:schemeClr val="accent1">
                    <a:lumMod val="50000"/>
                  </a:schemeClr>
                </a:solidFill>
              </a:rPr>
              <a:t>当性能不足以区别出算法好坏时，我们还可以考虑计算成本，在五种算法中，支持向量机的训练用时比其他算法高很多，所以我们可以认为支持向量机在该数据集上的表现不比其他四类算法好。</a:t>
            </a:r>
            <a:endParaRPr lang="en-US" altLang="zh-CN" dirty="0">
              <a:solidFill>
                <a:schemeClr val="accent1">
                  <a:lumMod val="50000"/>
                </a:schemeClr>
              </a:solidFill>
            </a:endParaRPr>
          </a:p>
          <a:p>
            <a:pPr indent="457200" algn="just">
              <a:lnSpc>
                <a:spcPct val="150000"/>
              </a:lnSpc>
            </a:pPr>
            <a:r>
              <a:rPr lang="zh-CN" altLang="en-US" dirty="0">
                <a:solidFill>
                  <a:schemeClr val="accent1">
                    <a:lumMod val="50000"/>
                  </a:schemeClr>
                </a:solidFill>
              </a:rPr>
              <a:t>再根据奥卡姆剃刀原则，我们认为在同一性能下，越简单、越容易解释的算法越好，所以我们可以认为逻辑回归算法在该数据集中表现最好</a:t>
            </a:r>
            <a:endParaRPr lang="en-US" altLang="zh-CN" dirty="0">
              <a:solidFill>
                <a:schemeClr val="accent1">
                  <a:lumMod val="50000"/>
                </a:schemeClr>
              </a:solidFill>
            </a:endParaRPr>
          </a:p>
        </p:txBody>
      </p:sp>
      <p:sp>
        <p:nvSpPr>
          <p:cNvPr id="29" name="矩形 28">
            <a:extLst>
              <a:ext uri="{FF2B5EF4-FFF2-40B4-BE49-F238E27FC236}">
                <a16:creationId xmlns:a16="http://schemas.microsoft.com/office/drawing/2014/main" id="{6700EBF8-8C28-4514-81DA-E91A4374E2C8}"/>
              </a:ext>
            </a:extLst>
          </p:cNvPr>
          <p:cNvSpPr/>
          <p:nvPr/>
        </p:nvSpPr>
        <p:spPr>
          <a:xfrm>
            <a:off x="792275" y="1141422"/>
            <a:ext cx="7530631" cy="4571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A28227E5-64D6-5F30-3239-7FD4AE8822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284" y="4366522"/>
            <a:ext cx="2238558" cy="1790846"/>
          </a:xfrm>
          <a:prstGeom prst="rect">
            <a:avLst/>
          </a:prstGeom>
        </p:spPr>
      </p:pic>
      <p:pic>
        <p:nvPicPr>
          <p:cNvPr id="9" name="图片 8">
            <a:extLst>
              <a:ext uri="{FF2B5EF4-FFF2-40B4-BE49-F238E27FC236}">
                <a16:creationId xmlns:a16="http://schemas.microsoft.com/office/drawing/2014/main" id="{5D6892AD-6C23-F636-BFB6-A44A9B3B08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7726" y="4388631"/>
            <a:ext cx="2238558" cy="1790846"/>
          </a:xfrm>
          <a:prstGeom prst="rect">
            <a:avLst/>
          </a:prstGeom>
        </p:spPr>
      </p:pic>
      <p:pic>
        <p:nvPicPr>
          <p:cNvPr id="16" name="图片 15">
            <a:extLst>
              <a:ext uri="{FF2B5EF4-FFF2-40B4-BE49-F238E27FC236}">
                <a16:creationId xmlns:a16="http://schemas.microsoft.com/office/drawing/2014/main" id="{D354A099-DF8D-2604-D688-C711B218A1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76203" y="4388632"/>
            <a:ext cx="2239594" cy="1791675"/>
          </a:xfrm>
          <a:prstGeom prst="rect">
            <a:avLst/>
          </a:prstGeom>
        </p:spPr>
      </p:pic>
      <p:pic>
        <p:nvPicPr>
          <p:cNvPr id="18" name="图片 17">
            <a:extLst>
              <a:ext uri="{FF2B5EF4-FFF2-40B4-BE49-F238E27FC236}">
                <a16:creationId xmlns:a16="http://schemas.microsoft.com/office/drawing/2014/main" id="{737A9E5A-B62D-D43C-DEB1-EA1F9F6120D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5143" y="4388632"/>
            <a:ext cx="2238558" cy="1790846"/>
          </a:xfrm>
          <a:prstGeom prst="rect">
            <a:avLst/>
          </a:prstGeom>
        </p:spPr>
      </p:pic>
      <p:pic>
        <p:nvPicPr>
          <p:cNvPr id="20" name="图片 19">
            <a:extLst>
              <a:ext uri="{FF2B5EF4-FFF2-40B4-BE49-F238E27FC236}">
                <a16:creationId xmlns:a16="http://schemas.microsoft.com/office/drawing/2014/main" id="{51795A49-7381-ED63-FB9C-F59E2924981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0481" y="4367320"/>
            <a:ext cx="2238558" cy="1790846"/>
          </a:xfrm>
          <a:prstGeom prst="rect">
            <a:avLst/>
          </a:prstGeom>
        </p:spPr>
      </p:pic>
    </p:spTree>
    <p:extLst>
      <p:ext uri="{BB962C8B-B14F-4D97-AF65-F5344CB8AC3E}">
        <p14:creationId xmlns:p14="http://schemas.microsoft.com/office/powerpoint/2010/main" val="136140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1000997-09F9-4F60-8144-961CEEC74A63}"/>
              </a:ext>
            </a:extLst>
          </p:cNvPr>
          <p:cNvSpPr txBox="1"/>
          <p:nvPr/>
        </p:nvSpPr>
        <p:spPr>
          <a:xfrm>
            <a:off x="3731895" y="2933065"/>
            <a:ext cx="4318495" cy="798830"/>
          </a:xfrm>
          <a:prstGeom prst="rect">
            <a:avLst/>
          </a:prstGeom>
          <a:noFill/>
        </p:spPr>
        <p:txBody>
          <a:bodyPr wrap="square" rtlCol="0">
            <a:spAutoFit/>
          </a:bodyPr>
          <a:lstStyle/>
          <a:p>
            <a:r>
              <a:rPr lang="en-US" altLang="zh-CN" sz="4600" dirty="0">
                <a:solidFill>
                  <a:schemeClr val="accent1">
                    <a:lumMod val="50000"/>
                  </a:schemeClr>
                </a:solidFill>
                <a:latin typeface="+mj-ea"/>
                <a:ea typeface="+mj-ea"/>
                <a:cs typeface="+mj-ea"/>
              </a:rPr>
              <a:t>T  H  A  N  K  S</a:t>
            </a:r>
            <a:endParaRPr lang="zh-CN" altLang="en-US" sz="4600" dirty="0">
              <a:solidFill>
                <a:schemeClr val="accent1">
                  <a:lumMod val="50000"/>
                </a:schemeClr>
              </a:solidFill>
              <a:latin typeface="+mj-ea"/>
              <a:ea typeface="+mj-ea"/>
              <a:cs typeface="+mj-ea"/>
            </a:endParaRPr>
          </a:p>
        </p:txBody>
      </p:sp>
      <p:cxnSp>
        <p:nvCxnSpPr>
          <p:cNvPr id="3" name="直接连接符 2">
            <a:extLst>
              <a:ext uri="{FF2B5EF4-FFF2-40B4-BE49-F238E27FC236}">
                <a16:creationId xmlns:a16="http://schemas.microsoft.com/office/drawing/2014/main" id="{A2D6D87B-2B50-4C3A-B94E-EB3373950A1E}"/>
              </a:ext>
            </a:extLst>
          </p:cNvPr>
          <p:cNvCxnSpPr>
            <a:cxnSpLocks/>
          </p:cNvCxnSpPr>
          <p:nvPr/>
        </p:nvCxnSpPr>
        <p:spPr>
          <a:xfrm>
            <a:off x="2346793" y="3831042"/>
            <a:ext cx="7088697"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17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70">
            <a:extLst>
              <a:ext uri="{FF2B5EF4-FFF2-40B4-BE49-F238E27FC236}">
                <a16:creationId xmlns:a16="http://schemas.microsoft.com/office/drawing/2014/main" id="{EB611A24-1A33-4008-B0BC-CB76831E0C38}"/>
              </a:ext>
            </a:extLst>
          </p:cNvPr>
          <p:cNvSpPr/>
          <p:nvPr/>
        </p:nvSpPr>
        <p:spPr>
          <a:xfrm>
            <a:off x="4897755" y="1573530"/>
            <a:ext cx="3009900" cy="646113"/>
          </a:xfrm>
          <a:prstGeom prst="rect">
            <a:avLst/>
          </a:prstGeom>
          <a:noFill/>
          <a:ln w="9525">
            <a:noFill/>
          </a:ln>
        </p:spPr>
        <p:txBody>
          <a:bodyPr wrap="square" anchor="t">
            <a:spAutoFit/>
          </a:bodyPr>
          <a:lstStyle/>
          <a:p>
            <a:r>
              <a:rPr lang="en-US" altLang="zh-CN" sz="3600" b="1" dirty="0">
                <a:solidFill>
                  <a:srgbClr val="1F4E79"/>
                </a:solidFill>
                <a:latin typeface="Arial" panose="020B0604020202020204" pitchFamily="34" charset="0"/>
                <a:ea typeface="宋体" panose="02010600030101010101" pitchFamily="2" charset="-122"/>
                <a:cs typeface="Open Sans" pitchFamily="34" charset="0"/>
              </a:rPr>
              <a:t>CONTENTS</a:t>
            </a:r>
            <a:endParaRPr lang="en-US" altLang="zh-CN" sz="3600" b="1" dirty="0">
              <a:solidFill>
                <a:srgbClr val="1F4E79"/>
              </a:solidFill>
              <a:latin typeface="Arial" panose="020B0604020202020204" pitchFamily="34" charset="0"/>
              <a:ea typeface="Open Sans" pitchFamily="34" charset="0"/>
            </a:endParaRPr>
          </a:p>
        </p:txBody>
      </p:sp>
      <p:sp>
        <p:nvSpPr>
          <p:cNvPr id="3" name="文本框 2">
            <a:extLst>
              <a:ext uri="{FF2B5EF4-FFF2-40B4-BE49-F238E27FC236}">
                <a16:creationId xmlns:a16="http://schemas.microsoft.com/office/drawing/2014/main" id="{022DD94C-1BBE-400A-9404-84710F6E30BA}"/>
              </a:ext>
            </a:extLst>
          </p:cNvPr>
          <p:cNvSpPr txBox="1"/>
          <p:nvPr/>
        </p:nvSpPr>
        <p:spPr>
          <a:xfrm>
            <a:off x="2507932" y="3248270"/>
            <a:ext cx="665567" cy="584775"/>
          </a:xfrm>
          <a:prstGeom prst="rect">
            <a:avLst/>
          </a:prstGeom>
          <a:noFill/>
        </p:spPr>
        <p:txBody>
          <a:bodyPr wrap="none" rtlCol="0">
            <a:spAutoFit/>
          </a:bodyPr>
          <a:lstStyle/>
          <a:p>
            <a:r>
              <a:rPr lang="en-US" altLang="zh-CN" sz="3200" dirty="0">
                <a:solidFill>
                  <a:schemeClr val="accent1"/>
                </a:solidFill>
                <a:latin typeface="+mn-ea"/>
              </a:rPr>
              <a:t>01</a:t>
            </a:r>
            <a:endParaRPr lang="zh-CN" altLang="en-US" sz="3200" dirty="0">
              <a:solidFill>
                <a:schemeClr val="accent1"/>
              </a:solidFill>
              <a:latin typeface="+mn-ea"/>
            </a:endParaRPr>
          </a:p>
        </p:txBody>
      </p:sp>
      <p:sp>
        <p:nvSpPr>
          <p:cNvPr id="16" name="文本框 15">
            <a:extLst>
              <a:ext uri="{FF2B5EF4-FFF2-40B4-BE49-F238E27FC236}">
                <a16:creationId xmlns:a16="http://schemas.microsoft.com/office/drawing/2014/main" id="{58A64650-49D9-4CD0-B59C-6E6C64976586}"/>
              </a:ext>
            </a:extLst>
          </p:cNvPr>
          <p:cNvSpPr txBox="1"/>
          <p:nvPr/>
        </p:nvSpPr>
        <p:spPr>
          <a:xfrm>
            <a:off x="6735489" y="3248270"/>
            <a:ext cx="665567" cy="584775"/>
          </a:xfrm>
          <a:prstGeom prst="rect">
            <a:avLst/>
          </a:prstGeom>
          <a:noFill/>
        </p:spPr>
        <p:txBody>
          <a:bodyPr wrap="none" rtlCol="0">
            <a:spAutoFit/>
          </a:bodyPr>
          <a:lstStyle/>
          <a:p>
            <a:r>
              <a:rPr lang="en-US" altLang="zh-CN" sz="3200" dirty="0">
                <a:solidFill>
                  <a:schemeClr val="accent1"/>
                </a:solidFill>
                <a:latin typeface="+mn-ea"/>
              </a:rPr>
              <a:t>02</a:t>
            </a:r>
            <a:endParaRPr lang="zh-CN" altLang="en-US" sz="3200" dirty="0">
              <a:solidFill>
                <a:schemeClr val="accent1"/>
              </a:solidFill>
              <a:latin typeface="+mn-ea"/>
            </a:endParaRPr>
          </a:p>
        </p:txBody>
      </p:sp>
      <p:sp>
        <p:nvSpPr>
          <p:cNvPr id="20" name="文本框 19">
            <a:extLst>
              <a:ext uri="{FF2B5EF4-FFF2-40B4-BE49-F238E27FC236}">
                <a16:creationId xmlns:a16="http://schemas.microsoft.com/office/drawing/2014/main" id="{0127AA72-7EFD-4248-9822-FD61E8CF8E15}"/>
              </a:ext>
            </a:extLst>
          </p:cNvPr>
          <p:cNvSpPr txBox="1"/>
          <p:nvPr/>
        </p:nvSpPr>
        <p:spPr>
          <a:xfrm>
            <a:off x="2507932" y="4175975"/>
            <a:ext cx="665567" cy="584775"/>
          </a:xfrm>
          <a:prstGeom prst="rect">
            <a:avLst/>
          </a:prstGeom>
          <a:noFill/>
        </p:spPr>
        <p:txBody>
          <a:bodyPr wrap="none" rtlCol="0">
            <a:spAutoFit/>
          </a:bodyPr>
          <a:lstStyle/>
          <a:p>
            <a:r>
              <a:rPr lang="en-US" altLang="zh-CN" sz="3200" dirty="0">
                <a:solidFill>
                  <a:schemeClr val="accent1"/>
                </a:solidFill>
                <a:latin typeface="+mn-ea"/>
              </a:rPr>
              <a:t>03</a:t>
            </a:r>
            <a:endParaRPr lang="zh-CN" altLang="en-US" sz="3200" dirty="0">
              <a:solidFill>
                <a:schemeClr val="accent1"/>
              </a:solidFill>
              <a:latin typeface="+mn-ea"/>
            </a:endParaRPr>
          </a:p>
        </p:txBody>
      </p:sp>
      <p:sp>
        <p:nvSpPr>
          <p:cNvPr id="21" name="文本框 20">
            <a:extLst>
              <a:ext uri="{FF2B5EF4-FFF2-40B4-BE49-F238E27FC236}">
                <a16:creationId xmlns:a16="http://schemas.microsoft.com/office/drawing/2014/main" id="{33E3EFE1-788C-451D-9FCD-C33A945D435E}"/>
              </a:ext>
            </a:extLst>
          </p:cNvPr>
          <p:cNvSpPr txBox="1"/>
          <p:nvPr/>
        </p:nvSpPr>
        <p:spPr>
          <a:xfrm>
            <a:off x="6735489" y="4169941"/>
            <a:ext cx="665567" cy="584775"/>
          </a:xfrm>
          <a:prstGeom prst="rect">
            <a:avLst/>
          </a:prstGeom>
          <a:noFill/>
        </p:spPr>
        <p:txBody>
          <a:bodyPr wrap="none" rtlCol="0">
            <a:spAutoFit/>
          </a:bodyPr>
          <a:lstStyle/>
          <a:p>
            <a:r>
              <a:rPr lang="en-US" altLang="zh-CN" sz="3200" dirty="0">
                <a:solidFill>
                  <a:schemeClr val="accent1"/>
                </a:solidFill>
                <a:latin typeface="+mn-ea"/>
              </a:rPr>
              <a:t>04</a:t>
            </a:r>
            <a:endParaRPr lang="zh-CN" altLang="en-US" sz="3200" dirty="0">
              <a:solidFill>
                <a:schemeClr val="accent1"/>
              </a:solidFill>
              <a:latin typeface="+mn-ea"/>
            </a:endParaRPr>
          </a:p>
        </p:txBody>
      </p:sp>
      <p:sp>
        <p:nvSpPr>
          <p:cNvPr id="7" name="文本框 6">
            <a:extLst>
              <a:ext uri="{FF2B5EF4-FFF2-40B4-BE49-F238E27FC236}">
                <a16:creationId xmlns:a16="http://schemas.microsoft.com/office/drawing/2014/main" id="{33231ACA-F3E2-488B-8C1B-84D36B910DD0}"/>
              </a:ext>
            </a:extLst>
          </p:cNvPr>
          <p:cNvSpPr txBox="1"/>
          <p:nvPr/>
        </p:nvSpPr>
        <p:spPr>
          <a:xfrm>
            <a:off x="3090858" y="3396078"/>
            <a:ext cx="1760418" cy="369332"/>
          </a:xfrm>
          <a:prstGeom prst="rect">
            <a:avLst/>
          </a:prstGeom>
          <a:noFill/>
        </p:spPr>
        <p:txBody>
          <a:bodyPr wrap="none" rtlCol="0">
            <a:spAutoFit/>
          </a:bodyPr>
          <a:lstStyle/>
          <a:p>
            <a:r>
              <a:rPr lang="en-US" altLang="zh-CN" dirty="0"/>
              <a:t>- - - - </a:t>
            </a:r>
            <a:r>
              <a:rPr lang="zh-CN" altLang="en-US" dirty="0">
                <a:solidFill>
                  <a:schemeClr val="accent1"/>
                </a:solidFill>
              </a:rPr>
              <a:t>研 究 背 景</a:t>
            </a:r>
          </a:p>
        </p:txBody>
      </p:sp>
      <p:sp>
        <p:nvSpPr>
          <p:cNvPr id="22" name="文本框 21">
            <a:extLst>
              <a:ext uri="{FF2B5EF4-FFF2-40B4-BE49-F238E27FC236}">
                <a16:creationId xmlns:a16="http://schemas.microsoft.com/office/drawing/2014/main" id="{74294293-EB33-44CA-9789-1CA4783DE807}"/>
              </a:ext>
            </a:extLst>
          </p:cNvPr>
          <p:cNvSpPr txBox="1"/>
          <p:nvPr/>
        </p:nvSpPr>
        <p:spPr>
          <a:xfrm>
            <a:off x="7424010" y="3396078"/>
            <a:ext cx="1832553" cy="369332"/>
          </a:xfrm>
          <a:prstGeom prst="rect">
            <a:avLst/>
          </a:prstGeom>
          <a:noFill/>
        </p:spPr>
        <p:txBody>
          <a:bodyPr wrap="none" rtlCol="0">
            <a:spAutoFit/>
          </a:bodyPr>
          <a:lstStyle/>
          <a:p>
            <a:r>
              <a:rPr lang="en-US" altLang="zh-CN" dirty="0"/>
              <a:t>- - - - </a:t>
            </a:r>
            <a:r>
              <a:rPr lang="zh-CN" altLang="en-US" dirty="0">
                <a:solidFill>
                  <a:schemeClr val="accent1"/>
                </a:solidFill>
              </a:rPr>
              <a:t>数据集介绍</a:t>
            </a:r>
          </a:p>
        </p:txBody>
      </p:sp>
      <p:sp>
        <p:nvSpPr>
          <p:cNvPr id="23" name="文本框 22">
            <a:extLst>
              <a:ext uri="{FF2B5EF4-FFF2-40B4-BE49-F238E27FC236}">
                <a16:creationId xmlns:a16="http://schemas.microsoft.com/office/drawing/2014/main" id="{A9301928-0036-446D-9C4E-48CD2FE3EC86}"/>
              </a:ext>
            </a:extLst>
          </p:cNvPr>
          <p:cNvSpPr txBox="1"/>
          <p:nvPr/>
        </p:nvSpPr>
        <p:spPr>
          <a:xfrm>
            <a:off x="3090858" y="4344191"/>
            <a:ext cx="1832553" cy="369332"/>
          </a:xfrm>
          <a:prstGeom prst="rect">
            <a:avLst/>
          </a:prstGeom>
          <a:noFill/>
        </p:spPr>
        <p:txBody>
          <a:bodyPr wrap="none" rtlCol="0">
            <a:spAutoFit/>
          </a:bodyPr>
          <a:lstStyle/>
          <a:p>
            <a:r>
              <a:rPr lang="en-US" altLang="zh-CN" dirty="0"/>
              <a:t>- - - - </a:t>
            </a:r>
            <a:r>
              <a:rPr lang="zh-CN" altLang="en-US" dirty="0">
                <a:solidFill>
                  <a:schemeClr val="accent1"/>
                </a:solidFill>
              </a:rPr>
              <a:t>使用的算法</a:t>
            </a:r>
          </a:p>
        </p:txBody>
      </p:sp>
      <p:sp>
        <p:nvSpPr>
          <p:cNvPr id="24" name="文本框 23">
            <a:extLst>
              <a:ext uri="{FF2B5EF4-FFF2-40B4-BE49-F238E27FC236}">
                <a16:creationId xmlns:a16="http://schemas.microsoft.com/office/drawing/2014/main" id="{B9788F74-E059-4880-B243-61BCE4ABEC1D}"/>
              </a:ext>
            </a:extLst>
          </p:cNvPr>
          <p:cNvSpPr txBox="1"/>
          <p:nvPr/>
        </p:nvSpPr>
        <p:spPr>
          <a:xfrm>
            <a:off x="7428247" y="4343181"/>
            <a:ext cx="1601721" cy="369332"/>
          </a:xfrm>
          <a:prstGeom prst="rect">
            <a:avLst/>
          </a:prstGeom>
          <a:noFill/>
        </p:spPr>
        <p:txBody>
          <a:bodyPr wrap="none" rtlCol="0">
            <a:spAutoFit/>
          </a:bodyPr>
          <a:lstStyle/>
          <a:p>
            <a:r>
              <a:rPr lang="en-US" altLang="zh-CN" dirty="0"/>
              <a:t>- - - - </a:t>
            </a:r>
            <a:r>
              <a:rPr lang="zh-CN" altLang="en-US" dirty="0">
                <a:solidFill>
                  <a:schemeClr val="accent1"/>
                </a:solidFill>
              </a:rPr>
              <a:t>结果分析</a:t>
            </a:r>
          </a:p>
        </p:txBody>
      </p:sp>
      <p:cxnSp>
        <p:nvCxnSpPr>
          <p:cNvPr id="9" name="直接连接符 8">
            <a:extLst>
              <a:ext uri="{FF2B5EF4-FFF2-40B4-BE49-F238E27FC236}">
                <a16:creationId xmlns:a16="http://schemas.microsoft.com/office/drawing/2014/main" id="{2FA465A8-0522-434D-99FA-583335355E79}"/>
              </a:ext>
            </a:extLst>
          </p:cNvPr>
          <p:cNvCxnSpPr>
            <a:cxnSpLocks/>
          </p:cNvCxnSpPr>
          <p:nvPr/>
        </p:nvCxnSpPr>
        <p:spPr>
          <a:xfrm flipV="1">
            <a:off x="2273416" y="2413830"/>
            <a:ext cx="8003098" cy="194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78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0-#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0-#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0-#ppt_w/2"/>
                                          </p:val>
                                        </p:tav>
                                        <p:tav tm="100000">
                                          <p:val>
                                            <p:strVal val="#ppt_x"/>
                                          </p:val>
                                        </p:tav>
                                      </p:tavLst>
                                    </p:anim>
                                    <p:anim calcmode="lin" valueType="num">
                                      <p:cBhvr additive="base">
                                        <p:cTn id="30" dur="500" fill="hold"/>
                                        <p:tgtEl>
                                          <p:spTgt spid="21"/>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0-#ppt_w/2"/>
                                          </p:val>
                                        </p:tav>
                                        <p:tav tm="100000">
                                          <p:val>
                                            <p:strVal val="#ppt_x"/>
                                          </p:val>
                                        </p:tav>
                                      </p:tavLst>
                                    </p:anim>
                                    <p:anim calcmode="lin" valueType="num">
                                      <p:cBhvr additive="base">
                                        <p:cTn id="34" dur="500" fill="hold"/>
                                        <p:tgtEl>
                                          <p:spTgt spid="7"/>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0-#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0-#ppt_w/2"/>
                                          </p:val>
                                        </p:tav>
                                        <p:tav tm="100000">
                                          <p:val>
                                            <p:strVal val="#ppt_x"/>
                                          </p:val>
                                        </p:tav>
                                      </p:tavLst>
                                    </p:anim>
                                    <p:anim calcmode="lin" valueType="num">
                                      <p:cBhvr additive="base">
                                        <p:cTn id="46"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p:bldP spid="16" grpId="0"/>
      <p:bldP spid="20" grpId="0"/>
      <p:bldP spid="21" grpId="0"/>
      <p:bldP spid="7" grpId="0"/>
      <p:bldP spid="22"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70">
            <a:extLst>
              <a:ext uri="{FF2B5EF4-FFF2-40B4-BE49-F238E27FC236}">
                <a16:creationId xmlns:a16="http://schemas.microsoft.com/office/drawing/2014/main" id="{39C1C0F6-B269-474B-83DB-563C66352704}"/>
              </a:ext>
            </a:extLst>
          </p:cNvPr>
          <p:cNvSpPr/>
          <p:nvPr/>
        </p:nvSpPr>
        <p:spPr>
          <a:xfrm>
            <a:off x="3870630" y="1878676"/>
            <a:ext cx="3009900" cy="1200329"/>
          </a:xfrm>
          <a:prstGeom prst="rect">
            <a:avLst/>
          </a:prstGeom>
          <a:noFill/>
          <a:ln w="9525">
            <a:noFill/>
          </a:ln>
        </p:spPr>
        <p:txBody>
          <a:bodyPr wrap="square" anchor="t">
            <a:spAutoFit/>
          </a:bodyPr>
          <a:lstStyle/>
          <a:p>
            <a:r>
              <a:rPr lang="en-US" altLang="zh-CN" sz="7200" dirty="0">
                <a:solidFill>
                  <a:srgbClr val="1F4E79"/>
                </a:solidFill>
                <a:latin typeface="Arial Narrow" panose="020B0606020202030204" pitchFamily="34" charset="0"/>
                <a:ea typeface="等线 Light" panose="02010600030101010101" pitchFamily="2" charset="-122"/>
                <a:cs typeface="Aharoni" panose="02010803020104030203" pitchFamily="2" charset="-79"/>
              </a:rPr>
              <a:t>01</a:t>
            </a:r>
          </a:p>
        </p:txBody>
      </p:sp>
      <p:cxnSp>
        <p:nvCxnSpPr>
          <p:cNvPr id="20" name="直接连接符 19">
            <a:extLst>
              <a:ext uri="{FF2B5EF4-FFF2-40B4-BE49-F238E27FC236}">
                <a16:creationId xmlns:a16="http://schemas.microsoft.com/office/drawing/2014/main" id="{62B3CFDE-7873-42EC-A671-0784ACB3ABFC}"/>
              </a:ext>
            </a:extLst>
          </p:cNvPr>
          <p:cNvCxnSpPr>
            <a:cxnSpLocks/>
          </p:cNvCxnSpPr>
          <p:nvPr/>
        </p:nvCxnSpPr>
        <p:spPr>
          <a:xfrm flipV="1">
            <a:off x="3731895" y="2366725"/>
            <a:ext cx="1716906" cy="1451132"/>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62747712-77AB-44BF-9624-A3F99212F51F}"/>
              </a:ext>
            </a:extLst>
          </p:cNvPr>
          <p:cNvSpPr txBox="1"/>
          <p:nvPr/>
        </p:nvSpPr>
        <p:spPr>
          <a:xfrm>
            <a:off x="4590348" y="3092291"/>
            <a:ext cx="3297390" cy="646331"/>
          </a:xfrm>
          <a:prstGeom prst="rect">
            <a:avLst/>
          </a:prstGeom>
          <a:noFill/>
        </p:spPr>
        <p:txBody>
          <a:bodyPr wrap="square" rtlCol="0">
            <a:spAutoFit/>
          </a:bodyPr>
          <a:lstStyle/>
          <a:p>
            <a:pPr algn="ctr"/>
            <a:r>
              <a:rPr lang="zh-CN" altLang="en-US" sz="3600" dirty="0">
                <a:solidFill>
                  <a:schemeClr val="tx1">
                    <a:lumMod val="65000"/>
                    <a:lumOff val="35000"/>
                  </a:schemeClr>
                </a:solidFill>
                <a:latin typeface="等线" panose="02010600030101010101" charset="-122"/>
                <a:ea typeface="等线" panose="02010600030101010101" charset="-122"/>
                <a:cs typeface="等线" panose="02010600030101010101" charset="-122"/>
              </a:rPr>
              <a:t>研究背景</a:t>
            </a:r>
            <a:endParaRPr lang="en-US" altLang="zh-CN" sz="2000" dirty="0">
              <a:solidFill>
                <a:schemeClr val="tx1">
                  <a:lumMod val="50000"/>
                  <a:lumOff val="50000"/>
                </a:schemeClr>
              </a:solidFill>
              <a:latin typeface="等线" panose="02010600030101010101" charset="-122"/>
              <a:ea typeface="等线" panose="02010600030101010101" charset="-122"/>
              <a:cs typeface="等线" panose="02010600030101010101" charset="-122"/>
            </a:endParaRPr>
          </a:p>
        </p:txBody>
      </p:sp>
    </p:spTree>
    <p:extLst>
      <p:ext uri="{BB962C8B-B14F-4D97-AF65-F5344CB8AC3E}">
        <p14:creationId xmlns:p14="http://schemas.microsoft.com/office/powerpoint/2010/main" val="159528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A4B0864-CA2F-4BCE-8379-4694B41EAA36}"/>
              </a:ext>
            </a:extLst>
          </p:cNvPr>
          <p:cNvSpPr txBox="1"/>
          <p:nvPr/>
        </p:nvSpPr>
        <p:spPr>
          <a:xfrm>
            <a:off x="792275" y="786765"/>
            <a:ext cx="1813317" cy="369332"/>
          </a:xfrm>
          <a:prstGeom prst="rect">
            <a:avLst/>
          </a:prstGeom>
          <a:noFill/>
        </p:spPr>
        <p:txBody>
          <a:bodyPr wrap="none" rtlCol="0">
            <a:spAutoFit/>
          </a:bodyPr>
          <a:lstStyle/>
          <a:p>
            <a:r>
              <a:rPr lang="en-US" altLang="zh-CN" dirty="0">
                <a:solidFill>
                  <a:schemeClr val="tx2">
                    <a:lumMod val="75000"/>
                  </a:schemeClr>
                </a:solidFill>
              </a:rPr>
              <a:t>- - - -  </a:t>
            </a:r>
            <a:r>
              <a:rPr lang="zh-CN" altLang="en-US" dirty="0">
                <a:solidFill>
                  <a:schemeClr val="tx2">
                    <a:lumMod val="75000"/>
                  </a:schemeClr>
                </a:solidFill>
              </a:rPr>
              <a:t>研 究 背 景</a:t>
            </a:r>
          </a:p>
        </p:txBody>
      </p:sp>
      <p:sp>
        <p:nvSpPr>
          <p:cNvPr id="22" name="文本框 21">
            <a:extLst>
              <a:ext uri="{FF2B5EF4-FFF2-40B4-BE49-F238E27FC236}">
                <a16:creationId xmlns:a16="http://schemas.microsoft.com/office/drawing/2014/main" id="{9D44A158-8E9F-40F7-8643-DEAE808FB050}"/>
              </a:ext>
            </a:extLst>
          </p:cNvPr>
          <p:cNvSpPr txBox="1"/>
          <p:nvPr/>
        </p:nvSpPr>
        <p:spPr>
          <a:xfrm>
            <a:off x="1184033" y="1797885"/>
            <a:ext cx="9823934" cy="3787575"/>
          </a:xfrm>
          <a:prstGeom prst="rect">
            <a:avLst/>
          </a:prstGeom>
          <a:noFill/>
        </p:spPr>
        <p:txBody>
          <a:bodyPr wrap="square" rtlCol="0">
            <a:spAutoFit/>
          </a:bodyPr>
          <a:lstStyle/>
          <a:p>
            <a:pPr algn="just">
              <a:lnSpc>
                <a:spcPct val="150000"/>
              </a:lnSpc>
            </a:pPr>
            <a:r>
              <a:rPr lang="zh-CN" altLang="en-US" dirty="0">
                <a:solidFill>
                  <a:schemeClr val="accent1">
                    <a:lumMod val="50000"/>
                  </a:schemeClr>
                </a:solidFill>
              </a:rPr>
              <a:t>本项目基于论文：</a:t>
            </a:r>
            <a:r>
              <a:rPr lang="en-US" altLang="zh-CN" dirty="0">
                <a:solidFill>
                  <a:schemeClr val="accent1">
                    <a:lumMod val="50000"/>
                  </a:schemeClr>
                </a:solidFill>
              </a:rPr>
              <a:t>《</a:t>
            </a:r>
            <a:r>
              <a:rPr lang="en-US" altLang="zh-CN" dirty="0">
                <a:solidFill>
                  <a:schemeClr val="accent1">
                    <a:lumMod val="50000"/>
                  </a:schemeClr>
                </a:solidFill>
                <a:hlinkClick r:id="rId2"/>
              </a:rPr>
              <a:t>Improving the diagnosis of thyroid cancer by machine learning and clinical data</a:t>
            </a:r>
            <a:r>
              <a:rPr lang="en-US" altLang="zh-CN" dirty="0">
                <a:solidFill>
                  <a:schemeClr val="accent1">
                    <a:lumMod val="50000"/>
                  </a:schemeClr>
                </a:solidFill>
              </a:rPr>
              <a:t>》</a:t>
            </a:r>
          </a:p>
          <a:p>
            <a:pPr indent="457200" algn="just">
              <a:lnSpc>
                <a:spcPct val="150000"/>
              </a:lnSpc>
            </a:pPr>
            <a:r>
              <a:rPr lang="zh-CN" altLang="en-US" dirty="0">
                <a:solidFill>
                  <a:schemeClr val="accent1">
                    <a:lumMod val="50000"/>
                  </a:schemeClr>
                </a:solidFill>
              </a:rPr>
              <a:t>甲状腺癌是最常见的内分泌系统恶性肿瘤，手术是目前的主要治疗方法。手术的一个重点是区分良恶性结节，准确的术前诊断有助于手术的顺利进行，避免不必要的损伤并降低术后复发风险。</a:t>
            </a:r>
            <a:endParaRPr lang="en-US" altLang="zh-CN" dirty="0">
              <a:solidFill>
                <a:schemeClr val="accent1">
                  <a:lumMod val="50000"/>
                </a:schemeClr>
              </a:solidFill>
            </a:endParaRPr>
          </a:p>
          <a:p>
            <a:pPr indent="457200" algn="just">
              <a:lnSpc>
                <a:spcPct val="150000"/>
              </a:lnSpc>
            </a:pPr>
            <a:r>
              <a:rPr lang="zh-CN" altLang="en-US" dirty="0">
                <a:solidFill>
                  <a:schemeClr val="accent1">
                    <a:lumMod val="50000"/>
                  </a:schemeClr>
                </a:solidFill>
              </a:rPr>
              <a:t>迄今为止，恶性结节诊断在很大程度上依赖于外科医生和放射科医生的临床经验。在许多情况下，人类判断既耗时又容易出错，准确且低成本的预测模型对于辅助医疗决策和减少人工劳动是迫切需要的。</a:t>
            </a:r>
            <a:endParaRPr lang="en-US" altLang="zh-CN" dirty="0">
              <a:solidFill>
                <a:schemeClr val="accent1">
                  <a:lumMod val="50000"/>
                </a:schemeClr>
              </a:solidFill>
            </a:endParaRPr>
          </a:p>
          <a:p>
            <a:pPr indent="457200" algn="just">
              <a:lnSpc>
                <a:spcPct val="150000"/>
              </a:lnSpc>
            </a:pPr>
            <a:r>
              <a:rPr lang="zh-CN" altLang="en-US" dirty="0">
                <a:solidFill>
                  <a:schemeClr val="accent1">
                    <a:lumMod val="50000"/>
                  </a:schemeClr>
                </a:solidFill>
              </a:rPr>
              <a:t>在本项目中，我们收集了一个临床数据集，并使用多种机器学习算法来预测结节的良恶性，为了体现算法的真实性能，我们使用十折交叉验证评估这些机器学习算法。</a:t>
            </a:r>
          </a:p>
        </p:txBody>
      </p:sp>
      <p:sp>
        <p:nvSpPr>
          <p:cNvPr id="29" name="矩形 28">
            <a:extLst>
              <a:ext uri="{FF2B5EF4-FFF2-40B4-BE49-F238E27FC236}">
                <a16:creationId xmlns:a16="http://schemas.microsoft.com/office/drawing/2014/main" id="{6700EBF8-8C28-4514-81DA-E91A4374E2C8}"/>
              </a:ext>
            </a:extLst>
          </p:cNvPr>
          <p:cNvSpPr/>
          <p:nvPr/>
        </p:nvSpPr>
        <p:spPr>
          <a:xfrm>
            <a:off x="792275" y="1141422"/>
            <a:ext cx="7530631" cy="4571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878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70">
            <a:extLst>
              <a:ext uri="{FF2B5EF4-FFF2-40B4-BE49-F238E27FC236}">
                <a16:creationId xmlns:a16="http://schemas.microsoft.com/office/drawing/2014/main" id="{87CC1D85-BB23-4311-BFDE-73AB49665F42}"/>
              </a:ext>
            </a:extLst>
          </p:cNvPr>
          <p:cNvSpPr/>
          <p:nvPr/>
        </p:nvSpPr>
        <p:spPr>
          <a:xfrm>
            <a:off x="3870630" y="1878676"/>
            <a:ext cx="3009900" cy="1200329"/>
          </a:xfrm>
          <a:prstGeom prst="rect">
            <a:avLst/>
          </a:prstGeom>
          <a:noFill/>
          <a:ln w="9525">
            <a:noFill/>
          </a:ln>
        </p:spPr>
        <p:txBody>
          <a:bodyPr wrap="square" anchor="t">
            <a:spAutoFit/>
          </a:bodyPr>
          <a:lstStyle/>
          <a:p>
            <a:r>
              <a:rPr lang="en-US" altLang="zh-CN" sz="7200" dirty="0">
                <a:solidFill>
                  <a:srgbClr val="1F4E79"/>
                </a:solidFill>
                <a:latin typeface="Arial Narrow" panose="020B0606020202030204" pitchFamily="34" charset="0"/>
                <a:ea typeface="等线 Light" panose="02010600030101010101" pitchFamily="2" charset="-122"/>
                <a:cs typeface="Aharoni" panose="02010803020104030203" pitchFamily="2" charset="-79"/>
              </a:rPr>
              <a:t>02</a:t>
            </a:r>
          </a:p>
        </p:txBody>
      </p:sp>
      <p:cxnSp>
        <p:nvCxnSpPr>
          <p:cNvPr id="14" name="直接连接符 13">
            <a:extLst>
              <a:ext uri="{FF2B5EF4-FFF2-40B4-BE49-F238E27FC236}">
                <a16:creationId xmlns:a16="http://schemas.microsoft.com/office/drawing/2014/main" id="{BCF2F5B1-2034-40FA-B604-0F51230FC56E}"/>
              </a:ext>
            </a:extLst>
          </p:cNvPr>
          <p:cNvCxnSpPr>
            <a:cxnSpLocks/>
          </p:cNvCxnSpPr>
          <p:nvPr/>
        </p:nvCxnSpPr>
        <p:spPr>
          <a:xfrm flipV="1">
            <a:off x="3731895" y="2366725"/>
            <a:ext cx="1716906" cy="1451132"/>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FC885BC-F58F-4311-80D2-9B6E5374EF6D}"/>
              </a:ext>
            </a:extLst>
          </p:cNvPr>
          <p:cNvSpPr txBox="1"/>
          <p:nvPr/>
        </p:nvSpPr>
        <p:spPr>
          <a:xfrm>
            <a:off x="4590348" y="3092291"/>
            <a:ext cx="3603626" cy="646331"/>
          </a:xfrm>
          <a:prstGeom prst="rect">
            <a:avLst/>
          </a:prstGeom>
          <a:noFill/>
        </p:spPr>
        <p:txBody>
          <a:bodyPr wrap="square" rtlCol="0">
            <a:spAutoFit/>
          </a:bodyPr>
          <a:lstStyle/>
          <a:p>
            <a:pPr algn="ctr"/>
            <a:r>
              <a:rPr lang="zh-CN" altLang="en-US" sz="3600" dirty="0">
                <a:solidFill>
                  <a:schemeClr val="tx1">
                    <a:lumMod val="65000"/>
                    <a:lumOff val="35000"/>
                  </a:schemeClr>
                </a:solidFill>
                <a:latin typeface="等线" panose="02010600030101010101" charset="-122"/>
                <a:ea typeface="等线" panose="02010600030101010101" charset="-122"/>
                <a:cs typeface="等线" panose="02010600030101010101" charset="-122"/>
              </a:rPr>
              <a:t>数据集介绍</a:t>
            </a:r>
            <a:endParaRPr lang="en-US" altLang="zh-CN" sz="2000" dirty="0">
              <a:solidFill>
                <a:schemeClr val="tx1">
                  <a:lumMod val="50000"/>
                  <a:lumOff val="50000"/>
                </a:schemeClr>
              </a:solidFill>
              <a:latin typeface="等线" panose="02010600030101010101" charset="-122"/>
              <a:ea typeface="等线" panose="02010600030101010101" charset="-122"/>
              <a:cs typeface="等线" panose="02010600030101010101" charset="-122"/>
            </a:endParaRPr>
          </a:p>
        </p:txBody>
      </p:sp>
    </p:spTree>
    <p:extLst>
      <p:ext uri="{BB962C8B-B14F-4D97-AF65-F5344CB8AC3E}">
        <p14:creationId xmlns:p14="http://schemas.microsoft.com/office/powerpoint/2010/main" val="57878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A4B0864-CA2F-4BCE-8379-4694B41EAA36}"/>
              </a:ext>
            </a:extLst>
          </p:cNvPr>
          <p:cNvSpPr txBox="1"/>
          <p:nvPr/>
        </p:nvSpPr>
        <p:spPr>
          <a:xfrm>
            <a:off x="792275" y="786765"/>
            <a:ext cx="2044149" cy="369332"/>
          </a:xfrm>
          <a:prstGeom prst="rect">
            <a:avLst/>
          </a:prstGeom>
          <a:noFill/>
        </p:spPr>
        <p:txBody>
          <a:bodyPr wrap="none" rtlCol="0">
            <a:spAutoFit/>
          </a:bodyPr>
          <a:lstStyle/>
          <a:p>
            <a:r>
              <a:rPr lang="en-US" altLang="zh-CN" dirty="0">
                <a:solidFill>
                  <a:schemeClr val="tx2">
                    <a:lumMod val="75000"/>
                  </a:schemeClr>
                </a:solidFill>
              </a:rPr>
              <a:t>- - - - </a:t>
            </a:r>
            <a:r>
              <a:rPr lang="zh-CN" altLang="en-US" dirty="0">
                <a:solidFill>
                  <a:schemeClr val="tx2">
                    <a:lumMod val="75000"/>
                  </a:schemeClr>
                </a:solidFill>
              </a:rPr>
              <a:t>数 据 集 介 绍</a:t>
            </a:r>
          </a:p>
        </p:txBody>
      </p:sp>
      <p:sp>
        <p:nvSpPr>
          <p:cNvPr id="22" name="文本框 21">
            <a:extLst>
              <a:ext uri="{FF2B5EF4-FFF2-40B4-BE49-F238E27FC236}">
                <a16:creationId xmlns:a16="http://schemas.microsoft.com/office/drawing/2014/main" id="{9D44A158-8E9F-40F7-8643-DEAE808FB050}"/>
              </a:ext>
            </a:extLst>
          </p:cNvPr>
          <p:cNvSpPr txBox="1"/>
          <p:nvPr/>
        </p:nvSpPr>
        <p:spPr>
          <a:xfrm>
            <a:off x="1184033" y="2158460"/>
            <a:ext cx="9823934" cy="2541080"/>
          </a:xfrm>
          <a:prstGeom prst="rect">
            <a:avLst/>
          </a:prstGeom>
          <a:noFill/>
        </p:spPr>
        <p:txBody>
          <a:bodyPr wrap="square" rtlCol="0">
            <a:spAutoFit/>
          </a:bodyPr>
          <a:lstStyle/>
          <a:p>
            <a:pPr indent="457200" algn="just">
              <a:lnSpc>
                <a:spcPct val="150000"/>
              </a:lnSpc>
            </a:pPr>
            <a:r>
              <a:rPr lang="zh-CN" altLang="en-US" dirty="0">
                <a:solidFill>
                  <a:schemeClr val="accent1">
                    <a:lumMod val="50000"/>
                  </a:schemeClr>
                </a:solidFill>
              </a:rPr>
              <a:t>本项目所使用的源数据集可以从</a:t>
            </a:r>
            <a:r>
              <a:rPr lang="en-US" altLang="zh-CN" dirty="0" err="1">
                <a:solidFill>
                  <a:schemeClr val="accent1">
                    <a:lumMod val="50000"/>
                  </a:schemeClr>
                </a:solidFill>
              </a:rPr>
              <a:t>Zenodo</a:t>
            </a:r>
            <a:r>
              <a:rPr lang="zh-CN" altLang="en-US" dirty="0">
                <a:solidFill>
                  <a:schemeClr val="accent1">
                    <a:lumMod val="50000"/>
                  </a:schemeClr>
                </a:solidFill>
              </a:rPr>
              <a:t>仓库下载：</a:t>
            </a:r>
            <a:r>
              <a:rPr lang="en-US" altLang="zh-CN" dirty="0">
                <a:solidFill>
                  <a:schemeClr val="accent1">
                    <a:lumMod val="50000"/>
                  </a:schemeClr>
                </a:solidFill>
                <a:hlinkClick r:id="rId2"/>
              </a:rPr>
              <a:t>https://doi.org/10.5281/zenodo.6465436</a:t>
            </a:r>
            <a:endParaRPr lang="en-US" altLang="zh-CN" dirty="0">
              <a:solidFill>
                <a:schemeClr val="accent1">
                  <a:lumMod val="50000"/>
                </a:schemeClr>
              </a:solidFill>
            </a:endParaRPr>
          </a:p>
          <a:p>
            <a:pPr indent="457200" algn="just">
              <a:lnSpc>
                <a:spcPct val="150000"/>
              </a:lnSpc>
            </a:pPr>
            <a:r>
              <a:rPr lang="zh-CN" altLang="en-US" dirty="0">
                <a:solidFill>
                  <a:schemeClr val="accent1">
                    <a:lumMod val="50000"/>
                  </a:schemeClr>
                </a:solidFill>
              </a:rPr>
              <a:t>数据集来自</a:t>
            </a:r>
            <a:r>
              <a:rPr lang="en-US" altLang="zh-CN" dirty="0">
                <a:solidFill>
                  <a:schemeClr val="accent1">
                    <a:lumMod val="50000"/>
                  </a:schemeClr>
                </a:solidFill>
              </a:rPr>
              <a:t>2010</a:t>
            </a:r>
            <a:r>
              <a:rPr lang="zh-CN" altLang="en-US" dirty="0">
                <a:solidFill>
                  <a:schemeClr val="accent1">
                    <a:lumMod val="50000"/>
                  </a:schemeClr>
                </a:solidFill>
              </a:rPr>
              <a:t>年至</a:t>
            </a:r>
            <a:r>
              <a:rPr lang="en-US" altLang="zh-CN" dirty="0">
                <a:solidFill>
                  <a:schemeClr val="accent1">
                    <a:lumMod val="50000"/>
                  </a:schemeClr>
                </a:solidFill>
              </a:rPr>
              <a:t>2012</a:t>
            </a:r>
            <a:r>
              <a:rPr lang="zh-CN" altLang="en-US" dirty="0">
                <a:solidFill>
                  <a:schemeClr val="accent1">
                    <a:lumMod val="50000"/>
                  </a:schemeClr>
                </a:solidFill>
              </a:rPr>
              <a:t>年在中国医科大学附属盛京医院住院的</a:t>
            </a:r>
            <a:r>
              <a:rPr lang="en-US" altLang="zh-CN" dirty="0">
                <a:solidFill>
                  <a:schemeClr val="accent1">
                    <a:lumMod val="50000"/>
                  </a:schemeClr>
                </a:solidFill>
              </a:rPr>
              <a:t>724</a:t>
            </a:r>
            <a:r>
              <a:rPr lang="zh-CN" altLang="en-US" dirty="0">
                <a:solidFill>
                  <a:schemeClr val="accent1">
                    <a:lumMod val="50000"/>
                  </a:schemeClr>
                </a:solidFill>
              </a:rPr>
              <a:t>名患者，所有患者都接受了甲状腺切除手术，他们的恶性结节、人口统计学信息、超声特征和血液检查结果等都被记录在数据集中。</a:t>
            </a:r>
            <a:endParaRPr lang="en-US" altLang="zh-CN" dirty="0">
              <a:solidFill>
                <a:schemeClr val="accent1">
                  <a:lumMod val="50000"/>
                </a:schemeClr>
              </a:solidFill>
            </a:endParaRPr>
          </a:p>
          <a:p>
            <a:pPr indent="457200" algn="just">
              <a:lnSpc>
                <a:spcPct val="150000"/>
              </a:lnSpc>
            </a:pPr>
            <a:r>
              <a:rPr lang="zh-CN" altLang="en-US" dirty="0">
                <a:solidFill>
                  <a:schemeClr val="accent1">
                    <a:lumMod val="50000"/>
                  </a:schemeClr>
                </a:solidFill>
              </a:rPr>
              <a:t>数据集中的每一行代表一个结节，总共</a:t>
            </a:r>
            <a:r>
              <a:rPr lang="en-US" altLang="zh-CN" dirty="0">
                <a:solidFill>
                  <a:schemeClr val="accent1">
                    <a:lumMod val="50000"/>
                  </a:schemeClr>
                </a:solidFill>
              </a:rPr>
              <a:t>1232</a:t>
            </a:r>
            <a:r>
              <a:rPr lang="zh-CN" altLang="en-US" dirty="0">
                <a:solidFill>
                  <a:schemeClr val="accent1">
                    <a:lumMod val="50000"/>
                  </a:schemeClr>
                </a:solidFill>
              </a:rPr>
              <a:t>行；每一列代表一个描述患者和结节特征的变量，每一个变量的含义如下表所示：</a:t>
            </a:r>
            <a:endParaRPr lang="en-US" altLang="zh-CN" dirty="0">
              <a:solidFill>
                <a:schemeClr val="accent1">
                  <a:lumMod val="50000"/>
                </a:schemeClr>
              </a:solidFill>
            </a:endParaRPr>
          </a:p>
        </p:txBody>
      </p:sp>
      <p:sp>
        <p:nvSpPr>
          <p:cNvPr id="29" name="矩形 28">
            <a:extLst>
              <a:ext uri="{FF2B5EF4-FFF2-40B4-BE49-F238E27FC236}">
                <a16:creationId xmlns:a16="http://schemas.microsoft.com/office/drawing/2014/main" id="{6700EBF8-8C28-4514-81DA-E91A4374E2C8}"/>
              </a:ext>
            </a:extLst>
          </p:cNvPr>
          <p:cNvSpPr/>
          <p:nvPr/>
        </p:nvSpPr>
        <p:spPr>
          <a:xfrm>
            <a:off x="792275" y="1141422"/>
            <a:ext cx="7530631" cy="4571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5679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AB5C2-55A2-EE95-91BC-107CB2638C85}"/>
            </a:ext>
          </a:extLst>
        </p:cNvPr>
        <p:cNvGrpSpPr/>
        <p:nvPr/>
      </p:nvGrpSpPr>
      <p:grpSpPr>
        <a:xfrm>
          <a:off x="0" y="0"/>
          <a:ext cx="0" cy="0"/>
          <a:chOff x="0" y="0"/>
          <a:chExt cx="0" cy="0"/>
        </a:xfrm>
      </p:grpSpPr>
      <p:sp>
        <p:nvSpPr>
          <p:cNvPr id="5" name="直角三角形 4">
            <a:extLst>
              <a:ext uri="{FF2B5EF4-FFF2-40B4-BE49-F238E27FC236}">
                <a16:creationId xmlns:a16="http://schemas.microsoft.com/office/drawing/2014/main" id="{93D6C49A-3395-1BD6-F480-59E04792759E}"/>
              </a:ext>
            </a:extLst>
          </p:cNvPr>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a:extLst>
              <a:ext uri="{FF2B5EF4-FFF2-40B4-BE49-F238E27FC236}">
                <a16:creationId xmlns:a16="http://schemas.microsoft.com/office/drawing/2014/main" id="{7EFA84EF-39B9-B4B0-8ADC-0810196E7498}"/>
              </a:ext>
            </a:extLst>
          </p:cNvPr>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a:extLst>
              <a:ext uri="{FF2B5EF4-FFF2-40B4-BE49-F238E27FC236}">
                <a16:creationId xmlns:a16="http://schemas.microsoft.com/office/drawing/2014/main" id="{9A1A7402-0B77-7C4D-ADC1-597D9C060EA3}"/>
              </a:ext>
            </a:extLst>
          </p:cNvPr>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E30D42CA-DB03-539C-7B02-525BCB44DF4C}"/>
              </a:ext>
            </a:extLst>
          </p:cNvPr>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EA55DF-7F89-3F10-DD89-0BAF635CB6A5}"/>
              </a:ext>
            </a:extLst>
          </p:cNvPr>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a:extLst>
              <a:ext uri="{FF2B5EF4-FFF2-40B4-BE49-F238E27FC236}">
                <a16:creationId xmlns:a16="http://schemas.microsoft.com/office/drawing/2014/main" id="{75EA02F8-D8FE-D25B-F4B4-C76E4E6FED22}"/>
              </a:ext>
            </a:extLst>
          </p:cNvPr>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E73F78D-B995-09BF-CCED-6C457A06D144}"/>
              </a:ext>
            </a:extLst>
          </p:cNvPr>
          <p:cNvSpPr txBox="1"/>
          <p:nvPr/>
        </p:nvSpPr>
        <p:spPr>
          <a:xfrm>
            <a:off x="792275" y="786765"/>
            <a:ext cx="2044149" cy="369332"/>
          </a:xfrm>
          <a:prstGeom prst="rect">
            <a:avLst/>
          </a:prstGeom>
          <a:noFill/>
        </p:spPr>
        <p:txBody>
          <a:bodyPr wrap="none" rtlCol="0">
            <a:spAutoFit/>
          </a:bodyPr>
          <a:lstStyle/>
          <a:p>
            <a:r>
              <a:rPr lang="en-US" altLang="zh-CN" dirty="0">
                <a:solidFill>
                  <a:schemeClr val="tx2">
                    <a:lumMod val="75000"/>
                  </a:schemeClr>
                </a:solidFill>
              </a:rPr>
              <a:t>- - - - </a:t>
            </a:r>
            <a:r>
              <a:rPr lang="zh-CN" altLang="en-US" dirty="0">
                <a:solidFill>
                  <a:schemeClr val="tx2">
                    <a:lumMod val="75000"/>
                  </a:schemeClr>
                </a:solidFill>
              </a:rPr>
              <a:t>数 据 集 介 绍</a:t>
            </a:r>
          </a:p>
        </p:txBody>
      </p:sp>
      <p:sp>
        <p:nvSpPr>
          <p:cNvPr id="29" name="矩形 28">
            <a:extLst>
              <a:ext uri="{FF2B5EF4-FFF2-40B4-BE49-F238E27FC236}">
                <a16:creationId xmlns:a16="http://schemas.microsoft.com/office/drawing/2014/main" id="{5D3A7CC4-F6BE-0D2C-98C0-D533ABE2F1C1}"/>
              </a:ext>
            </a:extLst>
          </p:cNvPr>
          <p:cNvSpPr/>
          <p:nvPr/>
        </p:nvSpPr>
        <p:spPr>
          <a:xfrm>
            <a:off x="792275" y="1141422"/>
            <a:ext cx="7530631" cy="4571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a:extLst>
              <a:ext uri="{FF2B5EF4-FFF2-40B4-BE49-F238E27FC236}">
                <a16:creationId xmlns:a16="http://schemas.microsoft.com/office/drawing/2014/main" id="{1DE2F1D8-2E2A-1C6C-45CD-497259FD94A5}"/>
              </a:ext>
            </a:extLst>
          </p:cNvPr>
          <p:cNvGraphicFramePr>
            <a:graphicFrameLocks noGrp="1"/>
          </p:cNvGraphicFramePr>
          <p:nvPr>
            <p:extLst>
              <p:ext uri="{D42A27DB-BD31-4B8C-83A1-F6EECF244321}">
                <p14:modId xmlns:p14="http://schemas.microsoft.com/office/powerpoint/2010/main" val="670391777"/>
              </p:ext>
            </p:extLst>
          </p:nvPr>
        </p:nvGraphicFramePr>
        <p:xfrm>
          <a:off x="2286770" y="1230782"/>
          <a:ext cx="6225903" cy="5054040"/>
        </p:xfrm>
        <a:graphic>
          <a:graphicData uri="http://schemas.openxmlformats.org/drawingml/2006/table">
            <a:tbl>
              <a:tblPr firstRow="1" firstCol="1" bandRow="1">
                <a:tableStyleId>{5C22544A-7EE6-4342-B048-85BDC9FD1C3A}</a:tableStyleId>
              </a:tblPr>
              <a:tblGrid>
                <a:gridCol w="2075301">
                  <a:extLst>
                    <a:ext uri="{9D8B030D-6E8A-4147-A177-3AD203B41FA5}">
                      <a16:colId xmlns:a16="http://schemas.microsoft.com/office/drawing/2014/main" val="2857278769"/>
                    </a:ext>
                  </a:extLst>
                </a:gridCol>
                <a:gridCol w="2075301">
                  <a:extLst>
                    <a:ext uri="{9D8B030D-6E8A-4147-A177-3AD203B41FA5}">
                      <a16:colId xmlns:a16="http://schemas.microsoft.com/office/drawing/2014/main" val="3454983749"/>
                    </a:ext>
                  </a:extLst>
                </a:gridCol>
                <a:gridCol w="2075301">
                  <a:extLst>
                    <a:ext uri="{9D8B030D-6E8A-4147-A177-3AD203B41FA5}">
                      <a16:colId xmlns:a16="http://schemas.microsoft.com/office/drawing/2014/main" val="3652937722"/>
                    </a:ext>
                  </a:extLst>
                </a:gridCol>
              </a:tblGrid>
              <a:tr h="288000">
                <a:tc>
                  <a:txBody>
                    <a:bodyPr/>
                    <a:lstStyle/>
                    <a:p>
                      <a:pPr indent="0" algn="ctr">
                        <a:lnSpc>
                          <a:spcPct val="100000"/>
                        </a:lnSpc>
                      </a:pPr>
                      <a:r>
                        <a:rPr lang="zh-CN" sz="1050" kern="100" dirty="0">
                          <a:effectLst/>
                        </a:rPr>
                        <a:t>变量名</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含义</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a:effectLst/>
                        </a:rPr>
                        <a:t>备注</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2519919"/>
                  </a:ext>
                </a:extLst>
              </a:tr>
              <a:tr h="234000">
                <a:tc>
                  <a:txBody>
                    <a:bodyPr/>
                    <a:lstStyle/>
                    <a:p>
                      <a:pPr indent="0" algn="ctr">
                        <a:lnSpc>
                          <a:spcPct val="100000"/>
                        </a:lnSpc>
                      </a:pPr>
                      <a:r>
                        <a:rPr lang="en-US" sz="1050" kern="100" dirty="0">
                          <a:effectLst/>
                        </a:rPr>
                        <a:t>id</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a:effectLst/>
                        </a:rPr>
                        <a:t>患者唯一标识符</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a:effectLst/>
                        </a:rPr>
                        <a:t>-</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92237489"/>
                  </a:ext>
                </a:extLst>
              </a:tr>
              <a:tr h="234000">
                <a:tc>
                  <a:txBody>
                    <a:bodyPr/>
                    <a:lstStyle/>
                    <a:p>
                      <a:pPr indent="0" algn="ctr">
                        <a:lnSpc>
                          <a:spcPct val="100000"/>
                        </a:lnSpc>
                      </a:pPr>
                      <a:r>
                        <a:rPr lang="en-US" sz="1050" kern="100" dirty="0">
                          <a:effectLst/>
                        </a:rPr>
                        <a:t>age</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年龄</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a:effectLst/>
                        </a:rPr>
                        <a:t>-</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50457493"/>
                  </a:ext>
                </a:extLst>
              </a:tr>
              <a:tr h="234000">
                <a:tc>
                  <a:txBody>
                    <a:bodyPr/>
                    <a:lstStyle/>
                    <a:p>
                      <a:pPr indent="0" algn="ctr">
                        <a:lnSpc>
                          <a:spcPct val="100000"/>
                        </a:lnSpc>
                      </a:pPr>
                      <a:r>
                        <a:rPr lang="en-US" sz="1050" kern="100" dirty="0">
                          <a:effectLst/>
                        </a:rPr>
                        <a:t>gender</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性别</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a:effectLst/>
                        </a:rPr>
                        <a:t>-</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99550294"/>
                  </a:ext>
                </a:extLst>
              </a:tr>
              <a:tr h="234000">
                <a:tc>
                  <a:txBody>
                    <a:bodyPr/>
                    <a:lstStyle/>
                    <a:p>
                      <a:pPr indent="0" algn="ctr">
                        <a:lnSpc>
                          <a:spcPct val="100000"/>
                        </a:lnSpc>
                      </a:pPr>
                      <a:r>
                        <a:rPr lang="en-US" sz="1050" kern="100" dirty="0">
                          <a:effectLst/>
                        </a:rPr>
                        <a:t>FT3</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a:effectLst/>
                        </a:rPr>
                        <a:t>三碘甲状腺原氨酸检测结果</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a:effectLst/>
                        </a:rPr>
                        <a:t>-</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75500509"/>
                  </a:ext>
                </a:extLst>
              </a:tr>
              <a:tr h="234000">
                <a:tc>
                  <a:txBody>
                    <a:bodyPr/>
                    <a:lstStyle/>
                    <a:p>
                      <a:pPr indent="0" algn="ctr">
                        <a:lnSpc>
                          <a:spcPct val="100000"/>
                        </a:lnSpc>
                      </a:pPr>
                      <a:r>
                        <a:rPr lang="en-US" sz="1050" kern="100">
                          <a:effectLst/>
                        </a:rPr>
                        <a:t>FT4</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甲状腺素测试结果</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a:effectLst/>
                        </a:rPr>
                        <a:t>-</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06034382"/>
                  </a:ext>
                </a:extLst>
              </a:tr>
              <a:tr h="234000">
                <a:tc>
                  <a:txBody>
                    <a:bodyPr/>
                    <a:lstStyle/>
                    <a:p>
                      <a:pPr indent="0" algn="ctr">
                        <a:lnSpc>
                          <a:spcPct val="100000"/>
                        </a:lnSpc>
                      </a:pPr>
                      <a:r>
                        <a:rPr lang="en-US" sz="1050" kern="100">
                          <a:effectLst/>
                        </a:rPr>
                        <a:t>TSH</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促甲状腺激素测试结果</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a:effectLst/>
                        </a:rPr>
                        <a:t>-</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57825076"/>
                  </a:ext>
                </a:extLst>
              </a:tr>
              <a:tr h="234000">
                <a:tc>
                  <a:txBody>
                    <a:bodyPr/>
                    <a:lstStyle/>
                    <a:p>
                      <a:pPr indent="0" algn="ctr">
                        <a:lnSpc>
                          <a:spcPct val="100000"/>
                        </a:lnSpc>
                      </a:pPr>
                      <a:r>
                        <a:rPr lang="en-US" sz="1050" kern="100" dirty="0">
                          <a:effectLst/>
                        </a:rPr>
                        <a:t>TPO</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甲状腺过氧化物酶抗体检测结果</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dirty="0">
                          <a:effectLst/>
                        </a:rPr>
                        <a:t>-</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43274968"/>
                  </a:ext>
                </a:extLst>
              </a:tr>
              <a:tr h="234000">
                <a:tc>
                  <a:txBody>
                    <a:bodyPr/>
                    <a:lstStyle/>
                    <a:p>
                      <a:pPr indent="0" algn="ctr">
                        <a:lnSpc>
                          <a:spcPct val="100000"/>
                        </a:lnSpc>
                      </a:pPr>
                      <a:r>
                        <a:rPr lang="en-US" sz="1050" kern="100">
                          <a:effectLst/>
                        </a:rPr>
                        <a:t>TGAb</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甲状腺球蛋白抗体检测结果</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a:effectLst/>
                        </a:rPr>
                        <a:t>-</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94377954"/>
                  </a:ext>
                </a:extLst>
              </a:tr>
              <a:tr h="234000">
                <a:tc>
                  <a:txBody>
                    <a:bodyPr/>
                    <a:lstStyle/>
                    <a:p>
                      <a:pPr indent="0" algn="ctr">
                        <a:lnSpc>
                          <a:spcPct val="100000"/>
                        </a:lnSpc>
                      </a:pPr>
                      <a:r>
                        <a:rPr lang="en-US" sz="1050" kern="100">
                          <a:effectLst/>
                        </a:rPr>
                        <a:t>site</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结节位置</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a:effectLst/>
                        </a:rPr>
                        <a:t>0:</a:t>
                      </a:r>
                      <a:r>
                        <a:rPr lang="zh-CN" sz="1050" kern="100">
                          <a:effectLst/>
                        </a:rPr>
                        <a:t>右侧；</a:t>
                      </a:r>
                      <a:r>
                        <a:rPr lang="en-US" sz="1050" kern="100">
                          <a:effectLst/>
                        </a:rPr>
                        <a:t>1:</a:t>
                      </a:r>
                      <a:r>
                        <a:rPr lang="zh-CN" sz="1050" kern="100">
                          <a:effectLst/>
                        </a:rPr>
                        <a:t>左侧；</a:t>
                      </a:r>
                      <a:r>
                        <a:rPr lang="en-US" sz="1050" kern="100">
                          <a:effectLst/>
                        </a:rPr>
                        <a:t>2:</a:t>
                      </a:r>
                      <a:r>
                        <a:rPr lang="zh-CN" sz="1050" kern="100">
                          <a:effectLst/>
                        </a:rPr>
                        <a:t>峡部</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78071386"/>
                  </a:ext>
                </a:extLst>
              </a:tr>
              <a:tr h="234000">
                <a:tc>
                  <a:txBody>
                    <a:bodyPr/>
                    <a:lstStyle/>
                    <a:p>
                      <a:pPr indent="0" algn="ctr">
                        <a:lnSpc>
                          <a:spcPct val="100000"/>
                        </a:lnSpc>
                      </a:pPr>
                      <a:r>
                        <a:rPr lang="en-US" sz="1050" kern="100" dirty="0" err="1">
                          <a:effectLst/>
                        </a:rPr>
                        <a:t>echo_pattern</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甲状腺回声</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dirty="0">
                          <a:effectLst/>
                        </a:rPr>
                        <a:t>0:</a:t>
                      </a:r>
                      <a:r>
                        <a:rPr lang="zh-CN" sz="1050" kern="100" dirty="0">
                          <a:effectLst/>
                        </a:rPr>
                        <a:t>均匀；</a:t>
                      </a:r>
                      <a:r>
                        <a:rPr lang="en-US" sz="1050" kern="100" dirty="0">
                          <a:effectLst/>
                        </a:rPr>
                        <a:t>1:</a:t>
                      </a:r>
                      <a:r>
                        <a:rPr lang="zh-CN" sz="1050" kern="100" dirty="0">
                          <a:effectLst/>
                        </a:rPr>
                        <a:t>不均匀</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02689529"/>
                  </a:ext>
                </a:extLst>
              </a:tr>
              <a:tr h="234000">
                <a:tc>
                  <a:txBody>
                    <a:bodyPr/>
                    <a:lstStyle/>
                    <a:p>
                      <a:pPr indent="0" algn="ctr">
                        <a:lnSpc>
                          <a:spcPct val="100000"/>
                        </a:lnSpc>
                      </a:pPr>
                      <a:r>
                        <a:rPr lang="en-US" sz="1050" kern="100" dirty="0">
                          <a:effectLst/>
                        </a:rPr>
                        <a:t>multifocality</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同一位置是否存在多个结节</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dirty="0">
                          <a:effectLst/>
                        </a:rPr>
                        <a:t>0:</a:t>
                      </a:r>
                      <a:r>
                        <a:rPr lang="zh-CN" sz="1050" kern="100" dirty="0">
                          <a:effectLst/>
                        </a:rPr>
                        <a:t>不存在；</a:t>
                      </a:r>
                      <a:r>
                        <a:rPr lang="en-US" sz="1050" kern="100" dirty="0">
                          <a:effectLst/>
                        </a:rPr>
                        <a:t>1:</a:t>
                      </a:r>
                      <a:r>
                        <a:rPr lang="zh-CN" sz="1050" kern="100" dirty="0">
                          <a:effectLst/>
                        </a:rPr>
                        <a:t>存在</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42838343"/>
                  </a:ext>
                </a:extLst>
              </a:tr>
              <a:tr h="234000">
                <a:tc>
                  <a:txBody>
                    <a:bodyPr/>
                    <a:lstStyle/>
                    <a:p>
                      <a:pPr indent="0" algn="ctr">
                        <a:lnSpc>
                          <a:spcPct val="100000"/>
                        </a:lnSpc>
                      </a:pPr>
                      <a:r>
                        <a:rPr lang="en-US" sz="1050" kern="100">
                          <a:effectLst/>
                        </a:rPr>
                        <a:t>size</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结节大小</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单位：厘米</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61585330"/>
                  </a:ext>
                </a:extLst>
              </a:tr>
              <a:tr h="234000">
                <a:tc>
                  <a:txBody>
                    <a:bodyPr/>
                    <a:lstStyle/>
                    <a:p>
                      <a:pPr indent="0" algn="ctr">
                        <a:lnSpc>
                          <a:spcPct val="100000"/>
                        </a:lnSpc>
                      </a:pPr>
                      <a:r>
                        <a:rPr lang="en-US" sz="1050" kern="100">
                          <a:effectLst/>
                        </a:rPr>
                        <a:t>shape</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a:effectLst/>
                        </a:rPr>
                        <a:t>结节形状</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dirty="0">
                          <a:effectLst/>
                        </a:rPr>
                        <a:t>0:</a:t>
                      </a:r>
                      <a:r>
                        <a:rPr lang="zh-CN" sz="1050" kern="100" dirty="0">
                          <a:effectLst/>
                        </a:rPr>
                        <a:t>规则；</a:t>
                      </a:r>
                      <a:r>
                        <a:rPr lang="en-US" sz="1050" kern="100" dirty="0">
                          <a:effectLst/>
                        </a:rPr>
                        <a:t>1:</a:t>
                      </a:r>
                      <a:r>
                        <a:rPr lang="zh-CN" sz="1050" kern="100" dirty="0">
                          <a:effectLst/>
                        </a:rPr>
                        <a:t>不规则</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38595525"/>
                  </a:ext>
                </a:extLst>
              </a:tr>
              <a:tr h="234000">
                <a:tc>
                  <a:txBody>
                    <a:bodyPr/>
                    <a:lstStyle/>
                    <a:p>
                      <a:pPr indent="0" algn="ctr">
                        <a:lnSpc>
                          <a:spcPct val="100000"/>
                        </a:lnSpc>
                      </a:pPr>
                      <a:r>
                        <a:rPr lang="en-US" sz="1050" kern="100">
                          <a:effectLst/>
                        </a:rPr>
                        <a:t>margin</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a:effectLst/>
                        </a:rPr>
                        <a:t>结节边缘清晰度</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dirty="0">
                          <a:effectLst/>
                        </a:rPr>
                        <a:t>0:</a:t>
                      </a:r>
                      <a:r>
                        <a:rPr lang="zh-CN" sz="1050" kern="100" dirty="0">
                          <a:effectLst/>
                        </a:rPr>
                        <a:t>清晰；</a:t>
                      </a:r>
                      <a:r>
                        <a:rPr lang="en-US" sz="1050" kern="100" dirty="0">
                          <a:effectLst/>
                        </a:rPr>
                        <a:t>1:</a:t>
                      </a:r>
                      <a:r>
                        <a:rPr lang="zh-CN" sz="1050" kern="100" dirty="0">
                          <a:effectLst/>
                        </a:rPr>
                        <a:t>不清晰</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3432087"/>
                  </a:ext>
                </a:extLst>
              </a:tr>
              <a:tr h="234000">
                <a:tc>
                  <a:txBody>
                    <a:bodyPr/>
                    <a:lstStyle/>
                    <a:p>
                      <a:pPr indent="0" algn="ctr">
                        <a:lnSpc>
                          <a:spcPct val="100000"/>
                        </a:lnSpc>
                      </a:pPr>
                      <a:r>
                        <a:rPr lang="en-US" sz="1050" kern="100">
                          <a:effectLst/>
                        </a:rPr>
                        <a:t>calcification</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a:effectLst/>
                        </a:rPr>
                        <a:t>结节钙化</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dirty="0">
                          <a:effectLst/>
                        </a:rPr>
                        <a:t>0:</a:t>
                      </a:r>
                      <a:r>
                        <a:rPr lang="zh-CN" sz="1050" kern="100" dirty="0">
                          <a:effectLst/>
                        </a:rPr>
                        <a:t>无；</a:t>
                      </a:r>
                      <a:r>
                        <a:rPr lang="en-US" sz="1050" kern="100" dirty="0">
                          <a:effectLst/>
                        </a:rPr>
                        <a:t>1:</a:t>
                      </a:r>
                      <a:r>
                        <a:rPr lang="zh-CN" sz="1050" kern="100" dirty="0">
                          <a:effectLst/>
                        </a:rPr>
                        <a:t>有</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9276030"/>
                  </a:ext>
                </a:extLst>
              </a:tr>
              <a:tr h="288000">
                <a:tc>
                  <a:txBody>
                    <a:bodyPr/>
                    <a:lstStyle/>
                    <a:p>
                      <a:pPr indent="0" algn="ctr">
                        <a:lnSpc>
                          <a:spcPct val="100000"/>
                        </a:lnSpc>
                      </a:pPr>
                      <a:r>
                        <a:rPr lang="en-US" sz="1050" kern="100">
                          <a:effectLst/>
                        </a:rPr>
                        <a:t>echo_strength</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a:effectLst/>
                        </a:rPr>
                        <a:t>结节回声</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a:effectLst/>
                        </a:rPr>
                        <a:t>0:</a:t>
                      </a:r>
                      <a:r>
                        <a:rPr lang="zh-CN" sz="1050" kern="100">
                          <a:effectLst/>
                        </a:rPr>
                        <a:t>无；</a:t>
                      </a:r>
                      <a:r>
                        <a:rPr lang="en-US" sz="1050" kern="100">
                          <a:effectLst/>
                        </a:rPr>
                        <a:t>1:</a:t>
                      </a:r>
                      <a:r>
                        <a:rPr lang="zh-CN" sz="1050" kern="100">
                          <a:effectLst/>
                        </a:rPr>
                        <a:t>等回声；</a:t>
                      </a:r>
                      <a:r>
                        <a:rPr lang="en-US" sz="1050" kern="100">
                          <a:effectLst/>
                        </a:rPr>
                        <a:t>2:</a:t>
                      </a:r>
                      <a:r>
                        <a:rPr lang="zh-CN" sz="1050" kern="100">
                          <a:effectLst/>
                        </a:rPr>
                        <a:t>中回声；</a:t>
                      </a:r>
                      <a:r>
                        <a:rPr lang="en-US" sz="1050" kern="100">
                          <a:effectLst/>
                        </a:rPr>
                        <a:t>3:</a:t>
                      </a:r>
                      <a:r>
                        <a:rPr lang="zh-CN" sz="1050" kern="100">
                          <a:effectLst/>
                        </a:rPr>
                        <a:t>高回声；</a:t>
                      </a:r>
                      <a:r>
                        <a:rPr lang="en-US" sz="1050" kern="100">
                          <a:effectLst/>
                        </a:rPr>
                        <a:t>4:</a:t>
                      </a:r>
                      <a:r>
                        <a:rPr lang="zh-CN" sz="1050" kern="100">
                          <a:effectLst/>
                        </a:rPr>
                        <a:t>低回声</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21445636"/>
                  </a:ext>
                </a:extLst>
              </a:tr>
              <a:tr h="234000">
                <a:tc>
                  <a:txBody>
                    <a:bodyPr/>
                    <a:lstStyle/>
                    <a:p>
                      <a:pPr indent="0" algn="ctr">
                        <a:lnSpc>
                          <a:spcPct val="100000"/>
                        </a:lnSpc>
                      </a:pPr>
                      <a:r>
                        <a:rPr lang="en-US" sz="1050" kern="100" dirty="0" err="1">
                          <a:effectLst/>
                        </a:rPr>
                        <a:t>blood_flow</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a:effectLst/>
                        </a:rPr>
                        <a:t>结节血流</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a:effectLst/>
                        </a:rPr>
                        <a:t>0:</a:t>
                      </a:r>
                      <a:r>
                        <a:rPr lang="zh-CN" sz="1050" kern="100">
                          <a:effectLst/>
                        </a:rPr>
                        <a:t>正常；</a:t>
                      </a:r>
                      <a:r>
                        <a:rPr lang="en-US" sz="1050" kern="100">
                          <a:effectLst/>
                        </a:rPr>
                        <a:t>1:</a:t>
                      </a:r>
                      <a:r>
                        <a:rPr lang="zh-CN" sz="1050" kern="100">
                          <a:effectLst/>
                        </a:rPr>
                        <a:t>丰富</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0724253"/>
                  </a:ext>
                </a:extLst>
              </a:tr>
              <a:tr h="234000">
                <a:tc>
                  <a:txBody>
                    <a:bodyPr/>
                    <a:lstStyle/>
                    <a:p>
                      <a:pPr indent="0" algn="ctr">
                        <a:lnSpc>
                          <a:spcPct val="100000"/>
                        </a:lnSpc>
                      </a:pPr>
                      <a:r>
                        <a:rPr lang="en-US" sz="1050" kern="100">
                          <a:effectLst/>
                        </a:rPr>
                        <a:t>composition</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结节成分</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dirty="0">
                          <a:effectLst/>
                        </a:rPr>
                        <a:t>0:</a:t>
                      </a:r>
                      <a:r>
                        <a:rPr lang="zh-CN" sz="1050" kern="100" dirty="0">
                          <a:effectLst/>
                        </a:rPr>
                        <a:t>囊性；</a:t>
                      </a:r>
                      <a:r>
                        <a:rPr lang="en-US" sz="1050" kern="100" dirty="0">
                          <a:effectLst/>
                        </a:rPr>
                        <a:t>1:</a:t>
                      </a:r>
                      <a:r>
                        <a:rPr lang="zh-CN" sz="1050" kern="100" dirty="0">
                          <a:effectLst/>
                        </a:rPr>
                        <a:t>混合性；</a:t>
                      </a:r>
                      <a:r>
                        <a:rPr lang="en-US" sz="1050" kern="100" dirty="0">
                          <a:effectLst/>
                        </a:rPr>
                        <a:t>2:</a:t>
                      </a:r>
                      <a:r>
                        <a:rPr lang="zh-CN" sz="1050" kern="100" dirty="0">
                          <a:effectLst/>
                        </a:rPr>
                        <a:t>实性</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74844764"/>
                  </a:ext>
                </a:extLst>
              </a:tr>
              <a:tr h="234000">
                <a:tc>
                  <a:txBody>
                    <a:bodyPr/>
                    <a:lstStyle/>
                    <a:p>
                      <a:pPr indent="0" algn="ctr">
                        <a:lnSpc>
                          <a:spcPct val="100000"/>
                        </a:lnSpc>
                      </a:pPr>
                      <a:r>
                        <a:rPr lang="en-US" sz="1050" kern="100">
                          <a:effectLst/>
                        </a:rPr>
                        <a:t>mal</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结节恶性</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dirty="0">
                          <a:effectLst/>
                        </a:rPr>
                        <a:t>0:</a:t>
                      </a:r>
                      <a:r>
                        <a:rPr lang="zh-CN" sz="1050" kern="100" dirty="0">
                          <a:effectLst/>
                        </a:rPr>
                        <a:t>良性，</a:t>
                      </a:r>
                      <a:r>
                        <a:rPr lang="en-US" sz="1050" kern="100" dirty="0">
                          <a:effectLst/>
                        </a:rPr>
                        <a:t>1:</a:t>
                      </a:r>
                      <a:r>
                        <a:rPr lang="zh-CN" sz="1050" kern="100" dirty="0">
                          <a:effectLst/>
                        </a:rPr>
                        <a:t>恶性</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67723461"/>
                  </a:ext>
                </a:extLst>
              </a:tr>
              <a:tr h="234000">
                <a:tc>
                  <a:txBody>
                    <a:bodyPr/>
                    <a:lstStyle/>
                    <a:p>
                      <a:pPr indent="0" algn="ctr">
                        <a:lnSpc>
                          <a:spcPct val="100000"/>
                        </a:lnSpc>
                      </a:pPr>
                      <a:r>
                        <a:rPr lang="en-US" sz="1050" kern="100">
                          <a:effectLst/>
                        </a:rPr>
                        <a:t>multilateral</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结节是否出现在多个位置</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dirty="0">
                          <a:effectLst/>
                        </a:rPr>
                        <a:t>0:</a:t>
                      </a:r>
                      <a:r>
                        <a:rPr lang="zh-CN" sz="1050" kern="100" dirty="0">
                          <a:effectLst/>
                        </a:rPr>
                        <a:t>不存在；</a:t>
                      </a:r>
                      <a:r>
                        <a:rPr lang="en-US" sz="1050" kern="100" dirty="0">
                          <a:effectLst/>
                        </a:rPr>
                        <a:t>1:</a:t>
                      </a:r>
                      <a:r>
                        <a:rPr lang="zh-CN" sz="1050" kern="100" dirty="0">
                          <a:effectLst/>
                        </a:rPr>
                        <a:t>存在</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58251264"/>
                  </a:ext>
                </a:extLst>
              </a:tr>
            </a:tbl>
          </a:graphicData>
        </a:graphic>
      </p:graphicFrame>
    </p:spTree>
    <p:extLst>
      <p:ext uri="{BB962C8B-B14F-4D97-AF65-F5344CB8AC3E}">
        <p14:creationId xmlns:p14="http://schemas.microsoft.com/office/powerpoint/2010/main" val="94713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985EC-8277-EC0D-AF32-03FD7E71ED65}"/>
            </a:ext>
          </a:extLst>
        </p:cNvPr>
        <p:cNvGrpSpPr/>
        <p:nvPr/>
      </p:nvGrpSpPr>
      <p:grpSpPr>
        <a:xfrm>
          <a:off x="0" y="0"/>
          <a:ext cx="0" cy="0"/>
          <a:chOff x="0" y="0"/>
          <a:chExt cx="0" cy="0"/>
        </a:xfrm>
      </p:grpSpPr>
      <p:sp>
        <p:nvSpPr>
          <p:cNvPr id="5" name="直角三角形 4">
            <a:extLst>
              <a:ext uri="{FF2B5EF4-FFF2-40B4-BE49-F238E27FC236}">
                <a16:creationId xmlns:a16="http://schemas.microsoft.com/office/drawing/2014/main" id="{9317A5F1-8A7C-D0A9-045B-71FA4CA30C6E}"/>
              </a:ext>
            </a:extLst>
          </p:cNvPr>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a:extLst>
              <a:ext uri="{FF2B5EF4-FFF2-40B4-BE49-F238E27FC236}">
                <a16:creationId xmlns:a16="http://schemas.microsoft.com/office/drawing/2014/main" id="{6ED0FF6A-1014-4293-85A8-DF588AB95F7B}"/>
              </a:ext>
            </a:extLst>
          </p:cNvPr>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a:extLst>
              <a:ext uri="{FF2B5EF4-FFF2-40B4-BE49-F238E27FC236}">
                <a16:creationId xmlns:a16="http://schemas.microsoft.com/office/drawing/2014/main" id="{E4FB340D-4145-F8A7-40C5-DDDE2683D30D}"/>
              </a:ext>
            </a:extLst>
          </p:cNvPr>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3762ACAD-7FF8-1218-8DE9-A207A60BA8D6}"/>
              </a:ext>
            </a:extLst>
          </p:cNvPr>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4E012132-56C7-99C0-1398-77BCEE94CFE2}"/>
              </a:ext>
            </a:extLst>
          </p:cNvPr>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a:extLst>
              <a:ext uri="{FF2B5EF4-FFF2-40B4-BE49-F238E27FC236}">
                <a16:creationId xmlns:a16="http://schemas.microsoft.com/office/drawing/2014/main" id="{51C45412-0F06-EE6F-A022-990DE2825774}"/>
              </a:ext>
            </a:extLst>
          </p:cNvPr>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305970D-24F4-B4DC-2F6A-3FFEA5755870}"/>
              </a:ext>
            </a:extLst>
          </p:cNvPr>
          <p:cNvSpPr txBox="1"/>
          <p:nvPr/>
        </p:nvSpPr>
        <p:spPr>
          <a:xfrm>
            <a:off x="792275" y="786765"/>
            <a:ext cx="2044149" cy="369332"/>
          </a:xfrm>
          <a:prstGeom prst="rect">
            <a:avLst/>
          </a:prstGeom>
          <a:noFill/>
        </p:spPr>
        <p:txBody>
          <a:bodyPr wrap="none" rtlCol="0">
            <a:spAutoFit/>
          </a:bodyPr>
          <a:lstStyle/>
          <a:p>
            <a:r>
              <a:rPr lang="en-US" altLang="zh-CN" dirty="0">
                <a:solidFill>
                  <a:schemeClr val="tx2">
                    <a:lumMod val="75000"/>
                  </a:schemeClr>
                </a:solidFill>
              </a:rPr>
              <a:t>- - - - </a:t>
            </a:r>
            <a:r>
              <a:rPr lang="zh-CN" altLang="en-US" dirty="0">
                <a:solidFill>
                  <a:schemeClr val="tx2">
                    <a:lumMod val="75000"/>
                  </a:schemeClr>
                </a:solidFill>
              </a:rPr>
              <a:t>数 据 集 介 绍</a:t>
            </a:r>
          </a:p>
        </p:txBody>
      </p:sp>
      <p:sp>
        <p:nvSpPr>
          <p:cNvPr id="22" name="文本框 21">
            <a:extLst>
              <a:ext uri="{FF2B5EF4-FFF2-40B4-BE49-F238E27FC236}">
                <a16:creationId xmlns:a16="http://schemas.microsoft.com/office/drawing/2014/main" id="{3E204818-EB71-55E8-5A5A-BFD3A82C5724}"/>
              </a:ext>
            </a:extLst>
          </p:cNvPr>
          <p:cNvSpPr txBox="1"/>
          <p:nvPr/>
        </p:nvSpPr>
        <p:spPr>
          <a:xfrm>
            <a:off x="1184033" y="2158460"/>
            <a:ext cx="9823934" cy="1294585"/>
          </a:xfrm>
          <a:prstGeom prst="rect">
            <a:avLst/>
          </a:prstGeom>
          <a:noFill/>
        </p:spPr>
        <p:txBody>
          <a:bodyPr wrap="square" rtlCol="0">
            <a:spAutoFit/>
          </a:bodyPr>
          <a:lstStyle/>
          <a:p>
            <a:pPr indent="457200" algn="just">
              <a:lnSpc>
                <a:spcPct val="150000"/>
              </a:lnSpc>
            </a:pPr>
            <a:r>
              <a:rPr lang="zh-CN" altLang="en-US" dirty="0">
                <a:solidFill>
                  <a:schemeClr val="accent1">
                    <a:lumMod val="50000"/>
                  </a:schemeClr>
                </a:solidFill>
              </a:rPr>
              <a:t>在这些字段中，</a:t>
            </a:r>
            <a:r>
              <a:rPr lang="en-US" altLang="zh-CN" dirty="0">
                <a:solidFill>
                  <a:schemeClr val="accent1">
                    <a:lumMod val="50000"/>
                  </a:schemeClr>
                </a:solidFill>
              </a:rPr>
              <a:t>id</a:t>
            </a:r>
            <a:r>
              <a:rPr lang="zh-CN" altLang="en-US" dirty="0">
                <a:solidFill>
                  <a:schemeClr val="accent1">
                    <a:lumMod val="50000"/>
                  </a:schemeClr>
                </a:solidFill>
              </a:rPr>
              <a:t>对于算法来说是无效列，所以在训练和测试时会删除该列。</a:t>
            </a:r>
            <a:endParaRPr lang="en-US" altLang="zh-CN" dirty="0">
              <a:solidFill>
                <a:schemeClr val="accent1">
                  <a:lumMod val="50000"/>
                </a:schemeClr>
              </a:solidFill>
            </a:endParaRPr>
          </a:p>
          <a:p>
            <a:pPr indent="457200" algn="just">
              <a:lnSpc>
                <a:spcPct val="150000"/>
              </a:lnSpc>
            </a:pPr>
            <a:r>
              <a:rPr lang="en-US" altLang="zh-CN" dirty="0">
                <a:solidFill>
                  <a:schemeClr val="accent1">
                    <a:lumMod val="50000"/>
                  </a:schemeClr>
                </a:solidFill>
              </a:rPr>
              <a:t>mal</a:t>
            </a:r>
            <a:r>
              <a:rPr lang="zh-CN" altLang="en-US" dirty="0">
                <a:solidFill>
                  <a:schemeClr val="accent1">
                    <a:lumMod val="50000"/>
                  </a:schemeClr>
                </a:solidFill>
              </a:rPr>
              <a:t>是标签列，除去</a:t>
            </a:r>
            <a:r>
              <a:rPr lang="en-US" altLang="zh-CN" dirty="0">
                <a:solidFill>
                  <a:schemeClr val="accent1">
                    <a:lumMod val="50000"/>
                  </a:schemeClr>
                </a:solidFill>
              </a:rPr>
              <a:t>mal</a:t>
            </a:r>
            <a:r>
              <a:rPr lang="zh-CN" altLang="en-US" dirty="0">
                <a:solidFill>
                  <a:schemeClr val="accent1">
                    <a:lumMod val="50000"/>
                  </a:schemeClr>
                </a:solidFill>
              </a:rPr>
              <a:t>和</a:t>
            </a:r>
            <a:r>
              <a:rPr lang="en-US" altLang="zh-CN" dirty="0">
                <a:solidFill>
                  <a:schemeClr val="accent1">
                    <a:lumMod val="50000"/>
                  </a:schemeClr>
                </a:solidFill>
              </a:rPr>
              <a:t>id</a:t>
            </a:r>
            <a:r>
              <a:rPr lang="zh-CN" altLang="en-US" dirty="0">
                <a:solidFill>
                  <a:schemeClr val="accent1">
                    <a:lumMod val="50000"/>
                  </a:schemeClr>
                </a:solidFill>
              </a:rPr>
              <a:t>之外的都是特征列，所以该数据集有</a:t>
            </a:r>
            <a:r>
              <a:rPr lang="en-US" altLang="zh-CN" dirty="0">
                <a:solidFill>
                  <a:schemeClr val="accent1">
                    <a:lumMod val="50000"/>
                  </a:schemeClr>
                </a:solidFill>
              </a:rPr>
              <a:t>18</a:t>
            </a:r>
            <a:r>
              <a:rPr lang="zh-CN" altLang="en-US" dirty="0">
                <a:solidFill>
                  <a:schemeClr val="accent1">
                    <a:lumMod val="50000"/>
                  </a:schemeClr>
                </a:solidFill>
              </a:rPr>
              <a:t>个特征、</a:t>
            </a:r>
            <a:r>
              <a:rPr lang="en-US" altLang="zh-CN" dirty="0">
                <a:solidFill>
                  <a:schemeClr val="accent1">
                    <a:lumMod val="50000"/>
                  </a:schemeClr>
                </a:solidFill>
              </a:rPr>
              <a:t>1</a:t>
            </a:r>
            <a:r>
              <a:rPr lang="zh-CN" altLang="en-US" dirty="0">
                <a:solidFill>
                  <a:schemeClr val="accent1">
                    <a:lumMod val="50000"/>
                  </a:schemeClr>
                </a:solidFill>
              </a:rPr>
              <a:t>个因变量。我们的目标是使用机器学习算法根据</a:t>
            </a:r>
            <a:r>
              <a:rPr lang="en-US" altLang="zh-CN" dirty="0">
                <a:solidFill>
                  <a:schemeClr val="accent1">
                    <a:lumMod val="50000"/>
                  </a:schemeClr>
                </a:solidFill>
              </a:rPr>
              <a:t>18</a:t>
            </a:r>
            <a:r>
              <a:rPr lang="zh-CN" altLang="en-US" dirty="0">
                <a:solidFill>
                  <a:schemeClr val="accent1">
                    <a:lumMod val="50000"/>
                  </a:schemeClr>
                </a:solidFill>
              </a:rPr>
              <a:t>个特征预测出</a:t>
            </a:r>
            <a:r>
              <a:rPr lang="en-US" altLang="zh-CN" dirty="0">
                <a:solidFill>
                  <a:schemeClr val="accent1">
                    <a:lumMod val="50000"/>
                  </a:schemeClr>
                </a:solidFill>
              </a:rPr>
              <a:t>1</a:t>
            </a:r>
            <a:r>
              <a:rPr lang="zh-CN" altLang="en-US" dirty="0">
                <a:solidFill>
                  <a:schemeClr val="accent1">
                    <a:lumMod val="50000"/>
                  </a:schemeClr>
                </a:solidFill>
              </a:rPr>
              <a:t>个因变量。</a:t>
            </a:r>
            <a:endParaRPr lang="en-US" altLang="zh-CN" dirty="0">
              <a:solidFill>
                <a:schemeClr val="accent1">
                  <a:lumMod val="50000"/>
                </a:schemeClr>
              </a:solidFill>
            </a:endParaRPr>
          </a:p>
        </p:txBody>
      </p:sp>
      <p:sp>
        <p:nvSpPr>
          <p:cNvPr id="29" name="矩形 28">
            <a:extLst>
              <a:ext uri="{FF2B5EF4-FFF2-40B4-BE49-F238E27FC236}">
                <a16:creationId xmlns:a16="http://schemas.microsoft.com/office/drawing/2014/main" id="{1F7DF169-892F-493D-A6D0-B55372FFB958}"/>
              </a:ext>
            </a:extLst>
          </p:cNvPr>
          <p:cNvSpPr/>
          <p:nvPr/>
        </p:nvSpPr>
        <p:spPr>
          <a:xfrm>
            <a:off x="792275" y="1141422"/>
            <a:ext cx="7530631" cy="4571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323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70">
            <a:extLst>
              <a:ext uri="{FF2B5EF4-FFF2-40B4-BE49-F238E27FC236}">
                <a16:creationId xmlns:a16="http://schemas.microsoft.com/office/drawing/2014/main" id="{87CC1D85-BB23-4311-BFDE-73AB49665F42}"/>
              </a:ext>
            </a:extLst>
          </p:cNvPr>
          <p:cNvSpPr/>
          <p:nvPr/>
        </p:nvSpPr>
        <p:spPr>
          <a:xfrm>
            <a:off x="3870630" y="1878676"/>
            <a:ext cx="3009900" cy="1200329"/>
          </a:xfrm>
          <a:prstGeom prst="rect">
            <a:avLst/>
          </a:prstGeom>
          <a:noFill/>
          <a:ln w="9525">
            <a:noFill/>
          </a:ln>
        </p:spPr>
        <p:txBody>
          <a:bodyPr wrap="square" anchor="t">
            <a:spAutoFit/>
          </a:bodyPr>
          <a:lstStyle/>
          <a:p>
            <a:r>
              <a:rPr lang="en-US" altLang="zh-CN" sz="7200" dirty="0">
                <a:solidFill>
                  <a:srgbClr val="1F4E79"/>
                </a:solidFill>
                <a:latin typeface="Arial Narrow" panose="020B0606020202030204" pitchFamily="34" charset="0"/>
                <a:ea typeface="等线 Light" panose="02010600030101010101" pitchFamily="2" charset="-122"/>
                <a:cs typeface="Aharoni" panose="02010803020104030203" pitchFamily="2" charset="-79"/>
              </a:rPr>
              <a:t>03</a:t>
            </a:r>
          </a:p>
        </p:txBody>
      </p:sp>
      <p:cxnSp>
        <p:nvCxnSpPr>
          <p:cNvPr id="14" name="直接连接符 13">
            <a:extLst>
              <a:ext uri="{FF2B5EF4-FFF2-40B4-BE49-F238E27FC236}">
                <a16:creationId xmlns:a16="http://schemas.microsoft.com/office/drawing/2014/main" id="{BCF2F5B1-2034-40FA-B604-0F51230FC56E}"/>
              </a:ext>
            </a:extLst>
          </p:cNvPr>
          <p:cNvCxnSpPr>
            <a:cxnSpLocks/>
          </p:cNvCxnSpPr>
          <p:nvPr/>
        </p:nvCxnSpPr>
        <p:spPr>
          <a:xfrm flipV="1">
            <a:off x="3731895" y="2366725"/>
            <a:ext cx="1716906" cy="1451132"/>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FC885BC-F58F-4311-80D2-9B6E5374EF6D}"/>
              </a:ext>
            </a:extLst>
          </p:cNvPr>
          <p:cNvSpPr txBox="1"/>
          <p:nvPr/>
        </p:nvSpPr>
        <p:spPr>
          <a:xfrm>
            <a:off x="4590348" y="3092291"/>
            <a:ext cx="3603626" cy="646331"/>
          </a:xfrm>
          <a:prstGeom prst="rect">
            <a:avLst/>
          </a:prstGeom>
          <a:noFill/>
        </p:spPr>
        <p:txBody>
          <a:bodyPr wrap="square" rtlCol="0">
            <a:spAutoFit/>
          </a:bodyPr>
          <a:lstStyle/>
          <a:p>
            <a:pPr algn="ctr"/>
            <a:r>
              <a:rPr lang="zh-CN" altLang="en-US" sz="3600" dirty="0">
                <a:solidFill>
                  <a:schemeClr val="tx1">
                    <a:lumMod val="65000"/>
                    <a:lumOff val="35000"/>
                  </a:schemeClr>
                </a:solidFill>
                <a:latin typeface="等线" panose="02010600030101010101" charset="-122"/>
                <a:ea typeface="等线" panose="02010600030101010101" charset="-122"/>
                <a:cs typeface="等线" panose="02010600030101010101" charset="-122"/>
              </a:rPr>
              <a:t>使用的算法</a:t>
            </a:r>
            <a:endParaRPr lang="en-US" altLang="zh-CN" sz="2000" dirty="0">
              <a:solidFill>
                <a:schemeClr val="tx1">
                  <a:lumMod val="50000"/>
                  <a:lumOff val="50000"/>
                </a:schemeClr>
              </a:solidFill>
              <a:latin typeface="等线" panose="02010600030101010101" charset="-122"/>
              <a:ea typeface="等线" panose="02010600030101010101" charset="-122"/>
              <a:cs typeface="等线" panose="02010600030101010101" charset="-122"/>
            </a:endParaRPr>
          </a:p>
        </p:txBody>
      </p:sp>
    </p:spTree>
    <p:extLst>
      <p:ext uri="{BB962C8B-B14F-4D97-AF65-F5344CB8AC3E}">
        <p14:creationId xmlns:p14="http://schemas.microsoft.com/office/powerpoint/2010/main" val="164536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1480</TotalTime>
  <Words>1188</Words>
  <Application>Microsoft Office PowerPoint</Application>
  <PresentationFormat>宽屏</PresentationFormat>
  <Paragraphs>142</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Arial</vt:lpstr>
      <vt:lpstr>Arial Narrow</vt:lpstr>
      <vt:lpstr>Calibri</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c1959</dc:creator>
  <cp:lastModifiedBy>基悦 谢</cp:lastModifiedBy>
  <cp:revision>112</cp:revision>
  <dcterms:created xsi:type="dcterms:W3CDTF">2021-03-31T03:00:00Z</dcterms:created>
  <dcterms:modified xsi:type="dcterms:W3CDTF">2024-10-28T06:02:43Z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5A616EBAB41940D2B8FC4F8671FD4626</vt:lpwstr>
  </property>
  <property fmtid="{D5CDD505-2E9C-101B-9397-08002B2CF9AE}" pid="3" name="KSOProductBuildVer">
    <vt:lpwstr>2052-11.1.0.10356</vt:lpwstr>
  </property>
</Properties>
</file>