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76" r:id="rId3"/>
    <p:sldId id="289" r:id="rId4"/>
    <p:sldId id="277" r:id="rId5"/>
    <p:sldId id="278" r:id="rId6"/>
    <p:sldId id="279" r:id="rId7"/>
    <p:sldId id="280" r:id="rId8"/>
    <p:sldId id="281" r:id="rId9"/>
    <p:sldId id="294" r:id="rId10"/>
    <p:sldId id="293" r:id="rId11"/>
    <p:sldId id="292" r:id="rId12"/>
    <p:sldId id="291" r:id="rId13"/>
    <p:sldId id="295" r:id="rId14"/>
    <p:sldId id="297" r:id="rId15"/>
    <p:sldId id="298" r:id="rId16"/>
    <p:sldId id="282"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4" d="100"/>
          <a:sy n="114" d="100"/>
        </p:scale>
        <p:origin x="414" y="114"/>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E6FD2A-9476-4BBB-929E-38127FD3D5D9}"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10B9BF42-E00E-4CE6-BF29-17694FDB93A8}">
      <dgm:prSet phldrT="[Text]"/>
      <dgm:spPr/>
      <dgm:t>
        <a:bodyPr/>
        <a:lstStyle/>
        <a:p>
          <a:r>
            <a:rPr lang="en-US" dirty="0"/>
            <a:t>Optimize the performance of Classification Models</a:t>
          </a:r>
        </a:p>
      </dgm:t>
    </dgm:pt>
    <dgm:pt modelId="{862511C3-CAAA-4B1F-B1F4-68FC6D956723}" type="parTrans" cxnId="{7392FA81-61A3-4678-9BE3-ACFCE0373AD0}">
      <dgm:prSet/>
      <dgm:spPr/>
      <dgm:t>
        <a:bodyPr/>
        <a:lstStyle/>
        <a:p>
          <a:endParaRPr lang="en-US"/>
        </a:p>
      </dgm:t>
    </dgm:pt>
    <dgm:pt modelId="{E6089937-1DB6-49AF-823C-B5E638D0B490}" type="sibTrans" cxnId="{7392FA81-61A3-4678-9BE3-ACFCE0373AD0}">
      <dgm:prSet/>
      <dgm:spPr/>
      <dgm:t>
        <a:bodyPr/>
        <a:lstStyle/>
        <a:p>
          <a:endParaRPr lang="en-US"/>
        </a:p>
      </dgm:t>
    </dgm:pt>
    <dgm:pt modelId="{269FD2DF-FEE2-4149-8F55-2D3A2AD32843}">
      <dgm:prSet phldrT="[Text]"/>
      <dgm:spPr/>
      <dgm:t>
        <a:bodyPr/>
        <a:lstStyle/>
        <a:p>
          <a:r>
            <a:rPr lang="en-US" dirty="0"/>
            <a:t>There are two kinds of classification models being built for this project, one is being trained based on the selected features from TED main dataset and the other one is trained based on the plain transcript of a talk. Neither model has HIGH prediction accuracy. </a:t>
          </a:r>
        </a:p>
      </dgm:t>
    </dgm:pt>
    <dgm:pt modelId="{BB1A3DA8-ABD5-49EA-9F08-176D2759979D}" type="parTrans" cxnId="{C864DE5C-5C17-460B-A98E-66471E4A9C96}">
      <dgm:prSet/>
      <dgm:spPr/>
      <dgm:t>
        <a:bodyPr/>
        <a:lstStyle/>
        <a:p>
          <a:endParaRPr lang="en-US"/>
        </a:p>
      </dgm:t>
    </dgm:pt>
    <dgm:pt modelId="{6506743B-3323-455D-914B-1C9A9C2C9CC3}" type="sibTrans" cxnId="{C864DE5C-5C17-460B-A98E-66471E4A9C96}">
      <dgm:prSet/>
      <dgm:spPr/>
      <dgm:t>
        <a:bodyPr/>
        <a:lstStyle/>
        <a:p>
          <a:endParaRPr lang="en-US"/>
        </a:p>
      </dgm:t>
    </dgm:pt>
    <dgm:pt modelId="{FD530D9F-E31D-489E-80FF-6751B3ADEB7F}">
      <dgm:prSet phldrT="[Text]"/>
      <dgm:spPr/>
      <dgm:t>
        <a:bodyPr/>
        <a:lstStyle/>
        <a:p>
          <a:r>
            <a:rPr lang="en-US" dirty="0"/>
            <a:t>Apply Topic Modeling on text features  </a:t>
          </a:r>
        </a:p>
      </dgm:t>
    </dgm:pt>
    <dgm:pt modelId="{2140C0E7-F41D-4CA7-8DE7-E16159080578}" type="parTrans" cxnId="{A0AC727D-DA4C-4616-B4B6-D7A033E30473}">
      <dgm:prSet/>
      <dgm:spPr/>
      <dgm:t>
        <a:bodyPr/>
        <a:lstStyle/>
        <a:p>
          <a:endParaRPr lang="en-US"/>
        </a:p>
      </dgm:t>
    </dgm:pt>
    <dgm:pt modelId="{BAF709EE-A674-4397-8958-75100BB83D17}" type="sibTrans" cxnId="{A0AC727D-DA4C-4616-B4B6-D7A033E30473}">
      <dgm:prSet/>
      <dgm:spPr/>
      <dgm:t>
        <a:bodyPr/>
        <a:lstStyle/>
        <a:p>
          <a:endParaRPr lang="en-US"/>
        </a:p>
      </dgm:t>
    </dgm:pt>
    <dgm:pt modelId="{22D35E2B-7FCA-42EE-9D3F-75573D59226E}">
      <dgm:prSet phldrT="[Text]"/>
      <dgm:spPr/>
      <dgm:t>
        <a:bodyPr/>
        <a:lstStyle/>
        <a:p>
          <a:r>
            <a:rPr lang="en-US" dirty="0"/>
            <a:t>In this project, there are some text features not being used while building the classification model, such as, </a:t>
          </a:r>
          <a:r>
            <a:rPr lang="en-US" b="1" dirty="0"/>
            <a:t>title</a:t>
          </a:r>
          <a:r>
            <a:rPr lang="en-US" dirty="0"/>
            <a:t>, </a:t>
          </a:r>
          <a:r>
            <a:rPr lang="en-US" b="1" dirty="0"/>
            <a:t>description</a:t>
          </a:r>
          <a:r>
            <a:rPr lang="en-US" dirty="0"/>
            <a:t>, and </a:t>
          </a:r>
          <a:r>
            <a:rPr lang="en-US" b="1" dirty="0"/>
            <a:t>tags</a:t>
          </a:r>
          <a:r>
            <a:rPr lang="en-US" dirty="0"/>
            <a:t> etc. due to time limitations. However, those features are actually more important. </a:t>
          </a:r>
        </a:p>
      </dgm:t>
    </dgm:pt>
    <dgm:pt modelId="{CB5656A7-EE37-43B4-8473-5F567B1F8940}" type="parTrans" cxnId="{7AB88F88-D733-4F78-8B87-8DADFAFB7504}">
      <dgm:prSet/>
      <dgm:spPr/>
      <dgm:t>
        <a:bodyPr/>
        <a:lstStyle/>
        <a:p>
          <a:endParaRPr lang="en-US"/>
        </a:p>
      </dgm:t>
    </dgm:pt>
    <dgm:pt modelId="{63CBE89E-C118-45B4-8758-173B4BF16CE0}" type="sibTrans" cxnId="{7AB88F88-D733-4F78-8B87-8DADFAFB7504}">
      <dgm:prSet/>
      <dgm:spPr/>
      <dgm:t>
        <a:bodyPr/>
        <a:lstStyle/>
        <a:p>
          <a:endParaRPr lang="en-US"/>
        </a:p>
      </dgm:t>
    </dgm:pt>
    <dgm:pt modelId="{48A97F51-9615-4B41-A57F-DC94BF118CFF}">
      <dgm:prSet phldrT="[Text]"/>
      <dgm:spPr/>
      <dgm:t>
        <a:bodyPr/>
        <a:lstStyle/>
        <a:p>
          <a:r>
            <a:rPr lang="en-US" b="1" i="1" dirty="0"/>
            <a:t>Proposed Algorithm: </a:t>
          </a:r>
          <a:r>
            <a:rPr lang="en-US" b="0" i="1" u="sng" dirty="0"/>
            <a:t>Latent Dirichlet Allocation(LDA)</a:t>
          </a:r>
          <a:r>
            <a:rPr lang="en-US" b="0" i="1" dirty="0"/>
            <a:t> is a popular algorithm for topic modeling with excellent implementations in the Python’s Gensim package.</a:t>
          </a:r>
          <a:endParaRPr lang="en-US" dirty="0"/>
        </a:p>
      </dgm:t>
    </dgm:pt>
    <dgm:pt modelId="{35CA02BA-A8E9-4F9F-8E23-FE8763982A91}" type="parTrans" cxnId="{22C61002-CFCF-448A-86D1-FD8F233526E9}">
      <dgm:prSet/>
      <dgm:spPr/>
      <dgm:t>
        <a:bodyPr/>
        <a:lstStyle/>
        <a:p>
          <a:endParaRPr lang="en-US"/>
        </a:p>
      </dgm:t>
    </dgm:pt>
    <dgm:pt modelId="{FC5D39AC-534E-420E-A4C2-57B9A185DD44}" type="sibTrans" cxnId="{22C61002-CFCF-448A-86D1-FD8F233526E9}">
      <dgm:prSet/>
      <dgm:spPr/>
      <dgm:t>
        <a:bodyPr/>
        <a:lstStyle/>
        <a:p>
          <a:endParaRPr lang="en-US"/>
        </a:p>
      </dgm:t>
    </dgm:pt>
    <dgm:pt modelId="{E7A85730-E934-48F2-8D75-4BA0D7A823BF}">
      <dgm:prSet phldrT="[Text]"/>
      <dgm:spPr/>
      <dgm:t>
        <a:bodyPr/>
        <a:lstStyle/>
        <a:p>
          <a:endParaRPr lang="en-US" dirty="0"/>
        </a:p>
      </dgm:t>
    </dgm:pt>
    <dgm:pt modelId="{DFD0BF60-D81A-4097-9D59-B1FF5E498761}" type="parTrans" cxnId="{00324B9E-CC08-49DF-BEB5-601B9D23AD76}">
      <dgm:prSet/>
      <dgm:spPr/>
      <dgm:t>
        <a:bodyPr/>
        <a:lstStyle/>
        <a:p>
          <a:endParaRPr lang="en-US"/>
        </a:p>
      </dgm:t>
    </dgm:pt>
    <dgm:pt modelId="{208CEC5B-513C-4DFB-8DEF-C164F5C34324}" type="sibTrans" cxnId="{00324B9E-CC08-49DF-BEB5-601B9D23AD76}">
      <dgm:prSet/>
      <dgm:spPr/>
      <dgm:t>
        <a:bodyPr/>
        <a:lstStyle/>
        <a:p>
          <a:endParaRPr lang="en-US"/>
        </a:p>
      </dgm:t>
    </dgm:pt>
    <dgm:pt modelId="{83B26D4B-74F0-47D7-9F7F-152217A67343}">
      <dgm:prSet phldrT="[Text]"/>
      <dgm:spPr/>
      <dgm:t>
        <a:bodyPr/>
        <a:lstStyle/>
        <a:p>
          <a:r>
            <a:rPr lang="en-US" dirty="0"/>
            <a:t>Although the prediction accuracy depends on the dataset, planning further pre-pruning and post-post pruning to see if a better prediction accuracy can be obtained. </a:t>
          </a:r>
        </a:p>
      </dgm:t>
    </dgm:pt>
    <dgm:pt modelId="{A0929CA5-E037-4B94-B056-5C379DA382E8}" type="parTrans" cxnId="{C6C52B4D-C13C-4328-B1E8-F9F42636D8BD}">
      <dgm:prSet/>
      <dgm:spPr/>
      <dgm:t>
        <a:bodyPr/>
        <a:lstStyle/>
        <a:p>
          <a:endParaRPr lang="en-US"/>
        </a:p>
      </dgm:t>
    </dgm:pt>
    <dgm:pt modelId="{0ACDA6D5-72A6-4D7A-ABFE-4CB7A1887937}" type="sibTrans" cxnId="{C6C52B4D-C13C-4328-B1E8-F9F42636D8BD}">
      <dgm:prSet/>
      <dgm:spPr/>
      <dgm:t>
        <a:bodyPr/>
        <a:lstStyle/>
        <a:p>
          <a:endParaRPr lang="en-US"/>
        </a:p>
      </dgm:t>
    </dgm:pt>
    <dgm:pt modelId="{1BD0EEFF-3F80-4312-81EB-67AD251C1E40}" type="pres">
      <dgm:prSet presAssocID="{44E6FD2A-9476-4BBB-929E-38127FD3D5D9}" presName="linear" presStyleCnt="0">
        <dgm:presLayoutVars>
          <dgm:animLvl val="lvl"/>
          <dgm:resizeHandles val="exact"/>
        </dgm:presLayoutVars>
      </dgm:prSet>
      <dgm:spPr/>
    </dgm:pt>
    <dgm:pt modelId="{DA118DA2-0F2F-41AE-9315-B8E4486C96F4}" type="pres">
      <dgm:prSet presAssocID="{10B9BF42-E00E-4CE6-BF29-17694FDB93A8}" presName="parentText" presStyleLbl="node1" presStyleIdx="0" presStyleCnt="2" custScaleY="15535" custLinFactNeighborY="11696">
        <dgm:presLayoutVars>
          <dgm:chMax val="0"/>
          <dgm:bulletEnabled val="1"/>
        </dgm:presLayoutVars>
      </dgm:prSet>
      <dgm:spPr/>
    </dgm:pt>
    <dgm:pt modelId="{88FD8664-E99C-459E-A1D6-626114A5F91D}" type="pres">
      <dgm:prSet presAssocID="{10B9BF42-E00E-4CE6-BF29-17694FDB93A8}" presName="childText" presStyleLbl="revTx" presStyleIdx="0" presStyleCnt="2" custScaleY="8864" custLinFactNeighborY="55976">
        <dgm:presLayoutVars>
          <dgm:bulletEnabled val="1"/>
        </dgm:presLayoutVars>
      </dgm:prSet>
      <dgm:spPr/>
    </dgm:pt>
    <dgm:pt modelId="{4C6F3F46-6EBE-40E9-BEFB-130B3C3D4D12}" type="pres">
      <dgm:prSet presAssocID="{FD530D9F-E31D-489E-80FF-6751B3ADEB7F}" presName="parentText" presStyleLbl="node1" presStyleIdx="1" presStyleCnt="2" custScaleY="14021" custLinFactNeighborX="76" custLinFactNeighborY="-13278">
        <dgm:presLayoutVars>
          <dgm:chMax val="0"/>
          <dgm:bulletEnabled val="1"/>
        </dgm:presLayoutVars>
      </dgm:prSet>
      <dgm:spPr/>
    </dgm:pt>
    <dgm:pt modelId="{12A602FB-0D66-4A8D-99B6-2ADD38B231A9}" type="pres">
      <dgm:prSet presAssocID="{FD530D9F-E31D-489E-80FF-6751B3ADEB7F}" presName="childText" presStyleLbl="revTx" presStyleIdx="1" presStyleCnt="2" custScaleY="7171" custLinFactNeighborY="-52853">
        <dgm:presLayoutVars>
          <dgm:bulletEnabled val="1"/>
        </dgm:presLayoutVars>
      </dgm:prSet>
      <dgm:spPr/>
    </dgm:pt>
  </dgm:ptLst>
  <dgm:cxnLst>
    <dgm:cxn modelId="{22C61002-CFCF-448A-86D1-FD8F233526E9}" srcId="{FD530D9F-E31D-489E-80FF-6751B3ADEB7F}" destId="{48A97F51-9615-4B41-A57F-DC94BF118CFF}" srcOrd="1" destOrd="0" parTransId="{35CA02BA-A8E9-4F9F-8E23-FE8763982A91}" sibTransId="{FC5D39AC-534E-420E-A4C2-57B9A185DD44}"/>
    <dgm:cxn modelId="{9153D308-08E2-4784-B6CE-BB1F0BA35CB5}" type="presOf" srcId="{FD530D9F-E31D-489E-80FF-6751B3ADEB7F}" destId="{4C6F3F46-6EBE-40E9-BEFB-130B3C3D4D12}" srcOrd="0" destOrd="0" presId="urn:microsoft.com/office/officeart/2005/8/layout/vList2"/>
    <dgm:cxn modelId="{AC1DC10B-4A2C-4DE3-90AE-D6D14CC99DD6}" type="presOf" srcId="{83B26D4B-74F0-47D7-9F7F-152217A67343}" destId="{88FD8664-E99C-459E-A1D6-626114A5F91D}" srcOrd="0" destOrd="1" presId="urn:microsoft.com/office/officeart/2005/8/layout/vList2"/>
    <dgm:cxn modelId="{BB2C5710-F3A1-41D3-A95F-7F01F767BEE4}" type="presOf" srcId="{22D35E2B-7FCA-42EE-9D3F-75573D59226E}" destId="{12A602FB-0D66-4A8D-99B6-2ADD38B231A9}" srcOrd="0" destOrd="0" presId="urn:microsoft.com/office/officeart/2005/8/layout/vList2"/>
    <dgm:cxn modelId="{D31A8A2D-DF03-4072-93A5-D1B6BFB60E1D}" type="presOf" srcId="{44E6FD2A-9476-4BBB-929E-38127FD3D5D9}" destId="{1BD0EEFF-3F80-4312-81EB-67AD251C1E40}" srcOrd="0" destOrd="0" presId="urn:microsoft.com/office/officeart/2005/8/layout/vList2"/>
    <dgm:cxn modelId="{A2F1863C-871D-447F-9476-F66CC72E537F}" type="presOf" srcId="{E7A85730-E934-48F2-8D75-4BA0D7A823BF}" destId="{88FD8664-E99C-459E-A1D6-626114A5F91D}" srcOrd="0" destOrd="2" presId="urn:microsoft.com/office/officeart/2005/8/layout/vList2"/>
    <dgm:cxn modelId="{C864DE5C-5C17-460B-A98E-66471E4A9C96}" srcId="{10B9BF42-E00E-4CE6-BF29-17694FDB93A8}" destId="{269FD2DF-FEE2-4149-8F55-2D3A2AD32843}" srcOrd="0" destOrd="0" parTransId="{BB1A3DA8-ABD5-49EA-9F08-176D2759979D}" sibTransId="{6506743B-3323-455D-914B-1C9A9C2C9CC3}"/>
    <dgm:cxn modelId="{C6C52B4D-C13C-4328-B1E8-F9F42636D8BD}" srcId="{10B9BF42-E00E-4CE6-BF29-17694FDB93A8}" destId="{83B26D4B-74F0-47D7-9F7F-152217A67343}" srcOrd="1" destOrd="0" parTransId="{A0929CA5-E037-4B94-B056-5C379DA382E8}" sibTransId="{0ACDA6D5-72A6-4D7A-ABFE-4CB7A1887937}"/>
    <dgm:cxn modelId="{3E640D56-36EA-4ACD-B5D9-7EC36D3B15A5}" type="presOf" srcId="{269FD2DF-FEE2-4149-8F55-2D3A2AD32843}" destId="{88FD8664-E99C-459E-A1D6-626114A5F91D}" srcOrd="0" destOrd="0" presId="urn:microsoft.com/office/officeart/2005/8/layout/vList2"/>
    <dgm:cxn modelId="{A0AC727D-DA4C-4616-B4B6-D7A033E30473}" srcId="{44E6FD2A-9476-4BBB-929E-38127FD3D5D9}" destId="{FD530D9F-E31D-489E-80FF-6751B3ADEB7F}" srcOrd="1" destOrd="0" parTransId="{2140C0E7-F41D-4CA7-8DE7-E16159080578}" sibTransId="{BAF709EE-A674-4397-8958-75100BB83D17}"/>
    <dgm:cxn modelId="{7392FA81-61A3-4678-9BE3-ACFCE0373AD0}" srcId="{44E6FD2A-9476-4BBB-929E-38127FD3D5D9}" destId="{10B9BF42-E00E-4CE6-BF29-17694FDB93A8}" srcOrd="0" destOrd="0" parTransId="{862511C3-CAAA-4B1F-B1F4-68FC6D956723}" sibTransId="{E6089937-1DB6-49AF-823C-B5E638D0B490}"/>
    <dgm:cxn modelId="{7AB88F88-D733-4F78-8B87-8DADFAFB7504}" srcId="{FD530D9F-E31D-489E-80FF-6751B3ADEB7F}" destId="{22D35E2B-7FCA-42EE-9D3F-75573D59226E}" srcOrd="0" destOrd="0" parTransId="{CB5656A7-EE37-43B4-8473-5F567B1F8940}" sibTransId="{63CBE89E-C118-45B4-8758-173B4BF16CE0}"/>
    <dgm:cxn modelId="{00324B9E-CC08-49DF-BEB5-601B9D23AD76}" srcId="{10B9BF42-E00E-4CE6-BF29-17694FDB93A8}" destId="{E7A85730-E934-48F2-8D75-4BA0D7A823BF}" srcOrd="2" destOrd="0" parTransId="{DFD0BF60-D81A-4097-9D59-B1FF5E498761}" sibTransId="{208CEC5B-513C-4DFB-8DEF-C164F5C34324}"/>
    <dgm:cxn modelId="{3422B4E7-6F84-48DC-810A-296A94EB4BA9}" type="presOf" srcId="{48A97F51-9615-4B41-A57F-DC94BF118CFF}" destId="{12A602FB-0D66-4A8D-99B6-2ADD38B231A9}" srcOrd="0" destOrd="1" presId="urn:microsoft.com/office/officeart/2005/8/layout/vList2"/>
    <dgm:cxn modelId="{DE358BED-3C9D-4DD6-AD0F-4EA077136B25}" type="presOf" srcId="{10B9BF42-E00E-4CE6-BF29-17694FDB93A8}" destId="{DA118DA2-0F2F-41AE-9315-B8E4486C96F4}" srcOrd="0" destOrd="0" presId="urn:microsoft.com/office/officeart/2005/8/layout/vList2"/>
    <dgm:cxn modelId="{2A7C9128-E0E9-4F7F-A9D2-3962BFD0D310}" type="presParOf" srcId="{1BD0EEFF-3F80-4312-81EB-67AD251C1E40}" destId="{DA118DA2-0F2F-41AE-9315-B8E4486C96F4}" srcOrd="0" destOrd="0" presId="urn:microsoft.com/office/officeart/2005/8/layout/vList2"/>
    <dgm:cxn modelId="{8F198D38-6889-49FB-A9FA-A1BD0212A8A1}" type="presParOf" srcId="{1BD0EEFF-3F80-4312-81EB-67AD251C1E40}" destId="{88FD8664-E99C-459E-A1D6-626114A5F91D}" srcOrd="1" destOrd="0" presId="urn:microsoft.com/office/officeart/2005/8/layout/vList2"/>
    <dgm:cxn modelId="{ECFBCA7C-B7B6-4744-80C1-BCDC4669B389}" type="presParOf" srcId="{1BD0EEFF-3F80-4312-81EB-67AD251C1E40}" destId="{4C6F3F46-6EBE-40E9-BEFB-130B3C3D4D12}" srcOrd="2" destOrd="0" presId="urn:microsoft.com/office/officeart/2005/8/layout/vList2"/>
    <dgm:cxn modelId="{AC235D12-64C3-459E-AD77-3946BDC475CB}" type="presParOf" srcId="{1BD0EEFF-3F80-4312-81EB-67AD251C1E40}" destId="{12A602FB-0D66-4A8D-99B6-2ADD38B231A9}" srcOrd="3"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18DA2-0F2F-41AE-9315-B8E4486C96F4}">
      <dsp:nvSpPr>
        <dsp:cNvPr id="0" name=""/>
        <dsp:cNvSpPr/>
      </dsp:nvSpPr>
      <dsp:spPr>
        <a:xfrm>
          <a:off x="0" y="2439025"/>
          <a:ext cx="7397224" cy="5932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Optimize the performance of Classification Models</a:t>
          </a:r>
        </a:p>
      </dsp:txBody>
      <dsp:txXfrm>
        <a:off x="28961" y="2467986"/>
        <a:ext cx="7339302" cy="535341"/>
      </dsp:txXfrm>
    </dsp:sp>
    <dsp:sp modelId="{88FD8664-E99C-459E-A1D6-626114A5F91D}">
      <dsp:nvSpPr>
        <dsp:cNvPr id="0" name=""/>
        <dsp:cNvSpPr/>
      </dsp:nvSpPr>
      <dsp:spPr>
        <a:xfrm>
          <a:off x="0" y="3094133"/>
          <a:ext cx="7397224" cy="1550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86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There are two kinds of classification models being built for this project, one is being trained based on the selected features from TED main dataset and the other one is trained based on the plain transcript of a talk. Neither model has HIGH prediction accuracy. </a:t>
          </a:r>
        </a:p>
        <a:p>
          <a:pPr marL="114300" lvl="1" indent="-114300" algn="l" defTabSz="622300">
            <a:lnSpc>
              <a:spcPct val="90000"/>
            </a:lnSpc>
            <a:spcBef>
              <a:spcPct val="0"/>
            </a:spcBef>
            <a:spcAft>
              <a:spcPct val="20000"/>
            </a:spcAft>
            <a:buChar char="•"/>
          </a:pPr>
          <a:r>
            <a:rPr lang="en-US" sz="1400" kern="1200" dirty="0"/>
            <a:t>Although the prediction accuracy depends on the dataset, planning further pre-pruning and post-post pruning to see if a better prediction accuracy can be obtained. </a:t>
          </a:r>
        </a:p>
        <a:p>
          <a:pPr marL="114300" lvl="1" indent="-114300" algn="l" defTabSz="622300">
            <a:lnSpc>
              <a:spcPct val="90000"/>
            </a:lnSpc>
            <a:spcBef>
              <a:spcPct val="0"/>
            </a:spcBef>
            <a:spcAft>
              <a:spcPct val="20000"/>
            </a:spcAft>
            <a:buChar char="•"/>
          </a:pPr>
          <a:endParaRPr lang="en-US" sz="1400" kern="1200" dirty="0"/>
        </a:p>
      </dsp:txBody>
      <dsp:txXfrm>
        <a:off x="0" y="3094133"/>
        <a:ext cx="7397224" cy="1550079"/>
      </dsp:txXfrm>
    </dsp:sp>
    <dsp:sp modelId="{4C6F3F46-6EBE-40E9-BEFB-130B3C3D4D12}">
      <dsp:nvSpPr>
        <dsp:cNvPr id="0" name=""/>
        <dsp:cNvSpPr/>
      </dsp:nvSpPr>
      <dsp:spPr>
        <a:xfrm>
          <a:off x="0" y="355800"/>
          <a:ext cx="7397224" cy="535445"/>
        </a:xfrm>
        <a:prstGeom prst="roundRect">
          <a:avLst/>
        </a:prstGeom>
        <a:solidFill>
          <a:schemeClr val="accent3">
            <a:hueOff val="-9190162"/>
            <a:satOff val="6940"/>
            <a:lumOff val="131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Apply Topic Modeling on text features  </a:t>
          </a:r>
        </a:p>
      </dsp:txBody>
      <dsp:txXfrm>
        <a:off x="26138" y="381938"/>
        <a:ext cx="7344948" cy="483169"/>
      </dsp:txXfrm>
    </dsp:sp>
    <dsp:sp modelId="{12A602FB-0D66-4A8D-99B6-2ADD38B231A9}">
      <dsp:nvSpPr>
        <dsp:cNvPr id="0" name=""/>
        <dsp:cNvSpPr/>
      </dsp:nvSpPr>
      <dsp:spPr>
        <a:xfrm>
          <a:off x="0" y="1054099"/>
          <a:ext cx="7397224" cy="117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86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In this project, there are some text features not being used while building the classification model, such as, </a:t>
          </a:r>
          <a:r>
            <a:rPr lang="en-US" sz="1400" b="1" kern="1200" dirty="0"/>
            <a:t>title</a:t>
          </a:r>
          <a:r>
            <a:rPr lang="en-US" sz="1400" kern="1200" dirty="0"/>
            <a:t>, </a:t>
          </a:r>
          <a:r>
            <a:rPr lang="en-US" sz="1400" b="1" kern="1200" dirty="0"/>
            <a:t>description</a:t>
          </a:r>
          <a:r>
            <a:rPr lang="en-US" sz="1400" kern="1200" dirty="0"/>
            <a:t>, and </a:t>
          </a:r>
          <a:r>
            <a:rPr lang="en-US" sz="1400" b="1" kern="1200" dirty="0"/>
            <a:t>tags</a:t>
          </a:r>
          <a:r>
            <a:rPr lang="en-US" sz="1400" kern="1200" dirty="0"/>
            <a:t> etc. due to time limitations. However, those features are actually more important. </a:t>
          </a:r>
        </a:p>
        <a:p>
          <a:pPr marL="114300" lvl="1" indent="-114300" algn="l" defTabSz="622300">
            <a:lnSpc>
              <a:spcPct val="90000"/>
            </a:lnSpc>
            <a:spcBef>
              <a:spcPct val="0"/>
            </a:spcBef>
            <a:spcAft>
              <a:spcPct val="20000"/>
            </a:spcAft>
            <a:buChar char="•"/>
          </a:pPr>
          <a:r>
            <a:rPr lang="en-US" sz="1400" b="1" i="1" kern="1200" dirty="0"/>
            <a:t>Proposed Algorithm: </a:t>
          </a:r>
          <a:r>
            <a:rPr lang="en-US" sz="1400" b="0" i="1" u="sng" kern="1200" dirty="0"/>
            <a:t>Latent Dirichlet Allocation(LDA)</a:t>
          </a:r>
          <a:r>
            <a:rPr lang="en-US" sz="1400" b="0" i="1" kern="1200" dirty="0"/>
            <a:t> is a popular algorithm for topic modeling with excellent implementations in the Python’s Gensim package.</a:t>
          </a:r>
          <a:endParaRPr lang="en-US" sz="1400" kern="1200" dirty="0"/>
        </a:p>
      </dsp:txBody>
      <dsp:txXfrm>
        <a:off x="0" y="1054099"/>
        <a:ext cx="7397224" cy="11780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68477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12/11/2018</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12/11/2018</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6.jfi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xploratory_data_analysis" TargetMode="External"/><Relationship Id="rId2" Type="http://schemas.openxmlformats.org/officeDocument/2006/relationships/hyperlink" Target="https://www.kaggle.com/rounakbanik/ted-talks/hom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title"/>
          </p:nvPr>
        </p:nvSpPr>
        <p:spPr>
          <a:xfrm>
            <a:off x="733024" y="2385557"/>
            <a:ext cx="10841138" cy="664797"/>
          </a:xfrm>
        </p:spPr>
        <p:txBody>
          <a:bodyPr wrap="square" lIns="0" tIns="0" rIns="0" bIns="0" anchor="t">
            <a:spAutoFit/>
          </a:bodyPr>
          <a:lstStyle/>
          <a:p>
            <a:pPr algn="ctr"/>
            <a:r>
              <a:rPr lang="en-US" sz="4800" b="1" dirty="0">
                <a:solidFill>
                  <a:schemeClr val="bg1"/>
                </a:solidFill>
              </a:rPr>
              <a:t>Predict the popularity of a TED Talk</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314" b="33685"/>
          <a:stretch/>
        </p:blipFill>
        <p:spPr>
          <a:xfrm>
            <a:off x="5325237" y="6412711"/>
            <a:ext cx="1331175" cy="36703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7268" y="373592"/>
            <a:ext cx="721195" cy="813468"/>
          </a:xfrm>
          <a:prstGeom prst="rect">
            <a:avLst/>
          </a:prstGeom>
        </p:spPr>
      </p:pic>
      <p:cxnSp>
        <p:nvCxnSpPr>
          <p:cNvPr id="21" name="Straight Connector 20"/>
          <p:cNvCxnSpPr/>
          <p:nvPr/>
        </p:nvCxnSpPr>
        <p:spPr>
          <a:xfrm flipV="1">
            <a:off x="6656412" y="4291914"/>
            <a:ext cx="5535588" cy="48089"/>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8012945" y="4580238"/>
            <a:ext cx="3700179" cy="1754326"/>
          </a:xfrm>
          <a:prstGeom prst="rect">
            <a:avLst/>
          </a:prstGeom>
          <a:noFill/>
        </p:spPr>
        <p:txBody>
          <a:bodyPr wrap="none" rtlCol="0">
            <a:spAutoFit/>
          </a:bodyPr>
          <a:lstStyle/>
          <a:p>
            <a:pPr algn="r"/>
            <a:r>
              <a:rPr lang="en-US" dirty="0">
                <a:solidFill>
                  <a:schemeClr val="bg1"/>
                </a:solidFill>
              </a:rPr>
              <a:t>Name: Liu, Shijie</a:t>
            </a:r>
          </a:p>
          <a:p>
            <a:pPr algn="r"/>
            <a:r>
              <a:rPr lang="en-US" dirty="0">
                <a:solidFill>
                  <a:schemeClr val="bg1"/>
                </a:solidFill>
              </a:rPr>
              <a:t>Professor: Liu, Xinlian</a:t>
            </a:r>
          </a:p>
          <a:p>
            <a:pPr algn="r"/>
            <a:r>
              <a:rPr lang="en-US" dirty="0">
                <a:solidFill>
                  <a:schemeClr val="bg1"/>
                </a:solidFill>
              </a:rPr>
              <a:t>Date: 12/10/2018</a:t>
            </a:r>
          </a:p>
          <a:p>
            <a:pPr algn="r"/>
            <a:endParaRPr lang="en-US" dirty="0">
              <a:solidFill>
                <a:schemeClr val="bg1"/>
              </a:solidFill>
            </a:endParaRPr>
          </a:p>
          <a:p>
            <a:pPr algn="r"/>
            <a:r>
              <a:rPr lang="en-US" b="1" dirty="0">
                <a:solidFill>
                  <a:schemeClr val="bg1"/>
                </a:solidFill>
              </a:rPr>
              <a:t>Computer Science Department</a:t>
            </a:r>
          </a:p>
          <a:p>
            <a:pPr algn="r"/>
            <a:r>
              <a:rPr lang="en-US" b="1" dirty="0">
                <a:solidFill>
                  <a:schemeClr val="bg1"/>
                </a:solidFill>
              </a:rPr>
              <a:t>Hood College of Frederick Maryland</a:t>
            </a:r>
          </a:p>
        </p:txBody>
      </p:sp>
      <p:sp>
        <p:nvSpPr>
          <p:cNvPr id="3" name="Rectangle 2">
            <a:extLst>
              <a:ext uri="{FF2B5EF4-FFF2-40B4-BE49-F238E27FC236}">
                <a16:creationId xmlns:a16="http://schemas.microsoft.com/office/drawing/2014/main" id="{555C2FF0-3DFE-4155-93DD-CBE71F8CE05C}"/>
              </a:ext>
            </a:extLst>
          </p:cNvPr>
          <p:cNvSpPr/>
          <p:nvPr/>
        </p:nvSpPr>
        <p:spPr>
          <a:xfrm>
            <a:off x="7289136" y="3501932"/>
            <a:ext cx="4423988" cy="584775"/>
          </a:xfrm>
          <a:prstGeom prst="rect">
            <a:avLst/>
          </a:prstGeom>
        </p:spPr>
        <p:txBody>
          <a:bodyPr wrap="square">
            <a:spAutoFit/>
          </a:bodyPr>
          <a:lstStyle/>
          <a:p>
            <a:pPr algn="r"/>
            <a:r>
              <a:rPr lang="en-US" sz="3200" b="1" dirty="0">
                <a:solidFill>
                  <a:schemeClr val="accent4"/>
                </a:solidFill>
              </a:rPr>
              <a:t>CS522 Course Project</a:t>
            </a:r>
            <a:endParaRPr lang="en-US" sz="3200" b="1"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29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  </a:t>
            </a:r>
          </a:p>
        </p:txBody>
      </p:sp>
      <p:pic>
        <p:nvPicPr>
          <p:cNvPr id="30" name="Picture 29" descr="A close up of a map&#10;&#10;Description generated with high confidence">
            <a:extLst>
              <a:ext uri="{FF2B5EF4-FFF2-40B4-BE49-F238E27FC236}">
                <a16:creationId xmlns:a16="http://schemas.microsoft.com/office/drawing/2014/main" id="{94563EE7-47EB-450F-A25B-8E55C2EC1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732" y="1750550"/>
            <a:ext cx="2472267" cy="1741391"/>
          </a:xfrm>
          <a:prstGeom prst="rect">
            <a:avLst/>
          </a:prstGeom>
        </p:spPr>
      </p:pic>
      <p:pic>
        <p:nvPicPr>
          <p:cNvPr id="128" name="Picture 127" descr="A close up of a map&#10;&#10;Description generated with high confidence">
            <a:extLst>
              <a:ext uri="{FF2B5EF4-FFF2-40B4-BE49-F238E27FC236}">
                <a16:creationId xmlns:a16="http://schemas.microsoft.com/office/drawing/2014/main" id="{CD011707-6699-42A6-9B93-B259F9181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91" y="1764692"/>
            <a:ext cx="2472266" cy="1741391"/>
          </a:xfrm>
          <a:prstGeom prst="rect">
            <a:avLst/>
          </a:prstGeom>
        </p:spPr>
      </p:pic>
      <p:pic>
        <p:nvPicPr>
          <p:cNvPr id="130" name="Picture 129" descr="A close up of a map&#10;&#10;Description generated with very high confidence">
            <a:extLst>
              <a:ext uri="{FF2B5EF4-FFF2-40B4-BE49-F238E27FC236}">
                <a16:creationId xmlns:a16="http://schemas.microsoft.com/office/drawing/2014/main" id="{202ACE0E-7688-4A51-80C3-75BF876BC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775" y="1695311"/>
            <a:ext cx="2472268" cy="1741392"/>
          </a:xfrm>
          <a:prstGeom prst="rect">
            <a:avLst/>
          </a:prstGeom>
        </p:spPr>
      </p:pic>
      <p:pic>
        <p:nvPicPr>
          <p:cNvPr id="132" name="Picture 131">
            <a:extLst>
              <a:ext uri="{FF2B5EF4-FFF2-40B4-BE49-F238E27FC236}">
                <a16:creationId xmlns:a16="http://schemas.microsoft.com/office/drawing/2014/main" id="{51BC5704-F753-41CD-A7E6-9446F1FD03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1773" y="4219677"/>
            <a:ext cx="4650454" cy="2106298"/>
          </a:xfrm>
          <a:prstGeom prst="rect">
            <a:avLst/>
          </a:prstGeom>
        </p:spPr>
      </p:pic>
      <p:pic>
        <p:nvPicPr>
          <p:cNvPr id="38" name="Picture 37" descr="A screenshot of a cell phone&#10;&#10;Description generated with high confidence">
            <a:extLst>
              <a:ext uri="{FF2B5EF4-FFF2-40B4-BE49-F238E27FC236}">
                <a16:creationId xmlns:a16="http://schemas.microsoft.com/office/drawing/2014/main" id="{AFFAC61F-FFDA-4A0A-A5A6-739FD8E212DB}"/>
              </a:ext>
            </a:extLst>
          </p:cNvPr>
          <p:cNvPicPr>
            <a:picLocks noChangeAspect="1"/>
          </p:cNvPicPr>
          <p:nvPr/>
        </p:nvPicPr>
        <p:blipFill rotWithShape="1">
          <a:blip r:embed="rId6">
            <a:extLst>
              <a:ext uri="{28A0092B-C50C-407E-A947-70E740481C1C}">
                <a14:useLocalDpi xmlns:a14="http://schemas.microsoft.com/office/drawing/2010/main" val="0"/>
              </a:ext>
            </a:extLst>
          </a:blip>
          <a:srcRect l="14199" t="3094" r="12013" b="8646"/>
          <a:stretch/>
        </p:blipFill>
        <p:spPr>
          <a:xfrm>
            <a:off x="660087" y="4510920"/>
            <a:ext cx="3355597" cy="1491143"/>
          </a:xfrm>
          <a:prstGeom prst="rect">
            <a:avLst/>
          </a:prstGeom>
        </p:spPr>
      </p:pic>
      <p:sp>
        <p:nvSpPr>
          <p:cNvPr id="40" name="TextBox 39">
            <a:extLst>
              <a:ext uri="{FF2B5EF4-FFF2-40B4-BE49-F238E27FC236}">
                <a16:creationId xmlns:a16="http://schemas.microsoft.com/office/drawing/2014/main" id="{CA427A9B-9FDA-422C-899D-FC1746D5ADE2}"/>
              </a:ext>
            </a:extLst>
          </p:cNvPr>
          <p:cNvSpPr txBox="1"/>
          <p:nvPr/>
        </p:nvSpPr>
        <p:spPr>
          <a:xfrm>
            <a:off x="379199" y="3612957"/>
            <a:ext cx="3080139" cy="307777"/>
          </a:xfrm>
          <a:prstGeom prst="rect">
            <a:avLst/>
          </a:prstGeom>
          <a:noFill/>
        </p:spPr>
        <p:txBody>
          <a:bodyPr wrap="none" rtlCol="0">
            <a:spAutoFit/>
          </a:bodyPr>
          <a:lstStyle/>
          <a:p>
            <a:r>
              <a:rPr lang="en-US" sz="1400" b="1" dirty="0">
                <a:latin typeface="Arial Black" panose="020B0A04020102020204" pitchFamily="34" charset="0"/>
              </a:rPr>
              <a:t>Number of talks per weekday</a:t>
            </a:r>
          </a:p>
        </p:txBody>
      </p:sp>
      <p:sp>
        <p:nvSpPr>
          <p:cNvPr id="41" name="TextBox 40">
            <a:extLst>
              <a:ext uri="{FF2B5EF4-FFF2-40B4-BE49-F238E27FC236}">
                <a16:creationId xmlns:a16="http://schemas.microsoft.com/office/drawing/2014/main" id="{1E6D9621-0A02-48F2-92C2-1DADF92486B3}"/>
              </a:ext>
            </a:extLst>
          </p:cNvPr>
          <p:cNvSpPr txBox="1"/>
          <p:nvPr/>
        </p:nvSpPr>
        <p:spPr>
          <a:xfrm>
            <a:off x="4283237" y="3603636"/>
            <a:ext cx="2881751" cy="307777"/>
          </a:xfrm>
          <a:prstGeom prst="rect">
            <a:avLst/>
          </a:prstGeom>
          <a:noFill/>
        </p:spPr>
        <p:txBody>
          <a:bodyPr wrap="none" rtlCol="0">
            <a:spAutoFit/>
          </a:bodyPr>
          <a:lstStyle/>
          <a:p>
            <a:r>
              <a:rPr lang="en-US" sz="1400" b="1" dirty="0">
                <a:latin typeface="Arial Black" panose="020B0A04020102020204" pitchFamily="34" charset="0"/>
              </a:rPr>
              <a:t>Number of talks per month</a:t>
            </a:r>
          </a:p>
        </p:txBody>
      </p:sp>
      <p:sp>
        <p:nvSpPr>
          <p:cNvPr id="42" name="TextBox 41">
            <a:extLst>
              <a:ext uri="{FF2B5EF4-FFF2-40B4-BE49-F238E27FC236}">
                <a16:creationId xmlns:a16="http://schemas.microsoft.com/office/drawing/2014/main" id="{E474EAF5-3DF9-4A39-887D-0C4E2D6C8787}"/>
              </a:ext>
            </a:extLst>
          </p:cNvPr>
          <p:cNvSpPr txBox="1"/>
          <p:nvPr/>
        </p:nvSpPr>
        <p:spPr>
          <a:xfrm>
            <a:off x="8105775" y="3534072"/>
            <a:ext cx="2628605" cy="307777"/>
          </a:xfrm>
          <a:prstGeom prst="rect">
            <a:avLst/>
          </a:prstGeom>
          <a:noFill/>
        </p:spPr>
        <p:txBody>
          <a:bodyPr wrap="none" rtlCol="0">
            <a:spAutoFit/>
          </a:bodyPr>
          <a:lstStyle/>
          <a:p>
            <a:r>
              <a:rPr lang="en-US" sz="1400" b="1" dirty="0">
                <a:latin typeface="Arial Black" panose="020B0A04020102020204" pitchFamily="34" charset="0"/>
              </a:rPr>
              <a:t>Number of talks per year</a:t>
            </a:r>
          </a:p>
        </p:txBody>
      </p:sp>
      <p:sp>
        <p:nvSpPr>
          <p:cNvPr id="43" name="TextBox 42">
            <a:extLst>
              <a:ext uri="{FF2B5EF4-FFF2-40B4-BE49-F238E27FC236}">
                <a16:creationId xmlns:a16="http://schemas.microsoft.com/office/drawing/2014/main" id="{0CC131BF-CC95-45A8-AAB3-E18178E8F24E}"/>
              </a:ext>
            </a:extLst>
          </p:cNvPr>
          <p:cNvSpPr txBox="1"/>
          <p:nvPr/>
        </p:nvSpPr>
        <p:spPr>
          <a:xfrm>
            <a:off x="880969" y="6341587"/>
            <a:ext cx="2744213" cy="307777"/>
          </a:xfrm>
          <a:prstGeom prst="rect">
            <a:avLst/>
          </a:prstGeom>
          <a:noFill/>
        </p:spPr>
        <p:txBody>
          <a:bodyPr wrap="none" rtlCol="0">
            <a:spAutoFit/>
          </a:bodyPr>
          <a:lstStyle/>
          <a:p>
            <a:r>
              <a:rPr lang="en-US" sz="1400" b="1" dirty="0">
                <a:latin typeface="Arial Black" panose="020B0A04020102020204" pitchFamily="34" charset="0"/>
              </a:rPr>
              <a:t>Word Cloud based on tags</a:t>
            </a:r>
          </a:p>
        </p:txBody>
      </p:sp>
      <p:sp>
        <p:nvSpPr>
          <p:cNvPr id="44" name="TextBox 43">
            <a:extLst>
              <a:ext uri="{FF2B5EF4-FFF2-40B4-BE49-F238E27FC236}">
                <a16:creationId xmlns:a16="http://schemas.microsoft.com/office/drawing/2014/main" id="{A94DCD34-F51B-4DB8-939D-C40D2F8B2F85}"/>
              </a:ext>
            </a:extLst>
          </p:cNvPr>
          <p:cNvSpPr txBox="1"/>
          <p:nvPr/>
        </p:nvSpPr>
        <p:spPr>
          <a:xfrm>
            <a:off x="6398004" y="6370903"/>
            <a:ext cx="2525563" cy="307777"/>
          </a:xfrm>
          <a:prstGeom prst="rect">
            <a:avLst/>
          </a:prstGeom>
          <a:noFill/>
        </p:spPr>
        <p:txBody>
          <a:bodyPr wrap="none" rtlCol="0">
            <a:spAutoFit/>
          </a:bodyPr>
          <a:lstStyle/>
          <a:p>
            <a:r>
              <a:rPr lang="en-US" sz="1400" b="1" dirty="0">
                <a:latin typeface="Arial Black" panose="020B0A04020102020204" pitchFamily="34" charset="0"/>
              </a:rPr>
              <a:t>Number of talks per tag</a:t>
            </a:r>
          </a:p>
        </p:txBody>
      </p:sp>
    </p:spTree>
    <p:extLst>
      <p:ext uri="{BB962C8B-B14F-4D97-AF65-F5344CB8AC3E}">
        <p14:creationId xmlns:p14="http://schemas.microsoft.com/office/powerpoint/2010/main" val="187522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000"/>
                                        <p:tgtEl>
                                          <p:spTgt spid="42"/>
                                        </p:tgtEl>
                                      </p:cBhvr>
                                    </p:animEffect>
                                    <p:anim calcmode="lin" valueType="num">
                                      <p:cBhvr>
                                        <p:cTn id="23" dur="1000" fill="hold"/>
                                        <p:tgtEl>
                                          <p:spTgt spid="42"/>
                                        </p:tgtEl>
                                        <p:attrNameLst>
                                          <p:attrName>ppt_x</p:attrName>
                                        </p:attrNameLst>
                                      </p:cBhvr>
                                      <p:tavLst>
                                        <p:tav tm="0">
                                          <p:val>
                                            <p:strVal val="#ppt_x"/>
                                          </p:val>
                                        </p:tav>
                                        <p:tav tm="100000">
                                          <p:val>
                                            <p:strVal val="#ppt_x"/>
                                          </p:val>
                                        </p:tav>
                                      </p:tavLst>
                                    </p:anim>
                                    <p:anim calcmode="lin" valueType="num">
                                      <p:cBhvr>
                                        <p:cTn id="24" dur="1000" fill="hold"/>
                                        <p:tgtEl>
                                          <p:spTgt spid="4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1000"/>
                                        <p:tgtEl>
                                          <p:spTgt spid="130"/>
                                        </p:tgtEl>
                                      </p:cBhvr>
                                    </p:animEffect>
                                    <p:anim calcmode="lin" valueType="num">
                                      <p:cBhvr>
                                        <p:cTn id="33" dur="1000" fill="hold"/>
                                        <p:tgtEl>
                                          <p:spTgt spid="130"/>
                                        </p:tgtEl>
                                        <p:attrNameLst>
                                          <p:attrName>ppt_x</p:attrName>
                                        </p:attrNameLst>
                                      </p:cBhvr>
                                      <p:tavLst>
                                        <p:tav tm="0">
                                          <p:val>
                                            <p:strVal val="#ppt_x"/>
                                          </p:val>
                                        </p:tav>
                                        <p:tav tm="100000">
                                          <p:val>
                                            <p:strVal val="#ppt_x"/>
                                          </p:val>
                                        </p:tav>
                                      </p:tavLst>
                                    </p:anim>
                                    <p:anim calcmode="lin" valueType="num">
                                      <p:cBhvr>
                                        <p:cTn id="34"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circle(in)">
                                      <p:cBhvr>
                                        <p:cTn id="39" dur="2000"/>
                                        <p:tgtEl>
                                          <p:spTgt spid="38"/>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anim calcmode="lin" valueType="num">
                                      <p:cBhvr>
                                        <p:cTn id="43" dur="1000" fill="hold"/>
                                        <p:tgtEl>
                                          <p:spTgt spid="43"/>
                                        </p:tgtEl>
                                        <p:attrNameLst>
                                          <p:attrName>ppt_x</p:attrName>
                                        </p:attrNameLst>
                                      </p:cBhvr>
                                      <p:tavLst>
                                        <p:tav tm="0">
                                          <p:val>
                                            <p:strVal val="#ppt_x"/>
                                          </p:val>
                                        </p:tav>
                                        <p:tav tm="100000">
                                          <p:val>
                                            <p:strVal val="#ppt_x"/>
                                          </p:val>
                                        </p:tav>
                                      </p:tavLst>
                                    </p:anim>
                                    <p:anim calcmode="lin" valueType="num">
                                      <p:cBhvr>
                                        <p:cTn id="44" dur="1000" fill="hold"/>
                                        <p:tgtEl>
                                          <p:spTgt spid="4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1000" fill="hold"/>
                                        <p:tgtEl>
                                          <p:spTgt spid="4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fade">
                                      <p:cBhvr>
                                        <p:cTn id="52" dur="1000"/>
                                        <p:tgtEl>
                                          <p:spTgt spid="132"/>
                                        </p:tgtEl>
                                      </p:cBhvr>
                                    </p:animEffect>
                                    <p:anim calcmode="lin" valueType="num">
                                      <p:cBhvr>
                                        <p:cTn id="53" dur="1000" fill="hold"/>
                                        <p:tgtEl>
                                          <p:spTgt spid="132"/>
                                        </p:tgtEl>
                                        <p:attrNameLst>
                                          <p:attrName>ppt_x</p:attrName>
                                        </p:attrNameLst>
                                      </p:cBhvr>
                                      <p:tavLst>
                                        <p:tav tm="0">
                                          <p:val>
                                            <p:strVal val="#ppt_x"/>
                                          </p:val>
                                        </p:tav>
                                        <p:tav tm="100000">
                                          <p:val>
                                            <p:strVal val="#ppt_x"/>
                                          </p:val>
                                        </p:tav>
                                      </p:tavLst>
                                    </p:anim>
                                    <p:anim calcmode="lin" valueType="num">
                                      <p:cBhvr>
                                        <p:cTn id="54"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9BC874-059B-4109-9D97-79718A4443AC}"/>
              </a:ext>
            </a:extLst>
          </p:cNvPr>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Correlation  </a:t>
            </a:r>
          </a:p>
        </p:txBody>
      </p:sp>
      <p:pic>
        <p:nvPicPr>
          <p:cNvPr id="3" name="Picture 2" descr="A black and red text&#10;&#10;Description generated with high confidence">
            <a:extLst>
              <a:ext uri="{FF2B5EF4-FFF2-40B4-BE49-F238E27FC236}">
                <a16:creationId xmlns:a16="http://schemas.microsoft.com/office/drawing/2014/main" id="{33024BC2-BA36-4BED-B2EF-811D35575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45" y="2925956"/>
            <a:ext cx="4821572" cy="2962652"/>
          </a:xfrm>
          <a:prstGeom prst="rect">
            <a:avLst/>
          </a:prstGeom>
        </p:spPr>
      </p:pic>
      <p:pic>
        <p:nvPicPr>
          <p:cNvPr id="9" name="Picture 8" descr="A close up of a screen&#10;&#10;Description generated with high confidence">
            <a:extLst>
              <a:ext uri="{FF2B5EF4-FFF2-40B4-BE49-F238E27FC236}">
                <a16:creationId xmlns:a16="http://schemas.microsoft.com/office/drawing/2014/main" id="{23578920-D8C8-4766-987C-2114514A5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84852"/>
            <a:ext cx="4299671" cy="4236440"/>
          </a:xfrm>
          <a:prstGeom prst="rect">
            <a:avLst/>
          </a:prstGeom>
        </p:spPr>
      </p:pic>
      <p:sp>
        <p:nvSpPr>
          <p:cNvPr id="13" name="TextBox 12">
            <a:extLst>
              <a:ext uri="{FF2B5EF4-FFF2-40B4-BE49-F238E27FC236}">
                <a16:creationId xmlns:a16="http://schemas.microsoft.com/office/drawing/2014/main" id="{A96D5E21-16A3-424E-8F1C-CFB9C350E626}"/>
              </a:ext>
            </a:extLst>
          </p:cNvPr>
          <p:cNvSpPr txBox="1"/>
          <p:nvPr/>
        </p:nvSpPr>
        <p:spPr>
          <a:xfrm>
            <a:off x="526213" y="2097360"/>
            <a:ext cx="4756943" cy="307777"/>
          </a:xfrm>
          <a:prstGeom prst="rect">
            <a:avLst/>
          </a:prstGeom>
          <a:noFill/>
        </p:spPr>
        <p:txBody>
          <a:bodyPr wrap="none" rtlCol="0">
            <a:spAutoFit/>
          </a:bodyPr>
          <a:lstStyle/>
          <a:p>
            <a:r>
              <a:rPr lang="en-US" sz="1400" b="1" dirty="0">
                <a:latin typeface="Arial Black" panose="020B0A04020102020204" pitchFamily="34" charset="0"/>
              </a:rPr>
              <a:t>Heatmap with selected features based on EDA</a:t>
            </a:r>
          </a:p>
        </p:txBody>
      </p:sp>
      <p:sp>
        <p:nvSpPr>
          <p:cNvPr id="15" name="TextBox 14">
            <a:extLst>
              <a:ext uri="{FF2B5EF4-FFF2-40B4-BE49-F238E27FC236}">
                <a16:creationId xmlns:a16="http://schemas.microsoft.com/office/drawing/2014/main" id="{1B14BD0C-49C7-4818-8528-24BEE0A93D29}"/>
              </a:ext>
            </a:extLst>
          </p:cNvPr>
          <p:cNvSpPr txBox="1"/>
          <p:nvPr/>
        </p:nvSpPr>
        <p:spPr>
          <a:xfrm>
            <a:off x="5298142" y="5949840"/>
            <a:ext cx="6264985" cy="307777"/>
          </a:xfrm>
          <a:prstGeom prst="rect">
            <a:avLst/>
          </a:prstGeom>
          <a:noFill/>
        </p:spPr>
        <p:txBody>
          <a:bodyPr wrap="none" rtlCol="0">
            <a:spAutoFit/>
          </a:bodyPr>
          <a:lstStyle/>
          <a:p>
            <a:r>
              <a:rPr lang="en-US" sz="1400" b="1" dirty="0">
                <a:latin typeface="Arial Black" panose="020B0A04020102020204" pitchFamily="34" charset="0"/>
              </a:rPr>
              <a:t>Regression visualization with selected features based on EDA</a:t>
            </a:r>
          </a:p>
        </p:txBody>
      </p:sp>
    </p:spTree>
    <p:extLst>
      <p:ext uri="{BB962C8B-B14F-4D97-AF65-F5344CB8AC3E}">
        <p14:creationId xmlns:p14="http://schemas.microsoft.com/office/powerpoint/2010/main" val="20662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Building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76B1F19-5234-4222-8635-93B8FFB301C7}"/>
              </a:ext>
            </a:extLst>
          </p:cNvPr>
          <p:cNvSpPr/>
          <p:nvPr/>
        </p:nvSpPr>
        <p:spPr>
          <a:xfrm>
            <a:off x="1194146" y="1056762"/>
            <a:ext cx="3740179"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 Model – ‘TED Main’</a:t>
            </a:r>
          </a:p>
        </p:txBody>
      </p:sp>
      <p:pic>
        <p:nvPicPr>
          <p:cNvPr id="3" name="Picture 2" descr="A screenshot of a cell phone&#10;&#10;Description generated with very high confidence">
            <a:extLst>
              <a:ext uri="{FF2B5EF4-FFF2-40B4-BE49-F238E27FC236}">
                <a16:creationId xmlns:a16="http://schemas.microsoft.com/office/drawing/2014/main" id="{33758A1B-5DA2-4471-AB5B-277952F504D8}"/>
              </a:ext>
            </a:extLst>
          </p:cNvPr>
          <p:cNvPicPr>
            <a:picLocks noChangeAspect="1"/>
          </p:cNvPicPr>
          <p:nvPr/>
        </p:nvPicPr>
        <p:blipFill rotWithShape="1">
          <a:blip r:embed="rId2">
            <a:extLst>
              <a:ext uri="{28A0092B-C50C-407E-A947-70E740481C1C}">
                <a14:useLocalDpi xmlns:a14="http://schemas.microsoft.com/office/drawing/2010/main" val="0"/>
              </a:ext>
            </a:extLst>
          </a:blip>
          <a:srcRect r="8760"/>
          <a:stretch/>
        </p:blipFill>
        <p:spPr>
          <a:xfrm>
            <a:off x="835020" y="2253463"/>
            <a:ext cx="5078653" cy="3951214"/>
          </a:xfrm>
          <a:prstGeom prst="rect">
            <a:avLst/>
          </a:prstGeom>
        </p:spPr>
      </p:pic>
      <p:sp>
        <p:nvSpPr>
          <p:cNvPr id="12" name="Rectangle 11">
            <a:extLst>
              <a:ext uri="{FF2B5EF4-FFF2-40B4-BE49-F238E27FC236}">
                <a16:creationId xmlns:a16="http://schemas.microsoft.com/office/drawing/2014/main" id="{DD73D64A-053D-436F-844F-73FBF5CBBA6C}"/>
              </a:ext>
            </a:extLst>
          </p:cNvPr>
          <p:cNvSpPr/>
          <p:nvPr/>
        </p:nvSpPr>
        <p:spPr>
          <a:xfrm>
            <a:off x="7010905" y="1056762"/>
            <a:ext cx="4096119"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 Model – ‘TED Transcript’</a:t>
            </a:r>
          </a:p>
        </p:txBody>
      </p:sp>
      <p:sp>
        <p:nvSpPr>
          <p:cNvPr id="18" name="Rectangle 17">
            <a:extLst>
              <a:ext uri="{FF2B5EF4-FFF2-40B4-BE49-F238E27FC236}">
                <a16:creationId xmlns:a16="http://schemas.microsoft.com/office/drawing/2014/main" id="{34408B91-79BD-4A82-8082-5A8DB2C2A7D4}"/>
              </a:ext>
            </a:extLst>
          </p:cNvPr>
          <p:cNvSpPr/>
          <p:nvPr/>
        </p:nvSpPr>
        <p:spPr>
          <a:xfrm>
            <a:off x="835020" y="1754413"/>
            <a:ext cx="2858548" cy="31409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latin typeface="Arial Black" panose="020B0A04020102020204" pitchFamily="34" charset="0"/>
              </a:rPr>
              <a:t>Linear Regression Analysis</a:t>
            </a:r>
          </a:p>
        </p:txBody>
      </p:sp>
      <p:sp>
        <p:nvSpPr>
          <p:cNvPr id="19" name="TextBox 18">
            <a:extLst>
              <a:ext uri="{FF2B5EF4-FFF2-40B4-BE49-F238E27FC236}">
                <a16:creationId xmlns:a16="http://schemas.microsoft.com/office/drawing/2014/main" id="{4BA2C78C-6213-498E-8D46-0E8EDE9A2F2B}"/>
              </a:ext>
            </a:extLst>
          </p:cNvPr>
          <p:cNvSpPr txBox="1"/>
          <p:nvPr/>
        </p:nvSpPr>
        <p:spPr>
          <a:xfrm>
            <a:off x="7813785" y="1928240"/>
            <a:ext cx="2858548"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i="1" dirty="0"/>
              <a:t>Merge Dataset </a:t>
            </a:r>
          </a:p>
        </p:txBody>
      </p:sp>
      <p:sp>
        <p:nvSpPr>
          <p:cNvPr id="20" name="Rectangle 19">
            <a:extLst>
              <a:ext uri="{FF2B5EF4-FFF2-40B4-BE49-F238E27FC236}">
                <a16:creationId xmlns:a16="http://schemas.microsoft.com/office/drawing/2014/main" id="{4D1471AA-15C2-4AAC-832B-BD07BACBFD8C}"/>
              </a:ext>
            </a:extLst>
          </p:cNvPr>
          <p:cNvSpPr/>
          <p:nvPr/>
        </p:nvSpPr>
        <p:spPr>
          <a:xfrm>
            <a:off x="7822173" y="2964652"/>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Text Cleanup</a:t>
            </a:r>
          </a:p>
        </p:txBody>
      </p:sp>
      <p:sp>
        <p:nvSpPr>
          <p:cNvPr id="21" name="Rectangle 20">
            <a:extLst>
              <a:ext uri="{FF2B5EF4-FFF2-40B4-BE49-F238E27FC236}">
                <a16:creationId xmlns:a16="http://schemas.microsoft.com/office/drawing/2014/main" id="{0E51647D-8A39-4C35-B58C-56547AE83769}"/>
              </a:ext>
            </a:extLst>
          </p:cNvPr>
          <p:cNvSpPr/>
          <p:nvPr/>
        </p:nvSpPr>
        <p:spPr>
          <a:xfrm>
            <a:off x="7813783" y="3922057"/>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CountVectorizer</a:t>
            </a:r>
          </a:p>
        </p:txBody>
      </p:sp>
      <p:sp>
        <p:nvSpPr>
          <p:cNvPr id="22" name="Rectangle 21">
            <a:extLst>
              <a:ext uri="{FF2B5EF4-FFF2-40B4-BE49-F238E27FC236}">
                <a16:creationId xmlns:a16="http://schemas.microsoft.com/office/drawing/2014/main" id="{0146DA9B-3E97-4383-A5F8-3A5BFD69B609}"/>
              </a:ext>
            </a:extLst>
          </p:cNvPr>
          <p:cNvSpPr/>
          <p:nvPr/>
        </p:nvSpPr>
        <p:spPr>
          <a:xfrm>
            <a:off x="7822172" y="4877940"/>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Data Partitioning</a:t>
            </a:r>
          </a:p>
        </p:txBody>
      </p:sp>
      <p:sp>
        <p:nvSpPr>
          <p:cNvPr id="23" name="Rectangle 22">
            <a:extLst>
              <a:ext uri="{FF2B5EF4-FFF2-40B4-BE49-F238E27FC236}">
                <a16:creationId xmlns:a16="http://schemas.microsoft.com/office/drawing/2014/main" id="{05220AA6-71FB-4D99-A6FA-0AFC860860C9}"/>
              </a:ext>
            </a:extLst>
          </p:cNvPr>
          <p:cNvSpPr/>
          <p:nvPr/>
        </p:nvSpPr>
        <p:spPr>
          <a:xfrm>
            <a:off x="7822172" y="5801238"/>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Classification Algorithm</a:t>
            </a:r>
          </a:p>
        </p:txBody>
      </p:sp>
      <p:sp>
        <p:nvSpPr>
          <p:cNvPr id="24" name="Arrow: Down 23">
            <a:extLst>
              <a:ext uri="{FF2B5EF4-FFF2-40B4-BE49-F238E27FC236}">
                <a16:creationId xmlns:a16="http://schemas.microsoft.com/office/drawing/2014/main" id="{8F454E10-7C3C-49B5-9C04-F7B35FB224A2}"/>
              </a:ext>
            </a:extLst>
          </p:cNvPr>
          <p:cNvSpPr/>
          <p:nvPr/>
        </p:nvSpPr>
        <p:spPr>
          <a:xfrm>
            <a:off x="9068499" y="2332893"/>
            <a:ext cx="285226" cy="585868"/>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5CEEBDDF-47B3-48BE-B5A5-AE13C6D19C0D}"/>
              </a:ext>
            </a:extLst>
          </p:cNvPr>
          <p:cNvSpPr/>
          <p:nvPr/>
        </p:nvSpPr>
        <p:spPr>
          <a:xfrm>
            <a:off x="9068499" y="3349791"/>
            <a:ext cx="275439" cy="554727"/>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378376EE-2FF8-48FF-BE01-7B1D8E389365}"/>
              </a:ext>
            </a:extLst>
          </p:cNvPr>
          <p:cNvSpPr/>
          <p:nvPr/>
        </p:nvSpPr>
        <p:spPr>
          <a:xfrm>
            <a:off x="9068499" y="4307196"/>
            <a:ext cx="285226" cy="553965"/>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9B7170AD-BAFC-464A-A622-A74FA5DA0E06}"/>
              </a:ext>
            </a:extLst>
          </p:cNvPr>
          <p:cNvSpPr/>
          <p:nvPr/>
        </p:nvSpPr>
        <p:spPr>
          <a:xfrm>
            <a:off x="9068499" y="5250525"/>
            <a:ext cx="285226" cy="529989"/>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D20873-DBFB-47AE-B68F-D6A6ABFDDAE4}"/>
              </a:ext>
            </a:extLst>
          </p:cNvPr>
          <p:cNvSpPr/>
          <p:nvPr/>
        </p:nvSpPr>
        <p:spPr>
          <a:xfrm>
            <a:off x="601716" y="1070060"/>
            <a:ext cx="5857807"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 on Classification Model – ‘TED Main’</a:t>
            </a:r>
          </a:p>
        </p:txBody>
      </p:sp>
      <p:sp>
        <p:nvSpPr>
          <p:cNvPr id="9" name="Rectangle 8">
            <a:extLst>
              <a:ext uri="{FF2B5EF4-FFF2-40B4-BE49-F238E27FC236}">
                <a16:creationId xmlns:a16="http://schemas.microsoft.com/office/drawing/2014/main" id="{7DCE5163-0F62-443D-BD8B-D597041196CA}"/>
              </a:ext>
            </a:extLst>
          </p:cNvPr>
          <p:cNvSpPr/>
          <p:nvPr/>
        </p:nvSpPr>
        <p:spPr>
          <a:xfrm>
            <a:off x="1111941" y="1708926"/>
            <a:ext cx="2974284"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Train/Test Spilt</a:t>
            </a:r>
          </a:p>
        </p:txBody>
      </p:sp>
      <p:sp>
        <p:nvSpPr>
          <p:cNvPr id="10" name="Arrow: Right 9">
            <a:extLst>
              <a:ext uri="{FF2B5EF4-FFF2-40B4-BE49-F238E27FC236}">
                <a16:creationId xmlns:a16="http://schemas.microsoft.com/office/drawing/2014/main" id="{048CC9EA-D652-459C-B8D1-46A46505B923}"/>
              </a:ext>
            </a:extLst>
          </p:cNvPr>
          <p:cNvSpPr/>
          <p:nvPr/>
        </p:nvSpPr>
        <p:spPr>
          <a:xfrm>
            <a:off x="4245614" y="1907899"/>
            <a:ext cx="813732" cy="46868"/>
          </a:xfrm>
          <a:prstGeom prst="rightArrow">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348D8C-2371-4DB8-8DAB-0A7239EAC7F6}"/>
              </a:ext>
            </a:extLst>
          </p:cNvPr>
          <p:cNvSpPr txBox="1"/>
          <p:nvPr/>
        </p:nvSpPr>
        <p:spPr>
          <a:xfrm>
            <a:off x="5059346" y="1746667"/>
            <a:ext cx="3102709" cy="369332"/>
          </a:xfrm>
          <a:prstGeom prst="rect">
            <a:avLst/>
          </a:prstGeom>
          <a:noFill/>
        </p:spPr>
        <p:txBody>
          <a:bodyPr wrap="none" rtlCol="0">
            <a:spAutoFit/>
          </a:bodyPr>
          <a:lstStyle/>
          <a:p>
            <a:r>
              <a:rPr lang="en-US" dirty="0"/>
              <a:t>0.8 Train(2040) &amp; 0.2 Test(510) </a:t>
            </a:r>
          </a:p>
        </p:txBody>
      </p:sp>
      <p:sp>
        <p:nvSpPr>
          <p:cNvPr id="13" name="Rectangle 1">
            <a:extLst>
              <a:ext uri="{FF2B5EF4-FFF2-40B4-BE49-F238E27FC236}">
                <a16:creationId xmlns:a16="http://schemas.microsoft.com/office/drawing/2014/main" id="{82B83093-E253-4DAE-9CD3-B118BFBDC37F}"/>
              </a:ext>
            </a:extLst>
          </p:cNvPr>
          <p:cNvSpPr>
            <a:spLocks noChangeArrowheads="1"/>
          </p:cNvSpPr>
          <p:nvPr/>
        </p:nvSpPr>
        <p:spPr bwMode="auto">
          <a:xfrm>
            <a:off x="877409" y="2857846"/>
            <a:ext cx="1394864"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LogisticRegression</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082E5373-A71C-4826-8900-EB9EACB4463E}"/>
              </a:ext>
            </a:extLst>
          </p:cNvPr>
          <p:cNvSpPr>
            <a:spLocks noChangeArrowheads="1"/>
          </p:cNvSpPr>
          <p:nvPr/>
        </p:nvSpPr>
        <p:spPr bwMode="auto">
          <a:xfrm>
            <a:off x="617350" y="4378957"/>
            <a:ext cx="1520699"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DecisionTreeClassifier</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688F561E-28D2-4E42-9AD5-D824683C2E26}"/>
              </a:ext>
            </a:extLst>
          </p:cNvPr>
          <p:cNvGraphicFramePr>
            <a:graphicFrameLocks noGrp="1"/>
          </p:cNvGraphicFramePr>
          <p:nvPr>
            <p:extLst>
              <p:ext uri="{D42A27DB-BD31-4B8C-83A1-F6EECF244321}">
                <p14:modId xmlns:p14="http://schemas.microsoft.com/office/powerpoint/2010/main" val="1418721245"/>
              </p:ext>
            </p:extLst>
          </p:nvPr>
        </p:nvGraphicFramePr>
        <p:xfrm>
          <a:off x="6620708" y="2522016"/>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222 </a:t>
                      </a:r>
                    </a:p>
                  </a:txBody>
                  <a:tcPr/>
                </a:tc>
                <a:tc>
                  <a:txBody>
                    <a:bodyPr/>
                    <a:lstStyle/>
                    <a:p>
                      <a:pPr algn="ctr"/>
                      <a:r>
                        <a:rPr lang="en-US" sz="1000" dirty="0"/>
                        <a:t>57</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57</a:t>
                      </a:r>
                    </a:p>
                  </a:txBody>
                  <a:tcPr/>
                </a:tc>
                <a:tc>
                  <a:txBody>
                    <a:bodyPr/>
                    <a:lstStyle/>
                    <a:p>
                      <a:pPr algn="ctr"/>
                      <a:r>
                        <a:rPr lang="en-US" sz="1000" dirty="0"/>
                        <a:t>174</a:t>
                      </a:r>
                    </a:p>
                  </a:txBody>
                  <a:tcPr/>
                </a:tc>
                <a:extLst>
                  <a:ext uri="{0D108BD9-81ED-4DB2-BD59-A6C34878D82A}">
                    <a16:rowId xmlns:a16="http://schemas.microsoft.com/office/drawing/2014/main" val="1751085891"/>
                  </a:ext>
                </a:extLst>
              </a:tr>
            </a:tbl>
          </a:graphicData>
        </a:graphic>
      </p:graphicFrame>
      <p:graphicFrame>
        <p:nvGraphicFramePr>
          <p:cNvPr id="17" name="Table 16">
            <a:extLst>
              <a:ext uri="{FF2B5EF4-FFF2-40B4-BE49-F238E27FC236}">
                <a16:creationId xmlns:a16="http://schemas.microsoft.com/office/drawing/2014/main" id="{6FB29DFF-B1FF-4267-A1D3-33AC0F1FC369}"/>
              </a:ext>
            </a:extLst>
          </p:cNvPr>
          <p:cNvGraphicFramePr>
            <a:graphicFrameLocks noGrp="1"/>
          </p:cNvGraphicFramePr>
          <p:nvPr>
            <p:extLst>
              <p:ext uri="{D42A27DB-BD31-4B8C-83A1-F6EECF244321}">
                <p14:modId xmlns:p14="http://schemas.microsoft.com/office/powerpoint/2010/main" val="3573090015"/>
              </p:ext>
            </p:extLst>
          </p:nvPr>
        </p:nvGraphicFramePr>
        <p:xfrm>
          <a:off x="6629097" y="3983195"/>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200 </a:t>
                      </a:r>
                    </a:p>
                  </a:txBody>
                  <a:tcPr/>
                </a:tc>
                <a:tc>
                  <a:txBody>
                    <a:bodyPr/>
                    <a:lstStyle/>
                    <a:p>
                      <a:pPr algn="ctr"/>
                      <a:r>
                        <a:rPr lang="en-US" sz="1000" dirty="0"/>
                        <a:t>79</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61</a:t>
                      </a:r>
                    </a:p>
                  </a:txBody>
                  <a:tcPr/>
                </a:tc>
                <a:tc>
                  <a:txBody>
                    <a:bodyPr/>
                    <a:lstStyle/>
                    <a:p>
                      <a:pPr algn="ctr"/>
                      <a:r>
                        <a:rPr lang="en-US" sz="1000" dirty="0"/>
                        <a:t>170</a:t>
                      </a:r>
                    </a:p>
                  </a:txBody>
                  <a:tcPr/>
                </a:tc>
                <a:extLst>
                  <a:ext uri="{0D108BD9-81ED-4DB2-BD59-A6C34878D82A}">
                    <a16:rowId xmlns:a16="http://schemas.microsoft.com/office/drawing/2014/main" val="1751085891"/>
                  </a:ext>
                </a:extLst>
              </a:tr>
            </a:tbl>
          </a:graphicData>
        </a:graphic>
      </p:graphicFrame>
      <p:graphicFrame>
        <p:nvGraphicFramePr>
          <p:cNvPr id="18" name="Table 17">
            <a:extLst>
              <a:ext uri="{FF2B5EF4-FFF2-40B4-BE49-F238E27FC236}">
                <a16:creationId xmlns:a16="http://schemas.microsoft.com/office/drawing/2014/main" id="{7E3AF410-9D89-4C1E-9658-4D7FE4D3E2B4}"/>
              </a:ext>
            </a:extLst>
          </p:cNvPr>
          <p:cNvGraphicFramePr>
            <a:graphicFrameLocks noGrp="1"/>
          </p:cNvGraphicFramePr>
          <p:nvPr>
            <p:extLst>
              <p:ext uri="{D42A27DB-BD31-4B8C-83A1-F6EECF244321}">
                <p14:modId xmlns:p14="http://schemas.microsoft.com/office/powerpoint/2010/main" val="2815112981"/>
              </p:ext>
            </p:extLst>
          </p:nvPr>
        </p:nvGraphicFramePr>
        <p:xfrm>
          <a:off x="2303180" y="3930637"/>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0.77</a:t>
                      </a:r>
                    </a:p>
                  </a:txBody>
                  <a:tcPr/>
                </a:tc>
                <a:tc>
                  <a:txBody>
                    <a:bodyPr/>
                    <a:lstStyle/>
                    <a:p>
                      <a:pPr algn="ctr"/>
                      <a:r>
                        <a:rPr lang="en-US" sz="1000" dirty="0"/>
                        <a:t>0.72</a:t>
                      </a:r>
                    </a:p>
                  </a:txBody>
                  <a:tcPr/>
                </a:tc>
                <a:tc>
                  <a:txBody>
                    <a:bodyPr/>
                    <a:lstStyle/>
                    <a:p>
                      <a:pPr algn="ctr"/>
                      <a:r>
                        <a:rPr lang="en-US" sz="1000" dirty="0"/>
                        <a:t>0.74</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0.68</a:t>
                      </a:r>
                    </a:p>
                  </a:txBody>
                  <a:tcPr/>
                </a:tc>
                <a:tc>
                  <a:txBody>
                    <a:bodyPr/>
                    <a:lstStyle/>
                    <a:p>
                      <a:pPr algn="ctr"/>
                      <a:r>
                        <a:rPr lang="en-US" sz="1000" dirty="0"/>
                        <a:t>0.74</a:t>
                      </a:r>
                    </a:p>
                  </a:txBody>
                  <a:tcPr/>
                </a:tc>
                <a:tc>
                  <a:txBody>
                    <a:bodyPr/>
                    <a:lstStyle/>
                    <a:p>
                      <a:pPr algn="ctr"/>
                      <a:r>
                        <a:rPr lang="en-US" sz="1000" dirty="0"/>
                        <a:t>0.71</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0.73</a:t>
                      </a:r>
                    </a:p>
                  </a:txBody>
                  <a:tcPr/>
                </a:tc>
                <a:tc>
                  <a:txBody>
                    <a:bodyPr/>
                    <a:lstStyle/>
                    <a:p>
                      <a:pPr algn="ctr"/>
                      <a:r>
                        <a:rPr lang="en-US" sz="1000" dirty="0"/>
                        <a:t>0.73</a:t>
                      </a:r>
                    </a:p>
                  </a:txBody>
                  <a:tcPr/>
                </a:tc>
                <a:tc>
                  <a:txBody>
                    <a:bodyPr/>
                    <a:lstStyle/>
                    <a:p>
                      <a:pPr algn="ctr"/>
                      <a:r>
                        <a:rPr lang="en-US" sz="1000" dirty="0"/>
                        <a:t>0.73</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graphicFrame>
        <p:nvGraphicFramePr>
          <p:cNvPr id="19" name="Table 18">
            <a:extLst>
              <a:ext uri="{FF2B5EF4-FFF2-40B4-BE49-F238E27FC236}">
                <a16:creationId xmlns:a16="http://schemas.microsoft.com/office/drawing/2014/main" id="{84C5AC97-05FC-4D90-ACEA-B27AA077270C}"/>
              </a:ext>
            </a:extLst>
          </p:cNvPr>
          <p:cNvGraphicFramePr>
            <a:graphicFrameLocks noGrp="1"/>
          </p:cNvGraphicFramePr>
          <p:nvPr>
            <p:extLst>
              <p:ext uri="{D42A27DB-BD31-4B8C-83A1-F6EECF244321}">
                <p14:modId xmlns:p14="http://schemas.microsoft.com/office/powerpoint/2010/main" val="859757283"/>
              </p:ext>
            </p:extLst>
          </p:nvPr>
        </p:nvGraphicFramePr>
        <p:xfrm>
          <a:off x="2303180" y="2448865"/>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0.80</a:t>
                      </a:r>
                    </a:p>
                  </a:txBody>
                  <a:tcPr/>
                </a:tc>
                <a:tc>
                  <a:txBody>
                    <a:bodyPr/>
                    <a:lstStyle/>
                    <a:p>
                      <a:pPr algn="ctr"/>
                      <a:r>
                        <a:rPr lang="en-US" sz="1000" dirty="0"/>
                        <a:t>0.80</a:t>
                      </a:r>
                    </a:p>
                  </a:txBody>
                  <a:tcPr/>
                </a:tc>
                <a:tc>
                  <a:txBody>
                    <a:bodyPr/>
                    <a:lstStyle/>
                    <a:p>
                      <a:pPr algn="ctr"/>
                      <a:r>
                        <a:rPr lang="en-US" sz="1000" dirty="0"/>
                        <a:t>0.80</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0.75</a:t>
                      </a:r>
                    </a:p>
                  </a:txBody>
                  <a:tcPr/>
                </a:tc>
                <a:tc>
                  <a:txBody>
                    <a:bodyPr/>
                    <a:lstStyle/>
                    <a:p>
                      <a:pPr algn="ctr"/>
                      <a:r>
                        <a:rPr lang="en-US" sz="1000" dirty="0"/>
                        <a:t>0.75</a:t>
                      </a:r>
                    </a:p>
                  </a:txBody>
                  <a:tcPr/>
                </a:tc>
                <a:tc>
                  <a:txBody>
                    <a:bodyPr/>
                    <a:lstStyle/>
                    <a:p>
                      <a:pPr algn="ctr"/>
                      <a:r>
                        <a:rPr lang="en-US" sz="1000" dirty="0"/>
                        <a:t>0.75</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0.78</a:t>
                      </a:r>
                    </a:p>
                  </a:txBody>
                  <a:tcPr/>
                </a:tc>
                <a:tc>
                  <a:txBody>
                    <a:bodyPr/>
                    <a:lstStyle/>
                    <a:p>
                      <a:pPr algn="ctr"/>
                      <a:r>
                        <a:rPr lang="en-US" sz="1000" dirty="0"/>
                        <a:t>0.78</a:t>
                      </a:r>
                    </a:p>
                  </a:txBody>
                  <a:tcPr/>
                </a:tc>
                <a:tc>
                  <a:txBody>
                    <a:bodyPr/>
                    <a:lstStyle/>
                    <a:p>
                      <a:pPr algn="ctr"/>
                      <a:r>
                        <a:rPr lang="en-US" sz="1000" dirty="0"/>
                        <a:t>0.78</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graphicFrame>
        <p:nvGraphicFramePr>
          <p:cNvPr id="20" name="Table 19">
            <a:extLst>
              <a:ext uri="{FF2B5EF4-FFF2-40B4-BE49-F238E27FC236}">
                <a16:creationId xmlns:a16="http://schemas.microsoft.com/office/drawing/2014/main" id="{39D5D528-B71A-4E4E-86B6-8156352AFDF7}"/>
              </a:ext>
            </a:extLst>
          </p:cNvPr>
          <p:cNvGraphicFramePr>
            <a:graphicFrameLocks noGrp="1"/>
          </p:cNvGraphicFramePr>
          <p:nvPr>
            <p:extLst>
              <p:ext uri="{D42A27DB-BD31-4B8C-83A1-F6EECF244321}">
                <p14:modId xmlns:p14="http://schemas.microsoft.com/office/powerpoint/2010/main" val="3700849682"/>
              </p:ext>
            </p:extLst>
          </p:nvPr>
        </p:nvGraphicFramePr>
        <p:xfrm>
          <a:off x="6630495" y="5410723"/>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227</a:t>
                      </a:r>
                    </a:p>
                  </a:txBody>
                  <a:tcPr/>
                </a:tc>
                <a:tc>
                  <a:txBody>
                    <a:bodyPr/>
                    <a:lstStyle/>
                    <a:p>
                      <a:pPr algn="ctr"/>
                      <a:r>
                        <a:rPr lang="en-US" sz="1000" dirty="0"/>
                        <a:t>52</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54</a:t>
                      </a:r>
                    </a:p>
                  </a:txBody>
                  <a:tcPr/>
                </a:tc>
                <a:tc>
                  <a:txBody>
                    <a:bodyPr/>
                    <a:lstStyle/>
                    <a:p>
                      <a:pPr algn="ctr"/>
                      <a:r>
                        <a:rPr lang="en-US" sz="1000" dirty="0"/>
                        <a:t>177</a:t>
                      </a:r>
                    </a:p>
                  </a:txBody>
                  <a:tcPr/>
                </a:tc>
                <a:extLst>
                  <a:ext uri="{0D108BD9-81ED-4DB2-BD59-A6C34878D82A}">
                    <a16:rowId xmlns:a16="http://schemas.microsoft.com/office/drawing/2014/main" val="1751085891"/>
                  </a:ext>
                </a:extLst>
              </a:tr>
            </a:tbl>
          </a:graphicData>
        </a:graphic>
      </p:graphicFrame>
      <p:graphicFrame>
        <p:nvGraphicFramePr>
          <p:cNvPr id="21" name="Table 20">
            <a:extLst>
              <a:ext uri="{FF2B5EF4-FFF2-40B4-BE49-F238E27FC236}">
                <a16:creationId xmlns:a16="http://schemas.microsoft.com/office/drawing/2014/main" id="{6FFF8F6B-9C41-41AF-9B01-3B5FA6AF658F}"/>
              </a:ext>
            </a:extLst>
          </p:cNvPr>
          <p:cNvGraphicFramePr>
            <a:graphicFrameLocks noGrp="1"/>
          </p:cNvGraphicFramePr>
          <p:nvPr>
            <p:extLst>
              <p:ext uri="{D42A27DB-BD31-4B8C-83A1-F6EECF244321}">
                <p14:modId xmlns:p14="http://schemas.microsoft.com/office/powerpoint/2010/main" val="2257118841"/>
              </p:ext>
            </p:extLst>
          </p:nvPr>
        </p:nvGraphicFramePr>
        <p:xfrm>
          <a:off x="2304578" y="5358165"/>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0.81</a:t>
                      </a:r>
                    </a:p>
                  </a:txBody>
                  <a:tcPr/>
                </a:tc>
                <a:tc>
                  <a:txBody>
                    <a:bodyPr/>
                    <a:lstStyle/>
                    <a:p>
                      <a:pPr algn="ctr"/>
                      <a:r>
                        <a:rPr lang="en-US" sz="1000" dirty="0"/>
                        <a:t>0.81</a:t>
                      </a:r>
                    </a:p>
                  </a:txBody>
                  <a:tcPr/>
                </a:tc>
                <a:tc>
                  <a:txBody>
                    <a:bodyPr/>
                    <a:lstStyle/>
                    <a:p>
                      <a:pPr algn="ctr"/>
                      <a:r>
                        <a:rPr lang="en-US" sz="1000" dirty="0"/>
                        <a:t>0.81</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sp>
        <p:nvSpPr>
          <p:cNvPr id="26" name="Rectangle 2">
            <a:extLst>
              <a:ext uri="{FF2B5EF4-FFF2-40B4-BE49-F238E27FC236}">
                <a16:creationId xmlns:a16="http://schemas.microsoft.com/office/drawing/2014/main" id="{62776C48-C0BC-445A-A125-AA5CC9847DC5}"/>
              </a:ext>
            </a:extLst>
          </p:cNvPr>
          <p:cNvSpPr>
            <a:spLocks noChangeArrowheads="1"/>
          </p:cNvSpPr>
          <p:nvPr/>
        </p:nvSpPr>
        <p:spPr bwMode="auto">
          <a:xfrm>
            <a:off x="520117" y="5864264"/>
            <a:ext cx="1660843"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RandomForestClassifier</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1E14A527-694B-4B28-9F72-6AE39FF37368}"/>
              </a:ext>
            </a:extLst>
          </p:cNvPr>
          <p:cNvSpPr/>
          <p:nvPr/>
        </p:nvSpPr>
        <p:spPr>
          <a:xfrm>
            <a:off x="9821350" y="2795927"/>
            <a:ext cx="1493241"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RFE</a:t>
            </a:r>
          </a:p>
        </p:txBody>
      </p:sp>
      <p:graphicFrame>
        <p:nvGraphicFramePr>
          <p:cNvPr id="28" name="Table 27">
            <a:extLst>
              <a:ext uri="{FF2B5EF4-FFF2-40B4-BE49-F238E27FC236}">
                <a16:creationId xmlns:a16="http://schemas.microsoft.com/office/drawing/2014/main" id="{323789CF-409D-436C-851C-76F2870546AB}"/>
              </a:ext>
            </a:extLst>
          </p:cNvPr>
          <p:cNvGraphicFramePr>
            <a:graphicFrameLocks noGrp="1"/>
          </p:cNvGraphicFramePr>
          <p:nvPr>
            <p:extLst>
              <p:ext uri="{D42A27DB-BD31-4B8C-83A1-F6EECF244321}">
                <p14:modId xmlns:p14="http://schemas.microsoft.com/office/powerpoint/2010/main" val="3828345079"/>
              </p:ext>
            </p:extLst>
          </p:nvPr>
        </p:nvGraphicFramePr>
        <p:xfrm>
          <a:off x="6620708" y="2534190"/>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222 </a:t>
                      </a:r>
                    </a:p>
                  </a:txBody>
                  <a:tcPr/>
                </a:tc>
                <a:tc>
                  <a:txBody>
                    <a:bodyPr/>
                    <a:lstStyle/>
                    <a:p>
                      <a:pPr algn="ctr"/>
                      <a:r>
                        <a:rPr lang="en-US" sz="1000" dirty="0"/>
                        <a:t>57</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61</a:t>
                      </a:r>
                    </a:p>
                  </a:txBody>
                  <a:tcPr/>
                </a:tc>
                <a:tc>
                  <a:txBody>
                    <a:bodyPr/>
                    <a:lstStyle/>
                    <a:p>
                      <a:pPr algn="ctr"/>
                      <a:r>
                        <a:rPr lang="en-US" sz="1000" dirty="0"/>
                        <a:t>170</a:t>
                      </a:r>
                    </a:p>
                  </a:txBody>
                  <a:tcPr/>
                </a:tc>
                <a:extLst>
                  <a:ext uri="{0D108BD9-81ED-4DB2-BD59-A6C34878D82A}">
                    <a16:rowId xmlns:a16="http://schemas.microsoft.com/office/drawing/2014/main" val="1751085891"/>
                  </a:ext>
                </a:extLst>
              </a:tr>
            </a:tbl>
          </a:graphicData>
        </a:graphic>
      </p:graphicFrame>
      <p:graphicFrame>
        <p:nvGraphicFramePr>
          <p:cNvPr id="29" name="Table 28">
            <a:extLst>
              <a:ext uri="{FF2B5EF4-FFF2-40B4-BE49-F238E27FC236}">
                <a16:creationId xmlns:a16="http://schemas.microsoft.com/office/drawing/2014/main" id="{B5D07D40-0BFD-47FF-A7E9-457DB5758B04}"/>
              </a:ext>
            </a:extLst>
          </p:cNvPr>
          <p:cNvGraphicFramePr>
            <a:graphicFrameLocks noGrp="1"/>
          </p:cNvGraphicFramePr>
          <p:nvPr>
            <p:extLst>
              <p:ext uri="{D42A27DB-BD31-4B8C-83A1-F6EECF244321}">
                <p14:modId xmlns:p14="http://schemas.microsoft.com/office/powerpoint/2010/main" val="2543114420"/>
              </p:ext>
            </p:extLst>
          </p:nvPr>
        </p:nvGraphicFramePr>
        <p:xfrm>
          <a:off x="2296189" y="2450263"/>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0.78</a:t>
                      </a:r>
                    </a:p>
                  </a:txBody>
                  <a:tcPr/>
                </a:tc>
                <a:tc>
                  <a:txBody>
                    <a:bodyPr/>
                    <a:lstStyle/>
                    <a:p>
                      <a:pPr algn="ctr"/>
                      <a:r>
                        <a:rPr lang="en-US" sz="1000" dirty="0"/>
                        <a:t>0.80</a:t>
                      </a:r>
                    </a:p>
                  </a:txBody>
                  <a:tcPr/>
                </a:tc>
                <a:tc>
                  <a:txBody>
                    <a:bodyPr/>
                    <a:lstStyle/>
                    <a:p>
                      <a:pPr algn="ctr"/>
                      <a:r>
                        <a:rPr lang="en-US" sz="1000" dirty="0"/>
                        <a:t>0.79</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0.75</a:t>
                      </a:r>
                    </a:p>
                  </a:txBody>
                  <a:tcPr/>
                </a:tc>
                <a:tc>
                  <a:txBody>
                    <a:bodyPr/>
                    <a:lstStyle/>
                    <a:p>
                      <a:pPr algn="ctr"/>
                      <a:r>
                        <a:rPr lang="en-US" sz="1000" dirty="0"/>
                        <a:t>0.74</a:t>
                      </a:r>
                    </a:p>
                  </a:txBody>
                  <a:tcPr/>
                </a:tc>
                <a:tc>
                  <a:txBody>
                    <a:bodyPr/>
                    <a:lstStyle/>
                    <a:p>
                      <a:pPr algn="ctr"/>
                      <a:r>
                        <a:rPr lang="en-US" sz="1000" dirty="0"/>
                        <a:t>0.74</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sp>
        <p:nvSpPr>
          <p:cNvPr id="30" name="Rectangle 29">
            <a:extLst>
              <a:ext uri="{FF2B5EF4-FFF2-40B4-BE49-F238E27FC236}">
                <a16:creationId xmlns:a16="http://schemas.microsoft.com/office/drawing/2014/main" id="{0EB457E1-5892-4B16-BC16-15BFD6ED5083}"/>
              </a:ext>
            </a:extLst>
          </p:cNvPr>
          <p:cNvSpPr/>
          <p:nvPr/>
        </p:nvSpPr>
        <p:spPr>
          <a:xfrm>
            <a:off x="9821349" y="5650080"/>
            <a:ext cx="1493241"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Scaling</a:t>
            </a:r>
          </a:p>
        </p:txBody>
      </p:sp>
      <p:graphicFrame>
        <p:nvGraphicFramePr>
          <p:cNvPr id="32" name="Table 31">
            <a:extLst>
              <a:ext uri="{FF2B5EF4-FFF2-40B4-BE49-F238E27FC236}">
                <a16:creationId xmlns:a16="http://schemas.microsoft.com/office/drawing/2014/main" id="{C5411D08-A8F4-4C48-AFC8-0941F4BE6774}"/>
              </a:ext>
            </a:extLst>
          </p:cNvPr>
          <p:cNvGraphicFramePr>
            <a:graphicFrameLocks noGrp="1"/>
          </p:cNvGraphicFramePr>
          <p:nvPr>
            <p:extLst>
              <p:ext uri="{D42A27DB-BD31-4B8C-83A1-F6EECF244321}">
                <p14:modId xmlns:p14="http://schemas.microsoft.com/office/powerpoint/2010/main" val="2338025869"/>
              </p:ext>
            </p:extLst>
          </p:nvPr>
        </p:nvGraphicFramePr>
        <p:xfrm>
          <a:off x="6629097" y="5412788"/>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227</a:t>
                      </a:r>
                    </a:p>
                  </a:txBody>
                  <a:tcPr/>
                </a:tc>
                <a:tc>
                  <a:txBody>
                    <a:bodyPr/>
                    <a:lstStyle/>
                    <a:p>
                      <a:pPr algn="ctr"/>
                      <a:r>
                        <a:rPr lang="en-US" sz="1000" dirty="0"/>
                        <a:t>58</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49</a:t>
                      </a:r>
                    </a:p>
                  </a:txBody>
                  <a:tcPr/>
                </a:tc>
                <a:tc>
                  <a:txBody>
                    <a:bodyPr/>
                    <a:lstStyle/>
                    <a:p>
                      <a:pPr algn="ctr"/>
                      <a:r>
                        <a:rPr lang="en-US" sz="1000" dirty="0"/>
                        <a:t>182</a:t>
                      </a:r>
                    </a:p>
                  </a:txBody>
                  <a:tcPr/>
                </a:tc>
                <a:extLst>
                  <a:ext uri="{0D108BD9-81ED-4DB2-BD59-A6C34878D82A}">
                    <a16:rowId xmlns:a16="http://schemas.microsoft.com/office/drawing/2014/main" val="1751085891"/>
                  </a:ext>
                </a:extLst>
              </a:tr>
            </a:tbl>
          </a:graphicData>
        </a:graphic>
      </p:graphicFrame>
      <p:graphicFrame>
        <p:nvGraphicFramePr>
          <p:cNvPr id="33" name="Table 32">
            <a:extLst>
              <a:ext uri="{FF2B5EF4-FFF2-40B4-BE49-F238E27FC236}">
                <a16:creationId xmlns:a16="http://schemas.microsoft.com/office/drawing/2014/main" id="{A3DEEE44-95BD-4101-8CB7-924859184964}"/>
              </a:ext>
            </a:extLst>
          </p:cNvPr>
          <p:cNvGraphicFramePr>
            <a:graphicFrameLocks noGrp="1"/>
          </p:cNvGraphicFramePr>
          <p:nvPr>
            <p:extLst>
              <p:ext uri="{D42A27DB-BD31-4B8C-83A1-F6EECF244321}">
                <p14:modId xmlns:p14="http://schemas.microsoft.com/office/powerpoint/2010/main" val="655932852"/>
              </p:ext>
            </p:extLst>
          </p:nvPr>
        </p:nvGraphicFramePr>
        <p:xfrm>
          <a:off x="2305976" y="5359563"/>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0.82</a:t>
                      </a:r>
                    </a:p>
                  </a:txBody>
                  <a:tcPr/>
                </a:tc>
                <a:tc>
                  <a:txBody>
                    <a:bodyPr/>
                    <a:lstStyle/>
                    <a:p>
                      <a:pPr algn="ctr"/>
                      <a:r>
                        <a:rPr lang="en-US" sz="1000" dirty="0"/>
                        <a:t>0.79</a:t>
                      </a:r>
                    </a:p>
                  </a:txBody>
                  <a:tcPr/>
                </a:tc>
                <a:tc>
                  <a:txBody>
                    <a:bodyPr/>
                    <a:lstStyle/>
                    <a:p>
                      <a:pPr algn="ctr"/>
                      <a:r>
                        <a:rPr lang="en-US" sz="1000" dirty="0"/>
                        <a:t>0.81</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0.76</a:t>
                      </a:r>
                    </a:p>
                  </a:txBody>
                  <a:tcPr/>
                </a:tc>
                <a:tc>
                  <a:txBody>
                    <a:bodyPr/>
                    <a:lstStyle/>
                    <a:p>
                      <a:pPr algn="ctr"/>
                      <a:r>
                        <a:rPr lang="en-US" sz="1000" dirty="0"/>
                        <a:t>0.79</a:t>
                      </a:r>
                    </a:p>
                  </a:txBody>
                  <a:tcPr/>
                </a:tc>
                <a:tc>
                  <a:txBody>
                    <a:bodyPr/>
                    <a:lstStyle/>
                    <a:p>
                      <a:pPr algn="ctr"/>
                      <a:r>
                        <a:rPr lang="en-US" sz="1000" dirty="0"/>
                        <a:t>0.77</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spTree>
    <p:extLst>
      <p:ext uri="{BB962C8B-B14F-4D97-AF65-F5344CB8AC3E}">
        <p14:creationId xmlns:p14="http://schemas.microsoft.com/office/powerpoint/2010/main" val="31464717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7"/>
                  </p:tgtEl>
                </p:cond>
              </p:nextCondLst>
            </p:seq>
            <p:seq concurrent="1" nextAc="seek">
              <p:cTn id="17" restart="whenNotActive" fill="hold" evtFilter="cancelBubble" nodeType="interactiveSeq">
                <p:stCondLst>
                  <p:cond evt="onClick" delay="0">
                    <p:tgtEl>
                      <p:spTgt spid="30"/>
                    </p:tgtEl>
                  </p:cond>
                </p:stCondLst>
                <p:endSync evt="end" delay="0">
                  <p:rtn val="all"/>
                </p:endSync>
                <p:childTnLst>
                  <p:par>
                    <p:cTn id="18" fill="hold">
                      <p:stCondLst>
                        <p:cond delay="0"/>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0"/>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8D30E0F-CE7E-4093-88FB-BA197415F92A}"/>
              </a:ext>
            </a:extLst>
          </p:cNvPr>
          <p:cNvSpPr/>
          <p:nvPr/>
        </p:nvSpPr>
        <p:spPr>
          <a:xfrm>
            <a:off x="668828" y="1229451"/>
            <a:ext cx="5857807"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 on Classification Model – ‘TED Transcript’</a:t>
            </a:r>
          </a:p>
        </p:txBody>
      </p:sp>
      <p:sp>
        <p:nvSpPr>
          <p:cNvPr id="9" name="Rectangle 8">
            <a:extLst>
              <a:ext uri="{FF2B5EF4-FFF2-40B4-BE49-F238E27FC236}">
                <a16:creationId xmlns:a16="http://schemas.microsoft.com/office/drawing/2014/main" id="{2F8B079D-1BE4-455A-B11E-9E013C652CC4}"/>
              </a:ext>
            </a:extLst>
          </p:cNvPr>
          <p:cNvSpPr/>
          <p:nvPr/>
        </p:nvSpPr>
        <p:spPr>
          <a:xfrm>
            <a:off x="1052432" y="5284071"/>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a:t>
            </a:r>
            <a:r>
              <a:rPr lang="en-US" b="1" dirty="0"/>
              <a:t> </a:t>
            </a:r>
            <a:r>
              <a:rPr lang="en-US" dirty="0"/>
              <a:t>Validation</a:t>
            </a:r>
          </a:p>
        </p:txBody>
      </p:sp>
      <p:sp>
        <p:nvSpPr>
          <p:cNvPr id="12" name="Rectangle 11">
            <a:extLst>
              <a:ext uri="{FF2B5EF4-FFF2-40B4-BE49-F238E27FC236}">
                <a16:creationId xmlns:a16="http://schemas.microsoft.com/office/drawing/2014/main" id="{D8D01357-612B-4E6C-B6B1-1FE45F7E56F5}"/>
              </a:ext>
            </a:extLst>
          </p:cNvPr>
          <p:cNvSpPr/>
          <p:nvPr/>
        </p:nvSpPr>
        <p:spPr>
          <a:xfrm>
            <a:off x="1052433" y="1859928"/>
            <a:ext cx="2974284"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Train/Test Spilt</a:t>
            </a:r>
          </a:p>
        </p:txBody>
      </p:sp>
      <p:graphicFrame>
        <p:nvGraphicFramePr>
          <p:cNvPr id="2" name="Table 1">
            <a:extLst>
              <a:ext uri="{FF2B5EF4-FFF2-40B4-BE49-F238E27FC236}">
                <a16:creationId xmlns:a16="http://schemas.microsoft.com/office/drawing/2014/main" id="{8615081C-9AC2-403E-8CBE-0976B327EA63}"/>
              </a:ext>
            </a:extLst>
          </p:cNvPr>
          <p:cNvGraphicFramePr>
            <a:graphicFrameLocks noGrp="1"/>
          </p:cNvGraphicFramePr>
          <p:nvPr>
            <p:extLst>
              <p:ext uri="{D42A27DB-BD31-4B8C-83A1-F6EECF244321}">
                <p14:modId xmlns:p14="http://schemas.microsoft.com/office/powerpoint/2010/main" val="2332515147"/>
              </p:ext>
            </p:extLst>
          </p:nvPr>
        </p:nvGraphicFramePr>
        <p:xfrm>
          <a:off x="1696441" y="5944545"/>
          <a:ext cx="8127999" cy="65759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000926003"/>
                    </a:ext>
                  </a:extLst>
                </a:gridCol>
                <a:gridCol w="2709333">
                  <a:extLst>
                    <a:ext uri="{9D8B030D-6E8A-4147-A177-3AD203B41FA5}">
                      <a16:colId xmlns:a16="http://schemas.microsoft.com/office/drawing/2014/main" val="2152685222"/>
                    </a:ext>
                  </a:extLst>
                </a:gridCol>
                <a:gridCol w="2709333">
                  <a:extLst>
                    <a:ext uri="{9D8B030D-6E8A-4147-A177-3AD203B41FA5}">
                      <a16:colId xmlns:a16="http://schemas.microsoft.com/office/drawing/2014/main" val="1425323928"/>
                    </a:ext>
                  </a:extLst>
                </a:gridCol>
              </a:tblGrid>
              <a:tr h="328795">
                <a:tc>
                  <a:txBody>
                    <a:bodyPr/>
                    <a:lstStyle/>
                    <a:p>
                      <a:endParaRPr lang="en-US" sz="1400" dirty="0"/>
                    </a:p>
                  </a:txBody>
                  <a:tcPr/>
                </a:tc>
                <a:tc>
                  <a:txBody>
                    <a:bodyPr/>
                    <a:lstStyle/>
                    <a:p>
                      <a:r>
                        <a:rPr lang="en-US" sz="1400" dirty="0">
                          <a:effectLst/>
                        </a:rPr>
                        <a:t>Logistic Regression</a:t>
                      </a:r>
                      <a:endParaRPr lang="en-US" sz="1400" dirty="0"/>
                    </a:p>
                  </a:txBody>
                  <a:tcPr/>
                </a:tc>
                <a:tc>
                  <a:txBody>
                    <a:bodyPr/>
                    <a:lstStyle/>
                    <a:p>
                      <a:r>
                        <a:rPr lang="en-US" sz="1400" dirty="0">
                          <a:effectLst/>
                        </a:rPr>
                        <a:t>Multinomial NB</a:t>
                      </a:r>
                      <a:endParaRPr lang="en-US" sz="1400" dirty="0"/>
                    </a:p>
                  </a:txBody>
                  <a:tcPr/>
                </a:tc>
                <a:extLst>
                  <a:ext uri="{0D108BD9-81ED-4DB2-BD59-A6C34878D82A}">
                    <a16:rowId xmlns:a16="http://schemas.microsoft.com/office/drawing/2014/main" val="2726140470"/>
                  </a:ext>
                </a:extLst>
              </a:tr>
              <a:tr h="328795">
                <a:tc>
                  <a:txBody>
                    <a:bodyPr/>
                    <a:lstStyle/>
                    <a:p>
                      <a:r>
                        <a:rPr lang="en-US" sz="1400" dirty="0"/>
                        <a:t>Mean Accuracy</a:t>
                      </a:r>
                    </a:p>
                  </a:txBody>
                  <a:tcPr/>
                </a:tc>
                <a:tc>
                  <a:txBody>
                    <a:bodyPr/>
                    <a:lstStyle/>
                    <a:p>
                      <a:r>
                        <a:rPr lang="en-US" sz="1400" dirty="0"/>
                        <a:t>60 %</a:t>
                      </a:r>
                    </a:p>
                  </a:txBody>
                  <a:tcPr/>
                </a:tc>
                <a:tc>
                  <a:txBody>
                    <a:bodyPr/>
                    <a:lstStyle/>
                    <a:p>
                      <a:r>
                        <a:rPr lang="en-US" sz="1400" dirty="0"/>
                        <a:t>65 %</a:t>
                      </a:r>
                    </a:p>
                  </a:txBody>
                  <a:tcPr/>
                </a:tc>
                <a:extLst>
                  <a:ext uri="{0D108BD9-81ED-4DB2-BD59-A6C34878D82A}">
                    <a16:rowId xmlns:a16="http://schemas.microsoft.com/office/drawing/2014/main" val="2445205883"/>
                  </a:ext>
                </a:extLst>
              </a:tr>
            </a:tbl>
          </a:graphicData>
        </a:graphic>
      </p:graphicFrame>
      <p:sp>
        <p:nvSpPr>
          <p:cNvPr id="3" name="TextBox 2">
            <a:extLst>
              <a:ext uri="{FF2B5EF4-FFF2-40B4-BE49-F238E27FC236}">
                <a16:creationId xmlns:a16="http://schemas.microsoft.com/office/drawing/2014/main" id="{CEEBC3AE-BC19-4228-9E10-8AFE9BFB197D}"/>
              </a:ext>
            </a:extLst>
          </p:cNvPr>
          <p:cNvSpPr txBox="1"/>
          <p:nvPr/>
        </p:nvSpPr>
        <p:spPr>
          <a:xfrm>
            <a:off x="4999838" y="5300698"/>
            <a:ext cx="2479268" cy="369332"/>
          </a:xfrm>
          <a:prstGeom prst="rect">
            <a:avLst/>
          </a:prstGeom>
          <a:noFill/>
        </p:spPr>
        <p:txBody>
          <a:bodyPr wrap="none" rtlCol="0">
            <a:spAutoFit/>
          </a:bodyPr>
          <a:lstStyle/>
          <a:p>
            <a:r>
              <a:rPr lang="en-US" dirty="0"/>
              <a:t>10-Fold Cross Validation</a:t>
            </a:r>
          </a:p>
        </p:txBody>
      </p:sp>
      <p:sp>
        <p:nvSpPr>
          <p:cNvPr id="5" name="Arrow: Right 4">
            <a:extLst>
              <a:ext uri="{FF2B5EF4-FFF2-40B4-BE49-F238E27FC236}">
                <a16:creationId xmlns:a16="http://schemas.microsoft.com/office/drawing/2014/main" id="{D9C04C58-B9D4-4D12-BC92-6EFC66A5D4D7}"/>
              </a:ext>
            </a:extLst>
          </p:cNvPr>
          <p:cNvSpPr/>
          <p:nvPr/>
        </p:nvSpPr>
        <p:spPr>
          <a:xfrm>
            <a:off x="4186106" y="5498255"/>
            <a:ext cx="813732" cy="46868"/>
          </a:xfrm>
          <a:prstGeom prst="rightArrow">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8502B0AA-BE2C-4B50-A9F9-BC31E73584E9}"/>
              </a:ext>
            </a:extLst>
          </p:cNvPr>
          <p:cNvSpPr/>
          <p:nvPr/>
        </p:nvSpPr>
        <p:spPr>
          <a:xfrm>
            <a:off x="4186106" y="2058901"/>
            <a:ext cx="813732" cy="46868"/>
          </a:xfrm>
          <a:prstGeom prst="rightArrow">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773425D-A07A-45A9-B4E1-565AF437F44D}"/>
              </a:ext>
            </a:extLst>
          </p:cNvPr>
          <p:cNvSpPr txBox="1"/>
          <p:nvPr/>
        </p:nvSpPr>
        <p:spPr>
          <a:xfrm>
            <a:off x="4999838" y="1897669"/>
            <a:ext cx="3102709" cy="369332"/>
          </a:xfrm>
          <a:prstGeom prst="rect">
            <a:avLst/>
          </a:prstGeom>
          <a:noFill/>
        </p:spPr>
        <p:txBody>
          <a:bodyPr wrap="none" rtlCol="0">
            <a:spAutoFit/>
          </a:bodyPr>
          <a:lstStyle/>
          <a:p>
            <a:r>
              <a:rPr lang="en-US" dirty="0"/>
              <a:t>0.8 Train(1973) &amp; 0.2 Test(494) </a:t>
            </a:r>
          </a:p>
        </p:txBody>
      </p:sp>
      <p:pic>
        <p:nvPicPr>
          <p:cNvPr id="19" name="Picture 18" descr="A close up of a map&#10;&#10;Description generated with very high confidence">
            <a:extLst>
              <a:ext uri="{FF2B5EF4-FFF2-40B4-BE49-F238E27FC236}">
                <a16:creationId xmlns:a16="http://schemas.microsoft.com/office/drawing/2014/main" id="{C78D96FF-4BAA-4CBE-AF0F-00C60289C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2173" y="2258349"/>
            <a:ext cx="1984695" cy="1394376"/>
          </a:xfrm>
          <a:prstGeom prst="rect">
            <a:avLst/>
          </a:prstGeom>
        </p:spPr>
      </p:pic>
      <p:pic>
        <p:nvPicPr>
          <p:cNvPr id="21" name="Picture 20" descr="A close up of a map&#10;&#10;Description generated with very high confidence">
            <a:extLst>
              <a:ext uri="{FF2B5EF4-FFF2-40B4-BE49-F238E27FC236}">
                <a16:creationId xmlns:a16="http://schemas.microsoft.com/office/drawing/2014/main" id="{43162592-5985-4FA4-89E3-BC9DBD505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173" y="3789982"/>
            <a:ext cx="1984695" cy="1394376"/>
          </a:xfrm>
          <a:prstGeom prst="rect">
            <a:avLst/>
          </a:prstGeom>
        </p:spPr>
      </p:pic>
      <p:sp>
        <p:nvSpPr>
          <p:cNvPr id="23" name="Rectangle 1">
            <a:extLst>
              <a:ext uri="{FF2B5EF4-FFF2-40B4-BE49-F238E27FC236}">
                <a16:creationId xmlns:a16="http://schemas.microsoft.com/office/drawing/2014/main" id="{176AC4A1-713C-4FE0-8314-823BEA2079B9}"/>
              </a:ext>
            </a:extLst>
          </p:cNvPr>
          <p:cNvSpPr>
            <a:spLocks noChangeArrowheads="1"/>
          </p:cNvSpPr>
          <p:nvPr/>
        </p:nvSpPr>
        <p:spPr bwMode="auto">
          <a:xfrm>
            <a:off x="877409" y="2857846"/>
            <a:ext cx="1394864"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LogisticRegression</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4" name="Rectangle 2">
            <a:extLst>
              <a:ext uri="{FF2B5EF4-FFF2-40B4-BE49-F238E27FC236}">
                <a16:creationId xmlns:a16="http://schemas.microsoft.com/office/drawing/2014/main" id="{44832D7F-F70E-4C34-B6B0-0C0E64488280}"/>
              </a:ext>
            </a:extLst>
          </p:cNvPr>
          <p:cNvSpPr>
            <a:spLocks noChangeArrowheads="1"/>
          </p:cNvSpPr>
          <p:nvPr/>
        </p:nvSpPr>
        <p:spPr bwMode="auto">
          <a:xfrm>
            <a:off x="1052433" y="4429345"/>
            <a:ext cx="1044816"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MultinomialNB</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25" name="Table 24">
            <a:extLst>
              <a:ext uri="{FF2B5EF4-FFF2-40B4-BE49-F238E27FC236}">
                <a16:creationId xmlns:a16="http://schemas.microsoft.com/office/drawing/2014/main" id="{1E7ED1D2-95E9-47A1-8801-C9B62AD4949F}"/>
              </a:ext>
            </a:extLst>
          </p:cNvPr>
          <p:cNvGraphicFramePr>
            <a:graphicFrameLocks noGrp="1"/>
          </p:cNvGraphicFramePr>
          <p:nvPr>
            <p:extLst>
              <p:ext uri="{D42A27DB-BD31-4B8C-83A1-F6EECF244321}">
                <p14:modId xmlns:p14="http://schemas.microsoft.com/office/powerpoint/2010/main" val="4004613468"/>
              </p:ext>
            </p:extLst>
          </p:nvPr>
        </p:nvGraphicFramePr>
        <p:xfrm>
          <a:off x="6620708" y="2522016"/>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146 </a:t>
                      </a:r>
                    </a:p>
                  </a:txBody>
                  <a:tcPr/>
                </a:tc>
                <a:tc>
                  <a:txBody>
                    <a:bodyPr/>
                    <a:lstStyle/>
                    <a:p>
                      <a:pPr algn="ctr"/>
                      <a:r>
                        <a:rPr lang="en-US" sz="1000" dirty="0"/>
                        <a:t>113</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82</a:t>
                      </a:r>
                    </a:p>
                  </a:txBody>
                  <a:tcPr/>
                </a:tc>
                <a:tc>
                  <a:txBody>
                    <a:bodyPr/>
                    <a:lstStyle/>
                    <a:p>
                      <a:pPr algn="ctr"/>
                      <a:r>
                        <a:rPr lang="en-US" sz="1000" dirty="0"/>
                        <a:t>153</a:t>
                      </a:r>
                    </a:p>
                  </a:txBody>
                  <a:tcPr/>
                </a:tc>
                <a:extLst>
                  <a:ext uri="{0D108BD9-81ED-4DB2-BD59-A6C34878D82A}">
                    <a16:rowId xmlns:a16="http://schemas.microsoft.com/office/drawing/2014/main" val="1751085891"/>
                  </a:ext>
                </a:extLst>
              </a:tr>
            </a:tbl>
          </a:graphicData>
        </a:graphic>
      </p:graphicFrame>
      <p:graphicFrame>
        <p:nvGraphicFramePr>
          <p:cNvPr id="26" name="Table 25">
            <a:extLst>
              <a:ext uri="{FF2B5EF4-FFF2-40B4-BE49-F238E27FC236}">
                <a16:creationId xmlns:a16="http://schemas.microsoft.com/office/drawing/2014/main" id="{6789FAA2-ED18-4422-AB0E-C5A8A63924A1}"/>
              </a:ext>
            </a:extLst>
          </p:cNvPr>
          <p:cNvGraphicFramePr>
            <a:graphicFrameLocks noGrp="1"/>
          </p:cNvGraphicFramePr>
          <p:nvPr>
            <p:extLst>
              <p:ext uri="{D42A27DB-BD31-4B8C-83A1-F6EECF244321}">
                <p14:modId xmlns:p14="http://schemas.microsoft.com/office/powerpoint/2010/main" val="3625938097"/>
              </p:ext>
            </p:extLst>
          </p:nvPr>
        </p:nvGraphicFramePr>
        <p:xfrm>
          <a:off x="6629097" y="3983195"/>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170 </a:t>
                      </a:r>
                    </a:p>
                  </a:txBody>
                  <a:tcPr/>
                </a:tc>
                <a:tc>
                  <a:txBody>
                    <a:bodyPr/>
                    <a:lstStyle/>
                    <a:p>
                      <a:pPr algn="ctr"/>
                      <a:r>
                        <a:rPr lang="en-US" sz="1000" dirty="0"/>
                        <a:t>89</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70</a:t>
                      </a:r>
                    </a:p>
                  </a:txBody>
                  <a:tcPr/>
                </a:tc>
                <a:tc>
                  <a:txBody>
                    <a:bodyPr/>
                    <a:lstStyle/>
                    <a:p>
                      <a:pPr algn="ctr"/>
                      <a:r>
                        <a:rPr lang="en-US" sz="1000" dirty="0"/>
                        <a:t>165</a:t>
                      </a:r>
                    </a:p>
                  </a:txBody>
                  <a:tcPr/>
                </a:tc>
                <a:extLst>
                  <a:ext uri="{0D108BD9-81ED-4DB2-BD59-A6C34878D82A}">
                    <a16:rowId xmlns:a16="http://schemas.microsoft.com/office/drawing/2014/main" val="1751085891"/>
                  </a:ext>
                </a:extLst>
              </a:tr>
            </a:tbl>
          </a:graphicData>
        </a:graphic>
      </p:graphicFrame>
      <p:graphicFrame>
        <p:nvGraphicFramePr>
          <p:cNvPr id="27" name="Table 26">
            <a:extLst>
              <a:ext uri="{FF2B5EF4-FFF2-40B4-BE49-F238E27FC236}">
                <a16:creationId xmlns:a16="http://schemas.microsoft.com/office/drawing/2014/main" id="{9EB6CD0B-EDFA-4886-B56A-75BD89697F22}"/>
              </a:ext>
            </a:extLst>
          </p:cNvPr>
          <p:cNvGraphicFramePr>
            <a:graphicFrameLocks noGrp="1"/>
          </p:cNvGraphicFramePr>
          <p:nvPr>
            <p:extLst>
              <p:ext uri="{D42A27DB-BD31-4B8C-83A1-F6EECF244321}">
                <p14:modId xmlns:p14="http://schemas.microsoft.com/office/powerpoint/2010/main" val="637037643"/>
              </p:ext>
            </p:extLst>
          </p:nvPr>
        </p:nvGraphicFramePr>
        <p:xfrm>
          <a:off x="2303180" y="2448865"/>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0.64</a:t>
                      </a:r>
                    </a:p>
                  </a:txBody>
                  <a:tcPr/>
                </a:tc>
                <a:tc>
                  <a:txBody>
                    <a:bodyPr/>
                    <a:lstStyle/>
                    <a:p>
                      <a:pPr algn="ctr"/>
                      <a:r>
                        <a:rPr lang="en-US" sz="1000" dirty="0"/>
                        <a:t>0.56</a:t>
                      </a:r>
                    </a:p>
                  </a:txBody>
                  <a:tcPr/>
                </a:tc>
                <a:tc>
                  <a:txBody>
                    <a:bodyPr/>
                    <a:lstStyle/>
                    <a:p>
                      <a:pPr algn="ctr"/>
                      <a:r>
                        <a:rPr lang="en-US" sz="1000" dirty="0"/>
                        <a:t>0.60</a:t>
                      </a:r>
                    </a:p>
                  </a:txBody>
                  <a:tcPr/>
                </a:tc>
                <a:tc>
                  <a:txBody>
                    <a:bodyPr/>
                    <a:lstStyle/>
                    <a:p>
                      <a:pPr algn="ctr"/>
                      <a:r>
                        <a:rPr lang="en-US" sz="1000" dirty="0"/>
                        <a:t>259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0.58</a:t>
                      </a:r>
                    </a:p>
                  </a:txBody>
                  <a:tcPr/>
                </a:tc>
                <a:tc>
                  <a:txBody>
                    <a:bodyPr/>
                    <a:lstStyle/>
                    <a:p>
                      <a:pPr algn="ctr"/>
                      <a:r>
                        <a:rPr lang="en-US" sz="1000" dirty="0"/>
                        <a:t>0.65</a:t>
                      </a:r>
                    </a:p>
                  </a:txBody>
                  <a:tcPr/>
                </a:tc>
                <a:tc>
                  <a:txBody>
                    <a:bodyPr/>
                    <a:lstStyle/>
                    <a:p>
                      <a:pPr algn="ctr"/>
                      <a:r>
                        <a:rPr lang="en-US" sz="1000" dirty="0"/>
                        <a:t>0.61</a:t>
                      </a:r>
                    </a:p>
                  </a:txBody>
                  <a:tcPr/>
                </a:tc>
                <a:tc>
                  <a:txBody>
                    <a:bodyPr/>
                    <a:lstStyle/>
                    <a:p>
                      <a:pPr algn="ctr"/>
                      <a:r>
                        <a:rPr lang="en-US" sz="1000" dirty="0"/>
                        <a:t>235</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0.61</a:t>
                      </a:r>
                    </a:p>
                  </a:txBody>
                  <a:tcPr/>
                </a:tc>
                <a:tc>
                  <a:txBody>
                    <a:bodyPr/>
                    <a:lstStyle/>
                    <a:p>
                      <a:pPr algn="ctr"/>
                      <a:r>
                        <a:rPr lang="en-US" sz="1000" dirty="0"/>
                        <a:t>0.61</a:t>
                      </a:r>
                    </a:p>
                  </a:txBody>
                  <a:tcPr/>
                </a:tc>
                <a:tc>
                  <a:txBody>
                    <a:bodyPr/>
                    <a:lstStyle/>
                    <a:p>
                      <a:pPr algn="ctr"/>
                      <a:r>
                        <a:rPr lang="en-US" sz="1000" dirty="0"/>
                        <a:t>0.60</a:t>
                      </a:r>
                    </a:p>
                  </a:txBody>
                  <a:tcPr/>
                </a:tc>
                <a:tc>
                  <a:txBody>
                    <a:bodyPr/>
                    <a:lstStyle/>
                    <a:p>
                      <a:pPr algn="ctr"/>
                      <a:r>
                        <a:rPr lang="en-US" sz="1000" dirty="0"/>
                        <a:t>494</a:t>
                      </a:r>
                    </a:p>
                  </a:txBody>
                  <a:tcPr/>
                </a:tc>
                <a:extLst>
                  <a:ext uri="{0D108BD9-81ED-4DB2-BD59-A6C34878D82A}">
                    <a16:rowId xmlns:a16="http://schemas.microsoft.com/office/drawing/2014/main" val="1751085891"/>
                  </a:ext>
                </a:extLst>
              </a:tr>
            </a:tbl>
          </a:graphicData>
        </a:graphic>
      </p:graphicFrame>
      <p:graphicFrame>
        <p:nvGraphicFramePr>
          <p:cNvPr id="29" name="Table 28">
            <a:extLst>
              <a:ext uri="{FF2B5EF4-FFF2-40B4-BE49-F238E27FC236}">
                <a16:creationId xmlns:a16="http://schemas.microsoft.com/office/drawing/2014/main" id="{F0B766EC-3700-4F93-8F39-239436B32B51}"/>
              </a:ext>
            </a:extLst>
          </p:cNvPr>
          <p:cNvGraphicFramePr>
            <a:graphicFrameLocks noGrp="1"/>
          </p:cNvGraphicFramePr>
          <p:nvPr>
            <p:extLst>
              <p:ext uri="{D42A27DB-BD31-4B8C-83A1-F6EECF244321}">
                <p14:modId xmlns:p14="http://schemas.microsoft.com/office/powerpoint/2010/main" val="390413877"/>
              </p:ext>
            </p:extLst>
          </p:nvPr>
        </p:nvGraphicFramePr>
        <p:xfrm>
          <a:off x="2303180" y="3930637"/>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0.71</a:t>
                      </a:r>
                    </a:p>
                  </a:txBody>
                  <a:tcPr/>
                </a:tc>
                <a:tc>
                  <a:txBody>
                    <a:bodyPr/>
                    <a:lstStyle/>
                    <a:p>
                      <a:pPr algn="ctr"/>
                      <a:r>
                        <a:rPr lang="en-US" sz="1000" dirty="0"/>
                        <a:t>0.66</a:t>
                      </a:r>
                    </a:p>
                  </a:txBody>
                  <a:tcPr/>
                </a:tc>
                <a:tc>
                  <a:txBody>
                    <a:bodyPr/>
                    <a:lstStyle/>
                    <a:p>
                      <a:pPr algn="ctr"/>
                      <a:r>
                        <a:rPr lang="en-US" sz="1000" dirty="0"/>
                        <a:t>0.68</a:t>
                      </a:r>
                    </a:p>
                  </a:txBody>
                  <a:tcPr/>
                </a:tc>
                <a:tc>
                  <a:txBody>
                    <a:bodyPr/>
                    <a:lstStyle/>
                    <a:p>
                      <a:pPr algn="ctr"/>
                      <a:r>
                        <a:rPr lang="en-US" sz="1000" dirty="0"/>
                        <a:t>259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0.65</a:t>
                      </a:r>
                    </a:p>
                  </a:txBody>
                  <a:tcPr/>
                </a:tc>
                <a:tc>
                  <a:txBody>
                    <a:bodyPr/>
                    <a:lstStyle/>
                    <a:p>
                      <a:pPr algn="ctr"/>
                      <a:r>
                        <a:rPr lang="en-US" sz="1000" dirty="0"/>
                        <a:t>0.70</a:t>
                      </a:r>
                    </a:p>
                  </a:txBody>
                  <a:tcPr/>
                </a:tc>
                <a:tc>
                  <a:txBody>
                    <a:bodyPr/>
                    <a:lstStyle/>
                    <a:p>
                      <a:pPr algn="ctr"/>
                      <a:r>
                        <a:rPr lang="en-US" sz="1000" dirty="0"/>
                        <a:t>0.67</a:t>
                      </a:r>
                    </a:p>
                  </a:txBody>
                  <a:tcPr/>
                </a:tc>
                <a:tc>
                  <a:txBody>
                    <a:bodyPr/>
                    <a:lstStyle/>
                    <a:p>
                      <a:pPr algn="ctr"/>
                      <a:r>
                        <a:rPr lang="en-US" sz="1000" dirty="0"/>
                        <a:t>235</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0.68</a:t>
                      </a:r>
                    </a:p>
                  </a:txBody>
                  <a:tcPr/>
                </a:tc>
                <a:tc>
                  <a:txBody>
                    <a:bodyPr/>
                    <a:lstStyle/>
                    <a:p>
                      <a:pPr algn="ctr"/>
                      <a:r>
                        <a:rPr lang="en-US" sz="1000" dirty="0"/>
                        <a:t>0.68</a:t>
                      </a:r>
                    </a:p>
                  </a:txBody>
                  <a:tcPr/>
                </a:tc>
                <a:tc>
                  <a:txBody>
                    <a:bodyPr/>
                    <a:lstStyle/>
                    <a:p>
                      <a:pPr algn="ctr"/>
                      <a:r>
                        <a:rPr lang="en-US" sz="1000" dirty="0"/>
                        <a:t>0.68</a:t>
                      </a:r>
                    </a:p>
                  </a:txBody>
                  <a:tcPr/>
                </a:tc>
                <a:tc>
                  <a:txBody>
                    <a:bodyPr/>
                    <a:lstStyle/>
                    <a:p>
                      <a:pPr algn="ctr"/>
                      <a:r>
                        <a:rPr lang="en-US" sz="1000" dirty="0"/>
                        <a:t>494</a:t>
                      </a:r>
                    </a:p>
                  </a:txBody>
                  <a:tcPr/>
                </a:tc>
                <a:extLst>
                  <a:ext uri="{0D108BD9-81ED-4DB2-BD59-A6C34878D82A}">
                    <a16:rowId xmlns:a16="http://schemas.microsoft.com/office/drawing/2014/main" val="1751085891"/>
                  </a:ext>
                </a:extLst>
              </a:tr>
            </a:tbl>
          </a:graphicData>
        </a:graphic>
      </p:graphicFrame>
    </p:spTree>
    <p:extLst>
      <p:ext uri="{BB962C8B-B14F-4D97-AF65-F5344CB8AC3E}">
        <p14:creationId xmlns:p14="http://schemas.microsoft.com/office/powerpoint/2010/main" val="185973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Text Placeholder 2">
            <a:extLst>
              <a:ext uri="{FF2B5EF4-FFF2-40B4-BE49-F238E27FC236}">
                <a16:creationId xmlns:a16="http://schemas.microsoft.com/office/drawing/2014/main" id="{B2D24B6D-CCA6-4CF4-9981-20D06BAB2000}"/>
              </a:ext>
            </a:extLst>
          </p:cNvPr>
          <p:cNvSpPr>
            <a:spLocks noGrp="1"/>
          </p:cNvSpPr>
          <p:nvPr>
            <p:ph type="body" idx="1"/>
          </p:nvPr>
        </p:nvSpPr>
        <p:spPr>
          <a:xfrm>
            <a:off x="404013" y="910696"/>
            <a:ext cx="10515600" cy="5424406"/>
          </a:xfrm>
        </p:spPr>
        <p:txBody>
          <a:bodyPr>
            <a:normAutofit/>
          </a:bodyPr>
          <a:lstStyle/>
          <a:p>
            <a:r>
              <a:rPr lang="en-US" b="1" dirty="0">
                <a:solidFill>
                  <a:schemeClr val="tx1"/>
                </a:solidFill>
              </a:rPr>
              <a:t>1 - What makes a popular TED Talk? </a:t>
            </a:r>
          </a:p>
          <a:p>
            <a:endParaRPr lang="en-US" b="1" dirty="0">
              <a:solidFill>
                <a:schemeClr val="tx1"/>
              </a:solidFill>
            </a:endParaRPr>
          </a:p>
          <a:p>
            <a:r>
              <a:rPr lang="en-US" sz="1200" b="1" dirty="0">
                <a:solidFill>
                  <a:schemeClr val="tx1"/>
                </a:solidFill>
              </a:rPr>
              <a:t>	</a:t>
            </a:r>
          </a:p>
          <a:p>
            <a:endParaRPr lang="en-US" b="1" dirty="0">
              <a:solidFill>
                <a:schemeClr val="tx1"/>
              </a:solidFill>
            </a:endParaRPr>
          </a:p>
          <a:p>
            <a:endParaRPr lang="en-US" b="1" dirty="0">
              <a:solidFill>
                <a:schemeClr val="tx1"/>
              </a:solidFill>
            </a:endParaRPr>
          </a:p>
          <a:p>
            <a:r>
              <a:rPr lang="en-US" b="1" dirty="0">
                <a:solidFill>
                  <a:schemeClr val="tx1"/>
                </a:solidFill>
              </a:rPr>
              <a:t>2 - What are the most popular Topics that people like talk about? </a:t>
            </a:r>
          </a:p>
          <a:p>
            <a:endParaRPr lang="en-US" b="1" dirty="0">
              <a:solidFill>
                <a:schemeClr val="tx1"/>
              </a:solidFill>
            </a:endParaRPr>
          </a:p>
          <a:p>
            <a:endParaRPr lang="en-US" b="1" dirty="0">
              <a:solidFill>
                <a:schemeClr val="tx1"/>
              </a:solidFill>
            </a:endParaRPr>
          </a:p>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generated with very high confidence">
            <a:extLst>
              <a:ext uri="{FF2B5EF4-FFF2-40B4-BE49-F238E27FC236}">
                <a16:creationId xmlns:a16="http://schemas.microsoft.com/office/drawing/2014/main" id="{7E41863B-A766-43F8-8B31-61E37616F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032" y="1346832"/>
            <a:ext cx="3071770" cy="1627514"/>
          </a:xfrm>
          <a:prstGeom prst="rect">
            <a:avLst/>
          </a:prstGeom>
        </p:spPr>
      </p:pic>
      <p:sp>
        <p:nvSpPr>
          <p:cNvPr id="13" name="Rectangle 12">
            <a:extLst>
              <a:ext uri="{FF2B5EF4-FFF2-40B4-BE49-F238E27FC236}">
                <a16:creationId xmlns:a16="http://schemas.microsoft.com/office/drawing/2014/main" id="{1A79B88F-85A9-40B9-B83E-FBAC220458B2}"/>
              </a:ext>
            </a:extLst>
          </p:cNvPr>
          <p:cNvSpPr/>
          <p:nvPr/>
        </p:nvSpPr>
        <p:spPr>
          <a:xfrm>
            <a:off x="404013" y="4918322"/>
            <a:ext cx="10634445" cy="424732"/>
          </a:xfrm>
          <a:prstGeom prst="rect">
            <a:avLst/>
          </a:prstGeom>
        </p:spPr>
        <p:txBody>
          <a:bodyPr wrap="square">
            <a:spAutoFit/>
          </a:bodyPr>
          <a:lstStyle/>
          <a:p>
            <a:pPr>
              <a:lnSpc>
                <a:spcPct val="90000"/>
              </a:lnSpc>
              <a:spcBef>
                <a:spcPts val="1000"/>
              </a:spcBef>
            </a:pPr>
            <a:r>
              <a:rPr lang="en-US" sz="2400" b="1" dirty="0"/>
              <a:t>3 – Could the model predict the popularity of an TED Talk based on its transcript? </a:t>
            </a:r>
          </a:p>
        </p:txBody>
      </p:sp>
      <p:sp>
        <p:nvSpPr>
          <p:cNvPr id="16" name="TextBox 15">
            <a:extLst>
              <a:ext uri="{FF2B5EF4-FFF2-40B4-BE49-F238E27FC236}">
                <a16:creationId xmlns:a16="http://schemas.microsoft.com/office/drawing/2014/main" id="{11A52C5D-6A5E-47B5-B280-B91490B16670}"/>
              </a:ext>
            </a:extLst>
          </p:cNvPr>
          <p:cNvSpPr txBox="1"/>
          <p:nvPr/>
        </p:nvSpPr>
        <p:spPr>
          <a:xfrm>
            <a:off x="823599" y="1939678"/>
            <a:ext cx="2656433" cy="307777"/>
          </a:xfrm>
          <a:prstGeom prst="rect">
            <a:avLst/>
          </a:prstGeom>
          <a:noFill/>
        </p:spPr>
        <p:txBody>
          <a:bodyPr wrap="none" rtlCol="0">
            <a:spAutoFit/>
          </a:bodyPr>
          <a:lstStyle/>
          <a:p>
            <a:r>
              <a:rPr lang="en-US" sz="1400" b="1" dirty="0">
                <a:latin typeface="Arial Black" panose="020B0A04020102020204" pitchFamily="34" charset="0"/>
              </a:rPr>
              <a:t>Random Forest Classifier</a:t>
            </a:r>
          </a:p>
        </p:txBody>
      </p:sp>
      <p:sp>
        <p:nvSpPr>
          <p:cNvPr id="17" name="TextBox 16">
            <a:extLst>
              <a:ext uri="{FF2B5EF4-FFF2-40B4-BE49-F238E27FC236}">
                <a16:creationId xmlns:a16="http://schemas.microsoft.com/office/drawing/2014/main" id="{8A9F5505-B429-47C1-B76D-FB31F87739C2}"/>
              </a:ext>
            </a:extLst>
          </p:cNvPr>
          <p:cNvSpPr txBox="1"/>
          <p:nvPr/>
        </p:nvSpPr>
        <p:spPr>
          <a:xfrm>
            <a:off x="3151919" y="5558181"/>
            <a:ext cx="4726037" cy="307777"/>
          </a:xfrm>
          <a:prstGeom prst="rect">
            <a:avLst/>
          </a:prstGeom>
          <a:noFill/>
        </p:spPr>
        <p:txBody>
          <a:bodyPr wrap="none" rtlCol="0">
            <a:spAutoFit/>
          </a:bodyPr>
          <a:lstStyle/>
          <a:p>
            <a:r>
              <a:rPr lang="en-US" sz="1400" b="1" dirty="0">
                <a:latin typeface="Arial Black" panose="020B0A04020102020204" pitchFamily="34" charset="0"/>
              </a:rPr>
              <a:t>IT COULD! With a Prediction Accuracy of 68%.</a:t>
            </a:r>
          </a:p>
        </p:txBody>
      </p:sp>
      <p:sp>
        <p:nvSpPr>
          <p:cNvPr id="18" name="TextBox 17">
            <a:extLst>
              <a:ext uri="{FF2B5EF4-FFF2-40B4-BE49-F238E27FC236}">
                <a16:creationId xmlns:a16="http://schemas.microsoft.com/office/drawing/2014/main" id="{0788E00E-7203-44E7-9DC5-3F7173B980A4}"/>
              </a:ext>
            </a:extLst>
          </p:cNvPr>
          <p:cNvSpPr txBox="1"/>
          <p:nvPr/>
        </p:nvSpPr>
        <p:spPr>
          <a:xfrm>
            <a:off x="7247691" y="1314071"/>
            <a:ext cx="3304687" cy="1600438"/>
          </a:xfrm>
          <a:prstGeom prst="rect">
            <a:avLst/>
          </a:prstGeom>
          <a:noFill/>
        </p:spPr>
        <p:txBody>
          <a:bodyPr wrap="none" rtlCol="0">
            <a:spAutoFit/>
          </a:bodyPr>
          <a:lstStyle/>
          <a:p>
            <a:r>
              <a:rPr lang="en-US" sz="1400" b="1" dirty="0">
                <a:latin typeface="Arial Black" panose="020B0A04020102020204" pitchFamily="34" charset="0"/>
              </a:rPr>
              <a:t>Top 5 features selected by RFE </a:t>
            </a:r>
          </a:p>
          <a:p>
            <a:r>
              <a:rPr lang="en-US" sz="1400" b="1" dirty="0">
                <a:latin typeface="Arial Black" panose="020B0A04020102020204" pitchFamily="34" charset="0"/>
              </a:rPr>
              <a:t>(Recursive Feature Elimination)</a:t>
            </a:r>
          </a:p>
          <a:p>
            <a:pPr marL="285750" indent="-285750">
              <a:buFontTx/>
              <a:buChar char="-"/>
            </a:pPr>
            <a:r>
              <a:rPr lang="en-US" sz="1400" i="1" dirty="0">
                <a:latin typeface="Arial Black" panose="020B0A04020102020204" pitchFamily="34" charset="0"/>
              </a:rPr>
              <a:t>Comments</a:t>
            </a:r>
          </a:p>
          <a:p>
            <a:pPr marL="285750" indent="-285750">
              <a:buFontTx/>
              <a:buChar char="-"/>
            </a:pPr>
            <a:r>
              <a:rPr lang="en-US" sz="1400" i="1" dirty="0">
                <a:latin typeface="Arial Black" panose="020B0A04020102020204" pitchFamily="34" charset="0"/>
              </a:rPr>
              <a:t>Languages</a:t>
            </a:r>
          </a:p>
          <a:p>
            <a:pPr marL="285750" indent="-285750">
              <a:buFontTx/>
              <a:buChar char="-"/>
            </a:pPr>
            <a:r>
              <a:rPr lang="en-US" sz="1400" i="1" dirty="0">
                <a:latin typeface="Arial Black" panose="020B0A04020102020204" pitchFamily="34" charset="0"/>
              </a:rPr>
              <a:t>Ratings</a:t>
            </a:r>
          </a:p>
          <a:p>
            <a:pPr marL="285750" indent="-285750">
              <a:buFontTx/>
              <a:buChar char="-"/>
            </a:pPr>
            <a:r>
              <a:rPr lang="en-US" sz="1400" i="1" dirty="0">
                <a:latin typeface="Arial Black" panose="020B0A04020102020204" pitchFamily="34" charset="0"/>
              </a:rPr>
              <a:t>Published Weekday</a:t>
            </a:r>
          </a:p>
          <a:p>
            <a:pPr marL="285750" indent="-285750">
              <a:buFontTx/>
              <a:buChar char="-"/>
            </a:pPr>
            <a:r>
              <a:rPr lang="en-US" sz="1400" i="1" dirty="0">
                <a:latin typeface="Arial Black" panose="020B0A04020102020204" pitchFamily="34" charset="0"/>
              </a:rPr>
              <a:t>Number of tags</a:t>
            </a:r>
          </a:p>
        </p:txBody>
      </p:sp>
      <p:sp>
        <p:nvSpPr>
          <p:cNvPr id="20" name="TextBox 19">
            <a:extLst>
              <a:ext uri="{FF2B5EF4-FFF2-40B4-BE49-F238E27FC236}">
                <a16:creationId xmlns:a16="http://schemas.microsoft.com/office/drawing/2014/main" id="{C5899A2D-5151-475F-928F-117A71704382}"/>
              </a:ext>
            </a:extLst>
          </p:cNvPr>
          <p:cNvSpPr txBox="1"/>
          <p:nvPr/>
        </p:nvSpPr>
        <p:spPr>
          <a:xfrm>
            <a:off x="4250110" y="3533644"/>
            <a:ext cx="1845890" cy="1169551"/>
          </a:xfrm>
          <a:prstGeom prst="rect">
            <a:avLst/>
          </a:prstGeom>
          <a:noFill/>
        </p:spPr>
        <p:txBody>
          <a:bodyPr wrap="none" rtlCol="0">
            <a:spAutoFit/>
          </a:bodyPr>
          <a:lstStyle/>
          <a:p>
            <a:pPr marL="285750" indent="-285750">
              <a:buFontTx/>
              <a:buChar char="-"/>
            </a:pPr>
            <a:r>
              <a:rPr lang="en-US" sz="1400" i="1" dirty="0">
                <a:latin typeface="Arial Black" panose="020B0A04020102020204" pitchFamily="34" charset="0"/>
              </a:rPr>
              <a:t>Technology </a:t>
            </a:r>
          </a:p>
          <a:p>
            <a:pPr marL="285750" indent="-285750">
              <a:buFontTx/>
              <a:buChar char="-"/>
            </a:pPr>
            <a:r>
              <a:rPr lang="en-US" sz="1400" i="1" dirty="0">
                <a:latin typeface="Arial Black" panose="020B0A04020102020204" pitchFamily="34" charset="0"/>
              </a:rPr>
              <a:t>Culture</a:t>
            </a:r>
          </a:p>
          <a:p>
            <a:pPr marL="285750" indent="-285750">
              <a:buFontTx/>
              <a:buChar char="-"/>
            </a:pPr>
            <a:r>
              <a:rPr lang="en-US" sz="1400" i="1" dirty="0">
                <a:latin typeface="Arial Black" panose="020B0A04020102020204" pitchFamily="34" charset="0"/>
              </a:rPr>
              <a:t>Global Issues</a:t>
            </a:r>
          </a:p>
          <a:p>
            <a:pPr marL="285750" indent="-285750">
              <a:buFontTx/>
              <a:buChar char="-"/>
            </a:pPr>
            <a:r>
              <a:rPr lang="en-US" sz="1400" i="1" dirty="0">
                <a:latin typeface="Arial Black" panose="020B0A04020102020204" pitchFamily="34" charset="0"/>
              </a:rPr>
              <a:t>Design</a:t>
            </a:r>
          </a:p>
          <a:p>
            <a:pPr marL="285750" indent="-285750">
              <a:buFontTx/>
              <a:buChar char="-"/>
            </a:pPr>
            <a:r>
              <a:rPr lang="en-US" sz="1400" i="1" dirty="0">
                <a:latin typeface="Arial Black" panose="020B0A04020102020204" pitchFamily="34" charset="0"/>
              </a:rPr>
              <a:t>Social change</a:t>
            </a:r>
          </a:p>
        </p:txBody>
      </p:sp>
    </p:spTree>
    <p:extLst>
      <p:ext uri="{BB962C8B-B14F-4D97-AF65-F5344CB8AC3E}">
        <p14:creationId xmlns:p14="http://schemas.microsoft.com/office/powerpoint/2010/main" val="54681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Work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0523078B-B713-4A15-9A36-7E926102B9C2}"/>
              </a:ext>
            </a:extLst>
          </p:cNvPr>
          <p:cNvGraphicFramePr/>
          <p:nvPr>
            <p:extLst>
              <p:ext uri="{D42A27DB-BD31-4B8C-83A1-F6EECF244321}">
                <p14:modId xmlns:p14="http://schemas.microsoft.com/office/powerpoint/2010/main" val="2706539886"/>
              </p:ext>
            </p:extLst>
          </p:nvPr>
        </p:nvGraphicFramePr>
        <p:xfrm>
          <a:off x="708551" y="1228080"/>
          <a:ext cx="7397224" cy="4644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red and white sign&#10;&#10;Description generated with very high confidence">
            <a:extLst>
              <a:ext uri="{FF2B5EF4-FFF2-40B4-BE49-F238E27FC236}">
                <a16:creationId xmlns:a16="http://schemas.microsoft.com/office/drawing/2014/main" id="{F73F584F-BB95-4BBE-A25B-83FDC9EA6D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3560" y="2909167"/>
            <a:ext cx="3019651" cy="1578943"/>
          </a:xfrm>
          <a:prstGeom prst="rect">
            <a:avLst/>
          </a:prstGeom>
        </p:spPr>
      </p:pic>
    </p:spTree>
    <p:extLst>
      <p:ext uri="{BB962C8B-B14F-4D97-AF65-F5344CB8AC3E}">
        <p14:creationId xmlns:p14="http://schemas.microsoft.com/office/powerpoint/2010/main" val="10617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193450" y="-1767542"/>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316690" y="2825650"/>
            <a:ext cx="9144000" cy="997196"/>
          </a:xfrm>
        </p:spPr>
        <p:txBody>
          <a:bodyPr lIns="0" tIns="0" rIns="0" bIns="0" anchor="ctr">
            <a:spAutoFit/>
          </a:bodyPr>
          <a:lstStyle/>
          <a:p>
            <a:r>
              <a:rPr lang="en-US" sz="7200" b="1" dirty="0">
                <a:solidFill>
                  <a:schemeClr val="bg1"/>
                </a:solidFill>
              </a:rPr>
              <a:t>Thank You !</a:t>
            </a:r>
            <a:endParaRPr lang="en-US" sz="7200" dirty="0">
              <a:solidFill>
                <a:schemeClr val="accent4"/>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3595" y="447732"/>
            <a:ext cx="721195" cy="81346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7314" b="33685"/>
          <a:stretch/>
        </p:blipFill>
        <p:spPr>
          <a:xfrm>
            <a:off x="5298604" y="6338570"/>
            <a:ext cx="1331175" cy="367030"/>
          </a:xfrm>
          <a:prstGeom prst="rect">
            <a:avLst/>
          </a:prstGeom>
        </p:spPr>
      </p:pic>
      <p:sp>
        <p:nvSpPr>
          <p:cNvPr id="10" name="Title 1">
            <a:extLst>
              <a:ext uri="{FF2B5EF4-FFF2-40B4-BE49-F238E27FC236}">
                <a16:creationId xmlns:a16="http://schemas.microsoft.com/office/drawing/2014/main" id="{D0566751-B254-4E82-8A63-73F710CD69B1}"/>
              </a:ext>
            </a:extLst>
          </p:cNvPr>
          <p:cNvSpPr txBox="1">
            <a:spLocks/>
          </p:cNvSpPr>
          <p:nvPr/>
        </p:nvSpPr>
        <p:spPr>
          <a:xfrm>
            <a:off x="1641446" y="4375954"/>
            <a:ext cx="9144000" cy="997196"/>
          </a:xfrm>
          <a:prstGeom prst="rect">
            <a:avLst/>
          </a:prstGeom>
        </p:spPr>
        <p:txBody>
          <a:bodyPr vert="horz" lIns="0" tIns="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chemeClr val="bg1"/>
                </a:solidFill>
              </a:rPr>
              <a:t>Q &amp; A?</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230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Outline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047573" y="128271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Overview</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936448" y="118331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46599" y="325144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Implementation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519124" y="315204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6232508" y="1447247"/>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4729033" y="539162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0327" y="3462853"/>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6488112" y="525928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Lessons Learned &amp; Future Work</a:t>
            </a:r>
          </a:p>
        </p:txBody>
      </p:sp>
      <p:sp>
        <p:nvSpPr>
          <p:cNvPr id="44" name="Oval 43">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6113098" y="514489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6409158" y="545690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85" y="2521861"/>
            <a:ext cx="3648075" cy="2052042"/>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230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4729033" y="539162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Text Placeholder 2"/>
          <p:cNvSpPr txBox="1">
            <a:spLocks/>
          </p:cNvSpPr>
          <p:nvPr/>
        </p:nvSpPr>
        <p:spPr>
          <a:xfrm>
            <a:off x="1267587" y="1834585"/>
            <a:ext cx="10695814" cy="2343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TED Conferences LLC</a:t>
            </a:r>
            <a:r>
              <a:rPr lang="en-US" dirty="0"/>
              <a:t> is a media organization that posts talks online for free distribution under the slogan "ideas worth spreading." People could also organize their own local TEDx event. </a:t>
            </a:r>
          </a:p>
          <a:p>
            <a:r>
              <a:rPr lang="en-US" b="1" u="sng" dirty="0"/>
              <a:t>How could TED filter which talk shall be published?   </a:t>
            </a:r>
          </a:p>
          <a:p>
            <a:r>
              <a:rPr lang="en-US" b="1" u="sng" dirty="0"/>
              <a:t>What could an organizer do to make their </a:t>
            </a:r>
            <a:r>
              <a:rPr lang="en-US" b="1" u="sng"/>
              <a:t>talk more popular</a:t>
            </a:r>
            <a:r>
              <a:rPr lang="en-US" b="1" u="sng" dirty="0"/>
              <a:t>?</a:t>
            </a:r>
          </a:p>
        </p:txBody>
      </p:sp>
      <p:sp>
        <p:nvSpPr>
          <p:cNvPr id="29" name="Title 1">
            <a:extLst>
              <a:ext uri="{FF2B5EF4-FFF2-40B4-BE49-F238E27FC236}">
                <a16:creationId xmlns:a16="http://schemas.microsoft.com/office/drawing/2014/main" id="{4E3F5479-058B-4FA8-92E9-18CAB8CDC5C5}"/>
              </a:ext>
            </a:extLst>
          </p:cNvPr>
          <p:cNvSpPr txBox="1">
            <a:spLocks/>
          </p:cNvSpPr>
          <p:nvPr/>
        </p:nvSpPr>
        <p:spPr>
          <a:xfrm>
            <a:off x="0" y="1394699"/>
            <a:ext cx="3343275"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a:t>
            </a:r>
            <a:endParaRPr lang="en-US" sz="2800" dirty="0">
              <a:solidFill>
                <a:schemeClr val="tx1">
                  <a:lumMod val="75000"/>
                  <a:lumOff val="25000"/>
                </a:schemeClr>
              </a:solidFill>
            </a:endParaRPr>
          </a:p>
        </p:txBody>
      </p:sp>
      <p:sp>
        <p:nvSpPr>
          <p:cNvPr id="30" name="Title 1">
            <a:extLst>
              <a:ext uri="{FF2B5EF4-FFF2-40B4-BE49-F238E27FC236}">
                <a16:creationId xmlns:a16="http://schemas.microsoft.com/office/drawing/2014/main" id="{4E3F5479-058B-4FA8-92E9-18CAB8CDC5C5}"/>
              </a:ext>
            </a:extLst>
          </p:cNvPr>
          <p:cNvSpPr txBox="1">
            <a:spLocks/>
          </p:cNvSpPr>
          <p:nvPr/>
        </p:nvSpPr>
        <p:spPr>
          <a:xfrm>
            <a:off x="95250" y="4479244"/>
            <a:ext cx="3343275"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Objectives: </a:t>
            </a:r>
            <a:endParaRPr lang="en-US" sz="2800" dirty="0">
              <a:solidFill>
                <a:schemeClr val="tx1">
                  <a:lumMod val="75000"/>
                  <a:lumOff val="25000"/>
                </a:schemeClr>
              </a:solidFill>
            </a:endParaRPr>
          </a:p>
        </p:txBody>
      </p:sp>
      <p:sp>
        <p:nvSpPr>
          <p:cNvPr id="34" name="Text Placeholder 2"/>
          <p:cNvSpPr txBox="1">
            <a:spLocks/>
          </p:cNvSpPr>
          <p:nvPr/>
        </p:nvSpPr>
        <p:spPr>
          <a:xfrm>
            <a:off x="1239011" y="5054244"/>
            <a:ext cx="10972039" cy="16240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makes a popular TED Talk?</a:t>
            </a:r>
          </a:p>
          <a:p>
            <a:r>
              <a:rPr lang="en-US" dirty="0"/>
              <a:t>What are the most popular Topics that people like talk about? </a:t>
            </a:r>
          </a:p>
          <a:p>
            <a:r>
              <a:rPr lang="en-US" dirty="0"/>
              <a:t>Predict the popularity of an un-published TED Talk based on transcript.</a:t>
            </a:r>
          </a:p>
        </p:txBody>
      </p:sp>
    </p:spTree>
    <p:extLst>
      <p:ext uri="{BB962C8B-B14F-4D97-AF65-F5344CB8AC3E}">
        <p14:creationId xmlns:p14="http://schemas.microsoft.com/office/powerpoint/2010/main" val="428935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barn(inVertical)">
                                      <p:cBhvr>
                                        <p:cTn id="7" dur="500"/>
                                        <p:tgtEl>
                                          <p:spTgt spid="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barn(inVertical)">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55" y="34442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Implementation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a:t>
            </a:r>
          </a:p>
          <a:p>
            <a:pPr algn="ctr"/>
            <a:r>
              <a:rPr lang="en-US" sz="1600" b="1" dirty="0">
                <a:solidFill>
                  <a:schemeClr val="bg1"/>
                </a:solidFill>
              </a:rPr>
              <a:t> Collection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Data </a:t>
            </a:r>
          </a:p>
          <a:p>
            <a:pPr algn="ctr"/>
            <a:r>
              <a:rPr lang="en-US" sz="1600" b="1" dirty="0">
                <a:solidFill>
                  <a:schemeClr val="bg1"/>
                </a:solidFill>
              </a:rPr>
              <a:t>Pre-Processing</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Building</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Selection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7462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Datasets being used for this project is being downloaded from </a:t>
            </a:r>
            <a:r>
              <a:rPr lang="en-US" sz="1400" dirty="0">
                <a:solidFill>
                  <a:schemeClr val="bg1"/>
                </a:solidFill>
                <a:cs typeface="Segoe UI" panose="020B0502040204020203" pitchFamily="34" charset="0"/>
                <a:hlinkClick r:id="rId2"/>
              </a:rPr>
              <a:t>Kaggle</a:t>
            </a:r>
            <a:r>
              <a:rPr lang="en-US" sz="1400" dirty="0">
                <a:solidFill>
                  <a:schemeClr val="bg1"/>
                </a:solidFill>
                <a:cs typeface="Segoe UI" panose="020B0502040204020203" pitchFamily="34" charset="0"/>
              </a:rPr>
              <a:t>.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Using Exploratory data analysis(</a:t>
            </a:r>
            <a:r>
              <a:rPr lang="en-US" sz="1400" dirty="0">
                <a:solidFill>
                  <a:schemeClr val="bg1"/>
                </a:solidFill>
                <a:cs typeface="Segoe UI" panose="020B0502040204020203" pitchFamily="34" charset="0"/>
                <a:hlinkClick r:id="rId3"/>
              </a:rPr>
              <a:t>EDA</a:t>
            </a:r>
            <a:r>
              <a:rPr lang="en-US" sz="1400" dirty="0">
                <a:solidFill>
                  <a:schemeClr val="bg1"/>
                </a:solidFill>
                <a:cs typeface="Segoe UI" panose="020B0502040204020203" pitchFamily="34" charset="0"/>
              </a:rPr>
              <a:t>) Technique to get a better understanding on the characteristics for existing attributes.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Handle missing values if there is any, normalize attributes upon needed, and add new attributes upon necessary.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Build various Classification Models using different Algorithms and train the model with training dataset.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Compare the performance and accuracy of different models and select the best Classification Model.</a:t>
            </a:r>
          </a:p>
        </p:txBody>
      </p:sp>
      <p:sp>
        <p:nvSpPr>
          <p:cNvPr id="38"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1589525" y="235256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0" name="Group 39" descr="Icons of bar chart and line graph.">
            <a:extLst>
              <a:ext uri="{FF2B5EF4-FFF2-40B4-BE49-F238E27FC236}">
                <a16:creationId xmlns:a16="http://schemas.microsoft.com/office/drawing/2014/main" id="{044C3643-8A0E-47C1-BEB8-C73203B5E58D}"/>
              </a:ext>
            </a:extLst>
          </p:cNvPr>
          <p:cNvGrpSpPr/>
          <p:nvPr/>
        </p:nvGrpSpPr>
        <p:grpSpPr>
          <a:xfrm>
            <a:off x="3738546" y="2349421"/>
            <a:ext cx="347679" cy="347679"/>
            <a:chOff x="4319588" y="2492375"/>
            <a:chExt cx="287338" cy="287338"/>
          </a:xfrm>
          <a:solidFill>
            <a:schemeClr val="bg1"/>
          </a:solidFill>
        </p:grpSpPr>
        <p:sp>
          <p:nvSpPr>
            <p:cNvPr id="41"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3"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5922043" y="236670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4" name="Group 73" descr="Icon of gears. ">
            <a:extLst>
              <a:ext uri="{FF2B5EF4-FFF2-40B4-BE49-F238E27FC236}">
                <a16:creationId xmlns:a16="http://schemas.microsoft.com/office/drawing/2014/main" id="{5BC0E3F0-447D-4721-AB1F-C8243BA36671}"/>
              </a:ext>
            </a:extLst>
          </p:cNvPr>
          <p:cNvGrpSpPr/>
          <p:nvPr/>
        </p:nvGrpSpPr>
        <p:grpSpPr>
          <a:xfrm>
            <a:off x="8105775" y="2366709"/>
            <a:ext cx="343837" cy="343837"/>
            <a:chOff x="7613650" y="1387475"/>
            <a:chExt cx="284163" cy="284163"/>
          </a:xfrm>
          <a:solidFill>
            <a:schemeClr val="bg1"/>
          </a:solidFill>
        </p:grpSpPr>
        <p:sp>
          <p:nvSpPr>
            <p:cNvPr id="75"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7"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10257916" y="2362867"/>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43133"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Collection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07273" y="3880285"/>
            <a:ext cx="1962318" cy="53122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Main</a:t>
            </a:r>
          </a:p>
          <a:p>
            <a:pPr algn="ctr"/>
            <a:r>
              <a:rPr lang="en-US" dirty="0"/>
              <a:t>(2550 x 17)</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8594" y="2154632"/>
            <a:ext cx="6068212" cy="3854251"/>
          </a:xfrm>
          <a:prstGeom prst="rect">
            <a:avLst/>
          </a:prstGeom>
        </p:spPr>
      </p:pic>
      <p:sp>
        <p:nvSpPr>
          <p:cNvPr id="47" name="Rectangle 46"/>
          <p:cNvSpPr/>
          <p:nvPr/>
        </p:nvSpPr>
        <p:spPr>
          <a:xfrm>
            <a:off x="833037" y="5512609"/>
            <a:ext cx="1936554" cy="53122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Transcript</a:t>
            </a:r>
          </a:p>
          <a:p>
            <a:pPr algn="ctr"/>
            <a:r>
              <a:rPr lang="en-US" dirty="0"/>
              <a:t>(2467 x 2)</a:t>
            </a:r>
          </a:p>
        </p:txBody>
      </p:sp>
      <p:sp>
        <p:nvSpPr>
          <p:cNvPr id="20" name="Left Brace 19"/>
          <p:cNvSpPr/>
          <p:nvPr/>
        </p:nvSpPr>
        <p:spPr>
          <a:xfrm>
            <a:off x="2902608" y="2600587"/>
            <a:ext cx="890235" cy="309062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22" name="Left Brace 21"/>
          <p:cNvSpPr/>
          <p:nvPr/>
        </p:nvSpPr>
        <p:spPr>
          <a:xfrm>
            <a:off x="2862469" y="5691212"/>
            <a:ext cx="956137" cy="230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EBCE05A4-FA41-47A2-B392-CDDB4C28F1DE}"/>
              </a:ext>
            </a:extLst>
          </p:cNvPr>
          <p:cNvSpPr/>
          <p:nvPr/>
        </p:nvSpPr>
        <p:spPr>
          <a:xfrm>
            <a:off x="900150" y="1545731"/>
            <a:ext cx="1869441"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Source</a:t>
            </a:r>
          </a:p>
        </p:txBody>
      </p:sp>
      <p:sp>
        <p:nvSpPr>
          <p:cNvPr id="13" name="Rectangle 12">
            <a:extLst>
              <a:ext uri="{FF2B5EF4-FFF2-40B4-BE49-F238E27FC236}">
                <a16:creationId xmlns:a16="http://schemas.microsoft.com/office/drawing/2014/main" id="{4C8F19FE-3106-44A3-9B32-EE5F80B50D54}"/>
              </a:ext>
            </a:extLst>
          </p:cNvPr>
          <p:cNvSpPr/>
          <p:nvPr/>
        </p:nvSpPr>
        <p:spPr>
          <a:xfrm>
            <a:off x="3978594" y="1490383"/>
            <a:ext cx="6068212"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https://www.kaggle.com/rounakbanik/ted-talks</a:t>
            </a:r>
          </a:p>
        </p:txBody>
      </p:sp>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Collection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06184" y="1445927"/>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Main- Example Data:</a:t>
            </a:r>
          </a:p>
        </p:txBody>
      </p:sp>
      <p:graphicFrame>
        <p:nvGraphicFramePr>
          <p:cNvPr id="13" name="Table 12"/>
          <p:cNvGraphicFramePr>
            <a:graphicFrameLocks noGrp="1"/>
          </p:cNvGraphicFramePr>
          <p:nvPr>
            <p:extLst>
              <p:ext uri="{D42A27DB-BD31-4B8C-83A1-F6EECF244321}">
                <p14:modId xmlns:p14="http://schemas.microsoft.com/office/powerpoint/2010/main" val="3022349339"/>
              </p:ext>
            </p:extLst>
          </p:nvPr>
        </p:nvGraphicFramePr>
        <p:xfrm>
          <a:off x="706185" y="2023335"/>
          <a:ext cx="11194725" cy="1764082"/>
        </p:xfrm>
        <a:graphic>
          <a:graphicData uri="http://schemas.openxmlformats.org/drawingml/2006/table">
            <a:tbl>
              <a:tblPr>
                <a:tableStyleId>{7DF18680-E054-41AD-8BC1-D1AEF772440D}</a:tableStyleId>
              </a:tblPr>
              <a:tblGrid>
                <a:gridCol w="643654">
                  <a:extLst>
                    <a:ext uri="{9D8B030D-6E8A-4147-A177-3AD203B41FA5}">
                      <a16:colId xmlns:a16="http://schemas.microsoft.com/office/drawing/2014/main" val="20000"/>
                    </a:ext>
                  </a:extLst>
                </a:gridCol>
                <a:gridCol w="643654">
                  <a:extLst>
                    <a:ext uri="{9D8B030D-6E8A-4147-A177-3AD203B41FA5}">
                      <a16:colId xmlns:a16="http://schemas.microsoft.com/office/drawing/2014/main" val="20001"/>
                    </a:ext>
                  </a:extLst>
                </a:gridCol>
                <a:gridCol w="643654">
                  <a:extLst>
                    <a:ext uri="{9D8B030D-6E8A-4147-A177-3AD203B41FA5}">
                      <a16:colId xmlns:a16="http://schemas.microsoft.com/office/drawing/2014/main" val="20002"/>
                    </a:ext>
                  </a:extLst>
                </a:gridCol>
                <a:gridCol w="643654">
                  <a:extLst>
                    <a:ext uri="{9D8B030D-6E8A-4147-A177-3AD203B41FA5}">
                      <a16:colId xmlns:a16="http://schemas.microsoft.com/office/drawing/2014/main" val="20003"/>
                    </a:ext>
                  </a:extLst>
                </a:gridCol>
                <a:gridCol w="643654">
                  <a:extLst>
                    <a:ext uri="{9D8B030D-6E8A-4147-A177-3AD203B41FA5}">
                      <a16:colId xmlns:a16="http://schemas.microsoft.com/office/drawing/2014/main" val="20004"/>
                    </a:ext>
                  </a:extLst>
                </a:gridCol>
                <a:gridCol w="643654">
                  <a:extLst>
                    <a:ext uri="{9D8B030D-6E8A-4147-A177-3AD203B41FA5}">
                      <a16:colId xmlns:a16="http://schemas.microsoft.com/office/drawing/2014/main" val="20005"/>
                    </a:ext>
                  </a:extLst>
                </a:gridCol>
                <a:gridCol w="802961">
                  <a:extLst>
                    <a:ext uri="{9D8B030D-6E8A-4147-A177-3AD203B41FA5}">
                      <a16:colId xmlns:a16="http://schemas.microsoft.com/office/drawing/2014/main" val="20006"/>
                    </a:ext>
                  </a:extLst>
                </a:gridCol>
                <a:gridCol w="494271">
                  <a:extLst>
                    <a:ext uri="{9D8B030D-6E8A-4147-A177-3AD203B41FA5}">
                      <a16:colId xmlns:a16="http://schemas.microsoft.com/office/drawing/2014/main" val="20007"/>
                    </a:ext>
                  </a:extLst>
                </a:gridCol>
                <a:gridCol w="790832">
                  <a:extLst>
                    <a:ext uri="{9D8B030D-6E8A-4147-A177-3AD203B41FA5}">
                      <a16:colId xmlns:a16="http://schemas.microsoft.com/office/drawing/2014/main" val="20008"/>
                    </a:ext>
                  </a:extLst>
                </a:gridCol>
                <a:gridCol w="807308">
                  <a:extLst>
                    <a:ext uri="{9D8B030D-6E8A-4147-A177-3AD203B41FA5}">
                      <a16:colId xmlns:a16="http://schemas.microsoft.com/office/drawing/2014/main" val="20009"/>
                    </a:ext>
                  </a:extLst>
                </a:gridCol>
                <a:gridCol w="527222">
                  <a:extLst>
                    <a:ext uri="{9D8B030D-6E8A-4147-A177-3AD203B41FA5}">
                      <a16:colId xmlns:a16="http://schemas.microsoft.com/office/drawing/2014/main" val="20010"/>
                    </a:ext>
                  </a:extLst>
                </a:gridCol>
                <a:gridCol w="832021">
                  <a:extLst>
                    <a:ext uri="{9D8B030D-6E8A-4147-A177-3AD203B41FA5}">
                      <a16:colId xmlns:a16="http://schemas.microsoft.com/office/drawing/2014/main" val="20011"/>
                    </a:ext>
                  </a:extLst>
                </a:gridCol>
                <a:gridCol w="1002251">
                  <a:extLst>
                    <a:ext uri="{9D8B030D-6E8A-4147-A177-3AD203B41FA5}">
                      <a16:colId xmlns:a16="http://schemas.microsoft.com/office/drawing/2014/main" val="20012"/>
                    </a:ext>
                  </a:extLst>
                </a:gridCol>
                <a:gridCol w="461318">
                  <a:extLst>
                    <a:ext uri="{9D8B030D-6E8A-4147-A177-3AD203B41FA5}">
                      <a16:colId xmlns:a16="http://schemas.microsoft.com/office/drawing/2014/main" val="20013"/>
                    </a:ext>
                  </a:extLst>
                </a:gridCol>
                <a:gridCol w="420130">
                  <a:extLst>
                    <a:ext uri="{9D8B030D-6E8A-4147-A177-3AD203B41FA5}">
                      <a16:colId xmlns:a16="http://schemas.microsoft.com/office/drawing/2014/main" val="20014"/>
                    </a:ext>
                  </a:extLst>
                </a:gridCol>
                <a:gridCol w="550833">
                  <a:extLst>
                    <a:ext uri="{9D8B030D-6E8A-4147-A177-3AD203B41FA5}">
                      <a16:colId xmlns:a16="http://schemas.microsoft.com/office/drawing/2014/main" val="20015"/>
                    </a:ext>
                  </a:extLst>
                </a:gridCol>
                <a:gridCol w="643654">
                  <a:extLst>
                    <a:ext uri="{9D8B030D-6E8A-4147-A177-3AD203B41FA5}">
                      <a16:colId xmlns:a16="http://schemas.microsoft.com/office/drawing/2014/main" val="20016"/>
                    </a:ext>
                  </a:extLst>
                </a:gridCol>
              </a:tblGrid>
              <a:tr h="505681">
                <a:tc>
                  <a:txBody>
                    <a:bodyPr/>
                    <a:lstStyle/>
                    <a:p>
                      <a:pPr algn="l" fontAlgn="ctr"/>
                      <a:r>
                        <a:rPr lang="en-US" sz="800" b="1" dirty="0">
                          <a:effectLst/>
                        </a:rPr>
                        <a:t>comments</a:t>
                      </a:r>
                    </a:p>
                  </a:txBody>
                  <a:tcPr marL="66944" marR="66944" marT="33472" marB="33472" anchor="ctr"/>
                </a:tc>
                <a:tc>
                  <a:txBody>
                    <a:bodyPr/>
                    <a:lstStyle/>
                    <a:p>
                      <a:pPr algn="l" fontAlgn="ctr"/>
                      <a:r>
                        <a:rPr lang="en-US" sz="800" b="1" dirty="0">
                          <a:effectLst/>
                        </a:rPr>
                        <a:t>description</a:t>
                      </a:r>
                    </a:p>
                  </a:txBody>
                  <a:tcPr marL="66944" marR="66944" marT="33472" marB="33472" anchor="ctr"/>
                </a:tc>
                <a:tc>
                  <a:txBody>
                    <a:bodyPr/>
                    <a:lstStyle/>
                    <a:p>
                      <a:pPr algn="l" fontAlgn="ctr"/>
                      <a:r>
                        <a:rPr lang="en-US" sz="800" b="1" dirty="0">
                          <a:effectLst/>
                        </a:rPr>
                        <a:t>duration</a:t>
                      </a:r>
                    </a:p>
                  </a:txBody>
                  <a:tcPr marL="66944" marR="66944" marT="33472" marB="33472" anchor="ctr"/>
                </a:tc>
                <a:tc>
                  <a:txBody>
                    <a:bodyPr/>
                    <a:lstStyle/>
                    <a:p>
                      <a:pPr algn="l" fontAlgn="ctr"/>
                      <a:r>
                        <a:rPr lang="en-US" sz="800" b="1" dirty="0">
                          <a:effectLst/>
                        </a:rPr>
                        <a:t>event</a:t>
                      </a:r>
                    </a:p>
                  </a:txBody>
                  <a:tcPr marL="66944" marR="66944" marT="33472" marB="33472" anchor="ctr"/>
                </a:tc>
                <a:tc>
                  <a:txBody>
                    <a:bodyPr/>
                    <a:lstStyle/>
                    <a:p>
                      <a:pPr algn="l" fontAlgn="ctr"/>
                      <a:r>
                        <a:rPr lang="en-US" sz="800" b="1" dirty="0" err="1">
                          <a:effectLst/>
                        </a:rPr>
                        <a:t>film_date</a:t>
                      </a:r>
                      <a:endParaRPr lang="en-US" sz="800" b="1" dirty="0">
                        <a:effectLst/>
                      </a:endParaRPr>
                    </a:p>
                  </a:txBody>
                  <a:tcPr marL="66944" marR="66944" marT="33472" marB="33472" anchor="ctr"/>
                </a:tc>
                <a:tc>
                  <a:txBody>
                    <a:bodyPr/>
                    <a:lstStyle/>
                    <a:p>
                      <a:pPr algn="l" fontAlgn="ctr"/>
                      <a:r>
                        <a:rPr lang="en-US" sz="800" b="1" dirty="0">
                          <a:effectLst/>
                        </a:rPr>
                        <a:t>languages</a:t>
                      </a:r>
                    </a:p>
                  </a:txBody>
                  <a:tcPr marL="66944" marR="66944" marT="33472" marB="33472" anchor="ctr"/>
                </a:tc>
                <a:tc>
                  <a:txBody>
                    <a:bodyPr/>
                    <a:lstStyle/>
                    <a:p>
                      <a:pPr algn="l" fontAlgn="ctr"/>
                      <a:r>
                        <a:rPr lang="en-US" sz="800" b="1" dirty="0" err="1">
                          <a:effectLst/>
                        </a:rPr>
                        <a:t>main_speaker</a:t>
                      </a:r>
                      <a:endParaRPr lang="en-US" sz="800" b="1" dirty="0">
                        <a:effectLst/>
                      </a:endParaRPr>
                    </a:p>
                  </a:txBody>
                  <a:tcPr marL="66944" marR="66944" marT="33472" marB="33472" anchor="ctr"/>
                </a:tc>
                <a:tc>
                  <a:txBody>
                    <a:bodyPr/>
                    <a:lstStyle/>
                    <a:p>
                      <a:pPr algn="l" fontAlgn="ctr"/>
                      <a:r>
                        <a:rPr lang="en-US" sz="800" b="1" dirty="0">
                          <a:effectLst/>
                        </a:rPr>
                        <a:t>name</a:t>
                      </a:r>
                    </a:p>
                  </a:txBody>
                  <a:tcPr marL="66944" marR="66944" marT="33472" marB="33472" anchor="ctr"/>
                </a:tc>
                <a:tc>
                  <a:txBody>
                    <a:bodyPr/>
                    <a:lstStyle/>
                    <a:p>
                      <a:pPr algn="l" fontAlgn="ctr"/>
                      <a:r>
                        <a:rPr lang="en-US" sz="800" b="1" dirty="0" err="1">
                          <a:effectLst/>
                        </a:rPr>
                        <a:t>num_speaker</a:t>
                      </a:r>
                      <a:endParaRPr lang="en-US" sz="800" b="1" dirty="0">
                        <a:effectLst/>
                      </a:endParaRPr>
                    </a:p>
                  </a:txBody>
                  <a:tcPr marL="66944" marR="66944" marT="33472" marB="33472" anchor="ctr"/>
                </a:tc>
                <a:tc>
                  <a:txBody>
                    <a:bodyPr/>
                    <a:lstStyle/>
                    <a:p>
                      <a:pPr algn="l" fontAlgn="ctr"/>
                      <a:r>
                        <a:rPr lang="en-US" sz="800" b="1" dirty="0" err="1">
                          <a:effectLst/>
                        </a:rPr>
                        <a:t>published_date</a:t>
                      </a:r>
                      <a:endParaRPr lang="en-US" sz="800" b="1" dirty="0">
                        <a:effectLst/>
                      </a:endParaRPr>
                    </a:p>
                  </a:txBody>
                  <a:tcPr marL="66944" marR="66944" marT="33472" marB="33472" anchor="ctr"/>
                </a:tc>
                <a:tc>
                  <a:txBody>
                    <a:bodyPr/>
                    <a:lstStyle/>
                    <a:p>
                      <a:pPr algn="l" fontAlgn="ctr"/>
                      <a:r>
                        <a:rPr lang="en-US" sz="800" b="1" dirty="0">
                          <a:effectLst/>
                        </a:rPr>
                        <a:t>ratings</a:t>
                      </a:r>
                    </a:p>
                  </a:txBody>
                  <a:tcPr marL="66944" marR="66944" marT="33472" marB="33472" anchor="ctr"/>
                </a:tc>
                <a:tc>
                  <a:txBody>
                    <a:bodyPr/>
                    <a:lstStyle/>
                    <a:p>
                      <a:pPr algn="l" fontAlgn="ctr"/>
                      <a:r>
                        <a:rPr lang="en-US" sz="800" b="1" dirty="0" err="1">
                          <a:effectLst/>
                        </a:rPr>
                        <a:t>related_talks</a:t>
                      </a:r>
                      <a:endParaRPr lang="en-US" sz="800" b="1" dirty="0">
                        <a:effectLst/>
                      </a:endParaRPr>
                    </a:p>
                  </a:txBody>
                  <a:tcPr marL="66944" marR="66944" marT="33472" marB="33472" anchor="ctr"/>
                </a:tc>
                <a:tc>
                  <a:txBody>
                    <a:bodyPr/>
                    <a:lstStyle/>
                    <a:p>
                      <a:pPr algn="l" fontAlgn="ctr"/>
                      <a:r>
                        <a:rPr lang="en-US" sz="800" b="1" dirty="0" err="1">
                          <a:effectLst/>
                        </a:rPr>
                        <a:t>speaker_occupation</a:t>
                      </a:r>
                      <a:endParaRPr lang="en-US" sz="800" b="1" dirty="0">
                        <a:effectLst/>
                      </a:endParaRPr>
                    </a:p>
                  </a:txBody>
                  <a:tcPr marL="66944" marR="66944" marT="33472" marB="33472" anchor="ctr"/>
                </a:tc>
                <a:tc>
                  <a:txBody>
                    <a:bodyPr/>
                    <a:lstStyle/>
                    <a:p>
                      <a:pPr algn="l" fontAlgn="ctr"/>
                      <a:r>
                        <a:rPr lang="en-US" sz="800" b="1" dirty="0">
                          <a:effectLst/>
                        </a:rPr>
                        <a:t>tags</a:t>
                      </a:r>
                    </a:p>
                  </a:txBody>
                  <a:tcPr marL="66944" marR="66944" marT="33472" marB="33472" anchor="ctr"/>
                </a:tc>
                <a:tc>
                  <a:txBody>
                    <a:bodyPr/>
                    <a:lstStyle/>
                    <a:p>
                      <a:pPr algn="l" fontAlgn="ctr"/>
                      <a:r>
                        <a:rPr lang="en-US" sz="800" b="1" dirty="0">
                          <a:effectLst/>
                        </a:rPr>
                        <a:t>title</a:t>
                      </a:r>
                    </a:p>
                  </a:txBody>
                  <a:tcPr marL="66944" marR="66944" marT="33472" marB="33472" anchor="ctr"/>
                </a:tc>
                <a:tc>
                  <a:txBody>
                    <a:bodyPr/>
                    <a:lstStyle/>
                    <a:p>
                      <a:pPr algn="l" fontAlgn="ctr"/>
                      <a:r>
                        <a:rPr lang="en-US" sz="800" b="1" dirty="0" err="1">
                          <a:effectLst/>
                        </a:rPr>
                        <a:t>url</a:t>
                      </a:r>
                      <a:endParaRPr lang="en-US" sz="800" b="1" dirty="0">
                        <a:effectLst/>
                      </a:endParaRPr>
                    </a:p>
                  </a:txBody>
                  <a:tcPr marL="66944" marR="66944" marT="33472" marB="33472" anchor="ctr"/>
                </a:tc>
                <a:tc>
                  <a:txBody>
                    <a:bodyPr/>
                    <a:lstStyle/>
                    <a:p>
                      <a:pPr algn="l" fontAlgn="ctr"/>
                      <a:r>
                        <a:rPr lang="en-US" sz="800" b="1" dirty="0">
                          <a:effectLst/>
                        </a:rPr>
                        <a:t>views</a:t>
                      </a:r>
                    </a:p>
                  </a:txBody>
                  <a:tcPr marL="66944" marR="66944" marT="33472" marB="33472" anchor="ctr"/>
                </a:tc>
                <a:extLst>
                  <a:ext uri="{0D108BD9-81ED-4DB2-BD59-A6C34878D82A}">
                    <a16:rowId xmlns:a16="http://schemas.microsoft.com/office/drawing/2014/main" val="10000"/>
                  </a:ext>
                </a:extLst>
              </a:tr>
              <a:tr h="1258401">
                <a:tc>
                  <a:txBody>
                    <a:bodyPr/>
                    <a:lstStyle/>
                    <a:p>
                      <a:pPr algn="l" fontAlgn="ctr"/>
                      <a:r>
                        <a:rPr lang="en-US" sz="800" dirty="0">
                          <a:effectLst/>
                        </a:rPr>
                        <a:t>4553</a:t>
                      </a:r>
                    </a:p>
                  </a:txBody>
                  <a:tcPr marL="66944" marR="66944" marT="33472" marB="33472" anchor="ctr"/>
                </a:tc>
                <a:tc>
                  <a:txBody>
                    <a:bodyPr/>
                    <a:lstStyle/>
                    <a:p>
                      <a:pPr algn="l" fontAlgn="ctr"/>
                      <a:r>
                        <a:rPr lang="en-US" sz="800" dirty="0">
                          <a:effectLst/>
                        </a:rPr>
                        <a:t>Sir Ken Robinson makes an entertaining and pro...</a:t>
                      </a:r>
                    </a:p>
                  </a:txBody>
                  <a:tcPr marL="66944" marR="66944" marT="33472" marB="33472" anchor="ctr"/>
                </a:tc>
                <a:tc>
                  <a:txBody>
                    <a:bodyPr/>
                    <a:lstStyle/>
                    <a:p>
                      <a:pPr algn="l" fontAlgn="ctr"/>
                      <a:r>
                        <a:rPr lang="en-US" sz="800" dirty="0">
                          <a:effectLst/>
                        </a:rPr>
                        <a:t>1164</a:t>
                      </a:r>
                    </a:p>
                  </a:txBody>
                  <a:tcPr marL="66944" marR="66944" marT="33472" marB="33472" anchor="ctr"/>
                </a:tc>
                <a:tc>
                  <a:txBody>
                    <a:bodyPr/>
                    <a:lstStyle/>
                    <a:p>
                      <a:pPr algn="l" fontAlgn="ctr"/>
                      <a:r>
                        <a:rPr lang="en-US" sz="800" dirty="0">
                          <a:effectLst/>
                        </a:rPr>
                        <a:t>TED2006</a:t>
                      </a:r>
                    </a:p>
                  </a:txBody>
                  <a:tcPr marL="66944" marR="66944" marT="33472" marB="33472" anchor="ctr"/>
                </a:tc>
                <a:tc>
                  <a:txBody>
                    <a:bodyPr/>
                    <a:lstStyle/>
                    <a:p>
                      <a:pPr algn="l" fontAlgn="ctr"/>
                      <a:r>
                        <a:rPr lang="en-US" sz="800" dirty="0">
                          <a:effectLst/>
                        </a:rPr>
                        <a:t>1140825600</a:t>
                      </a:r>
                    </a:p>
                  </a:txBody>
                  <a:tcPr marL="66944" marR="66944" marT="33472" marB="33472" anchor="ctr"/>
                </a:tc>
                <a:tc>
                  <a:txBody>
                    <a:bodyPr/>
                    <a:lstStyle/>
                    <a:p>
                      <a:pPr algn="l" fontAlgn="ctr"/>
                      <a:r>
                        <a:rPr lang="en-US" sz="800" dirty="0">
                          <a:effectLst/>
                        </a:rPr>
                        <a:t>60</a:t>
                      </a:r>
                    </a:p>
                  </a:txBody>
                  <a:tcPr marL="66944" marR="66944" marT="33472" marB="33472" anchor="ctr"/>
                </a:tc>
                <a:tc>
                  <a:txBody>
                    <a:bodyPr/>
                    <a:lstStyle/>
                    <a:p>
                      <a:pPr algn="l" fontAlgn="ctr"/>
                      <a:r>
                        <a:rPr lang="en-US" sz="800" dirty="0">
                          <a:effectLst/>
                        </a:rPr>
                        <a:t>Ken Robinson</a:t>
                      </a:r>
                    </a:p>
                  </a:txBody>
                  <a:tcPr marL="66944" marR="66944" marT="33472" marB="33472" anchor="ctr"/>
                </a:tc>
                <a:tc>
                  <a:txBody>
                    <a:bodyPr/>
                    <a:lstStyle/>
                    <a:p>
                      <a:pPr algn="l" fontAlgn="ctr"/>
                      <a:r>
                        <a:rPr lang="en-US" sz="800" dirty="0">
                          <a:effectLst/>
                        </a:rPr>
                        <a:t>Ken Robinson: Do schools kill creativity?</a:t>
                      </a:r>
                    </a:p>
                  </a:txBody>
                  <a:tcPr marL="66944" marR="66944" marT="33472" marB="33472" anchor="ctr"/>
                </a:tc>
                <a:tc>
                  <a:txBody>
                    <a:bodyPr/>
                    <a:lstStyle/>
                    <a:p>
                      <a:pPr algn="l" fontAlgn="ctr"/>
                      <a:r>
                        <a:rPr lang="en-US" sz="800" dirty="0">
                          <a:effectLst/>
                        </a:rPr>
                        <a:t>1</a:t>
                      </a:r>
                    </a:p>
                  </a:txBody>
                  <a:tcPr marL="66944" marR="66944" marT="33472" marB="33472" anchor="ctr"/>
                </a:tc>
                <a:tc>
                  <a:txBody>
                    <a:bodyPr/>
                    <a:lstStyle/>
                    <a:p>
                      <a:pPr algn="l" fontAlgn="ctr"/>
                      <a:r>
                        <a:rPr lang="en-US" sz="800" dirty="0">
                          <a:effectLst/>
                        </a:rPr>
                        <a:t>1151367060</a:t>
                      </a:r>
                    </a:p>
                  </a:txBody>
                  <a:tcPr marL="66944" marR="66944" marT="33472" marB="33472" anchor="ctr"/>
                </a:tc>
                <a:tc>
                  <a:txBody>
                    <a:bodyPr/>
                    <a:lstStyle/>
                    <a:p>
                      <a:pPr algn="l" fontAlgn="ctr"/>
                      <a:r>
                        <a:rPr lang="en-US" sz="800" dirty="0">
                          <a:effectLst/>
                        </a:rPr>
                        <a:t>[{'id': 7, 'name': 'Funny', 'count': 19645}, {...</a:t>
                      </a:r>
                    </a:p>
                  </a:txBody>
                  <a:tcPr marL="66944" marR="66944" marT="33472" marB="33472" anchor="ctr"/>
                </a:tc>
                <a:tc>
                  <a:txBody>
                    <a:bodyPr/>
                    <a:lstStyle/>
                    <a:p>
                      <a:pPr algn="l" fontAlgn="ctr"/>
                      <a:r>
                        <a:rPr lang="nl-NL" sz="800" dirty="0">
                          <a:effectLst/>
                        </a:rPr>
                        <a:t>[{'id': 865, 'hero': 'https://pe.tedcdn.com/im...</a:t>
                      </a:r>
                    </a:p>
                  </a:txBody>
                  <a:tcPr marL="66944" marR="66944" marT="33472" marB="33472" anchor="ctr"/>
                </a:tc>
                <a:tc>
                  <a:txBody>
                    <a:bodyPr/>
                    <a:lstStyle/>
                    <a:p>
                      <a:pPr algn="l" fontAlgn="ctr"/>
                      <a:r>
                        <a:rPr lang="en-US" sz="800" dirty="0">
                          <a:effectLst/>
                        </a:rPr>
                        <a:t>Author/educator</a:t>
                      </a:r>
                    </a:p>
                  </a:txBody>
                  <a:tcPr marL="66944" marR="66944" marT="33472" marB="33472" anchor="ctr"/>
                </a:tc>
                <a:tc>
                  <a:txBody>
                    <a:bodyPr/>
                    <a:lstStyle/>
                    <a:p>
                      <a:pPr algn="l" fontAlgn="ctr"/>
                      <a:r>
                        <a:rPr lang="en-US" sz="800" dirty="0">
                          <a:effectLst/>
                        </a:rPr>
                        <a:t>['children', 'creativity', 'culture', 'dance',...</a:t>
                      </a:r>
                    </a:p>
                  </a:txBody>
                  <a:tcPr marL="66944" marR="66944" marT="33472" marB="33472" anchor="ctr"/>
                </a:tc>
                <a:tc>
                  <a:txBody>
                    <a:bodyPr/>
                    <a:lstStyle/>
                    <a:p>
                      <a:pPr algn="l" fontAlgn="ctr"/>
                      <a:r>
                        <a:rPr lang="en-US" sz="800" dirty="0">
                          <a:effectLst/>
                        </a:rPr>
                        <a:t>Do schools kill creativity?</a:t>
                      </a:r>
                    </a:p>
                  </a:txBody>
                  <a:tcPr marL="66944" marR="66944" marT="33472" marB="33472" anchor="ctr"/>
                </a:tc>
                <a:tc>
                  <a:txBody>
                    <a:bodyPr/>
                    <a:lstStyle/>
                    <a:p>
                      <a:pPr algn="l" fontAlgn="ctr"/>
                      <a:r>
                        <a:rPr lang="en-US" sz="800" dirty="0">
                          <a:effectLst/>
                        </a:rPr>
                        <a:t>https://www.ted.com/talks/</a:t>
                      </a:r>
                      <a:r>
                        <a:rPr lang="en-US" sz="800" dirty="0" err="1">
                          <a:effectLst/>
                        </a:rPr>
                        <a:t>ken_robinson_says_sc</a:t>
                      </a:r>
                      <a:r>
                        <a:rPr lang="en-US" sz="800" dirty="0">
                          <a:effectLst/>
                        </a:rPr>
                        <a:t>...</a:t>
                      </a:r>
                    </a:p>
                  </a:txBody>
                  <a:tcPr marL="66944" marR="66944" marT="33472" marB="33472" anchor="ctr"/>
                </a:tc>
                <a:tc>
                  <a:txBody>
                    <a:bodyPr/>
                    <a:lstStyle/>
                    <a:p>
                      <a:pPr algn="l" fontAlgn="ctr"/>
                      <a:r>
                        <a:rPr lang="en-US" sz="800" dirty="0">
                          <a:effectLst/>
                        </a:rPr>
                        <a:t>47227110</a:t>
                      </a:r>
                    </a:p>
                  </a:txBody>
                  <a:tcPr marL="66944" marR="66944" marT="33472" marB="33472" anchor="ctr"/>
                </a:tc>
                <a:extLst>
                  <a:ext uri="{0D108BD9-81ED-4DB2-BD59-A6C34878D82A}">
                    <a16:rowId xmlns:a16="http://schemas.microsoft.com/office/drawing/2014/main" val="10001"/>
                  </a:ext>
                </a:extLst>
              </a:tr>
            </a:tbl>
          </a:graphicData>
        </a:graphic>
      </p:graphicFrame>
      <p:sp>
        <p:nvSpPr>
          <p:cNvPr id="28" name="Rectangle 27"/>
          <p:cNvSpPr/>
          <p:nvPr/>
        </p:nvSpPr>
        <p:spPr>
          <a:xfrm>
            <a:off x="706184" y="4119104"/>
            <a:ext cx="319443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Transcript -Example Data:</a:t>
            </a:r>
          </a:p>
        </p:txBody>
      </p:sp>
      <p:graphicFrame>
        <p:nvGraphicFramePr>
          <p:cNvPr id="16" name="Table 15"/>
          <p:cNvGraphicFramePr>
            <a:graphicFrameLocks noGrp="1"/>
          </p:cNvGraphicFramePr>
          <p:nvPr>
            <p:extLst>
              <p:ext uri="{D42A27DB-BD31-4B8C-83A1-F6EECF244321}">
                <p14:modId xmlns:p14="http://schemas.microsoft.com/office/powerpoint/2010/main" val="2928416059"/>
              </p:ext>
            </p:extLst>
          </p:nvPr>
        </p:nvGraphicFramePr>
        <p:xfrm>
          <a:off x="706181" y="4675401"/>
          <a:ext cx="11194728" cy="1726223"/>
        </p:xfrm>
        <a:graphic>
          <a:graphicData uri="http://schemas.openxmlformats.org/drawingml/2006/table">
            <a:tbl>
              <a:tblPr>
                <a:tableStyleId>{7DF18680-E054-41AD-8BC1-D1AEF772440D}</a:tableStyleId>
              </a:tblPr>
              <a:tblGrid>
                <a:gridCol w="8124781">
                  <a:extLst>
                    <a:ext uri="{9D8B030D-6E8A-4147-A177-3AD203B41FA5}">
                      <a16:colId xmlns:a16="http://schemas.microsoft.com/office/drawing/2014/main" val="20000"/>
                    </a:ext>
                  </a:extLst>
                </a:gridCol>
                <a:gridCol w="3069947">
                  <a:extLst>
                    <a:ext uri="{9D8B030D-6E8A-4147-A177-3AD203B41FA5}">
                      <a16:colId xmlns:a16="http://schemas.microsoft.com/office/drawing/2014/main" val="20001"/>
                    </a:ext>
                  </a:extLst>
                </a:gridCol>
              </a:tblGrid>
              <a:tr h="415583">
                <a:tc>
                  <a:txBody>
                    <a:bodyPr/>
                    <a:lstStyle/>
                    <a:p>
                      <a:pPr marL="0" algn="l" defTabSz="914400" rtl="0" eaLnBrk="1" fontAlgn="ctr" latinLnBrk="0" hangingPunct="1"/>
                      <a:r>
                        <a:rPr lang="en-US" sz="800" b="1" kern="1200" dirty="0">
                          <a:effectLst/>
                        </a:rPr>
                        <a:t>transcript</a:t>
                      </a:r>
                      <a:endParaRPr lang="en-US" sz="800" b="1" kern="1200" dirty="0">
                        <a:solidFill>
                          <a:schemeClr val="dk1"/>
                        </a:solidFill>
                        <a:effectLst/>
                        <a:latin typeface="+mn-lt"/>
                        <a:ea typeface="+mn-ea"/>
                        <a:cs typeface="+mn-cs"/>
                      </a:endParaRPr>
                    </a:p>
                  </a:txBody>
                  <a:tcPr anchor="ctr"/>
                </a:tc>
                <a:tc>
                  <a:txBody>
                    <a:bodyPr/>
                    <a:lstStyle/>
                    <a:p>
                      <a:pPr marL="0" algn="l" defTabSz="914400" rtl="0" eaLnBrk="1" fontAlgn="ctr" latinLnBrk="0" hangingPunct="1"/>
                      <a:r>
                        <a:rPr lang="en-US" sz="800" b="1" kern="1200" dirty="0" err="1">
                          <a:effectLst/>
                        </a:rPr>
                        <a:t>url</a:t>
                      </a:r>
                      <a:endParaRPr lang="en-US" sz="800" b="1"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903888">
                <a:tc>
                  <a:txBody>
                    <a:bodyPr/>
                    <a:lstStyle/>
                    <a:p>
                      <a:pPr marL="0" algn="l" defTabSz="914400" rtl="0" eaLnBrk="1" fontAlgn="ctr" latinLnBrk="0" hangingPunct="1"/>
                      <a:r>
                        <a:rPr lang="en-US" sz="800" kern="1200" dirty="0">
                          <a:effectLst/>
                        </a:rPr>
                        <a:t>Good morning. How are you?(Laughter)It's been great, hasn't it? I've been blown away by the whole thing. In fact, I'm leaving.(Laughter)There have been three themes running through the conference which are relevant to what I want to talk about. One is the extraordinary evidence of human creativity in all of the presentations that we've had and in all of the people here. Just the variety of it and the range of it. The second is that it's put us in a place where we have no idea what's going to happen, in terms of the future. No idea how this may play </a:t>
                      </a:r>
                      <a:r>
                        <a:rPr lang="en-US" sz="800" kern="1200" dirty="0" err="1">
                          <a:effectLst/>
                        </a:rPr>
                        <a:t>out.I</a:t>
                      </a:r>
                      <a:r>
                        <a:rPr lang="en-US" sz="800" kern="1200" dirty="0">
                          <a:effectLst/>
                        </a:rPr>
                        <a:t> have an interest in education. Actually, what I find is everybody has an interest in education. Don't you? I find this very interesting. If you're at a dinner party, and you say you work in education — Actually, you're not often at dinner parties, frankly.(Laughter)If you work in education, you're not asked.(Laughter)And you're never asked back, curiously. That's strange to me. But if you are, and you say to somebody, you know, they say, "What do you do?" and you say you work in education, you can see the blood run from their face. They're like, "Oh my God," you know, "Why me?"(Laughter)"My one night out all week."(Laughter)But if you ask about their education, they pin you to the wall. Because it's one of those things that goes deep with people, am I right? Like religion, and money and other things. So I have a big interest in education, and I think we all do. We have a huge vested interest in it, partly because it's education that's meant to take us into this future that we can't grasp. If you think of it, children starting school this year will be retiring in 2065. Nobody has a clue, despite all the expertise that's been on parade for the past four days, what the world will look like in five years' time. And yet we're meant to be educating them for it. So the unpredictability, I think, is………</a:t>
                      </a:r>
                      <a:endParaRPr lang="en-US" sz="800" kern="1200" dirty="0">
                        <a:solidFill>
                          <a:schemeClr val="dk1"/>
                        </a:solidFill>
                        <a:effectLst/>
                        <a:latin typeface="+mn-lt"/>
                        <a:ea typeface="+mn-ea"/>
                        <a:cs typeface="+mn-cs"/>
                      </a:endParaRPr>
                    </a:p>
                  </a:txBody>
                  <a:tcPr anchor="ctr"/>
                </a:tc>
                <a:tc>
                  <a:txBody>
                    <a:bodyPr/>
                    <a:lstStyle/>
                    <a:p>
                      <a:pPr marL="0" algn="l" defTabSz="914400" rtl="0" eaLnBrk="1" fontAlgn="ctr" latinLnBrk="0" hangingPunct="1"/>
                      <a:r>
                        <a:rPr lang="en-US" sz="800" kern="1200" dirty="0">
                          <a:effectLst/>
                        </a:rPr>
                        <a:t>https://www.ted.com/talks/ken_robinson_says_schools_kill_creativity</a:t>
                      </a:r>
                      <a:endParaRPr lang="en-US" sz="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054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Understanding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Missing Values?</a:t>
            </a:r>
          </a:p>
        </p:txBody>
      </p:sp>
      <p:sp>
        <p:nvSpPr>
          <p:cNvPr id="49" name="Rectangle 48"/>
          <p:cNvSpPr/>
          <p:nvPr/>
        </p:nvSpPr>
        <p:spPr>
          <a:xfrm>
            <a:off x="526212" y="3635097"/>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outlier?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856" y="4098945"/>
            <a:ext cx="7908131" cy="275905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969392"/>
            <a:ext cx="5474276" cy="2551695"/>
          </a:xfrm>
          <a:prstGeom prst="rect">
            <a:avLst/>
          </a:prstGeom>
        </p:spPr>
      </p:pic>
      <p:sp>
        <p:nvSpPr>
          <p:cNvPr id="9" name="Rectangle 1"/>
          <p:cNvSpPr>
            <a:spLocks noChangeArrowheads="1"/>
          </p:cNvSpPr>
          <p:nvPr/>
        </p:nvSpPr>
        <p:spPr bwMode="auto">
          <a:xfrm>
            <a:off x="228600" y="2232119"/>
            <a:ext cx="4062009"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tedMain</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speaker_occupation</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fillna</a:t>
            </a:r>
            <a:r>
              <a:rPr kumimoji="0" lang="en-US" altLang="en-US" sz="1000" b="0" i="0" u="none" strike="noStrike" cap="none" normalizeH="0" baseline="0" dirty="0">
                <a:ln>
                  <a:noFill/>
                </a:ln>
                <a:solidFill>
                  <a:srgbClr val="333333"/>
                </a:solidFill>
                <a:effectLst/>
                <a:latin typeface="Arial Unicode MS" panose="020B0604020202020204" pitchFamily="34" charset="-128"/>
                <a:ea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panose="020B0604020202020204" pitchFamily="34" charset="-128"/>
                <a:ea typeface="Courier New" panose="02070309020205020404" pitchFamily="49" charset="0"/>
              </a:rPr>
              <a:t>'UNKOWN'</a:t>
            </a:r>
            <a:r>
              <a:rPr kumimoji="0" lang="en-US" altLang="en-US" sz="1000" b="0" i="0" u="none" strike="noStrike" cap="none" normalizeH="0" baseline="0" dirty="0">
                <a:ln>
                  <a:noFill/>
                </a:ln>
                <a:solidFill>
                  <a:srgbClr val="333333"/>
                </a:solidFill>
                <a:effectLst/>
                <a:latin typeface="Arial Unicode MS" panose="020B0604020202020204" pitchFamily="34" charset="-128"/>
                <a:ea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inplace</a:t>
            </a:r>
            <a:r>
              <a:rPr kumimoji="0" lang="en-US" altLang="en-US" sz="1000" b="0" i="0" u="none" strike="noStrike" cap="none" normalizeH="0" baseline="0" dirty="0">
                <a:ln>
                  <a:noFill/>
                </a:ln>
                <a:solidFill>
                  <a:srgbClr val="666666"/>
                </a:solidFill>
                <a:latin typeface="Arial" panose="020B0604020202020204" pitchFamily="34" charset="0"/>
              </a:rPr>
              <a:t>=</a:t>
            </a:r>
            <a:r>
              <a:rPr kumimoji="0" lang="en-US" altLang="en-US" sz="1000" b="1" i="0" u="none" strike="noStrike" cap="none" normalizeH="0" baseline="0" dirty="0">
                <a:ln>
                  <a:noFill/>
                </a:ln>
                <a:solidFill>
                  <a:srgbClr val="008000"/>
                </a:solidFill>
                <a:effectLst/>
                <a:latin typeface="Arial Unicode MS" panose="020B0604020202020204" pitchFamily="34" charset="-128"/>
                <a:ea typeface="Courier New" panose="02070309020205020404" pitchFamily="49" charset="0"/>
              </a:rPr>
              <a:t>True</a:t>
            </a:r>
            <a:r>
              <a:rPr kumimoji="0" lang="en-US" altLang="en-US" sz="1000" b="0" i="0" u="none" strike="noStrike" cap="none" normalizeH="0" baseline="0" dirty="0">
                <a:ln>
                  <a:noFill/>
                </a:ln>
                <a:solidFill>
                  <a:srgbClr val="333333"/>
                </a:solidFill>
                <a:effectLst/>
                <a:latin typeface="Arial Unicode MS" panose="020B0604020202020204" pitchFamily="34" charset="-128"/>
                <a:ea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06645A12-D410-4A7B-AC38-CD71782AE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9278" y="4159936"/>
            <a:ext cx="8109947" cy="2591345"/>
          </a:xfrm>
          <a:prstGeom prst="rect">
            <a:avLst/>
          </a:prstGeom>
        </p:spPr>
      </p:pic>
    </p:spTree>
    <p:extLst>
      <p:ext uri="{BB962C8B-B14F-4D97-AF65-F5344CB8AC3E}">
        <p14:creationId xmlns:p14="http://schemas.microsoft.com/office/powerpoint/2010/main" val="3887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29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Normalization </a:t>
            </a:r>
          </a:p>
        </p:txBody>
      </p:sp>
      <p:pic>
        <p:nvPicPr>
          <p:cNvPr id="2" name="Picture 1" descr="A screenshot of a cell phone&#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13" y="1636454"/>
            <a:ext cx="4551217" cy="1938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768" y="1946331"/>
            <a:ext cx="6257394" cy="146671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065" y="3848874"/>
            <a:ext cx="10058400" cy="2623608"/>
          </a:xfrm>
          <a:prstGeom prst="rect">
            <a:avLst/>
          </a:prstGeom>
        </p:spPr>
      </p:pic>
    </p:spTree>
    <p:extLst>
      <p:ext uri="{BB962C8B-B14F-4D97-AF65-F5344CB8AC3E}">
        <p14:creationId xmlns:p14="http://schemas.microsoft.com/office/powerpoint/2010/main" val="8754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29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  </a:t>
            </a:r>
          </a:p>
        </p:txBody>
      </p:sp>
      <p:pic>
        <p:nvPicPr>
          <p:cNvPr id="6" name="Picture 5">
            <a:extLst>
              <a:ext uri="{FF2B5EF4-FFF2-40B4-BE49-F238E27FC236}">
                <a16:creationId xmlns:a16="http://schemas.microsoft.com/office/drawing/2014/main" id="{E90423EB-2FDC-4E46-8896-353B90DF8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051" y="1710105"/>
            <a:ext cx="2323691" cy="1718895"/>
          </a:xfrm>
          <a:prstGeom prst="rect">
            <a:avLst/>
          </a:prstGeom>
        </p:spPr>
      </p:pic>
      <p:pic>
        <p:nvPicPr>
          <p:cNvPr id="24" name="Picture 23">
            <a:extLst>
              <a:ext uri="{FF2B5EF4-FFF2-40B4-BE49-F238E27FC236}">
                <a16:creationId xmlns:a16="http://schemas.microsoft.com/office/drawing/2014/main" id="{E1B69710-9578-4984-AA9A-CE50A81D1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13" y="4143661"/>
            <a:ext cx="4704404" cy="1953862"/>
          </a:xfrm>
          <a:prstGeom prst="rect">
            <a:avLst/>
          </a:prstGeom>
        </p:spPr>
      </p:pic>
      <p:pic>
        <p:nvPicPr>
          <p:cNvPr id="26" name="Picture 25" descr="A picture containing object, clock&#10;&#10;Description generated with high confidence">
            <a:extLst>
              <a:ext uri="{FF2B5EF4-FFF2-40B4-BE49-F238E27FC236}">
                <a16:creationId xmlns:a16="http://schemas.microsoft.com/office/drawing/2014/main" id="{0E0F1CFC-03FB-4420-A2AD-9BC2BD21C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375" y="4152358"/>
            <a:ext cx="5021476" cy="1953861"/>
          </a:xfrm>
          <a:prstGeom prst="rect">
            <a:avLst/>
          </a:prstGeom>
        </p:spPr>
      </p:pic>
      <p:pic>
        <p:nvPicPr>
          <p:cNvPr id="28" name="Picture 27">
            <a:extLst>
              <a:ext uri="{FF2B5EF4-FFF2-40B4-BE49-F238E27FC236}">
                <a16:creationId xmlns:a16="http://schemas.microsoft.com/office/drawing/2014/main" id="{23472441-DAD8-4FF2-BA7C-B13743296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9373" y="1483602"/>
            <a:ext cx="5021475" cy="2100724"/>
          </a:xfrm>
          <a:prstGeom prst="rect">
            <a:avLst/>
          </a:prstGeom>
        </p:spPr>
      </p:pic>
      <p:sp>
        <p:nvSpPr>
          <p:cNvPr id="5" name="TextBox 4">
            <a:extLst>
              <a:ext uri="{FF2B5EF4-FFF2-40B4-BE49-F238E27FC236}">
                <a16:creationId xmlns:a16="http://schemas.microsoft.com/office/drawing/2014/main" id="{4444B072-FF85-4475-92C6-EA70B69BC015}"/>
              </a:ext>
            </a:extLst>
          </p:cNvPr>
          <p:cNvSpPr txBox="1"/>
          <p:nvPr/>
        </p:nvSpPr>
        <p:spPr>
          <a:xfrm>
            <a:off x="1653051" y="3478553"/>
            <a:ext cx="2219710" cy="307777"/>
          </a:xfrm>
          <a:prstGeom prst="rect">
            <a:avLst/>
          </a:prstGeom>
          <a:noFill/>
        </p:spPr>
        <p:txBody>
          <a:bodyPr wrap="none" rtlCol="0">
            <a:spAutoFit/>
          </a:bodyPr>
          <a:lstStyle/>
          <a:p>
            <a:r>
              <a:rPr lang="en-US" sz="1400" b="1" dirty="0">
                <a:latin typeface="Arial Black" panose="020B0A04020102020204" pitchFamily="34" charset="0"/>
              </a:rPr>
              <a:t>Distribution of views</a:t>
            </a:r>
          </a:p>
        </p:txBody>
      </p:sp>
      <p:sp>
        <p:nvSpPr>
          <p:cNvPr id="16" name="TextBox 15">
            <a:extLst>
              <a:ext uri="{FF2B5EF4-FFF2-40B4-BE49-F238E27FC236}">
                <a16:creationId xmlns:a16="http://schemas.microsoft.com/office/drawing/2014/main" id="{5F92D93B-DECA-4D45-8C33-54043E49826B}"/>
              </a:ext>
            </a:extLst>
          </p:cNvPr>
          <p:cNvSpPr txBox="1"/>
          <p:nvPr/>
        </p:nvSpPr>
        <p:spPr>
          <a:xfrm>
            <a:off x="8319241" y="3636782"/>
            <a:ext cx="1767343" cy="307777"/>
          </a:xfrm>
          <a:prstGeom prst="rect">
            <a:avLst/>
          </a:prstGeom>
          <a:noFill/>
        </p:spPr>
        <p:txBody>
          <a:bodyPr wrap="none" rtlCol="0">
            <a:spAutoFit/>
          </a:bodyPr>
          <a:lstStyle/>
          <a:p>
            <a:r>
              <a:rPr lang="en-US" sz="1400" b="1" dirty="0">
                <a:latin typeface="Arial Black" panose="020B0A04020102020204" pitchFamily="34" charset="0"/>
              </a:rPr>
              <a:t>Views Per Topic</a:t>
            </a:r>
          </a:p>
        </p:txBody>
      </p:sp>
      <p:sp>
        <p:nvSpPr>
          <p:cNvPr id="17" name="TextBox 16">
            <a:extLst>
              <a:ext uri="{FF2B5EF4-FFF2-40B4-BE49-F238E27FC236}">
                <a16:creationId xmlns:a16="http://schemas.microsoft.com/office/drawing/2014/main" id="{3CE3B24D-CB2A-4671-BABB-050732FEE7B0}"/>
              </a:ext>
            </a:extLst>
          </p:cNvPr>
          <p:cNvSpPr txBox="1"/>
          <p:nvPr/>
        </p:nvSpPr>
        <p:spPr>
          <a:xfrm>
            <a:off x="1453958" y="6224454"/>
            <a:ext cx="2617896" cy="307777"/>
          </a:xfrm>
          <a:prstGeom prst="rect">
            <a:avLst/>
          </a:prstGeom>
          <a:noFill/>
        </p:spPr>
        <p:txBody>
          <a:bodyPr wrap="none" rtlCol="0">
            <a:spAutoFit/>
          </a:bodyPr>
          <a:lstStyle/>
          <a:p>
            <a:r>
              <a:rPr lang="en-US" sz="1400" b="1" dirty="0">
                <a:latin typeface="Arial Black" panose="020B0A04020102020204" pitchFamily="34" charset="0"/>
              </a:rPr>
              <a:t>Views Per Publish Month</a:t>
            </a:r>
          </a:p>
        </p:txBody>
      </p:sp>
      <p:sp>
        <p:nvSpPr>
          <p:cNvPr id="18" name="TextBox 17">
            <a:extLst>
              <a:ext uri="{FF2B5EF4-FFF2-40B4-BE49-F238E27FC236}">
                <a16:creationId xmlns:a16="http://schemas.microsoft.com/office/drawing/2014/main" id="{2EA11DB9-AA0A-4806-B676-BCECA116CED4}"/>
              </a:ext>
            </a:extLst>
          </p:cNvPr>
          <p:cNvSpPr txBox="1"/>
          <p:nvPr/>
        </p:nvSpPr>
        <p:spPr>
          <a:xfrm>
            <a:off x="7893964" y="6218774"/>
            <a:ext cx="2892202" cy="307777"/>
          </a:xfrm>
          <a:prstGeom prst="rect">
            <a:avLst/>
          </a:prstGeom>
          <a:noFill/>
        </p:spPr>
        <p:txBody>
          <a:bodyPr wrap="none" rtlCol="0">
            <a:spAutoFit/>
          </a:bodyPr>
          <a:lstStyle/>
          <a:p>
            <a:r>
              <a:rPr lang="en-US" sz="1400" b="1" dirty="0">
                <a:latin typeface="Arial Black" panose="020B0A04020102020204" pitchFamily="34" charset="0"/>
              </a:rPr>
              <a:t>Views Per Publish Weekday</a:t>
            </a:r>
          </a:p>
        </p:txBody>
      </p:sp>
    </p:spTree>
    <p:extLst>
      <p:ext uri="{BB962C8B-B14F-4D97-AF65-F5344CB8AC3E}">
        <p14:creationId xmlns:p14="http://schemas.microsoft.com/office/powerpoint/2010/main" val="129236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1526</Words>
  <Application>Microsoft Office PowerPoint</Application>
  <PresentationFormat>Widescreen</PresentationFormat>
  <Paragraphs>409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Arial Black</vt:lpstr>
      <vt:lpstr>Calibri</vt:lpstr>
      <vt:lpstr>Century Gothic</vt:lpstr>
      <vt:lpstr>Courier New</vt:lpstr>
      <vt:lpstr>Segoe UI</vt:lpstr>
      <vt:lpstr>Segoe UI Light</vt:lpstr>
      <vt:lpstr>Office Theme</vt:lpstr>
      <vt:lpstr>Predict the popularity of a TED Talk</vt:lpstr>
      <vt:lpstr>Project analysis slide 2</vt:lpstr>
      <vt:lpstr>Project analysis slide 2</vt:lpstr>
      <vt:lpstr>Project analysis slide 3</vt:lpstr>
      <vt:lpstr>Project analysis slide 4</vt:lpstr>
      <vt:lpstr>Project analysis slide 5</vt:lpstr>
      <vt:lpstr>Project analysis slide 6</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10</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2018-12-11T03:17:14Z</dcterms:created>
  <dcterms:modified xsi:type="dcterms:W3CDTF">2018-12-11T22:17:02Z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