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6BA2"/>
    <a:srgbClr val="0070C0"/>
    <a:srgbClr val="3366CC"/>
    <a:srgbClr val="00B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6827" autoAdjust="0"/>
  </p:normalViewPr>
  <p:slideViewPr>
    <p:cSldViewPr snapToGrid="0">
      <p:cViewPr varScale="1">
        <p:scale>
          <a:sx n="25" d="100"/>
          <a:sy n="25" d="100"/>
        </p:scale>
        <p:origin x="1320"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665815af-b27a-437d-8049-49999e8278b7" providerId="ADAL" clId="{55013B2E-541A-44B0-A74E-148D70D199F8}"/>
    <pc:docChg chg="undo custSel addSld modSld modMainMaster">
      <pc:chgData name=" " userId="665815af-b27a-437d-8049-49999e8278b7" providerId="ADAL" clId="{55013B2E-541A-44B0-A74E-148D70D199F8}" dt="2018-12-18T18:11:30.723" v="704" actId="113"/>
      <pc:docMkLst>
        <pc:docMk/>
      </pc:docMkLst>
      <pc:sldChg chg="addSp delSp modSp setBg">
        <pc:chgData name=" " userId="665815af-b27a-437d-8049-49999e8278b7" providerId="ADAL" clId="{55013B2E-541A-44B0-A74E-148D70D199F8}" dt="2018-12-18T18:11:30.723" v="704" actId="113"/>
        <pc:sldMkLst>
          <pc:docMk/>
          <pc:sldMk cId="931198942" sldId="256"/>
        </pc:sldMkLst>
        <pc:spChg chg="del mod">
          <ac:chgData name=" " userId="665815af-b27a-437d-8049-49999e8278b7" providerId="ADAL" clId="{55013B2E-541A-44B0-A74E-148D70D199F8}" dt="2018-11-28T05:31:58.034" v="477" actId="478"/>
          <ac:spMkLst>
            <pc:docMk/>
            <pc:sldMk cId="931198942" sldId="256"/>
            <ac:spMk id="4" creationId="{00000000-0000-0000-0000-000000000000}"/>
          </ac:spMkLst>
        </pc:spChg>
        <pc:spChg chg="mod">
          <ac:chgData name=" " userId="665815af-b27a-437d-8049-49999e8278b7" providerId="ADAL" clId="{55013B2E-541A-44B0-A74E-148D70D199F8}" dt="2018-11-28T05:27:23.189" v="357" actId="1036"/>
          <ac:spMkLst>
            <pc:docMk/>
            <pc:sldMk cId="931198942" sldId="256"/>
            <ac:spMk id="7" creationId="{00000000-0000-0000-0000-000000000000}"/>
          </ac:spMkLst>
        </pc:spChg>
        <pc:spChg chg="mod">
          <ac:chgData name=" " userId="665815af-b27a-437d-8049-49999e8278b7" providerId="ADAL" clId="{55013B2E-541A-44B0-A74E-148D70D199F8}" dt="2018-11-28T05:27:37.276" v="433" actId="1037"/>
          <ac:spMkLst>
            <pc:docMk/>
            <pc:sldMk cId="931198942" sldId="256"/>
            <ac:spMk id="8" creationId="{00000000-0000-0000-0000-000000000000}"/>
          </ac:spMkLst>
        </pc:spChg>
        <pc:spChg chg="mod">
          <ac:chgData name=" " userId="665815af-b27a-437d-8049-49999e8278b7" providerId="ADAL" clId="{55013B2E-541A-44B0-A74E-148D70D199F8}" dt="2018-11-28T05:21:54.294" v="135" actId="20577"/>
          <ac:spMkLst>
            <pc:docMk/>
            <pc:sldMk cId="931198942" sldId="256"/>
            <ac:spMk id="9" creationId="{00000000-0000-0000-0000-000000000000}"/>
          </ac:spMkLst>
        </pc:spChg>
        <pc:spChg chg="add del mod">
          <ac:chgData name=" " userId="665815af-b27a-437d-8049-49999e8278b7" providerId="ADAL" clId="{55013B2E-541A-44B0-A74E-148D70D199F8}" dt="2018-11-28T05:21:45.070" v="128" actId="478"/>
          <ac:spMkLst>
            <pc:docMk/>
            <pc:sldMk cId="931198942" sldId="256"/>
            <ac:spMk id="10" creationId="{257ED799-2BB0-45EE-ABEB-81FA0A8E4A32}"/>
          </ac:spMkLst>
        </pc:spChg>
        <pc:spChg chg="del">
          <ac:chgData name=" " userId="665815af-b27a-437d-8049-49999e8278b7" providerId="ADAL" clId="{55013B2E-541A-44B0-A74E-148D70D199F8}" dt="2018-11-28T05:22:52.253" v="169" actId="478"/>
          <ac:spMkLst>
            <pc:docMk/>
            <pc:sldMk cId="931198942" sldId="256"/>
            <ac:spMk id="11" creationId="{00000000-0000-0000-0000-000000000000}"/>
          </ac:spMkLst>
        </pc:spChg>
        <pc:spChg chg="mod">
          <ac:chgData name=" " userId="665815af-b27a-437d-8049-49999e8278b7" providerId="ADAL" clId="{55013B2E-541A-44B0-A74E-148D70D199F8}" dt="2018-12-18T18:11:30.723" v="704" actId="113"/>
          <ac:spMkLst>
            <pc:docMk/>
            <pc:sldMk cId="931198942" sldId="256"/>
            <ac:spMk id="12" creationId="{00000000-0000-0000-0000-000000000000}"/>
          </ac:spMkLst>
        </pc:spChg>
        <pc:spChg chg="mod">
          <ac:chgData name=" " userId="665815af-b27a-437d-8049-49999e8278b7" providerId="ADAL" clId="{55013B2E-541A-44B0-A74E-148D70D199F8}" dt="2018-12-14T14:45:17.985" v="641" actId="1035"/>
          <ac:spMkLst>
            <pc:docMk/>
            <pc:sldMk cId="931198942" sldId="256"/>
            <ac:spMk id="15" creationId="{00000000-0000-0000-0000-000000000000}"/>
          </ac:spMkLst>
        </pc:spChg>
        <pc:spChg chg="del mod">
          <ac:chgData name=" " userId="665815af-b27a-437d-8049-49999e8278b7" providerId="ADAL" clId="{55013B2E-541A-44B0-A74E-148D70D199F8}" dt="2018-11-28T05:23:08.524" v="173" actId="478"/>
          <ac:spMkLst>
            <pc:docMk/>
            <pc:sldMk cId="931198942" sldId="256"/>
            <ac:spMk id="16" creationId="{00000000-0000-0000-0000-000000000000}"/>
          </ac:spMkLst>
        </pc:spChg>
        <pc:spChg chg="del">
          <ac:chgData name=" " userId="665815af-b27a-437d-8049-49999e8278b7" providerId="ADAL" clId="{55013B2E-541A-44B0-A74E-148D70D199F8}" dt="2018-11-28T05:23:15.849" v="175" actId="478"/>
          <ac:spMkLst>
            <pc:docMk/>
            <pc:sldMk cId="931198942" sldId="256"/>
            <ac:spMk id="17" creationId="{00000000-0000-0000-0000-000000000000}"/>
          </ac:spMkLst>
        </pc:spChg>
        <pc:spChg chg="mod">
          <ac:chgData name=" " userId="665815af-b27a-437d-8049-49999e8278b7" providerId="ADAL" clId="{55013B2E-541A-44B0-A74E-148D70D199F8}" dt="2018-11-28T05:22:13.304" v="157" actId="20577"/>
          <ac:spMkLst>
            <pc:docMk/>
            <pc:sldMk cId="931198942" sldId="256"/>
            <ac:spMk id="18" creationId="{00000000-0000-0000-0000-000000000000}"/>
          </ac:spMkLst>
        </pc:spChg>
        <pc:spChg chg="mod">
          <ac:chgData name=" " userId="665815af-b27a-437d-8049-49999e8278b7" providerId="ADAL" clId="{55013B2E-541A-44B0-A74E-148D70D199F8}" dt="2018-12-14T14:45:09.178" v="615" actId="1035"/>
          <ac:spMkLst>
            <pc:docMk/>
            <pc:sldMk cId="931198942" sldId="256"/>
            <ac:spMk id="21" creationId="{00000000-0000-0000-0000-000000000000}"/>
          </ac:spMkLst>
        </pc:spChg>
        <pc:spChg chg="mod">
          <ac:chgData name=" " userId="665815af-b27a-437d-8049-49999e8278b7" providerId="ADAL" clId="{55013B2E-541A-44B0-A74E-148D70D199F8}" dt="2018-12-14T14:45:09.178" v="615" actId="1035"/>
          <ac:spMkLst>
            <pc:docMk/>
            <pc:sldMk cId="931198942" sldId="256"/>
            <ac:spMk id="22" creationId="{00000000-0000-0000-0000-000000000000}"/>
          </ac:spMkLst>
        </pc:spChg>
        <pc:spChg chg="add del mod">
          <ac:chgData name=" " userId="665815af-b27a-437d-8049-49999e8278b7" providerId="ADAL" clId="{55013B2E-541A-44B0-A74E-148D70D199F8}" dt="2018-11-28T05:22:59.427" v="171" actId="478"/>
          <ac:spMkLst>
            <pc:docMk/>
            <pc:sldMk cId="931198942" sldId="256"/>
            <ac:spMk id="24" creationId="{9077DB15-C36E-48BE-89E3-B8FE0310C748}"/>
          </ac:spMkLst>
        </pc:spChg>
        <pc:spChg chg="add del mod">
          <ac:chgData name=" " userId="665815af-b27a-437d-8049-49999e8278b7" providerId="ADAL" clId="{55013B2E-541A-44B0-A74E-148D70D199F8}" dt="2018-11-28T05:22:55.905" v="170" actId="478"/>
          <ac:spMkLst>
            <pc:docMk/>
            <pc:sldMk cId="931198942" sldId="256"/>
            <ac:spMk id="26" creationId="{7D836C16-AB2C-4ADA-91FC-ED92577AE551}"/>
          </ac:spMkLst>
        </pc:spChg>
        <pc:spChg chg="add del mod">
          <ac:chgData name=" " userId="665815af-b27a-437d-8049-49999e8278b7" providerId="ADAL" clId="{55013B2E-541A-44B0-A74E-148D70D199F8}" dt="2018-11-28T05:23:11.835" v="174" actId="478"/>
          <ac:spMkLst>
            <pc:docMk/>
            <pc:sldMk cId="931198942" sldId="256"/>
            <ac:spMk id="28" creationId="{824286FD-3D10-4689-876F-C6F9C93A53F6}"/>
          </ac:spMkLst>
        </pc:spChg>
        <pc:spChg chg="add del mod">
          <ac:chgData name=" " userId="665815af-b27a-437d-8049-49999e8278b7" providerId="ADAL" clId="{55013B2E-541A-44B0-A74E-148D70D199F8}" dt="2018-11-28T05:23:17.863" v="176" actId="478"/>
          <ac:spMkLst>
            <pc:docMk/>
            <pc:sldMk cId="931198942" sldId="256"/>
            <ac:spMk id="30" creationId="{54DEEE3C-683C-48DD-A74E-AB44C23EC9DD}"/>
          </ac:spMkLst>
        </pc:spChg>
        <pc:spChg chg="add del mod">
          <ac:chgData name=" " userId="665815af-b27a-437d-8049-49999e8278b7" providerId="ADAL" clId="{55013B2E-541A-44B0-A74E-148D70D199F8}" dt="2018-11-28T05:32:05.410" v="478" actId="478"/>
          <ac:spMkLst>
            <pc:docMk/>
            <pc:sldMk cId="931198942" sldId="256"/>
            <ac:spMk id="32" creationId="{FDD5210C-2E8F-4A40-B2DF-B9EBD2EF2D47}"/>
          </ac:spMkLst>
        </pc:spChg>
        <pc:spChg chg="add del mod">
          <ac:chgData name=" " userId="665815af-b27a-437d-8049-49999e8278b7" providerId="ADAL" clId="{55013B2E-541A-44B0-A74E-148D70D199F8}" dt="2018-11-28T05:34:31.831" v="501" actId="478"/>
          <ac:spMkLst>
            <pc:docMk/>
            <pc:sldMk cId="931198942" sldId="256"/>
            <ac:spMk id="33" creationId="{CD2B17E3-5FDC-462D-9FCC-51AD5F150D51}"/>
          </ac:spMkLst>
        </pc:spChg>
        <pc:spChg chg="add del mod">
          <ac:chgData name=" " userId="665815af-b27a-437d-8049-49999e8278b7" providerId="ADAL" clId="{55013B2E-541A-44B0-A74E-148D70D199F8}" dt="2018-11-28T05:37:24.163" v="550" actId="478"/>
          <ac:spMkLst>
            <pc:docMk/>
            <pc:sldMk cId="931198942" sldId="256"/>
            <ac:spMk id="34" creationId="{D156E995-3068-4382-85EE-C11429403883}"/>
          </ac:spMkLst>
        </pc:spChg>
        <pc:spChg chg="add del mod">
          <ac:chgData name=" " userId="665815af-b27a-437d-8049-49999e8278b7" providerId="ADAL" clId="{55013B2E-541A-44B0-A74E-148D70D199F8}" dt="2018-11-28T05:34:28.365" v="500" actId="478"/>
          <ac:spMkLst>
            <pc:docMk/>
            <pc:sldMk cId="931198942" sldId="256"/>
            <ac:spMk id="38" creationId="{43DAD16D-E395-4C9A-989B-D053B835B2B6}"/>
          </ac:spMkLst>
        </pc:spChg>
        <pc:spChg chg="add del mod">
          <ac:chgData name=" " userId="665815af-b27a-437d-8049-49999e8278b7" providerId="ADAL" clId="{55013B2E-541A-44B0-A74E-148D70D199F8}" dt="2018-11-28T05:35:00.499" v="535" actId="478"/>
          <ac:spMkLst>
            <pc:docMk/>
            <pc:sldMk cId="931198942" sldId="256"/>
            <ac:spMk id="42" creationId="{2F546F87-5FE1-4DF6-87A3-B9F40AEC832E}"/>
          </ac:spMkLst>
        </pc:spChg>
        <pc:spChg chg="mod">
          <ac:chgData name=" " userId="665815af-b27a-437d-8049-49999e8278b7" providerId="ADAL" clId="{55013B2E-541A-44B0-A74E-148D70D199F8}" dt="2018-11-28T05:20:56.262" v="112" actId="122"/>
          <ac:spMkLst>
            <pc:docMk/>
            <pc:sldMk cId="931198942" sldId="256"/>
            <ac:spMk id="67" creationId="{00000000-0000-0000-0000-000000000000}"/>
          </ac:spMkLst>
        </pc:spChg>
        <pc:spChg chg="del">
          <ac:chgData name=" " userId="665815af-b27a-437d-8049-49999e8278b7" providerId="ADAL" clId="{55013B2E-541A-44B0-A74E-148D70D199F8}" dt="2018-11-28T05:22:52.253" v="169" actId="478"/>
          <ac:spMkLst>
            <pc:docMk/>
            <pc:sldMk cId="931198942" sldId="256"/>
            <ac:spMk id="68" creationId="{00000000-0000-0000-0000-000000000000}"/>
          </ac:spMkLst>
        </pc:spChg>
        <pc:spChg chg="mod">
          <ac:chgData name=" " userId="665815af-b27a-437d-8049-49999e8278b7" providerId="ADAL" clId="{55013B2E-541A-44B0-A74E-148D70D199F8}" dt="2018-12-18T18:11:14.359" v="703" actId="1076"/>
          <ac:spMkLst>
            <pc:docMk/>
            <pc:sldMk cId="931198942" sldId="256"/>
            <ac:spMk id="69" creationId="{00000000-0000-0000-0000-000000000000}"/>
          </ac:spMkLst>
        </pc:spChg>
        <pc:spChg chg="mod">
          <ac:chgData name=" " userId="665815af-b27a-437d-8049-49999e8278b7" providerId="ADAL" clId="{55013B2E-541A-44B0-A74E-148D70D199F8}" dt="2018-11-28T05:26:49.918" v="198" actId="1076"/>
          <ac:spMkLst>
            <pc:docMk/>
            <pc:sldMk cId="931198942" sldId="256"/>
            <ac:spMk id="70" creationId="{00000000-0000-0000-0000-000000000000}"/>
          </ac:spMkLst>
        </pc:spChg>
        <pc:spChg chg="mod">
          <ac:chgData name=" " userId="665815af-b27a-437d-8049-49999e8278b7" providerId="ADAL" clId="{55013B2E-541A-44B0-A74E-148D70D199F8}" dt="2018-12-14T14:45:17.985" v="641" actId="1035"/>
          <ac:spMkLst>
            <pc:docMk/>
            <pc:sldMk cId="931198942" sldId="256"/>
            <ac:spMk id="71" creationId="{00000000-0000-0000-0000-000000000000}"/>
          </ac:spMkLst>
        </pc:spChg>
        <pc:graphicFrameChg chg="mod modGraphic">
          <ac:chgData name=" " userId="665815af-b27a-437d-8049-49999e8278b7" providerId="ADAL" clId="{55013B2E-541A-44B0-A74E-148D70D199F8}" dt="2018-11-28T05:25:37.951" v="182" actId="478"/>
          <ac:graphicFrameMkLst>
            <pc:docMk/>
            <pc:sldMk cId="931198942" sldId="256"/>
            <ac:graphicFrameMk id="2" creationId="{00000000-0000-0000-0000-000000000000}"/>
          </ac:graphicFrameMkLst>
        </pc:graphicFrameChg>
        <pc:graphicFrameChg chg="mod">
          <ac:chgData name=" " userId="665815af-b27a-437d-8049-49999e8278b7" providerId="ADAL" clId="{55013B2E-541A-44B0-A74E-148D70D199F8}" dt="2018-11-28T05:26:49.291" v="197" actId="1076"/>
          <ac:graphicFrameMkLst>
            <pc:docMk/>
            <pc:sldMk cId="931198942" sldId="256"/>
            <ac:graphicFrameMk id="3" creationId="{00000000-0000-0000-0000-000000000000}"/>
          </ac:graphicFrameMkLst>
        </pc:graphicFrameChg>
        <pc:graphicFrameChg chg="mod">
          <ac:chgData name=" " userId="665815af-b27a-437d-8049-49999e8278b7" providerId="ADAL" clId="{55013B2E-541A-44B0-A74E-148D70D199F8}" dt="2018-11-28T05:25:37.951" v="182" actId="478"/>
          <ac:graphicFrameMkLst>
            <pc:docMk/>
            <pc:sldMk cId="931198942" sldId="256"/>
            <ac:graphicFrameMk id="19" creationId="{00000000-0000-0000-0000-000000000000}"/>
          </ac:graphicFrameMkLst>
        </pc:graphicFrameChg>
        <pc:graphicFrameChg chg="mod">
          <ac:chgData name=" " userId="665815af-b27a-437d-8049-49999e8278b7" providerId="ADAL" clId="{55013B2E-541A-44B0-A74E-148D70D199F8}" dt="2018-11-28T05:27:37.276" v="433" actId="1037"/>
          <ac:graphicFrameMkLst>
            <pc:docMk/>
            <pc:sldMk cId="931198942" sldId="256"/>
            <ac:graphicFrameMk id="72" creationId="{00000000-0000-0000-0000-000000000000}"/>
          </ac:graphicFrameMkLst>
        </pc:graphicFrameChg>
        <pc:picChg chg="add del mod">
          <ac:chgData name=" " userId="665815af-b27a-437d-8049-49999e8278b7" providerId="ADAL" clId="{55013B2E-541A-44B0-A74E-148D70D199F8}" dt="2018-12-07T14:10:10.749" v="557" actId="478"/>
          <ac:picMkLst>
            <pc:docMk/>
            <pc:sldMk cId="931198942" sldId="256"/>
            <ac:picMk id="5" creationId="{114FA6A0-C301-47B6-9945-A83A8EDEA50B}"/>
          </ac:picMkLst>
        </pc:picChg>
        <pc:picChg chg="mod">
          <ac:chgData name=" " userId="665815af-b27a-437d-8049-49999e8278b7" providerId="ADAL" clId="{55013B2E-541A-44B0-A74E-148D70D199F8}" dt="2018-12-14T14:44:54.822" v="573" actId="1076"/>
          <ac:picMkLst>
            <pc:docMk/>
            <pc:sldMk cId="931198942" sldId="256"/>
            <ac:picMk id="11" creationId="{00000000-0000-0000-0000-000000000000}"/>
          </ac:picMkLst>
        </pc:picChg>
        <pc:picChg chg="add del mod">
          <ac:chgData name=" " userId="665815af-b27a-437d-8049-49999e8278b7" providerId="ADAL" clId="{55013B2E-541A-44B0-A74E-148D70D199F8}" dt="2018-12-07T14:10:26.689" v="562" actId="478"/>
          <ac:picMkLst>
            <pc:docMk/>
            <pc:sldMk cId="931198942" sldId="256"/>
            <ac:picMk id="13" creationId="{76F95B01-47E3-45A4-9DB3-7E98D0BFB082}"/>
          </ac:picMkLst>
        </pc:picChg>
        <pc:picChg chg="add del mod">
          <ac:chgData name=" " userId="665815af-b27a-437d-8049-49999e8278b7" providerId="ADAL" clId="{55013B2E-541A-44B0-A74E-148D70D199F8}" dt="2018-11-28T05:21:39.220" v="127" actId="931"/>
          <ac:picMkLst>
            <pc:docMk/>
            <pc:sldMk cId="931198942" sldId="256"/>
            <ac:picMk id="14" creationId="{BB68C0EC-4E06-4FE7-8200-122B526999D0}"/>
          </ac:picMkLst>
        </pc:picChg>
        <pc:picChg chg="add mod modCrop">
          <ac:chgData name=" " userId="665815af-b27a-437d-8049-49999e8278b7" providerId="ADAL" clId="{55013B2E-541A-44B0-A74E-148D70D199F8}" dt="2018-12-17T15:55:50.157" v="642" actId="1076"/>
          <ac:picMkLst>
            <pc:docMk/>
            <pc:sldMk cId="931198942" sldId="256"/>
            <ac:picMk id="16" creationId="{560DA3D0-F0AD-4113-9134-36AD384E4B72}"/>
          </ac:picMkLst>
        </pc:picChg>
        <pc:picChg chg="del mod">
          <ac:chgData name=" " userId="665815af-b27a-437d-8049-49999e8278b7" providerId="ADAL" clId="{55013B2E-541A-44B0-A74E-148D70D199F8}" dt="2018-11-28T05:21:12.465" v="115" actId="478"/>
          <ac:picMkLst>
            <pc:docMk/>
            <pc:sldMk cId="931198942" sldId="256"/>
            <ac:picMk id="105" creationId="{00000000-0000-0000-0000-000000000000}"/>
          </ac:picMkLst>
        </pc:picChg>
      </pc:sldChg>
      <pc:sldMasterChg chg="modSp modSldLayout">
        <pc:chgData name=" " userId="665815af-b27a-437d-8049-49999e8278b7" providerId="ADAL" clId="{55013B2E-541A-44B0-A74E-148D70D199F8}" dt="2018-11-28T05:25:37.951" v="182" actId="478"/>
        <pc:sldMasterMkLst>
          <pc:docMk/>
          <pc:sldMasterMk cId="2508807471" sldId="2147483660"/>
        </pc:sldMasterMkLst>
        <pc:spChg chg="mod">
          <ac:chgData name=" " userId="665815af-b27a-437d-8049-49999e8278b7" providerId="ADAL" clId="{55013B2E-541A-44B0-A74E-148D70D199F8}" dt="2018-11-28T05:25:37.951" v="182" actId="478"/>
          <ac:spMkLst>
            <pc:docMk/>
            <pc:sldMasterMk cId="2508807471" sldId="2147483660"/>
            <ac:spMk id="2"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ac:spMk id="3"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ac:spMk id="4"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ac:spMk id="5"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ac:spMk id="6"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ac:spMk id="7"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ac:spMk id="8" creationId="{00000000-0000-0000-0000-000000000000}"/>
          </ac:spMkLst>
        </pc:spChg>
        <pc:cxnChg chg="mod">
          <ac:chgData name=" " userId="665815af-b27a-437d-8049-49999e8278b7" providerId="ADAL" clId="{55013B2E-541A-44B0-A74E-148D70D199F8}" dt="2018-11-28T05:25:37.951" v="182" actId="478"/>
          <ac:cxnSpMkLst>
            <pc:docMk/>
            <pc:sldMasterMk cId="2508807471" sldId="2147483660"/>
            <ac:cxnSpMk id="9" creationId="{00000000-0000-0000-0000-000000000000}"/>
          </ac:cxnSpMkLst>
        </pc:cxnChg>
        <pc:sldLayoutChg chg="modSp">
          <pc:chgData name=" " userId="665815af-b27a-437d-8049-49999e8278b7" providerId="ADAL" clId="{55013B2E-541A-44B0-A74E-148D70D199F8}" dt="2018-11-28T05:25:37.951" v="182" actId="478"/>
          <pc:sldLayoutMkLst>
            <pc:docMk/>
            <pc:sldMasterMk cId="2508807471" sldId="2147483660"/>
            <pc:sldLayoutMk cId="145907722" sldId="2147483672"/>
          </pc:sldLayoutMkLst>
          <pc:spChg chg="mod">
            <ac:chgData name=" " userId="665815af-b27a-437d-8049-49999e8278b7" providerId="ADAL" clId="{55013B2E-541A-44B0-A74E-148D70D199F8}" dt="2018-11-28T05:25:37.951" v="182" actId="478"/>
            <ac:spMkLst>
              <pc:docMk/>
              <pc:sldMasterMk cId="2508807471" sldId="2147483660"/>
              <pc:sldLayoutMk cId="145907722" sldId="2147483672"/>
              <ac:spMk id="7"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8"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9"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11"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13"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15"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18"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0"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1"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2"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4"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5"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6"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7"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8"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29"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30"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31"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36"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37"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38"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39" creationId="{00000000-0000-0000-0000-000000000000}"/>
            </ac:spMkLst>
          </pc:spChg>
          <pc:spChg chg="mod">
            <ac:chgData name=" " userId="665815af-b27a-437d-8049-49999e8278b7" providerId="ADAL" clId="{55013B2E-541A-44B0-A74E-148D70D199F8}" dt="2018-11-28T05:25:37.951" v="182" actId="478"/>
            <ac:spMkLst>
              <pc:docMk/>
              <pc:sldMasterMk cId="2508807471" sldId="2147483660"/>
              <pc:sldLayoutMk cId="145907722" sldId="2147483672"/>
              <ac:spMk id="40"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351CFC8-37EC-494B-A841-287649776134}" type="pres">
      <dgm:prSet presAssocID="{425AB2E9-3568-4939-AD20-F42726F09D02}" presName="Name0" presStyleCnt="0">
        <dgm:presLayoutVars>
          <dgm:dir/>
          <dgm:animLvl val="lvl"/>
          <dgm:resizeHandles val="exact"/>
        </dgm:presLayoutVars>
      </dgm:prSet>
      <dgm:spPr/>
    </dgm:pt>
  </dgm:ptLst>
  <dgm:cxnLst>
    <dgm:cxn modelId="{12E1A9E1-0E2B-4599-8D03-2A69A1547115}" type="presOf" srcId="{425AB2E9-3568-4939-AD20-F42726F09D02}" destId="{4351CFC8-37EC-494B-A841-287649776134}" srcOrd="0"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8C6E4A05-D928-421F-BB35-AB0FFEB0B7C4}" type="pres">
      <dgm:prSet presAssocID="{25AFBC85-EE41-46FB-A7F4-99ED4084C835}" presName="Name0" presStyleCnt="0">
        <dgm:presLayoutVars>
          <dgm:dir/>
        </dgm:presLayoutVars>
      </dgm:prSet>
      <dgm:spPr/>
    </dgm:pt>
  </dgm:ptLst>
  <dgm:cxnLst>
    <dgm:cxn modelId="{6A0A065E-D593-4F6E-BB02-BF63EE5BC407}" type="presOf" srcId="{25AFBC85-EE41-46FB-A7F4-99ED4084C835}" destId="{8C6E4A05-D928-421F-BB35-AB0FFEB0B7C4}" srcOrd="0" destOrd="0" presId="urn:microsoft.com/office/officeart/2008/layout/TitlePictureLineup"/>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12/18/2018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12/18/2018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a:noFill/>
        </p:spPr>
        <p:txBody>
          <a:bodyPr/>
          <a:lstStyle/>
          <a:p>
            <a:r>
              <a:rPr lang="en-US"/>
              <a:t>Click to edit Master title style</a:t>
            </a:r>
          </a:p>
        </p:txBody>
      </p:sp>
      <p:sp>
        <p:nvSpPr>
          <p:cNvPr id="31" name="Text Placeholder 6"/>
          <p:cNvSpPr>
            <a:spLocks noGrp="1"/>
          </p:cNvSpPr>
          <p:nvPr>
            <p:ph type="body" sz="quarter" idx="36"/>
          </p:nvPr>
        </p:nvSpPr>
        <p:spPr bwMode="auto">
          <a:xfrm>
            <a:off x="1158241"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399" baseline="0"/>
            </a:lvl1pPr>
            <a:lvl2pPr marL="571488" indent="-571488">
              <a:spcBef>
                <a:spcPts val="1200"/>
              </a:spcBef>
              <a:buFont typeface="Arial" panose="020B0604020202020204" pitchFamily="34" charset="0"/>
              <a:buChar char="•"/>
              <a:defRPr sz="4399"/>
            </a:lvl2pPr>
            <a:lvl3pPr marL="571488" indent="-571488">
              <a:spcBef>
                <a:spcPts val="1200"/>
              </a:spcBef>
              <a:buFont typeface="Arial" panose="020B0604020202020204" pitchFamily="34" charset="0"/>
              <a:buChar char="•"/>
              <a:defRPr sz="4399"/>
            </a:lvl3pPr>
            <a:lvl4pPr marL="0" indent="0">
              <a:spcBef>
                <a:spcPts val="1200"/>
              </a:spcBef>
              <a:buNone/>
              <a:defRPr sz="4399"/>
            </a:lvl4pPr>
            <a:lvl5pPr marL="0" indent="0">
              <a:spcBef>
                <a:spcPts val="1200"/>
              </a:spcBef>
              <a:buNone/>
              <a:defRPr sz="4399"/>
            </a:lvl5pPr>
            <a:lvl6pPr marL="0" indent="0">
              <a:spcBef>
                <a:spcPts val="1200"/>
              </a:spcBef>
              <a:buNone/>
              <a:defRPr sz="4399"/>
            </a:lvl6pPr>
            <a:lvl7pPr marL="0" indent="0">
              <a:spcBef>
                <a:spcPts val="1200"/>
              </a:spcBef>
              <a:buNone/>
              <a:defRPr sz="4399"/>
            </a:lvl7pPr>
            <a:lvl8pPr marL="0" indent="0">
              <a:spcBef>
                <a:spcPts val="1200"/>
              </a:spcBef>
              <a:buNone/>
              <a:defRPr sz="4399"/>
            </a:lvl8pPr>
            <a:lvl9pPr marL="0" indent="0">
              <a:spcBef>
                <a:spcPts val="1200"/>
              </a:spcBef>
              <a:buNone/>
              <a:defRPr sz="4399"/>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3"/>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7"/>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400"/>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7"/>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2"/>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rgbClr val="3B6B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58"/>
          </a:p>
        </p:txBody>
      </p:sp>
      <p:sp>
        <p:nvSpPr>
          <p:cNvPr id="2" name="Title Placeholder 1"/>
          <p:cNvSpPr>
            <a:spLocks noGrp="1"/>
          </p:cNvSpPr>
          <p:nvPr>
            <p:ph type="title"/>
          </p:nvPr>
        </p:nvSpPr>
        <p:spPr bwMode="auto">
          <a:xfrm>
            <a:off x="1158240" y="685860"/>
            <a:ext cx="30175200" cy="297174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12/18/2018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1"/>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58"/>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026"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190"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57" indent="-457190" algn="l" defTabSz="4389026"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026" rtl="0" eaLnBrk="1" latinLnBrk="0" hangingPunct="1">
        <a:defRPr sz="8640" kern="1200">
          <a:solidFill>
            <a:schemeClr val="tx1"/>
          </a:solidFill>
          <a:latin typeface="+mn-lt"/>
          <a:ea typeface="+mn-ea"/>
          <a:cs typeface="+mn-cs"/>
        </a:defRPr>
      </a:lvl1pPr>
      <a:lvl2pPr marL="2194513" algn="l" defTabSz="4389026" rtl="0" eaLnBrk="1" latinLnBrk="0" hangingPunct="1">
        <a:defRPr sz="8640" kern="1200">
          <a:solidFill>
            <a:schemeClr val="tx1"/>
          </a:solidFill>
          <a:latin typeface="+mn-lt"/>
          <a:ea typeface="+mn-ea"/>
          <a:cs typeface="+mn-cs"/>
        </a:defRPr>
      </a:lvl2pPr>
      <a:lvl3pPr marL="4389026" algn="l" defTabSz="4389026" rtl="0" eaLnBrk="1" latinLnBrk="0" hangingPunct="1">
        <a:defRPr sz="8640" kern="1200">
          <a:solidFill>
            <a:schemeClr val="tx1"/>
          </a:solidFill>
          <a:latin typeface="+mn-lt"/>
          <a:ea typeface="+mn-ea"/>
          <a:cs typeface="+mn-cs"/>
        </a:defRPr>
      </a:lvl3pPr>
      <a:lvl4pPr marL="6583539" algn="l" defTabSz="4389026" rtl="0" eaLnBrk="1" latinLnBrk="0" hangingPunct="1">
        <a:defRPr sz="8640" kern="1200">
          <a:solidFill>
            <a:schemeClr val="tx1"/>
          </a:solidFill>
          <a:latin typeface="+mn-lt"/>
          <a:ea typeface="+mn-ea"/>
          <a:cs typeface="+mn-cs"/>
        </a:defRPr>
      </a:lvl4pPr>
      <a:lvl5pPr marL="8778052" algn="l" defTabSz="4389026" rtl="0" eaLnBrk="1" latinLnBrk="0" hangingPunct="1">
        <a:defRPr sz="8640" kern="1200">
          <a:solidFill>
            <a:schemeClr val="tx1"/>
          </a:solidFill>
          <a:latin typeface="+mn-lt"/>
          <a:ea typeface="+mn-ea"/>
          <a:cs typeface="+mn-cs"/>
        </a:defRPr>
      </a:lvl5pPr>
      <a:lvl6pPr marL="10972565" algn="l" defTabSz="4389026" rtl="0" eaLnBrk="1" latinLnBrk="0" hangingPunct="1">
        <a:defRPr sz="8640" kern="1200">
          <a:solidFill>
            <a:schemeClr val="tx1"/>
          </a:solidFill>
          <a:latin typeface="+mn-lt"/>
          <a:ea typeface="+mn-ea"/>
          <a:cs typeface="+mn-cs"/>
        </a:defRPr>
      </a:lvl6pPr>
      <a:lvl7pPr marL="13167078" algn="l" defTabSz="4389026" rtl="0" eaLnBrk="1" latinLnBrk="0" hangingPunct="1">
        <a:defRPr sz="8640" kern="1200">
          <a:solidFill>
            <a:schemeClr val="tx1"/>
          </a:solidFill>
          <a:latin typeface="+mn-lt"/>
          <a:ea typeface="+mn-ea"/>
          <a:cs typeface="+mn-cs"/>
        </a:defRPr>
      </a:lvl7pPr>
      <a:lvl8pPr marL="15361591" algn="l" defTabSz="4389026" rtl="0" eaLnBrk="1" latinLnBrk="0" hangingPunct="1">
        <a:defRPr sz="8640" kern="1200">
          <a:solidFill>
            <a:schemeClr val="tx1"/>
          </a:solidFill>
          <a:latin typeface="+mn-lt"/>
          <a:ea typeface="+mn-ea"/>
          <a:cs typeface="+mn-cs"/>
        </a:defRPr>
      </a:lvl8pPr>
      <a:lvl9pPr marL="17556104" algn="l" defTabSz="4389026"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png"/><Relationship Id="rId18" Type="http://schemas.openxmlformats.org/officeDocument/2006/relationships/hyperlink" Target="https://www.kaggle.com/rounakbanik/ted-talks/home" TargetMode="External"/><Relationship Id="rId26" Type="http://schemas.openxmlformats.org/officeDocument/2006/relationships/image" Target="../media/image10.gif"/><Relationship Id="rId3" Type="http://schemas.openxmlformats.org/officeDocument/2006/relationships/diagramData" Target="../diagrams/data1.xml"/><Relationship Id="rId21" Type="http://schemas.openxmlformats.org/officeDocument/2006/relationships/hyperlink" Target="https://www.machinelearningplus.com/nlp/topic-modeling-gensim-python/" TargetMode="Externa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image" Target="../media/image5.png"/><Relationship Id="rId25"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4.png"/><Relationship Id="rId20" Type="http://schemas.openxmlformats.org/officeDocument/2006/relationships/hyperlink" Target="https://www.wikipedia.org/" TargetMode="External"/><Relationship Id="rId29"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image" Target="../media/image8.png"/><Relationship Id="rId5" Type="http://schemas.openxmlformats.org/officeDocument/2006/relationships/diagramQuickStyle" Target="../diagrams/quickStyle1.xml"/><Relationship Id="rId15" Type="http://schemas.openxmlformats.org/officeDocument/2006/relationships/image" Target="../media/image3.png"/><Relationship Id="rId23" Type="http://schemas.openxmlformats.org/officeDocument/2006/relationships/image" Target="../media/image7.png"/><Relationship Id="rId28" Type="http://schemas.openxmlformats.org/officeDocument/2006/relationships/image" Target="../media/image12.png"/><Relationship Id="rId10" Type="http://schemas.openxmlformats.org/officeDocument/2006/relationships/diagramQuickStyle" Target="../diagrams/quickStyle2.xml"/><Relationship Id="rId19" Type="http://schemas.openxmlformats.org/officeDocument/2006/relationships/hyperlink" Target="https://en.wikipedia.org/wiki/Exploratory_data_analysis" TargetMode="Externa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2.png"/><Relationship Id="rId22" Type="http://schemas.openxmlformats.org/officeDocument/2006/relationships/image" Target="../media/image6.png"/><Relationship Id="rId27"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Text Placeholder 22"/>
          <p:cNvSpPr>
            <a:spLocks noGrp="1"/>
          </p:cNvSpPr>
          <p:nvPr>
            <p:ph type="body" sz="quarter" idx="36"/>
          </p:nvPr>
        </p:nvSpPr>
        <p:spPr/>
        <p:txBody>
          <a:bodyPr/>
          <a:lstStyle/>
          <a:p>
            <a:r>
              <a:rPr lang="en-US" b="1" dirty="0"/>
              <a:t>Liu, Shijie | </a:t>
            </a:r>
            <a:r>
              <a:rPr lang="en-US" b="1"/>
              <a:t>Dr. Liu</a:t>
            </a:r>
            <a:r>
              <a:rPr lang="en-US" b="1" dirty="0"/>
              <a:t>, Xinlian | Hood College of Frederick Maryland</a:t>
            </a:r>
          </a:p>
        </p:txBody>
      </p:sp>
      <p:sp>
        <p:nvSpPr>
          <p:cNvPr id="67" name="Text Placeholder 66"/>
          <p:cNvSpPr>
            <a:spLocks noGrp="1"/>
          </p:cNvSpPr>
          <p:nvPr>
            <p:ph type="body" sz="quarter" idx="13"/>
          </p:nvPr>
        </p:nvSpPr>
        <p:spPr/>
        <p:txBody>
          <a:bodyPr/>
          <a:lstStyle/>
          <a:p>
            <a:r>
              <a:rPr lang="en-US" dirty="0">
                <a:latin typeface="Times New Roman" panose="02020603050405020304" pitchFamily="18" charset="0"/>
                <a:cs typeface="Times New Roman" panose="02020603050405020304" pitchFamily="18" charset="0"/>
              </a:rPr>
              <a:t>Abstract</a:t>
            </a:r>
          </a:p>
        </p:txBody>
      </p:sp>
      <p:sp>
        <p:nvSpPr>
          <p:cNvPr id="69" name="Text Placeholder 68"/>
          <p:cNvSpPr>
            <a:spLocks noGrp="1"/>
          </p:cNvSpPr>
          <p:nvPr>
            <p:ph type="body" sz="quarter" idx="39"/>
          </p:nvPr>
        </p:nvSpPr>
        <p:spPr>
          <a:xfrm>
            <a:off x="1352166" y="7197870"/>
            <a:ext cx="12674681" cy="5764772"/>
          </a:xfrm>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	      </a:t>
            </a:r>
            <a:r>
              <a:rPr lang="en-US" dirty="0"/>
              <a:t>TED (Technology, Entertainment, and Design) 	      Talks are being posted by TED Conference 	      LLC for free on their website and YouTube 	      Channel under the slogan of “ideas worth 	      spreading”. TED Talk offers a wide range of 	      topics within the research and practice of 	      science and culture, and often through 	      storytelling. It has a variety of presenters as well, such as Writer, Researcher, and Scientist. TED also gives people the right to raise their own local TEDx Event. How could TED filter and determine which talk shall be published? What an organizer could do to make his/her talk more popular? In this project, I would like to apply Exploratory Data Analysis on all the available attributes and help people to have a better understanding of what are the variables that could affect the popularity of a TED Talk. In addition, applying Natural Language Processing technique on the TED Talk transcript, and then train a classification model with algorithms that could predict the popularity of TED Talk. </a:t>
            </a:r>
          </a:p>
          <a:p>
            <a:endParaRPr lang="en-US"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25"/>
          </p:nvPr>
        </p:nvSpPr>
        <p:spPr>
          <a:xfrm>
            <a:off x="1521545" y="12652003"/>
            <a:ext cx="12468775" cy="575535"/>
          </a:xfrm>
        </p:spPr>
        <p:txBody>
          <a:bodyPr>
            <a:normAutofit fontScale="70000" lnSpcReduction="20000"/>
          </a:bodyPr>
          <a:lstStyle/>
          <a:p>
            <a:pPr marL="0" indent="0">
              <a:buNone/>
            </a:pPr>
            <a:r>
              <a:rPr lang="en-US" b="1" dirty="0">
                <a:latin typeface="Times New Roman" panose="02020603050405020304" pitchFamily="18" charset="0"/>
                <a:cs typeface="Times New Roman" panose="02020603050405020304" pitchFamily="18" charset="0"/>
              </a:rPr>
              <a:t>KEYWORDS</a:t>
            </a:r>
            <a:r>
              <a:rPr lang="en-US" dirty="0">
                <a:latin typeface="Times New Roman" panose="02020603050405020304" pitchFamily="18" charset="0"/>
                <a:cs typeface="Times New Roman" panose="02020603050405020304" pitchFamily="18" charset="0"/>
              </a:rPr>
              <a:t>: Exploratory Data Analysis, Visualization, Classification, Natural Language Processing </a:t>
            </a:r>
          </a:p>
        </p:txBody>
      </p:sp>
      <p:sp>
        <p:nvSpPr>
          <p:cNvPr id="8" name="Text Placeholder 7"/>
          <p:cNvSpPr>
            <a:spLocks noGrp="1"/>
          </p:cNvSpPr>
          <p:nvPr>
            <p:ph type="body" sz="quarter" idx="19"/>
          </p:nvPr>
        </p:nvSpPr>
        <p:spPr>
          <a:xfrm>
            <a:off x="1439092" y="16967712"/>
            <a:ext cx="12801600" cy="1219200"/>
          </a:xfrm>
        </p:spPr>
        <p:txBody>
          <a:bodyPr/>
          <a:lstStyle/>
          <a:p>
            <a:r>
              <a:rPr lang="en-US" dirty="0">
                <a:latin typeface="Times New Roman" panose="02020603050405020304" pitchFamily="18" charset="0"/>
                <a:cs typeface="Times New Roman" panose="02020603050405020304" pitchFamily="18" charset="0"/>
              </a:rPr>
              <a:t>Sample Data</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393789494"/>
              </p:ext>
            </p:extLst>
          </p:nvPr>
        </p:nvGraphicFramePr>
        <p:xfrm>
          <a:off x="1309249" y="27375560"/>
          <a:ext cx="12801600" cy="51947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dirty="0">
                <a:latin typeface="Times New Roman" panose="02020603050405020304" pitchFamily="18" charset="0"/>
                <a:cs typeface="Times New Roman" panose="02020603050405020304" pitchFamily="18" charset="0"/>
              </a:rPr>
              <a:t>Dataset Description</a:t>
            </a:r>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3923764813"/>
              </p:ext>
            </p:extLst>
          </p:nvPr>
        </p:nvGraphicFramePr>
        <p:xfrm>
          <a:off x="15544800" y="6862126"/>
          <a:ext cx="12801600" cy="8008304"/>
        </p:xfrm>
        <a:graphic>
          <a:graphicData uri="http://schemas.openxmlformats.org/drawingml/2006/table">
            <a:tbl>
              <a:tblPr firstRow="1" bandRow="1">
                <a:tableStyleId>{69CF1AB2-1976-4502-BF36-3FF5EA218861}</a:tableStyleId>
              </a:tblPr>
              <a:tblGrid>
                <a:gridCol w="28956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0"/>
                    </a:ext>
                  </a:extLst>
                </a:gridCol>
                <a:gridCol w="7924800">
                  <a:extLst>
                    <a:ext uri="{9D8B030D-6E8A-4147-A177-3AD203B41FA5}">
                      <a16:colId xmlns:a16="http://schemas.microsoft.com/office/drawing/2014/main" val="20001"/>
                    </a:ext>
                  </a:extLst>
                </a:gridCol>
              </a:tblGrid>
              <a:tr h="584670">
                <a:tc>
                  <a:txBody>
                    <a:bodyPr/>
                    <a:lstStyle/>
                    <a:p>
                      <a:pPr algn="l"/>
                      <a:r>
                        <a:rPr lang="en-US" sz="2800" dirty="0"/>
                        <a:t>Feature Name</a:t>
                      </a:r>
                      <a:endParaRPr lang="en-US" sz="2800"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l"/>
                      <a:r>
                        <a:rPr lang="en-US" sz="2800" dirty="0"/>
                        <a:t>Data Type</a:t>
                      </a:r>
                      <a:endParaRPr lang="en-US" sz="2800"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l"/>
                      <a:r>
                        <a:rPr lang="en-US" sz="2800" dirty="0"/>
                        <a:t>Description</a:t>
                      </a:r>
                      <a:endParaRPr lang="en-US" sz="2800" dirty="0">
                        <a:solidFill>
                          <a:schemeClr val="bg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436094">
                <a:tc>
                  <a:txBody>
                    <a:bodyPr/>
                    <a:lstStyle/>
                    <a:p>
                      <a:pPr algn="ctr"/>
                      <a:r>
                        <a:rPr lang="en-US" sz="2000" dirty="0"/>
                        <a:t>comments</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int64</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number of first level comments made on the talk.</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457200">
                <a:tc>
                  <a:txBody>
                    <a:bodyPr/>
                    <a:lstStyle/>
                    <a:p>
                      <a:pPr algn="ctr"/>
                      <a:r>
                        <a:rPr lang="en-US" sz="2000" dirty="0"/>
                        <a:t>description</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A blurb of what the talk is about.</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419100">
                <a:tc>
                  <a:txBody>
                    <a:bodyPr/>
                    <a:lstStyle/>
                    <a:p>
                      <a:pPr algn="ctr"/>
                      <a:r>
                        <a:rPr lang="en-US" sz="2000" dirty="0"/>
                        <a:t>duration</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int64</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duration of the talk in seconds.</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495300">
                <a:tc>
                  <a:txBody>
                    <a:bodyPr/>
                    <a:lstStyle/>
                    <a:p>
                      <a:pPr algn="ctr"/>
                      <a:r>
                        <a:rPr lang="en-US" sz="2000" dirty="0"/>
                        <a:t>event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TED/</a:t>
                      </a:r>
                      <a:r>
                        <a:rPr lang="en-US" sz="2000" dirty="0" err="1"/>
                        <a:t>TEDx</a:t>
                      </a:r>
                      <a:r>
                        <a:rPr lang="en-US" sz="2000" dirty="0"/>
                        <a:t> event where the talk took place.</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r h="400050">
                <a:tc>
                  <a:txBody>
                    <a:bodyPr/>
                    <a:lstStyle/>
                    <a:p>
                      <a:pPr algn="ctr"/>
                      <a:r>
                        <a:rPr lang="en-US" sz="2000" dirty="0" err="1"/>
                        <a:t>film_date</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int64</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Unix timestamp of the filming.</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5"/>
                  </a:ext>
                </a:extLst>
              </a:tr>
              <a:tr h="438150">
                <a:tc>
                  <a:txBody>
                    <a:bodyPr/>
                    <a:lstStyle/>
                    <a:p>
                      <a:pPr algn="ctr"/>
                      <a:r>
                        <a:rPr lang="en-US" sz="2000" dirty="0"/>
                        <a:t>languages</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int64</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number of languages in which the talk is available.</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6"/>
                  </a:ext>
                </a:extLst>
              </a:tr>
              <a:tr h="419100">
                <a:tc>
                  <a:txBody>
                    <a:bodyPr/>
                    <a:lstStyle/>
                    <a:p>
                      <a:pPr algn="ctr"/>
                      <a:r>
                        <a:rPr lang="en-US" sz="2000" dirty="0" err="1"/>
                        <a:t>main_speaker</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first named speaker of the talk.</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7"/>
                  </a:ext>
                </a:extLst>
              </a:tr>
              <a:tr h="304800">
                <a:tc>
                  <a:txBody>
                    <a:bodyPr/>
                    <a:lstStyle/>
                    <a:p>
                      <a:pPr algn="ctr"/>
                      <a:r>
                        <a:rPr lang="en-US" sz="2000" dirty="0"/>
                        <a:t>name</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official name of the TED Talk. Includes the title and the speaker.</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8"/>
                  </a:ext>
                </a:extLst>
              </a:tr>
              <a:tr h="0">
                <a:tc>
                  <a:txBody>
                    <a:bodyPr/>
                    <a:lstStyle/>
                    <a:p>
                      <a:pPr algn="ctr"/>
                      <a:r>
                        <a:rPr lang="en-US" sz="2000" dirty="0" err="1"/>
                        <a:t>num_speaker</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int64</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number of speakers in the talk.</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9"/>
                  </a:ext>
                </a:extLst>
              </a:tr>
              <a:tr h="198120">
                <a:tc>
                  <a:txBody>
                    <a:bodyPr/>
                    <a:lstStyle/>
                    <a:p>
                      <a:pPr algn="ctr"/>
                      <a:r>
                        <a:rPr lang="en-US" sz="2000" dirty="0" err="1"/>
                        <a:t>published_date</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int64</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Unix timestamp for the publication of the talk on TED.com.</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10"/>
                  </a:ext>
                </a:extLst>
              </a:tr>
              <a:tr h="125730">
                <a:tc>
                  <a:txBody>
                    <a:bodyPr/>
                    <a:lstStyle/>
                    <a:p>
                      <a:pPr algn="ctr"/>
                      <a:r>
                        <a:rPr lang="en-US" sz="2000" dirty="0"/>
                        <a:t>ratings</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A </a:t>
                      </a:r>
                      <a:r>
                        <a:rPr lang="en-US" sz="2000" dirty="0" err="1"/>
                        <a:t>stringified</a:t>
                      </a:r>
                      <a:r>
                        <a:rPr lang="en-US" sz="2000" dirty="0"/>
                        <a:t> dictionary of the various ratings given to the talk.</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11"/>
                  </a:ext>
                </a:extLst>
              </a:tr>
              <a:tr h="148590">
                <a:tc>
                  <a:txBody>
                    <a:bodyPr/>
                    <a:lstStyle/>
                    <a:p>
                      <a:pPr algn="ctr"/>
                      <a:r>
                        <a:rPr lang="en-US" sz="2000" dirty="0" err="1"/>
                        <a:t>related_talks</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A list of dictionaries of recommended talks to watch next.</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12"/>
                  </a:ext>
                </a:extLst>
              </a:tr>
              <a:tr h="304800">
                <a:tc>
                  <a:txBody>
                    <a:bodyPr/>
                    <a:lstStyle/>
                    <a:p>
                      <a:pPr algn="ctr"/>
                      <a:r>
                        <a:rPr lang="en-US" sz="2000" dirty="0" err="1"/>
                        <a:t>speaker_occupation</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occupation of the main speaker.</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13"/>
                  </a:ext>
                </a:extLst>
              </a:tr>
              <a:tr h="346710">
                <a:tc>
                  <a:txBody>
                    <a:bodyPr/>
                    <a:lstStyle/>
                    <a:p>
                      <a:pPr algn="ctr"/>
                      <a:r>
                        <a:rPr lang="en-US" sz="2000" dirty="0"/>
                        <a:t>tags</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themes associated with the talk.</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14"/>
                  </a:ext>
                </a:extLst>
              </a:tr>
              <a:tr h="217170">
                <a:tc>
                  <a:txBody>
                    <a:bodyPr/>
                    <a:lstStyle/>
                    <a:p>
                      <a:pPr algn="ctr"/>
                      <a:r>
                        <a:rPr lang="en-US" sz="2000" dirty="0"/>
                        <a:t>title</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title of the talk.</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15"/>
                  </a:ext>
                </a:extLst>
              </a:tr>
              <a:tr h="144780">
                <a:tc>
                  <a:txBody>
                    <a:bodyPr/>
                    <a:lstStyle/>
                    <a:p>
                      <a:pPr algn="ctr"/>
                      <a:r>
                        <a:rPr lang="en-US" sz="2000" dirty="0"/>
                        <a:t>views</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int64</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number of views on the talk.</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16"/>
                  </a:ext>
                </a:extLst>
              </a:tr>
              <a:tr h="144780">
                <a:tc>
                  <a:txBody>
                    <a:bodyPr/>
                    <a:lstStyle/>
                    <a:p>
                      <a:pPr algn="ctr"/>
                      <a:r>
                        <a:rPr lang="en-US" sz="2000" dirty="0" err="1"/>
                        <a:t>url</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t>The URL of the talk.</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17"/>
                  </a:ext>
                </a:extLst>
              </a:tr>
              <a:tr h="144780">
                <a:tc>
                  <a:txBody>
                    <a:bodyPr/>
                    <a:lstStyle/>
                    <a:p>
                      <a:pPr algn="ctr"/>
                      <a:r>
                        <a:rPr lang="en-US" sz="2000" dirty="0"/>
                        <a:t>transcript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object</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4389026" rtl="0" eaLnBrk="1" fontAlgn="auto" latinLnBrk="0" hangingPunct="1">
                        <a:lnSpc>
                          <a:spcPct val="100000"/>
                        </a:lnSpc>
                        <a:spcBef>
                          <a:spcPts val="0"/>
                        </a:spcBef>
                        <a:spcAft>
                          <a:spcPts val="0"/>
                        </a:spcAft>
                        <a:buClrTx/>
                        <a:buSzTx/>
                        <a:buFontTx/>
                        <a:buNone/>
                        <a:tabLst/>
                        <a:defRPr/>
                      </a:pPr>
                      <a:r>
                        <a:rPr lang="en-US" sz="2000" dirty="0"/>
                        <a:t>The official English transcript of the talk.</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18"/>
                  </a:ext>
                </a:extLst>
              </a:tr>
            </a:tbl>
          </a:graphicData>
        </a:graphic>
      </p:graphicFrame>
      <p:sp>
        <p:nvSpPr>
          <p:cNvPr id="70" name="Text Placeholder 69"/>
          <p:cNvSpPr>
            <a:spLocks noGrp="1"/>
          </p:cNvSpPr>
          <p:nvPr>
            <p:ph type="body" sz="quarter" idx="40"/>
          </p:nvPr>
        </p:nvSpPr>
        <p:spPr>
          <a:xfrm>
            <a:off x="15544800" y="15055552"/>
            <a:ext cx="12801600" cy="1219200"/>
          </a:xfrm>
        </p:spPr>
        <p:txBody>
          <a:bodyPr/>
          <a:lstStyle/>
          <a:p>
            <a:r>
              <a:rPr lang="en-US" dirty="0">
                <a:latin typeface="Times New Roman" panose="02020603050405020304" pitchFamily="18" charset="0"/>
                <a:cs typeface="Times New Roman" panose="02020603050405020304" pitchFamily="18" charset="0"/>
              </a:rPr>
              <a:t>Implementation</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1891643755"/>
              </p:ext>
            </p:extLst>
          </p:nvPr>
        </p:nvGraphicFramePr>
        <p:xfrm>
          <a:off x="15544800" y="16798687"/>
          <a:ext cx="12801600" cy="53755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Text Placeholder 17"/>
          <p:cNvSpPr>
            <a:spLocks noGrp="1"/>
          </p:cNvSpPr>
          <p:nvPr>
            <p:ph type="body" sz="quarter" idx="31"/>
          </p:nvPr>
        </p:nvSpPr>
        <p:spPr/>
        <p:txBody>
          <a:bodyPr/>
          <a:lstStyle/>
          <a:p>
            <a:r>
              <a:rPr lang="en-US" dirty="0">
                <a:latin typeface="Times New Roman" panose="02020603050405020304" pitchFamily="18" charset="0"/>
                <a:cs typeface="Times New Roman" panose="02020603050405020304" pitchFamily="18" charset="0"/>
              </a:rPr>
              <a:t>Result</a:t>
            </a:r>
          </a:p>
        </p:txBody>
      </p:sp>
      <p:sp>
        <p:nvSpPr>
          <p:cNvPr id="6" name="Content Placeholder 5"/>
          <p:cNvSpPr>
            <a:spLocks noGrp="1"/>
          </p:cNvSpPr>
          <p:nvPr>
            <p:ph sz="quarter" idx="33"/>
          </p:nvPr>
        </p:nvSpPr>
        <p:spPr>
          <a:xfrm>
            <a:off x="29900563" y="6947825"/>
            <a:ext cx="12801600" cy="881373"/>
          </a:xfrm>
        </p:spPr>
        <p:txBody>
          <a:bodyPr/>
          <a:lstStyle/>
          <a:p>
            <a:r>
              <a:rPr lang="en-US" b="1" dirty="0"/>
              <a:t>What makes a popular TED Talk?</a:t>
            </a:r>
          </a:p>
        </p:txBody>
      </p:sp>
      <p:sp>
        <p:nvSpPr>
          <p:cNvPr id="71" name="Text Placeholder 70"/>
          <p:cNvSpPr>
            <a:spLocks noGrp="1"/>
          </p:cNvSpPr>
          <p:nvPr>
            <p:ph type="body" sz="quarter" idx="41"/>
          </p:nvPr>
        </p:nvSpPr>
        <p:spPr>
          <a:xfrm>
            <a:off x="29900880" y="18898950"/>
            <a:ext cx="12801600" cy="1219200"/>
          </a:xfrm>
        </p:spPr>
        <p:txBody>
          <a:bodyPr/>
          <a:lstStyle/>
          <a:p>
            <a:r>
              <a:rPr lang="en-US" dirty="0">
                <a:latin typeface="Times New Roman" panose="02020603050405020304" pitchFamily="18" charset="0"/>
                <a:cs typeface="Times New Roman" panose="02020603050405020304" pitchFamily="18" charset="0"/>
              </a:rPr>
              <a:t>Future Work</a:t>
            </a:r>
          </a:p>
        </p:txBody>
      </p:sp>
      <p:sp>
        <p:nvSpPr>
          <p:cNvPr id="15" name="Content Placeholder 14"/>
          <p:cNvSpPr>
            <a:spLocks noGrp="1"/>
          </p:cNvSpPr>
          <p:nvPr>
            <p:ph sz="quarter" idx="42"/>
          </p:nvPr>
        </p:nvSpPr>
        <p:spPr>
          <a:xfrm>
            <a:off x="29900880" y="20343701"/>
            <a:ext cx="12801600" cy="4690408"/>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Although this project has met its original objectives that it could identify those key features that contribute to the popularity of a TED talk and it could also predict the popularity based on transcript, but the features being used to train the classification model is limited and the prediction accuracy is lower than expected. </a:t>
            </a:r>
          </a:p>
          <a:p>
            <a:r>
              <a:rPr lang="en-US" dirty="0">
                <a:latin typeface="Times New Roman" panose="02020603050405020304" pitchFamily="18" charset="0"/>
                <a:cs typeface="Times New Roman" panose="02020603050405020304" pitchFamily="18" charset="0"/>
              </a:rPr>
              <a:t>Future work will be carried out to understand why the prediction accuracy is lower and do further pre-tuning and post-tuning to enhance the classification model. Further, understanding the reality of all features and take full advantage of all available features while training the classification model, such as, title, description, and tags are not being used for this project, but those features are actually important contributors for TED Talk popularity. Consequently, future work would also be carried out to apply Topic Modeling algorithms to classify the topic class to a categorical value, the proposed algorithm is </a:t>
            </a:r>
            <a:r>
              <a:rPr lang="en-US" i="1" dirty="0">
                <a:latin typeface="Times New Roman" panose="02020603050405020304" pitchFamily="18" charset="0"/>
                <a:cs typeface="Times New Roman" panose="02020603050405020304" pitchFamily="18" charset="0"/>
              </a:rPr>
              <a:t>Latent Dirichlet allocation </a:t>
            </a:r>
            <a:r>
              <a:rPr lang="en-US" dirty="0">
                <a:latin typeface="Times New Roman" panose="02020603050405020304" pitchFamily="18" charset="0"/>
                <a:cs typeface="Times New Roman" panose="02020603050405020304" pitchFamily="18" charset="0"/>
              </a:rPr>
              <a:t>(LDA).  [3] </a:t>
            </a:r>
          </a:p>
        </p:txBody>
      </p:sp>
      <p:sp>
        <p:nvSpPr>
          <p:cNvPr id="21" name="Text Placeholder 20"/>
          <p:cNvSpPr>
            <a:spLocks noGrp="1"/>
          </p:cNvSpPr>
          <p:nvPr>
            <p:ph type="body" sz="quarter" idx="34"/>
          </p:nvPr>
        </p:nvSpPr>
        <p:spPr>
          <a:xfrm>
            <a:off x="29900563" y="25034109"/>
            <a:ext cx="12801600" cy="1219200"/>
          </a:xfrm>
        </p:spPr>
        <p:txBody>
          <a:bodyPr/>
          <a:lstStyle/>
          <a:p>
            <a:r>
              <a:rPr lang="en-US" dirty="0">
                <a:latin typeface="Times New Roman" panose="02020603050405020304" pitchFamily="18" charset="0"/>
                <a:cs typeface="Times New Roman" panose="02020603050405020304" pitchFamily="18" charset="0"/>
              </a:rPr>
              <a:t>Acknowledgement &amp; Reference</a:t>
            </a:r>
          </a:p>
        </p:txBody>
      </p:sp>
      <p:sp>
        <p:nvSpPr>
          <p:cNvPr id="22" name="Content Placeholder 21"/>
          <p:cNvSpPr>
            <a:spLocks noGrp="1"/>
          </p:cNvSpPr>
          <p:nvPr>
            <p:ph sz="quarter" idx="35"/>
          </p:nvPr>
        </p:nvSpPr>
        <p:spPr>
          <a:xfrm>
            <a:off x="29900563" y="26558521"/>
            <a:ext cx="12801600" cy="3391547"/>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This project is a course project for Data Mining at Hood College of Frederick, Maryland, during the Fall Semester of 2018. Firstly, I would like to thank Dr. Liu, Xianlian for giving us the fantastic opportunity that we can select our project topic by ourselves and the great guidance given through the entire semester. In addition, I would like to give thanks to my classmates and friends for providing suggestions on this project. Finally, I would like to express my deepest thanks and sincere appreciation to my family, girlfriend, and colleagues for their love, understanding, and support.  </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74509" y="358094"/>
            <a:ext cx="2828925" cy="3190875"/>
          </a:xfrm>
          <a:prstGeom prst="rect">
            <a:avLst/>
          </a:prstGeom>
        </p:spPr>
      </p:pic>
      <p:sp>
        <p:nvSpPr>
          <p:cNvPr id="28" name="Title 1">
            <a:extLst>
              <a:ext uri="{FF2B5EF4-FFF2-40B4-BE49-F238E27FC236}">
                <a16:creationId xmlns:a16="http://schemas.microsoft.com/office/drawing/2014/main" id="{294BD2AC-5A48-463C-8D14-71D39AB3C1FD}"/>
              </a:ext>
            </a:extLst>
          </p:cNvPr>
          <p:cNvSpPr>
            <a:spLocks noGrp="1"/>
          </p:cNvSpPr>
          <p:nvPr>
            <p:ph type="title"/>
          </p:nvPr>
        </p:nvSpPr>
        <p:spPr>
          <a:xfrm>
            <a:off x="10684042" y="485600"/>
            <a:ext cx="23774400" cy="2469017"/>
          </a:xfrm>
        </p:spPr>
        <p:txBody>
          <a:bodyPr>
            <a:normAutofit/>
          </a:bodyPr>
          <a:lstStyle/>
          <a:p>
            <a:r>
              <a:rPr lang="en-US" b="1" dirty="0">
                <a:latin typeface="Times New Roman" panose="02020603050405020304" pitchFamily="18" charset="0"/>
                <a:cs typeface="Times New Roman" panose="02020603050405020304" pitchFamily="18" charset="0"/>
              </a:rPr>
              <a:t>Predict the Popularity of a TED Talk </a:t>
            </a:r>
          </a:p>
        </p:txBody>
      </p:sp>
      <p:pic>
        <p:nvPicPr>
          <p:cNvPr id="16" name="Picture 15">
            <a:extLst>
              <a:ext uri="{FF2B5EF4-FFF2-40B4-BE49-F238E27FC236}">
                <a16:creationId xmlns:a16="http://schemas.microsoft.com/office/drawing/2014/main" id="{560DA3D0-F0AD-4113-9134-36AD384E4B72}"/>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t="23138" b="29877"/>
          <a:stretch/>
        </p:blipFill>
        <p:spPr>
          <a:xfrm>
            <a:off x="35079719" y="714913"/>
            <a:ext cx="7165931" cy="2380223"/>
          </a:xfrm>
          <a:prstGeom prst="rect">
            <a:avLst/>
          </a:prstGeom>
        </p:spPr>
      </p:pic>
      <p:sp>
        <p:nvSpPr>
          <p:cNvPr id="24" name="Content Placeholder 5"/>
          <p:cNvSpPr>
            <a:spLocks noGrp="1"/>
          </p:cNvSpPr>
          <p:nvPr>
            <p:ph sz="quarter" idx="33"/>
          </p:nvPr>
        </p:nvSpPr>
        <p:spPr>
          <a:xfrm>
            <a:off x="30147263" y="11913583"/>
            <a:ext cx="12801600" cy="881373"/>
          </a:xfrm>
        </p:spPr>
        <p:txBody>
          <a:bodyPr/>
          <a:lstStyle/>
          <a:p>
            <a:r>
              <a:rPr lang="en-US" b="1" dirty="0"/>
              <a:t>What are the most popular topics in TED Talk?</a:t>
            </a:r>
          </a:p>
        </p:txBody>
      </p:sp>
      <p:pic>
        <p:nvPicPr>
          <p:cNvPr id="11" name="Content Placeholder 10"/>
          <p:cNvPicPr>
            <a:picLocks noGrp="1" noChangeAspect="1"/>
          </p:cNvPicPr>
          <p:nvPr>
            <p:ph sz="quarter" idx="32"/>
          </p:nvPr>
        </p:nvPicPr>
        <p:blipFill>
          <a:blip r:embed="rId15">
            <a:extLst>
              <a:ext uri="{28A0092B-C50C-407E-A947-70E740481C1C}">
                <a14:useLocalDpi xmlns:a14="http://schemas.microsoft.com/office/drawing/2010/main" val="0"/>
              </a:ext>
            </a:extLst>
          </a:blip>
          <a:stretch>
            <a:fillRect/>
          </a:stretch>
        </p:blipFill>
        <p:spPr>
          <a:xfrm>
            <a:off x="34853697" y="7684550"/>
            <a:ext cx="7617976" cy="3896841"/>
          </a:xfrm>
        </p:spPr>
      </p:pic>
      <p:pic>
        <p:nvPicPr>
          <p:cNvPr id="13" name="Picture 12"/>
          <p:cNvPicPr>
            <a:picLocks noChangeAspect="1"/>
          </p:cNvPicPr>
          <p:nvPr/>
        </p:nvPicPr>
        <p:blipFill rotWithShape="1">
          <a:blip r:embed="rId16">
            <a:extLst>
              <a:ext uri="{28A0092B-C50C-407E-A947-70E740481C1C}">
                <a14:useLocalDpi xmlns:a14="http://schemas.microsoft.com/office/drawing/2010/main" val="0"/>
              </a:ext>
            </a:extLst>
          </a:blip>
          <a:srcRect l="5223" t="3770" r="2278" b="8908"/>
          <a:stretch/>
        </p:blipFill>
        <p:spPr>
          <a:xfrm>
            <a:off x="30356505" y="12887703"/>
            <a:ext cx="5959929" cy="3001234"/>
          </a:xfrm>
          <a:prstGeom prst="rect">
            <a:avLst/>
          </a:prstGeom>
        </p:spPr>
      </p:pic>
      <p:pic>
        <p:nvPicPr>
          <p:cNvPr id="14" name="Picture 1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6316434" y="12661791"/>
            <a:ext cx="7046900" cy="3610008"/>
          </a:xfrm>
          <a:prstGeom prst="rect">
            <a:avLst/>
          </a:prstGeom>
        </p:spPr>
      </p:pic>
      <p:sp>
        <p:nvSpPr>
          <p:cNvPr id="29" name="Trapezoid 28">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15239711" y="17859039"/>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rapezoid 29">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406510" y="17859039"/>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rapezoid 30">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19573308" y="17859039"/>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rapezoid 31">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21740106" y="17816944"/>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rapezoid 32">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23909063" y="17859039"/>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3F19BFA5-D0CA-4CF0-8499-504D956B6563}"/>
              </a:ext>
            </a:extLst>
          </p:cNvPr>
          <p:cNvSpPr/>
          <p:nvPr/>
        </p:nvSpPr>
        <p:spPr>
          <a:xfrm>
            <a:off x="16721982" y="18072242"/>
            <a:ext cx="1371600" cy="492443"/>
          </a:xfrm>
          <a:prstGeom prst="rect">
            <a:avLst/>
          </a:prstGeom>
        </p:spPr>
        <p:txBody>
          <a:bodyPr wrap="square" lIns="0" tIns="0" rIns="0" bIns="0">
            <a:spAutoFit/>
          </a:bodyPr>
          <a:lstStyle/>
          <a:p>
            <a:pPr algn="ctr"/>
            <a:r>
              <a:rPr lang="en-US" sz="1600" b="1" dirty="0">
                <a:solidFill>
                  <a:schemeClr val="bg1"/>
                </a:solidFill>
              </a:rPr>
              <a:t>Data</a:t>
            </a:r>
          </a:p>
          <a:p>
            <a:pPr algn="ctr"/>
            <a:r>
              <a:rPr lang="en-US" sz="1600" b="1" dirty="0">
                <a:solidFill>
                  <a:schemeClr val="bg1"/>
                </a:solidFill>
              </a:rPr>
              <a:t> Collection</a:t>
            </a:r>
          </a:p>
        </p:txBody>
      </p:sp>
      <p:sp>
        <p:nvSpPr>
          <p:cNvPr id="35" name="Rectangle 34">
            <a:extLst>
              <a:ext uri="{FF2B5EF4-FFF2-40B4-BE49-F238E27FC236}">
                <a16:creationId xmlns:a16="http://schemas.microsoft.com/office/drawing/2014/main" id="{1751D31D-3535-411D-8BAC-95CCC90AB185}"/>
              </a:ext>
            </a:extLst>
          </p:cNvPr>
          <p:cNvSpPr/>
          <p:nvPr/>
        </p:nvSpPr>
        <p:spPr>
          <a:xfrm>
            <a:off x="18888781" y="18072242"/>
            <a:ext cx="1371600" cy="492443"/>
          </a:xfrm>
          <a:prstGeom prst="rect">
            <a:avLst/>
          </a:prstGeom>
        </p:spPr>
        <p:txBody>
          <a:bodyPr wrap="square" lIns="0" tIns="0" rIns="0" bIns="0">
            <a:spAutoFit/>
          </a:bodyPr>
          <a:lstStyle/>
          <a:p>
            <a:pPr algn="ctr"/>
            <a:r>
              <a:rPr lang="en-US" sz="1600" b="1" dirty="0">
                <a:solidFill>
                  <a:schemeClr val="bg1"/>
                </a:solidFill>
              </a:rPr>
              <a:t>Data Understanding</a:t>
            </a:r>
          </a:p>
        </p:txBody>
      </p:sp>
      <p:sp>
        <p:nvSpPr>
          <p:cNvPr id="36" name="Rectangle 35">
            <a:extLst>
              <a:ext uri="{FF2B5EF4-FFF2-40B4-BE49-F238E27FC236}">
                <a16:creationId xmlns:a16="http://schemas.microsoft.com/office/drawing/2014/main" id="{FA4D735A-8F75-4E2A-8F1A-CC303B0718BA}"/>
              </a:ext>
            </a:extLst>
          </p:cNvPr>
          <p:cNvSpPr/>
          <p:nvPr/>
        </p:nvSpPr>
        <p:spPr>
          <a:xfrm>
            <a:off x="21055579" y="18072242"/>
            <a:ext cx="1371600" cy="492443"/>
          </a:xfrm>
          <a:prstGeom prst="rect">
            <a:avLst/>
          </a:prstGeom>
        </p:spPr>
        <p:txBody>
          <a:bodyPr wrap="square" lIns="0" tIns="0" rIns="0" bIns="0">
            <a:spAutoFit/>
          </a:bodyPr>
          <a:lstStyle/>
          <a:p>
            <a:pPr algn="ctr"/>
            <a:r>
              <a:rPr lang="en-US" sz="1600" b="1" dirty="0">
                <a:solidFill>
                  <a:schemeClr val="bg1"/>
                </a:solidFill>
              </a:rPr>
              <a:t>Data </a:t>
            </a:r>
          </a:p>
          <a:p>
            <a:pPr algn="ctr"/>
            <a:r>
              <a:rPr lang="en-US" sz="1600" b="1" dirty="0">
                <a:solidFill>
                  <a:schemeClr val="bg1"/>
                </a:solidFill>
              </a:rPr>
              <a:t>Pre-Processing</a:t>
            </a:r>
          </a:p>
        </p:txBody>
      </p:sp>
      <p:sp>
        <p:nvSpPr>
          <p:cNvPr id="37" name="Rectangle 36">
            <a:extLst>
              <a:ext uri="{FF2B5EF4-FFF2-40B4-BE49-F238E27FC236}">
                <a16:creationId xmlns:a16="http://schemas.microsoft.com/office/drawing/2014/main" id="{54AB9282-0505-49EB-AABF-998083225E3A}"/>
              </a:ext>
            </a:extLst>
          </p:cNvPr>
          <p:cNvSpPr/>
          <p:nvPr/>
        </p:nvSpPr>
        <p:spPr>
          <a:xfrm>
            <a:off x="23222378" y="18072242"/>
            <a:ext cx="1371600" cy="492443"/>
          </a:xfrm>
          <a:prstGeom prst="rect">
            <a:avLst/>
          </a:prstGeom>
        </p:spPr>
        <p:txBody>
          <a:bodyPr wrap="square" lIns="0" tIns="0" rIns="0" bIns="0">
            <a:spAutoFit/>
          </a:bodyPr>
          <a:lstStyle/>
          <a:p>
            <a:pPr algn="ctr"/>
            <a:r>
              <a:rPr lang="en-US" sz="1600" b="1" dirty="0">
                <a:solidFill>
                  <a:schemeClr val="bg1"/>
                </a:solidFill>
              </a:rPr>
              <a:t>Model </a:t>
            </a:r>
          </a:p>
          <a:p>
            <a:pPr algn="ctr"/>
            <a:r>
              <a:rPr lang="en-US" sz="1600" b="1" dirty="0">
                <a:solidFill>
                  <a:schemeClr val="bg1"/>
                </a:solidFill>
              </a:rPr>
              <a:t>Building</a:t>
            </a:r>
          </a:p>
        </p:txBody>
      </p:sp>
      <p:sp>
        <p:nvSpPr>
          <p:cNvPr id="38" name="Rectangle 37">
            <a:extLst>
              <a:ext uri="{FF2B5EF4-FFF2-40B4-BE49-F238E27FC236}">
                <a16:creationId xmlns:a16="http://schemas.microsoft.com/office/drawing/2014/main" id="{D668C4B5-BCEC-465A-ADA5-6A054B15F7A3}"/>
              </a:ext>
            </a:extLst>
          </p:cNvPr>
          <p:cNvSpPr/>
          <p:nvPr/>
        </p:nvSpPr>
        <p:spPr>
          <a:xfrm>
            <a:off x="25391334" y="18072242"/>
            <a:ext cx="1371600" cy="492443"/>
          </a:xfrm>
          <a:prstGeom prst="rect">
            <a:avLst/>
          </a:prstGeom>
        </p:spPr>
        <p:txBody>
          <a:bodyPr wrap="square" lIns="0" tIns="0" rIns="0" bIns="0">
            <a:spAutoFit/>
          </a:bodyPr>
          <a:lstStyle/>
          <a:p>
            <a:pPr algn="ctr"/>
            <a:r>
              <a:rPr lang="en-US" sz="1600" b="1" dirty="0">
                <a:solidFill>
                  <a:schemeClr val="bg1"/>
                </a:solidFill>
              </a:rPr>
              <a:t>Model </a:t>
            </a:r>
          </a:p>
          <a:p>
            <a:pPr algn="ctr"/>
            <a:r>
              <a:rPr lang="en-US" sz="1600" b="1" dirty="0">
                <a:solidFill>
                  <a:schemeClr val="bg1"/>
                </a:solidFill>
              </a:rPr>
              <a:t>Selection</a:t>
            </a:r>
          </a:p>
        </p:txBody>
      </p:sp>
      <p:sp>
        <p:nvSpPr>
          <p:cNvPr id="39" name="Rectangle 38">
            <a:extLst>
              <a:ext uri="{FF2B5EF4-FFF2-40B4-BE49-F238E27FC236}">
                <a16:creationId xmlns:a16="http://schemas.microsoft.com/office/drawing/2014/main" id="{8AA18108-5B8B-4147-84A7-D30A16BEC4EA}"/>
              </a:ext>
            </a:extLst>
          </p:cNvPr>
          <p:cNvSpPr/>
          <p:nvPr/>
        </p:nvSpPr>
        <p:spPr>
          <a:xfrm>
            <a:off x="16531761" y="18839285"/>
            <a:ext cx="1752042" cy="974626"/>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 Datasets being used for this project is being downloaded from </a:t>
            </a:r>
            <a:r>
              <a:rPr lang="en-US" sz="1400" dirty="0">
                <a:solidFill>
                  <a:schemeClr val="bg1"/>
                </a:solidFill>
                <a:cs typeface="Segoe UI" panose="020B0502040204020203" pitchFamily="34" charset="0"/>
                <a:hlinkClick r:id="rId18"/>
              </a:rPr>
              <a:t>Kaggle</a:t>
            </a:r>
            <a:r>
              <a:rPr lang="en-US" sz="1400" dirty="0">
                <a:solidFill>
                  <a:schemeClr val="bg1"/>
                </a:solidFill>
                <a:cs typeface="Segoe UI" panose="020B0502040204020203" pitchFamily="34" charset="0"/>
              </a:rPr>
              <a:t>.  </a:t>
            </a:r>
          </a:p>
        </p:txBody>
      </p:sp>
      <p:sp>
        <p:nvSpPr>
          <p:cNvPr id="40" name="Rectangle 39">
            <a:extLst>
              <a:ext uri="{FF2B5EF4-FFF2-40B4-BE49-F238E27FC236}">
                <a16:creationId xmlns:a16="http://schemas.microsoft.com/office/drawing/2014/main" id="{A8534162-B6E2-4579-9DAD-AD8DE07459BC}"/>
              </a:ext>
            </a:extLst>
          </p:cNvPr>
          <p:cNvSpPr/>
          <p:nvPr/>
        </p:nvSpPr>
        <p:spPr>
          <a:xfrm>
            <a:off x="18698560" y="18839285"/>
            <a:ext cx="1752042"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Using Exploratory data analysis(</a:t>
            </a:r>
            <a:r>
              <a:rPr lang="en-US" sz="1400" dirty="0">
                <a:solidFill>
                  <a:schemeClr val="bg1"/>
                </a:solidFill>
                <a:cs typeface="Segoe UI" panose="020B0502040204020203" pitchFamily="34" charset="0"/>
                <a:hlinkClick r:id="rId19"/>
              </a:rPr>
              <a:t>EDA</a:t>
            </a:r>
            <a:r>
              <a:rPr lang="en-US" sz="1400" dirty="0">
                <a:solidFill>
                  <a:schemeClr val="bg1"/>
                </a:solidFill>
                <a:cs typeface="Segoe UI" panose="020B0502040204020203" pitchFamily="34" charset="0"/>
              </a:rPr>
              <a:t>) Technique to get a better understanding on the characteristics for existing attributes. </a:t>
            </a:r>
          </a:p>
        </p:txBody>
      </p:sp>
      <p:sp>
        <p:nvSpPr>
          <p:cNvPr id="41" name="Rectangle 40">
            <a:extLst>
              <a:ext uri="{FF2B5EF4-FFF2-40B4-BE49-F238E27FC236}">
                <a16:creationId xmlns:a16="http://schemas.microsoft.com/office/drawing/2014/main" id="{E1535E1C-6EBC-45D8-BCE1-D5B947A61FB6}"/>
              </a:ext>
            </a:extLst>
          </p:cNvPr>
          <p:cNvSpPr/>
          <p:nvPr/>
        </p:nvSpPr>
        <p:spPr>
          <a:xfrm>
            <a:off x="20865357" y="18839285"/>
            <a:ext cx="1752042"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Handle missing values if there is any, normalize attributes upon needed, and add new attributes upon necessary.   </a:t>
            </a:r>
          </a:p>
        </p:txBody>
      </p:sp>
      <p:sp>
        <p:nvSpPr>
          <p:cNvPr id="42" name="Rectangle 41">
            <a:extLst>
              <a:ext uri="{FF2B5EF4-FFF2-40B4-BE49-F238E27FC236}">
                <a16:creationId xmlns:a16="http://schemas.microsoft.com/office/drawing/2014/main" id="{28FF18A5-7B4E-4493-B38D-E732E033F82F}"/>
              </a:ext>
            </a:extLst>
          </p:cNvPr>
          <p:cNvSpPr/>
          <p:nvPr/>
        </p:nvSpPr>
        <p:spPr>
          <a:xfrm>
            <a:off x="23032157" y="18839285"/>
            <a:ext cx="1752042"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Build various Classification Models using different Algorithms and train the model with training dataset.  </a:t>
            </a:r>
          </a:p>
        </p:txBody>
      </p:sp>
      <p:sp>
        <p:nvSpPr>
          <p:cNvPr id="43" name="Rectangle 42">
            <a:extLst>
              <a:ext uri="{FF2B5EF4-FFF2-40B4-BE49-F238E27FC236}">
                <a16:creationId xmlns:a16="http://schemas.microsoft.com/office/drawing/2014/main" id="{5BCD242F-9A97-473E-8E17-3F6C3C75CE68}"/>
              </a:ext>
            </a:extLst>
          </p:cNvPr>
          <p:cNvSpPr/>
          <p:nvPr/>
        </p:nvSpPr>
        <p:spPr>
          <a:xfrm>
            <a:off x="25201113" y="18839285"/>
            <a:ext cx="1752042"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Compare the performance and accuracy of different models and select the best Classification Model.</a:t>
            </a:r>
          </a:p>
        </p:txBody>
      </p:sp>
      <p:sp>
        <p:nvSpPr>
          <p:cNvPr id="4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17234903" y="17538249"/>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45" name="Group 44" descr="Icons of bar chart and line graph.">
            <a:extLst>
              <a:ext uri="{FF2B5EF4-FFF2-40B4-BE49-F238E27FC236}">
                <a16:creationId xmlns:a16="http://schemas.microsoft.com/office/drawing/2014/main" id="{044C3643-8A0E-47C1-BEB8-C73203B5E58D}"/>
              </a:ext>
            </a:extLst>
          </p:cNvPr>
          <p:cNvGrpSpPr/>
          <p:nvPr/>
        </p:nvGrpSpPr>
        <p:grpSpPr>
          <a:xfrm>
            <a:off x="19383924" y="17535103"/>
            <a:ext cx="347679" cy="347679"/>
            <a:chOff x="4319588" y="2492375"/>
            <a:chExt cx="287338" cy="287338"/>
          </a:xfrm>
          <a:solidFill>
            <a:schemeClr val="bg1"/>
          </a:solidFill>
        </p:grpSpPr>
        <p:sp>
          <p:nvSpPr>
            <p:cNvPr id="46"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8"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21567421" y="17552391"/>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49" name="Group 48" descr="Icon of gears. ">
            <a:extLst>
              <a:ext uri="{FF2B5EF4-FFF2-40B4-BE49-F238E27FC236}">
                <a16:creationId xmlns:a16="http://schemas.microsoft.com/office/drawing/2014/main" id="{5BC0E3F0-447D-4721-AB1F-C8243BA36671}"/>
              </a:ext>
            </a:extLst>
          </p:cNvPr>
          <p:cNvGrpSpPr/>
          <p:nvPr/>
        </p:nvGrpSpPr>
        <p:grpSpPr>
          <a:xfrm>
            <a:off x="23751153" y="17552391"/>
            <a:ext cx="343837" cy="343837"/>
            <a:chOff x="7613650" y="1387475"/>
            <a:chExt cx="284163" cy="284163"/>
          </a:xfrm>
          <a:solidFill>
            <a:schemeClr val="bg1"/>
          </a:solidFill>
        </p:grpSpPr>
        <p:sp>
          <p:nvSpPr>
            <p:cNvPr id="5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2"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25903294" y="17548549"/>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 name="TextBox 3"/>
          <p:cNvSpPr txBox="1"/>
          <p:nvPr/>
        </p:nvSpPr>
        <p:spPr>
          <a:xfrm>
            <a:off x="38829343" y="8392886"/>
            <a:ext cx="184731" cy="1015663"/>
          </a:xfrm>
          <a:prstGeom prst="rect">
            <a:avLst/>
          </a:prstGeom>
          <a:noFill/>
        </p:spPr>
        <p:txBody>
          <a:bodyPr wrap="none" rtlCol="0">
            <a:spAutoFit/>
          </a:bodyPr>
          <a:lstStyle/>
          <a:p>
            <a:endParaRPr lang="en-US" sz="6000" dirty="0" err="1"/>
          </a:p>
        </p:txBody>
      </p:sp>
      <p:sp>
        <p:nvSpPr>
          <p:cNvPr id="17" name="TextBox 16"/>
          <p:cNvSpPr txBox="1"/>
          <p:nvPr/>
        </p:nvSpPr>
        <p:spPr>
          <a:xfrm>
            <a:off x="30508819" y="8041324"/>
            <a:ext cx="4390946" cy="3108543"/>
          </a:xfrm>
          <a:prstGeom prst="rect">
            <a:avLst/>
          </a:prstGeom>
          <a:noFill/>
        </p:spPr>
        <p:txBody>
          <a:bodyPr wrap="square" rtlCol="0">
            <a:spAutoFit/>
          </a:bodyPr>
          <a:lstStyle/>
          <a:p>
            <a:r>
              <a:rPr lang="en-US" sz="2800" b="1" dirty="0"/>
              <a:t>Important features:</a:t>
            </a:r>
            <a:endParaRPr lang="en-US" sz="2800" i="1" dirty="0"/>
          </a:p>
          <a:p>
            <a:pPr marL="457200" indent="-457200">
              <a:buFont typeface="Arial" panose="020B0604020202020204" pitchFamily="34" charset="0"/>
              <a:buChar char="•"/>
            </a:pPr>
            <a:r>
              <a:rPr lang="en-US" sz="2800" i="1" dirty="0"/>
              <a:t>Ratings</a:t>
            </a:r>
          </a:p>
          <a:p>
            <a:pPr marL="457200" indent="-457200">
              <a:buFont typeface="Arial" panose="020B0604020202020204" pitchFamily="34" charset="0"/>
              <a:buChar char="•"/>
            </a:pPr>
            <a:r>
              <a:rPr lang="en-US" sz="2800" i="1" dirty="0"/>
              <a:t>Comments</a:t>
            </a:r>
          </a:p>
          <a:p>
            <a:pPr marL="457200" indent="-457200">
              <a:buFont typeface="Arial" panose="020B0604020202020204" pitchFamily="34" charset="0"/>
              <a:buChar char="•"/>
            </a:pPr>
            <a:r>
              <a:rPr lang="en-US" sz="2800" i="1" dirty="0"/>
              <a:t>Languages</a:t>
            </a:r>
          </a:p>
          <a:p>
            <a:pPr marL="457200" indent="-457200">
              <a:buFont typeface="Arial" panose="020B0604020202020204" pitchFamily="34" charset="0"/>
              <a:buChar char="•"/>
            </a:pPr>
            <a:r>
              <a:rPr lang="en-US" sz="2800" i="1" dirty="0"/>
              <a:t>Duration</a:t>
            </a:r>
          </a:p>
          <a:p>
            <a:pPr marL="457200" indent="-457200">
              <a:buFont typeface="Arial" panose="020B0604020202020204" pitchFamily="34" charset="0"/>
              <a:buChar char="•"/>
            </a:pPr>
            <a:r>
              <a:rPr lang="en-US" sz="2800" i="1" dirty="0"/>
              <a:t>Number of tags</a:t>
            </a:r>
          </a:p>
          <a:p>
            <a:pPr marL="457200" indent="-457200">
              <a:buFont typeface="Arial" panose="020B0604020202020204" pitchFamily="34" charset="0"/>
              <a:buChar char="•"/>
            </a:pPr>
            <a:r>
              <a:rPr lang="en-US" sz="2800" i="1" dirty="0"/>
              <a:t>Published weekday</a:t>
            </a:r>
          </a:p>
        </p:txBody>
      </p:sp>
      <p:graphicFrame>
        <p:nvGraphicFramePr>
          <p:cNvPr id="57" name="Table 56"/>
          <p:cNvGraphicFramePr>
            <a:graphicFrameLocks noGrp="1"/>
          </p:cNvGraphicFramePr>
          <p:nvPr>
            <p:extLst>
              <p:ext uri="{D42A27DB-BD31-4B8C-83A1-F6EECF244321}">
                <p14:modId xmlns:p14="http://schemas.microsoft.com/office/powerpoint/2010/main" val="4216187483"/>
              </p:ext>
            </p:extLst>
          </p:nvPr>
        </p:nvGraphicFramePr>
        <p:xfrm>
          <a:off x="1441611" y="19426209"/>
          <a:ext cx="12767209" cy="2601153"/>
        </p:xfrm>
        <a:graphic>
          <a:graphicData uri="http://schemas.openxmlformats.org/drawingml/2006/table">
            <a:tbl>
              <a:tblPr firstRow="1">
                <a:tableStyleId>{5940675A-B579-460E-94D1-54222C63F5DA}</a:tableStyleId>
              </a:tblPr>
              <a:tblGrid>
                <a:gridCol w="734066">
                  <a:extLst>
                    <a:ext uri="{9D8B030D-6E8A-4147-A177-3AD203B41FA5}">
                      <a16:colId xmlns:a16="http://schemas.microsoft.com/office/drawing/2014/main" val="20000"/>
                    </a:ext>
                  </a:extLst>
                </a:gridCol>
                <a:gridCol w="734066">
                  <a:extLst>
                    <a:ext uri="{9D8B030D-6E8A-4147-A177-3AD203B41FA5}">
                      <a16:colId xmlns:a16="http://schemas.microsoft.com/office/drawing/2014/main" val="20001"/>
                    </a:ext>
                  </a:extLst>
                </a:gridCol>
                <a:gridCol w="734066">
                  <a:extLst>
                    <a:ext uri="{9D8B030D-6E8A-4147-A177-3AD203B41FA5}">
                      <a16:colId xmlns:a16="http://schemas.microsoft.com/office/drawing/2014/main" val="20002"/>
                    </a:ext>
                  </a:extLst>
                </a:gridCol>
                <a:gridCol w="734066">
                  <a:extLst>
                    <a:ext uri="{9D8B030D-6E8A-4147-A177-3AD203B41FA5}">
                      <a16:colId xmlns:a16="http://schemas.microsoft.com/office/drawing/2014/main" val="20003"/>
                    </a:ext>
                  </a:extLst>
                </a:gridCol>
                <a:gridCol w="734066">
                  <a:extLst>
                    <a:ext uri="{9D8B030D-6E8A-4147-A177-3AD203B41FA5}">
                      <a16:colId xmlns:a16="http://schemas.microsoft.com/office/drawing/2014/main" val="20004"/>
                    </a:ext>
                  </a:extLst>
                </a:gridCol>
                <a:gridCol w="734066">
                  <a:extLst>
                    <a:ext uri="{9D8B030D-6E8A-4147-A177-3AD203B41FA5}">
                      <a16:colId xmlns:a16="http://schemas.microsoft.com/office/drawing/2014/main" val="20005"/>
                    </a:ext>
                  </a:extLst>
                </a:gridCol>
                <a:gridCol w="915750">
                  <a:extLst>
                    <a:ext uri="{9D8B030D-6E8A-4147-A177-3AD203B41FA5}">
                      <a16:colId xmlns:a16="http://schemas.microsoft.com/office/drawing/2014/main" val="20006"/>
                    </a:ext>
                  </a:extLst>
                </a:gridCol>
                <a:gridCol w="563699">
                  <a:extLst>
                    <a:ext uri="{9D8B030D-6E8A-4147-A177-3AD203B41FA5}">
                      <a16:colId xmlns:a16="http://schemas.microsoft.com/office/drawing/2014/main" val="20007"/>
                    </a:ext>
                  </a:extLst>
                </a:gridCol>
                <a:gridCol w="901917">
                  <a:extLst>
                    <a:ext uri="{9D8B030D-6E8A-4147-A177-3AD203B41FA5}">
                      <a16:colId xmlns:a16="http://schemas.microsoft.com/office/drawing/2014/main" val="20008"/>
                    </a:ext>
                  </a:extLst>
                </a:gridCol>
                <a:gridCol w="920708">
                  <a:extLst>
                    <a:ext uri="{9D8B030D-6E8A-4147-A177-3AD203B41FA5}">
                      <a16:colId xmlns:a16="http://schemas.microsoft.com/office/drawing/2014/main" val="20009"/>
                    </a:ext>
                  </a:extLst>
                </a:gridCol>
                <a:gridCol w="601279">
                  <a:extLst>
                    <a:ext uri="{9D8B030D-6E8A-4147-A177-3AD203B41FA5}">
                      <a16:colId xmlns:a16="http://schemas.microsoft.com/office/drawing/2014/main" val="20010"/>
                    </a:ext>
                  </a:extLst>
                </a:gridCol>
                <a:gridCol w="948892">
                  <a:extLst>
                    <a:ext uri="{9D8B030D-6E8A-4147-A177-3AD203B41FA5}">
                      <a16:colId xmlns:a16="http://schemas.microsoft.com/office/drawing/2014/main" val="20011"/>
                    </a:ext>
                  </a:extLst>
                </a:gridCol>
                <a:gridCol w="1143034">
                  <a:extLst>
                    <a:ext uri="{9D8B030D-6E8A-4147-A177-3AD203B41FA5}">
                      <a16:colId xmlns:a16="http://schemas.microsoft.com/office/drawing/2014/main" val="20012"/>
                    </a:ext>
                  </a:extLst>
                </a:gridCol>
                <a:gridCol w="526117">
                  <a:extLst>
                    <a:ext uri="{9D8B030D-6E8A-4147-A177-3AD203B41FA5}">
                      <a16:colId xmlns:a16="http://schemas.microsoft.com/office/drawing/2014/main" val="20013"/>
                    </a:ext>
                  </a:extLst>
                </a:gridCol>
                <a:gridCol w="479144">
                  <a:extLst>
                    <a:ext uri="{9D8B030D-6E8A-4147-A177-3AD203B41FA5}">
                      <a16:colId xmlns:a16="http://schemas.microsoft.com/office/drawing/2014/main" val="20014"/>
                    </a:ext>
                  </a:extLst>
                </a:gridCol>
                <a:gridCol w="628207">
                  <a:extLst>
                    <a:ext uri="{9D8B030D-6E8A-4147-A177-3AD203B41FA5}">
                      <a16:colId xmlns:a16="http://schemas.microsoft.com/office/drawing/2014/main" val="20015"/>
                    </a:ext>
                  </a:extLst>
                </a:gridCol>
                <a:gridCol w="734066">
                  <a:extLst>
                    <a:ext uri="{9D8B030D-6E8A-4147-A177-3AD203B41FA5}">
                      <a16:colId xmlns:a16="http://schemas.microsoft.com/office/drawing/2014/main" val="20016"/>
                    </a:ext>
                  </a:extLst>
                </a:gridCol>
              </a:tblGrid>
              <a:tr h="705409">
                <a:tc>
                  <a:txBody>
                    <a:bodyPr/>
                    <a:lstStyle/>
                    <a:p>
                      <a:pPr algn="l" fontAlgn="ctr"/>
                      <a:r>
                        <a:rPr lang="en-US" sz="1200" dirty="0">
                          <a:effectLst/>
                        </a:rPr>
                        <a:t>comments</a:t>
                      </a:r>
                      <a:endParaRPr lang="en-US" sz="1200" b="1" dirty="0">
                        <a:effectLst/>
                      </a:endParaRPr>
                    </a:p>
                  </a:txBody>
                  <a:tcPr marL="66944" marR="66944" marT="33472" marB="33472" anchor="ctr"/>
                </a:tc>
                <a:tc>
                  <a:txBody>
                    <a:bodyPr/>
                    <a:lstStyle/>
                    <a:p>
                      <a:pPr algn="l" fontAlgn="ctr"/>
                      <a:r>
                        <a:rPr lang="en-US" sz="1200" dirty="0">
                          <a:effectLst/>
                        </a:rPr>
                        <a:t>description</a:t>
                      </a:r>
                      <a:endParaRPr lang="en-US" sz="1200" b="1" dirty="0">
                        <a:effectLst/>
                      </a:endParaRPr>
                    </a:p>
                  </a:txBody>
                  <a:tcPr marL="66944" marR="66944" marT="33472" marB="33472" anchor="ctr"/>
                </a:tc>
                <a:tc>
                  <a:txBody>
                    <a:bodyPr/>
                    <a:lstStyle/>
                    <a:p>
                      <a:pPr algn="l" fontAlgn="ctr"/>
                      <a:r>
                        <a:rPr lang="en-US" sz="1200" dirty="0">
                          <a:effectLst/>
                        </a:rPr>
                        <a:t>duration</a:t>
                      </a:r>
                      <a:endParaRPr lang="en-US" sz="1200" b="1" dirty="0">
                        <a:effectLst/>
                      </a:endParaRPr>
                    </a:p>
                  </a:txBody>
                  <a:tcPr marL="66944" marR="66944" marT="33472" marB="33472" anchor="ctr"/>
                </a:tc>
                <a:tc>
                  <a:txBody>
                    <a:bodyPr/>
                    <a:lstStyle/>
                    <a:p>
                      <a:pPr algn="l" fontAlgn="ctr"/>
                      <a:r>
                        <a:rPr lang="en-US" sz="1200" dirty="0">
                          <a:effectLst/>
                        </a:rPr>
                        <a:t>event</a:t>
                      </a:r>
                      <a:endParaRPr lang="en-US" sz="1200" b="1" dirty="0">
                        <a:effectLst/>
                      </a:endParaRPr>
                    </a:p>
                  </a:txBody>
                  <a:tcPr marL="66944" marR="66944" marT="33472" marB="33472" anchor="ctr"/>
                </a:tc>
                <a:tc>
                  <a:txBody>
                    <a:bodyPr/>
                    <a:lstStyle/>
                    <a:p>
                      <a:pPr algn="l" fontAlgn="ctr"/>
                      <a:r>
                        <a:rPr lang="en-US" sz="1200" dirty="0" err="1">
                          <a:effectLst/>
                        </a:rPr>
                        <a:t>film_date</a:t>
                      </a:r>
                      <a:endParaRPr lang="en-US" sz="1200" b="1" dirty="0">
                        <a:effectLst/>
                      </a:endParaRPr>
                    </a:p>
                  </a:txBody>
                  <a:tcPr marL="66944" marR="66944" marT="33472" marB="33472" anchor="ctr"/>
                </a:tc>
                <a:tc>
                  <a:txBody>
                    <a:bodyPr/>
                    <a:lstStyle/>
                    <a:p>
                      <a:pPr algn="l" fontAlgn="ctr"/>
                      <a:r>
                        <a:rPr lang="en-US" sz="1200" dirty="0">
                          <a:effectLst/>
                        </a:rPr>
                        <a:t>languages</a:t>
                      </a:r>
                      <a:endParaRPr lang="en-US" sz="1200" b="1" dirty="0">
                        <a:effectLst/>
                      </a:endParaRPr>
                    </a:p>
                  </a:txBody>
                  <a:tcPr marL="66944" marR="66944" marT="33472" marB="33472" anchor="ctr"/>
                </a:tc>
                <a:tc>
                  <a:txBody>
                    <a:bodyPr/>
                    <a:lstStyle/>
                    <a:p>
                      <a:pPr algn="l" fontAlgn="ctr"/>
                      <a:r>
                        <a:rPr lang="en-US" sz="1200" dirty="0" err="1">
                          <a:effectLst/>
                        </a:rPr>
                        <a:t>main_speaker</a:t>
                      </a:r>
                      <a:endParaRPr lang="en-US" sz="1200" b="1" dirty="0">
                        <a:effectLst/>
                      </a:endParaRPr>
                    </a:p>
                  </a:txBody>
                  <a:tcPr marL="66944" marR="66944" marT="33472" marB="33472" anchor="ctr"/>
                </a:tc>
                <a:tc>
                  <a:txBody>
                    <a:bodyPr/>
                    <a:lstStyle/>
                    <a:p>
                      <a:pPr algn="l" fontAlgn="ctr"/>
                      <a:r>
                        <a:rPr lang="en-US" sz="1200" dirty="0">
                          <a:effectLst/>
                        </a:rPr>
                        <a:t>name</a:t>
                      </a:r>
                      <a:endParaRPr lang="en-US" sz="1200" b="1" dirty="0">
                        <a:effectLst/>
                      </a:endParaRPr>
                    </a:p>
                  </a:txBody>
                  <a:tcPr marL="66944" marR="66944" marT="33472" marB="33472" anchor="ctr"/>
                </a:tc>
                <a:tc>
                  <a:txBody>
                    <a:bodyPr/>
                    <a:lstStyle/>
                    <a:p>
                      <a:pPr algn="l" fontAlgn="ctr"/>
                      <a:r>
                        <a:rPr lang="en-US" sz="1200" dirty="0" err="1">
                          <a:effectLst/>
                        </a:rPr>
                        <a:t>num_speaker</a:t>
                      </a:r>
                      <a:endParaRPr lang="en-US" sz="1200" b="1" dirty="0">
                        <a:effectLst/>
                      </a:endParaRPr>
                    </a:p>
                  </a:txBody>
                  <a:tcPr marL="66944" marR="66944" marT="33472" marB="33472" anchor="ctr"/>
                </a:tc>
                <a:tc>
                  <a:txBody>
                    <a:bodyPr/>
                    <a:lstStyle/>
                    <a:p>
                      <a:pPr algn="l" fontAlgn="ctr"/>
                      <a:r>
                        <a:rPr lang="en-US" sz="1200" dirty="0" err="1">
                          <a:effectLst/>
                        </a:rPr>
                        <a:t>published_date</a:t>
                      </a:r>
                      <a:endParaRPr lang="en-US" sz="1200" b="1" dirty="0">
                        <a:effectLst/>
                      </a:endParaRPr>
                    </a:p>
                  </a:txBody>
                  <a:tcPr marL="66944" marR="66944" marT="33472" marB="33472" anchor="ctr"/>
                </a:tc>
                <a:tc>
                  <a:txBody>
                    <a:bodyPr/>
                    <a:lstStyle/>
                    <a:p>
                      <a:pPr algn="l" fontAlgn="ctr"/>
                      <a:r>
                        <a:rPr lang="en-US" sz="1200" dirty="0">
                          <a:effectLst/>
                        </a:rPr>
                        <a:t>ratings</a:t>
                      </a:r>
                      <a:endParaRPr lang="en-US" sz="1200" b="1" dirty="0">
                        <a:effectLst/>
                      </a:endParaRPr>
                    </a:p>
                  </a:txBody>
                  <a:tcPr marL="66944" marR="66944" marT="33472" marB="33472" anchor="ctr"/>
                </a:tc>
                <a:tc>
                  <a:txBody>
                    <a:bodyPr/>
                    <a:lstStyle/>
                    <a:p>
                      <a:pPr algn="l" fontAlgn="ctr"/>
                      <a:r>
                        <a:rPr lang="en-US" sz="1200" dirty="0" err="1">
                          <a:effectLst/>
                        </a:rPr>
                        <a:t>related_talks</a:t>
                      </a:r>
                      <a:endParaRPr lang="en-US" sz="1200" b="1" dirty="0">
                        <a:effectLst/>
                      </a:endParaRPr>
                    </a:p>
                  </a:txBody>
                  <a:tcPr marL="66944" marR="66944" marT="33472" marB="33472" anchor="ctr"/>
                </a:tc>
                <a:tc>
                  <a:txBody>
                    <a:bodyPr/>
                    <a:lstStyle/>
                    <a:p>
                      <a:pPr algn="l" fontAlgn="ctr"/>
                      <a:r>
                        <a:rPr lang="en-US" sz="1200" dirty="0" err="1">
                          <a:effectLst/>
                        </a:rPr>
                        <a:t>speaker_occupation</a:t>
                      </a:r>
                      <a:endParaRPr lang="en-US" sz="1200" b="1" dirty="0">
                        <a:effectLst/>
                      </a:endParaRPr>
                    </a:p>
                  </a:txBody>
                  <a:tcPr marL="66944" marR="66944" marT="33472" marB="33472" anchor="ctr"/>
                </a:tc>
                <a:tc>
                  <a:txBody>
                    <a:bodyPr/>
                    <a:lstStyle/>
                    <a:p>
                      <a:pPr algn="l" fontAlgn="ctr"/>
                      <a:r>
                        <a:rPr lang="en-US" sz="1200" dirty="0">
                          <a:effectLst/>
                        </a:rPr>
                        <a:t>tags</a:t>
                      </a:r>
                      <a:endParaRPr lang="en-US" sz="1200" b="1" dirty="0">
                        <a:effectLst/>
                      </a:endParaRPr>
                    </a:p>
                  </a:txBody>
                  <a:tcPr marL="66944" marR="66944" marT="33472" marB="33472" anchor="ctr"/>
                </a:tc>
                <a:tc>
                  <a:txBody>
                    <a:bodyPr/>
                    <a:lstStyle/>
                    <a:p>
                      <a:pPr algn="l" fontAlgn="ctr"/>
                      <a:r>
                        <a:rPr lang="en-US" sz="1200" dirty="0">
                          <a:effectLst/>
                        </a:rPr>
                        <a:t>title</a:t>
                      </a:r>
                      <a:endParaRPr lang="en-US" sz="1200" b="1" dirty="0">
                        <a:effectLst/>
                      </a:endParaRPr>
                    </a:p>
                  </a:txBody>
                  <a:tcPr marL="66944" marR="66944" marT="33472" marB="33472" anchor="ctr"/>
                </a:tc>
                <a:tc>
                  <a:txBody>
                    <a:bodyPr/>
                    <a:lstStyle/>
                    <a:p>
                      <a:pPr algn="l" fontAlgn="ctr"/>
                      <a:r>
                        <a:rPr lang="en-US" sz="1200" dirty="0" err="1">
                          <a:effectLst/>
                        </a:rPr>
                        <a:t>url</a:t>
                      </a:r>
                      <a:endParaRPr lang="en-US" sz="1200" b="1" dirty="0">
                        <a:effectLst/>
                      </a:endParaRPr>
                    </a:p>
                  </a:txBody>
                  <a:tcPr marL="66944" marR="66944" marT="33472" marB="33472" anchor="ctr"/>
                </a:tc>
                <a:tc>
                  <a:txBody>
                    <a:bodyPr/>
                    <a:lstStyle/>
                    <a:p>
                      <a:pPr algn="l" fontAlgn="ctr"/>
                      <a:r>
                        <a:rPr lang="en-US" sz="1200" dirty="0">
                          <a:effectLst/>
                        </a:rPr>
                        <a:t>views</a:t>
                      </a:r>
                      <a:endParaRPr lang="en-US" sz="1200" b="1" dirty="0">
                        <a:effectLst/>
                      </a:endParaRPr>
                    </a:p>
                  </a:txBody>
                  <a:tcPr marL="66944" marR="66944" marT="33472" marB="33472" anchor="ctr"/>
                </a:tc>
                <a:extLst>
                  <a:ext uri="{0D108BD9-81ED-4DB2-BD59-A6C34878D82A}">
                    <a16:rowId xmlns:a16="http://schemas.microsoft.com/office/drawing/2014/main" val="10000"/>
                  </a:ext>
                </a:extLst>
              </a:tr>
              <a:tr h="1755428">
                <a:tc>
                  <a:txBody>
                    <a:bodyPr/>
                    <a:lstStyle/>
                    <a:p>
                      <a:pPr algn="l" fontAlgn="ctr"/>
                      <a:r>
                        <a:rPr lang="en-US" sz="1200" dirty="0">
                          <a:effectLst/>
                        </a:rPr>
                        <a:t>4553</a:t>
                      </a:r>
                    </a:p>
                  </a:txBody>
                  <a:tcPr marL="66944" marR="66944" marT="33472" marB="33472" anchor="ctr"/>
                </a:tc>
                <a:tc>
                  <a:txBody>
                    <a:bodyPr/>
                    <a:lstStyle/>
                    <a:p>
                      <a:pPr algn="l" fontAlgn="ctr"/>
                      <a:r>
                        <a:rPr lang="en-US" sz="1200" dirty="0">
                          <a:effectLst/>
                        </a:rPr>
                        <a:t>Sir Ken Robinson makes an entertaining and pro...</a:t>
                      </a:r>
                    </a:p>
                  </a:txBody>
                  <a:tcPr marL="66944" marR="66944" marT="33472" marB="33472" anchor="ctr"/>
                </a:tc>
                <a:tc>
                  <a:txBody>
                    <a:bodyPr/>
                    <a:lstStyle/>
                    <a:p>
                      <a:pPr algn="l" fontAlgn="ctr"/>
                      <a:r>
                        <a:rPr lang="en-US" sz="1200" dirty="0">
                          <a:effectLst/>
                        </a:rPr>
                        <a:t>1164</a:t>
                      </a:r>
                    </a:p>
                  </a:txBody>
                  <a:tcPr marL="66944" marR="66944" marT="33472" marB="33472" anchor="ctr"/>
                </a:tc>
                <a:tc>
                  <a:txBody>
                    <a:bodyPr/>
                    <a:lstStyle/>
                    <a:p>
                      <a:pPr algn="l" fontAlgn="ctr"/>
                      <a:r>
                        <a:rPr lang="en-US" sz="1200" dirty="0">
                          <a:effectLst/>
                        </a:rPr>
                        <a:t>TED2006</a:t>
                      </a:r>
                    </a:p>
                  </a:txBody>
                  <a:tcPr marL="66944" marR="66944" marT="33472" marB="33472" anchor="ctr"/>
                </a:tc>
                <a:tc>
                  <a:txBody>
                    <a:bodyPr/>
                    <a:lstStyle/>
                    <a:p>
                      <a:pPr algn="l" fontAlgn="ctr"/>
                      <a:r>
                        <a:rPr lang="en-US" sz="1200" dirty="0">
                          <a:effectLst/>
                        </a:rPr>
                        <a:t>1140825600</a:t>
                      </a:r>
                    </a:p>
                  </a:txBody>
                  <a:tcPr marL="66944" marR="66944" marT="33472" marB="33472" anchor="ctr"/>
                </a:tc>
                <a:tc>
                  <a:txBody>
                    <a:bodyPr/>
                    <a:lstStyle/>
                    <a:p>
                      <a:pPr algn="l" fontAlgn="ctr"/>
                      <a:r>
                        <a:rPr lang="en-US" sz="1200" dirty="0">
                          <a:effectLst/>
                        </a:rPr>
                        <a:t>60</a:t>
                      </a:r>
                    </a:p>
                  </a:txBody>
                  <a:tcPr marL="66944" marR="66944" marT="33472" marB="33472" anchor="ctr"/>
                </a:tc>
                <a:tc>
                  <a:txBody>
                    <a:bodyPr/>
                    <a:lstStyle/>
                    <a:p>
                      <a:pPr algn="l" fontAlgn="ctr"/>
                      <a:r>
                        <a:rPr lang="en-US" sz="1200" dirty="0">
                          <a:effectLst/>
                        </a:rPr>
                        <a:t>Ken Robinson</a:t>
                      </a:r>
                    </a:p>
                  </a:txBody>
                  <a:tcPr marL="66944" marR="66944" marT="33472" marB="33472" anchor="ctr"/>
                </a:tc>
                <a:tc>
                  <a:txBody>
                    <a:bodyPr/>
                    <a:lstStyle/>
                    <a:p>
                      <a:pPr algn="l" fontAlgn="ctr"/>
                      <a:r>
                        <a:rPr lang="en-US" sz="1200" dirty="0">
                          <a:effectLst/>
                        </a:rPr>
                        <a:t>Ken Robinson: Do schools kill creativity?</a:t>
                      </a:r>
                    </a:p>
                  </a:txBody>
                  <a:tcPr marL="66944" marR="66944" marT="33472" marB="33472" anchor="ctr"/>
                </a:tc>
                <a:tc>
                  <a:txBody>
                    <a:bodyPr/>
                    <a:lstStyle/>
                    <a:p>
                      <a:pPr algn="l" fontAlgn="ctr"/>
                      <a:r>
                        <a:rPr lang="en-US" sz="1200" dirty="0">
                          <a:effectLst/>
                        </a:rPr>
                        <a:t>1</a:t>
                      </a:r>
                    </a:p>
                  </a:txBody>
                  <a:tcPr marL="66944" marR="66944" marT="33472" marB="33472" anchor="ctr"/>
                </a:tc>
                <a:tc>
                  <a:txBody>
                    <a:bodyPr/>
                    <a:lstStyle/>
                    <a:p>
                      <a:pPr algn="l" fontAlgn="ctr"/>
                      <a:r>
                        <a:rPr lang="en-US" sz="1200" dirty="0">
                          <a:effectLst/>
                        </a:rPr>
                        <a:t>1151367060</a:t>
                      </a:r>
                    </a:p>
                  </a:txBody>
                  <a:tcPr marL="66944" marR="66944" marT="33472" marB="33472" anchor="ctr"/>
                </a:tc>
                <a:tc>
                  <a:txBody>
                    <a:bodyPr/>
                    <a:lstStyle/>
                    <a:p>
                      <a:pPr algn="l" fontAlgn="ctr"/>
                      <a:r>
                        <a:rPr lang="en-US" sz="1200" dirty="0">
                          <a:effectLst/>
                        </a:rPr>
                        <a:t>[{'id': 7, 'name': 'Funny', 'count': 19645}, {...</a:t>
                      </a:r>
                    </a:p>
                  </a:txBody>
                  <a:tcPr marL="66944" marR="66944" marT="33472" marB="33472" anchor="ctr"/>
                </a:tc>
                <a:tc>
                  <a:txBody>
                    <a:bodyPr/>
                    <a:lstStyle/>
                    <a:p>
                      <a:pPr algn="l" fontAlgn="ctr"/>
                      <a:r>
                        <a:rPr lang="nl-NL" sz="1200" dirty="0">
                          <a:effectLst/>
                        </a:rPr>
                        <a:t>[{'id': 865, 'hero': 'https://pe.tedcdn.com/im...</a:t>
                      </a:r>
                    </a:p>
                  </a:txBody>
                  <a:tcPr marL="66944" marR="66944" marT="33472" marB="33472" anchor="ctr"/>
                </a:tc>
                <a:tc>
                  <a:txBody>
                    <a:bodyPr/>
                    <a:lstStyle/>
                    <a:p>
                      <a:pPr algn="l" fontAlgn="ctr"/>
                      <a:r>
                        <a:rPr lang="en-US" sz="1200" dirty="0">
                          <a:effectLst/>
                        </a:rPr>
                        <a:t>Author/educator</a:t>
                      </a:r>
                    </a:p>
                  </a:txBody>
                  <a:tcPr marL="66944" marR="66944" marT="33472" marB="33472" anchor="ctr"/>
                </a:tc>
                <a:tc>
                  <a:txBody>
                    <a:bodyPr/>
                    <a:lstStyle/>
                    <a:p>
                      <a:pPr algn="l" fontAlgn="ctr"/>
                      <a:r>
                        <a:rPr lang="en-US" sz="1200" dirty="0">
                          <a:effectLst/>
                        </a:rPr>
                        <a:t>['children', 'creativity', 'culture', 'dance',...</a:t>
                      </a:r>
                    </a:p>
                  </a:txBody>
                  <a:tcPr marL="66944" marR="66944" marT="33472" marB="33472" anchor="ctr"/>
                </a:tc>
                <a:tc>
                  <a:txBody>
                    <a:bodyPr/>
                    <a:lstStyle/>
                    <a:p>
                      <a:pPr algn="l" fontAlgn="ctr"/>
                      <a:r>
                        <a:rPr lang="en-US" sz="1200" dirty="0">
                          <a:effectLst/>
                        </a:rPr>
                        <a:t>Do schools kill creativity?</a:t>
                      </a:r>
                    </a:p>
                  </a:txBody>
                  <a:tcPr marL="66944" marR="66944" marT="33472" marB="33472" anchor="ctr"/>
                </a:tc>
                <a:tc>
                  <a:txBody>
                    <a:bodyPr/>
                    <a:lstStyle/>
                    <a:p>
                      <a:pPr algn="l" fontAlgn="ctr"/>
                      <a:r>
                        <a:rPr lang="en-US" sz="1200" dirty="0">
                          <a:effectLst/>
                        </a:rPr>
                        <a:t>https://www.ted.com/talks/</a:t>
                      </a:r>
                      <a:r>
                        <a:rPr lang="en-US" sz="1200" dirty="0" err="1">
                          <a:effectLst/>
                        </a:rPr>
                        <a:t>ken_robinson_says_sc</a:t>
                      </a:r>
                      <a:r>
                        <a:rPr lang="en-US" sz="1200" dirty="0">
                          <a:effectLst/>
                        </a:rPr>
                        <a:t>...</a:t>
                      </a:r>
                    </a:p>
                  </a:txBody>
                  <a:tcPr marL="66944" marR="66944" marT="33472" marB="33472" anchor="ctr"/>
                </a:tc>
                <a:tc>
                  <a:txBody>
                    <a:bodyPr/>
                    <a:lstStyle/>
                    <a:p>
                      <a:pPr algn="l" fontAlgn="ctr"/>
                      <a:r>
                        <a:rPr lang="en-US" sz="1200" dirty="0">
                          <a:effectLst/>
                        </a:rPr>
                        <a:t>47227110</a:t>
                      </a:r>
                    </a:p>
                  </a:txBody>
                  <a:tcPr marL="66944" marR="66944" marT="33472" marB="33472" anchor="ctr"/>
                </a:tc>
                <a:extLst>
                  <a:ext uri="{0D108BD9-81ED-4DB2-BD59-A6C34878D82A}">
                    <a16:rowId xmlns:a16="http://schemas.microsoft.com/office/drawing/2014/main" val="10001"/>
                  </a:ext>
                </a:extLst>
              </a:tr>
            </a:tbl>
          </a:graphicData>
        </a:graphic>
      </p:graphicFrame>
      <p:sp>
        <p:nvSpPr>
          <p:cNvPr id="60" name="Rectangle 59"/>
          <p:cNvSpPr/>
          <p:nvPr/>
        </p:nvSpPr>
        <p:spPr>
          <a:xfrm>
            <a:off x="1406904" y="18315945"/>
            <a:ext cx="7541154" cy="864312"/>
          </a:xfrm>
          <a:prstGeom prst="rect">
            <a:avLst/>
          </a:prstGeom>
          <a:solidFill>
            <a:schemeClr val="tx2">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TED Main Dataset- Sample Data:</a:t>
            </a:r>
          </a:p>
        </p:txBody>
      </p:sp>
      <p:sp>
        <p:nvSpPr>
          <p:cNvPr id="61" name="Rectangle 60"/>
          <p:cNvSpPr/>
          <p:nvPr/>
        </p:nvSpPr>
        <p:spPr>
          <a:xfrm>
            <a:off x="1406902" y="22252344"/>
            <a:ext cx="8712193" cy="953279"/>
          </a:xfrm>
          <a:prstGeom prst="rect">
            <a:avLst/>
          </a:prstGeom>
          <a:solidFill>
            <a:schemeClr val="tx2">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TED Transcript Dataset- Sample Data:</a:t>
            </a:r>
          </a:p>
        </p:txBody>
      </p:sp>
      <p:graphicFrame>
        <p:nvGraphicFramePr>
          <p:cNvPr id="25" name="Table 24"/>
          <p:cNvGraphicFramePr>
            <a:graphicFrameLocks noGrp="1"/>
          </p:cNvGraphicFramePr>
          <p:nvPr>
            <p:extLst>
              <p:ext uri="{D42A27DB-BD31-4B8C-83A1-F6EECF244321}">
                <p14:modId xmlns:p14="http://schemas.microsoft.com/office/powerpoint/2010/main" val="1512498661"/>
              </p:ext>
            </p:extLst>
          </p:nvPr>
        </p:nvGraphicFramePr>
        <p:xfrm>
          <a:off x="1441611" y="23391659"/>
          <a:ext cx="12801918" cy="2619605"/>
        </p:xfrm>
        <a:graphic>
          <a:graphicData uri="http://schemas.openxmlformats.org/drawingml/2006/table">
            <a:tbl>
              <a:tblPr firstRow="1" bandRow="1">
                <a:tableStyleId>{5940675A-B579-460E-94D1-54222C63F5DA}</a:tableStyleId>
              </a:tblPr>
              <a:tblGrid>
                <a:gridCol w="8978068">
                  <a:extLst>
                    <a:ext uri="{9D8B030D-6E8A-4147-A177-3AD203B41FA5}">
                      <a16:colId xmlns:a16="http://schemas.microsoft.com/office/drawing/2014/main" val="20000"/>
                    </a:ext>
                  </a:extLst>
                </a:gridCol>
                <a:gridCol w="3823850">
                  <a:extLst>
                    <a:ext uri="{9D8B030D-6E8A-4147-A177-3AD203B41FA5}">
                      <a16:colId xmlns:a16="http://schemas.microsoft.com/office/drawing/2014/main" val="20001"/>
                    </a:ext>
                  </a:extLst>
                </a:gridCol>
              </a:tblGrid>
              <a:tr h="699365">
                <a:tc>
                  <a:txBody>
                    <a:bodyPr/>
                    <a:lstStyle/>
                    <a:p>
                      <a:pPr algn="ctr"/>
                      <a:r>
                        <a:rPr lang="en-US" sz="2400" b="0" dirty="0"/>
                        <a:t>transcript</a:t>
                      </a:r>
                    </a:p>
                  </a:txBody>
                  <a:tcPr/>
                </a:tc>
                <a:tc>
                  <a:txBody>
                    <a:bodyPr/>
                    <a:lstStyle/>
                    <a:p>
                      <a:pPr algn="ctr"/>
                      <a:r>
                        <a:rPr lang="en-US" sz="2400" b="0" dirty="0" err="1"/>
                        <a:t>url</a:t>
                      </a:r>
                      <a:endParaRPr lang="en-US" sz="2400" b="0" dirty="0"/>
                    </a:p>
                  </a:txBody>
                  <a:tcPr/>
                </a:tc>
                <a:extLst>
                  <a:ext uri="{0D108BD9-81ED-4DB2-BD59-A6C34878D82A}">
                    <a16:rowId xmlns:a16="http://schemas.microsoft.com/office/drawing/2014/main" val="10000"/>
                  </a:ext>
                </a:extLst>
              </a:tr>
              <a:tr h="1700561">
                <a:tc>
                  <a:txBody>
                    <a:bodyPr/>
                    <a:lstStyle/>
                    <a:p>
                      <a:pPr algn="ctr"/>
                      <a:r>
                        <a:rPr lang="en-US" sz="1200" kern="1200" dirty="0">
                          <a:effectLst/>
                        </a:rPr>
                        <a:t>Good morning. How are you?(Laughter)It's been great, hasn't it? I've been blown away by the whole thing. In fact, I'm leaving.(Laughter)There have been three themes running through the conference which are relevant to what I want to talk about. One is the extraordinary evidence of human creativity in all of the presentations that we've had and in all of the people here. Just the variety of it and the range of it. The second is that it's put us in a place where we have no idea what's going to happen, in terms of the future. No idea how this may play </a:t>
                      </a:r>
                      <a:r>
                        <a:rPr lang="en-US" sz="1200" kern="1200" dirty="0" err="1">
                          <a:effectLst/>
                        </a:rPr>
                        <a:t>out.I</a:t>
                      </a:r>
                      <a:r>
                        <a:rPr lang="en-US" sz="1200" kern="1200" dirty="0">
                          <a:effectLst/>
                        </a:rPr>
                        <a:t> have an interest in education. Actually, what I find is everybody has an interest in education. Don't you? I find this very interesting. If you're at a dinner party, and you say you work in education — Actually, you're not often at dinner parties, frankly.(Laughter)If you work in education, you're not asked.(Laughter)And you're never asked back, curiously. That's strange to me. But if you are, and you say to somebody, you know, they say, "What do you do?" and you say you work in education, you can see the blood run from their face. They're like, "Oh my God," you know, "Why me?"(Laughter)"My one night out all week."(Laughter)But if you ask about their education, they pin you to the wall. Because it's one of those things that ….</a:t>
                      </a:r>
                      <a:endParaRPr lang="en-US" sz="1200" dirty="0"/>
                    </a:p>
                  </a:txBody>
                  <a:tcPr/>
                </a:tc>
                <a:tc>
                  <a:txBody>
                    <a:bodyPr/>
                    <a:lstStyle/>
                    <a:p>
                      <a:pPr marL="0" marR="0" lvl="0" indent="0" algn="ctr" defTabSz="4389026" rtl="0" eaLnBrk="1" fontAlgn="auto" latinLnBrk="0" hangingPunct="1">
                        <a:lnSpc>
                          <a:spcPct val="100000"/>
                        </a:lnSpc>
                        <a:spcBef>
                          <a:spcPts val="0"/>
                        </a:spcBef>
                        <a:spcAft>
                          <a:spcPts val="0"/>
                        </a:spcAft>
                        <a:buClrTx/>
                        <a:buSzTx/>
                        <a:buFontTx/>
                        <a:buNone/>
                        <a:tabLst/>
                        <a:defRPr/>
                      </a:pPr>
                      <a:endParaRPr lang="en-US" sz="1800" kern="1200" dirty="0">
                        <a:effectLst/>
                      </a:endParaRPr>
                    </a:p>
                    <a:p>
                      <a:pPr marL="0" marR="0" lvl="0" indent="0" algn="ctr" defTabSz="4389026" rtl="0" eaLnBrk="1" fontAlgn="auto" latinLnBrk="0" hangingPunct="1">
                        <a:lnSpc>
                          <a:spcPct val="100000"/>
                        </a:lnSpc>
                        <a:spcBef>
                          <a:spcPts val="0"/>
                        </a:spcBef>
                        <a:spcAft>
                          <a:spcPts val="0"/>
                        </a:spcAft>
                        <a:buClrTx/>
                        <a:buSzTx/>
                        <a:buFontTx/>
                        <a:buNone/>
                        <a:tabLst/>
                        <a:defRPr/>
                      </a:pPr>
                      <a:endParaRPr lang="en-US" sz="1800" kern="1200" dirty="0">
                        <a:effectLst/>
                      </a:endParaRPr>
                    </a:p>
                    <a:p>
                      <a:pPr marL="0" marR="0" lvl="0" indent="0" algn="ctr" defTabSz="4389026" rtl="0" eaLnBrk="1" fontAlgn="auto" latinLnBrk="0" hangingPunct="1">
                        <a:lnSpc>
                          <a:spcPct val="100000"/>
                        </a:lnSpc>
                        <a:spcBef>
                          <a:spcPts val="0"/>
                        </a:spcBef>
                        <a:spcAft>
                          <a:spcPts val="0"/>
                        </a:spcAft>
                        <a:buClrTx/>
                        <a:buSzTx/>
                        <a:buFontTx/>
                        <a:buNone/>
                        <a:tabLst/>
                        <a:defRPr/>
                      </a:pPr>
                      <a:r>
                        <a:rPr lang="en-US" sz="1800" kern="1200" dirty="0">
                          <a:effectLst/>
                        </a:rPr>
                        <a:t>https://www.ted.com/talks/ken_robinson_says_schools_kill_creativity</a:t>
                      </a:r>
                    </a:p>
                    <a:p>
                      <a:pPr algn="ctr"/>
                      <a:endParaRPr lang="en-US" sz="3200" dirty="0"/>
                    </a:p>
                  </a:txBody>
                  <a:tcPr/>
                </a:tc>
                <a:extLst>
                  <a:ext uri="{0D108BD9-81ED-4DB2-BD59-A6C34878D82A}">
                    <a16:rowId xmlns:a16="http://schemas.microsoft.com/office/drawing/2014/main" val="10001"/>
                  </a:ext>
                </a:extLst>
              </a:tr>
            </a:tbl>
          </a:graphicData>
        </a:graphic>
      </p:graphicFrame>
      <p:sp>
        <p:nvSpPr>
          <p:cNvPr id="56" name="Content Placeholder 21"/>
          <p:cNvSpPr>
            <a:spLocks noGrp="1"/>
          </p:cNvSpPr>
          <p:nvPr>
            <p:ph sz="quarter" idx="35"/>
          </p:nvPr>
        </p:nvSpPr>
        <p:spPr>
          <a:xfrm>
            <a:off x="30375154" y="29950068"/>
            <a:ext cx="12801600" cy="2363446"/>
          </a:xfrm>
        </p:spPr>
        <p:txBody>
          <a:bodyPr>
            <a:normAutofit fontScale="77500" lnSpcReduction="20000"/>
          </a:bodyPr>
          <a:lstStyle/>
          <a:p>
            <a:pPr marL="0" lvl="0" indent="0">
              <a:buNone/>
            </a:pPr>
            <a:r>
              <a:rPr lang="en-US" dirty="0">
                <a:latin typeface="Times New Roman" panose="02020603050405020304" pitchFamily="18" charset="0"/>
                <a:cs typeface="Times New Roman" panose="02020603050405020304" pitchFamily="18" charset="0"/>
              </a:rPr>
              <a:t>[1] Wikipedia. 2018. Wikipedia: TED (conference). Retrieved from </a:t>
            </a:r>
            <a:r>
              <a:rPr lang="en-US" dirty="0">
                <a:latin typeface="Times New Roman" panose="02020603050405020304" pitchFamily="18" charset="0"/>
                <a:cs typeface="Times New Roman" panose="02020603050405020304" pitchFamily="18" charset="0"/>
                <a:hlinkClick r:id="rId20"/>
              </a:rPr>
              <a:t>https://www.wikipedia.org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[2] L. Jiang, Z. </a:t>
            </a:r>
            <a:r>
              <a:rPr lang="en-US" dirty="0" err="1">
                <a:latin typeface="Times New Roman" panose="02020603050405020304" pitchFamily="18" charset="0"/>
                <a:cs typeface="Times New Roman" panose="02020603050405020304" pitchFamily="18" charset="0"/>
              </a:rPr>
              <a:t>Cai</a:t>
            </a:r>
            <a:r>
              <a:rPr lang="en-US" dirty="0">
                <a:latin typeface="Times New Roman" panose="02020603050405020304" pitchFamily="18" charset="0"/>
                <a:cs typeface="Times New Roman" panose="02020603050405020304" pitchFamily="18" charset="0"/>
              </a:rPr>
              <a:t> &amp; D. Wang. 2010. Improving Naive Bayes for Classification, International Journal of Computers and Applications, 32:3, 328-332, DOI: 10.2316/Journal.202.2010.3.202-2747</a:t>
            </a:r>
          </a:p>
          <a:p>
            <a:pPr marL="0" lvl="0" indent="0">
              <a:buNone/>
            </a:pPr>
            <a:r>
              <a:rPr lang="en-US" dirty="0">
                <a:latin typeface="Times New Roman" panose="02020603050405020304" pitchFamily="18" charset="0"/>
                <a:cs typeface="Times New Roman" panose="02020603050405020304" pitchFamily="18" charset="0"/>
              </a:rPr>
              <a:t>[3] Machine Learning Plus. 2018. Topic Modeling with </a:t>
            </a:r>
            <a:r>
              <a:rPr lang="en-US" dirty="0" err="1">
                <a:latin typeface="Times New Roman" panose="02020603050405020304" pitchFamily="18" charset="0"/>
                <a:cs typeface="Times New Roman" panose="02020603050405020304" pitchFamily="18" charset="0"/>
              </a:rPr>
              <a:t>Gensim</a:t>
            </a:r>
            <a:r>
              <a:rPr lang="en-US" dirty="0">
                <a:latin typeface="Times New Roman" panose="02020603050405020304" pitchFamily="18" charset="0"/>
                <a:cs typeface="Times New Roman" panose="02020603050405020304" pitchFamily="18" charset="0"/>
              </a:rPr>
              <a:t> (Python). Retrieved December 16, 2018 from  </a:t>
            </a:r>
            <a:r>
              <a:rPr lang="en-US" dirty="0">
                <a:latin typeface="Times New Roman" panose="02020603050405020304" pitchFamily="18" charset="0"/>
                <a:cs typeface="Times New Roman" panose="02020603050405020304" pitchFamily="18" charset="0"/>
                <a:hlinkClick r:id="rId21"/>
              </a:rPr>
              <a:t>https://www.machinelearningplus.com/nlp/topic-modeling-gensim-python/</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sp>
        <p:nvSpPr>
          <p:cNvPr id="58" name="Content Placeholder 5"/>
          <p:cNvSpPr>
            <a:spLocks noGrp="1"/>
          </p:cNvSpPr>
          <p:nvPr>
            <p:ph sz="quarter" idx="33"/>
          </p:nvPr>
        </p:nvSpPr>
        <p:spPr>
          <a:xfrm>
            <a:off x="30147263" y="16672636"/>
            <a:ext cx="12801600" cy="881373"/>
          </a:xfrm>
        </p:spPr>
        <p:txBody>
          <a:bodyPr/>
          <a:lstStyle/>
          <a:p>
            <a:r>
              <a:rPr lang="en-US" b="1" dirty="0"/>
              <a:t>Predict the popularity of a TED Talk based on its transcript ?</a:t>
            </a:r>
          </a:p>
        </p:txBody>
      </p:sp>
      <p:sp>
        <p:nvSpPr>
          <p:cNvPr id="59" name="Content Placeholder 5"/>
          <p:cNvSpPr>
            <a:spLocks noGrp="1"/>
          </p:cNvSpPr>
          <p:nvPr>
            <p:ph sz="quarter" idx="33"/>
          </p:nvPr>
        </p:nvSpPr>
        <p:spPr>
          <a:xfrm>
            <a:off x="30147263" y="17374538"/>
            <a:ext cx="12801600" cy="1190147"/>
          </a:xfrm>
        </p:spPr>
        <p:txBody>
          <a:bodyPr>
            <a:normAutofit fontScale="85000" lnSpcReduction="10000"/>
          </a:bodyPr>
          <a:lstStyle/>
          <a:p>
            <a:r>
              <a:rPr lang="en-US" b="1" dirty="0"/>
              <a:t>Answer: </a:t>
            </a:r>
            <a:r>
              <a:rPr lang="en-US" dirty="0"/>
              <a:t>Prediction Model based on Multinomial Naïve Bayes [2] algorithm is selected as a  better model that has Prediction Accuracy of  </a:t>
            </a:r>
            <a:r>
              <a:rPr lang="en-US" sz="4000" b="1" dirty="0">
                <a:solidFill>
                  <a:srgbClr val="FF0000"/>
                </a:solidFill>
              </a:rPr>
              <a:t>68%</a:t>
            </a:r>
            <a:r>
              <a:rPr lang="en-US" dirty="0"/>
              <a:t>. </a:t>
            </a:r>
          </a:p>
        </p:txBody>
      </p:sp>
      <p:sp>
        <p:nvSpPr>
          <p:cNvPr id="62" name="Text Placeholder 69"/>
          <p:cNvSpPr>
            <a:spLocks noGrp="1"/>
          </p:cNvSpPr>
          <p:nvPr>
            <p:ph type="body" sz="quarter" idx="40"/>
          </p:nvPr>
        </p:nvSpPr>
        <p:spPr>
          <a:xfrm>
            <a:off x="15605064" y="21363186"/>
            <a:ext cx="12801600" cy="1219200"/>
          </a:xfrm>
        </p:spPr>
        <p:txBody>
          <a:bodyPr/>
          <a:lstStyle/>
          <a:p>
            <a:r>
              <a:rPr lang="en-US" dirty="0">
                <a:latin typeface="Times New Roman" panose="02020603050405020304" pitchFamily="18" charset="0"/>
                <a:cs typeface="Times New Roman" panose="02020603050405020304" pitchFamily="18" charset="0"/>
              </a:rPr>
              <a:t>Exploratory Data Analysis</a:t>
            </a:r>
          </a:p>
        </p:txBody>
      </p:sp>
      <p:pic>
        <p:nvPicPr>
          <p:cNvPr id="5" name="Picture 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811113" y="23129184"/>
            <a:ext cx="5095232" cy="2162666"/>
          </a:xfrm>
          <a:prstGeom prst="rect">
            <a:avLst/>
          </a:prstGeom>
        </p:spPr>
      </p:pic>
      <p:pic>
        <p:nvPicPr>
          <p:cNvPr id="27" name="Picture 26"/>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5511478" y="25704790"/>
            <a:ext cx="5353879" cy="2676940"/>
          </a:xfrm>
          <a:prstGeom prst="rect">
            <a:avLst/>
          </a:prstGeom>
        </p:spPr>
      </p:pic>
      <p:pic>
        <p:nvPicPr>
          <p:cNvPr id="53" name="Picture 52"/>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5529003" y="29008706"/>
            <a:ext cx="5406734" cy="2703367"/>
          </a:xfrm>
          <a:prstGeom prst="rect">
            <a:avLst/>
          </a:prstGeom>
        </p:spPr>
      </p:pic>
      <p:pic>
        <p:nvPicPr>
          <p:cNvPr id="54" name="Picture 5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1086446" y="23129184"/>
            <a:ext cx="7428188" cy="8681769"/>
          </a:xfrm>
          <a:prstGeom prst="rect">
            <a:avLst/>
          </a:prstGeom>
        </p:spPr>
      </p:pic>
      <p:sp>
        <p:nvSpPr>
          <p:cNvPr id="73" name="Content Placeholder 11"/>
          <p:cNvSpPr>
            <a:spLocks noGrp="1"/>
          </p:cNvSpPr>
          <p:nvPr>
            <p:ph sz="quarter" idx="25"/>
          </p:nvPr>
        </p:nvSpPr>
        <p:spPr>
          <a:xfrm>
            <a:off x="23166338" y="31822520"/>
            <a:ext cx="3798548" cy="443290"/>
          </a:xfrm>
        </p:spPr>
        <p:txBody>
          <a:bodyPr>
            <a:noAutofit/>
          </a:bodyPr>
          <a:lstStyle/>
          <a:p>
            <a:pPr marL="0" indent="0" algn="ctr">
              <a:lnSpc>
                <a:spcPct val="140000"/>
              </a:lnSpc>
              <a:buNone/>
            </a:pPr>
            <a:r>
              <a:rPr lang="en-US" sz="1300" b="1" dirty="0"/>
              <a:t>Figure 4: Regression Visualization </a:t>
            </a:r>
          </a:p>
        </p:txBody>
      </p:sp>
      <p:sp>
        <p:nvSpPr>
          <p:cNvPr id="74" name="Content Placeholder 11"/>
          <p:cNvSpPr>
            <a:spLocks noGrp="1"/>
          </p:cNvSpPr>
          <p:nvPr>
            <p:ph sz="quarter" idx="25"/>
          </p:nvPr>
        </p:nvSpPr>
        <p:spPr>
          <a:xfrm>
            <a:off x="15979219" y="28373751"/>
            <a:ext cx="4715580" cy="423219"/>
          </a:xfrm>
        </p:spPr>
        <p:txBody>
          <a:bodyPr>
            <a:noAutofit/>
          </a:bodyPr>
          <a:lstStyle/>
          <a:p>
            <a:pPr marL="0" indent="0" algn="ctr">
              <a:buNone/>
            </a:pPr>
            <a:r>
              <a:rPr lang="en-US" sz="1300" b="1" dirty="0"/>
              <a:t>Figure 5: Boxplot for Publish Month and Views</a:t>
            </a:r>
          </a:p>
        </p:txBody>
      </p:sp>
      <p:sp>
        <p:nvSpPr>
          <p:cNvPr id="75" name="Content Placeholder 11"/>
          <p:cNvSpPr>
            <a:spLocks noGrp="1"/>
          </p:cNvSpPr>
          <p:nvPr>
            <p:ph sz="quarter" idx="25"/>
          </p:nvPr>
        </p:nvSpPr>
        <p:spPr>
          <a:xfrm>
            <a:off x="15888991" y="31770346"/>
            <a:ext cx="4896036" cy="498369"/>
          </a:xfrm>
        </p:spPr>
        <p:txBody>
          <a:bodyPr>
            <a:normAutofit/>
          </a:bodyPr>
          <a:lstStyle/>
          <a:p>
            <a:pPr marL="0" indent="0" algn="ctr">
              <a:lnSpc>
                <a:spcPct val="120000"/>
              </a:lnSpc>
              <a:buNone/>
            </a:pPr>
            <a:r>
              <a:rPr lang="en-US" sz="1300" b="1" dirty="0"/>
              <a:t>Figure 6: Boxplot for Publish Weekday and Views </a:t>
            </a:r>
          </a:p>
        </p:txBody>
      </p:sp>
      <p:sp>
        <p:nvSpPr>
          <p:cNvPr id="76" name="Content Placeholder 11"/>
          <p:cNvSpPr>
            <a:spLocks noGrp="1"/>
          </p:cNvSpPr>
          <p:nvPr>
            <p:ph sz="quarter" idx="25"/>
          </p:nvPr>
        </p:nvSpPr>
        <p:spPr>
          <a:xfrm>
            <a:off x="15946030" y="25220490"/>
            <a:ext cx="4715580" cy="423219"/>
          </a:xfrm>
        </p:spPr>
        <p:txBody>
          <a:bodyPr>
            <a:normAutofit fontScale="40000" lnSpcReduction="20000"/>
          </a:bodyPr>
          <a:lstStyle/>
          <a:p>
            <a:pPr marL="0" indent="0" algn="ctr">
              <a:buNone/>
            </a:pPr>
            <a:r>
              <a:rPr lang="en-US" b="1" dirty="0"/>
              <a:t>Figure 4: Distribution of number of views for each talk</a:t>
            </a:r>
          </a:p>
          <a:p>
            <a:pPr marL="0" indent="0" algn="ctr">
              <a:buNone/>
            </a:pPr>
            <a:endParaRPr lang="en-US" b="1" dirty="0"/>
          </a:p>
        </p:txBody>
      </p:sp>
      <p:sp>
        <p:nvSpPr>
          <p:cNvPr id="77" name="Content Placeholder 11"/>
          <p:cNvSpPr>
            <a:spLocks noGrp="1"/>
          </p:cNvSpPr>
          <p:nvPr>
            <p:ph sz="quarter" idx="25"/>
          </p:nvPr>
        </p:nvSpPr>
        <p:spPr>
          <a:xfrm>
            <a:off x="31300388" y="16081575"/>
            <a:ext cx="4715580" cy="423219"/>
          </a:xfrm>
        </p:spPr>
        <p:txBody>
          <a:bodyPr>
            <a:normAutofit fontScale="47500" lnSpcReduction="20000"/>
          </a:bodyPr>
          <a:lstStyle/>
          <a:p>
            <a:pPr marL="0" indent="0" algn="ctr">
              <a:buNone/>
            </a:pPr>
            <a:r>
              <a:rPr lang="en-US" b="1" dirty="0"/>
              <a:t>Figure 8: Most Popular Topics via Word Cloud</a:t>
            </a:r>
          </a:p>
          <a:p>
            <a:pPr marL="0" indent="0" algn="ctr">
              <a:buNone/>
            </a:pPr>
            <a:endParaRPr lang="en-US" b="1" dirty="0"/>
          </a:p>
          <a:p>
            <a:pPr marL="0" indent="0" algn="ctr">
              <a:buNone/>
            </a:pPr>
            <a:endParaRPr lang="en-US" b="1" dirty="0"/>
          </a:p>
        </p:txBody>
      </p:sp>
      <p:sp>
        <p:nvSpPr>
          <p:cNvPr id="78" name="Content Placeholder 11"/>
          <p:cNvSpPr>
            <a:spLocks noGrp="1"/>
          </p:cNvSpPr>
          <p:nvPr>
            <p:ph sz="quarter" idx="25"/>
          </p:nvPr>
        </p:nvSpPr>
        <p:spPr>
          <a:xfrm>
            <a:off x="38361885" y="16132454"/>
            <a:ext cx="3415880" cy="456098"/>
          </a:xfrm>
        </p:spPr>
        <p:txBody>
          <a:bodyPr>
            <a:normAutofit fontScale="47500" lnSpcReduction="20000"/>
          </a:bodyPr>
          <a:lstStyle/>
          <a:p>
            <a:pPr marL="0" indent="0" algn="ctr">
              <a:buNone/>
            </a:pPr>
            <a:r>
              <a:rPr lang="en-US" b="1" dirty="0"/>
              <a:t>Figure 9: TOP 10 popular topics</a:t>
            </a:r>
          </a:p>
          <a:p>
            <a:pPr marL="0" indent="0" algn="ctr">
              <a:buNone/>
            </a:pPr>
            <a:endParaRPr lang="en-US" b="1" dirty="0"/>
          </a:p>
        </p:txBody>
      </p:sp>
      <p:sp>
        <p:nvSpPr>
          <p:cNvPr id="79" name="Content Placeholder 11"/>
          <p:cNvSpPr>
            <a:spLocks noGrp="1"/>
          </p:cNvSpPr>
          <p:nvPr>
            <p:ph sz="quarter" idx="25"/>
          </p:nvPr>
        </p:nvSpPr>
        <p:spPr>
          <a:xfrm>
            <a:off x="37062185" y="11499881"/>
            <a:ext cx="5187784" cy="453249"/>
          </a:xfrm>
        </p:spPr>
        <p:txBody>
          <a:bodyPr>
            <a:normAutofit fontScale="40000" lnSpcReduction="20000"/>
          </a:bodyPr>
          <a:lstStyle/>
          <a:p>
            <a:pPr marL="0" indent="0" algn="ctr">
              <a:buNone/>
            </a:pPr>
            <a:r>
              <a:rPr lang="en-US" b="1" dirty="0"/>
              <a:t>Figure 7: Feature Importance of Random Forest Classifier</a:t>
            </a:r>
          </a:p>
        </p:txBody>
      </p:sp>
      <p:sp>
        <p:nvSpPr>
          <p:cNvPr id="80" name="Text Placeholder 6"/>
          <p:cNvSpPr>
            <a:spLocks noGrp="1"/>
          </p:cNvSpPr>
          <p:nvPr>
            <p:ph type="body" sz="quarter" idx="17"/>
          </p:nvPr>
        </p:nvSpPr>
        <p:spPr>
          <a:xfrm>
            <a:off x="1521545" y="13378968"/>
            <a:ext cx="12801600" cy="1219200"/>
          </a:xfrm>
        </p:spPr>
        <p:txBody>
          <a:bodyPr/>
          <a:lstStyle/>
          <a:p>
            <a:r>
              <a:rPr lang="en-US" dirty="0">
                <a:latin typeface="Times New Roman" panose="02020603050405020304" pitchFamily="18" charset="0"/>
                <a:cs typeface="Times New Roman" panose="02020603050405020304" pitchFamily="18" charset="0"/>
              </a:rPr>
              <a:t>Techniques </a:t>
            </a:r>
          </a:p>
        </p:txBody>
      </p:sp>
      <p:sp>
        <p:nvSpPr>
          <p:cNvPr id="81" name="Content Placeholder 11"/>
          <p:cNvSpPr>
            <a:spLocks noGrp="1"/>
          </p:cNvSpPr>
          <p:nvPr>
            <p:ph sz="quarter" idx="25"/>
          </p:nvPr>
        </p:nvSpPr>
        <p:spPr>
          <a:xfrm>
            <a:off x="8273747" y="14847082"/>
            <a:ext cx="5559175" cy="2008874"/>
          </a:xfrm>
        </p:spPr>
        <p:txBody>
          <a:bodyPr>
            <a:normAutofit fontScale="55000" lnSpcReduction="20000"/>
          </a:bodyPr>
          <a:lstStyle/>
          <a:p>
            <a:pPr marL="0" indent="0">
              <a:buNone/>
            </a:pPr>
            <a:r>
              <a:rPr lang="en-US" sz="3600" b="1" dirty="0">
                <a:latin typeface="Times New Roman" panose="02020603050405020304" pitchFamily="18" charset="0"/>
                <a:cs typeface="Times New Roman" panose="02020603050405020304" pitchFamily="18" charset="0"/>
              </a:rPr>
              <a:t>Classification Model Evaluation Metrics: </a:t>
            </a:r>
          </a:p>
          <a:p>
            <a:r>
              <a:rPr lang="en-US" dirty="0">
                <a:latin typeface="Times New Roman" panose="02020603050405020304" pitchFamily="18" charset="0"/>
                <a:cs typeface="Times New Roman" panose="02020603050405020304" pitchFamily="18" charset="0"/>
              </a:rPr>
              <a:t>Prediction Accuracy </a:t>
            </a:r>
          </a:p>
          <a:p>
            <a:r>
              <a:rPr lang="en-US" dirty="0">
                <a:latin typeface="Times New Roman" panose="02020603050405020304" pitchFamily="18" charset="0"/>
                <a:cs typeface="Times New Roman" panose="02020603050405020304" pitchFamily="18" charset="0"/>
              </a:rPr>
              <a:t>Confusion Matrix </a:t>
            </a:r>
          </a:p>
          <a:p>
            <a:r>
              <a:rPr lang="en-US" dirty="0">
                <a:latin typeface="Times New Roman" panose="02020603050405020304" pitchFamily="18" charset="0"/>
                <a:cs typeface="Times New Roman" panose="02020603050405020304" pitchFamily="18" charset="0"/>
              </a:rPr>
              <a:t>Classification Report</a:t>
            </a:r>
          </a:p>
          <a:p>
            <a:r>
              <a:rPr lang="en-US" dirty="0">
                <a:latin typeface="Times New Roman" panose="02020603050405020304" pitchFamily="18" charset="0"/>
                <a:cs typeface="Times New Roman" panose="02020603050405020304" pitchFamily="18" charset="0"/>
              </a:rPr>
              <a:t>Cross Validation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82" name="Content Placeholder 11"/>
          <p:cNvSpPr>
            <a:spLocks noGrp="1"/>
          </p:cNvSpPr>
          <p:nvPr>
            <p:ph sz="quarter" idx="25"/>
          </p:nvPr>
        </p:nvSpPr>
        <p:spPr>
          <a:xfrm>
            <a:off x="1950199" y="14844120"/>
            <a:ext cx="5291892" cy="2049334"/>
          </a:xfrm>
        </p:spPr>
        <p:txBody>
          <a:bodyPr>
            <a:normAutofit fontScale="55000" lnSpcReduction="20000"/>
          </a:bodyPr>
          <a:lstStyle/>
          <a:p>
            <a:pPr marL="0" indent="0">
              <a:buNone/>
            </a:pPr>
            <a:r>
              <a:rPr lang="en-US" sz="3600" b="1" dirty="0">
                <a:latin typeface="Times New Roman" panose="02020603050405020304" pitchFamily="18" charset="0"/>
                <a:cs typeface="Times New Roman" panose="02020603050405020304" pitchFamily="18" charset="0"/>
              </a:rPr>
              <a:t>Classification Algorithms: </a:t>
            </a:r>
          </a:p>
          <a:p>
            <a:r>
              <a:rPr lang="en-US" dirty="0">
                <a:latin typeface="Times New Roman" panose="02020603050405020304" pitchFamily="18" charset="0"/>
                <a:cs typeface="Times New Roman" panose="02020603050405020304" pitchFamily="18" charset="0"/>
              </a:rPr>
              <a:t>Logistic Regression</a:t>
            </a:r>
          </a:p>
          <a:p>
            <a:r>
              <a:rPr lang="en-US" dirty="0">
                <a:latin typeface="Times New Roman" panose="02020603050405020304" pitchFamily="18" charset="0"/>
                <a:cs typeface="Times New Roman" panose="02020603050405020304" pitchFamily="18" charset="0"/>
              </a:rPr>
              <a:t>Random Forest Classifier</a:t>
            </a:r>
          </a:p>
          <a:p>
            <a:r>
              <a:rPr lang="en-US" dirty="0">
                <a:latin typeface="Times New Roman" panose="02020603050405020304" pitchFamily="18" charset="0"/>
                <a:cs typeface="Times New Roman" panose="02020603050405020304" pitchFamily="18" charset="0"/>
              </a:rPr>
              <a:t>Decision Tree Classifier</a:t>
            </a:r>
          </a:p>
          <a:p>
            <a:r>
              <a:rPr lang="en-US" dirty="0">
                <a:latin typeface="Times New Roman" panose="02020603050405020304" pitchFamily="18" charset="0"/>
                <a:cs typeface="Times New Roman" panose="02020603050405020304" pitchFamily="18" charset="0"/>
              </a:rPr>
              <a:t>Multinomial Naïve Bayes</a:t>
            </a:r>
          </a:p>
          <a:p>
            <a:endParaRPr lang="en-US" dirty="0">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142221" y="7277857"/>
            <a:ext cx="3812798" cy="2144699"/>
          </a:xfrm>
          <a:prstGeom prst="rect">
            <a:avLst/>
          </a:prstGeom>
        </p:spPr>
      </p:pic>
      <p:sp>
        <p:nvSpPr>
          <p:cNvPr id="83" name="Text Placeholder 7"/>
          <p:cNvSpPr>
            <a:spLocks noGrp="1"/>
          </p:cNvSpPr>
          <p:nvPr>
            <p:ph type="body" sz="quarter" idx="19"/>
          </p:nvPr>
        </p:nvSpPr>
        <p:spPr>
          <a:xfrm>
            <a:off x="1439092" y="26272338"/>
            <a:ext cx="12801600" cy="1219200"/>
          </a:xfrm>
        </p:spPr>
        <p:txBody>
          <a:bodyPr/>
          <a:lstStyle/>
          <a:p>
            <a:r>
              <a:rPr lang="en-US" dirty="0">
                <a:latin typeface="Times New Roman" panose="02020603050405020304" pitchFamily="18" charset="0"/>
                <a:cs typeface="Times New Roman" panose="02020603050405020304" pitchFamily="18" charset="0"/>
              </a:rPr>
              <a:t>Data Preprocessing</a:t>
            </a:r>
          </a:p>
        </p:txBody>
      </p:sp>
      <p:pic>
        <p:nvPicPr>
          <p:cNvPr id="26" name="Picture 25"/>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465323" y="29954045"/>
            <a:ext cx="5523809" cy="2122140"/>
          </a:xfrm>
          <a:prstGeom prst="rect">
            <a:avLst/>
          </a:prstGeom>
        </p:spPr>
      </p:pic>
      <p:pic>
        <p:nvPicPr>
          <p:cNvPr id="55" name="Picture 54"/>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439092" y="27659121"/>
            <a:ext cx="10024649" cy="2190082"/>
          </a:xfrm>
          <a:prstGeom prst="rect">
            <a:avLst/>
          </a:prstGeom>
        </p:spPr>
      </p:pic>
      <p:sp>
        <p:nvSpPr>
          <p:cNvPr id="84" name="Content Placeholder 11"/>
          <p:cNvSpPr>
            <a:spLocks noGrp="1"/>
          </p:cNvSpPr>
          <p:nvPr>
            <p:ph sz="quarter" idx="25"/>
          </p:nvPr>
        </p:nvSpPr>
        <p:spPr>
          <a:xfrm>
            <a:off x="2222023" y="32067974"/>
            <a:ext cx="3732996" cy="395671"/>
          </a:xfrm>
        </p:spPr>
        <p:txBody>
          <a:bodyPr>
            <a:normAutofit fontScale="77500" lnSpcReduction="20000"/>
          </a:bodyPr>
          <a:lstStyle/>
          <a:p>
            <a:pPr marL="0" indent="0" algn="ctr">
              <a:lnSpc>
                <a:spcPct val="120000"/>
              </a:lnSpc>
              <a:buNone/>
            </a:pPr>
            <a:r>
              <a:rPr lang="en-US" sz="1300" b="1" dirty="0"/>
              <a:t>Figure 2: Convert UNIX Timestamp to Human Date</a:t>
            </a:r>
          </a:p>
        </p:txBody>
      </p:sp>
      <p:pic>
        <p:nvPicPr>
          <p:cNvPr id="63" name="Picture 62"/>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7407797" y="29985257"/>
            <a:ext cx="6620674" cy="2090928"/>
          </a:xfrm>
          <a:prstGeom prst="rect">
            <a:avLst/>
          </a:prstGeom>
        </p:spPr>
      </p:pic>
      <p:sp>
        <p:nvSpPr>
          <p:cNvPr id="85" name="Content Placeholder 11"/>
          <p:cNvSpPr>
            <a:spLocks noGrp="1"/>
          </p:cNvSpPr>
          <p:nvPr>
            <p:ph sz="quarter" idx="25"/>
          </p:nvPr>
        </p:nvSpPr>
        <p:spPr>
          <a:xfrm>
            <a:off x="8662065" y="32115678"/>
            <a:ext cx="3732996" cy="395671"/>
          </a:xfrm>
        </p:spPr>
        <p:txBody>
          <a:bodyPr>
            <a:normAutofit fontScale="77500" lnSpcReduction="20000"/>
          </a:bodyPr>
          <a:lstStyle/>
          <a:p>
            <a:pPr marL="0" indent="0" algn="ctr">
              <a:lnSpc>
                <a:spcPct val="120000"/>
              </a:lnSpc>
              <a:buNone/>
            </a:pPr>
            <a:r>
              <a:rPr lang="en-US" sz="1300" b="1" dirty="0"/>
              <a:t>Figure 3: Adding a Event Class Feature based on </a:t>
            </a:r>
            <a:r>
              <a:rPr lang="en-US" sz="1300" b="1" i="1" dirty="0"/>
              <a:t>event</a:t>
            </a:r>
          </a:p>
        </p:txBody>
      </p:sp>
      <p:sp>
        <p:nvSpPr>
          <p:cNvPr id="86" name="Content Placeholder 11"/>
          <p:cNvSpPr>
            <a:spLocks noGrp="1"/>
          </p:cNvSpPr>
          <p:nvPr>
            <p:ph sz="quarter" idx="25"/>
          </p:nvPr>
        </p:nvSpPr>
        <p:spPr>
          <a:xfrm>
            <a:off x="11667919" y="28328787"/>
            <a:ext cx="2189080" cy="679919"/>
          </a:xfrm>
        </p:spPr>
        <p:txBody>
          <a:bodyPr>
            <a:normAutofit fontScale="77500" lnSpcReduction="20000"/>
          </a:bodyPr>
          <a:lstStyle/>
          <a:p>
            <a:pPr marL="0" indent="0">
              <a:lnSpc>
                <a:spcPct val="120000"/>
              </a:lnSpc>
              <a:buNone/>
            </a:pPr>
            <a:r>
              <a:rPr lang="en-US" sz="1300" b="1" dirty="0"/>
              <a:t>Figure 1: Convert ratings from string object to a matrix table</a:t>
            </a:r>
            <a:endParaRPr lang="en-US" sz="1300" b="1" i="1" dirty="0"/>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842</TotalTime>
  <Words>1384</Words>
  <Application>Microsoft Office PowerPoint</Application>
  <PresentationFormat>Custom</PresentationFormat>
  <Paragraphs>165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Segoe UI</vt:lpstr>
      <vt:lpstr>Times New Roman</vt:lpstr>
      <vt:lpstr>Science Poster</vt:lpstr>
      <vt:lpstr>Predict the Popularity of a TED Talk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Liu, Jacob</cp:lastModifiedBy>
  <cp:revision>131</cp:revision>
  <dcterms:created xsi:type="dcterms:W3CDTF">2013-01-20T21:20:28Z</dcterms:created>
  <dcterms:modified xsi:type="dcterms:W3CDTF">2018-12-18T18:11:32Z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