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665815af-b27a-437d-8049-49999e8278b7" providerId="ADAL" clId="{CDFB73AC-D892-402D-BD06-E9C8B0F244D8}"/>
    <pc:docChg chg="undo custSel addSld modSld">
      <pc:chgData name=" " userId="665815af-b27a-437d-8049-49999e8278b7" providerId="ADAL" clId="{CDFB73AC-D892-402D-BD06-E9C8B0F244D8}" dt="2018-12-20T20:29:30.094" v="604" actId="478"/>
      <pc:docMkLst>
        <pc:docMk/>
      </pc:docMkLst>
      <pc:sldChg chg="modSp">
        <pc:chgData name=" " userId="665815af-b27a-437d-8049-49999e8278b7" providerId="ADAL" clId="{CDFB73AC-D892-402D-BD06-E9C8B0F244D8}" dt="2018-12-20T20:28:11.431" v="564" actId="13926"/>
        <pc:sldMkLst>
          <pc:docMk/>
          <pc:sldMk cId="2027805445" sldId="257"/>
        </pc:sldMkLst>
        <pc:graphicFrameChg chg="modGraphic">
          <ac:chgData name=" " userId="665815af-b27a-437d-8049-49999e8278b7" providerId="ADAL" clId="{CDFB73AC-D892-402D-BD06-E9C8B0F244D8}" dt="2018-12-20T20:28:11.431" v="564" actId="13926"/>
          <ac:graphicFrameMkLst>
            <pc:docMk/>
            <pc:sldMk cId="2027805445" sldId="257"/>
            <ac:graphicFrameMk id="4" creationId="{ACC64F21-80F9-4D5D-860D-70E029BE2E6D}"/>
          </ac:graphicFrameMkLst>
        </pc:graphicFrameChg>
      </pc:sldChg>
      <pc:sldChg chg="modSp">
        <pc:chgData name=" " userId="665815af-b27a-437d-8049-49999e8278b7" providerId="ADAL" clId="{CDFB73AC-D892-402D-BD06-E9C8B0F244D8}" dt="2018-12-20T20:14:15.704" v="191" actId="5793"/>
        <pc:sldMkLst>
          <pc:docMk/>
          <pc:sldMk cId="3397535280" sldId="260"/>
        </pc:sldMkLst>
        <pc:spChg chg="mod">
          <ac:chgData name=" " userId="665815af-b27a-437d-8049-49999e8278b7" providerId="ADAL" clId="{CDFB73AC-D892-402D-BD06-E9C8B0F244D8}" dt="2018-12-20T20:14:15.704" v="191" actId="5793"/>
          <ac:spMkLst>
            <pc:docMk/>
            <pc:sldMk cId="3397535280" sldId="260"/>
            <ac:spMk id="3" creationId="{77ADF49E-4510-4EBB-AF78-C3964FA550C0}"/>
          </ac:spMkLst>
        </pc:spChg>
      </pc:sldChg>
      <pc:sldChg chg="addSp delSp modSp">
        <pc:chgData name=" " userId="665815af-b27a-437d-8049-49999e8278b7" providerId="ADAL" clId="{CDFB73AC-D892-402D-BD06-E9C8B0F244D8}" dt="2018-12-20T20:15:46.570" v="205" actId="20577"/>
        <pc:sldMkLst>
          <pc:docMk/>
          <pc:sldMk cId="2569416625" sldId="261"/>
        </pc:sldMkLst>
        <pc:spChg chg="mod">
          <ac:chgData name=" " userId="665815af-b27a-437d-8049-49999e8278b7" providerId="ADAL" clId="{CDFB73AC-D892-402D-BD06-E9C8B0F244D8}" dt="2018-12-20T20:15:46.570" v="205" actId="20577"/>
          <ac:spMkLst>
            <pc:docMk/>
            <pc:sldMk cId="2569416625" sldId="261"/>
            <ac:spMk id="2" creationId="{8E2E5AA6-9D8E-4395-9200-512243652347}"/>
          </ac:spMkLst>
        </pc:spChg>
        <pc:spChg chg="del">
          <ac:chgData name=" " userId="665815af-b27a-437d-8049-49999e8278b7" providerId="ADAL" clId="{CDFB73AC-D892-402D-BD06-E9C8B0F244D8}" dt="2018-12-20T20:14:30.418" v="193" actId="478"/>
          <ac:spMkLst>
            <pc:docMk/>
            <pc:sldMk cId="2569416625" sldId="261"/>
            <ac:spMk id="3" creationId="{4334D124-AC64-41D9-A0DF-D49FCC93D481}"/>
          </ac:spMkLst>
        </pc:spChg>
        <pc:spChg chg="add del mod">
          <ac:chgData name=" " userId="665815af-b27a-437d-8049-49999e8278b7" providerId="ADAL" clId="{CDFB73AC-D892-402D-BD06-E9C8B0F244D8}" dt="2018-12-20T20:14:35.278" v="194" actId="478"/>
          <ac:spMkLst>
            <pc:docMk/>
            <pc:sldMk cId="2569416625" sldId="261"/>
            <ac:spMk id="5" creationId="{9D14CCA6-25FA-49AA-9025-4739868ABA5D}"/>
          </ac:spMkLst>
        </pc:spChg>
        <pc:picChg chg="add mod">
          <ac:chgData name=" " userId="665815af-b27a-437d-8049-49999e8278b7" providerId="ADAL" clId="{CDFB73AC-D892-402D-BD06-E9C8B0F244D8}" dt="2018-12-20T20:15:34.527" v="198" actId="1076"/>
          <ac:picMkLst>
            <pc:docMk/>
            <pc:sldMk cId="2569416625" sldId="261"/>
            <ac:picMk id="7" creationId="{567A600A-2CAB-458F-AB17-51203E42F620}"/>
          </ac:picMkLst>
        </pc:picChg>
      </pc:sldChg>
      <pc:sldChg chg="modSp">
        <pc:chgData name=" " userId="665815af-b27a-437d-8049-49999e8278b7" providerId="ADAL" clId="{CDFB73AC-D892-402D-BD06-E9C8B0F244D8}" dt="2018-12-20T20:28:45.197" v="603" actId="20577"/>
        <pc:sldMkLst>
          <pc:docMk/>
          <pc:sldMk cId="2702629806" sldId="262"/>
        </pc:sldMkLst>
        <pc:spChg chg="mod">
          <ac:chgData name=" " userId="665815af-b27a-437d-8049-49999e8278b7" providerId="ADAL" clId="{CDFB73AC-D892-402D-BD06-E9C8B0F244D8}" dt="2018-12-20T20:28:45.197" v="603" actId="20577"/>
          <ac:spMkLst>
            <pc:docMk/>
            <pc:sldMk cId="2702629806" sldId="262"/>
            <ac:spMk id="3" creationId="{019D6666-48E4-4C3C-9046-B0E7A90C0264}"/>
          </ac:spMkLst>
        </pc:spChg>
      </pc:sldChg>
      <pc:sldChg chg="modSp">
        <pc:chgData name=" " userId="665815af-b27a-437d-8049-49999e8278b7" providerId="ADAL" clId="{CDFB73AC-D892-402D-BD06-E9C8B0F244D8}" dt="2018-12-20T20:26:19.307" v="562" actId="20577"/>
        <pc:sldMkLst>
          <pc:docMk/>
          <pc:sldMk cId="1484106924" sldId="263"/>
        </pc:sldMkLst>
        <pc:spChg chg="mod">
          <ac:chgData name=" " userId="665815af-b27a-437d-8049-49999e8278b7" providerId="ADAL" clId="{CDFB73AC-D892-402D-BD06-E9C8B0F244D8}" dt="2018-12-20T20:26:19.307" v="562" actId="20577"/>
          <ac:spMkLst>
            <pc:docMk/>
            <pc:sldMk cId="1484106924" sldId="263"/>
            <ac:spMk id="3" creationId="{019D6666-48E4-4C3C-9046-B0E7A90C0264}"/>
          </ac:spMkLst>
        </pc:spChg>
      </pc:sldChg>
      <pc:sldChg chg="modSp">
        <pc:chgData name=" " userId="665815af-b27a-437d-8049-49999e8278b7" providerId="ADAL" clId="{CDFB73AC-D892-402D-BD06-E9C8B0F244D8}" dt="2018-12-20T20:24:13.356" v="378" actId="108"/>
        <pc:sldMkLst>
          <pc:docMk/>
          <pc:sldMk cId="2417057492" sldId="264"/>
        </pc:sldMkLst>
        <pc:spChg chg="mod">
          <ac:chgData name=" " userId="665815af-b27a-437d-8049-49999e8278b7" providerId="ADAL" clId="{CDFB73AC-D892-402D-BD06-E9C8B0F244D8}" dt="2018-12-20T20:24:13.356" v="378" actId="108"/>
          <ac:spMkLst>
            <pc:docMk/>
            <pc:sldMk cId="2417057492" sldId="264"/>
            <ac:spMk id="3" creationId="{8CA090F0-EDB9-4969-ADC3-E1B9086BED67}"/>
          </ac:spMkLst>
        </pc:spChg>
      </pc:sldChg>
      <pc:sldChg chg="delSp">
        <pc:chgData name=" " userId="665815af-b27a-437d-8049-49999e8278b7" providerId="ADAL" clId="{CDFB73AC-D892-402D-BD06-E9C8B0F244D8}" dt="2018-12-20T20:29:30.094" v="604" actId="478"/>
        <pc:sldMkLst>
          <pc:docMk/>
          <pc:sldMk cId="1793153401" sldId="267"/>
        </pc:sldMkLst>
        <pc:spChg chg="del">
          <ac:chgData name=" " userId="665815af-b27a-437d-8049-49999e8278b7" providerId="ADAL" clId="{CDFB73AC-D892-402D-BD06-E9C8B0F244D8}" dt="2018-12-20T20:29:30.094" v="604" actId="478"/>
          <ac:spMkLst>
            <pc:docMk/>
            <pc:sldMk cId="1793153401" sldId="267"/>
            <ac:spMk id="3" creationId="{9EE4C4E7-01E3-4805-A637-894996C33724}"/>
          </ac:spMkLst>
        </pc:spChg>
      </pc:sldChg>
      <pc:sldChg chg="addSp delSp modSp add">
        <pc:chgData name=" " userId="665815af-b27a-437d-8049-49999e8278b7" providerId="ADAL" clId="{CDFB73AC-D892-402D-BD06-E9C8B0F244D8}" dt="2018-12-20T20:16:20.334" v="226" actId="1076"/>
        <pc:sldMkLst>
          <pc:docMk/>
          <pc:sldMk cId="3589018673" sldId="268"/>
        </pc:sldMkLst>
        <pc:spChg chg="mod">
          <ac:chgData name=" " userId="665815af-b27a-437d-8049-49999e8278b7" providerId="ADAL" clId="{CDFB73AC-D892-402D-BD06-E9C8B0F244D8}" dt="2018-12-20T20:16:06.928" v="221" actId="122"/>
          <ac:spMkLst>
            <pc:docMk/>
            <pc:sldMk cId="3589018673" sldId="268"/>
            <ac:spMk id="2" creationId="{59F9FE37-8321-4544-BC3F-5D31747C0EF2}"/>
          </ac:spMkLst>
        </pc:spChg>
        <pc:spChg chg="del">
          <ac:chgData name=" " userId="665815af-b27a-437d-8049-49999e8278b7" providerId="ADAL" clId="{CDFB73AC-D892-402D-BD06-E9C8B0F244D8}" dt="2018-12-20T20:16:09.895" v="222" actId="478"/>
          <ac:spMkLst>
            <pc:docMk/>
            <pc:sldMk cId="3589018673" sldId="268"/>
            <ac:spMk id="3" creationId="{8299F1C7-EE0F-4CDA-BC87-7959BA8B57D0}"/>
          </ac:spMkLst>
        </pc:spChg>
        <pc:picChg chg="add mod">
          <ac:chgData name=" " userId="665815af-b27a-437d-8049-49999e8278b7" providerId="ADAL" clId="{CDFB73AC-D892-402D-BD06-E9C8B0F244D8}" dt="2018-12-20T20:16:20.334" v="226" actId="1076"/>
          <ac:picMkLst>
            <pc:docMk/>
            <pc:sldMk cId="3589018673" sldId="268"/>
            <ac:picMk id="5" creationId="{BA0FC6D7-CDD6-4DBF-9CB7-9EEEC423D7A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C5449-E466-4B91-BA6D-913DBD221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918F80-4878-4521-B4F1-F24B0F9E71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2C4E5A-3ECF-4A26-82AB-89E9CEFD3B78}"/>
              </a:ext>
            </a:extLst>
          </p:cNvPr>
          <p:cNvSpPr>
            <a:spLocks noGrp="1"/>
          </p:cNvSpPr>
          <p:nvPr>
            <p:ph type="dt" sz="half" idx="10"/>
          </p:nvPr>
        </p:nvSpPr>
        <p:spPr/>
        <p:txBody>
          <a:bodyPr/>
          <a:lstStyle/>
          <a:p>
            <a:fld id="{01B4A4A4-A227-4D5A-928C-A2FF39373C6F}" type="datetimeFigureOut">
              <a:rPr lang="en-US" smtClean="0"/>
              <a:t>12/20/2018</a:t>
            </a:fld>
            <a:endParaRPr lang="en-US"/>
          </a:p>
        </p:txBody>
      </p:sp>
      <p:sp>
        <p:nvSpPr>
          <p:cNvPr id="5" name="Footer Placeholder 4">
            <a:extLst>
              <a:ext uri="{FF2B5EF4-FFF2-40B4-BE49-F238E27FC236}">
                <a16:creationId xmlns:a16="http://schemas.microsoft.com/office/drawing/2014/main" id="{4AB2A4CB-2F54-48B5-86A9-2D5397261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C4DEC-06AC-49DB-AA52-3B9F304221A4}"/>
              </a:ext>
            </a:extLst>
          </p:cNvPr>
          <p:cNvSpPr>
            <a:spLocks noGrp="1"/>
          </p:cNvSpPr>
          <p:nvPr>
            <p:ph type="sldNum" sz="quarter" idx="12"/>
          </p:nvPr>
        </p:nvSpPr>
        <p:spPr/>
        <p:txBody>
          <a:bodyPr/>
          <a:lstStyle/>
          <a:p>
            <a:fld id="{DB33B62D-CB8F-4B07-A08F-5DB7AF08B255}" type="slidenum">
              <a:rPr lang="en-US" smtClean="0"/>
              <a:t>‹#›</a:t>
            </a:fld>
            <a:endParaRPr lang="en-US"/>
          </a:p>
        </p:txBody>
      </p:sp>
    </p:spTree>
    <p:extLst>
      <p:ext uri="{BB962C8B-B14F-4D97-AF65-F5344CB8AC3E}">
        <p14:creationId xmlns:p14="http://schemas.microsoft.com/office/powerpoint/2010/main" val="212000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0CA9-4EF0-4366-8390-BA0A820208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7A88ED-2AC6-4BEF-8B0B-7A091828781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3E024-BB53-4E45-852A-2678BD99515B}"/>
              </a:ext>
            </a:extLst>
          </p:cNvPr>
          <p:cNvSpPr>
            <a:spLocks noGrp="1"/>
          </p:cNvSpPr>
          <p:nvPr>
            <p:ph type="dt" sz="half" idx="10"/>
          </p:nvPr>
        </p:nvSpPr>
        <p:spPr/>
        <p:txBody>
          <a:bodyPr/>
          <a:lstStyle/>
          <a:p>
            <a:fld id="{01B4A4A4-A227-4D5A-928C-A2FF39373C6F}" type="datetimeFigureOut">
              <a:rPr lang="en-US" smtClean="0"/>
              <a:t>12/20/2018</a:t>
            </a:fld>
            <a:endParaRPr lang="en-US"/>
          </a:p>
        </p:txBody>
      </p:sp>
      <p:sp>
        <p:nvSpPr>
          <p:cNvPr id="5" name="Footer Placeholder 4">
            <a:extLst>
              <a:ext uri="{FF2B5EF4-FFF2-40B4-BE49-F238E27FC236}">
                <a16:creationId xmlns:a16="http://schemas.microsoft.com/office/drawing/2014/main" id="{648E9865-E050-4B73-9F94-61EFD2EBA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EB3B8-8F7E-4265-8623-6BB814267119}"/>
              </a:ext>
            </a:extLst>
          </p:cNvPr>
          <p:cNvSpPr>
            <a:spLocks noGrp="1"/>
          </p:cNvSpPr>
          <p:nvPr>
            <p:ph type="sldNum" sz="quarter" idx="12"/>
          </p:nvPr>
        </p:nvSpPr>
        <p:spPr/>
        <p:txBody>
          <a:bodyPr/>
          <a:lstStyle/>
          <a:p>
            <a:fld id="{DB33B62D-CB8F-4B07-A08F-5DB7AF08B255}" type="slidenum">
              <a:rPr lang="en-US" smtClean="0"/>
              <a:t>‹#›</a:t>
            </a:fld>
            <a:endParaRPr lang="en-US"/>
          </a:p>
        </p:txBody>
      </p:sp>
    </p:spTree>
    <p:extLst>
      <p:ext uri="{BB962C8B-B14F-4D97-AF65-F5344CB8AC3E}">
        <p14:creationId xmlns:p14="http://schemas.microsoft.com/office/powerpoint/2010/main" val="2765677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985930-920B-4822-A6B6-8B92061851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4039DA-7938-4C91-A6F0-9844EA07AE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27946-2A3C-432A-866F-A2669950B8F7}"/>
              </a:ext>
            </a:extLst>
          </p:cNvPr>
          <p:cNvSpPr>
            <a:spLocks noGrp="1"/>
          </p:cNvSpPr>
          <p:nvPr>
            <p:ph type="dt" sz="half" idx="10"/>
          </p:nvPr>
        </p:nvSpPr>
        <p:spPr/>
        <p:txBody>
          <a:bodyPr/>
          <a:lstStyle/>
          <a:p>
            <a:fld id="{01B4A4A4-A227-4D5A-928C-A2FF39373C6F}" type="datetimeFigureOut">
              <a:rPr lang="en-US" smtClean="0"/>
              <a:t>12/20/2018</a:t>
            </a:fld>
            <a:endParaRPr lang="en-US"/>
          </a:p>
        </p:txBody>
      </p:sp>
      <p:sp>
        <p:nvSpPr>
          <p:cNvPr id="5" name="Footer Placeholder 4">
            <a:extLst>
              <a:ext uri="{FF2B5EF4-FFF2-40B4-BE49-F238E27FC236}">
                <a16:creationId xmlns:a16="http://schemas.microsoft.com/office/drawing/2014/main" id="{36B0FEE0-E45B-4190-88F5-14788CBF7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8F304-0BF7-4C26-9F7C-DA75BE2245D9}"/>
              </a:ext>
            </a:extLst>
          </p:cNvPr>
          <p:cNvSpPr>
            <a:spLocks noGrp="1"/>
          </p:cNvSpPr>
          <p:nvPr>
            <p:ph type="sldNum" sz="quarter" idx="12"/>
          </p:nvPr>
        </p:nvSpPr>
        <p:spPr/>
        <p:txBody>
          <a:bodyPr/>
          <a:lstStyle/>
          <a:p>
            <a:fld id="{DB33B62D-CB8F-4B07-A08F-5DB7AF08B255}" type="slidenum">
              <a:rPr lang="en-US" smtClean="0"/>
              <a:t>‹#›</a:t>
            </a:fld>
            <a:endParaRPr lang="en-US"/>
          </a:p>
        </p:txBody>
      </p:sp>
    </p:spTree>
    <p:extLst>
      <p:ext uri="{BB962C8B-B14F-4D97-AF65-F5344CB8AC3E}">
        <p14:creationId xmlns:p14="http://schemas.microsoft.com/office/powerpoint/2010/main" val="192336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4DB2-85EA-4A01-8205-B2D09F4656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FF65A5-24C7-4D4C-9672-CD0B43DBF8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770FE-0F24-4A3C-8431-5AB07E20AA23}"/>
              </a:ext>
            </a:extLst>
          </p:cNvPr>
          <p:cNvSpPr>
            <a:spLocks noGrp="1"/>
          </p:cNvSpPr>
          <p:nvPr>
            <p:ph type="dt" sz="half" idx="10"/>
          </p:nvPr>
        </p:nvSpPr>
        <p:spPr/>
        <p:txBody>
          <a:bodyPr/>
          <a:lstStyle/>
          <a:p>
            <a:fld id="{01B4A4A4-A227-4D5A-928C-A2FF39373C6F}" type="datetimeFigureOut">
              <a:rPr lang="en-US" smtClean="0"/>
              <a:t>12/20/2018</a:t>
            </a:fld>
            <a:endParaRPr lang="en-US"/>
          </a:p>
        </p:txBody>
      </p:sp>
      <p:sp>
        <p:nvSpPr>
          <p:cNvPr id="5" name="Footer Placeholder 4">
            <a:extLst>
              <a:ext uri="{FF2B5EF4-FFF2-40B4-BE49-F238E27FC236}">
                <a16:creationId xmlns:a16="http://schemas.microsoft.com/office/drawing/2014/main" id="{95D692E5-E87D-4828-99A8-C48547B2B4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ABC92-56EF-4AAE-9C82-094FE1636798}"/>
              </a:ext>
            </a:extLst>
          </p:cNvPr>
          <p:cNvSpPr>
            <a:spLocks noGrp="1"/>
          </p:cNvSpPr>
          <p:nvPr>
            <p:ph type="sldNum" sz="quarter" idx="12"/>
          </p:nvPr>
        </p:nvSpPr>
        <p:spPr/>
        <p:txBody>
          <a:bodyPr/>
          <a:lstStyle/>
          <a:p>
            <a:fld id="{DB33B62D-CB8F-4B07-A08F-5DB7AF08B255}" type="slidenum">
              <a:rPr lang="en-US" smtClean="0"/>
              <a:t>‹#›</a:t>
            </a:fld>
            <a:endParaRPr lang="en-US"/>
          </a:p>
        </p:txBody>
      </p:sp>
    </p:spTree>
    <p:extLst>
      <p:ext uri="{BB962C8B-B14F-4D97-AF65-F5344CB8AC3E}">
        <p14:creationId xmlns:p14="http://schemas.microsoft.com/office/powerpoint/2010/main" val="1167784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1A27D-785B-45FD-B689-6FCE56BD37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E303CC-680D-45FD-92F6-02A889FAAD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46B5F2-BA5B-4C04-83CA-C8BF6E2B78D7}"/>
              </a:ext>
            </a:extLst>
          </p:cNvPr>
          <p:cNvSpPr>
            <a:spLocks noGrp="1"/>
          </p:cNvSpPr>
          <p:nvPr>
            <p:ph type="dt" sz="half" idx="10"/>
          </p:nvPr>
        </p:nvSpPr>
        <p:spPr/>
        <p:txBody>
          <a:bodyPr/>
          <a:lstStyle/>
          <a:p>
            <a:fld id="{01B4A4A4-A227-4D5A-928C-A2FF39373C6F}" type="datetimeFigureOut">
              <a:rPr lang="en-US" smtClean="0"/>
              <a:t>12/20/2018</a:t>
            </a:fld>
            <a:endParaRPr lang="en-US"/>
          </a:p>
        </p:txBody>
      </p:sp>
      <p:sp>
        <p:nvSpPr>
          <p:cNvPr id="5" name="Footer Placeholder 4">
            <a:extLst>
              <a:ext uri="{FF2B5EF4-FFF2-40B4-BE49-F238E27FC236}">
                <a16:creationId xmlns:a16="http://schemas.microsoft.com/office/drawing/2014/main" id="{2A7E8FBE-4B17-42B5-B682-C8ED7A52F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0510D-80CC-4E02-8D1D-DEF54BDBE69D}"/>
              </a:ext>
            </a:extLst>
          </p:cNvPr>
          <p:cNvSpPr>
            <a:spLocks noGrp="1"/>
          </p:cNvSpPr>
          <p:nvPr>
            <p:ph type="sldNum" sz="quarter" idx="12"/>
          </p:nvPr>
        </p:nvSpPr>
        <p:spPr/>
        <p:txBody>
          <a:bodyPr/>
          <a:lstStyle/>
          <a:p>
            <a:fld id="{DB33B62D-CB8F-4B07-A08F-5DB7AF08B255}" type="slidenum">
              <a:rPr lang="en-US" smtClean="0"/>
              <a:t>‹#›</a:t>
            </a:fld>
            <a:endParaRPr lang="en-US"/>
          </a:p>
        </p:txBody>
      </p:sp>
    </p:spTree>
    <p:extLst>
      <p:ext uri="{BB962C8B-B14F-4D97-AF65-F5344CB8AC3E}">
        <p14:creationId xmlns:p14="http://schemas.microsoft.com/office/powerpoint/2010/main" val="142037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6FD3-1E67-416D-B06B-5056D5C0F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920590-6D36-435F-BA8B-220FDAC340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AD9B23-2EB5-4453-897C-51C38809CD3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EA0D92-902A-4012-9B19-94B3E3D2E813}"/>
              </a:ext>
            </a:extLst>
          </p:cNvPr>
          <p:cNvSpPr>
            <a:spLocks noGrp="1"/>
          </p:cNvSpPr>
          <p:nvPr>
            <p:ph type="dt" sz="half" idx="10"/>
          </p:nvPr>
        </p:nvSpPr>
        <p:spPr/>
        <p:txBody>
          <a:bodyPr/>
          <a:lstStyle/>
          <a:p>
            <a:fld id="{01B4A4A4-A227-4D5A-928C-A2FF39373C6F}" type="datetimeFigureOut">
              <a:rPr lang="en-US" smtClean="0"/>
              <a:t>12/20/2018</a:t>
            </a:fld>
            <a:endParaRPr lang="en-US"/>
          </a:p>
        </p:txBody>
      </p:sp>
      <p:sp>
        <p:nvSpPr>
          <p:cNvPr id="6" name="Footer Placeholder 5">
            <a:extLst>
              <a:ext uri="{FF2B5EF4-FFF2-40B4-BE49-F238E27FC236}">
                <a16:creationId xmlns:a16="http://schemas.microsoft.com/office/drawing/2014/main" id="{CA03D344-CAC6-45E4-BD79-6B69A3D281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905C00-E27E-46F7-A92E-58AC13D965F8}"/>
              </a:ext>
            </a:extLst>
          </p:cNvPr>
          <p:cNvSpPr>
            <a:spLocks noGrp="1"/>
          </p:cNvSpPr>
          <p:nvPr>
            <p:ph type="sldNum" sz="quarter" idx="12"/>
          </p:nvPr>
        </p:nvSpPr>
        <p:spPr/>
        <p:txBody>
          <a:bodyPr/>
          <a:lstStyle/>
          <a:p>
            <a:fld id="{DB33B62D-CB8F-4B07-A08F-5DB7AF08B255}" type="slidenum">
              <a:rPr lang="en-US" smtClean="0"/>
              <a:t>‹#›</a:t>
            </a:fld>
            <a:endParaRPr lang="en-US"/>
          </a:p>
        </p:txBody>
      </p:sp>
    </p:spTree>
    <p:extLst>
      <p:ext uri="{BB962C8B-B14F-4D97-AF65-F5344CB8AC3E}">
        <p14:creationId xmlns:p14="http://schemas.microsoft.com/office/powerpoint/2010/main" val="1782546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C7BC-4EEC-40A9-AF40-64AF59E450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83869C-E540-40D9-9028-CCF36CE7DB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0F5BA93-1D60-4B67-80F5-1F2084583A1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5B4FAB-705F-4EB1-8ED4-931E52A4DF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634A9B9-6297-4834-ADD9-162319332C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348B04-8004-48DE-BFB4-E2E5A4EA907B}"/>
              </a:ext>
            </a:extLst>
          </p:cNvPr>
          <p:cNvSpPr>
            <a:spLocks noGrp="1"/>
          </p:cNvSpPr>
          <p:nvPr>
            <p:ph type="dt" sz="half" idx="10"/>
          </p:nvPr>
        </p:nvSpPr>
        <p:spPr/>
        <p:txBody>
          <a:bodyPr/>
          <a:lstStyle/>
          <a:p>
            <a:fld id="{01B4A4A4-A227-4D5A-928C-A2FF39373C6F}" type="datetimeFigureOut">
              <a:rPr lang="en-US" smtClean="0"/>
              <a:t>12/20/2018</a:t>
            </a:fld>
            <a:endParaRPr lang="en-US"/>
          </a:p>
        </p:txBody>
      </p:sp>
      <p:sp>
        <p:nvSpPr>
          <p:cNvPr id="8" name="Footer Placeholder 7">
            <a:extLst>
              <a:ext uri="{FF2B5EF4-FFF2-40B4-BE49-F238E27FC236}">
                <a16:creationId xmlns:a16="http://schemas.microsoft.com/office/drawing/2014/main" id="{29E94262-600A-4325-B492-E50A27F427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7A60C1-BBF2-4A80-B9CB-5B6DAC2B9A21}"/>
              </a:ext>
            </a:extLst>
          </p:cNvPr>
          <p:cNvSpPr>
            <a:spLocks noGrp="1"/>
          </p:cNvSpPr>
          <p:nvPr>
            <p:ph type="sldNum" sz="quarter" idx="12"/>
          </p:nvPr>
        </p:nvSpPr>
        <p:spPr/>
        <p:txBody>
          <a:bodyPr/>
          <a:lstStyle/>
          <a:p>
            <a:fld id="{DB33B62D-CB8F-4B07-A08F-5DB7AF08B255}" type="slidenum">
              <a:rPr lang="en-US" smtClean="0"/>
              <a:t>‹#›</a:t>
            </a:fld>
            <a:endParaRPr lang="en-US"/>
          </a:p>
        </p:txBody>
      </p:sp>
    </p:spTree>
    <p:extLst>
      <p:ext uri="{BB962C8B-B14F-4D97-AF65-F5344CB8AC3E}">
        <p14:creationId xmlns:p14="http://schemas.microsoft.com/office/powerpoint/2010/main" val="54598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65E0-3BA0-4738-AC0C-8C15D3A669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DEC8F2-20EC-4829-AA0B-42603B702020}"/>
              </a:ext>
            </a:extLst>
          </p:cNvPr>
          <p:cNvSpPr>
            <a:spLocks noGrp="1"/>
          </p:cNvSpPr>
          <p:nvPr>
            <p:ph type="dt" sz="half" idx="10"/>
          </p:nvPr>
        </p:nvSpPr>
        <p:spPr/>
        <p:txBody>
          <a:bodyPr/>
          <a:lstStyle/>
          <a:p>
            <a:fld id="{01B4A4A4-A227-4D5A-928C-A2FF39373C6F}" type="datetimeFigureOut">
              <a:rPr lang="en-US" smtClean="0"/>
              <a:t>12/20/2018</a:t>
            </a:fld>
            <a:endParaRPr lang="en-US"/>
          </a:p>
        </p:txBody>
      </p:sp>
      <p:sp>
        <p:nvSpPr>
          <p:cNvPr id="4" name="Footer Placeholder 3">
            <a:extLst>
              <a:ext uri="{FF2B5EF4-FFF2-40B4-BE49-F238E27FC236}">
                <a16:creationId xmlns:a16="http://schemas.microsoft.com/office/drawing/2014/main" id="{5C614B29-7D2F-471E-803C-B0F25C391B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4CA641-6CD3-4EB6-B206-EC12BDEC5123}"/>
              </a:ext>
            </a:extLst>
          </p:cNvPr>
          <p:cNvSpPr>
            <a:spLocks noGrp="1"/>
          </p:cNvSpPr>
          <p:nvPr>
            <p:ph type="sldNum" sz="quarter" idx="12"/>
          </p:nvPr>
        </p:nvSpPr>
        <p:spPr/>
        <p:txBody>
          <a:bodyPr/>
          <a:lstStyle/>
          <a:p>
            <a:fld id="{DB33B62D-CB8F-4B07-A08F-5DB7AF08B255}" type="slidenum">
              <a:rPr lang="en-US" smtClean="0"/>
              <a:t>‹#›</a:t>
            </a:fld>
            <a:endParaRPr lang="en-US"/>
          </a:p>
        </p:txBody>
      </p:sp>
    </p:spTree>
    <p:extLst>
      <p:ext uri="{BB962C8B-B14F-4D97-AF65-F5344CB8AC3E}">
        <p14:creationId xmlns:p14="http://schemas.microsoft.com/office/powerpoint/2010/main" val="378942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8EECA-AF48-4DDA-BA50-E50342F846A7}"/>
              </a:ext>
            </a:extLst>
          </p:cNvPr>
          <p:cNvSpPr>
            <a:spLocks noGrp="1"/>
          </p:cNvSpPr>
          <p:nvPr>
            <p:ph type="dt" sz="half" idx="10"/>
          </p:nvPr>
        </p:nvSpPr>
        <p:spPr/>
        <p:txBody>
          <a:bodyPr/>
          <a:lstStyle/>
          <a:p>
            <a:fld id="{01B4A4A4-A227-4D5A-928C-A2FF39373C6F}" type="datetimeFigureOut">
              <a:rPr lang="en-US" smtClean="0"/>
              <a:t>12/20/2018</a:t>
            </a:fld>
            <a:endParaRPr lang="en-US"/>
          </a:p>
        </p:txBody>
      </p:sp>
      <p:sp>
        <p:nvSpPr>
          <p:cNvPr id="3" name="Footer Placeholder 2">
            <a:extLst>
              <a:ext uri="{FF2B5EF4-FFF2-40B4-BE49-F238E27FC236}">
                <a16:creationId xmlns:a16="http://schemas.microsoft.com/office/drawing/2014/main" id="{55DAE5DE-BD89-4D14-ABC2-82715D7711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3C063C-2A9A-4B88-B915-6CC72A57B07D}"/>
              </a:ext>
            </a:extLst>
          </p:cNvPr>
          <p:cNvSpPr>
            <a:spLocks noGrp="1"/>
          </p:cNvSpPr>
          <p:nvPr>
            <p:ph type="sldNum" sz="quarter" idx="12"/>
          </p:nvPr>
        </p:nvSpPr>
        <p:spPr/>
        <p:txBody>
          <a:bodyPr/>
          <a:lstStyle/>
          <a:p>
            <a:fld id="{DB33B62D-CB8F-4B07-A08F-5DB7AF08B255}" type="slidenum">
              <a:rPr lang="en-US" smtClean="0"/>
              <a:t>‹#›</a:t>
            </a:fld>
            <a:endParaRPr lang="en-US"/>
          </a:p>
        </p:txBody>
      </p:sp>
    </p:spTree>
    <p:extLst>
      <p:ext uri="{BB962C8B-B14F-4D97-AF65-F5344CB8AC3E}">
        <p14:creationId xmlns:p14="http://schemas.microsoft.com/office/powerpoint/2010/main" val="4233392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B952-AE47-421D-A12C-64188891E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977548-F510-42E3-A1B4-09894EF905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73723E-F667-4CCC-A722-FBD76C7EF7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6CE02A-4884-4270-9D1B-344EDFC3DFDA}"/>
              </a:ext>
            </a:extLst>
          </p:cNvPr>
          <p:cNvSpPr>
            <a:spLocks noGrp="1"/>
          </p:cNvSpPr>
          <p:nvPr>
            <p:ph type="dt" sz="half" idx="10"/>
          </p:nvPr>
        </p:nvSpPr>
        <p:spPr/>
        <p:txBody>
          <a:bodyPr/>
          <a:lstStyle/>
          <a:p>
            <a:fld id="{01B4A4A4-A227-4D5A-928C-A2FF39373C6F}" type="datetimeFigureOut">
              <a:rPr lang="en-US" smtClean="0"/>
              <a:t>12/20/2018</a:t>
            </a:fld>
            <a:endParaRPr lang="en-US"/>
          </a:p>
        </p:txBody>
      </p:sp>
      <p:sp>
        <p:nvSpPr>
          <p:cNvPr id="6" name="Footer Placeholder 5">
            <a:extLst>
              <a:ext uri="{FF2B5EF4-FFF2-40B4-BE49-F238E27FC236}">
                <a16:creationId xmlns:a16="http://schemas.microsoft.com/office/drawing/2014/main" id="{6FAC9F4C-88FC-4BD6-B864-CE059D68D8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BBCDB-2349-4FB0-8F85-8996EA7920BE}"/>
              </a:ext>
            </a:extLst>
          </p:cNvPr>
          <p:cNvSpPr>
            <a:spLocks noGrp="1"/>
          </p:cNvSpPr>
          <p:nvPr>
            <p:ph type="sldNum" sz="quarter" idx="12"/>
          </p:nvPr>
        </p:nvSpPr>
        <p:spPr/>
        <p:txBody>
          <a:bodyPr/>
          <a:lstStyle/>
          <a:p>
            <a:fld id="{DB33B62D-CB8F-4B07-A08F-5DB7AF08B255}" type="slidenum">
              <a:rPr lang="en-US" smtClean="0"/>
              <a:t>‹#›</a:t>
            </a:fld>
            <a:endParaRPr lang="en-US"/>
          </a:p>
        </p:txBody>
      </p:sp>
    </p:spTree>
    <p:extLst>
      <p:ext uri="{BB962C8B-B14F-4D97-AF65-F5344CB8AC3E}">
        <p14:creationId xmlns:p14="http://schemas.microsoft.com/office/powerpoint/2010/main" val="3517491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459C-1AAE-414F-9F26-8C33A45DC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9CF439-25FF-44D7-9F31-BDD4B1D654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EBA330-A9A5-4A8F-A869-E1D34CBF6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627F55-90FC-4A01-BB93-E365966CDFD8}"/>
              </a:ext>
            </a:extLst>
          </p:cNvPr>
          <p:cNvSpPr>
            <a:spLocks noGrp="1"/>
          </p:cNvSpPr>
          <p:nvPr>
            <p:ph type="dt" sz="half" idx="10"/>
          </p:nvPr>
        </p:nvSpPr>
        <p:spPr/>
        <p:txBody>
          <a:bodyPr/>
          <a:lstStyle/>
          <a:p>
            <a:fld id="{01B4A4A4-A227-4D5A-928C-A2FF39373C6F}" type="datetimeFigureOut">
              <a:rPr lang="en-US" smtClean="0"/>
              <a:t>12/20/2018</a:t>
            </a:fld>
            <a:endParaRPr lang="en-US"/>
          </a:p>
        </p:txBody>
      </p:sp>
      <p:sp>
        <p:nvSpPr>
          <p:cNvPr id="6" name="Footer Placeholder 5">
            <a:extLst>
              <a:ext uri="{FF2B5EF4-FFF2-40B4-BE49-F238E27FC236}">
                <a16:creationId xmlns:a16="http://schemas.microsoft.com/office/drawing/2014/main" id="{515312E6-273C-4D9C-BB71-17E5C77B53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29686-1E46-4E95-B7E2-B5AEDC5558AC}"/>
              </a:ext>
            </a:extLst>
          </p:cNvPr>
          <p:cNvSpPr>
            <a:spLocks noGrp="1"/>
          </p:cNvSpPr>
          <p:nvPr>
            <p:ph type="sldNum" sz="quarter" idx="12"/>
          </p:nvPr>
        </p:nvSpPr>
        <p:spPr/>
        <p:txBody>
          <a:bodyPr/>
          <a:lstStyle/>
          <a:p>
            <a:fld id="{DB33B62D-CB8F-4B07-A08F-5DB7AF08B255}" type="slidenum">
              <a:rPr lang="en-US" smtClean="0"/>
              <a:t>‹#›</a:t>
            </a:fld>
            <a:endParaRPr lang="en-US"/>
          </a:p>
        </p:txBody>
      </p:sp>
    </p:spTree>
    <p:extLst>
      <p:ext uri="{BB962C8B-B14F-4D97-AF65-F5344CB8AC3E}">
        <p14:creationId xmlns:p14="http://schemas.microsoft.com/office/powerpoint/2010/main" val="61293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BB82C-818A-40F6-B3EE-A0707AB0C6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356114-CEC8-4E42-B7C6-9B240EE66A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19E0F-64AE-4A45-9FED-0E85E7808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4A4A4-A227-4D5A-928C-A2FF39373C6F}" type="datetimeFigureOut">
              <a:rPr lang="en-US" smtClean="0"/>
              <a:t>12/20/2018</a:t>
            </a:fld>
            <a:endParaRPr lang="en-US"/>
          </a:p>
        </p:txBody>
      </p:sp>
      <p:sp>
        <p:nvSpPr>
          <p:cNvPr id="5" name="Footer Placeholder 4">
            <a:extLst>
              <a:ext uri="{FF2B5EF4-FFF2-40B4-BE49-F238E27FC236}">
                <a16:creationId xmlns:a16="http://schemas.microsoft.com/office/drawing/2014/main" id="{E9581426-6B29-429F-A825-BE5E682AFD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7AB449-DAD3-4C02-A276-42EE430A5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3B62D-CB8F-4B07-A08F-5DB7AF08B255}" type="slidenum">
              <a:rPr lang="en-US" smtClean="0"/>
              <a:t>‹#›</a:t>
            </a:fld>
            <a:endParaRPr lang="en-US"/>
          </a:p>
        </p:txBody>
      </p:sp>
    </p:spTree>
    <p:extLst>
      <p:ext uri="{BB962C8B-B14F-4D97-AF65-F5344CB8AC3E}">
        <p14:creationId xmlns:p14="http://schemas.microsoft.com/office/powerpoint/2010/main" val="2505958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3501-DF44-44F6-834F-6D4E2D04EFB5}"/>
              </a:ext>
            </a:extLst>
          </p:cNvPr>
          <p:cNvSpPr>
            <a:spLocks noGrp="1"/>
          </p:cNvSpPr>
          <p:nvPr>
            <p:ph type="ctrTitle"/>
          </p:nvPr>
        </p:nvSpPr>
        <p:spPr>
          <a:xfrm>
            <a:off x="1524000" y="410384"/>
            <a:ext cx="9144000" cy="1075405"/>
          </a:xfrm>
        </p:spPr>
        <p:txBody>
          <a:bodyPr/>
          <a:lstStyle/>
          <a:p>
            <a:r>
              <a:rPr lang="en-US" dirty="0"/>
              <a:t>COD3BR3KR</a:t>
            </a:r>
          </a:p>
        </p:txBody>
      </p:sp>
      <p:sp>
        <p:nvSpPr>
          <p:cNvPr id="3" name="Subtitle 2">
            <a:extLst>
              <a:ext uri="{FF2B5EF4-FFF2-40B4-BE49-F238E27FC236}">
                <a16:creationId xmlns:a16="http://schemas.microsoft.com/office/drawing/2014/main" id="{08C06CB3-3ACD-4F36-AECF-0316D8ACDFA3}"/>
              </a:ext>
            </a:extLst>
          </p:cNvPr>
          <p:cNvSpPr>
            <a:spLocks noGrp="1"/>
          </p:cNvSpPr>
          <p:nvPr>
            <p:ph type="subTitle" idx="1"/>
          </p:nvPr>
        </p:nvSpPr>
        <p:spPr>
          <a:xfrm>
            <a:off x="1524000" y="4035174"/>
            <a:ext cx="9144000" cy="1996658"/>
          </a:xfrm>
        </p:spPr>
        <p:txBody>
          <a:bodyPr>
            <a:normAutofit/>
          </a:bodyPr>
          <a:lstStyle/>
          <a:p>
            <a:r>
              <a:rPr lang="en-US" sz="3600" dirty="0"/>
              <a:t>Diverse Engineers</a:t>
            </a:r>
          </a:p>
          <a:p>
            <a:r>
              <a:rPr lang="en-US" dirty="0"/>
              <a:t>Abdul </a:t>
            </a:r>
            <a:r>
              <a:rPr lang="en-US" dirty="0" err="1"/>
              <a:t>Alqahtani</a:t>
            </a:r>
            <a:r>
              <a:rPr lang="en-US" dirty="0"/>
              <a:t>, Alex Calis, Jacob (</a:t>
            </a:r>
            <a:r>
              <a:rPr lang="en-US" dirty="0" err="1"/>
              <a:t>Shijie</a:t>
            </a:r>
            <a:r>
              <a:rPr lang="en-US" dirty="0"/>
              <a:t>) Liu</a:t>
            </a:r>
          </a:p>
          <a:p>
            <a:r>
              <a:rPr lang="en-US" sz="3600" dirty="0"/>
              <a:t>12-20-2018, 6:15PM</a:t>
            </a:r>
          </a:p>
          <a:p>
            <a:endParaRPr lang="en-US" sz="3600" dirty="0"/>
          </a:p>
        </p:txBody>
      </p:sp>
      <p:sp>
        <p:nvSpPr>
          <p:cNvPr id="5" name="TextBox 4">
            <a:extLst>
              <a:ext uri="{FF2B5EF4-FFF2-40B4-BE49-F238E27FC236}">
                <a16:creationId xmlns:a16="http://schemas.microsoft.com/office/drawing/2014/main" id="{01B72D4D-F2FC-45B0-9081-94AC27C5EAA4}"/>
              </a:ext>
            </a:extLst>
          </p:cNvPr>
          <p:cNvSpPr txBox="1"/>
          <p:nvPr/>
        </p:nvSpPr>
        <p:spPr>
          <a:xfrm>
            <a:off x="2439226" y="2548076"/>
            <a:ext cx="7088957" cy="707886"/>
          </a:xfrm>
          <a:prstGeom prst="rect">
            <a:avLst/>
          </a:prstGeom>
          <a:noFill/>
        </p:spPr>
        <p:txBody>
          <a:bodyPr wrap="square" rtlCol="0">
            <a:spAutoFit/>
          </a:bodyPr>
          <a:lstStyle/>
          <a:p>
            <a:pPr algn="ctr"/>
            <a:r>
              <a:rPr lang="en-US" sz="4000" dirty="0"/>
              <a:t>FINAL PROJECT REPORT</a:t>
            </a:r>
          </a:p>
        </p:txBody>
      </p:sp>
    </p:spTree>
    <p:extLst>
      <p:ext uri="{BB962C8B-B14F-4D97-AF65-F5344CB8AC3E}">
        <p14:creationId xmlns:p14="http://schemas.microsoft.com/office/powerpoint/2010/main" val="1372506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4969-7361-4281-B9B5-4733B11F7FEC}"/>
              </a:ext>
            </a:extLst>
          </p:cNvPr>
          <p:cNvSpPr>
            <a:spLocks noGrp="1"/>
          </p:cNvSpPr>
          <p:nvPr>
            <p:ph type="title"/>
          </p:nvPr>
        </p:nvSpPr>
        <p:spPr/>
        <p:txBody>
          <a:bodyPr/>
          <a:lstStyle/>
          <a:p>
            <a:r>
              <a:rPr lang="en-US" dirty="0"/>
              <a:t>Accomplished Work (cont.)</a:t>
            </a:r>
          </a:p>
        </p:txBody>
      </p:sp>
      <p:sp>
        <p:nvSpPr>
          <p:cNvPr id="3" name="Content Placeholder 2">
            <a:extLst>
              <a:ext uri="{FF2B5EF4-FFF2-40B4-BE49-F238E27FC236}">
                <a16:creationId xmlns:a16="http://schemas.microsoft.com/office/drawing/2014/main" id="{8CA090F0-EDB9-4969-ADC3-E1B9086BED67}"/>
              </a:ext>
            </a:extLst>
          </p:cNvPr>
          <p:cNvSpPr>
            <a:spLocks noGrp="1"/>
          </p:cNvSpPr>
          <p:nvPr>
            <p:ph idx="1"/>
          </p:nvPr>
        </p:nvSpPr>
        <p:spPr/>
        <p:txBody>
          <a:bodyPr>
            <a:normAutofit/>
          </a:bodyPr>
          <a:lstStyle/>
          <a:p>
            <a:r>
              <a:rPr lang="en-US" sz="3600" b="1" dirty="0"/>
              <a:t>How big is the system?</a:t>
            </a:r>
          </a:p>
          <a:p>
            <a:pPr lvl="1"/>
            <a:r>
              <a:rPr lang="en-US" sz="3200" dirty="0"/>
              <a:t>Number of classes: 12</a:t>
            </a:r>
          </a:p>
          <a:p>
            <a:pPr lvl="1"/>
            <a:r>
              <a:rPr lang="en-US" sz="3200" dirty="0"/>
              <a:t>Lines of code: 1,887</a:t>
            </a:r>
          </a:p>
          <a:p>
            <a:pPr lvl="1"/>
            <a:r>
              <a:rPr lang="en-US" sz="3200" dirty="0"/>
              <a:t>Hours of effort: ≈ 25 hours</a:t>
            </a:r>
          </a:p>
          <a:p>
            <a:pPr lvl="1"/>
            <a:r>
              <a:rPr lang="en-US" sz="3200" dirty="0"/>
              <a:t>Existing codebases: log4net (package), algorithm classes: AES (150 LOC)/Triple-DES (150 LOC)/RSA (120 LOC)</a:t>
            </a:r>
          </a:p>
          <a:p>
            <a:r>
              <a:rPr lang="en-US" sz="3600" b="1" dirty="0"/>
              <a:t>What we used: </a:t>
            </a:r>
            <a:r>
              <a:rPr lang="en-US" sz="3600" dirty="0"/>
              <a:t>C# under Visual Studio IDE</a:t>
            </a:r>
          </a:p>
          <a:p>
            <a:r>
              <a:rPr lang="en-US" b="1" dirty="0"/>
              <a:t>Platforms</a:t>
            </a:r>
            <a:r>
              <a:rPr lang="en-US" dirty="0"/>
              <a:t>: Windows 7/10</a:t>
            </a:r>
          </a:p>
          <a:p>
            <a:endParaRPr lang="en-US" dirty="0"/>
          </a:p>
        </p:txBody>
      </p:sp>
    </p:spTree>
    <p:extLst>
      <p:ext uri="{BB962C8B-B14F-4D97-AF65-F5344CB8AC3E}">
        <p14:creationId xmlns:p14="http://schemas.microsoft.com/office/powerpoint/2010/main" val="2417057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164E-C864-48C5-9054-6DD4625A4E18}"/>
              </a:ext>
            </a:extLst>
          </p:cNvPr>
          <p:cNvSpPr>
            <a:spLocks noGrp="1"/>
          </p:cNvSpPr>
          <p:nvPr>
            <p:ph type="title"/>
          </p:nvPr>
        </p:nvSpPr>
        <p:spPr/>
        <p:txBody>
          <a:bodyPr/>
          <a:lstStyle/>
          <a:p>
            <a:pPr algn="ctr"/>
            <a:r>
              <a:rPr lang="en-US" dirty="0"/>
              <a:t>Our Product</a:t>
            </a:r>
          </a:p>
        </p:txBody>
      </p:sp>
      <p:pic>
        <p:nvPicPr>
          <p:cNvPr id="4" name="Content Placeholder 3">
            <a:extLst>
              <a:ext uri="{FF2B5EF4-FFF2-40B4-BE49-F238E27FC236}">
                <a16:creationId xmlns:a16="http://schemas.microsoft.com/office/drawing/2014/main" id="{E460F4D7-4CFC-46FF-A69E-F8DE5D4D4A5F}"/>
              </a:ext>
            </a:extLst>
          </p:cNvPr>
          <p:cNvPicPr>
            <a:picLocks noGrp="1" noChangeAspect="1"/>
          </p:cNvPicPr>
          <p:nvPr>
            <p:ph idx="1"/>
          </p:nvPr>
        </p:nvPicPr>
        <p:blipFill>
          <a:blip r:embed="rId2"/>
          <a:stretch>
            <a:fillRect/>
          </a:stretch>
        </p:blipFill>
        <p:spPr>
          <a:xfrm>
            <a:off x="2394970" y="1825625"/>
            <a:ext cx="7326546" cy="4932326"/>
          </a:xfrm>
          <a:prstGeom prst="rect">
            <a:avLst/>
          </a:prstGeom>
        </p:spPr>
      </p:pic>
      <p:sp>
        <p:nvSpPr>
          <p:cNvPr id="5" name="Arrow: Right 4">
            <a:extLst>
              <a:ext uri="{FF2B5EF4-FFF2-40B4-BE49-F238E27FC236}">
                <a16:creationId xmlns:a16="http://schemas.microsoft.com/office/drawing/2014/main" id="{12F9C36B-DE09-4077-AF90-B55F97A06723}"/>
              </a:ext>
            </a:extLst>
          </p:cNvPr>
          <p:cNvSpPr/>
          <p:nvPr/>
        </p:nvSpPr>
        <p:spPr>
          <a:xfrm>
            <a:off x="1416562" y="2309567"/>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2BD207C-D695-4C0B-9206-A146A19130DE}"/>
              </a:ext>
            </a:extLst>
          </p:cNvPr>
          <p:cNvSpPr txBox="1"/>
          <p:nvPr/>
        </p:nvSpPr>
        <p:spPr>
          <a:xfrm>
            <a:off x="266492" y="2309567"/>
            <a:ext cx="1150070" cy="461665"/>
          </a:xfrm>
          <a:prstGeom prst="rect">
            <a:avLst/>
          </a:prstGeom>
          <a:noFill/>
        </p:spPr>
        <p:txBody>
          <a:bodyPr wrap="square" rtlCol="0">
            <a:spAutoFit/>
          </a:bodyPr>
          <a:lstStyle/>
          <a:p>
            <a:r>
              <a:rPr lang="en-US" sz="1200" dirty="0"/>
              <a:t>UI: Encryption tab is greyed</a:t>
            </a:r>
          </a:p>
        </p:txBody>
      </p:sp>
      <p:sp>
        <p:nvSpPr>
          <p:cNvPr id="7" name="Left Brace 6">
            <a:extLst>
              <a:ext uri="{FF2B5EF4-FFF2-40B4-BE49-F238E27FC236}">
                <a16:creationId xmlns:a16="http://schemas.microsoft.com/office/drawing/2014/main" id="{70876F12-A381-4A35-80B0-EF41595A0377}"/>
              </a:ext>
            </a:extLst>
          </p:cNvPr>
          <p:cNvSpPr/>
          <p:nvPr/>
        </p:nvSpPr>
        <p:spPr>
          <a:xfrm>
            <a:off x="2234153" y="2794199"/>
            <a:ext cx="160817" cy="24848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8DA08E58-7C11-4335-A091-A561533FE9DF}"/>
              </a:ext>
            </a:extLst>
          </p:cNvPr>
          <p:cNvSpPr txBox="1"/>
          <p:nvPr/>
        </p:nvSpPr>
        <p:spPr>
          <a:xfrm>
            <a:off x="789871" y="3805772"/>
            <a:ext cx="1605099" cy="461665"/>
          </a:xfrm>
          <a:prstGeom prst="rect">
            <a:avLst/>
          </a:prstGeom>
          <a:noFill/>
        </p:spPr>
        <p:txBody>
          <a:bodyPr wrap="square" rtlCol="0">
            <a:spAutoFit/>
          </a:bodyPr>
          <a:lstStyle/>
          <a:p>
            <a:r>
              <a:rPr lang="en-US" sz="1200" dirty="0"/>
              <a:t>UI: Clear separation between input options</a:t>
            </a:r>
          </a:p>
        </p:txBody>
      </p:sp>
      <p:sp>
        <p:nvSpPr>
          <p:cNvPr id="12" name="Left Brace 11">
            <a:extLst>
              <a:ext uri="{FF2B5EF4-FFF2-40B4-BE49-F238E27FC236}">
                <a16:creationId xmlns:a16="http://schemas.microsoft.com/office/drawing/2014/main" id="{CB2C452A-BA2E-4BDD-9CE3-639B60DD4C0B}"/>
              </a:ext>
            </a:extLst>
          </p:cNvPr>
          <p:cNvSpPr/>
          <p:nvPr/>
        </p:nvSpPr>
        <p:spPr>
          <a:xfrm>
            <a:off x="1159496" y="2073897"/>
            <a:ext cx="1235473" cy="4684054"/>
          </a:xfrm>
          <a:prstGeom prst="leftBrace">
            <a:avLst>
              <a:gd name="adj1" fmla="val 8333"/>
              <a:gd name="adj2" fmla="val 725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E788773-DAB9-4263-A8F9-BCAAD549AC53}"/>
              </a:ext>
            </a:extLst>
          </p:cNvPr>
          <p:cNvSpPr txBox="1"/>
          <p:nvPr/>
        </p:nvSpPr>
        <p:spPr>
          <a:xfrm>
            <a:off x="94268" y="4694548"/>
            <a:ext cx="1322294" cy="1938992"/>
          </a:xfrm>
          <a:prstGeom prst="rect">
            <a:avLst/>
          </a:prstGeom>
          <a:noFill/>
        </p:spPr>
        <p:txBody>
          <a:bodyPr wrap="square" rtlCol="0">
            <a:spAutoFit/>
          </a:bodyPr>
          <a:lstStyle/>
          <a:p>
            <a:r>
              <a:rPr lang="en-US" sz="1200" dirty="0"/>
              <a:t>UI: All grouped texts (string/file input and string/file output, </a:t>
            </a:r>
            <a:r>
              <a:rPr lang="en-US" sz="1200" dirty="0" err="1"/>
              <a:t>alg</a:t>
            </a:r>
            <a:r>
              <a:rPr lang="en-US" sz="1200" dirty="0"/>
              <a:t> selection and key, status and duration, etc.) are all formatted the same (font, size, bold, caps, etc.) </a:t>
            </a:r>
          </a:p>
        </p:txBody>
      </p:sp>
      <p:sp>
        <p:nvSpPr>
          <p:cNvPr id="14" name="Right Brace 13">
            <a:extLst>
              <a:ext uri="{FF2B5EF4-FFF2-40B4-BE49-F238E27FC236}">
                <a16:creationId xmlns:a16="http://schemas.microsoft.com/office/drawing/2014/main" id="{584C8934-1646-436F-A7F2-CBB4384BF0E4}"/>
              </a:ext>
            </a:extLst>
          </p:cNvPr>
          <p:cNvSpPr/>
          <p:nvPr/>
        </p:nvSpPr>
        <p:spPr>
          <a:xfrm>
            <a:off x="9721516" y="2794198"/>
            <a:ext cx="236331" cy="12404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E6AECF2-72C3-4011-8051-12B77A8AEF55}"/>
              </a:ext>
            </a:extLst>
          </p:cNvPr>
          <p:cNvSpPr txBox="1"/>
          <p:nvPr/>
        </p:nvSpPr>
        <p:spPr>
          <a:xfrm>
            <a:off x="10047280" y="3105834"/>
            <a:ext cx="1221679" cy="646331"/>
          </a:xfrm>
          <a:prstGeom prst="rect">
            <a:avLst/>
          </a:prstGeom>
          <a:noFill/>
        </p:spPr>
        <p:txBody>
          <a:bodyPr wrap="square" rtlCol="0">
            <a:spAutoFit/>
          </a:bodyPr>
          <a:lstStyle/>
          <a:p>
            <a:r>
              <a:rPr lang="en-US" sz="1200" dirty="0"/>
              <a:t>Feature: String input and string output</a:t>
            </a:r>
          </a:p>
        </p:txBody>
      </p:sp>
      <p:sp>
        <p:nvSpPr>
          <p:cNvPr id="16" name="Right Brace 15">
            <a:extLst>
              <a:ext uri="{FF2B5EF4-FFF2-40B4-BE49-F238E27FC236}">
                <a16:creationId xmlns:a16="http://schemas.microsoft.com/office/drawing/2014/main" id="{043D526E-C9A6-4147-8241-1FD70E2EE466}"/>
              </a:ext>
            </a:extLst>
          </p:cNvPr>
          <p:cNvSpPr/>
          <p:nvPr/>
        </p:nvSpPr>
        <p:spPr>
          <a:xfrm>
            <a:off x="9721516" y="4267437"/>
            <a:ext cx="236331" cy="12404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0000C8A6-E32E-4098-B3CF-B86856556D37}"/>
              </a:ext>
            </a:extLst>
          </p:cNvPr>
          <p:cNvSpPr txBox="1"/>
          <p:nvPr/>
        </p:nvSpPr>
        <p:spPr>
          <a:xfrm>
            <a:off x="10047280" y="4579073"/>
            <a:ext cx="1221679" cy="646331"/>
          </a:xfrm>
          <a:prstGeom prst="rect">
            <a:avLst/>
          </a:prstGeom>
          <a:noFill/>
        </p:spPr>
        <p:txBody>
          <a:bodyPr wrap="square" rtlCol="0">
            <a:spAutoFit/>
          </a:bodyPr>
          <a:lstStyle/>
          <a:p>
            <a:r>
              <a:rPr lang="en-US" sz="1200" dirty="0"/>
              <a:t>Feature: File input and file output</a:t>
            </a:r>
          </a:p>
        </p:txBody>
      </p:sp>
      <p:sp>
        <p:nvSpPr>
          <p:cNvPr id="19" name="Right Brace 18">
            <a:extLst>
              <a:ext uri="{FF2B5EF4-FFF2-40B4-BE49-F238E27FC236}">
                <a16:creationId xmlns:a16="http://schemas.microsoft.com/office/drawing/2014/main" id="{EA2D299D-81C6-420F-8BB8-11ED70C620D9}"/>
              </a:ext>
            </a:extLst>
          </p:cNvPr>
          <p:cNvSpPr/>
          <p:nvPr/>
        </p:nvSpPr>
        <p:spPr>
          <a:xfrm>
            <a:off x="9721516" y="5483612"/>
            <a:ext cx="236331" cy="7192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608D8D02-F189-4D32-8C90-DE20E70A7214}"/>
              </a:ext>
            </a:extLst>
          </p:cNvPr>
          <p:cNvSpPr txBox="1"/>
          <p:nvPr/>
        </p:nvSpPr>
        <p:spPr>
          <a:xfrm>
            <a:off x="10047280" y="5507910"/>
            <a:ext cx="1604250" cy="646331"/>
          </a:xfrm>
          <a:prstGeom prst="rect">
            <a:avLst/>
          </a:prstGeom>
          <a:noFill/>
        </p:spPr>
        <p:txBody>
          <a:bodyPr wrap="square" rtlCol="0">
            <a:spAutoFit/>
          </a:bodyPr>
          <a:lstStyle/>
          <a:p>
            <a:r>
              <a:rPr lang="en-US" sz="1200" dirty="0"/>
              <a:t>Feature: Algorithm selection (3 options) and custom key input</a:t>
            </a:r>
          </a:p>
        </p:txBody>
      </p:sp>
    </p:spTree>
    <p:extLst>
      <p:ext uri="{BB962C8B-B14F-4D97-AF65-F5344CB8AC3E}">
        <p14:creationId xmlns:p14="http://schemas.microsoft.com/office/powerpoint/2010/main" val="1833762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A6C8-5C43-4C62-8F36-9ED47CC56619}"/>
              </a:ext>
            </a:extLst>
          </p:cNvPr>
          <p:cNvSpPr>
            <a:spLocks noGrp="1"/>
          </p:cNvSpPr>
          <p:nvPr>
            <p:ph type="title"/>
          </p:nvPr>
        </p:nvSpPr>
        <p:spPr/>
        <p:txBody>
          <a:bodyPr/>
          <a:lstStyle/>
          <a:p>
            <a:pPr algn="ctr"/>
            <a:r>
              <a:rPr lang="en-US" dirty="0"/>
              <a:t>Lessons Learned</a:t>
            </a:r>
          </a:p>
        </p:txBody>
      </p:sp>
      <p:sp>
        <p:nvSpPr>
          <p:cNvPr id="3" name="Content Placeholder 2">
            <a:extLst>
              <a:ext uri="{FF2B5EF4-FFF2-40B4-BE49-F238E27FC236}">
                <a16:creationId xmlns:a16="http://schemas.microsoft.com/office/drawing/2014/main" id="{4947BCC1-A9AB-4AA6-A049-599602B19B78}"/>
              </a:ext>
            </a:extLst>
          </p:cNvPr>
          <p:cNvSpPr>
            <a:spLocks noGrp="1"/>
          </p:cNvSpPr>
          <p:nvPr>
            <p:ph idx="1"/>
          </p:nvPr>
        </p:nvSpPr>
        <p:spPr/>
        <p:txBody>
          <a:bodyPr>
            <a:normAutofit fontScale="92500" lnSpcReduction="20000"/>
          </a:bodyPr>
          <a:lstStyle/>
          <a:p>
            <a:r>
              <a:rPr lang="en-US" dirty="0"/>
              <a:t>Things that went right</a:t>
            </a:r>
          </a:p>
          <a:p>
            <a:pPr lvl="1"/>
            <a:r>
              <a:rPr lang="en-US" dirty="0"/>
              <a:t>Group participation</a:t>
            </a:r>
          </a:p>
          <a:p>
            <a:pPr lvl="1"/>
            <a:r>
              <a:rPr lang="en-US" dirty="0"/>
              <a:t>Combining methodologies (agile and waterfall)</a:t>
            </a:r>
          </a:p>
          <a:p>
            <a:pPr lvl="1"/>
            <a:r>
              <a:rPr lang="en-US" dirty="0"/>
              <a:t>Delegated work often</a:t>
            </a:r>
          </a:p>
          <a:p>
            <a:pPr marL="457200" lvl="1" indent="0">
              <a:buNone/>
            </a:pPr>
            <a:endParaRPr lang="en-US" dirty="0"/>
          </a:p>
          <a:p>
            <a:r>
              <a:rPr lang="en-US" dirty="0"/>
              <a:t>Things that went wrong</a:t>
            </a:r>
          </a:p>
          <a:p>
            <a:pPr lvl="1"/>
            <a:r>
              <a:rPr lang="en-US" dirty="0"/>
              <a:t>Work almost always done separately, so immediate feedback is not possible, and also work may be duplicated if every detail is not fully delegated.</a:t>
            </a:r>
          </a:p>
          <a:p>
            <a:pPr lvl="1"/>
            <a:r>
              <a:rPr lang="en-US" dirty="0"/>
              <a:t>Communicating during busy times (such as work hours) on pressing matters.</a:t>
            </a:r>
          </a:p>
          <a:p>
            <a:pPr marL="457200" lvl="1" indent="0">
              <a:buNone/>
            </a:pPr>
            <a:endParaRPr lang="en-US" dirty="0"/>
          </a:p>
          <a:p>
            <a:r>
              <a:rPr lang="en-US" dirty="0"/>
              <a:t>What we’d do differently</a:t>
            </a:r>
          </a:p>
          <a:p>
            <a:pPr lvl="1"/>
            <a:r>
              <a:rPr lang="en-US" dirty="0"/>
              <a:t>Meet up in person more often so everyone is on the same page and effort moving forward is well understood. </a:t>
            </a:r>
          </a:p>
          <a:p>
            <a:pPr lvl="1"/>
            <a:r>
              <a:rPr lang="en-US" dirty="0"/>
              <a:t>Provide phone numbers for quick communication early in the process.</a:t>
            </a:r>
          </a:p>
        </p:txBody>
      </p:sp>
    </p:spTree>
    <p:extLst>
      <p:ext uri="{BB962C8B-B14F-4D97-AF65-F5344CB8AC3E}">
        <p14:creationId xmlns:p14="http://schemas.microsoft.com/office/powerpoint/2010/main" val="250080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F8AB-B4B5-4307-9D1E-B79A813BA567}"/>
              </a:ext>
            </a:extLst>
          </p:cNvPr>
          <p:cNvSpPr>
            <a:spLocks noGrp="1"/>
          </p:cNvSpPr>
          <p:nvPr>
            <p:ph type="ctrTitle"/>
          </p:nvPr>
        </p:nvSpPr>
        <p:spPr/>
        <p:txBody>
          <a:bodyPr/>
          <a:lstStyle/>
          <a:p>
            <a:r>
              <a:rPr lang="en-US" dirty="0"/>
              <a:t>DEMO</a:t>
            </a:r>
          </a:p>
        </p:txBody>
      </p:sp>
    </p:spTree>
    <p:extLst>
      <p:ext uri="{BB962C8B-B14F-4D97-AF65-F5344CB8AC3E}">
        <p14:creationId xmlns:p14="http://schemas.microsoft.com/office/powerpoint/2010/main" val="179315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947A5-8F0A-4FA6-A239-7055E6CD5E8F}"/>
              </a:ext>
            </a:extLst>
          </p:cNvPr>
          <p:cNvSpPr>
            <a:spLocks noGrp="1"/>
          </p:cNvSpPr>
          <p:nvPr>
            <p:ph type="title"/>
          </p:nvPr>
        </p:nvSpPr>
        <p:spPr/>
        <p:txBody>
          <a:bodyPr/>
          <a:lstStyle/>
          <a:p>
            <a:pPr algn="ctr"/>
            <a:r>
              <a:rPr lang="en-US" dirty="0"/>
              <a:t>Project Info (Matrix)</a:t>
            </a:r>
          </a:p>
        </p:txBody>
      </p:sp>
      <p:graphicFrame>
        <p:nvGraphicFramePr>
          <p:cNvPr id="4" name="Content Placeholder 3">
            <a:extLst>
              <a:ext uri="{FF2B5EF4-FFF2-40B4-BE49-F238E27FC236}">
                <a16:creationId xmlns:a16="http://schemas.microsoft.com/office/drawing/2014/main" id="{ACC64F21-80F9-4D5D-860D-70E029BE2E6D}"/>
              </a:ext>
            </a:extLst>
          </p:cNvPr>
          <p:cNvGraphicFramePr>
            <a:graphicFrameLocks noGrp="1"/>
          </p:cNvGraphicFramePr>
          <p:nvPr>
            <p:ph idx="1"/>
            <p:extLst>
              <p:ext uri="{D42A27DB-BD31-4B8C-83A1-F6EECF244321}">
                <p14:modId xmlns:p14="http://schemas.microsoft.com/office/powerpoint/2010/main" val="855390700"/>
              </p:ext>
            </p:extLst>
          </p:nvPr>
        </p:nvGraphicFramePr>
        <p:xfrm>
          <a:off x="838200" y="1411705"/>
          <a:ext cx="10515600" cy="5175033"/>
        </p:xfrm>
        <a:graphic>
          <a:graphicData uri="http://schemas.openxmlformats.org/drawingml/2006/table">
            <a:tbl>
              <a:tblPr firstRow="1" bandRow="1">
                <a:tableStyleId>{073A0DAA-6AF3-43AB-8588-CEC1D06C72B9}</a:tableStyleId>
              </a:tblPr>
              <a:tblGrid>
                <a:gridCol w="3505200">
                  <a:extLst>
                    <a:ext uri="{9D8B030D-6E8A-4147-A177-3AD203B41FA5}">
                      <a16:colId xmlns:a16="http://schemas.microsoft.com/office/drawing/2014/main" val="1608338202"/>
                    </a:ext>
                  </a:extLst>
                </a:gridCol>
                <a:gridCol w="3505200">
                  <a:extLst>
                    <a:ext uri="{9D8B030D-6E8A-4147-A177-3AD203B41FA5}">
                      <a16:colId xmlns:a16="http://schemas.microsoft.com/office/drawing/2014/main" val="417244210"/>
                    </a:ext>
                  </a:extLst>
                </a:gridCol>
                <a:gridCol w="3505200">
                  <a:extLst>
                    <a:ext uri="{9D8B030D-6E8A-4147-A177-3AD203B41FA5}">
                      <a16:colId xmlns:a16="http://schemas.microsoft.com/office/drawing/2014/main" val="764131936"/>
                    </a:ext>
                  </a:extLst>
                </a:gridCol>
              </a:tblGrid>
              <a:tr h="516439">
                <a:tc>
                  <a:txBody>
                    <a:bodyPr/>
                    <a:lstStyle/>
                    <a:p>
                      <a:r>
                        <a:rPr lang="en-US" dirty="0"/>
                        <a:t>Team Members</a:t>
                      </a:r>
                    </a:p>
                  </a:txBody>
                  <a:tcPr/>
                </a:tc>
                <a:tc>
                  <a:txBody>
                    <a:bodyPr/>
                    <a:lstStyle/>
                    <a:p>
                      <a:r>
                        <a:rPr lang="en-US" dirty="0"/>
                        <a:t>Roles</a:t>
                      </a:r>
                    </a:p>
                  </a:txBody>
                  <a:tcPr/>
                </a:tc>
                <a:tc>
                  <a:txBody>
                    <a:bodyPr/>
                    <a:lstStyle/>
                    <a:p>
                      <a:r>
                        <a:rPr lang="en-US" dirty="0"/>
                        <a:t>Hours spent</a:t>
                      </a:r>
                    </a:p>
                  </a:txBody>
                  <a:tcPr/>
                </a:tc>
                <a:extLst>
                  <a:ext uri="{0D108BD9-81ED-4DB2-BD59-A6C34878D82A}">
                    <a16:rowId xmlns:a16="http://schemas.microsoft.com/office/drawing/2014/main" val="3058791956"/>
                  </a:ext>
                </a:extLst>
              </a:tr>
              <a:tr h="15215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highlight>
                            <a:srgbClr val="FFFF00"/>
                          </a:highlight>
                        </a:rPr>
                        <a:t>Abdul </a:t>
                      </a:r>
                      <a:r>
                        <a:rPr lang="en-US" sz="3200" dirty="0" err="1">
                          <a:highlight>
                            <a:srgbClr val="FFFF00"/>
                          </a:highlight>
                        </a:rPr>
                        <a:t>Alqahtani</a:t>
                      </a:r>
                      <a:endParaRPr lang="en-US" sz="3200" dirty="0">
                        <a:highlight>
                          <a:srgbClr val="FFFF00"/>
                        </a:highlight>
                      </a:endParaRPr>
                    </a:p>
                  </a:txBody>
                  <a:tcPr/>
                </a:tc>
                <a:tc>
                  <a:txBody>
                    <a:bodyPr/>
                    <a:lstStyle/>
                    <a:p>
                      <a:pPr marL="285750" indent="-285750">
                        <a:buFont typeface="Arial" panose="020B0604020202020204" pitchFamily="34" charset="0"/>
                        <a:buChar char="•"/>
                      </a:pPr>
                      <a:r>
                        <a:rPr lang="en-US" sz="2000" kern="1200" dirty="0">
                          <a:solidFill>
                            <a:schemeClr val="dk1"/>
                          </a:solidFill>
                          <a:effectLst/>
                          <a:latin typeface="+mn-lt"/>
                          <a:ea typeface="+mn-ea"/>
                          <a:cs typeface="+mn-cs"/>
                        </a:rPr>
                        <a:t>Architecture Diagram</a:t>
                      </a:r>
                    </a:p>
                    <a:p>
                      <a:pPr marL="285750" indent="-285750">
                        <a:buFont typeface="Arial" panose="020B0604020202020204" pitchFamily="34" charset="0"/>
                        <a:buChar char="•"/>
                      </a:pPr>
                      <a:r>
                        <a:rPr lang="en-US" sz="2000" kern="1200" dirty="0">
                          <a:solidFill>
                            <a:schemeClr val="dk1"/>
                          </a:solidFill>
                          <a:effectLst/>
                          <a:latin typeface="+mn-lt"/>
                          <a:ea typeface="+mn-ea"/>
                          <a:cs typeface="+mn-cs"/>
                        </a:rPr>
                        <a:t>SRS</a:t>
                      </a:r>
                    </a:p>
                    <a:p>
                      <a:pPr marL="285750" indent="-285750">
                        <a:buFont typeface="Arial" panose="020B0604020202020204" pitchFamily="34" charset="0"/>
                        <a:buChar char="•"/>
                      </a:pPr>
                      <a:r>
                        <a:rPr lang="en-US" sz="2000" kern="1200" dirty="0">
                          <a:solidFill>
                            <a:schemeClr val="dk1"/>
                          </a:solidFill>
                          <a:effectLst/>
                          <a:latin typeface="+mn-lt"/>
                          <a:ea typeface="+mn-ea"/>
                          <a:cs typeface="+mn-cs"/>
                        </a:rPr>
                        <a:t>Development (coding)</a:t>
                      </a:r>
                    </a:p>
                    <a:p>
                      <a:pPr marL="285750" indent="-285750">
                        <a:buFont typeface="Arial" panose="020B0604020202020204" pitchFamily="34" charset="0"/>
                        <a:buChar char="•"/>
                      </a:pPr>
                      <a:r>
                        <a:rPr lang="en-US" sz="2000" kern="1200" dirty="0">
                          <a:solidFill>
                            <a:schemeClr val="dk1"/>
                          </a:solidFill>
                          <a:effectLst/>
                          <a:latin typeface="+mn-lt"/>
                          <a:ea typeface="+mn-ea"/>
                          <a:cs typeface="+mn-cs"/>
                        </a:rPr>
                        <a:t>User Guide/User </a:t>
                      </a:r>
                      <a:r>
                        <a:rPr lang="en-US" sz="2000" kern="1200" dirty="0" err="1">
                          <a:solidFill>
                            <a:schemeClr val="dk1"/>
                          </a:solidFill>
                          <a:effectLst/>
                          <a:latin typeface="+mn-lt"/>
                          <a:ea typeface="+mn-ea"/>
                          <a:cs typeface="+mn-cs"/>
                        </a:rPr>
                        <a:t>Mgm</a:t>
                      </a:r>
                      <a:r>
                        <a:rPr lang="en-US" sz="2000" kern="1200" dirty="0">
                          <a:solidFill>
                            <a:schemeClr val="dk1"/>
                          </a:solidFill>
                          <a:effectLst/>
                          <a:latin typeface="+mn-lt"/>
                          <a:ea typeface="+mn-ea"/>
                          <a:cs typeface="+mn-cs"/>
                        </a:rPr>
                        <a:t> table</a:t>
                      </a:r>
                      <a:endParaRPr lang="en-US" sz="2000" dirty="0"/>
                    </a:p>
                  </a:txBody>
                  <a:tcPr/>
                </a:tc>
                <a:tc>
                  <a:txBody>
                    <a:bodyPr/>
                    <a:lstStyle/>
                    <a:p>
                      <a:pPr marL="285750" indent="-285750">
                        <a:buFont typeface="Arial" panose="020B0604020202020204" pitchFamily="34" charset="0"/>
                        <a:buChar char="•"/>
                      </a:pPr>
                      <a:r>
                        <a:rPr lang="en-US" sz="2000" dirty="0">
                          <a:highlight>
                            <a:srgbClr val="FFFF00"/>
                          </a:highlight>
                        </a:rPr>
                        <a:t>N</a:t>
                      </a:r>
                    </a:p>
                    <a:p>
                      <a:pPr marL="285750" indent="-285750">
                        <a:buFont typeface="Arial" panose="020B0604020202020204" pitchFamily="34" charset="0"/>
                        <a:buChar char="•"/>
                      </a:pPr>
                      <a:r>
                        <a:rPr lang="en-US" sz="2000" dirty="0">
                          <a:highlight>
                            <a:srgbClr val="FFFF00"/>
                          </a:highlight>
                        </a:rPr>
                        <a:t>N</a:t>
                      </a:r>
                    </a:p>
                    <a:p>
                      <a:pPr marL="285750" indent="-285750">
                        <a:buFont typeface="Arial" panose="020B0604020202020204" pitchFamily="34" charset="0"/>
                        <a:buChar char="•"/>
                      </a:pPr>
                      <a:r>
                        <a:rPr lang="en-US" sz="2000" dirty="0">
                          <a:highlight>
                            <a:srgbClr val="FFFF00"/>
                          </a:highlight>
                        </a:rPr>
                        <a:t>N</a:t>
                      </a:r>
                    </a:p>
                    <a:p>
                      <a:pPr marL="285750" indent="-285750">
                        <a:buFont typeface="Arial" panose="020B0604020202020204" pitchFamily="34" charset="0"/>
                        <a:buChar char="•"/>
                      </a:pPr>
                      <a:r>
                        <a:rPr lang="en-US" sz="2000" dirty="0">
                          <a:highlight>
                            <a:srgbClr val="FFFF00"/>
                          </a:highlight>
                        </a:rPr>
                        <a:t>N</a:t>
                      </a:r>
                    </a:p>
                  </a:txBody>
                  <a:tcPr/>
                </a:tc>
                <a:extLst>
                  <a:ext uri="{0D108BD9-81ED-4DB2-BD59-A6C34878D82A}">
                    <a16:rowId xmlns:a16="http://schemas.microsoft.com/office/drawing/2014/main" val="2644277060"/>
                  </a:ext>
                </a:extLst>
              </a:tr>
              <a:tr h="1521577">
                <a:tc>
                  <a:txBody>
                    <a:bodyPr/>
                    <a:lstStyle/>
                    <a:p>
                      <a:r>
                        <a:rPr lang="en-US" sz="3200" dirty="0"/>
                        <a:t>Alex Calis</a:t>
                      </a:r>
                    </a:p>
                  </a:txBody>
                  <a:tcPr/>
                </a:tc>
                <a:tc>
                  <a:txBody>
                    <a:bodyPr/>
                    <a:lstStyle/>
                    <a:p>
                      <a:pPr marL="285750" indent="-285750">
                        <a:buFont typeface="Arial" panose="020B0604020202020204" pitchFamily="34" charset="0"/>
                        <a:buChar char="•"/>
                      </a:pPr>
                      <a:r>
                        <a:rPr lang="en-US" sz="2000" kern="1200" dirty="0">
                          <a:solidFill>
                            <a:schemeClr val="dk1"/>
                          </a:solidFill>
                          <a:effectLst/>
                          <a:latin typeface="+mn-lt"/>
                          <a:ea typeface="+mn-ea"/>
                          <a:cs typeface="+mn-cs"/>
                        </a:rPr>
                        <a:t>Architecture Diagram</a:t>
                      </a:r>
                    </a:p>
                    <a:p>
                      <a:pPr marL="285750" indent="-285750">
                        <a:buFont typeface="Arial" panose="020B0604020202020204" pitchFamily="34" charset="0"/>
                        <a:buChar char="•"/>
                      </a:pPr>
                      <a:r>
                        <a:rPr lang="en-US" sz="2000" dirty="0"/>
                        <a:t>SRS Doc</a:t>
                      </a:r>
                    </a:p>
                    <a:p>
                      <a:pPr marL="285750" indent="-285750">
                        <a:buFont typeface="Arial" panose="020B0604020202020204" pitchFamily="34" charset="0"/>
                        <a:buChar char="•"/>
                      </a:pPr>
                      <a:r>
                        <a:rPr lang="en-US" sz="2000" dirty="0"/>
                        <a:t>Development (coding)</a:t>
                      </a:r>
                    </a:p>
                    <a:p>
                      <a:pPr marL="285750" indent="-285750">
                        <a:buFont typeface="Arial" panose="020B0604020202020204" pitchFamily="34" charset="0"/>
                        <a:buChar char="•"/>
                      </a:pPr>
                      <a:r>
                        <a:rPr lang="en-US" sz="2000" dirty="0"/>
                        <a:t>PP Presentation</a:t>
                      </a:r>
                    </a:p>
                  </a:txBody>
                  <a:tcPr/>
                </a:tc>
                <a:tc>
                  <a:txBody>
                    <a:bodyPr/>
                    <a:lstStyle/>
                    <a:p>
                      <a:pPr marL="285750" indent="-285750">
                        <a:buFont typeface="Arial" panose="020B0604020202020204" pitchFamily="34" charset="0"/>
                        <a:buChar char="•"/>
                      </a:pPr>
                      <a:r>
                        <a:rPr lang="en-US" sz="2000" dirty="0"/>
                        <a:t>2</a:t>
                      </a:r>
                    </a:p>
                    <a:p>
                      <a:pPr marL="285750" indent="-285750">
                        <a:buFont typeface="Arial" panose="020B0604020202020204" pitchFamily="34" charset="0"/>
                        <a:buChar char="•"/>
                      </a:pPr>
                      <a:r>
                        <a:rPr lang="en-US" sz="2000" dirty="0"/>
                        <a:t>8</a:t>
                      </a:r>
                    </a:p>
                    <a:p>
                      <a:pPr marL="285750" indent="-285750">
                        <a:buFont typeface="Arial" panose="020B0604020202020204" pitchFamily="34" charset="0"/>
                        <a:buChar char="•"/>
                      </a:pPr>
                      <a:r>
                        <a:rPr lang="en-US" sz="2000" dirty="0"/>
                        <a:t>8</a:t>
                      </a:r>
                    </a:p>
                    <a:p>
                      <a:pPr marL="285750" indent="-285750">
                        <a:buFont typeface="Arial" panose="020B0604020202020204" pitchFamily="34" charset="0"/>
                        <a:buChar char="•"/>
                      </a:pPr>
                      <a:r>
                        <a:rPr lang="en-US" sz="2000" dirty="0"/>
                        <a:t>6</a:t>
                      </a:r>
                    </a:p>
                  </a:txBody>
                  <a:tcPr/>
                </a:tc>
                <a:extLst>
                  <a:ext uri="{0D108BD9-81ED-4DB2-BD59-A6C34878D82A}">
                    <a16:rowId xmlns:a16="http://schemas.microsoft.com/office/drawing/2014/main" val="1993336011"/>
                  </a:ext>
                </a:extLst>
              </a:tr>
              <a:tr h="1521577">
                <a:tc>
                  <a:txBody>
                    <a:bodyPr/>
                    <a:lstStyle/>
                    <a:p>
                      <a:r>
                        <a:rPr lang="en-US" sz="3200" dirty="0"/>
                        <a:t>Jacob (</a:t>
                      </a:r>
                      <a:r>
                        <a:rPr lang="en-US" sz="3200" dirty="0" err="1"/>
                        <a:t>Shijie</a:t>
                      </a:r>
                      <a:r>
                        <a:rPr lang="en-US" sz="3200" dirty="0"/>
                        <a:t>) Liu</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chemeClr val="dk1"/>
                          </a:solidFill>
                          <a:effectLst/>
                          <a:latin typeface="+mn-lt"/>
                          <a:ea typeface="+mn-ea"/>
                          <a:cs typeface="+mn-cs"/>
                        </a:rPr>
                        <a:t>Architecture Diagram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chemeClr val="dk1"/>
                          </a:solidFill>
                          <a:effectLst/>
                          <a:latin typeface="+mn-lt"/>
                          <a:ea typeface="+mn-ea"/>
                          <a:cs typeface="+mn-cs"/>
                        </a:rPr>
                        <a:t>SRS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chemeClr val="dk1"/>
                          </a:solidFill>
                          <a:effectLst/>
                          <a:latin typeface="+mn-lt"/>
                          <a:ea typeface="+mn-ea"/>
                          <a:cs typeface="+mn-cs"/>
                        </a:rPr>
                        <a:t>Development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kern="1200" dirty="0">
                          <a:solidFill>
                            <a:schemeClr val="dk1"/>
                          </a:solidFill>
                          <a:effectLst/>
                          <a:latin typeface="+mn-lt"/>
                          <a:ea typeface="+mn-ea"/>
                          <a:cs typeface="+mn-cs"/>
                        </a:rPr>
                        <a:t>Developers Guide</a:t>
                      </a:r>
                    </a:p>
                    <a:p>
                      <a:pPr marL="285750" indent="-285750">
                        <a:buFont typeface="Arial" panose="020B0604020202020204" pitchFamily="34" charset="0"/>
                        <a:buChar char="•"/>
                      </a:pPr>
                      <a:endParaRPr lang="en-US" sz="2000" dirty="0"/>
                    </a:p>
                  </a:txBody>
                  <a:tcPr/>
                </a:tc>
                <a:tc>
                  <a:txBody>
                    <a:bodyPr/>
                    <a:lstStyle/>
                    <a:p>
                      <a:pPr marL="285750" indent="-285750">
                        <a:buFont typeface="Arial" panose="020B0604020202020204" pitchFamily="34" charset="0"/>
                        <a:buChar char="•"/>
                      </a:pPr>
                      <a:r>
                        <a:rPr lang="en-US" sz="2000" dirty="0"/>
                        <a:t>4</a:t>
                      </a:r>
                    </a:p>
                    <a:p>
                      <a:pPr marL="285750" indent="-285750">
                        <a:buFont typeface="Arial" panose="020B0604020202020204" pitchFamily="34" charset="0"/>
                        <a:buChar char="•"/>
                      </a:pPr>
                      <a:r>
                        <a:rPr lang="en-US" sz="2000" dirty="0"/>
                        <a:t>8</a:t>
                      </a:r>
                    </a:p>
                    <a:p>
                      <a:pPr marL="285750" indent="-285750">
                        <a:buFont typeface="Arial" panose="020B0604020202020204" pitchFamily="34" charset="0"/>
                        <a:buChar char="•"/>
                      </a:pPr>
                      <a:r>
                        <a:rPr lang="en-US" sz="2000" dirty="0"/>
                        <a:t>40</a:t>
                      </a:r>
                    </a:p>
                    <a:p>
                      <a:pPr marL="285750" indent="-285750">
                        <a:buFont typeface="Arial" panose="020B0604020202020204" pitchFamily="34" charset="0"/>
                        <a:buChar char="•"/>
                      </a:pPr>
                      <a:r>
                        <a:rPr lang="en-US" sz="2000" dirty="0"/>
                        <a:t>8</a:t>
                      </a:r>
                    </a:p>
                  </a:txBody>
                  <a:tcPr/>
                </a:tc>
                <a:extLst>
                  <a:ext uri="{0D108BD9-81ED-4DB2-BD59-A6C34878D82A}">
                    <a16:rowId xmlns:a16="http://schemas.microsoft.com/office/drawing/2014/main" val="396148791"/>
                  </a:ext>
                </a:extLst>
              </a:tr>
            </a:tbl>
          </a:graphicData>
        </a:graphic>
      </p:graphicFrame>
    </p:spTree>
    <p:extLst>
      <p:ext uri="{BB962C8B-B14F-4D97-AF65-F5344CB8AC3E}">
        <p14:creationId xmlns:p14="http://schemas.microsoft.com/office/powerpoint/2010/main" val="202780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8A88-7D6C-4872-BB1A-C835E81E1E3D}"/>
              </a:ext>
            </a:extLst>
          </p:cNvPr>
          <p:cNvSpPr>
            <a:spLocks noGrp="1"/>
          </p:cNvSpPr>
          <p:nvPr>
            <p:ph type="title"/>
          </p:nvPr>
        </p:nvSpPr>
        <p:spPr/>
        <p:txBody>
          <a:bodyPr/>
          <a:lstStyle/>
          <a:p>
            <a:pPr algn="ctr"/>
            <a:r>
              <a:rPr lang="en-US" dirty="0"/>
              <a:t>Project Info (Team Operation)</a:t>
            </a:r>
          </a:p>
        </p:txBody>
      </p:sp>
      <p:sp>
        <p:nvSpPr>
          <p:cNvPr id="3" name="Content Placeholder 2">
            <a:extLst>
              <a:ext uri="{FF2B5EF4-FFF2-40B4-BE49-F238E27FC236}">
                <a16:creationId xmlns:a16="http://schemas.microsoft.com/office/drawing/2014/main" id="{5E7A72AA-8D14-4840-83F0-BA8CF88DB1ED}"/>
              </a:ext>
            </a:extLst>
          </p:cNvPr>
          <p:cNvSpPr>
            <a:spLocks noGrp="1"/>
          </p:cNvSpPr>
          <p:nvPr>
            <p:ph idx="1"/>
          </p:nvPr>
        </p:nvSpPr>
        <p:spPr/>
        <p:txBody>
          <a:bodyPr>
            <a:normAutofit/>
          </a:bodyPr>
          <a:lstStyle/>
          <a:p>
            <a:r>
              <a:rPr lang="en-US" sz="3600" b="1" dirty="0"/>
              <a:t>Meetings</a:t>
            </a:r>
            <a:r>
              <a:rPr lang="en-US" sz="3600" dirty="0"/>
              <a:t>: Team occasionally met up to discuss project details, progress, and to delegate work. All members contributed to delegating work and choosing assignments </a:t>
            </a:r>
          </a:p>
          <a:p>
            <a:r>
              <a:rPr lang="en-US" sz="3600" b="1" dirty="0"/>
              <a:t>Communication</a:t>
            </a:r>
            <a:r>
              <a:rPr lang="en-US" sz="3600" dirty="0"/>
              <a:t>: Team communicated primarily via email, but sometimes via phone calls, texts and meeting in person.</a:t>
            </a:r>
          </a:p>
        </p:txBody>
      </p:sp>
    </p:spTree>
    <p:extLst>
      <p:ext uri="{BB962C8B-B14F-4D97-AF65-F5344CB8AC3E}">
        <p14:creationId xmlns:p14="http://schemas.microsoft.com/office/powerpoint/2010/main" val="310586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560E4-89DA-4AF7-BBA0-1D58B9EC8AA3}"/>
              </a:ext>
            </a:extLst>
          </p:cNvPr>
          <p:cNvSpPr>
            <a:spLocks noGrp="1"/>
          </p:cNvSpPr>
          <p:nvPr>
            <p:ph type="title"/>
          </p:nvPr>
        </p:nvSpPr>
        <p:spPr/>
        <p:txBody>
          <a:bodyPr/>
          <a:lstStyle/>
          <a:p>
            <a:pPr algn="ctr"/>
            <a:r>
              <a:rPr lang="en-US" dirty="0"/>
              <a:t>Project Info (Development Methodology)</a:t>
            </a:r>
          </a:p>
        </p:txBody>
      </p:sp>
      <p:sp>
        <p:nvSpPr>
          <p:cNvPr id="3" name="Content Placeholder 2">
            <a:extLst>
              <a:ext uri="{FF2B5EF4-FFF2-40B4-BE49-F238E27FC236}">
                <a16:creationId xmlns:a16="http://schemas.microsoft.com/office/drawing/2014/main" id="{D8AF7239-0D81-4445-A95F-568549A5E66A}"/>
              </a:ext>
            </a:extLst>
          </p:cNvPr>
          <p:cNvSpPr>
            <a:spLocks noGrp="1"/>
          </p:cNvSpPr>
          <p:nvPr>
            <p:ph idx="1"/>
          </p:nvPr>
        </p:nvSpPr>
        <p:spPr/>
        <p:txBody>
          <a:bodyPr>
            <a:normAutofit fontScale="77500" lnSpcReduction="20000"/>
          </a:bodyPr>
          <a:lstStyle/>
          <a:p>
            <a:r>
              <a:rPr lang="en-US" dirty="0"/>
              <a:t>The team used a mix between </a:t>
            </a:r>
            <a:r>
              <a:rPr lang="en-US" b="1" dirty="0"/>
              <a:t>Waterfall</a:t>
            </a:r>
            <a:r>
              <a:rPr lang="en-US" dirty="0"/>
              <a:t> and </a:t>
            </a:r>
            <a:r>
              <a:rPr lang="en-US" b="1" dirty="0"/>
              <a:t>Agile</a:t>
            </a:r>
            <a:r>
              <a:rPr lang="en-US" dirty="0"/>
              <a:t> methodologies.</a:t>
            </a:r>
          </a:p>
          <a:p>
            <a:pPr marL="0" indent="0">
              <a:buNone/>
            </a:pPr>
            <a:r>
              <a:rPr lang="en-US" dirty="0"/>
              <a:t>Waterfall: </a:t>
            </a:r>
          </a:p>
          <a:p>
            <a:pPr lvl="1"/>
            <a:r>
              <a:rPr lang="en-US" b="1" dirty="0"/>
              <a:t>Methods used</a:t>
            </a:r>
            <a:r>
              <a:rPr lang="en-US" dirty="0"/>
              <a:t>: Initially followed steps of: requirements, design, implementation, then deployment.</a:t>
            </a:r>
          </a:p>
          <a:p>
            <a:pPr lvl="1"/>
            <a:r>
              <a:rPr lang="en-US" b="1" dirty="0"/>
              <a:t>Advantages</a:t>
            </a:r>
            <a:r>
              <a:rPr lang="en-US" dirty="0"/>
              <a:t>: Structured, easy to delegate work, requirements were defined first so initial development was straightforward.</a:t>
            </a:r>
          </a:p>
          <a:p>
            <a:pPr lvl="1"/>
            <a:r>
              <a:rPr lang="en-US" b="1" dirty="0"/>
              <a:t>Disadvantages</a:t>
            </a:r>
            <a:r>
              <a:rPr lang="en-US" dirty="0"/>
              <a:t>: Too rigid in that any requirement change made we had to update the SRS and update code</a:t>
            </a:r>
          </a:p>
          <a:p>
            <a:pPr marL="0" indent="0">
              <a:buNone/>
            </a:pPr>
            <a:r>
              <a:rPr lang="en-US" dirty="0"/>
              <a:t>Agile methods: </a:t>
            </a:r>
          </a:p>
          <a:p>
            <a:pPr lvl="1"/>
            <a:r>
              <a:rPr lang="en-US" b="1" dirty="0"/>
              <a:t>Methods used</a:t>
            </a:r>
            <a:r>
              <a:rPr lang="en-US" dirty="0"/>
              <a:t>: after initial waterfall approach, we used agile to handle updates to requirements and easy to get client feedback</a:t>
            </a:r>
          </a:p>
          <a:p>
            <a:pPr lvl="1"/>
            <a:r>
              <a:rPr lang="en-US" b="1" dirty="0"/>
              <a:t>Advantages</a:t>
            </a:r>
            <a:r>
              <a:rPr lang="en-US" dirty="0"/>
              <a:t>: Good when requirements changed since code was not finished yet. Demo (prototype) helped with changing/fixing features that may not have been spotted otherwise until the end (like decrypt output box changed from 300 char limit, and highlighting tabs feature added)</a:t>
            </a:r>
          </a:p>
          <a:p>
            <a:pPr lvl="1"/>
            <a:r>
              <a:rPr lang="en-US" b="1" dirty="0"/>
              <a:t>Disadvantages</a:t>
            </a:r>
            <a:r>
              <a:rPr lang="en-US" dirty="0"/>
              <a:t>: Often changing documentation that was already complete (such as SRS) since updates were constantly made.  Prevented the development of documentation such as User Guide or Developers Guide since only at the end would these be complete.</a:t>
            </a:r>
          </a:p>
          <a:p>
            <a:pPr lvl="1"/>
            <a:endParaRPr lang="en-US" dirty="0"/>
          </a:p>
        </p:txBody>
      </p:sp>
    </p:spTree>
    <p:extLst>
      <p:ext uri="{BB962C8B-B14F-4D97-AF65-F5344CB8AC3E}">
        <p14:creationId xmlns:p14="http://schemas.microsoft.com/office/powerpoint/2010/main" val="164341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6C3-C71A-4E54-B00E-F811659263E1}"/>
              </a:ext>
            </a:extLst>
          </p:cNvPr>
          <p:cNvSpPr>
            <a:spLocks noGrp="1"/>
          </p:cNvSpPr>
          <p:nvPr>
            <p:ph type="title"/>
          </p:nvPr>
        </p:nvSpPr>
        <p:spPr/>
        <p:txBody>
          <a:bodyPr/>
          <a:lstStyle/>
          <a:p>
            <a:pPr algn="ctr"/>
            <a:r>
              <a:rPr lang="en-US" dirty="0"/>
              <a:t>Project Info (Tools used during development)</a:t>
            </a:r>
          </a:p>
        </p:txBody>
      </p:sp>
      <p:sp>
        <p:nvSpPr>
          <p:cNvPr id="3" name="Content Placeholder 2">
            <a:extLst>
              <a:ext uri="{FF2B5EF4-FFF2-40B4-BE49-F238E27FC236}">
                <a16:creationId xmlns:a16="http://schemas.microsoft.com/office/drawing/2014/main" id="{77ADF49E-4510-4EBB-AF78-C3964FA550C0}"/>
              </a:ext>
            </a:extLst>
          </p:cNvPr>
          <p:cNvSpPr>
            <a:spLocks noGrp="1"/>
          </p:cNvSpPr>
          <p:nvPr>
            <p:ph idx="1"/>
          </p:nvPr>
        </p:nvSpPr>
        <p:spPr/>
        <p:txBody>
          <a:bodyPr>
            <a:normAutofit fontScale="92500"/>
          </a:bodyPr>
          <a:lstStyle/>
          <a:p>
            <a:pPr marL="0" indent="0">
              <a:buNone/>
            </a:pPr>
            <a:r>
              <a:rPr lang="en-US" sz="3600" dirty="0"/>
              <a:t>The team used the following </a:t>
            </a:r>
            <a:r>
              <a:rPr lang="en-US" sz="3600" b="1" dirty="0"/>
              <a:t>tools</a:t>
            </a:r>
            <a:r>
              <a:rPr lang="en-US" sz="3600" dirty="0"/>
              <a:t> during this project effort:</a:t>
            </a:r>
          </a:p>
          <a:p>
            <a:pPr marL="0" indent="0">
              <a:buNone/>
            </a:pPr>
            <a:endParaRPr lang="en-US" sz="3200" dirty="0"/>
          </a:p>
          <a:p>
            <a:r>
              <a:rPr lang="en-US" sz="3200" dirty="0"/>
              <a:t>Microsoft Visual Studio Community 2017</a:t>
            </a:r>
          </a:p>
          <a:p>
            <a:pPr marL="0" indent="0">
              <a:buNone/>
            </a:pPr>
            <a:endParaRPr lang="en-US" sz="3200" dirty="0"/>
          </a:p>
          <a:p>
            <a:r>
              <a:rPr lang="en-US" sz="3200" dirty="0"/>
              <a:t>Visual Studio GitHub Extension and GitHub Desktop Client for Source Control Management</a:t>
            </a:r>
          </a:p>
          <a:p>
            <a:pPr marL="0" indent="0">
              <a:buNone/>
            </a:pPr>
            <a:endParaRPr lang="en-US" sz="3200" dirty="0"/>
          </a:p>
          <a:p>
            <a:r>
              <a:rPr lang="en-US" sz="3200" dirty="0"/>
              <a:t>Visio 2016, </a:t>
            </a:r>
            <a:r>
              <a:rPr lang="en-US" sz="3200" dirty="0" err="1"/>
              <a:t>StarUML</a:t>
            </a:r>
            <a:r>
              <a:rPr lang="en-US" sz="3200" dirty="0"/>
              <a:t> and </a:t>
            </a:r>
            <a:r>
              <a:rPr lang="en-US" sz="3200" dirty="0" err="1"/>
              <a:t>Umlet</a:t>
            </a:r>
            <a:r>
              <a:rPr lang="en-US" sz="3200" dirty="0"/>
              <a:t> for design documentation</a:t>
            </a:r>
          </a:p>
          <a:p>
            <a:endParaRPr lang="en-US" dirty="0"/>
          </a:p>
        </p:txBody>
      </p:sp>
    </p:spTree>
    <p:extLst>
      <p:ext uri="{BB962C8B-B14F-4D97-AF65-F5344CB8AC3E}">
        <p14:creationId xmlns:p14="http://schemas.microsoft.com/office/powerpoint/2010/main" val="3397535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E5AA6-9D8E-4395-9200-512243652347}"/>
              </a:ext>
            </a:extLst>
          </p:cNvPr>
          <p:cNvSpPr>
            <a:spLocks noGrp="1"/>
          </p:cNvSpPr>
          <p:nvPr>
            <p:ph type="title"/>
          </p:nvPr>
        </p:nvSpPr>
        <p:spPr/>
        <p:txBody>
          <a:bodyPr/>
          <a:lstStyle/>
          <a:p>
            <a:pPr algn="ctr"/>
            <a:r>
              <a:rPr lang="en-US" dirty="0"/>
              <a:t>System Architecture Design</a:t>
            </a:r>
          </a:p>
        </p:txBody>
      </p:sp>
      <p:pic>
        <p:nvPicPr>
          <p:cNvPr id="7" name="Picture 6" descr="A screenshot of a computer&#10;&#10;Description generated with very high confidence">
            <a:extLst>
              <a:ext uri="{FF2B5EF4-FFF2-40B4-BE49-F238E27FC236}">
                <a16:creationId xmlns:a16="http://schemas.microsoft.com/office/drawing/2014/main" id="{567A600A-2CAB-458F-AB17-51203E42F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760" y="1491756"/>
            <a:ext cx="9694258" cy="4824011"/>
          </a:xfrm>
          <a:prstGeom prst="rect">
            <a:avLst/>
          </a:prstGeom>
        </p:spPr>
      </p:pic>
    </p:spTree>
    <p:extLst>
      <p:ext uri="{BB962C8B-B14F-4D97-AF65-F5344CB8AC3E}">
        <p14:creationId xmlns:p14="http://schemas.microsoft.com/office/powerpoint/2010/main" val="2569416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FE37-8321-4544-BC3F-5D31747C0EF2}"/>
              </a:ext>
            </a:extLst>
          </p:cNvPr>
          <p:cNvSpPr>
            <a:spLocks noGrp="1"/>
          </p:cNvSpPr>
          <p:nvPr>
            <p:ph type="title"/>
          </p:nvPr>
        </p:nvSpPr>
        <p:spPr/>
        <p:txBody>
          <a:bodyPr/>
          <a:lstStyle/>
          <a:p>
            <a:pPr algn="ctr"/>
            <a:r>
              <a:rPr lang="en-US" dirty="0"/>
              <a:t>Class Diagram </a:t>
            </a:r>
          </a:p>
        </p:txBody>
      </p:sp>
      <p:pic>
        <p:nvPicPr>
          <p:cNvPr id="5" name="Picture 4" descr="A picture containing screenshot&#10;&#10;Description generated with very high confidence">
            <a:extLst>
              <a:ext uri="{FF2B5EF4-FFF2-40B4-BE49-F238E27FC236}">
                <a16:creationId xmlns:a16="http://schemas.microsoft.com/office/drawing/2014/main" id="{BA0FC6D7-CDD6-4DBF-9CB7-9EEEC423D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545" y="1944817"/>
            <a:ext cx="10058448" cy="4003401"/>
          </a:xfrm>
          <a:prstGeom prst="rect">
            <a:avLst/>
          </a:prstGeom>
        </p:spPr>
      </p:pic>
    </p:spTree>
    <p:extLst>
      <p:ext uri="{BB962C8B-B14F-4D97-AF65-F5344CB8AC3E}">
        <p14:creationId xmlns:p14="http://schemas.microsoft.com/office/powerpoint/2010/main" val="358901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FEE5-512C-4EE8-ACA3-92BDE117EC26}"/>
              </a:ext>
            </a:extLst>
          </p:cNvPr>
          <p:cNvSpPr>
            <a:spLocks noGrp="1"/>
          </p:cNvSpPr>
          <p:nvPr>
            <p:ph type="title"/>
          </p:nvPr>
        </p:nvSpPr>
        <p:spPr/>
        <p:txBody>
          <a:bodyPr/>
          <a:lstStyle/>
          <a:p>
            <a:pPr algn="ctr"/>
            <a:r>
              <a:rPr lang="en-US" dirty="0"/>
              <a:t>Accomplished Work</a:t>
            </a:r>
          </a:p>
        </p:txBody>
      </p:sp>
      <p:sp>
        <p:nvSpPr>
          <p:cNvPr id="3" name="Content Placeholder 2">
            <a:extLst>
              <a:ext uri="{FF2B5EF4-FFF2-40B4-BE49-F238E27FC236}">
                <a16:creationId xmlns:a16="http://schemas.microsoft.com/office/drawing/2014/main" id="{019D6666-48E4-4C3C-9046-B0E7A90C0264}"/>
              </a:ext>
            </a:extLst>
          </p:cNvPr>
          <p:cNvSpPr>
            <a:spLocks noGrp="1"/>
          </p:cNvSpPr>
          <p:nvPr>
            <p:ph idx="1"/>
          </p:nvPr>
        </p:nvSpPr>
        <p:spPr/>
        <p:txBody>
          <a:bodyPr/>
          <a:lstStyle/>
          <a:p>
            <a:r>
              <a:rPr lang="en-US" sz="3200" dirty="0"/>
              <a:t>What we produced:</a:t>
            </a:r>
          </a:p>
          <a:p>
            <a:pPr lvl="1"/>
            <a:r>
              <a:rPr lang="en-US" sz="2800" dirty="0"/>
              <a:t>A fully functioning, cryptographic module that implements 3 algorithms for both encryption and decryption, supporting both text and file input and output (RSA does not support File Option). </a:t>
            </a:r>
          </a:p>
          <a:p>
            <a:pPr lvl="1"/>
            <a:r>
              <a:rPr lang="en-US" sz="2800" dirty="0"/>
              <a:t>User Authentication and User Management with XML File.</a:t>
            </a:r>
          </a:p>
          <a:p>
            <a:pPr lvl="1"/>
            <a:r>
              <a:rPr lang="en-US" sz="2800" dirty="0"/>
              <a:t>Ability to handle various file types, Text Documents(TXT, WORD) and Binary Files(PDF, JPG, EXE). </a:t>
            </a:r>
          </a:p>
          <a:p>
            <a:pPr lvl="1"/>
            <a:r>
              <a:rPr lang="en-US" sz="2800" dirty="0"/>
              <a:t>A logging mechanism to track activity and error events of the system.</a:t>
            </a:r>
          </a:p>
        </p:txBody>
      </p:sp>
    </p:spTree>
    <p:extLst>
      <p:ext uri="{BB962C8B-B14F-4D97-AF65-F5344CB8AC3E}">
        <p14:creationId xmlns:p14="http://schemas.microsoft.com/office/powerpoint/2010/main" val="2702629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EFEE5-512C-4EE8-ACA3-92BDE117EC26}"/>
              </a:ext>
            </a:extLst>
          </p:cNvPr>
          <p:cNvSpPr>
            <a:spLocks noGrp="1"/>
          </p:cNvSpPr>
          <p:nvPr>
            <p:ph type="title"/>
          </p:nvPr>
        </p:nvSpPr>
        <p:spPr/>
        <p:txBody>
          <a:bodyPr/>
          <a:lstStyle/>
          <a:p>
            <a:pPr algn="ctr"/>
            <a:r>
              <a:rPr lang="en-US" dirty="0"/>
              <a:t>Accomplished Work cont.</a:t>
            </a:r>
          </a:p>
        </p:txBody>
      </p:sp>
      <p:sp>
        <p:nvSpPr>
          <p:cNvPr id="3" name="Content Placeholder 2">
            <a:extLst>
              <a:ext uri="{FF2B5EF4-FFF2-40B4-BE49-F238E27FC236}">
                <a16:creationId xmlns:a16="http://schemas.microsoft.com/office/drawing/2014/main" id="{019D6666-48E4-4C3C-9046-B0E7A90C0264}"/>
              </a:ext>
            </a:extLst>
          </p:cNvPr>
          <p:cNvSpPr>
            <a:spLocks noGrp="1"/>
          </p:cNvSpPr>
          <p:nvPr>
            <p:ph idx="1"/>
          </p:nvPr>
        </p:nvSpPr>
        <p:spPr/>
        <p:txBody>
          <a:bodyPr>
            <a:normAutofit fontScale="92500" lnSpcReduction="10000"/>
          </a:bodyPr>
          <a:lstStyle/>
          <a:p>
            <a:r>
              <a:rPr lang="en-US" sz="3200" dirty="0"/>
              <a:t>How good is it?</a:t>
            </a:r>
          </a:p>
          <a:p>
            <a:pPr lvl="1"/>
            <a:r>
              <a:rPr lang="en-US" sz="2800" dirty="0"/>
              <a:t>Input error handling:</a:t>
            </a:r>
          </a:p>
          <a:p>
            <a:pPr lvl="2"/>
            <a:r>
              <a:rPr lang="en-US" sz="2400" dirty="0"/>
              <a:t>Log in form restricts authentication to valid accounts and warns users if unsuccessful log in attempts were made.</a:t>
            </a:r>
          </a:p>
          <a:p>
            <a:pPr lvl="2"/>
            <a:r>
              <a:rPr lang="en-US" sz="2400" dirty="0"/>
              <a:t>Log in provides an easy place to generate a new user account, which is protected against duplicate user accounts and incorrect password matching</a:t>
            </a:r>
          </a:p>
          <a:p>
            <a:pPr lvl="2"/>
            <a:r>
              <a:rPr lang="en-US" sz="2400" dirty="0"/>
              <a:t>Main form protects again invalid input (such as can’t encrypt/decrypt, &gt;300 character input, key field missing) plus greying out non-valid items</a:t>
            </a:r>
          </a:p>
          <a:p>
            <a:pPr lvl="2"/>
            <a:r>
              <a:rPr lang="en-US" sz="2400" dirty="0"/>
              <a:t>User Management prevents duplicate users and prompts user to make sure they want to delete a user.</a:t>
            </a:r>
          </a:p>
          <a:p>
            <a:pPr lvl="1"/>
            <a:r>
              <a:rPr lang="en-US" sz="2800" dirty="0"/>
              <a:t>The system is protected with numerous try/catches and null pointer checks to prevent unexpected system crashes.</a:t>
            </a:r>
          </a:p>
          <a:p>
            <a:pPr lvl="1"/>
            <a:r>
              <a:rPr lang="en-US" sz="2800" dirty="0"/>
              <a:t>Logging helps identify errors or info to strengthen system health.</a:t>
            </a:r>
          </a:p>
          <a:p>
            <a:pPr lvl="1"/>
            <a:endParaRPr lang="en-US" sz="2800" dirty="0"/>
          </a:p>
        </p:txBody>
      </p:sp>
    </p:spTree>
    <p:extLst>
      <p:ext uri="{BB962C8B-B14F-4D97-AF65-F5344CB8AC3E}">
        <p14:creationId xmlns:p14="http://schemas.microsoft.com/office/powerpoint/2010/main" val="1484106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841</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COD3BR3KR</vt:lpstr>
      <vt:lpstr>Project Info (Matrix)</vt:lpstr>
      <vt:lpstr>Project Info (Team Operation)</vt:lpstr>
      <vt:lpstr>Project Info (Development Methodology)</vt:lpstr>
      <vt:lpstr>Project Info (Tools used during development)</vt:lpstr>
      <vt:lpstr>System Architecture Design</vt:lpstr>
      <vt:lpstr>Class Diagram </vt:lpstr>
      <vt:lpstr>Accomplished Work</vt:lpstr>
      <vt:lpstr>Accomplished Work cont.</vt:lpstr>
      <vt:lpstr>Accomplished Work (cont.)</vt:lpstr>
      <vt:lpstr>Our Product</vt:lpstr>
      <vt:lpstr>Lessons Learned</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COD3BR3KR</dc:title>
  <dc:creator>Calis, Alexander H. (Fed)</dc:creator>
  <cp:lastModifiedBy>Liu, Jacob</cp:lastModifiedBy>
  <cp:revision>41</cp:revision>
  <dcterms:created xsi:type="dcterms:W3CDTF">2018-12-19T17:40:34Z</dcterms:created>
  <dcterms:modified xsi:type="dcterms:W3CDTF">2018-12-20T20:29:30Z</dcterms:modified>
</cp:coreProperties>
</file>