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73" r:id="rId3"/>
    <p:sldId id="267" r:id="rId4"/>
    <p:sldId id="268" r:id="rId5"/>
    <p:sldId id="269" r:id="rId6"/>
    <p:sldId id="259" r:id="rId7"/>
    <p:sldId id="260" r:id="rId8"/>
    <p:sldId id="272" r:id="rId9"/>
    <p:sldId id="270" r:id="rId10"/>
    <p:sldId id="274" r:id="rId11"/>
    <p:sldId id="271" r:id="rId12"/>
    <p:sldId id="275" r:id="rId13"/>
    <p:sldId id="256" r:id="rId14"/>
    <p:sldId id="276" r:id="rId15"/>
    <p:sldId id="257" r:id="rId16"/>
    <p:sldId id="261" r:id="rId17"/>
    <p:sldId id="262" r:id="rId18"/>
    <p:sldId id="277" r:id="rId19"/>
    <p:sldId id="263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>
      <p:cViewPr>
        <p:scale>
          <a:sx n="80" d="100"/>
          <a:sy n="80" d="100"/>
        </p:scale>
        <p:origin x="-2586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84AF-5AC8-48E8-A5FF-0C27E46C1F82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45FEE-4CA1-49C5-A3C5-F5D19DA7B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3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5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7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2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3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45FEE-4CA1-49C5-A3C5-F5D19DA7B3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DCFE-3C75-49EE-A664-595E86737CA5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69EB-7F8E-480F-AA21-E785615FB0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>
            <a:normAutofit/>
          </a:bodyPr>
          <a:lstStyle/>
          <a:p>
            <a:r>
              <a:rPr lang="he-IL" sz="5200" b="1" dirty="0" smtClean="0">
                <a:solidFill>
                  <a:srgbClr val="C00000"/>
                </a:solidFill>
              </a:rPr>
              <a:t>מחלקות ואובייקטים</a:t>
            </a:r>
            <a:endParaRPr lang="en-US" sz="5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sz="3800" b="1" dirty="0" smtClean="0">
                <a:cs typeface="David" pitchFamily="2" charset="-79"/>
              </a:rPr>
              <a:t>טיפוס נתונים- </a:t>
            </a:r>
            <a:r>
              <a:rPr lang="he-IL" sz="3800" dirty="0" smtClean="0">
                <a:cs typeface="David" pitchFamily="2" charset="-79"/>
              </a:rPr>
              <a:t>המשתנים המייצגים את ערכי האובייקט. משתנים אלו מוגדרים כ- </a:t>
            </a:r>
            <a:r>
              <a:rPr lang="en-US" sz="3800" dirty="0" smtClean="0">
                <a:cs typeface="David" pitchFamily="2" charset="-79"/>
              </a:rPr>
              <a:t>private</a:t>
            </a:r>
            <a:r>
              <a:rPr lang="he-IL" sz="3800" dirty="0" smtClean="0">
                <a:cs typeface="David" pitchFamily="2" charset="-79"/>
              </a:rPr>
              <a:t>. </a:t>
            </a:r>
          </a:p>
          <a:p>
            <a:pPr algn="r" rtl="1"/>
            <a:r>
              <a:rPr lang="he-IL" sz="3800" dirty="0" smtClean="0">
                <a:cs typeface="David" pitchFamily="2" charset="-79"/>
              </a:rPr>
              <a:t>למה מגדירים אותם כ- </a:t>
            </a:r>
            <a:r>
              <a:rPr lang="en-US" sz="3800" b="1" dirty="0" smtClean="0">
                <a:solidFill>
                  <a:srgbClr val="C00000"/>
                </a:solidFill>
                <a:cs typeface="David" pitchFamily="2" charset="-79"/>
              </a:rPr>
              <a:t>private</a:t>
            </a:r>
            <a:r>
              <a:rPr lang="he-IL" sz="3800" dirty="0" smtClean="0">
                <a:cs typeface="David" pitchFamily="2" charset="-79"/>
              </a:rPr>
              <a:t>?</a:t>
            </a:r>
          </a:p>
          <a:p>
            <a:pPr algn="r" rtl="1"/>
            <a:r>
              <a:rPr lang="he-IL" sz="3800" dirty="0" smtClean="0">
                <a:cs typeface="David" pitchFamily="2" charset="-79"/>
              </a:rPr>
              <a:t>המחלקה </a:t>
            </a:r>
            <a:r>
              <a:rPr lang="en-US" sz="3800" b="1" dirty="0" smtClean="0">
                <a:cs typeface="David" pitchFamily="2" charset="-79"/>
              </a:rPr>
              <a:t>Object</a:t>
            </a:r>
            <a:r>
              <a:rPr lang="he-IL" sz="3800" dirty="0" smtClean="0">
                <a:cs typeface="David" pitchFamily="2" charset="-79"/>
              </a:rPr>
              <a:t>: כל מחלקה מוגדרת כתת מחלקה של </a:t>
            </a:r>
            <a:r>
              <a:rPr lang="en-US" sz="3800" dirty="0" smtClean="0">
                <a:cs typeface="David" pitchFamily="2" charset="-79"/>
              </a:rPr>
              <a:t>Object</a:t>
            </a:r>
            <a:r>
              <a:rPr lang="he-IL" sz="3800" dirty="0" smtClean="0">
                <a:cs typeface="David" pitchFamily="2" charset="-79"/>
              </a:rPr>
              <a:t>.</a:t>
            </a:r>
          </a:p>
          <a:p>
            <a:pPr algn="r" rtl="1"/>
            <a:r>
              <a:rPr lang="he-IL" sz="3800" b="1" dirty="0" smtClean="0">
                <a:cs typeface="David" pitchFamily="2" charset="-79"/>
              </a:rPr>
              <a:t>מתודות-</a:t>
            </a:r>
            <a:r>
              <a:rPr lang="he-IL" sz="3800" dirty="0" smtClean="0">
                <a:cs typeface="David" pitchFamily="2" charset="-79"/>
              </a:rPr>
              <a:t> מחלקה כוללת מתודות מסוגים שונים: מתודות </a:t>
            </a:r>
            <a:r>
              <a:rPr lang="en-US" sz="3800" b="1" dirty="0" smtClean="0">
                <a:solidFill>
                  <a:srgbClr val="C00000"/>
                </a:solidFill>
                <a:cs typeface="David" pitchFamily="2" charset="-79"/>
              </a:rPr>
              <a:t>set</a:t>
            </a:r>
            <a:r>
              <a:rPr lang="he-IL" sz="3800" dirty="0" smtClean="0">
                <a:cs typeface="David" pitchFamily="2" charset="-79"/>
              </a:rPr>
              <a:t> ו </a:t>
            </a:r>
            <a:r>
              <a:rPr lang="en-US" sz="3800" b="1" dirty="0" smtClean="0">
                <a:solidFill>
                  <a:srgbClr val="C00000"/>
                </a:solidFill>
                <a:cs typeface="David" pitchFamily="2" charset="-79"/>
              </a:rPr>
              <a:t>get</a:t>
            </a:r>
            <a:r>
              <a:rPr lang="he-IL" sz="3800" dirty="0" smtClean="0">
                <a:cs typeface="David" pitchFamily="2" charset="-79"/>
              </a:rPr>
              <a:t>, מתודות שירות שונות כמו אתחול</a:t>
            </a:r>
            <a:r>
              <a:rPr lang="he-IL" dirty="0" smtClean="0">
                <a:cs typeface="David" pitchFamily="2" charset="-79"/>
              </a:rPr>
              <a:t>.</a:t>
            </a:r>
            <a:endParaRPr lang="en-US" dirty="0">
              <a:cs typeface="David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864096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Tricky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7192888" cy="511256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[] = new int[10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algn="l"/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After this line is executed, which statement or statements are true 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[10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] is 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[9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] is 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[0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] is 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vec.length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is 10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[1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] is null</a:t>
            </a:r>
          </a:p>
        </p:txBody>
      </p:sp>
      <p:sp>
        <p:nvSpPr>
          <p:cNvPr id="4" name="Oval 3"/>
          <p:cNvSpPr/>
          <p:nvPr/>
        </p:nvSpPr>
        <p:spPr>
          <a:xfrm>
            <a:off x="691754" y="3803239"/>
            <a:ext cx="495869" cy="5040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1753" y="4307295"/>
            <a:ext cx="495869" cy="5040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1752" y="4811351"/>
            <a:ext cx="495869" cy="5040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864096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Tricky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7408912" cy="5184576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int [] </a:t>
            </a:r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 = {10,11,12};</a:t>
            </a:r>
          </a:p>
          <a:p>
            <a:pPr algn="l"/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int num = 1;</a:t>
            </a:r>
          </a:p>
          <a:p>
            <a:pPr algn="l"/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[1] = 1;</a:t>
            </a:r>
          </a:p>
          <a:p>
            <a:pPr algn="l"/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[num] = num = 0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algn="l"/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which of the following </a:t>
            </a:r>
            <a:r>
              <a:rPr lang="en-US" sz="2600" b="1" dirty="0" smtClean="0">
                <a:solidFill>
                  <a:schemeClr val="bg2">
                    <a:lumMod val="25000"/>
                  </a:schemeClr>
                </a:solidFill>
              </a:rPr>
              <a:t>sentences is/are 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true 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num is 1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</a:t>
            </a:r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[0] is 10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</a:t>
            </a:r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[1] is 11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num is 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</a:t>
            </a:r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[1] equals to num</a:t>
            </a:r>
          </a:p>
        </p:txBody>
      </p:sp>
    </p:spTree>
    <p:extLst>
      <p:ext uri="{BB962C8B-B14F-4D97-AF65-F5344CB8AC3E}">
        <p14:creationId xmlns:p14="http://schemas.microsoft.com/office/powerpoint/2010/main" val="21758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864096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Tricky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7408912" cy="5184576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int [] </a:t>
            </a:r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 = {10,11,12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};  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int num = 1;</a:t>
            </a:r>
          </a:p>
          <a:p>
            <a:pPr algn="l"/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[1] = 1;</a:t>
            </a:r>
          </a:p>
          <a:p>
            <a:pPr algn="l"/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[num] = num = 0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algn="l"/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which of the following </a:t>
            </a:r>
            <a:r>
              <a:rPr lang="en-US" sz="2600" b="1" dirty="0" smtClean="0">
                <a:solidFill>
                  <a:schemeClr val="bg2">
                    <a:lumMod val="25000"/>
                  </a:schemeClr>
                </a:solidFill>
              </a:rPr>
              <a:t>sentences is/are 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true 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num is 1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</a:t>
            </a:r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[0] is 10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</a:t>
            </a:r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[1] is 11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num is 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value of </a:t>
            </a:r>
            <a:r>
              <a:rPr lang="en-US" sz="26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[1] equals to num</a:t>
            </a:r>
          </a:p>
        </p:txBody>
      </p:sp>
      <p:sp>
        <p:nvSpPr>
          <p:cNvPr id="4" name="Oval 3"/>
          <p:cNvSpPr/>
          <p:nvPr/>
        </p:nvSpPr>
        <p:spPr>
          <a:xfrm>
            <a:off x="531968" y="5589240"/>
            <a:ext cx="495869" cy="5040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4571" y="6093296"/>
            <a:ext cx="495869" cy="5040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969" y="4653136"/>
            <a:ext cx="495869" cy="50405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864096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Tricky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192888" cy="5112568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What is the output of this code fragment ?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num1=14;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num2=4;</a:t>
            </a:r>
          </a:p>
          <a:p>
            <a:pPr algn="l"/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(num1%num2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algn="l"/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What is the output of this code fragment ?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num1=4;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num2=14;</a:t>
            </a:r>
          </a:p>
          <a:p>
            <a:pPr algn="l"/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(num1%num2);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864096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Tricky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192888" cy="5112568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What is the output of this code fragment ?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num1=14;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num2=4;</a:t>
            </a:r>
          </a:p>
          <a:p>
            <a:pPr algn="l"/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(num1%num2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); 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What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is the output of this code fragment ?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num1=4;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num2=14;</a:t>
            </a:r>
          </a:p>
          <a:p>
            <a:pPr algn="l"/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(num1%num2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); 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000" b="1" dirty="0">
                <a:solidFill>
                  <a:schemeClr val="bg2">
                    <a:lumMod val="25000"/>
                  </a:schemeClr>
                </a:solidFill>
              </a:rPr>
              <a:t>What is the output of this code: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2">
                    <a:lumMod val="25000"/>
                  </a:schemeClr>
                </a:solidFill>
              </a:rPr>
              <a:t>String 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str1 = “</a:t>
            </a:r>
            <a:r>
              <a:rPr lang="en-US" sz="3000" dirty="0" err="1">
                <a:solidFill>
                  <a:schemeClr val="bg2">
                    <a:lumMod val="25000"/>
                  </a:schemeClr>
                </a:solidFill>
              </a:rPr>
              <a:t>abba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”;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String str2 = new String(“</a:t>
            </a:r>
            <a:r>
              <a:rPr lang="en-US" sz="3000" dirty="0" err="1">
                <a:solidFill>
                  <a:schemeClr val="bg2">
                    <a:lumMod val="25000"/>
                  </a:schemeClr>
                </a:solidFill>
              </a:rPr>
              <a:t>abba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if (str1==str2)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(“Amsterdam”);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if (str1.equals(str2))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>
                <a:solidFill>
                  <a:schemeClr val="bg2">
                    <a:lumMod val="25000"/>
                  </a:schemeClr>
                </a:solidFill>
              </a:rPr>
              <a:t>System.out.println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(“Tel-Aviv</a:t>
            </a:r>
            <a:r>
              <a:rPr lang="en-US" sz="3000" dirty="0" smtClean="0">
                <a:solidFill>
                  <a:schemeClr val="bg2">
                    <a:lumMod val="25000"/>
                  </a:schemeClr>
                </a:solidFill>
              </a:rPr>
              <a:t>”);</a:t>
            </a: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476672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Tricky questions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Regarding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</a:rPr>
              <a:t>the following code the reference </a:t>
            </a:r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that </a:t>
            </a:r>
            <a:r>
              <a:rPr lang="en-US" sz="3000" b="1" dirty="0" err="1" smtClean="0">
                <a:solidFill>
                  <a:schemeClr val="bg2">
                    <a:lumMod val="25000"/>
                  </a:schemeClr>
                </a:solidFill>
              </a:rPr>
              <a:t>sbf</a:t>
            </a:r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2">
                    <a:lumMod val="25000"/>
                  </a:schemeClr>
                </a:solidFill>
              </a:rPr>
              <a:t>variable holds doesn’t change</a:t>
            </a:r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sz="30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2">
                    <a:lumMod val="25000"/>
                  </a:schemeClr>
                </a:solidFill>
              </a:rPr>
              <a:t>StringBuffer</a:t>
            </a:r>
            <a:r>
              <a:rPr lang="en-US" sz="3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2">
                    <a:lumMod val="25000"/>
                  </a:schemeClr>
                </a:solidFill>
              </a:rPr>
              <a:t>sbf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 = new </a:t>
            </a:r>
            <a:r>
              <a:rPr lang="en-US" sz="3000" dirty="0" err="1">
                <a:solidFill>
                  <a:schemeClr val="bg2">
                    <a:lumMod val="25000"/>
                  </a:schemeClr>
                </a:solidFill>
              </a:rPr>
              <a:t>StringBuffer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(“trooper”);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2">
                    <a:lumMod val="25000"/>
                  </a:schemeClr>
                </a:solidFill>
              </a:rPr>
              <a:t>StringBuffer</a:t>
            </a:r>
            <a:r>
              <a:rPr lang="en-US" sz="3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temp = </a:t>
            </a:r>
            <a:r>
              <a:rPr lang="en-US" sz="3000" dirty="0" err="1" smtClean="0">
                <a:solidFill>
                  <a:schemeClr val="bg2">
                    <a:lumMod val="25000"/>
                  </a:schemeClr>
                </a:solidFill>
              </a:rPr>
              <a:t>sbf.reverse</a:t>
            </a:r>
            <a:r>
              <a:rPr lang="en-US" sz="3000" dirty="0" smtClean="0">
                <a:solidFill>
                  <a:schemeClr val="bg2">
                    <a:lumMod val="25000"/>
                  </a:schemeClr>
                </a:solidFill>
              </a:rPr>
              <a:t>();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3000" dirty="0" smtClean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n-US" sz="3000" b="1" dirty="0" smtClean="0">
                <a:solidFill>
                  <a:schemeClr val="bg2">
                    <a:lumMod val="25000"/>
                  </a:schemeClr>
                </a:solidFill>
              </a:rPr>
              <a:t>True/ False</a:t>
            </a:r>
            <a:endParaRPr lang="en-US" sz="3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Tricky questions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19256" cy="5073427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3000" b="1" dirty="0">
                <a:solidFill>
                  <a:schemeClr val="bg1">
                    <a:lumMod val="50000"/>
                  </a:schemeClr>
                </a:solidFill>
              </a:rPr>
              <a:t>The output will include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000" b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str1 = new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abba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str2 = new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abcd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str3 = str2.append(“ Haifa”);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(str2==str3)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(“Paris”);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(str1==str2)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(“Amsterdam”);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if (str1.equals(str2))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(“Tel-Aviv”);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16632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Tricky questions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19256" cy="5073427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3000" b="1" dirty="0">
                <a:solidFill>
                  <a:schemeClr val="bg1">
                    <a:lumMod val="50000"/>
                  </a:schemeClr>
                </a:solidFill>
              </a:rPr>
              <a:t>The output will include</a:t>
            </a:r>
            <a:r>
              <a:rPr lang="en-US" sz="3000" b="1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3000" b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str1 = new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abba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str2 = new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abcd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</a:rPr>
              <a:t>StringBuffer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str3 = str2.append(“ Haifa”);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(str2==str3)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</a:rPr>
              <a:t>(“Paris”);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(str1==str2)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(“Amsterdam”);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if (str1.equals(str2))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(“Tel-Aviv”);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116632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Tricky questions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6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dirty="0" smtClean="0">
                <a:solidFill>
                  <a:srgbClr val="C00000"/>
                </a:solidFill>
              </a:rPr>
              <a:t>alid numbers in a String exercise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  <a:noFill/>
          <a:ln w="254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simple code to verify that a string </a:t>
            </a:r>
            <a:r>
              <a:rPr lang="en-US" dirty="0"/>
              <a:t>contains valid </a:t>
            </a:r>
            <a:r>
              <a:rPr lang="en-US" dirty="0" smtClean="0"/>
              <a:t>numbers (integer or double)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use the following string or write your own string: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String</a:t>
            </a:r>
            <a:r>
              <a:rPr lang="en-US" sz="2800" dirty="0"/>
              <a:t>[] </a:t>
            </a:r>
            <a:r>
              <a:rPr lang="en-US" sz="2800" dirty="0" err="1"/>
              <a:t>str</a:t>
            </a:r>
            <a:r>
              <a:rPr lang="en-US" sz="2800" dirty="0"/>
              <a:t> = new String[]{"10.20", "</a:t>
            </a:r>
            <a:r>
              <a:rPr lang="en-US" sz="2800" dirty="0" smtClean="0"/>
              <a:t>123", </a:t>
            </a:r>
            <a:r>
              <a:rPr lang="en-US" sz="2800" dirty="0"/>
              <a:t>"12.invalid"};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4725144"/>
            <a:ext cx="8280920" cy="864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>
            <a:normAutofit/>
          </a:bodyPr>
          <a:lstStyle/>
          <a:p>
            <a:r>
              <a:rPr lang="he-IL" sz="5200" b="1" dirty="0" smtClean="0">
                <a:solidFill>
                  <a:srgbClr val="C00000"/>
                </a:solidFill>
              </a:rPr>
              <a:t>מחלקות ואובייקטים</a:t>
            </a:r>
            <a:endParaRPr lang="en-US" sz="5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800" dirty="0" smtClean="0">
                <a:cs typeface="David" pitchFamily="2" charset="-79"/>
              </a:rPr>
              <a:t>לא כל המשתנים ב- </a:t>
            </a:r>
            <a:r>
              <a:rPr lang="en-US" sz="3800" dirty="0" smtClean="0">
                <a:cs typeface="David" pitchFamily="2" charset="-79"/>
              </a:rPr>
              <a:t>java</a:t>
            </a:r>
            <a:r>
              <a:rPr lang="he-IL" sz="3800" dirty="0">
                <a:cs typeface="David" pitchFamily="2" charset="-79"/>
              </a:rPr>
              <a:t> </a:t>
            </a:r>
            <a:r>
              <a:rPr lang="he-IL" sz="3800" dirty="0" smtClean="0">
                <a:cs typeface="David" pitchFamily="2" charset="-79"/>
              </a:rPr>
              <a:t>הם אובייקטים.</a:t>
            </a:r>
          </a:p>
          <a:p>
            <a:pPr algn="r" rtl="1"/>
            <a:r>
              <a:rPr lang="he-IL" sz="3800" dirty="0" smtClean="0">
                <a:cs typeface="David" pitchFamily="2" charset="-79"/>
              </a:rPr>
              <a:t>שמירת משתנים פשוטים ובסיסיים ב- </a:t>
            </a:r>
            <a:r>
              <a:rPr lang="en-US" sz="3800" dirty="0" smtClean="0">
                <a:cs typeface="David" pitchFamily="2" charset="-79"/>
              </a:rPr>
              <a:t>heap</a:t>
            </a:r>
            <a:r>
              <a:rPr lang="de-DE" sz="3800" dirty="0" smtClean="0">
                <a:cs typeface="David" pitchFamily="2" charset="-79"/>
              </a:rPr>
              <a:t> </a:t>
            </a:r>
            <a:r>
              <a:rPr lang="he-IL" sz="3800" dirty="0" smtClean="0">
                <a:cs typeface="David" pitchFamily="2" charset="-79"/>
              </a:rPr>
              <a:t>היא גישה בזבזנית. נשמור את הערכים ב </a:t>
            </a:r>
            <a:r>
              <a:rPr lang="en-US" sz="3800" dirty="0" smtClean="0">
                <a:cs typeface="David" pitchFamily="2" charset="-79"/>
              </a:rPr>
              <a:t>stack</a:t>
            </a:r>
            <a:r>
              <a:rPr lang="he-IL" sz="3800" dirty="0">
                <a:cs typeface="David" pitchFamily="2" charset="-79"/>
              </a:rPr>
              <a:t>.</a:t>
            </a:r>
            <a:endParaRPr lang="he-IL" sz="3800" dirty="0" smtClean="0">
              <a:cs typeface="David" pitchFamily="2" charset="-79"/>
            </a:endParaRPr>
          </a:p>
          <a:p>
            <a:pPr algn="r" rtl="1"/>
            <a:r>
              <a:rPr lang="he-IL" sz="3800" dirty="0" smtClean="0">
                <a:cs typeface="David" pitchFamily="2" charset="-79"/>
              </a:rPr>
              <a:t>הגודל של משתנים פרימיטיביים לא משתנה ממכונה </a:t>
            </a:r>
            <a:r>
              <a:rPr lang="he-IL" sz="3800" dirty="0" smtClean="0">
                <a:cs typeface="David" pitchFamily="2" charset="-79"/>
              </a:rPr>
              <a:t>למכונה</a:t>
            </a:r>
            <a:r>
              <a:rPr lang="he-IL" sz="3800" dirty="0">
                <a:cs typeface="David" pitchFamily="2" charset="-79"/>
              </a:rPr>
              <a:t> </a:t>
            </a:r>
            <a:r>
              <a:rPr lang="he-IL" sz="3800" dirty="0" smtClean="0">
                <a:cs typeface="David" pitchFamily="2" charset="-79"/>
              </a:rPr>
              <a:t>(</a:t>
            </a:r>
            <a:r>
              <a:rPr lang="en-US" sz="3800" dirty="0" smtClean="0">
                <a:cs typeface="David" pitchFamily="2" charset="-79"/>
              </a:rPr>
              <a:t>JVM</a:t>
            </a:r>
            <a:r>
              <a:rPr lang="he-IL" sz="3800" dirty="0" smtClean="0">
                <a:cs typeface="David" pitchFamily="2" charset="-79"/>
              </a:rPr>
              <a:t>)</a:t>
            </a:r>
            <a:r>
              <a:rPr lang="he-IL" sz="3800" dirty="0" smtClean="0">
                <a:cs typeface="David" pitchFamily="2" charset="-79"/>
              </a:rPr>
              <a:t>.</a:t>
            </a:r>
            <a:endParaRPr lang="en-US" dirty="0"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489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363272" cy="6480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</a:t>
            </a:r>
            <a:r>
              <a:rPr lang="en-US" sz="1600" dirty="0" err="1"/>
              <a:t>CheckValidNumberExample</a:t>
            </a:r>
            <a:r>
              <a:rPr lang="en-US" sz="1600" dirty="0"/>
              <a:t> </a:t>
            </a:r>
            <a:r>
              <a:rPr lang="en-US" sz="1600" dirty="0" smtClean="0"/>
              <a:t>{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/>
              <a:t>public static void main(String[] args) {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/>
              <a:t>String[] </a:t>
            </a:r>
            <a:r>
              <a:rPr lang="en-US" sz="1600" dirty="0" err="1"/>
              <a:t>str</a:t>
            </a:r>
            <a:r>
              <a:rPr lang="en-US" sz="1600" dirty="0"/>
              <a:t> = new String[]{"10.20", "123456", "12.invalid"};                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/>
              <a:t>for(int </a:t>
            </a:r>
            <a:r>
              <a:rPr lang="en-US" sz="1600" dirty="0" err="1"/>
              <a:t>i</a:t>
            </a:r>
            <a:r>
              <a:rPr lang="en-US" sz="1600" dirty="0"/>
              <a:t>=0 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str.length</a:t>
            </a:r>
            <a:r>
              <a:rPr lang="en-US" sz="1600" dirty="0"/>
              <a:t> ; </a:t>
            </a:r>
            <a:r>
              <a:rPr lang="en-US" sz="1600" dirty="0" err="1"/>
              <a:t>i</a:t>
            </a:r>
            <a:r>
              <a:rPr lang="en-US" sz="1600" dirty="0"/>
              <a:t> ++)</a:t>
            </a:r>
          </a:p>
          <a:p>
            <a:pPr marL="0" indent="0">
              <a:buNone/>
            </a:pPr>
            <a:r>
              <a:rPr lang="en-US" sz="1600" dirty="0" smtClean="0"/>
              <a:t>                </a:t>
            </a:r>
            <a:r>
              <a:rPr lang="en-US" sz="1600" dirty="0"/>
              <a:t>{    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</a:rPr>
              <a:t>if( </a:t>
            </a:r>
            <a:r>
              <a:rPr lang="en-US" sz="1600" dirty="0" err="1">
                <a:solidFill>
                  <a:srgbClr val="FF0000"/>
                </a:solidFill>
              </a:rPr>
              <a:t>str</a:t>
            </a:r>
            <a:r>
              <a:rPr lang="en-US" sz="1600" dirty="0">
                <a:solidFill>
                  <a:srgbClr val="FF0000"/>
                </a:solidFill>
              </a:rPr>
              <a:t>[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].</a:t>
            </a:r>
            <a:r>
              <a:rPr lang="en-US" sz="1600" dirty="0" err="1">
                <a:solidFill>
                  <a:srgbClr val="FF0000"/>
                </a:solidFill>
              </a:rPr>
              <a:t>indexOf</a:t>
            </a:r>
            <a:r>
              <a:rPr lang="en-US" sz="1600" dirty="0">
                <a:solidFill>
                  <a:srgbClr val="FF0000"/>
                </a:solidFill>
              </a:rPr>
              <a:t>(".") &gt; 0 )</a:t>
            </a:r>
          </a:p>
          <a:p>
            <a:pPr marL="0" indent="0">
              <a:buNone/>
            </a:pPr>
            <a:r>
              <a:rPr lang="en-US" sz="1600" dirty="0" smtClean="0"/>
              <a:t>                        </a:t>
            </a:r>
            <a:r>
              <a:rPr lang="en-US" sz="1600" dirty="0"/>
              <a:t>{   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</a:t>
            </a:r>
            <a:r>
              <a:rPr lang="en-US" sz="1600" b="1" dirty="0" smtClean="0">
                <a:solidFill>
                  <a:schemeClr val="tx2"/>
                </a:solidFill>
              </a:rPr>
              <a:t>try</a:t>
            </a:r>
            <a:r>
              <a:rPr lang="en-US" sz="1600" dirty="0" smtClean="0"/>
              <a:t>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              </a:t>
            </a:r>
            <a:r>
              <a:rPr lang="en-US" sz="1600" dirty="0" err="1"/>
              <a:t>Double.parseDouble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</a:t>
            </a:r>
            <a:r>
              <a:rPr lang="en-US" sz="1600" dirty="0"/>
              <a:t>System.out.println(</a:t>
            </a:r>
            <a:r>
              <a:rPr lang="en-US" sz="1600" dirty="0" err="1"/>
              <a:t>str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+ " is a valid decimal number</a:t>
            </a:r>
            <a:r>
              <a:rPr lang="en-US" sz="1600" dirty="0" smtClean="0"/>
              <a:t>");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        </a:t>
            </a:r>
            <a:r>
              <a:rPr lang="en-US" sz="1600" b="1" dirty="0" smtClean="0">
                <a:solidFill>
                  <a:schemeClr val="tx2"/>
                </a:solidFill>
              </a:rPr>
              <a:t>catch</a:t>
            </a:r>
            <a:r>
              <a:rPr lang="en-US" sz="1600" dirty="0" smtClean="0"/>
              <a:t>(</a:t>
            </a:r>
            <a:r>
              <a:rPr lang="en-US" sz="1600" dirty="0" err="1" smtClean="0"/>
              <a:t>NumberFormatException</a:t>
            </a:r>
            <a:r>
              <a:rPr lang="en-US" sz="1600" dirty="0" smtClean="0"/>
              <a:t> </a:t>
            </a:r>
            <a:r>
              <a:rPr lang="en-US" sz="1600" dirty="0" err="1"/>
              <a:t>nme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{ System.out.println(</a:t>
            </a:r>
            <a:r>
              <a:rPr lang="en-US" sz="1600" dirty="0" err="1" smtClean="0"/>
              <a:t>str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/>
              <a:t>] + " is not a valid decimal number</a:t>
            </a:r>
            <a:r>
              <a:rPr lang="en-US" sz="1600" dirty="0" smtClean="0"/>
              <a:t>");}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}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else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smtClean="0"/>
              <a:t>                       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</a:t>
            </a:r>
            <a:r>
              <a:rPr lang="en-US" sz="1600" b="1" dirty="0" smtClean="0">
                <a:solidFill>
                  <a:schemeClr val="tx2"/>
                </a:solidFill>
              </a:rPr>
              <a:t>try</a:t>
            </a:r>
            <a:r>
              <a:rPr lang="en-US" sz="1600" dirty="0" smtClean="0"/>
              <a:t> { </a:t>
            </a:r>
            <a:r>
              <a:rPr lang="en-US" sz="1600" dirty="0" err="1" smtClean="0"/>
              <a:t>Integer.parseInt</a:t>
            </a:r>
            <a:r>
              <a:rPr lang="en-US" sz="1600" dirty="0" smtClean="0"/>
              <a:t>(</a:t>
            </a:r>
            <a:r>
              <a:rPr lang="en-US" sz="1600" dirty="0" err="1" smtClean="0"/>
              <a:t>str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/>
              <a:t>]);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        </a:t>
            </a:r>
            <a:r>
              <a:rPr lang="en-US" sz="1600" dirty="0"/>
              <a:t>System.out.println(</a:t>
            </a:r>
            <a:r>
              <a:rPr lang="en-US" sz="1600" dirty="0" err="1"/>
              <a:t>str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 + " is valid integer number</a:t>
            </a:r>
            <a:r>
              <a:rPr lang="en-US" sz="1600" dirty="0" smtClean="0"/>
              <a:t>");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        </a:t>
            </a:r>
            <a:r>
              <a:rPr lang="en-US" sz="1600" b="1" dirty="0">
                <a:solidFill>
                  <a:schemeClr val="tx2"/>
                </a:solidFill>
              </a:rPr>
              <a:t>catch</a:t>
            </a:r>
            <a:r>
              <a:rPr lang="en-US" sz="1600" dirty="0"/>
              <a:t>(</a:t>
            </a:r>
            <a:r>
              <a:rPr lang="en-US" sz="1600" dirty="0" err="1"/>
              <a:t>NumberFormatException</a:t>
            </a:r>
            <a:r>
              <a:rPr lang="en-US" sz="1600" dirty="0"/>
              <a:t> </a:t>
            </a:r>
            <a:r>
              <a:rPr lang="en-US" sz="1600" dirty="0" err="1"/>
              <a:t>nme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                                {System.out.println(</a:t>
            </a:r>
            <a:r>
              <a:rPr lang="en-US" sz="1600" dirty="0" err="1" smtClean="0"/>
              <a:t>str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/>
              <a:t>] + " is not a valid integer number</a:t>
            </a:r>
            <a:r>
              <a:rPr lang="en-US" sz="1600" dirty="0" smtClean="0"/>
              <a:t>");}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                  </a:t>
            </a: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smtClean="0"/>
              <a:t>                }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4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/>
          </a:bodyPr>
          <a:lstStyle/>
          <a:p>
            <a:pPr algn="r" rtl="1"/>
            <a:r>
              <a:rPr lang="en-US" sz="3500" dirty="0" smtClean="0">
                <a:solidFill>
                  <a:srgbClr val="C00000"/>
                </a:solidFill>
                <a:cs typeface="David" pitchFamily="2" charset="-79"/>
              </a:rPr>
              <a:t>Constructors</a:t>
            </a:r>
            <a:r>
              <a:rPr lang="he-IL" sz="3500" dirty="0" smtClean="0">
                <a:cs typeface="David" pitchFamily="2" charset="-79"/>
              </a:rPr>
              <a:t>- לצרכי אתחול משתני המופע.</a:t>
            </a:r>
          </a:p>
          <a:p>
            <a:pPr algn="r" rtl="1"/>
            <a:r>
              <a:rPr lang="he-IL" sz="3500" dirty="0" smtClean="0">
                <a:cs typeface="David" pitchFamily="2" charset="-79"/>
              </a:rPr>
              <a:t>מתי נוצר  </a:t>
            </a:r>
            <a:r>
              <a:rPr lang="en-US" sz="3500" dirty="0" smtClean="0">
                <a:cs typeface="David" pitchFamily="2" charset="-79"/>
              </a:rPr>
              <a:t>Constructor</a:t>
            </a:r>
            <a:r>
              <a:rPr lang="he-IL" sz="3500" dirty="0" smtClean="0">
                <a:cs typeface="David" pitchFamily="2" charset="-79"/>
              </a:rPr>
              <a:t>?</a:t>
            </a:r>
            <a:endParaRPr lang="en-US" sz="3500" dirty="0" smtClean="0">
              <a:cs typeface="David" pitchFamily="2" charset="-79"/>
            </a:endParaRPr>
          </a:p>
          <a:p>
            <a:pPr algn="r" rtl="1"/>
            <a:r>
              <a:rPr lang="he-IL" sz="3500" dirty="0" smtClean="0">
                <a:cs typeface="David" pitchFamily="2" charset="-79"/>
              </a:rPr>
              <a:t>גישה למשתנים ולמתודות: מתוך המחלקה, הגישה למשתנים ולמתודות נעשית באופן ישיר.</a:t>
            </a:r>
          </a:p>
          <a:p>
            <a:pPr algn="r" rtl="1"/>
            <a:r>
              <a:rPr lang="he-IL" sz="3500" dirty="0" smtClean="0">
                <a:cs typeface="David" pitchFamily="2" charset="-79"/>
              </a:rPr>
              <a:t>איך היא נעשית מחוץ למחלקה?</a:t>
            </a:r>
          </a:p>
          <a:p>
            <a:pPr algn="r" rtl="1"/>
            <a:r>
              <a:rPr lang="he-IL" sz="3500" dirty="0" smtClean="0">
                <a:cs typeface="David" pitchFamily="2" charset="-79"/>
              </a:rPr>
              <a:t>יצירת אובייקטים- מה ההבדל בין מחלקה לאובייקט?</a:t>
            </a:r>
          </a:p>
          <a:p>
            <a:pPr algn="r" rtl="1"/>
            <a:r>
              <a:rPr lang="en-US" sz="3500" dirty="0" smtClean="0">
                <a:cs typeface="David" pitchFamily="2" charset="-79"/>
              </a:rPr>
              <a:t>private, protected, package (default), public</a:t>
            </a:r>
            <a:endParaRPr lang="he-IL" sz="3500" dirty="0" smtClean="0">
              <a:cs typeface="David" pitchFamily="2" charset="-79"/>
            </a:endParaRPr>
          </a:p>
          <a:p>
            <a:pPr algn="r" rtl="1"/>
            <a:endParaRPr lang="en-US" sz="3500" dirty="0">
              <a:cs typeface="David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מחלקות ואובייקטים</a:t>
            </a:r>
            <a:endParaRPr kumimoji="0" lang="en-US" sz="5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23317"/>
            <a:ext cx="8229600" cy="4525963"/>
          </a:xfrm>
        </p:spPr>
        <p:txBody>
          <a:bodyPr>
            <a:normAutofit/>
          </a:bodyPr>
          <a:lstStyle/>
          <a:p>
            <a:pPr algn="r" rtl="1"/>
            <a:r>
              <a:rPr lang="en-US" sz="3700" dirty="0" smtClean="0">
                <a:cs typeface="David" pitchFamily="2" charset="-79"/>
              </a:rPr>
              <a:t>-</a:t>
            </a:r>
            <a:r>
              <a:rPr lang="en-US" sz="3700" b="1" dirty="0" smtClean="0">
                <a:cs typeface="David" pitchFamily="2" charset="-79"/>
              </a:rPr>
              <a:t>protected</a:t>
            </a:r>
            <a:r>
              <a:rPr lang="he-IL" sz="3700" dirty="0" smtClean="0">
                <a:cs typeface="David" pitchFamily="2" charset="-79"/>
              </a:rPr>
              <a:t>ניתן לגשת מתוך המחלקה, תת מחלקה ומכל מחלקה שנמצאת באותו </a:t>
            </a:r>
            <a:r>
              <a:rPr lang="en-US" sz="3700" dirty="0" smtClean="0">
                <a:cs typeface="David" pitchFamily="2" charset="-79"/>
              </a:rPr>
              <a:t>package</a:t>
            </a:r>
            <a:r>
              <a:rPr lang="he-IL" sz="3700" dirty="0" smtClean="0">
                <a:cs typeface="David" pitchFamily="2" charset="-79"/>
              </a:rPr>
              <a:t>.</a:t>
            </a:r>
          </a:p>
          <a:p>
            <a:pPr algn="r" rtl="1"/>
            <a:r>
              <a:rPr lang="en-US" sz="3700" b="1" dirty="0" smtClean="0">
                <a:cs typeface="David" pitchFamily="2" charset="-79"/>
              </a:rPr>
              <a:t>package</a:t>
            </a:r>
            <a:r>
              <a:rPr lang="he-IL" sz="3700" dirty="0" smtClean="0">
                <a:cs typeface="David" pitchFamily="2" charset="-79"/>
              </a:rPr>
              <a:t>- ברירת המחדל, יותר מצומצם מ </a:t>
            </a:r>
            <a:r>
              <a:rPr lang="en-US" sz="3700" dirty="0" smtClean="0">
                <a:cs typeface="David" pitchFamily="2" charset="-79"/>
              </a:rPr>
              <a:t>protected</a:t>
            </a:r>
            <a:r>
              <a:rPr lang="he-IL" sz="3700" dirty="0" smtClean="0">
                <a:cs typeface="David" pitchFamily="2" charset="-79"/>
              </a:rPr>
              <a:t>. גלוי רק למחלקה עצמה או מחלקה שנמצאת באותו </a:t>
            </a:r>
            <a:r>
              <a:rPr lang="en-US" sz="3700" dirty="0" smtClean="0">
                <a:cs typeface="David" pitchFamily="2" charset="-79"/>
              </a:rPr>
              <a:t>package</a:t>
            </a:r>
            <a:r>
              <a:rPr lang="he-IL" sz="3700" dirty="0" smtClean="0">
                <a:cs typeface="David" pitchFamily="2" charset="-79"/>
              </a:rPr>
              <a:t>.</a:t>
            </a:r>
          </a:p>
          <a:p>
            <a:pPr algn="r" rtl="1"/>
            <a:r>
              <a:rPr lang="en-US" sz="3700" b="1" dirty="0" smtClean="0">
                <a:solidFill>
                  <a:srgbClr val="C00000"/>
                </a:solidFill>
                <a:cs typeface="David" pitchFamily="2" charset="-79"/>
              </a:rPr>
              <a:t>encapsulation</a:t>
            </a:r>
            <a:r>
              <a:rPr lang="he-IL" sz="3700" dirty="0" smtClean="0">
                <a:cs typeface="David" pitchFamily="2" charset="-79"/>
              </a:rPr>
              <a:t>-</a:t>
            </a:r>
            <a:r>
              <a:rPr lang="en-US" sz="3700" dirty="0" smtClean="0">
                <a:cs typeface="David" pitchFamily="2" charset="-79"/>
              </a:rPr>
              <a:t> </a:t>
            </a:r>
            <a:r>
              <a:rPr lang="he-IL" sz="3700" dirty="0" smtClean="0">
                <a:cs typeface="David" pitchFamily="2" charset="-79"/>
              </a:rPr>
              <a:t> למה זה נחוץ?</a:t>
            </a:r>
          </a:p>
          <a:p>
            <a:pPr algn="r" rtl="1"/>
            <a:endParaRPr lang="en-US" sz="3500" dirty="0">
              <a:cs typeface="David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5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מחלקות ואובייקטים</a:t>
            </a:r>
            <a:endParaRPr kumimoji="0" lang="en-US" sz="5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dirty="0" smtClean="0">
                <a:cs typeface="David" pitchFamily="2" charset="-79"/>
              </a:rPr>
              <a:t>Garbage collection</a:t>
            </a:r>
            <a:r>
              <a:rPr lang="he-IL" dirty="0" smtClean="0">
                <a:cs typeface="David" pitchFamily="2" charset="-79"/>
              </a:rPr>
              <a:t>- איסוף זבל אוטומטי- מחזיר למערכת משאבים שאין בהם שימוש (מחוץ ל </a:t>
            </a:r>
            <a:r>
              <a:rPr lang="en-US" dirty="0" smtClean="0">
                <a:cs typeface="David" pitchFamily="2" charset="-79"/>
              </a:rPr>
              <a:t>scope</a:t>
            </a:r>
            <a:r>
              <a:rPr lang="he-IL" dirty="0" smtClean="0">
                <a:cs typeface="David" pitchFamily="2" charset="-79"/>
              </a:rPr>
              <a:t>, </a:t>
            </a:r>
            <a:r>
              <a:rPr lang="en-US" dirty="0" smtClean="0">
                <a:cs typeface="David" pitchFamily="2" charset="-79"/>
              </a:rPr>
              <a:t>null</a:t>
            </a:r>
            <a:r>
              <a:rPr lang="he-IL" dirty="0" smtClean="0">
                <a:cs typeface="David" pitchFamily="2" charset="-79"/>
              </a:rPr>
              <a:t>).</a:t>
            </a:r>
          </a:p>
          <a:p>
            <a:pPr algn="r" rtl="1"/>
            <a:r>
              <a:rPr lang="he-IL" dirty="0" smtClean="0">
                <a:cs typeface="David" pitchFamily="2" charset="-79"/>
              </a:rPr>
              <a:t>סריקת הזיכרון הדינמי- סימון אובייקטים שיש עליהם מצביעים ואיסוף אובייקטים שלא סומנו לצורך שיחרור זיכרון</a:t>
            </a:r>
          </a:p>
          <a:p>
            <a:pPr algn="r" rtl="1"/>
            <a:r>
              <a:rPr lang="he-IL" dirty="0" smtClean="0">
                <a:cs typeface="David" pitchFamily="2" charset="-79"/>
              </a:rPr>
              <a:t>מתבצע באופן אוטומטי</a:t>
            </a:r>
            <a:r>
              <a:rPr lang="he-IL" dirty="0" smtClean="0">
                <a:cs typeface="David" pitchFamily="2" charset="-79"/>
              </a:rPr>
              <a:t>.</a:t>
            </a:r>
          </a:p>
          <a:p>
            <a:pPr algn="r" rtl="1"/>
            <a:r>
              <a:rPr lang="he-IL" dirty="0" smtClean="0">
                <a:cs typeface="David" pitchFamily="2" charset="-79"/>
              </a:rPr>
              <a:t>האם ניתן לקרוא באופן ישיר ל </a:t>
            </a:r>
            <a:r>
              <a:rPr lang="en-US" dirty="0" smtClean="0">
                <a:cs typeface="David" pitchFamily="2" charset="-79"/>
              </a:rPr>
              <a:t>Garbage collector</a:t>
            </a:r>
            <a:r>
              <a:rPr lang="he-IL" dirty="0" smtClean="0">
                <a:cs typeface="David" pitchFamily="2" charset="-79"/>
              </a:rPr>
              <a:t>?</a:t>
            </a:r>
            <a:endParaRPr lang="en-US" dirty="0">
              <a:cs typeface="David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מחלקות ואובייקטים-ביטול אובייקטים</a:t>
            </a:r>
            <a:endParaRPr kumimoji="0" lang="en-US" sz="43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itchFamily="2" charset="-79"/>
              </a:rPr>
              <a:t>כדי לייצור אובייקט חדש ממחלקה זו </a:t>
            </a:r>
            <a:r>
              <a:rPr lang="he-IL" dirty="0" smtClean="0">
                <a:cs typeface="David" pitchFamily="2" charset="-79"/>
              </a:rPr>
              <a:t>ניתן </a:t>
            </a:r>
            <a:r>
              <a:rPr lang="he-IL" dirty="0">
                <a:cs typeface="David" pitchFamily="2" charset="-79"/>
              </a:rPr>
              <a:t>להשתמש </a:t>
            </a:r>
            <a:r>
              <a:rPr lang="he-IL" dirty="0" smtClean="0">
                <a:cs typeface="David" pitchFamily="2" charset="-79"/>
              </a:rPr>
              <a:t>ב</a:t>
            </a:r>
            <a:r>
              <a:rPr lang="en-US" dirty="0" smtClean="0">
                <a:cs typeface="David" pitchFamily="2" charset="-79"/>
              </a:rPr>
              <a:t> </a:t>
            </a:r>
            <a:r>
              <a:rPr lang="he-IL" dirty="0" smtClean="0">
                <a:cs typeface="David" pitchFamily="2" charset="-79"/>
              </a:rPr>
              <a:t> </a:t>
            </a:r>
            <a:r>
              <a:rPr lang="en-US" dirty="0" smtClean="0">
                <a:cs typeface="David" pitchFamily="2" charset="-79"/>
              </a:rPr>
              <a:t>new</a:t>
            </a:r>
            <a:r>
              <a:rPr lang="he-IL" dirty="0" smtClean="0">
                <a:cs typeface="David" pitchFamily="2" charset="-79"/>
              </a:rPr>
              <a:t>:</a:t>
            </a:r>
          </a:p>
          <a:p>
            <a:pPr algn="l">
              <a:buNone/>
            </a:pPr>
            <a:r>
              <a:rPr lang="he-IL" dirty="0" smtClean="0">
                <a:cs typeface="David" pitchFamily="2" charset="-79"/>
              </a:rPr>
              <a:t> </a:t>
            </a:r>
            <a:r>
              <a:rPr lang="en-US" dirty="0">
                <a:cs typeface="David" pitchFamily="2" charset="-79"/>
              </a:rPr>
              <a:t>String </a:t>
            </a:r>
            <a:r>
              <a:rPr lang="en-US" dirty="0" err="1">
                <a:cs typeface="David" pitchFamily="2" charset="-79"/>
              </a:rPr>
              <a:t>str</a:t>
            </a:r>
            <a:r>
              <a:rPr lang="en-US" dirty="0">
                <a:cs typeface="David" pitchFamily="2" charset="-79"/>
              </a:rPr>
              <a:t> = new </a:t>
            </a:r>
            <a:r>
              <a:rPr lang="en-US" dirty="0" smtClean="0">
                <a:cs typeface="David" pitchFamily="2" charset="-79"/>
              </a:rPr>
              <a:t>String(“Java course”);</a:t>
            </a:r>
          </a:p>
          <a:p>
            <a:pPr algn="r" rtl="1"/>
            <a:endParaRPr lang="he-IL" dirty="0" smtClean="0">
              <a:cs typeface="David" pitchFamily="2" charset="-79"/>
            </a:endParaRPr>
          </a:p>
          <a:p>
            <a:pPr algn="r" rtl="1"/>
            <a:r>
              <a:rPr lang="he-IL" dirty="0" smtClean="0">
                <a:cs typeface="David" pitchFamily="2" charset="-79"/>
              </a:rPr>
              <a:t>דרך </a:t>
            </a:r>
            <a:r>
              <a:rPr lang="he-IL" dirty="0">
                <a:cs typeface="David" pitchFamily="2" charset="-79"/>
              </a:rPr>
              <a:t>נוספת ליצירת אובייקט מטיפוס המחלקה </a:t>
            </a:r>
            <a:r>
              <a:rPr lang="en-US" dirty="0">
                <a:cs typeface="David" pitchFamily="2" charset="-79"/>
              </a:rPr>
              <a:t>String</a:t>
            </a:r>
            <a:r>
              <a:rPr lang="he-IL" dirty="0">
                <a:cs typeface="David" pitchFamily="2" charset="-79"/>
              </a:rPr>
              <a:t> היא לרשום מחרוזת </a:t>
            </a:r>
            <a:r>
              <a:rPr lang="he-IL" dirty="0" smtClean="0">
                <a:cs typeface="David" pitchFamily="2" charset="-79"/>
              </a:rPr>
              <a:t>תווים:</a:t>
            </a:r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smtClean="0">
                <a:cs typeface="David" pitchFamily="2" charset="-79"/>
              </a:rPr>
              <a:t>Java course</a:t>
            </a:r>
            <a:r>
              <a:rPr lang="en-US" dirty="0" smtClean="0"/>
              <a:t>”;</a:t>
            </a:r>
            <a:endParaRPr lang="en-US" dirty="0">
              <a:cs typeface="David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smtClean="0">
                <a:solidFill>
                  <a:srgbClr val="C00000"/>
                </a:solidFill>
              </a:rPr>
              <a:t>String Object</a:t>
            </a:r>
            <a:endParaRPr lang="en-US" sz="4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 smtClean="0">
                <a:solidFill>
                  <a:srgbClr val="C00000"/>
                </a:solidFill>
              </a:rPr>
              <a:t>String Object</a:t>
            </a:r>
            <a:endParaRPr lang="en-US" sz="4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אובייקט מטיפוס </a:t>
            </a:r>
            <a:r>
              <a:rPr lang="en-US" dirty="0" smtClean="0"/>
              <a:t>String</a:t>
            </a:r>
            <a:r>
              <a:rPr lang="he-IL" dirty="0" smtClean="0"/>
              <a:t> הוא כמו כל אובייקט אחר ומסיבה זו,ההשוואה באמצעות האופרטור "==" עשוי לתת תוצאה שגויה (משווה </a:t>
            </a:r>
            <a:r>
              <a:rPr lang="en-US" dirty="0" smtClean="0"/>
              <a:t>references</a:t>
            </a:r>
            <a:r>
              <a:rPr lang="he-IL" dirty="0" smtClean="0"/>
              <a:t> ולא </a:t>
            </a:r>
            <a:r>
              <a:rPr lang="en-US" dirty="0" smtClean="0"/>
              <a:t>values</a:t>
            </a:r>
            <a:r>
              <a:rPr lang="he-IL" dirty="0" smtClean="0"/>
              <a:t>).</a:t>
            </a:r>
          </a:p>
          <a:p>
            <a:pPr algn="r" rtl="1"/>
            <a:r>
              <a:rPr lang="he-IL" dirty="0" smtClean="0"/>
              <a:t>המחלקה </a:t>
            </a:r>
            <a:r>
              <a:rPr lang="en-US" dirty="0" err="1" smtClean="0"/>
              <a:t>StringBuffer</a:t>
            </a:r>
            <a:r>
              <a:rPr lang="he-IL" dirty="0"/>
              <a:t> </a:t>
            </a:r>
            <a:r>
              <a:rPr lang="he-IL" dirty="0" smtClean="0"/>
              <a:t>דומה ל </a:t>
            </a:r>
            <a:r>
              <a:rPr lang="en-US" dirty="0" smtClean="0"/>
              <a:t>String</a:t>
            </a:r>
            <a:r>
              <a:rPr lang="he-IL" dirty="0" smtClean="0"/>
              <a:t>, אך היא שונה בכך שניתן לשנות את המחרוזת שהיא מייצגת.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 smtClean="0">
                <a:solidFill>
                  <a:srgbClr val="C00000"/>
                </a:solidFill>
              </a:rPr>
              <a:t>Array</a:t>
            </a:r>
            <a:endParaRPr lang="en-US" sz="4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sz="2800" dirty="0" smtClean="0">
                <a:latin typeface="David" pitchFamily="34" charset="-79"/>
                <a:cs typeface="David" pitchFamily="34" charset="-79"/>
              </a:rPr>
              <a:t>יצירת משתנה שיוכל להכיל בתוכו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reference</a:t>
            </a:r>
            <a:r>
              <a:rPr lang="de-DE" sz="28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 למערך:</a:t>
            </a:r>
          </a:p>
          <a:p>
            <a:pPr algn="l"/>
            <a:r>
              <a:rPr lang="en-US" sz="2800" dirty="0" smtClean="0">
                <a:latin typeface="David" pitchFamily="34" charset="-79"/>
                <a:cs typeface="David" pitchFamily="34" charset="-79"/>
              </a:rPr>
              <a:t>Car []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vecCar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/ Car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vecCar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[]</a:t>
            </a:r>
          </a:p>
          <a:p>
            <a:pPr algn="r" rtl="1"/>
            <a:r>
              <a:rPr lang="he-IL" sz="2800" dirty="0" smtClean="0">
                <a:latin typeface="David" pitchFamily="34" charset="-79"/>
                <a:cs typeface="David" pitchFamily="34" charset="-79"/>
              </a:rPr>
              <a:t>האם בשלב זה מוקצה מקום בזיכרון?</a:t>
            </a:r>
          </a:p>
          <a:p>
            <a:pPr algn="r" rtl="1"/>
            <a:r>
              <a:rPr lang="he-IL" sz="2800" dirty="0" smtClean="0">
                <a:latin typeface="David" pitchFamily="34" charset="-79"/>
                <a:cs typeface="David" pitchFamily="34" charset="-79"/>
              </a:rPr>
              <a:t>במערך מוחזקים אוסף של משתנים פרימיטיביים או 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references</a:t>
            </a:r>
            <a:r>
              <a:rPr lang="he-IL" sz="2800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לאובייקטים.</a:t>
            </a:r>
          </a:p>
          <a:p>
            <a:pPr algn="r" rtl="1"/>
            <a:r>
              <a:rPr lang="he-IL" sz="2800" dirty="0" smtClean="0">
                <a:latin typeface="David" pitchFamily="34" charset="-79"/>
                <a:cs typeface="David" pitchFamily="34" charset="-79"/>
              </a:rPr>
              <a:t>יש להקצות מקום בזיכרון שבו יאוחסן המערך</a:t>
            </a:r>
          </a:p>
          <a:p>
            <a:pPr algn="l"/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vecCar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=new Car[10]</a:t>
            </a:r>
            <a:endParaRPr lang="he-IL" sz="2800" dirty="0" smtClean="0">
              <a:latin typeface="David" pitchFamily="34" charset="-79"/>
              <a:cs typeface="David" pitchFamily="34" charset="-79"/>
            </a:endParaRPr>
          </a:p>
          <a:p>
            <a:pPr algn="l"/>
            <a:endParaRPr lang="en-US" sz="2800" dirty="0" smtClean="0">
              <a:latin typeface="David" pitchFamily="34" charset="-79"/>
              <a:cs typeface="David" pitchFamily="34" charset="-79"/>
            </a:endParaRPr>
          </a:p>
          <a:p>
            <a:pPr algn="r" rtl="1"/>
            <a:r>
              <a:rPr lang="he-IL" sz="2800" dirty="0" smtClean="0">
                <a:latin typeface="David" pitchFamily="34" charset="-79"/>
                <a:cs typeface="David" pitchFamily="34" charset="-79"/>
              </a:rPr>
              <a:t>כמה מקומות נשמרים? מה הם מכילים? מה הם יכולים להכיל</a:t>
            </a:r>
            <a:r>
              <a:rPr lang="he-IL" sz="2800" dirty="0" smtClean="0">
                <a:latin typeface="David" pitchFamily="34" charset="-79"/>
                <a:cs typeface="David" pitchFamily="34" charset="-79"/>
              </a:rPr>
              <a:t>?</a:t>
            </a:r>
            <a:endParaRPr lang="he-IL" sz="2800" dirty="0" smtClean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63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864096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Tricky questions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7192888" cy="511256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int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[] = new int[10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];</a:t>
            </a:r>
          </a:p>
          <a:p>
            <a:pPr algn="l"/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After this line is executed, which statement or statements are true 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[10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] is 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[9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] is 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[0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] is 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vec.length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is 10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</a:rPr>
              <a:t>vec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[1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] is null</a:t>
            </a:r>
          </a:p>
        </p:txBody>
      </p:sp>
    </p:spTree>
    <p:extLst>
      <p:ext uri="{BB962C8B-B14F-4D97-AF65-F5344CB8AC3E}">
        <p14:creationId xmlns:p14="http://schemas.microsoft.com/office/powerpoint/2010/main" val="217585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965</Words>
  <Application>Microsoft Office PowerPoint</Application>
  <PresentationFormat>On-screen Show (4:3)</PresentationFormat>
  <Paragraphs>191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מחלקות ואובייקטים</vt:lpstr>
      <vt:lpstr>מחלקות ואובייקטים</vt:lpstr>
      <vt:lpstr>PowerPoint Presentation</vt:lpstr>
      <vt:lpstr>PowerPoint Presentation</vt:lpstr>
      <vt:lpstr>PowerPoint Presentation</vt:lpstr>
      <vt:lpstr> </vt:lpstr>
      <vt:lpstr>String Object</vt:lpstr>
      <vt:lpstr>Array</vt:lpstr>
      <vt:lpstr>Tricky questions</vt:lpstr>
      <vt:lpstr>Tricky questions</vt:lpstr>
      <vt:lpstr>Tricky questions</vt:lpstr>
      <vt:lpstr>Tricky questions</vt:lpstr>
      <vt:lpstr>Tricky questions</vt:lpstr>
      <vt:lpstr>Tricky questions</vt:lpstr>
      <vt:lpstr>PowerPoint Presentation</vt:lpstr>
      <vt:lpstr>Tricky questions</vt:lpstr>
      <vt:lpstr>PowerPoint Presentation</vt:lpstr>
      <vt:lpstr>PowerPoint Presentation</vt:lpstr>
      <vt:lpstr>Valid numbers in a String 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Tricky questions</dc:title>
  <dc:creator>Yaeli Rushinek</dc:creator>
  <cp:lastModifiedBy>Yaki Amsalem</cp:lastModifiedBy>
  <cp:revision>48</cp:revision>
  <dcterms:created xsi:type="dcterms:W3CDTF">2012-07-24T15:10:27Z</dcterms:created>
  <dcterms:modified xsi:type="dcterms:W3CDTF">2014-03-05T08:49:51Z</dcterms:modified>
</cp:coreProperties>
</file>