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80" r:id="rId3"/>
    <p:sldId id="262" r:id="rId4"/>
    <p:sldId id="298" r:id="rId5"/>
    <p:sldId id="301" r:id="rId6"/>
    <p:sldId id="302" r:id="rId7"/>
    <p:sldId id="303" r:id="rId8"/>
    <p:sldId id="304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2586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D84AF-5AC8-48E8-A5FF-0C27E46C1F82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45FEE-4CA1-49C5-A3C5-F5D19DA7B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8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5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DCFE-3C75-49EE-A664-595E86737CA5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76200"/>
            <a:ext cx="8229600" cy="1143000"/>
          </a:xfrm>
        </p:spPr>
        <p:txBody>
          <a:bodyPr>
            <a:normAutofit/>
          </a:bodyPr>
          <a:lstStyle/>
          <a:p>
            <a:r>
              <a:rPr lang="he-IL" sz="5200" b="1" dirty="0" smtClean="0">
                <a:solidFill>
                  <a:srgbClr val="C00000"/>
                </a:solidFill>
              </a:rPr>
              <a:t>הורשה</a:t>
            </a:r>
            <a:endParaRPr lang="en-US" sz="5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712968" cy="5184576"/>
          </a:xfrm>
        </p:spPr>
        <p:txBody>
          <a:bodyPr>
            <a:noAutofit/>
          </a:bodyPr>
          <a:lstStyle/>
          <a:p>
            <a:pPr algn="r" rtl="1"/>
            <a:r>
              <a:rPr lang="he-IL" sz="3000" dirty="0" smtClean="0">
                <a:cs typeface="David" pitchFamily="2" charset="-79"/>
              </a:rPr>
              <a:t>כל משתנה ומתודה שמוגדרים במחלקת האב יהיו קיימים בכל אובייקט שלו וכן בכל אובייקט שנוצר ממחלקת הבן.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בהגדרת מחלקת הבן אין צורך להגדיר שוב את המשתנים והמתודות. עם זאת, ניתן להוסיף משתנים ומתודות במחלקת הבן וכן לשנות מתודות קיימות (</a:t>
            </a:r>
            <a:r>
              <a:rPr lang="de-DE" sz="3000" dirty="0">
                <a:cs typeface="David" pitchFamily="2" charset="-79"/>
              </a:rPr>
              <a:t>overriding</a:t>
            </a:r>
            <a:r>
              <a:rPr lang="he-IL" sz="3000" dirty="0" smtClean="0">
                <a:cs typeface="David" pitchFamily="2" charset="-79"/>
              </a:rPr>
              <a:t>).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למה שנרצה להשתמש בהורשה?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האם ניתן לרשת מיותר ממחלקה אחת? הורשה מרובה? מדוע?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מה החיסרון של הורשה מרובה?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מה ההבדל בין הורשה למימוש </a:t>
            </a:r>
            <a:r>
              <a:rPr lang="en-US" sz="3000" dirty="0" smtClean="0">
                <a:cs typeface="David" pitchFamily="2" charset="-79"/>
              </a:rPr>
              <a:t>interface</a:t>
            </a:r>
            <a:r>
              <a:rPr lang="he-IL" sz="3000" dirty="0">
                <a:cs typeface="David" pitchFamily="2" charset="-79"/>
              </a:rPr>
              <a:t>?</a:t>
            </a:r>
            <a:endParaRPr lang="he-IL" sz="3000" dirty="0" smtClean="0">
              <a:cs typeface="David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76200"/>
            <a:ext cx="8229600" cy="1143000"/>
          </a:xfrm>
        </p:spPr>
        <p:txBody>
          <a:bodyPr>
            <a:normAutofit/>
          </a:bodyPr>
          <a:lstStyle/>
          <a:p>
            <a:r>
              <a:rPr lang="he-IL" sz="5200" b="1" dirty="0" smtClean="0">
                <a:solidFill>
                  <a:srgbClr val="C00000"/>
                </a:solidFill>
              </a:rPr>
              <a:t>הורשה</a:t>
            </a:r>
            <a:endParaRPr lang="en-US" sz="5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712968" cy="5184576"/>
          </a:xfrm>
        </p:spPr>
        <p:txBody>
          <a:bodyPr>
            <a:noAutofit/>
          </a:bodyPr>
          <a:lstStyle/>
          <a:p>
            <a:pPr algn="r" rtl="1"/>
            <a:r>
              <a:rPr lang="he-IL" sz="3000" dirty="0" smtClean="0">
                <a:cs typeface="David" pitchFamily="2" charset="-79"/>
              </a:rPr>
              <a:t>מה היא ההורשה כברירת מחדל עבור כל מחלקה? </a:t>
            </a:r>
          </a:p>
          <a:p>
            <a:pPr algn="r" rtl="1"/>
            <a:r>
              <a:rPr lang="en-US" sz="3000" dirty="0" smtClean="0">
                <a:cs typeface="David" pitchFamily="2" charset="-79"/>
              </a:rPr>
              <a:t>Object</a:t>
            </a:r>
            <a:r>
              <a:rPr lang="he-IL" sz="3000" dirty="0" smtClean="0">
                <a:cs typeface="David" pitchFamily="2" charset="-79"/>
              </a:rPr>
              <a:t>- האם התכונות יעברו אם המחלקה יורשת ממחלקה אחרת?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כל אובייקט יורש מ- </a:t>
            </a:r>
            <a:r>
              <a:rPr lang="en-US" sz="3000" dirty="0" smtClean="0">
                <a:cs typeface="David" pitchFamily="2" charset="-79"/>
              </a:rPr>
              <a:t>Object</a:t>
            </a:r>
            <a:r>
              <a:rPr lang="he-IL" sz="3000" dirty="0" smtClean="0">
                <a:cs typeface="David" pitchFamily="2" charset="-79"/>
              </a:rPr>
              <a:t>. מצביע מטיפוס </a:t>
            </a:r>
            <a:r>
              <a:rPr lang="en-US" sz="3000" dirty="0">
                <a:cs typeface="David" pitchFamily="2" charset="-79"/>
              </a:rPr>
              <a:t>Object </a:t>
            </a:r>
            <a:r>
              <a:rPr lang="he-IL" sz="3000" dirty="0" smtClean="0">
                <a:cs typeface="David" pitchFamily="2" charset="-79"/>
              </a:rPr>
              <a:t>יכול להצביע על כל אובייקט מטיפוס אחר.</a:t>
            </a:r>
          </a:p>
          <a:p>
            <a:pPr marL="0" indent="0" algn="r" rtl="1">
              <a:buNone/>
            </a:pPr>
            <a:endParaRPr lang="he-IL" sz="3000" dirty="0" smtClean="0">
              <a:cs typeface="David" pitchFamily="2" charset="-79"/>
            </a:endParaRPr>
          </a:p>
          <a:p>
            <a:r>
              <a:rPr lang="en-US" sz="2800" dirty="0"/>
              <a:t>Point p = new Point(2,3);</a:t>
            </a:r>
          </a:p>
          <a:p>
            <a:r>
              <a:rPr lang="en-US" sz="2800" dirty="0"/>
              <a:t>Circle c = new Circle(p,3);</a:t>
            </a:r>
          </a:p>
          <a:p>
            <a:r>
              <a:rPr lang="en-US" sz="2800" dirty="0"/>
              <a:t>Object </a:t>
            </a:r>
            <a:r>
              <a:rPr lang="en-US" sz="2800" b="1" dirty="0"/>
              <a:t>obj</a:t>
            </a:r>
            <a:r>
              <a:rPr lang="en-US" sz="2800" dirty="0"/>
              <a:t> = p;</a:t>
            </a:r>
          </a:p>
          <a:p>
            <a:r>
              <a:rPr lang="en-US" sz="2800" b="1" dirty="0"/>
              <a:t>obj</a:t>
            </a:r>
            <a:r>
              <a:rPr lang="en-US" sz="2800" dirty="0"/>
              <a:t> =c;</a:t>
            </a:r>
            <a:endParaRPr lang="he-IL" sz="3000" dirty="0" smtClean="0"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021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32" y="980728"/>
            <a:ext cx="8432340" cy="561662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300" b="1" dirty="0"/>
              <a:t>Overloading</a:t>
            </a:r>
            <a:r>
              <a:rPr lang="en-US" sz="3300" dirty="0"/>
              <a:t> </a:t>
            </a:r>
            <a:endParaRPr lang="en-US" sz="3300" dirty="0" smtClean="0"/>
          </a:p>
          <a:p>
            <a:pPr marL="514350" indent="-514350">
              <a:buNone/>
            </a:pPr>
            <a:r>
              <a:rPr lang="en-US" sz="2800" dirty="0" smtClean="0"/>
              <a:t>	A compiler </a:t>
            </a:r>
            <a:r>
              <a:rPr lang="en-US" sz="2800" dirty="0"/>
              <a:t>trick to allow you to use the same name </a:t>
            </a:r>
            <a:r>
              <a:rPr lang="en-US" sz="2800" dirty="0" smtClean="0"/>
              <a:t>to perform </a:t>
            </a:r>
            <a:r>
              <a:rPr lang="en-US" sz="2800" dirty="0"/>
              <a:t>different actions depending on parameters. 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	You </a:t>
            </a:r>
            <a:r>
              <a:rPr lang="en-US" sz="2800" dirty="0"/>
              <a:t>could create a version of the method for each parameter type and give it a matching name thus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900" dirty="0" err="1" smtClean="0">
                <a:solidFill>
                  <a:schemeClr val="accent1">
                    <a:lumMod val="75000"/>
                  </a:schemeClr>
                </a:solidFill>
              </a:rPr>
              <a:t>markanswer</a:t>
            </a:r>
            <a:r>
              <a:rPr lang="en-US" sz="2900" dirty="0" smtClean="0">
                <a:solidFill>
                  <a:schemeClr val="accent1">
                    <a:lumMod val="75000"/>
                  </a:schemeClr>
                </a:solidFill>
              </a:rPr>
              <a:t>(boolean 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answer){ } </a:t>
            </a:r>
            <a:endParaRPr lang="en-US" sz="2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900" dirty="0" err="1" smtClean="0">
                <a:solidFill>
                  <a:schemeClr val="accent1">
                    <a:lumMod val="75000"/>
                  </a:schemeClr>
                </a:solidFill>
              </a:rPr>
              <a:t>markanswer</a:t>
            </a:r>
            <a:r>
              <a:rPr lang="en-US" sz="2900" dirty="0" smtClean="0">
                <a:solidFill>
                  <a:schemeClr val="accent1">
                    <a:lumMod val="75000"/>
                  </a:schemeClr>
                </a:solidFill>
              </a:rPr>
              <a:t>(int 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answer){ } </a:t>
            </a:r>
            <a:endParaRPr lang="en-US" sz="2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900" dirty="0" err="1" smtClean="0">
                <a:solidFill>
                  <a:schemeClr val="accent1">
                    <a:lumMod val="75000"/>
                  </a:schemeClr>
                </a:solidFill>
              </a:rPr>
              <a:t>markanswer</a:t>
            </a:r>
            <a:r>
              <a:rPr lang="en-US" sz="2900" dirty="0" smtClean="0">
                <a:solidFill>
                  <a:schemeClr val="accent1">
                    <a:lumMod val="75000"/>
                  </a:schemeClr>
                </a:solidFill>
              </a:rPr>
              <a:t>(String 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answer){ } </a:t>
            </a:r>
            <a:endParaRPr lang="en-US" sz="2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</a:rPr>
              <a:t>!!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NOTE</a:t>
            </a:r>
            <a:r>
              <a:rPr lang="en-US" sz="2400" dirty="0" smtClean="0"/>
              <a:t>: The return type does not form part of the signature for the purpose of overloading.</a:t>
            </a:r>
          </a:p>
          <a:p>
            <a:pPr marL="514350" indent="-514350">
              <a:buNone/>
            </a:pP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16632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Override via Overloading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32" y="980728"/>
            <a:ext cx="8432340" cy="561662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300" b="1" dirty="0" smtClean="0"/>
              <a:t>Overriding</a:t>
            </a:r>
            <a:r>
              <a:rPr lang="en-US" sz="3300" dirty="0" smtClean="0"/>
              <a:t> </a:t>
            </a:r>
          </a:p>
          <a:p>
            <a:pPr marL="514350" indent="-514350">
              <a:buNone/>
            </a:pPr>
            <a:r>
              <a:rPr lang="en-US" sz="2800" dirty="0"/>
              <a:t>	Overriding a method means that its entire functionality is being replaced. Overriding is </a:t>
            </a:r>
            <a:r>
              <a:rPr lang="en-US" sz="2800" dirty="0" smtClean="0"/>
              <a:t>done </a:t>
            </a:r>
            <a:r>
              <a:rPr lang="en-US" sz="2800" dirty="0"/>
              <a:t>in a child class to a method defined in a parent class. To override a method a new method is defined in the child class with </a:t>
            </a:r>
            <a:r>
              <a:rPr lang="en-US" sz="2800" b="1" dirty="0"/>
              <a:t>exactly</a:t>
            </a:r>
            <a:r>
              <a:rPr lang="en-US" sz="2800" dirty="0"/>
              <a:t> the same signature as the one in the parent </a:t>
            </a:r>
            <a:r>
              <a:rPr lang="en-US" sz="2800" dirty="0" smtClean="0"/>
              <a:t>class.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16632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Override via Overloading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16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Final Class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final class cannot be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sub classed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This is done for reasons of security and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efficiency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Final Method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A final method can't be overridden by subclasses. This is used to prevent unexpected behavior from a subclass altering a method that may be crucial to the function or consistency of the </a:t>
            </a:r>
            <a:r>
              <a:rPr lang="en-US" sz="2400" dirty="0" smtClean="0"/>
              <a:t>class.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 variable 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final variable</a:t>
            </a:r>
            <a:r>
              <a:rPr lang="en-US" sz="2400" dirty="0"/>
              <a:t> can only be initialized once, either via an initializer or an assignment statement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tx2"/>
                </a:solidFill>
              </a:rPr>
              <a:t>Final</a:t>
            </a:r>
            <a:endParaRPr lang="en-US" sz="4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2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76200"/>
            <a:ext cx="8229600" cy="1143000"/>
          </a:xfrm>
        </p:spPr>
        <p:txBody>
          <a:bodyPr>
            <a:normAutofit/>
          </a:bodyPr>
          <a:lstStyle/>
          <a:p>
            <a:r>
              <a:rPr lang="de-DE" sz="5200" b="1" dirty="0" smtClean="0">
                <a:solidFill>
                  <a:srgbClr val="C00000"/>
                </a:solidFill>
              </a:rPr>
              <a:t>Exceptiones</a:t>
            </a:r>
            <a:endParaRPr lang="en-US" sz="5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712968" cy="5184576"/>
          </a:xfrm>
        </p:spPr>
        <p:txBody>
          <a:bodyPr>
            <a:noAutofit/>
          </a:bodyPr>
          <a:lstStyle/>
          <a:p>
            <a:pPr algn="r" rtl="1"/>
            <a:r>
              <a:rPr lang="he-IL" sz="3000" b="1" dirty="0" smtClean="0">
                <a:cs typeface="David" pitchFamily="2" charset="-79"/>
              </a:rPr>
              <a:t>מצב חריג- </a:t>
            </a:r>
            <a:r>
              <a:rPr lang="he-IL" sz="3000" dirty="0" smtClean="0">
                <a:cs typeface="David" pitchFamily="2" charset="-79"/>
              </a:rPr>
              <a:t>אירוע בלתי צפוי שמתתרחש בזמן ריצה, שאירע במהלך הביצוע ומפריע להמשך התקין של התוכנית (למשל: חלוקה באפס, חריגה מתחום מערך...)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ב- </a:t>
            </a:r>
            <a:r>
              <a:rPr lang="en-US" sz="3000" dirty="0" smtClean="0">
                <a:cs typeface="David" pitchFamily="2" charset="-79"/>
              </a:rPr>
              <a:t>java</a:t>
            </a:r>
            <a:r>
              <a:rPr lang="he-IL" sz="3000" dirty="0" smtClean="0">
                <a:cs typeface="David" pitchFamily="2" charset="-79"/>
              </a:rPr>
              <a:t> ניתן לזרוק (</a:t>
            </a:r>
            <a:r>
              <a:rPr lang="en-US" sz="3000" dirty="0" smtClean="0">
                <a:cs typeface="David" pitchFamily="2" charset="-79"/>
              </a:rPr>
              <a:t>throw</a:t>
            </a:r>
            <a:r>
              <a:rPr lang="he-IL" sz="3000" dirty="0" smtClean="0">
                <a:cs typeface="David" pitchFamily="2" charset="-79"/>
              </a:rPr>
              <a:t>), לתפוס (</a:t>
            </a:r>
            <a:r>
              <a:rPr lang="en-US" sz="3000" dirty="0" smtClean="0">
                <a:cs typeface="David" pitchFamily="2" charset="-79"/>
              </a:rPr>
              <a:t>catch</a:t>
            </a:r>
            <a:r>
              <a:rPr lang="he-IL" sz="3000" dirty="0" smtClean="0">
                <a:cs typeface="David" pitchFamily="2" charset="-79"/>
              </a:rPr>
              <a:t>) ולטפל (</a:t>
            </a:r>
            <a:r>
              <a:rPr lang="en-US" sz="3000" dirty="0" smtClean="0">
                <a:cs typeface="David" pitchFamily="2" charset="-79"/>
              </a:rPr>
              <a:t>handle</a:t>
            </a:r>
            <a:r>
              <a:rPr lang="he-IL" sz="3000" dirty="0" smtClean="0">
                <a:cs typeface="David" pitchFamily="2" charset="-79"/>
              </a:rPr>
              <a:t>) במצבים חריגים אלו.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מצב חריג במתודה</a:t>
            </a:r>
            <a:r>
              <a:rPr lang="he-IL" sz="2800" b="1" dirty="0" smtClean="0">
                <a:solidFill>
                  <a:srgbClr val="C00000"/>
                </a:solidFill>
                <a:cs typeface="David" pitchFamily="2" charset="-79"/>
              </a:rPr>
              <a:t> -&gt; </a:t>
            </a:r>
            <a:r>
              <a:rPr lang="he-IL" sz="3000" dirty="0" smtClean="0">
                <a:cs typeface="David" pitchFamily="2" charset="-79"/>
              </a:rPr>
              <a:t>נוצר אובייקט המייצג את המצב (מכיל את סוגו ואת מצב התוכנית)</a:t>
            </a:r>
            <a:r>
              <a:rPr lang="he-IL" sz="2800" b="1" dirty="0" smtClean="0">
                <a:solidFill>
                  <a:srgbClr val="C00000"/>
                </a:solidFill>
                <a:cs typeface="David" pitchFamily="2" charset="-79"/>
              </a:rPr>
              <a:t> -&gt;</a:t>
            </a:r>
            <a:r>
              <a:rPr lang="he-IL" sz="3000" dirty="0" smtClean="0">
                <a:cs typeface="David" pitchFamily="2" charset="-79"/>
              </a:rPr>
              <a:t> אובייקט זה מועבר למערכת</a:t>
            </a:r>
            <a:r>
              <a:rPr lang="en-US" sz="3000" dirty="0" smtClean="0">
                <a:cs typeface="David" pitchFamily="2" charset="-79"/>
              </a:rPr>
              <a:t> </a:t>
            </a:r>
            <a:r>
              <a:rPr lang="he-IL" sz="3800" b="1" dirty="0" smtClean="0">
                <a:solidFill>
                  <a:srgbClr val="C00000"/>
                </a:solidFill>
                <a:cs typeface="David" pitchFamily="2" charset="-79"/>
              </a:rPr>
              <a:t>-&gt;</a:t>
            </a:r>
            <a:r>
              <a:rPr lang="en-US" sz="3000" dirty="0" smtClean="0">
                <a:cs typeface="David" pitchFamily="2" charset="-79"/>
              </a:rPr>
              <a:t> </a:t>
            </a:r>
            <a:r>
              <a:rPr lang="he-IL" sz="3000" dirty="0" smtClean="0">
                <a:cs typeface="David" pitchFamily="2" charset="-79"/>
              </a:rPr>
              <a:t>חיפוש ב-</a:t>
            </a:r>
            <a:r>
              <a:rPr lang="he-IL" sz="3000" b="1" dirty="0" smtClean="0">
                <a:cs typeface="David" pitchFamily="2" charset="-79"/>
              </a:rPr>
              <a:t> </a:t>
            </a:r>
            <a:r>
              <a:rPr lang="en-US" sz="3000" b="1" dirty="0" smtClean="0">
                <a:cs typeface="David" pitchFamily="2" charset="-79"/>
              </a:rPr>
              <a:t>call stack</a:t>
            </a:r>
            <a:r>
              <a:rPr lang="he-IL" sz="3000" dirty="0" smtClean="0">
                <a:cs typeface="David" pitchFamily="2" charset="-79"/>
              </a:rPr>
              <a:t>. אם המתודה מכילה קוד לטיפול באובייקט (</a:t>
            </a:r>
            <a:r>
              <a:rPr lang="en-US" sz="3000" b="1" dirty="0" smtClean="0">
                <a:cs typeface="David" pitchFamily="2" charset="-79"/>
              </a:rPr>
              <a:t>exception handler</a:t>
            </a:r>
            <a:r>
              <a:rPr lang="he-IL" sz="3000" dirty="0" smtClean="0">
                <a:cs typeface="David" pitchFamily="2" charset="-79"/>
              </a:rPr>
              <a:t>) והוא מתאים לאובייקט</a:t>
            </a:r>
            <a:r>
              <a:rPr lang="en-US" sz="3000" dirty="0" smtClean="0">
                <a:cs typeface="David" pitchFamily="2" charset="-79"/>
              </a:rPr>
              <a:t>   </a:t>
            </a:r>
            <a:r>
              <a:rPr lang="he-IL" sz="2800" b="1" dirty="0" smtClean="0">
                <a:solidFill>
                  <a:srgbClr val="C00000"/>
                </a:solidFill>
                <a:cs typeface="David" pitchFamily="2" charset="-79"/>
              </a:rPr>
              <a:t> -&gt; </a:t>
            </a:r>
            <a:r>
              <a:rPr lang="he-IL" sz="3000" dirty="0" smtClean="0">
                <a:cs typeface="David" pitchFamily="2" charset="-79"/>
              </a:rPr>
              <a:t>הקוד מתבצע</a:t>
            </a:r>
            <a:r>
              <a:rPr lang="he-IL" sz="2800" b="1" dirty="0" smtClean="0">
                <a:solidFill>
                  <a:srgbClr val="C00000"/>
                </a:solidFill>
                <a:cs typeface="David" pitchFamily="2" charset="-79"/>
              </a:rPr>
              <a:t> -&gt; </a:t>
            </a:r>
            <a:r>
              <a:rPr lang="he-IL" sz="3000" dirty="0" smtClean="0">
                <a:cs typeface="David" pitchFamily="2" charset="-79"/>
              </a:rPr>
              <a:t>התוכנית ממשיכה לרוץ.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מה קורה אם לא נמצא קוד כזה?</a:t>
            </a:r>
            <a:endParaRPr lang="he-IL" sz="3000" dirty="0"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52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76200"/>
            <a:ext cx="8229600" cy="1143000"/>
          </a:xfrm>
        </p:spPr>
        <p:txBody>
          <a:bodyPr>
            <a:normAutofit/>
          </a:bodyPr>
          <a:lstStyle/>
          <a:p>
            <a:r>
              <a:rPr lang="de-DE" sz="5200" b="1" dirty="0" smtClean="0">
                <a:solidFill>
                  <a:srgbClr val="C00000"/>
                </a:solidFill>
              </a:rPr>
              <a:t>Exceptiones</a:t>
            </a:r>
            <a:endParaRPr lang="en-US" sz="5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544616"/>
          </a:xfrm>
        </p:spPr>
        <p:txBody>
          <a:bodyPr>
            <a:noAutofit/>
          </a:bodyPr>
          <a:lstStyle/>
          <a:p>
            <a:pPr algn="r" rtl="1"/>
            <a:r>
              <a:rPr lang="en-US" sz="3000" b="1" dirty="0" smtClean="0">
                <a:cs typeface="David" pitchFamily="2" charset="-79"/>
              </a:rPr>
              <a:t>try</a:t>
            </a:r>
            <a:r>
              <a:rPr lang="en-US" sz="3000" dirty="0" smtClean="0">
                <a:cs typeface="David" pitchFamily="2" charset="-79"/>
              </a:rPr>
              <a:t>{…}</a:t>
            </a:r>
            <a:r>
              <a:rPr lang="he-IL" sz="3000" dirty="0" smtClean="0">
                <a:cs typeface="David" pitchFamily="2" charset="-79"/>
              </a:rPr>
              <a:t>- מציין שהקוד המופיע בסוגריים עלול לגרום למצב חריג</a:t>
            </a:r>
            <a:r>
              <a:rPr lang="en-US" sz="3000" dirty="0" smtClean="0">
                <a:cs typeface="David" pitchFamily="2" charset="-79"/>
              </a:rPr>
              <a:t>.</a:t>
            </a:r>
            <a:endParaRPr lang="he-IL" sz="3000" dirty="0" smtClean="0">
              <a:cs typeface="David" pitchFamily="2" charset="-79"/>
            </a:endParaRPr>
          </a:p>
          <a:p>
            <a:pPr algn="r" rtl="1"/>
            <a:r>
              <a:rPr lang="en-US" sz="3000" b="1" dirty="0" smtClean="0">
                <a:cs typeface="David" pitchFamily="2" charset="-79"/>
              </a:rPr>
              <a:t>catch</a:t>
            </a:r>
            <a:r>
              <a:rPr lang="he-IL" sz="3000" dirty="0" smtClean="0">
                <a:cs typeface="David" pitchFamily="2" charset="-79"/>
              </a:rPr>
              <a:t>- הקוד שיטפל במצב החריג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לאחר סיום הטיפול, תמשיך התוכנית לבצע את הפקודות שלאחר בלוק ה- </a:t>
            </a:r>
            <a:r>
              <a:rPr lang="en-US" sz="3000" dirty="0" smtClean="0">
                <a:cs typeface="David" pitchFamily="2" charset="-79"/>
              </a:rPr>
              <a:t>catch</a:t>
            </a:r>
            <a:r>
              <a:rPr lang="he-IL" sz="3000" dirty="0" smtClean="0">
                <a:cs typeface="David" pitchFamily="2" charset="-79"/>
              </a:rPr>
              <a:t>.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אם נרצה לבצע שוב את הפקודות בתוך בלוק ה- </a:t>
            </a:r>
            <a:r>
              <a:rPr lang="en-US" sz="3000" dirty="0" smtClean="0">
                <a:cs typeface="David" pitchFamily="2" charset="-79"/>
              </a:rPr>
              <a:t>try</a:t>
            </a:r>
            <a:r>
              <a:rPr lang="he-IL" sz="3000" dirty="0" smtClean="0">
                <a:cs typeface="David" pitchFamily="2" charset="-79"/>
              </a:rPr>
              <a:t>?</a:t>
            </a:r>
          </a:p>
          <a:p>
            <a:pPr algn="r" rtl="1"/>
            <a:r>
              <a:rPr lang="en-US" sz="3000" dirty="0" smtClean="0">
                <a:cs typeface="David" pitchFamily="2" charset="-79"/>
              </a:rPr>
              <a:t> </a:t>
            </a:r>
            <a:r>
              <a:rPr lang="en-US" sz="3000" b="1" dirty="0" smtClean="0">
                <a:cs typeface="David" pitchFamily="2" charset="-79"/>
              </a:rPr>
              <a:t>Finally</a:t>
            </a:r>
            <a:r>
              <a:rPr lang="en-US" sz="3000" dirty="0" smtClean="0">
                <a:cs typeface="David" pitchFamily="2" charset="-79"/>
              </a:rPr>
              <a:t>{…}</a:t>
            </a:r>
            <a:r>
              <a:rPr lang="he-IL" sz="3000" dirty="0" smtClean="0">
                <a:cs typeface="David" pitchFamily="2" charset="-79"/>
              </a:rPr>
              <a:t>- הוא בלוק רשות. מגדיר קוד אשר יתבצע תמיד גם אם לא התרחש המצב החריג.</a:t>
            </a:r>
          </a:p>
          <a:p>
            <a:pPr algn="r" rtl="1"/>
            <a:r>
              <a:rPr lang="he-IL" sz="3000" dirty="0" smtClean="0">
                <a:cs typeface="David" pitchFamily="2" charset="-79"/>
              </a:rPr>
              <a:t>מצב שבו לא נרצה שהמתודה תטפל במצב החריג, אלא נרצה להעביר אותו הלאה למתודה שקראה לה- באמצעות </a:t>
            </a:r>
            <a:r>
              <a:rPr lang="en-US" sz="3000" dirty="0" smtClean="0">
                <a:cs typeface="David" pitchFamily="2" charset="-79"/>
              </a:rPr>
              <a:t>throws</a:t>
            </a:r>
            <a:r>
              <a:rPr lang="he-IL" sz="3000" dirty="0" smtClean="0">
                <a:cs typeface="David" pitchFamily="2" charset="-79"/>
              </a:rPr>
              <a:t>.</a:t>
            </a:r>
            <a:endParaRPr lang="he-IL" sz="3000" dirty="0"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52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76200"/>
            <a:ext cx="8229600" cy="1143000"/>
          </a:xfrm>
        </p:spPr>
        <p:txBody>
          <a:bodyPr>
            <a:normAutofit/>
          </a:bodyPr>
          <a:lstStyle/>
          <a:p>
            <a:r>
              <a:rPr lang="de-DE" sz="5200" b="1" dirty="0" smtClean="0">
                <a:solidFill>
                  <a:srgbClr val="C00000"/>
                </a:solidFill>
              </a:rPr>
              <a:t>Exceptiones</a:t>
            </a:r>
            <a:endParaRPr lang="en-US" sz="5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6021288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600" dirty="0" smtClean="0">
                <a:cs typeface="David" pitchFamily="2" charset="-79"/>
              </a:rPr>
              <a:t>Class </a:t>
            </a:r>
            <a:r>
              <a:rPr lang="en-US" sz="2600" dirty="0" err="1" smtClean="0">
                <a:cs typeface="David" pitchFamily="2" charset="-79"/>
              </a:rPr>
              <a:t>ExceptionExample</a:t>
            </a:r>
            <a:r>
              <a:rPr lang="en-US" sz="2600" dirty="0" smtClean="0">
                <a:cs typeface="David" pitchFamily="2" charset="-79"/>
              </a:rPr>
              <a:t> </a:t>
            </a:r>
            <a:r>
              <a:rPr lang="en-US" sz="3000" dirty="0" smtClean="0">
                <a:cs typeface="David" pitchFamily="2" charset="-79"/>
              </a:rPr>
              <a:t>{</a:t>
            </a:r>
          </a:p>
          <a:p>
            <a:pPr lvl="1">
              <a:buNone/>
            </a:pPr>
            <a:r>
              <a:rPr lang="en-US" sz="2600" dirty="0" smtClean="0">
                <a:cs typeface="David" pitchFamily="2" charset="-79"/>
              </a:rPr>
              <a:t>Public int </a:t>
            </a:r>
            <a:r>
              <a:rPr lang="en-US" sz="2600" dirty="0" err="1" smtClean="0">
                <a:cs typeface="David" pitchFamily="2" charset="-79"/>
              </a:rPr>
              <a:t>getData</a:t>
            </a:r>
            <a:r>
              <a:rPr lang="en-US" sz="2600" dirty="0" smtClean="0">
                <a:cs typeface="David" pitchFamily="2" charset="-79"/>
              </a:rPr>
              <a:t>() throws </a:t>
            </a:r>
            <a:r>
              <a:rPr lang="en-US" sz="2600" dirty="0" err="1" smtClean="0">
                <a:cs typeface="David" pitchFamily="2" charset="-79"/>
              </a:rPr>
              <a:t>IOException</a:t>
            </a:r>
            <a:r>
              <a:rPr lang="en-US" sz="2600" dirty="0" smtClean="0">
                <a:cs typeface="David" pitchFamily="2" charset="-79"/>
              </a:rPr>
              <a:t>{</a:t>
            </a:r>
          </a:p>
          <a:p>
            <a:pPr lvl="1">
              <a:buNone/>
            </a:pPr>
            <a:r>
              <a:rPr lang="en-US" sz="2600" dirty="0" smtClean="0">
                <a:cs typeface="David" pitchFamily="2" charset="-79"/>
              </a:rPr>
              <a:t>Int </a:t>
            </a:r>
            <a:r>
              <a:rPr lang="en-US" sz="2600" dirty="0" err="1" smtClean="0">
                <a:cs typeface="David" pitchFamily="2" charset="-79"/>
              </a:rPr>
              <a:t>msg</a:t>
            </a:r>
            <a:r>
              <a:rPr lang="en-US" sz="2600" dirty="0" smtClean="0">
                <a:cs typeface="David" pitchFamily="2" charset="-79"/>
              </a:rPr>
              <a:t>=-1;</a:t>
            </a:r>
          </a:p>
          <a:p>
            <a:pPr lvl="1">
              <a:buNone/>
            </a:pPr>
            <a:r>
              <a:rPr lang="en-US" sz="2600" dirty="0" err="1" smtClean="0">
                <a:cs typeface="David" pitchFamily="2" charset="-79"/>
              </a:rPr>
              <a:t>Msg</a:t>
            </a:r>
            <a:r>
              <a:rPr lang="en-US" sz="2600" dirty="0" smtClean="0">
                <a:cs typeface="David" pitchFamily="2" charset="-79"/>
              </a:rPr>
              <a:t>=</a:t>
            </a:r>
            <a:r>
              <a:rPr lang="en-US" sz="2600" dirty="0" err="1" smtClean="0">
                <a:cs typeface="David" pitchFamily="2" charset="-79"/>
              </a:rPr>
              <a:t>System.in.read</a:t>
            </a:r>
            <a:r>
              <a:rPr lang="en-US" sz="2600" dirty="0" smtClean="0">
                <a:cs typeface="David" pitchFamily="2" charset="-79"/>
              </a:rPr>
              <a:t>()</a:t>
            </a:r>
          </a:p>
          <a:p>
            <a:pPr lvl="1">
              <a:buNone/>
            </a:pPr>
            <a:r>
              <a:rPr lang="en-US" sz="2600" dirty="0" smtClean="0">
                <a:cs typeface="David" pitchFamily="2" charset="-79"/>
              </a:rPr>
              <a:t>Return </a:t>
            </a:r>
            <a:r>
              <a:rPr lang="en-US" sz="2600" dirty="0" err="1" smtClean="0">
                <a:cs typeface="David" pitchFamily="2" charset="-79"/>
              </a:rPr>
              <a:t>msg</a:t>
            </a:r>
            <a:endParaRPr lang="en-US" sz="2600" dirty="0" smtClean="0">
              <a:cs typeface="David" pitchFamily="2" charset="-79"/>
            </a:endParaRPr>
          </a:p>
          <a:p>
            <a:pPr lvl="1">
              <a:buNone/>
            </a:pPr>
            <a:r>
              <a:rPr lang="en-US" sz="2600" dirty="0" smtClean="0">
                <a:cs typeface="David" pitchFamily="2" charset="-79"/>
              </a:rPr>
              <a:t>}</a:t>
            </a:r>
            <a:endParaRPr lang="he-IL" sz="2600" dirty="0" smtClean="0">
              <a:cs typeface="David" pitchFamily="2" charset="-79"/>
            </a:endParaRPr>
          </a:p>
          <a:p>
            <a:pPr lvl="1" algn="r" rtl="1"/>
            <a:r>
              <a:rPr lang="he-IL" sz="2600" b="1" dirty="0" smtClean="0">
                <a:cs typeface="David" pitchFamily="2" charset="-79"/>
              </a:rPr>
              <a:t>קיימים שניסוגים של מצבים חריגים:</a:t>
            </a:r>
          </a:p>
          <a:p>
            <a:pPr marL="971550" lvl="1" indent="-514350" algn="r" rtl="1">
              <a:buAutoNum type="arabicPeriod"/>
            </a:pPr>
            <a:r>
              <a:rPr lang="he-IL" sz="2400" dirty="0" smtClean="0">
                <a:cs typeface="David" pitchFamily="2" charset="-79"/>
              </a:rPr>
              <a:t>המהדר בודק אם קיים עבורם טיפול- תקלות בעקבות פעולות של קלט פלט</a:t>
            </a:r>
          </a:p>
          <a:p>
            <a:pPr marL="971550" lvl="1" indent="-514350" algn="r" rtl="1">
              <a:buAutoNum type="arabicPeriod"/>
            </a:pPr>
            <a:r>
              <a:rPr lang="he-IL" sz="2400" dirty="0" smtClean="0">
                <a:cs typeface="David" pitchFamily="2" charset="-79"/>
              </a:rPr>
              <a:t>המהדר לא בודק אם קיים עבורם טיפול. מתרחשים בזמן ריצה (חריגה מתחום מערך</a:t>
            </a:r>
            <a:r>
              <a:rPr lang="he-IL" sz="2400" dirty="0" smtClean="0">
                <a:cs typeface="David" pitchFamily="2" charset="-79"/>
              </a:rPr>
              <a:t>..)</a:t>
            </a:r>
            <a:endParaRPr lang="he-IL" sz="2400" dirty="0" smtClean="0"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52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9" y="-34405"/>
            <a:ext cx="5781328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Inheritance- exercise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4" y="764705"/>
            <a:ext cx="5014392" cy="57606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Animal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boolean </a:t>
            </a:r>
            <a:r>
              <a:rPr lang="en-US" dirty="0" err="1" smtClean="0"/>
              <a:t>isPet</a:t>
            </a:r>
            <a:r>
              <a:rPr lang="en-US" dirty="0" smtClean="0"/>
              <a:t>=true;</a:t>
            </a:r>
          </a:p>
          <a:p>
            <a:pPr marL="0" indent="0">
              <a:buNone/>
            </a:pPr>
            <a:r>
              <a:rPr lang="en-US" dirty="0"/>
              <a:t>	 public </a:t>
            </a:r>
            <a:r>
              <a:rPr lang="en-US" dirty="0" smtClean="0"/>
              <a:t>int age;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b="1" dirty="0" smtClean="0"/>
              <a:t>scream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 System.out.println</a:t>
            </a:r>
            <a:r>
              <a:rPr lang="en-US" dirty="0" smtClean="0"/>
              <a:t>(“I’m an animal”);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b="1" dirty="0" smtClean="0"/>
              <a:t>sleep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System.out.println(“Sleeping”);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abstract void </a:t>
            </a:r>
            <a:r>
              <a:rPr lang="en-US" b="1" dirty="0" smtClean="0"/>
              <a:t>move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} </a:t>
            </a:r>
          </a:p>
          <a:p>
            <a:pPr marL="0" indent="0">
              <a:buNone/>
            </a:pPr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Mammal</a:t>
            </a:r>
            <a:r>
              <a:rPr lang="en-US" b="1" dirty="0"/>
              <a:t> extends Animal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 public </a:t>
            </a:r>
            <a:r>
              <a:rPr lang="en-US" dirty="0" smtClean="0"/>
              <a:t>int </a:t>
            </a:r>
            <a:r>
              <a:rPr lang="en-US" dirty="0" err="1" smtClean="0"/>
              <a:t>numberOfLegs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Reptile</a:t>
            </a:r>
            <a:r>
              <a:rPr lang="en-US" b="1" dirty="0"/>
              <a:t> extends Animal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public boolean </a:t>
            </a:r>
            <a:r>
              <a:rPr lang="en-US" dirty="0" err="1" smtClean="0"/>
              <a:t>changeColor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Dog</a:t>
            </a:r>
            <a:r>
              <a:rPr lang="en-US" b="1" dirty="0"/>
              <a:t> extends Mammal</a:t>
            </a:r>
            <a:r>
              <a:rPr lang="en-US" dirty="0"/>
              <a:t>{ }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Snake </a:t>
            </a:r>
            <a:r>
              <a:rPr lang="en-US" b="1" smtClean="0"/>
              <a:t>extends </a:t>
            </a:r>
            <a:r>
              <a:rPr lang="en-US" b="1">
                <a:solidFill>
                  <a:schemeClr val="tx2">
                    <a:lumMod val="50000"/>
                  </a:schemeClr>
                </a:solidFill>
              </a:rPr>
              <a:t>Reptile</a:t>
            </a:r>
            <a:r>
              <a:rPr lang="en-US" b="1"/>
              <a:t> </a:t>
            </a:r>
            <a:r>
              <a:rPr lang="en-US" smtClean="0"/>
              <a:t>{ </a:t>
            </a:r>
            <a:r>
              <a:rPr lang="en-US" dirty="0"/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764704"/>
            <a:ext cx="4248472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87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Override the scream method is every class.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Add relevant methods </a:t>
            </a:r>
            <a:r>
              <a:rPr lang="en-US" sz="2400" dirty="0"/>
              <a:t>to </a:t>
            </a:r>
            <a:r>
              <a:rPr lang="en-US" sz="2400" dirty="0" smtClean="0"/>
              <a:t>inherited classes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Implement the abstract method “move()” in the classes that </a:t>
            </a:r>
            <a:r>
              <a:rPr lang="en-US" sz="2400" dirty="0"/>
              <a:t>inherited </a:t>
            </a:r>
            <a:r>
              <a:rPr lang="en-US" sz="2400" dirty="0" smtClean="0"/>
              <a:t>“Animal”.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Add constructor for every calls which initialize their properties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Write main methods both for the Dog and Snake classes. In the main create 3 object from a different type and call to the relevant methods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542</Words>
  <Application>Microsoft Office PowerPoint</Application>
  <PresentationFormat>On-screen Show (4:3)</PresentationFormat>
  <Paragraphs>92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הורשה</vt:lpstr>
      <vt:lpstr>הורשה</vt:lpstr>
      <vt:lpstr>PowerPoint Presentation</vt:lpstr>
      <vt:lpstr>PowerPoint Presentation</vt:lpstr>
      <vt:lpstr>Final</vt:lpstr>
      <vt:lpstr>Exceptiones</vt:lpstr>
      <vt:lpstr>Exceptiones</vt:lpstr>
      <vt:lpstr>Exceptiones</vt:lpstr>
      <vt:lpstr>Inheritance-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Tricky questions</dc:title>
  <dc:creator>Yaeli Rushinek</dc:creator>
  <cp:lastModifiedBy>Jacob</cp:lastModifiedBy>
  <cp:revision>119</cp:revision>
  <dcterms:created xsi:type="dcterms:W3CDTF">2012-07-24T15:10:27Z</dcterms:created>
  <dcterms:modified xsi:type="dcterms:W3CDTF">2014-03-12T11:44:27Z</dcterms:modified>
</cp:coreProperties>
</file>