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80" r:id="rId2"/>
    <p:sldId id="259" r:id="rId3"/>
    <p:sldId id="260" r:id="rId4"/>
    <p:sldId id="261" r:id="rId5"/>
    <p:sldId id="262" r:id="rId6"/>
    <p:sldId id="256" r:id="rId7"/>
    <p:sldId id="263" r:id="rId8"/>
    <p:sldId id="281" r:id="rId9"/>
    <p:sldId id="282" r:id="rId10"/>
    <p:sldId id="264" r:id="rId11"/>
    <p:sldId id="270" r:id="rId12"/>
    <p:sldId id="271" r:id="rId13"/>
    <p:sldId id="277" r:id="rId14"/>
    <p:sldId id="272" r:id="rId15"/>
    <p:sldId id="265" r:id="rId16"/>
    <p:sldId id="266" r:id="rId17"/>
    <p:sldId id="267" r:id="rId18"/>
    <p:sldId id="269" r:id="rId19"/>
    <p:sldId id="268" r:id="rId20"/>
    <p:sldId id="279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A2A9B-9ACC-44B7-A885-E241E1CCDAB5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28C9D-7257-408A-BD53-D362D5D31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84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8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6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7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6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8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8C9D-7257-408A-BD53-D362D5D31C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כ"א/אדר ב/תשע"ד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1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01419"/>
          </a:xfrm>
        </p:spPr>
        <p:txBody>
          <a:bodyPr/>
          <a:lstStyle/>
          <a:p>
            <a:pPr marL="0" indent="0">
              <a:buNone/>
            </a:pPr>
            <a:r>
              <a:rPr lang="he-IL" b="1" dirty="0" smtClean="0">
                <a:latin typeface="David" pitchFamily="34" charset="-79"/>
                <a:cs typeface="David" pitchFamily="34" charset="-79"/>
              </a:rPr>
              <a:t>המתנה לתנאי</a:t>
            </a:r>
            <a:endParaRPr lang="en-US" b="1" dirty="0" smtClean="0">
              <a:latin typeface="David" pitchFamily="34" charset="-79"/>
              <a:cs typeface="David" pitchFamily="34" charset="-79"/>
            </a:endParaRPr>
          </a:p>
          <a:p>
            <a:r>
              <a:rPr lang="he-IL" dirty="0" smtClean="0">
                <a:latin typeface="David" pitchFamily="34" charset="-79"/>
                <a:cs typeface="David" pitchFamily="34" charset="-79"/>
              </a:rPr>
              <a:t>השהיית תהליך עד אשר תנאי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מסוים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יתקיים</a:t>
            </a:r>
            <a:r>
              <a:rPr lang="he-IL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(תהליך אחד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תלוי בתוצאת חישוב של תהליך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אחר).</a:t>
            </a:r>
          </a:p>
          <a:p>
            <a:r>
              <a:rPr lang="he-IL" dirty="0">
                <a:latin typeface="David" pitchFamily="34" charset="-79"/>
                <a:cs typeface="David" pitchFamily="34" charset="-79"/>
              </a:rPr>
              <a:t>המתנה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באמצעות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sleep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אינה מתאימה למקרה זה- הוא בזמן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נקוב, אך התהליך אינו יודע מראש כמה זמן יהיה עליו להמתין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r>
              <a:rPr lang="he-IL" dirty="0" smtClean="0">
                <a:latin typeface="David" pitchFamily="34" charset="-79"/>
                <a:cs typeface="David" pitchFamily="34" charset="-79"/>
              </a:rPr>
              <a:t>פתרון- מנגנון סנכרון בין תהליכים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wait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()</a:t>
            </a:r>
            <a:r>
              <a:rPr lang="he-IL" dirty="0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:</a:t>
            </a:r>
          </a:p>
          <a:p>
            <a:pPr marL="0" indent="0">
              <a:buNone/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המוניטור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מתפנה (אובייקט, שאחת מהמתודות שלו היא </a:t>
            </a:r>
            <a:r>
              <a:rPr lang="en-US" dirty="0">
                <a:latin typeface="David" pitchFamily="34" charset="-79"/>
                <a:cs typeface="David" pitchFamily="34" charset="-79"/>
              </a:rPr>
              <a:t>synchronized</a:t>
            </a:r>
            <a:r>
              <a:rPr lang="he-IL" dirty="0">
                <a:latin typeface="David" pitchFamily="34" charset="-79"/>
                <a:cs typeface="David" pitchFamily="34" charset="-79"/>
              </a:rPr>
              <a:t> ), תהליך אחר מקבוצת הנכנסים רשאי להיכנס ולתפוס אותו. התהליך שביצע את הקריאה למתודה </a:t>
            </a:r>
            <a:r>
              <a:rPr lang="en-US" dirty="0">
                <a:latin typeface="David" pitchFamily="34" charset="-79"/>
                <a:cs typeface="David" pitchFamily="34" charset="-79"/>
              </a:rPr>
              <a:t>wait</a:t>
            </a:r>
            <a:r>
              <a:rPr lang="he-IL" dirty="0">
                <a:latin typeface="David" pitchFamily="34" charset="-79"/>
                <a:cs typeface="David" pitchFamily="34" charset="-79"/>
              </a:rPr>
              <a:t> יישאר בקבוצת המחכים עד שתהליך אחר המבצע מתודה </a:t>
            </a:r>
            <a:r>
              <a:rPr lang="en-US" dirty="0">
                <a:latin typeface="David" pitchFamily="34" charset="-79"/>
                <a:cs typeface="David" pitchFamily="34" charset="-79"/>
              </a:rPr>
              <a:t>synchronized</a:t>
            </a:r>
            <a:r>
              <a:rPr lang="he-IL" dirty="0">
                <a:latin typeface="David" pitchFamily="34" charset="-79"/>
                <a:cs typeface="David" pitchFamily="34" charset="-79"/>
              </a:rPr>
              <a:t> באותו המוניטור יקרא למתודה </a:t>
            </a:r>
            <a:r>
              <a:rPr lang="en-US" dirty="0">
                <a:latin typeface="David" pitchFamily="34" charset="-79"/>
                <a:cs typeface="David" pitchFamily="34" charset="-79"/>
              </a:rPr>
              <a:t>notify</a:t>
            </a:r>
            <a:r>
              <a:rPr lang="he-IL" dirty="0">
                <a:latin typeface="David" pitchFamily="34" charset="-79"/>
                <a:cs typeface="David" pitchFamily="34" charset="-79"/>
              </a:rPr>
              <a:t> או 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notifyAll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notify()</a:t>
            </a:r>
            <a:r>
              <a:rPr lang="he-IL" b="1" dirty="0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:</a:t>
            </a:r>
          </a:p>
          <a:p>
            <a:pPr marL="0" indent="0">
              <a:buNone/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בעקבות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הקריאה ל </a:t>
            </a:r>
            <a:r>
              <a:rPr lang="en-US" dirty="0">
                <a:latin typeface="David" pitchFamily="34" charset="-79"/>
                <a:cs typeface="David" pitchFamily="34" charset="-79"/>
              </a:rPr>
              <a:t>notify</a:t>
            </a:r>
            <a:endParaRPr lang="he-IL" dirty="0">
              <a:latin typeface="David" pitchFamily="34" charset="-79"/>
              <a:cs typeface="David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David" pitchFamily="34" charset="-79"/>
                <a:cs typeface="David" pitchFamily="34" charset="-79"/>
              </a:rPr>
              <a:t>תהליך אחד נבחר באקראי מקבוצת המחכים ומועבר לקבוצת הנכנסים.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David" pitchFamily="34" charset="-79"/>
                <a:cs typeface="David" pitchFamily="34" charset="-79"/>
              </a:rPr>
              <a:t>התהליך שקרא ל- </a:t>
            </a:r>
            <a:r>
              <a:rPr lang="en-US" dirty="0">
                <a:latin typeface="David" pitchFamily="34" charset="-79"/>
                <a:cs typeface="David" pitchFamily="34" charset="-79"/>
              </a:rPr>
              <a:t>notify</a:t>
            </a:r>
            <a:r>
              <a:rPr lang="he-IL" dirty="0">
                <a:latin typeface="David" pitchFamily="34" charset="-79"/>
                <a:cs typeface="David" pitchFamily="34" charset="-79"/>
              </a:rPr>
              <a:t> ממשיך להתבצע כרגיל עד שהוא משחרר את המוניטור.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כעת,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תהליך כלשהו מקבוצת הנכנסים נבחר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באקראי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ומתבצע.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051" y="1124744"/>
            <a:ext cx="8640960" cy="324036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notifyAll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()</a:t>
            </a:r>
            <a:r>
              <a:rPr lang="he-IL" b="1" dirty="0" smtClean="0">
                <a:solidFill>
                  <a:schemeClr val="accent3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:</a:t>
            </a:r>
          </a:p>
          <a:p>
            <a:pPr marL="0" indent="0">
              <a:buNone/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בעקבות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הקריאה ל </a:t>
            </a:r>
            <a:r>
              <a:rPr lang="en-US" dirty="0" err="1" smtClean="0">
                <a:latin typeface="David" pitchFamily="34" charset="-79"/>
                <a:cs typeface="David" pitchFamily="34" charset="-79"/>
              </a:rPr>
              <a:t>notifyAll</a:t>
            </a:r>
            <a:endParaRPr lang="he-IL" dirty="0">
              <a:latin typeface="David" pitchFamily="34" charset="-79"/>
              <a:cs typeface="David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b="1" dirty="0">
                <a:latin typeface="David" pitchFamily="34" charset="-79"/>
                <a:cs typeface="David" pitchFamily="34" charset="-79"/>
              </a:rPr>
              <a:t>כל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התהליכים בקבוצת המחכים מועברים לקבוצת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הנכנסים</a:t>
            </a:r>
            <a:r>
              <a:rPr lang="he-IL" dirty="0">
                <a:latin typeface="David" pitchFamily="34" charset="-79"/>
                <a:cs typeface="David" pitchFamily="34" charset="-79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latin typeface="David" pitchFamily="34" charset="-79"/>
                <a:cs typeface="David" pitchFamily="34" charset="-79"/>
              </a:rPr>
              <a:t>התהליך שקרא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ל 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notifyAll</a:t>
            </a:r>
            <a:r>
              <a:rPr lang="en-US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ממשיך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להתבצע כרגיל, עד שהוא משחרר את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המוניטור. כעת, תהליך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כלשהו מקבוצת הנכנסים נבחר באקראי ומתבצע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059" y="4549676"/>
            <a:ext cx="8496944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e-IL" sz="2200" dirty="0">
                <a:latin typeface="David" pitchFamily="34" charset="-79"/>
                <a:cs typeface="David" pitchFamily="34" charset="-79"/>
              </a:rPr>
              <a:t>מתודות אלה מוגדרות במחלקה </a:t>
            </a:r>
            <a:r>
              <a:rPr lang="en-US" sz="2200" dirty="0">
                <a:latin typeface="David" pitchFamily="34" charset="-79"/>
                <a:cs typeface="David" pitchFamily="34" charset="-79"/>
              </a:rPr>
              <a:t>Object</a:t>
            </a:r>
            <a:r>
              <a:rPr lang="he-IL" sz="2200" dirty="0">
                <a:latin typeface="David" pitchFamily="34" charset="-79"/>
                <a:cs typeface="David" pitchFamily="34" charset="-79"/>
              </a:rPr>
              <a:t> (ולא במחלקה </a:t>
            </a:r>
            <a:r>
              <a:rPr lang="en-US" sz="2200" dirty="0">
                <a:latin typeface="David" pitchFamily="34" charset="-79"/>
                <a:cs typeface="David" pitchFamily="34" charset="-79"/>
              </a:rPr>
              <a:t>Thread</a:t>
            </a:r>
            <a:r>
              <a:rPr lang="he-IL" sz="2200" dirty="0">
                <a:latin typeface="David" pitchFamily="34" charset="-79"/>
                <a:cs typeface="David" pitchFamily="34" charset="-79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e-IL" sz="2200" dirty="0">
                <a:latin typeface="David" pitchFamily="34" charset="-79"/>
                <a:cs typeface="David" pitchFamily="34" charset="-79"/>
              </a:rPr>
              <a:t>אפשר לקרוא למתודות אלה רק מתוך מתודה המאופיינת ב-</a:t>
            </a:r>
            <a:r>
              <a:rPr lang="en-US" sz="2200" dirty="0">
                <a:latin typeface="David" pitchFamily="34" charset="-79"/>
                <a:cs typeface="David" pitchFamily="34" charset="-79"/>
              </a:rPr>
              <a:t> synchronized</a:t>
            </a:r>
            <a:r>
              <a:rPr lang="he-IL" sz="2200" dirty="0">
                <a:latin typeface="David" pitchFamily="34" charset="-79"/>
                <a:cs typeface="David" pitchFamily="34" charset="-79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e-IL" sz="2200" dirty="0">
                <a:latin typeface="David" pitchFamily="34" charset="-79"/>
                <a:cs typeface="David" pitchFamily="34" charset="-79"/>
              </a:rPr>
              <a:t>ניתן לקרוא למתודה </a:t>
            </a:r>
            <a:r>
              <a:rPr lang="en-US" sz="2200" dirty="0">
                <a:latin typeface="David" pitchFamily="34" charset="-79"/>
                <a:cs typeface="David" pitchFamily="34" charset="-79"/>
              </a:rPr>
              <a:t>wait(long milliseconds)</a:t>
            </a:r>
            <a:r>
              <a:rPr lang="he-IL" sz="2200" dirty="0">
                <a:latin typeface="David" pitchFamily="34" charset="-79"/>
                <a:cs typeface="David" pitchFamily="34" charset="-79"/>
              </a:rPr>
              <a:t>. הקריאה גורמת להשהיית התהליך הקורא למספר הנתון של אלפיות השנייה או עד לקריאה למתודת </a:t>
            </a:r>
            <a:r>
              <a:rPr lang="en-US" sz="2200" dirty="0">
                <a:latin typeface="David" pitchFamily="34" charset="-79"/>
                <a:cs typeface="David" pitchFamily="34" charset="-79"/>
              </a:rPr>
              <a:t>notify</a:t>
            </a:r>
            <a:r>
              <a:rPr lang="he-IL" sz="2200" dirty="0">
                <a:latin typeface="David" pitchFamily="34" charset="-79"/>
                <a:cs typeface="David" pitchFamily="34" charset="-79"/>
              </a:rPr>
              <a:t> המתאימה (הראשון </a:t>
            </a:r>
            <a:r>
              <a:rPr lang="he-IL" sz="2200" dirty="0" smtClean="0">
                <a:latin typeface="David" pitchFamily="34" charset="-79"/>
                <a:cs typeface="David" pitchFamily="34" charset="-79"/>
              </a:rPr>
              <a:t>מבניהם).</a:t>
            </a:r>
            <a:endParaRPr lang="he-IL" sz="2200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009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David" pitchFamily="34" charset="-79"/>
                <a:cs typeface="David" pitchFamily="34" charset="-79"/>
              </a:rPr>
              <a:t>Join</a:t>
            </a:r>
          </a:p>
          <a:p>
            <a:r>
              <a:rPr lang="he-IL" dirty="0"/>
              <a:t>מקרים בהם תהליך אחד מעוניין להמתין עד אשר תהליך או תהליכים אחרים </a:t>
            </a:r>
            <a:r>
              <a:rPr lang="he-IL" dirty="0" err="1" smtClean="0"/>
              <a:t>יסתימו</a:t>
            </a:r>
            <a:r>
              <a:rPr lang="he-IL" dirty="0" smtClean="0"/>
              <a:t>.</a:t>
            </a:r>
          </a:p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Join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צריך למחלקה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Thread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he-IL" dirty="0" smtClean="0">
                <a:latin typeface="David" pitchFamily="34" charset="-79"/>
                <a:cs typeface="David" pitchFamily="34" charset="-79"/>
              </a:rPr>
              <a:t>הקריאה ל-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join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גורמת לתהליך שביצע את הקריאה להמתין עד אשר התהליך שעליו בוצע ה-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join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יסיים.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3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b="1" dirty="0">
                <a:latin typeface="David" pitchFamily="34" charset="-79"/>
                <a:cs typeface="David" pitchFamily="34" charset="-79"/>
              </a:rPr>
              <a:t>מתודות נוספות</a:t>
            </a:r>
          </a:p>
          <a:p>
            <a:r>
              <a:rPr lang="en-US" b="1" dirty="0" err="1" smtClean="0">
                <a:latin typeface="David" pitchFamily="34" charset="-79"/>
                <a:cs typeface="David" pitchFamily="34" charset="-79"/>
              </a:rPr>
              <a:t>isAlive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-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מחזיר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true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אם התהליך התחיל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להתבצע ולא הסתיים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r>
              <a:rPr lang="en-US" b="1" dirty="0" smtClean="0">
                <a:latin typeface="David" pitchFamily="34" charset="-79"/>
                <a:cs typeface="David" pitchFamily="34" charset="-79"/>
              </a:rPr>
              <a:t>Yield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- </a:t>
            </a:r>
            <a:r>
              <a:rPr lang="en-US" dirty="0">
                <a:latin typeface="David" pitchFamily="34" charset="-79"/>
                <a:cs typeface="David" pitchFamily="34" charset="-79"/>
              </a:rPr>
              <a:t>yield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מתודה סטטית הגורמת לתהליך שקרא לה לוותר באופן זמני על המעבד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,</a:t>
            </a:r>
            <a:r>
              <a:rPr lang="he-IL" dirty="0">
                <a:latin typeface="David" pitchFamily="34" charset="-79"/>
                <a:cs typeface="David" pitchFamily="34" charset="-79"/>
              </a:rPr>
              <a:t> תהליכים אחרים בעלי אותה העדיפות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he-IL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b="1" dirty="0" smtClean="0">
                <a:latin typeface="David" pitchFamily="34" charset="-79"/>
                <a:cs typeface="David" pitchFamily="34" charset="-79"/>
              </a:rPr>
              <a:t>interrupt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-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מתודה המשמשת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לביצוע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interrupt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לתהליך.</a:t>
            </a:r>
          </a:p>
          <a:p>
            <a:r>
              <a:rPr lang="en-US" b="1" dirty="0" err="1" smtClean="0">
                <a:latin typeface="David" pitchFamily="34" charset="-79"/>
                <a:cs typeface="David" pitchFamily="34" charset="-79"/>
              </a:rPr>
              <a:t>currentThread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-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מתודה סטטית המחזירה מצביע לתהליך הרץ כרגע.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Multi-threading-Let’s practice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256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David" pitchFamily="2" charset="-79"/>
              </a:rPr>
              <a:t>Exercise 1</a:t>
            </a:r>
            <a:endParaRPr lang="he-IL" b="1" dirty="0">
              <a:solidFill>
                <a:schemeClr val="accent6">
                  <a:lumMod val="50000"/>
                </a:schemeClr>
              </a:solidFill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solidFill>
                  <a:schemeClr val="accent6">
                    <a:lumMod val="50000"/>
                  </a:schemeClr>
                </a:solidFill>
                <a:cs typeface="David" pitchFamily="2" charset="-79"/>
              </a:rPr>
              <a:t>כתוב תכנית המדפיסה הודעה כלשהי 10 פעמים עם השהייה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David" pitchFamily="2" charset="-79"/>
              </a:rPr>
              <a:t>delay</a:t>
            </a:r>
            <a:r>
              <a:rPr lang="he-IL" dirty="0" smtClean="0">
                <a:solidFill>
                  <a:schemeClr val="accent6">
                    <a:lumMod val="50000"/>
                  </a:schemeClr>
                </a:solidFill>
                <a:cs typeface="David" pitchFamily="2" charset="-79"/>
              </a:rPr>
              <a:t>) של 3 שניות בין הדפסה להדפסה.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solidFill>
                  <a:schemeClr val="accent6">
                    <a:lumMod val="50000"/>
                  </a:schemeClr>
                </a:solidFill>
                <a:cs typeface="David" pitchFamily="2" charset="-79"/>
              </a:rPr>
              <a:t>הוסיפו לתכנית תהליכון נוסף המדפיס הודעה שונה 10 פעמים. האם ההדפסות מופיעות לסירוגין?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cs typeface="David" pitchFamily="2" charset="-79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cs typeface="David" pitchFamily="2" charset="-79"/>
              </a:rPr>
              <a:t>Exercise </a:t>
            </a:r>
            <a:r>
              <a:rPr lang="en-US" b="1" dirty="0" smtClean="0">
                <a:solidFill>
                  <a:schemeClr val="tx2"/>
                </a:solidFill>
                <a:cs typeface="David" pitchFamily="2" charset="-79"/>
              </a:rPr>
              <a:t>2</a:t>
            </a:r>
            <a:endParaRPr lang="he-IL" dirty="0" smtClean="0">
              <a:solidFill>
                <a:schemeClr val="accent6">
                  <a:lumMod val="50000"/>
                </a:schemeClr>
              </a:solidFill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כתוב תכנית חדשה שיוצרת </a:t>
            </a:r>
            <a:r>
              <a:rPr lang="en-US" dirty="0">
                <a:solidFill>
                  <a:schemeClr val="tx2"/>
                </a:solidFill>
                <a:cs typeface="David" pitchFamily="2" charset="-79"/>
              </a:rPr>
              <a:t>3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 תהליכים </a:t>
            </a: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ומריצה כל אחד מהם. כל תהליך מדפיס פעמיים מחרוזת נתונה 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ומסתיים.</a:t>
            </a:r>
            <a:r>
              <a:rPr lang="en-US" dirty="0">
                <a:solidFill>
                  <a:schemeClr val="tx2"/>
                </a:solidFill>
                <a:cs typeface="David" pitchFamily="2" charset="-79"/>
              </a:rPr>
              <a:t> 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כל </a:t>
            </a: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הדפסה גורמת להגדלה ב- 1 של מונה המשותף </a:t>
            </a:r>
            <a:r>
              <a:rPr lang="en-US" dirty="0" smtClean="0">
                <a:solidFill>
                  <a:schemeClr val="tx2"/>
                </a:solidFill>
                <a:cs typeface="David" pitchFamily="2" charset="-79"/>
              </a:rPr>
              <a:t>)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לכל התהליכים</a:t>
            </a:r>
            <a:r>
              <a:rPr lang="en-US" dirty="0" smtClean="0">
                <a:solidFill>
                  <a:schemeClr val="tx2"/>
                </a:solidFill>
                <a:cs typeface="David" pitchFamily="2" charset="-79"/>
              </a:rPr>
              <a:t>(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. </a:t>
            </a: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התכנית הראשית ממשיכה לרוץ 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במקביל </a:t>
            </a: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ומדפיסה את המחרוזת "</a:t>
            </a:r>
            <a:r>
              <a:rPr lang="en-US" dirty="0">
                <a:solidFill>
                  <a:schemeClr val="tx2"/>
                </a:solidFill>
                <a:cs typeface="David" pitchFamily="2" charset="-79"/>
              </a:rPr>
              <a:t>THE END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".</a:t>
            </a:r>
            <a:endParaRPr lang="en-US" dirty="0">
              <a:solidFill>
                <a:schemeClr val="tx2"/>
              </a:solidFill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שנה </a:t>
            </a: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את התכנית כך שיובטח כי המחרוזת 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שתי המחרוזות מאותו תהליך </a:t>
            </a: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יודפסו ברציפות. </a:t>
            </a:r>
            <a:endParaRPr lang="en-US" dirty="0" smtClean="0">
              <a:solidFill>
                <a:schemeClr val="tx2"/>
              </a:solidFill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>
                <a:solidFill>
                  <a:schemeClr val="tx2"/>
                </a:solidFill>
                <a:cs typeface="David" pitchFamily="2" charset="-79"/>
              </a:rPr>
              <a:t>שנה את התכנית כך שיובטח כי 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ההדפסה: </a:t>
            </a:r>
            <a:r>
              <a:rPr lang="en-US" dirty="0"/>
              <a:t>THE </a:t>
            </a:r>
            <a:r>
              <a:rPr lang="en-US" dirty="0" smtClean="0"/>
              <a:t>END</a:t>
            </a:r>
            <a:r>
              <a:rPr lang="he-IL" dirty="0" smtClean="0"/>
              <a:t> תקרא בסוף</a:t>
            </a:r>
            <a:r>
              <a:rPr lang="he-IL" dirty="0" smtClean="0">
                <a:solidFill>
                  <a:schemeClr val="tx2"/>
                </a:solidFill>
                <a:cs typeface="David" pitchFamily="2" charset="-79"/>
              </a:rPr>
              <a:t> </a:t>
            </a:r>
            <a:endParaRPr lang="en-US" dirty="0">
              <a:solidFill>
                <a:schemeClr val="tx2"/>
              </a:solidFill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endParaRPr lang="he-IL" dirty="0">
              <a:solidFill>
                <a:schemeClr val="tx2"/>
              </a:solidFill>
              <a:cs typeface="David" pitchFamily="2" charset="-79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>
            <a:normAutofit fontScale="55000" lnSpcReduction="20000"/>
          </a:bodyPr>
          <a:lstStyle/>
          <a:p>
            <a:pPr algn="l" rtl="0">
              <a:buNone/>
            </a:pPr>
            <a:r>
              <a:rPr lang="en-US" b="1" dirty="0" smtClean="0"/>
              <a:t>public class Message extends Thread{</a:t>
            </a:r>
          </a:p>
          <a:p>
            <a:pPr lvl="1" algn="l" rtl="0">
              <a:buNone/>
            </a:pPr>
            <a:r>
              <a:rPr lang="en-US" dirty="0" smtClean="0"/>
              <a:t>private String </a:t>
            </a:r>
            <a:r>
              <a:rPr lang="en-US" dirty="0" err="1" smtClean="0"/>
              <a:t>msg</a:t>
            </a:r>
            <a:r>
              <a:rPr lang="en-US" dirty="0" smtClean="0"/>
              <a:t>;</a:t>
            </a:r>
          </a:p>
          <a:p>
            <a:pPr lvl="1" algn="l" rtl="0">
              <a:buNone/>
            </a:pPr>
            <a:r>
              <a:rPr lang="en-US" dirty="0" smtClean="0"/>
              <a:t>private int times;</a:t>
            </a:r>
          </a:p>
          <a:p>
            <a:pPr lvl="1" algn="l" rtl="0">
              <a:buNone/>
            </a:pPr>
            <a:r>
              <a:rPr lang="en-US" dirty="0" smtClean="0"/>
              <a:t>private int delay;</a:t>
            </a:r>
          </a:p>
          <a:p>
            <a:pPr algn="l" rtl="0">
              <a:buNone/>
            </a:pPr>
            <a:r>
              <a:rPr lang="en-US" dirty="0" smtClean="0"/>
              <a:t>	public Message (String </a:t>
            </a:r>
            <a:r>
              <a:rPr lang="en-US" dirty="0" err="1" smtClean="0"/>
              <a:t>str</a:t>
            </a:r>
            <a:r>
              <a:rPr lang="en-US" dirty="0" smtClean="0"/>
              <a:t>, int times, int delay) {</a:t>
            </a:r>
          </a:p>
          <a:p>
            <a:pPr lvl="1" algn="l" rtl="0">
              <a:buNone/>
            </a:pPr>
            <a:r>
              <a:rPr lang="en-US" dirty="0" err="1" smtClean="0"/>
              <a:t>msg</a:t>
            </a:r>
            <a:r>
              <a:rPr lang="en-US" dirty="0" smtClean="0"/>
              <a:t> =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pPr lvl="1" algn="l" rtl="0">
              <a:buNone/>
            </a:pPr>
            <a:r>
              <a:rPr lang="en-US" dirty="0" err="1" smtClean="0"/>
              <a:t>this.times</a:t>
            </a:r>
            <a:r>
              <a:rPr lang="en-US" dirty="0" smtClean="0"/>
              <a:t> = times;</a:t>
            </a:r>
          </a:p>
          <a:p>
            <a:pPr lvl="1" algn="l" rtl="0">
              <a:buNone/>
            </a:pPr>
            <a:r>
              <a:rPr lang="en-US" dirty="0" err="1" smtClean="0"/>
              <a:t>this.delay</a:t>
            </a:r>
            <a:r>
              <a:rPr lang="en-US" dirty="0" smtClean="0"/>
              <a:t> = delay;</a:t>
            </a:r>
          </a:p>
          <a:p>
            <a:pPr algn="l" rtl="0">
              <a:buNone/>
            </a:pPr>
            <a:r>
              <a:rPr lang="en-US" dirty="0" smtClean="0"/>
              <a:t>	} </a:t>
            </a:r>
          </a:p>
          <a:p>
            <a:pPr algn="l" rtl="0">
              <a:buNone/>
            </a:pPr>
            <a:r>
              <a:rPr lang="en-US" dirty="0" smtClean="0"/>
              <a:t>	public void run() {</a:t>
            </a:r>
          </a:p>
          <a:p>
            <a:pPr lvl="1" algn="l" rtl="0">
              <a:buNone/>
            </a:pPr>
            <a:r>
              <a:rPr lang="nn-NO" dirty="0" smtClean="0"/>
              <a:t>for (int i=0; i&lt;times; i++){</a:t>
            </a:r>
          </a:p>
          <a:p>
            <a:pPr lvl="1" algn="l" rtl="0">
              <a:buNone/>
            </a:pPr>
            <a:r>
              <a:rPr lang="en-US" sz="2900" dirty="0" err="1" smtClean="0"/>
              <a:t>System.out.println</a:t>
            </a:r>
            <a:r>
              <a:rPr lang="en-US" sz="2900" dirty="0" smtClean="0"/>
              <a:t>(</a:t>
            </a:r>
            <a:r>
              <a:rPr lang="en-US" sz="2900" dirty="0" err="1" smtClean="0"/>
              <a:t>msg</a:t>
            </a:r>
            <a:r>
              <a:rPr lang="en-US" sz="2900" dirty="0" smtClean="0"/>
              <a:t>);</a:t>
            </a:r>
          </a:p>
          <a:p>
            <a:pPr lvl="1" algn="l" rtl="0">
              <a:buNone/>
            </a:pPr>
            <a:r>
              <a:rPr lang="en-US" sz="2900" dirty="0" smtClean="0"/>
              <a:t>try{</a:t>
            </a:r>
          </a:p>
          <a:p>
            <a:pPr lvl="1" algn="l" rtl="0">
              <a:buNone/>
            </a:pPr>
            <a:r>
              <a:rPr lang="en-US" sz="2900" dirty="0" err="1" smtClean="0"/>
              <a:t>Thread.sleep</a:t>
            </a:r>
            <a:r>
              <a:rPr lang="en-US" sz="2900" dirty="0" smtClean="0"/>
              <a:t>(delay);</a:t>
            </a:r>
          </a:p>
          <a:p>
            <a:pPr lvl="1" algn="l" rtl="0">
              <a:buNone/>
            </a:pPr>
            <a:r>
              <a:rPr lang="en-US" sz="2900" dirty="0" smtClean="0"/>
              <a:t>}catch(</a:t>
            </a:r>
            <a:r>
              <a:rPr lang="en-US" sz="2900" dirty="0" err="1" smtClean="0"/>
              <a:t>InterruptedException</a:t>
            </a:r>
            <a:r>
              <a:rPr lang="en-US" sz="2900" dirty="0" smtClean="0"/>
              <a:t> e){</a:t>
            </a:r>
          </a:p>
          <a:p>
            <a:pPr lvl="1" algn="l" rtl="0">
              <a:buNone/>
            </a:pPr>
            <a:r>
              <a:rPr lang="en-US" sz="2900" dirty="0" err="1" smtClean="0"/>
              <a:t>System.out.println</a:t>
            </a:r>
            <a:r>
              <a:rPr lang="en-US" sz="2900" dirty="0" smtClean="0"/>
              <a:t>("interrupted");</a:t>
            </a:r>
          </a:p>
          <a:p>
            <a:pPr lvl="1" algn="l" rtl="0">
              <a:buNone/>
            </a:pPr>
            <a:r>
              <a:rPr lang="en-US" sz="2900" dirty="0" smtClean="0"/>
              <a:t>}}</a:t>
            </a:r>
          </a:p>
          <a:p>
            <a:pPr algn="l" rtl="0">
              <a:buNone/>
            </a:pPr>
            <a:r>
              <a:rPr lang="en-US" dirty="0" smtClean="0"/>
              <a:t>} }</a:t>
            </a:r>
          </a:p>
          <a:p>
            <a:pPr algn="l" rtl="0"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SleepDemo</a:t>
            </a:r>
            <a:r>
              <a:rPr lang="en-US" b="1" dirty="0" smtClean="0"/>
              <a:t> {</a:t>
            </a:r>
          </a:p>
          <a:p>
            <a:pPr lvl="1" algn="l" rtl="0">
              <a:buNone/>
            </a:pPr>
            <a:r>
              <a:rPr lang="en-US" dirty="0" smtClean="0"/>
              <a:t>public static void main (String[ 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 algn="l" rtl="0">
              <a:buNone/>
            </a:pPr>
            <a:r>
              <a:rPr lang="en-US" dirty="0" smtClean="0"/>
              <a:t>Message </a:t>
            </a:r>
            <a:r>
              <a:rPr lang="en-US" dirty="0" err="1" smtClean="0"/>
              <a:t>message</a:t>
            </a:r>
            <a:r>
              <a:rPr lang="en-US" dirty="0" smtClean="0"/>
              <a:t> = new Message("good evening !!!",10,3000);</a:t>
            </a:r>
          </a:p>
          <a:p>
            <a:pPr lvl="1" algn="l" rtl="0">
              <a:buNone/>
            </a:pPr>
            <a:r>
              <a:rPr lang="en-US" dirty="0" err="1" smtClean="0"/>
              <a:t>Message.start</a:t>
            </a:r>
            <a:r>
              <a:rPr lang="en-US" dirty="0" smtClean="0"/>
              <a:t>();</a:t>
            </a:r>
          </a:p>
          <a:p>
            <a:pPr algn="l" rtl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507288" cy="6264696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public class </a:t>
            </a:r>
            <a:r>
              <a:rPr lang="en-US" b="1" dirty="0">
                <a:solidFill>
                  <a:srgbClr val="C00000"/>
                </a:solidFill>
              </a:rPr>
              <a:t>Processes1</a:t>
            </a:r>
            <a:r>
              <a:rPr lang="en-US" b="1" dirty="0"/>
              <a:t> {</a:t>
            </a:r>
          </a:p>
          <a:p>
            <a:pPr marL="0" indent="0" algn="l" rtl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 (String[ ] args) {</a:t>
            </a:r>
          </a:p>
          <a:p>
            <a:pPr marL="400050" lvl="1" indent="0" algn="l" rtl="0">
              <a:buNone/>
            </a:pPr>
            <a:r>
              <a:rPr lang="en-US" dirty="0" smtClean="0"/>
              <a:t>		Name </a:t>
            </a:r>
            <a:r>
              <a:rPr lang="en-US" dirty="0"/>
              <a:t>one = new Name</a:t>
            </a:r>
            <a:r>
              <a:rPr lang="en-US" dirty="0" smtClean="0"/>
              <a:t>(“Amir</a:t>
            </a:r>
            <a:r>
              <a:rPr lang="en-US" dirty="0"/>
              <a:t>");</a:t>
            </a:r>
          </a:p>
          <a:p>
            <a:pPr marL="400050" lvl="1" indent="0" algn="l" rtl="0">
              <a:buNone/>
            </a:pPr>
            <a:r>
              <a:rPr lang="en-US" dirty="0" smtClean="0"/>
              <a:t>		Name </a:t>
            </a:r>
            <a:r>
              <a:rPr lang="en-US" dirty="0"/>
              <a:t>two = new Name</a:t>
            </a:r>
            <a:r>
              <a:rPr lang="en-US" dirty="0" smtClean="0"/>
              <a:t>(“Assaf</a:t>
            </a:r>
            <a:r>
              <a:rPr lang="en-US" dirty="0"/>
              <a:t>");</a:t>
            </a:r>
          </a:p>
          <a:p>
            <a:pPr marL="400050" lvl="1" indent="0" algn="l" rtl="0">
              <a:buNone/>
            </a:pPr>
            <a:r>
              <a:rPr lang="en-US" dirty="0" smtClean="0"/>
              <a:t>		Name </a:t>
            </a:r>
            <a:r>
              <a:rPr lang="en-US" dirty="0"/>
              <a:t>three=new Name</a:t>
            </a:r>
            <a:r>
              <a:rPr lang="en-US" dirty="0" smtClean="0"/>
              <a:t>(“</a:t>
            </a:r>
            <a:r>
              <a:rPr lang="en-US" dirty="0"/>
              <a:t>Y</a:t>
            </a:r>
            <a:r>
              <a:rPr lang="en-US" dirty="0" smtClean="0"/>
              <a:t>aeli");</a:t>
            </a:r>
            <a:endParaRPr lang="en-US" dirty="0"/>
          </a:p>
          <a:p>
            <a:pPr marL="400050" lvl="1" indent="0" algn="l" rt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one.start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two.start</a:t>
            </a:r>
            <a:r>
              <a:rPr lang="en-US" dirty="0" smtClean="0"/>
              <a:t>();</a:t>
            </a:r>
          </a:p>
          <a:p>
            <a:pPr marL="0" indent="0" algn="l" rt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three.start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 smtClean="0"/>
              <a:t>		System.out.println</a:t>
            </a:r>
            <a:r>
              <a:rPr lang="en-US" dirty="0"/>
              <a:t>("THE END</a:t>
            </a:r>
            <a:r>
              <a:rPr lang="en-US" dirty="0" smtClean="0"/>
              <a:t>");}</a:t>
            </a:r>
          </a:p>
          <a:p>
            <a:pPr marL="0" indent="0" algn="l" rtl="0">
              <a:buNone/>
            </a:pPr>
            <a:r>
              <a:rPr lang="en-US" dirty="0" smtClean="0"/>
              <a:t>} </a:t>
            </a:r>
          </a:p>
          <a:p>
            <a:pPr marL="0" indent="0" algn="l" rtl="0">
              <a:buNone/>
            </a:pPr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b="1" dirty="0"/>
              <a:t> extends Thread {</a:t>
            </a:r>
          </a:p>
          <a:p>
            <a:pPr marL="400050" lvl="1" indent="0" algn="l" rtl="0">
              <a:buNone/>
            </a:pPr>
            <a:r>
              <a:rPr lang="en-US" dirty="0"/>
              <a:t>static int counter = 0;</a:t>
            </a:r>
          </a:p>
          <a:p>
            <a:pPr marL="400050" lvl="1" indent="0" algn="l" rtl="0">
              <a:buNone/>
            </a:pPr>
            <a:r>
              <a:rPr lang="en-US" dirty="0"/>
              <a:t>private String </a:t>
            </a:r>
            <a:r>
              <a:rPr lang="en-US" dirty="0" err="1"/>
              <a:t>myname</a:t>
            </a:r>
            <a:r>
              <a:rPr lang="en-US" dirty="0"/>
              <a:t>;</a:t>
            </a:r>
          </a:p>
          <a:p>
            <a:pPr marL="400050" lvl="1" indent="0" algn="l" rtl="0">
              <a:buNone/>
            </a:pPr>
            <a:r>
              <a:rPr lang="en-US" dirty="0"/>
              <a:t>public Name (String </a:t>
            </a:r>
            <a:r>
              <a:rPr lang="en-US" dirty="0" err="1"/>
              <a:t>str</a:t>
            </a:r>
            <a:r>
              <a:rPr lang="en-US" dirty="0"/>
              <a:t>) </a:t>
            </a:r>
          </a:p>
          <a:p>
            <a:pPr marL="400050" lvl="1" indent="0" algn="l" rtl="0">
              <a:buNone/>
            </a:pPr>
            <a:r>
              <a:rPr lang="en-US" dirty="0" smtClean="0"/>
              <a:t>	{</a:t>
            </a:r>
            <a:r>
              <a:rPr lang="en-US" dirty="0" err="1" smtClean="0"/>
              <a:t>myname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;}</a:t>
            </a:r>
          </a:p>
          <a:p>
            <a:pPr marL="400050" lvl="1" indent="0" algn="l" rtl="0">
              <a:buNone/>
            </a:pPr>
            <a:r>
              <a:rPr lang="en-US" dirty="0" smtClean="0"/>
              <a:t>public </a:t>
            </a:r>
            <a:r>
              <a:rPr lang="en-US" dirty="0"/>
              <a:t>void run() {</a:t>
            </a:r>
          </a:p>
          <a:p>
            <a:pPr marL="800100" lvl="2" indent="0" algn="l" rtl="0">
              <a:buNone/>
            </a:pPr>
            <a:r>
              <a:rPr lang="en-US" dirty="0"/>
              <a:t>System.out.println(</a:t>
            </a:r>
            <a:r>
              <a:rPr lang="en-US" dirty="0" err="1"/>
              <a:t>myname</a:t>
            </a:r>
            <a:r>
              <a:rPr lang="en-US" dirty="0"/>
              <a:t>+" " + counter++);</a:t>
            </a:r>
          </a:p>
          <a:p>
            <a:pPr marL="800100" lvl="2" indent="0" algn="l" rtl="0">
              <a:buNone/>
            </a:pPr>
            <a:r>
              <a:rPr lang="en-US" dirty="0"/>
              <a:t>System.out.println(</a:t>
            </a:r>
            <a:r>
              <a:rPr lang="en-US" dirty="0" err="1"/>
              <a:t>myname</a:t>
            </a:r>
            <a:r>
              <a:rPr lang="en-US" dirty="0"/>
              <a:t>+" " + counter++);</a:t>
            </a:r>
          </a:p>
          <a:p>
            <a:pPr marL="400050" lvl="1" indent="0" algn="l" rtl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3744416" cy="633670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600" b="1" dirty="0"/>
              <a:t>public class Processes1 {</a:t>
            </a:r>
          </a:p>
          <a:p>
            <a:pPr marL="0" indent="0" algn="l" rtl="0">
              <a:buNone/>
            </a:pPr>
            <a:r>
              <a:rPr lang="en-US" sz="1600" dirty="0"/>
              <a:t>public static void main (String[ ] args){</a:t>
            </a:r>
          </a:p>
          <a:p>
            <a:pPr marL="0" indent="0" algn="l" rtl="0">
              <a:buNone/>
            </a:pPr>
            <a:r>
              <a:rPr lang="en-US" sz="1600" b="1" dirty="0" err="1"/>
              <a:t>PrintMe</a:t>
            </a:r>
            <a:r>
              <a:rPr lang="en-US" sz="1600" b="1" dirty="0"/>
              <a:t> printer = new </a:t>
            </a:r>
            <a:r>
              <a:rPr lang="en-US" sz="1600" b="1" dirty="0" err="1"/>
              <a:t>PrintMe</a:t>
            </a:r>
            <a:r>
              <a:rPr lang="en-US" sz="1600" b="1" dirty="0"/>
              <a:t>();</a:t>
            </a:r>
          </a:p>
          <a:p>
            <a:pPr marL="0" indent="0" algn="l" rtl="0">
              <a:buNone/>
            </a:pPr>
            <a:r>
              <a:rPr lang="en-US" sz="1600" dirty="0"/>
              <a:t>Name one = new Name("</a:t>
            </a:r>
            <a:r>
              <a:rPr lang="en-US" sz="1600" dirty="0" err="1"/>
              <a:t>amir</a:t>
            </a:r>
            <a:r>
              <a:rPr lang="en-US" sz="1600" dirty="0"/>
              <a:t>",</a:t>
            </a:r>
            <a:r>
              <a:rPr lang="en-US" sz="1600" b="1" dirty="0"/>
              <a:t>printer</a:t>
            </a:r>
            <a:r>
              <a:rPr lang="en-US" sz="1600" dirty="0"/>
              <a:t>);</a:t>
            </a:r>
          </a:p>
          <a:p>
            <a:pPr marL="0" indent="0" algn="l" rtl="0">
              <a:buNone/>
            </a:pPr>
            <a:r>
              <a:rPr lang="en-US" sz="1600" dirty="0"/>
              <a:t>Name two = new Name("</a:t>
            </a:r>
            <a:r>
              <a:rPr lang="en-US" sz="1600" dirty="0" err="1"/>
              <a:t>assaf</a:t>
            </a:r>
            <a:r>
              <a:rPr lang="en-US" sz="1600" dirty="0"/>
              <a:t>",</a:t>
            </a:r>
            <a:r>
              <a:rPr lang="en-US" sz="1600" b="1" dirty="0"/>
              <a:t>printer</a:t>
            </a:r>
            <a:r>
              <a:rPr lang="en-US" sz="1600" dirty="0"/>
              <a:t>);</a:t>
            </a:r>
          </a:p>
          <a:p>
            <a:pPr marL="0" indent="0" algn="l" rtl="0">
              <a:buNone/>
            </a:pPr>
            <a:r>
              <a:rPr lang="en-US" sz="1600" dirty="0"/>
              <a:t>Name three = new Name("</a:t>
            </a:r>
            <a:r>
              <a:rPr lang="en-US" sz="1600" dirty="0" err="1"/>
              <a:t>tamar</a:t>
            </a:r>
            <a:r>
              <a:rPr lang="en-US" sz="1600" dirty="0"/>
              <a:t>",</a:t>
            </a:r>
            <a:r>
              <a:rPr lang="en-US" sz="1600" b="1" dirty="0"/>
              <a:t>printer</a:t>
            </a:r>
            <a:r>
              <a:rPr lang="en-US" sz="1600" dirty="0"/>
              <a:t>);</a:t>
            </a:r>
          </a:p>
          <a:p>
            <a:pPr marL="0" indent="0" algn="l" rtl="0">
              <a:buNone/>
            </a:pPr>
            <a:r>
              <a:rPr lang="en-US" sz="1600" dirty="0" err="1"/>
              <a:t>one.start</a:t>
            </a:r>
            <a:r>
              <a:rPr lang="en-US" sz="1600" dirty="0"/>
              <a:t>( );</a:t>
            </a:r>
          </a:p>
          <a:p>
            <a:pPr marL="0" indent="0" algn="l" rtl="0">
              <a:buNone/>
            </a:pPr>
            <a:r>
              <a:rPr lang="en-US" sz="1600" dirty="0" err="1"/>
              <a:t>two.start</a:t>
            </a:r>
            <a:r>
              <a:rPr lang="en-US" sz="1600" dirty="0"/>
              <a:t>( );</a:t>
            </a:r>
          </a:p>
          <a:p>
            <a:pPr marL="0" indent="0" algn="l" rtl="0">
              <a:buNone/>
            </a:pPr>
            <a:r>
              <a:rPr lang="en-US" sz="1600" dirty="0" err="1"/>
              <a:t>three.start</a:t>
            </a:r>
            <a:r>
              <a:rPr lang="en-US" sz="1600" dirty="0"/>
              <a:t>( </a:t>
            </a:r>
            <a:r>
              <a:rPr lang="en-US" sz="1600" dirty="0" smtClean="0"/>
              <a:t>);</a:t>
            </a:r>
          </a:p>
          <a:p>
            <a:pPr marL="0" indent="0" algn="l" rtl="0">
              <a:buNone/>
            </a:pPr>
            <a:r>
              <a:rPr lang="en-US" sz="1600" dirty="0"/>
              <a:t>System.out.println("THE END");</a:t>
            </a:r>
          </a:p>
          <a:p>
            <a:pPr marL="0" indent="0" algn="l" rtl="0">
              <a:buNone/>
            </a:pPr>
            <a:r>
              <a:rPr lang="en-US" sz="1600" dirty="0"/>
              <a:t>} </a:t>
            </a:r>
            <a:r>
              <a:rPr lang="en-US" sz="1600" dirty="0" smtClean="0"/>
              <a:t>}</a:t>
            </a:r>
          </a:p>
          <a:p>
            <a:pPr marL="0" indent="0" algn="l" rtl="0">
              <a:buNone/>
            </a:pPr>
            <a:r>
              <a:rPr lang="en-US" sz="1600" b="1" dirty="0" smtClean="0"/>
              <a:t>public </a:t>
            </a:r>
            <a:r>
              <a:rPr lang="en-US" sz="1600" b="1" dirty="0"/>
              <a:t>class Name extends Thread {</a:t>
            </a:r>
          </a:p>
          <a:p>
            <a:pPr marL="0" indent="0" algn="l" rtl="0">
              <a:buNone/>
            </a:pPr>
            <a:r>
              <a:rPr lang="en-US" sz="1600" dirty="0"/>
              <a:t>static int counter = 0;</a:t>
            </a:r>
          </a:p>
          <a:p>
            <a:pPr marL="0" indent="0" algn="l" rtl="0">
              <a:buNone/>
            </a:pPr>
            <a:r>
              <a:rPr lang="en-US" sz="1600" dirty="0"/>
              <a:t>private String </a:t>
            </a:r>
            <a:r>
              <a:rPr lang="en-US" sz="1600" dirty="0" err="1"/>
              <a:t>myname</a:t>
            </a:r>
            <a:r>
              <a:rPr lang="en-US" sz="1600" dirty="0"/>
              <a:t>;</a:t>
            </a:r>
          </a:p>
          <a:p>
            <a:pPr marL="0" indent="0" algn="l" rtl="0">
              <a:buNone/>
            </a:pPr>
            <a:r>
              <a:rPr lang="en-US" sz="1600" b="1" dirty="0"/>
              <a:t>private </a:t>
            </a:r>
            <a:r>
              <a:rPr lang="en-US" sz="1600" b="1" dirty="0" err="1"/>
              <a:t>PrintMe</a:t>
            </a:r>
            <a:r>
              <a:rPr lang="en-US" sz="1600" b="1" dirty="0"/>
              <a:t> printer;</a:t>
            </a:r>
          </a:p>
          <a:p>
            <a:pPr marL="0" indent="0" algn="l" rtl="0">
              <a:buNone/>
            </a:pPr>
            <a:r>
              <a:rPr lang="en-US" sz="1600" dirty="0"/>
              <a:t>public Name (String </a:t>
            </a:r>
            <a:r>
              <a:rPr lang="en-US" sz="1600" dirty="0" err="1"/>
              <a:t>str</a:t>
            </a:r>
            <a:r>
              <a:rPr lang="en-US" sz="1600" dirty="0"/>
              <a:t>, </a:t>
            </a:r>
            <a:r>
              <a:rPr lang="en-US" sz="1600" b="1" dirty="0" err="1"/>
              <a:t>PrintMe</a:t>
            </a:r>
            <a:r>
              <a:rPr lang="en-US" sz="1600" b="1" dirty="0"/>
              <a:t> printer</a:t>
            </a:r>
            <a:r>
              <a:rPr lang="en-US" sz="1600" dirty="0"/>
              <a:t>) {</a:t>
            </a:r>
          </a:p>
          <a:p>
            <a:pPr marL="0" indent="0" algn="l" rtl="0">
              <a:buNone/>
            </a:pPr>
            <a:r>
              <a:rPr lang="en-US" sz="1600" dirty="0" err="1"/>
              <a:t>myname</a:t>
            </a:r>
            <a:r>
              <a:rPr lang="en-US" sz="1600" dirty="0"/>
              <a:t> = </a:t>
            </a:r>
            <a:r>
              <a:rPr lang="en-US" sz="1600" dirty="0" err="1"/>
              <a:t>str</a:t>
            </a:r>
            <a:r>
              <a:rPr lang="en-US" sz="1600" dirty="0"/>
              <a:t>;</a:t>
            </a:r>
          </a:p>
          <a:p>
            <a:pPr marL="0" indent="0" algn="l" rtl="0">
              <a:buNone/>
            </a:pPr>
            <a:r>
              <a:rPr lang="en-US" sz="1600" b="1" dirty="0" err="1"/>
              <a:t>this.printer</a:t>
            </a:r>
            <a:r>
              <a:rPr lang="en-US" sz="1600" b="1" dirty="0"/>
              <a:t> = printer</a:t>
            </a:r>
            <a:r>
              <a:rPr lang="en-US" sz="1600" dirty="0" smtClean="0"/>
              <a:t>;}</a:t>
            </a:r>
          </a:p>
          <a:p>
            <a:pPr marL="0" indent="0" algn="l" rtl="0">
              <a:buNone/>
            </a:pPr>
            <a:r>
              <a:rPr lang="en-US" sz="1600" dirty="0"/>
              <a:t>public void </a:t>
            </a:r>
            <a:r>
              <a:rPr lang="en-US" sz="1600" b="1" dirty="0">
                <a:solidFill>
                  <a:srgbClr val="C00000"/>
                </a:solidFill>
              </a:rPr>
              <a:t>run() </a:t>
            </a:r>
            <a:r>
              <a:rPr lang="en-US" sz="1600" dirty="0"/>
              <a:t>{</a:t>
            </a:r>
          </a:p>
          <a:p>
            <a:pPr marL="0" indent="0" algn="l" rtl="0">
              <a:buNone/>
            </a:pPr>
            <a:r>
              <a:rPr lang="en-US" sz="1600" b="1" dirty="0"/>
              <a:t>printer.print2(</a:t>
            </a:r>
            <a:r>
              <a:rPr lang="en-US" sz="1600" b="1" dirty="0" err="1"/>
              <a:t>myname</a:t>
            </a:r>
            <a:r>
              <a:rPr lang="en-US" sz="1600" b="1" dirty="0"/>
              <a:t>)</a:t>
            </a:r>
            <a:r>
              <a:rPr lang="en-US" sz="1600" dirty="0"/>
              <a:t>;</a:t>
            </a:r>
          </a:p>
          <a:p>
            <a:pPr marL="0" indent="0" algn="l" rtl="0">
              <a:buNone/>
            </a:pPr>
            <a:r>
              <a:rPr lang="en-US" sz="1600" dirty="0"/>
              <a:t>} }</a:t>
            </a:r>
          </a:p>
          <a:p>
            <a:pPr marL="0" indent="0" algn="l" rtl="0">
              <a:buNone/>
            </a:pP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11960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33265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b="1" dirty="0" err="1"/>
              <a:t>PrintMe</a:t>
            </a:r>
            <a:r>
              <a:rPr lang="en-US" b="1" dirty="0"/>
              <a:t> {</a:t>
            </a:r>
          </a:p>
          <a:p>
            <a:pPr algn="l" rtl="0"/>
            <a:r>
              <a:rPr lang="en-US" dirty="0"/>
              <a:t>public </a:t>
            </a:r>
            <a:r>
              <a:rPr lang="en-US" b="1" dirty="0"/>
              <a:t>synchronized </a:t>
            </a:r>
            <a:r>
              <a:rPr lang="en-US" dirty="0"/>
              <a:t>void print2 (String </a:t>
            </a:r>
            <a:r>
              <a:rPr lang="en-US" dirty="0" err="1"/>
              <a:t>str</a:t>
            </a:r>
            <a:r>
              <a:rPr lang="en-US" dirty="0"/>
              <a:t>){</a:t>
            </a:r>
          </a:p>
          <a:p>
            <a:pPr algn="l" rtl="0"/>
            <a:r>
              <a:rPr lang="en-US" dirty="0"/>
              <a:t>System.out.println(</a:t>
            </a:r>
            <a:r>
              <a:rPr lang="en-US" dirty="0" err="1"/>
              <a:t>str</a:t>
            </a:r>
            <a:r>
              <a:rPr lang="en-US" dirty="0"/>
              <a:t>+" " + </a:t>
            </a:r>
            <a:r>
              <a:rPr lang="en-US" dirty="0" err="1"/>
              <a:t>Name.counter</a:t>
            </a:r>
            <a:r>
              <a:rPr lang="en-US" dirty="0"/>
              <a:t>++);</a:t>
            </a:r>
          </a:p>
          <a:p>
            <a:pPr algn="l" rtl="0"/>
            <a:r>
              <a:rPr lang="en-US" dirty="0"/>
              <a:t>System.out.println(</a:t>
            </a:r>
            <a:r>
              <a:rPr lang="en-US" dirty="0" err="1"/>
              <a:t>str</a:t>
            </a:r>
            <a:r>
              <a:rPr lang="en-US" dirty="0"/>
              <a:t>+" " + </a:t>
            </a:r>
            <a:r>
              <a:rPr lang="en-US" dirty="0" err="1"/>
              <a:t>Name.counter</a:t>
            </a:r>
            <a:r>
              <a:rPr lang="en-US" dirty="0"/>
              <a:t>++);</a:t>
            </a:r>
          </a:p>
          <a:p>
            <a:pPr algn="l" rtl="0"/>
            <a:r>
              <a:rPr lang="en-US" dirty="0" smtClean="0"/>
              <a:t>}}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5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4320480" cy="640871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400" b="1" dirty="0"/>
              <a:t>public class Processes1 {</a:t>
            </a:r>
          </a:p>
          <a:p>
            <a:pPr marL="0" indent="0" algn="l" rtl="0">
              <a:buNone/>
            </a:pPr>
            <a:r>
              <a:rPr lang="en-US" sz="1400" dirty="0"/>
              <a:t>public static void main (String[ ] args){</a:t>
            </a:r>
          </a:p>
          <a:p>
            <a:pPr marL="400050" lvl="1" indent="0" algn="l" rtl="0">
              <a:buNone/>
            </a:pPr>
            <a:r>
              <a:rPr lang="en-US" sz="1400" b="1" dirty="0"/>
              <a:t>Controller </a:t>
            </a:r>
            <a:r>
              <a:rPr lang="en-US" sz="1400" b="1" dirty="0" err="1"/>
              <a:t>controller</a:t>
            </a:r>
            <a:r>
              <a:rPr lang="en-US" sz="1400" b="1" dirty="0"/>
              <a:t> = new Controller(3);</a:t>
            </a:r>
          </a:p>
          <a:p>
            <a:pPr marL="400050" lvl="1" indent="0" algn="l" rtl="0">
              <a:buNone/>
            </a:pPr>
            <a:r>
              <a:rPr lang="en-US" sz="1400" dirty="0"/>
              <a:t>Name one = new Name("</a:t>
            </a:r>
            <a:r>
              <a:rPr lang="en-US" sz="1400" dirty="0" err="1"/>
              <a:t>amir</a:t>
            </a:r>
            <a:r>
              <a:rPr lang="en-US" sz="1400" dirty="0"/>
              <a:t>",</a:t>
            </a:r>
            <a:r>
              <a:rPr lang="en-US" sz="1400" b="1" dirty="0"/>
              <a:t>controller</a:t>
            </a:r>
            <a:r>
              <a:rPr lang="en-US" sz="1400" dirty="0"/>
              <a:t>);</a:t>
            </a:r>
          </a:p>
          <a:p>
            <a:pPr marL="400050" lvl="1" indent="0" algn="l" rtl="0">
              <a:buNone/>
            </a:pPr>
            <a:r>
              <a:rPr lang="en-US" sz="1400" dirty="0"/>
              <a:t>Name two = new Name("</a:t>
            </a:r>
            <a:r>
              <a:rPr lang="en-US" sz="1400" dirty="0" err="1"/>
              <a:t>assaf</a:t>
            </a:r>
            <a:r>
              <a:rPr lang="en-US" sz="1400" dirty="0"/>
              <a:t>",</a:t>
            </a:r>
            <a:r>
              <a:rPr lang="en-US" sz="1400" b="1" dirty="0"/>
              <a:t>controller</a:t>
            </a:r>
            <a:r>
              <a:rPr lang="en-US" sz="1400" dirty="0"/>
              <a:t>);</a:t>
            </a:r>
          </a:p>
          <a:p>
            <a:pPr marL="400050" lvl="1" indent="0" algn="l" rtl="0">
              <a:buNone/>
            </a:pPr>
            <a:r>
              <a:rPr lang="en-US" sz="1400" dirty="0"/>
              <a:t>Name three = new Name("</a:t>
            </a:r>
            <a:r>
              <a:rPr lang="en-US" sz="1400" dirty="0" err="1"/>
              <a:t>tamar</a:t>
            </a:r>
            <a:r>
              <a:rPr lang="en-US" sz="1400" dirty="0"/>
              <a:t>",</a:t>
            </a:r>
            <a:r>
              <a:rPr lang="en-US" sz="1400" b="1" dirty="0"/>
              <a:t>controller</a:t>
            </a:r>
            <a:r>
              <a:rPr lang="en-US" sz="1400" dirty="0"/>
              <a:t>);</a:t>
            </a:r>
          </a:p>
          <a:p>
            <a:pPr marL="400050" lvl="1" indent="0" algn="l" rtl="0">
              <a:buNone/>
            </a:pPr>
            <a:r>
              <a:rPr lang="en-US" sz="1400" dirty="0" err="1"/>
              <a:t>one.start</a:t>
            </a:r>
            <a:r>
              <a:rPr lang="en-US" sz="1400" dirty="0"/>
              <a:t>( );</a:t>
            </a:r>
          </a:p>
          <a:p>
            <a:pPr marL="400050" lvl="1" indent="0" algn="l" rtl="0">
              <a:buNone/>
            </a:pPr>
            <a:r>
              <a:rPr lang="en-US" sz="1400" dirty="0" err="1"/>
              <a:t>two.start</a:t>
            </a:r>
            <a:r>
              <a:rPr lang="en-US" sz="1400" dirty="0"/>
              <a:t>( );</a:t>
            </a:r>
          </a:p>
          <a:p>
            <a:pPr marL="400050" lvl="1" indent="0" algn="l" rtl="0">
              <a:buNone/>
            </a:pPr>
            <a:r>
              <a:rPr lang="en-US" sz="1400" dirty="0" err="1"/>
              <a:t>three.start</a:t>
            </a:r>
            <a:r>
              <a:rPr lang="en-US" sz="1400" dirty="0"/>
              <a:t>( );</a:t>
            </a:r>
          </a:p>
          <a:p>
            <a:pPr marL="400050" lvl="1" indent="0" algn="l" rtl="0">
              <a:buNone/>
            </a:pPr>
            <a:r>
              <a:rPr lang="en-US" sz="1400" b="1" dirty="0" err="1"/>
              <a:t>controller.waitForThreads</a:t>
            </a:r>
            <a:r>
              <a:rPr lang="en-US" sz="1400" b="1" dirty="0"/>
              <a:t>();</a:t>
            </a:r>
          </a:p>
          <a:p>
            <a:pPr marL="400050" lvl="1" indent="0" algn="l" rtl="0">
              <a:buNone/>
            </a:pPr>
            <a:r>
              <a:rPr lang="en-US" sz="1400" dirty="0"/>
              <a:t>System.out.println("THE END</a:t>
            </a:r>
            <a:r>
              <a:rPr lang="en-US" sz="1400" dirty="0" smtClean="0"/>
              <a:t>");}</a:t>
            </a:r>
            <a:endParaRPr lang="he-IL" sz="1400" dirty="0" smtClean="0"/>
          </a:p>
          <a:p>
            <a:pPr marL="400050" lvl="1" indent="0" algn="l" rtl="0">
              <a:buNone/>
            </a:pPr>
            <a:r>
              <a:rPr lang="en-US" sz="1400" dirty="0" smtClean="0"/>
              <a:t>} </a:t>
            </a:r>
          </a:p>
          <a:p>
            <a:pPr marL="0" indent="0" algn="l" rtl="0">
              <a:buNone/>
            </a:pPr>
            <a:r>
              <a:rPr lang="en-US" sz="1400" b="1" dirty="0" smtClean="0"/>
              <a:t>public class Name extends Thread {</a:t>
            </a:r>
          </a:p>
          <a:p>
            <a:pPr marL="400050" lvl="1" indent="0" algn="l" rtl="0">
              <a:buNone/>
            </a:pPr>
            <a:r>
              <a:rPr lang="en-US" sz="1400" dirty="0" smtClean="0"/>
              <a:t>static </a:t>
            </a:r>
            <a:r>
              <a:rPr lang="en-US" sz="1400" dirty="0"/>
              <a:t>int counter = 0;</a:t>
            </a:r>
          </a:p>
          <a:p>
            <a:pPr marL="400050" lvl="1" indent="0" algn="l" rtl="0">
              <a:buNone/>
            </a:pPr>
            <a:r>
              <a:rPr lang="en-US" sz="1400" dirty="0"/>
              <a:t>private String </a:t>
            </a:r>
            <a:r>
              <a:rPr lang="en-US" sz="1400" dirty="0" err="1"/>
              <a:t>myname</a:t>
            </a:r>
            <a:r>
              <a:rPr lang="en-US" sz="1400" dirty="0"/>
              <a:t>;</a:t>
            </a:r>
          </a:p>
          <a:p>
            <a:pPr marL="400050" lvl="1" indent="0" algn="l" rtl="0">
              <a:buNone/>
            </a:pPr>
            <a:r>
              <a:rPr lang="en-US" sz="1400" b="1" dirty="0"/>
              <a:t>private Controller </a:t>
            </a:r>
            <a:r>
              <a:rPr lang="en-US" sz="1400" b="1" dirty="0" err="1"/>
              <a:t>controller</a:t>
            </a:r>
            <a:r>
              <a:rPr lang="en-US" sz="1400" b="1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public Name (String </a:t>
            </a:r>
            <a:r>
              <a:rPr lang="en-US" sz="1400" dirty="0" err="1"/>
              <a:t>str</a:t>
            </a:r>
            <a:r>
              <a:rPr lang="en-US" sz="1400" dirty="0"/>
              <a:t>, </a:t>
            </a:r>
            <a:r>
              <a:rPr lang="en-US" sz="1400" b="1" dirty="0"/>
              <a:t>Controller controller</a:t>
            </a:r>
            <a:r>
              <a:rPr lang="en-US" sz="1400" dirty="0"/>
              <a:t>) {</a:t>
            </a:r>
          </a:p>
          <a:p>
            <a:pPr marL="400050" lvl="1" indent="0" algn="l" rtl="0">
              <a:buNone/>
            </a:pPr>
            <a:r>
              <a:rPr lang="en-US" sz="1400" dirty="0" err="1"/>
              <a:t>myname</a:t>
            </a:r>
            <a:r>
              <a:rPr lang="en-US" sz="1400" dirty="0"/>
              <a:t> = </a:t>
            </a:r>
            <a:r>
              <a:rPr lang="en-US" sz="1400" dirty="0" err="1"/>
              <a:t>str</a:t>
            </a:r>
            <a:r>
              <a:rPr lang="en-US" sz="1400" dirty="0"/>
              <a:t>;</a:t>
            </a:r>
          </a:p>
          <a:p>
            <a:pPr marL="400050" lvl="1" indent="0" algn="l" rtl="0">
              <a:buNone/>
            </a:pPr>
            <a:r>
              <a:rPr lang="en-US" sz="1400" b="1" dirty="0" err="1"/>
              <a:t>this.controller</a:t>
            </a:r>
            <a:r>
              <a:rPr lang="en-US" sz="1400" b="1" dirty="0"/>
              <a:t> = controller</a:t>
            </a:r>
            <a:r>
              <a:rPr lang="en-US" sz="1400" dirty="0"/>
              <a:t>;</a:t>
            </a:r>
          </a:p>
          <a:p>
            <a:pPr marL="400050" lvl="1" indent="0" algn="l" rtl="0">
              <a:buNone/>
            </a:pPr>
            <a:r>
              <a:rPr lang="en-US" sz="1400" dirty="0"/>
              <a:t>} </a:t>
            </a:r>
          </a:p>
          <a:p>
            <a:pPr marL="0" indent="0" algn="l" rtl="0">
              <a:buNone/>
            </a:pPr>
            <a:r>
              <a:rPr lang="en-US" sz="1400" dirty="0"/>
              <a:t>public void </a:t>
            </a:r>
            <a:r>
              <a:rPr lang="en-US" sz="1400" b="1" dirty="0"/>
              <a:t>run</a:t>
            </a:r>
            <a:r>
              <a:rPr lang="en-US" sz="1400" dirty="0"/>
              <a:t>() {</a:t>
            </a:r>
          </a:p>
          <a:p>
            <a:pPr marL="400050" lvl="1" indent="0" algn="l" rtl="0">
              <a:buNone/>
            </a:pPr>
            <a:r>
              <a:rPr lang="en-US" sz="1200" dirty="0"/>
              <a:t>System.out.println(</a:t>
            </a:r>
            <a:r>
              <a:rPr lang="en-US" sz="1200" dirty="0" err="1"/>
              <a:t>myname</a:t>
            </a:r>
            <a:r>
              <a:rPr lang="en-US" sz="1200" dirty="0"/>
              <a:t>+" " + counter++);</a:t>
            </a:r>
          </a:p>
          <a:p>
            <a:pPr marL="400050" lvl="1" indent="0" algn="l" rtl="0">
              <a:buNone/>
            </a:pPr>
            <a:r>
              <a:rPr lang="en-US" sz="1200" dirty="0"/>
              <a:t>System.out.println(</a:t>
            </a:r>
            <a:r>
              <a:rPr lang="en-US" sz="1200" dirty="0" err="1"/>
              <a:t>myname</a:t>
            </a:r>
            <a:r>
              <a:rPr lang="en-US" sz="1200" dirty="0"/>
              <a:t>+" " + counter++);</a:t>
            </a:r>
          </a:p>
          <a:p>
            <a:pPr marL="400050" lvl="1" indent="0" algn="l" rtl="0">
              <a:buNone/>
            </a:pPr>
            <a:r>
              <a:rPr lang="en-US" sz="1200" b="1" dirty="0" err="1"/>
              <a:t>controller.finished</a:t>
            </a:r>
            <a:r>
              <a:rPr lang="en-US" sz="1200" b="1" dirty="0"/>
              <a:t>()</a:t>
            </a:r>
            <a:r>
              <a:rPr lang="en-US" sz="1200" dirty="0"/>
              <a:t>; </a:t>
            </a:r>
          </a:p>
          <a:p>
            <a:pPr marL="0" indent="0" algn="l" rtl="0">
              <a:buNone/>
            </a:pPr>
            <a:r>
              <a:rPr lang="en-US" sz="1400" dirty="0" smtClean="0"/>
              <a:t>}}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908720"/>
            <a:ext cx="4320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public class Controller {</a:t>
            </a:r>
          </a:p>
          <a:p>
            <a:pPr algn="l" rtl="0"/>
            <a:r>
              <a:rPr lang="en-US" dirty="0"/>
              <a:t>private int num; </a:t>
            </a:r>
            <a:endParaRPr lang="en-US" dirty="0" smtClean="0"/>
          </a:p>
          <a:p>
            <a:pPr algn="l" rtl="0"/>
            <a:r>
              <a:rPr lang="en-US" dirty="0" smtClean="0"/>
              <a:t>private </a:t>
            </a:r>
            <a:r>
              <a:rPr lang="en-US" dirty="0"/>
              <a:t>int count = 0; </a:t>
            </a:r>
            <a:endParaRPr lang="en-US" dirty="0" smtClean="0"/>
          </a:p>
          <a:p>
            <a:pPr algn="l" rtl="0"/>
            <a:r>
              <a:rPr lang="en-US" dirty="0"/>
              <a:t>public Controller(int num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	{</a:t>
            </a:r>
            <a:r>
              <a:rPr lang="en-US" dirty="0" err="1" smtClean="0"/>
              <a:t>this.num</a:t>
            </a:r>
            <a:r>
              <a:rPr lang="en-US" dirty="0" smtClean="0"/>
              <a:t> </a:t>
            </a:r>
            <a:r>
              <a:rPr lang="en-US" dirty="0"/>
              <a:t>= num</a:t>
            </a:r>
            <a:r>
              <a:rPr lang="en-US" dirty="0" smtClean="0"/>
              <a:t>;}</a:t>
            </a:r>
            <a:endParaRPr lang="en-US" dirty="0"/>
          </a:p>
          <a:p>
            <a:pPr algn="l" rtl="0"/>
            <a:r>
              <a:rPr lang="en-US" dirty="0"/>
              <a:t>public </a:t>
            </a:r>
            <a:r>
              <a:rPr lang="en-US" b="1" dirty="0"/>
              <a:t>synchronized </a:t>
            </a:r>
            <a:r>
              <a:rPr lang="en-US" dirty="0"/>
              <a:t>void finished (){</a:t>
            </a:r>
          </a:p>
          <a:p>
            <a:pPr lvl="1" algn="l" rtl="0"/>
            <a:r>
              <a:rPr lang="en-US" dirty="0"/>
              <a:t>count++;</a:t>
            </a:r>
          </a:p>
          <a:p>
            <a:pPr lvl="1" algn="l" rtl="0"/>
            <a:r>
              <a:rPr lang="en-US" dirty="0"/>
              <a:t>if (count &gt;= num) </a:t>
            </a:r>
            <a:r>
              <a:rPr lang="en-US" b="1" dirty="0"/>
              <a:t>notify</a:t>
            </a:r>
            <a:r>
              <a:rPr lang="en-US" dirty="0"/>
              <a:t>();</a:t>
            </a:r>
          </a:p>
          <a:p>
            <a:pPr lvl="1"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public </a:t>
            </a:r>
            <a:r>
              <a:rPr lang="en-US" b="1" dirty="0"/>
              <a:t>synchronized </a:t>
            </a:r>
            <a:r>
              <a:rPr lang="en-US" dirty="0"/>
              <a:t>void </a:t>
            </a:r>
            <a:r>
              <a:rPr lang="en-US" dirty="0" err="1" smtClean="0"/>
              <a:t>waitForThreads</a:t>
            </a:r>
            <a:r>
              <a:rPr lang="en-US" dirty="0" smtClean="0"/>
              <a:t> </a:t>
            </a:r>
            <a:r>
              <a:rPr lang="en-US" dirty="0"/>
              <a:t>(){</a:t>
            </a:r>
          </a:p>
          <a:p>
            <a:pPr lvl="2" algn="l" rtl="0"/>
            <a:r>
              <a:rPr lang="en-US" dirty="0" smtClean="0"/>
              <a:t>while (count &lt; num)</a:t>
            </a:r>
          </a:p>
          <a:p>
            <a:pPr lvl="2" algn="l" rtl="0"/>
            <a:r>
              <a:rPr lang="en-US" dirty="0" smtClean="0"/>
              <a:t>try{</a:t>
            </a:r>
          </a:p>
          <a:p>
            <a:pPr lvl="2" algn="l" rtl="0"/>
            <a:r>
              <a:rPr lang="en-US" b="1" dirty="0" smtClean="0"/>
              <a:t>wait</a:t>
            </a:r>
            <a:r>
              <a:rPr lang="en-US" dirty="0" smtClean="0"/>
              <a:t>();</a:t>
            </a:r>
          </a:p>
          <a:p>
            <a:pPr lvl="2" algn="l" rtl="0"/>
            <a:r>
              <a:rPr lang="en-US" dirty="0" smtClean="0"/>
              <a:t>}catch( </a:t>
            </a:r>
            <a:r>
              <a:rPr lang="en-US" dirty="0" err="1" smtClean="0"/>
              <a:t>InterruptedException</a:t>
            </a:r>
            <a:r>
              <a:rPr lang="en-US" dirty="0" smtClean="0"/>
              <a:t> e){</a:t>
            </a:r>
          </a:p>
          <a:p>
            <a:pPr lvl="2" algn="l" rtl="0"/>
            <a:r>
              <a:rPr lang="en-US" dirty="0" smtClean="0"/>
              <a:t>System.out.println("waiting" );}</a:t>
            </a:r>
            <a:endParaRPr lang="en-US" dirty="0"/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 rot="2490593">
            <a:off x="6987128" y="637139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wait &amp; modify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39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51309"/>
            <a:ext cx="8229600" cy="4525963"/>
          </a:xfrm>
        </p:spPr>
        <p:txBody>
          <a:bodyPr/>
          <a:lstStyle/>
          <a:p>
            <a:r>
              <a:rPr lang="he-IL" dirty="0" smtClean="0">
                <a:cs typeface="David" pitchFamily="2" charset="-79"/>
              </a:rPr>
              <a:t>המחלקה </a:t>
            </a:r>
            <a:r>
              <a:rPr lang="en-US" b="1" dirty="0" smtClean="0">
                <a:cs typeface="David" pitchFamily="2" charset="-79"/>
              </a:rPr>
              <a:t>Thread</a:t>
            </a:r>
            <a:r>
              <a:rPr lang="he-IL" dirty="0" smtClean="0">
                <a:cs typeface="David" pitchFamily="2" charset="-79"/>
              </a:rPr>
              <a:t> מכילה מתודה בשם </a:t>
            </a:r>
            <a:r>
              <a:rPr lang="en-US" dirty="0" smtClean="0">
                <a:cs typeface="David" pitchFamily="2" charset="-79"/>
              </a:rPr>
              <a:t>run()</a:t>
            </a:r>
            <a:r>
              <a:rPr lang="he-IL" dirty="0" smtClean="0">
                <a:cs typeface="David" pitchFamily="2" charset="-79"/>
              </a:rPr>
              <a:t>- הקוד הביצועי של התהליך. הגדרת המתודה: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cs typeface="David" pitchFamily="2" charset="-79"/>
              </a:rPr>
              <a:t>הגדרת מחלקה היורשת מ- </a:t>
            </a:r>
            <a:r>
              <a:rPr lang="en-US" dirty="0" smtClean="0">
                <a:cs typeface="David" pitchFamily="2" charset="-79"/>
              </a:rPr>
              <a:t>Thread</a:t>
            </a:r>
            <a:r>
              <a:rPr lang="he-IL" dirty="0" smtClean="0">
                <a:cs typeface="David" pitchFamily="2" charset="-79"/>
              </a:rPr>
              <a:t> (</a:t>
            </a:r>
            <a:r>
              <a:rPr lang="en-US" dirty="0" smtClean="0">
                <a:cs typeface="David" pitchFamily="2" charset="-79"/>
              </a:rPr>
              <a:t>override</a:t>
            </a:r>
            <a:r>
              <a:rPr lang="he-IL" dirty="0" smtClean="0">
                <a:cs typeface="David" pitchFamily="2" charset="-79"/>
              </a:rPr>
              <a:t>)</a:t>
            </a:r>
            <a:endParaRPr lang="en-US" dirty="0" smtClean="0"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cs typeface="David" pitchFamily="2" charset="-79"/>
              </a:rPr>
              <a:t>הגדרת מחלקה המממשת את הממשק</a:t>
            </a:r>
            <a:r>
              <a:rPr lang="en-US" dirty="0" smtClean="0">
                <a:cs typeface="David" pitchFamily="2" charset="-79"/>
              </a:rPr>
              <a:t> </a:t>
            </a:r>
            <a:r>
              <a:rPr lang="en-US" b="1" dirty="0" err="1" smtClean="0">
                <a:cs typeface="David" pitchFamily="2" charset="-79"/>
              </a:rPr>
              <a:t>java.lang.Runnable</a:t>
            </a:r>
            <a:r>
              <a:rPr lang="he-IL" dirty="0" smtClean="0">
                <a:cs typeface="David" pitchFamily="2" charset="-79"/>
              </a:rPr>
              <a:t> ושיוך האובייקט לאובייקט מסוג </a:t>
            </a:r>
            <a:r>
              <a:rPr lang="en-US" dirty="0" smtClean="0">
                <a:cs typeface="David" pitchFamily="2" charset="-79"/>
              </a:rPr>
              <a:t>Thread</a:t>
            </a:r>
            <a:r>
              <a:rPr lang="he-IL" dirty="0" smtClean="0">
                <a:cs typeface="David" pitchFamily="2" charset="-79"/>
              </a:rPr>
              <a:t>.</a:t>
            </a:r>
            <a:endParaRPr lang="en-US" dirty="0"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4104456" cy="5649491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900" b="1" dirty="0"/>
              <a:t>public class Processes1 {</a:t>
            </a:r>
          </a:p>
          <a:p>
            <a:pPr marL="0" indent="0" algn="l" rtl="0">
              <a:buNone/>
            </a:pPr>
            <a:r>
              <a:rPr lang="en-US" sz="1900" dirty="0"/>
              <a:t>public static void main (String[ ] args) {</a:t>
            </a:r>
          </a:p>
          <a:p>
            <a:pPr marL="0" indent="0" algn="l" rtl="0">
              <a:buNone/>
            </a:pPr>
            <a:r>
              <a:rPr lang="en-US" sz="1900" dirty="0"/>
              <a:t>Name one = new Name("</a:t>
            </a:r>
            <a:r>
              <a:rPr lang="en-US" sz="1900" dirty="0" err="1"/>
              <a:t>amir</a:t>
            </a:r>
            <a:r>
              <a:rPr lang="en-US" sz="1900" dirty="0"/>
              <a:t>");</a:t>
            </a:r>
          </a:p>
          <a:p>
            <a:pPr marL="0" indent="0" algn="l" rtl="0">
              <a:buNone/>
            </a:pPr>
            <a:r>
              <a:rPr lang="en-US" sz="1900" dirty="0"/>
              <a:t>Name two = new Name("</a:t>
            </a:r>
            <a:r>
              <a:rPr lang="en-US" sz="1900" dirty="0" err="1"/>
              <a:t>assaf</a:t>
            </a:r>
            <a:r>
              <a:rPr lang="en-US" sz="1900" dirty="0"/>
              <a:t>");</a:t>
            </a:r>
          </a:p>
          <a:p>
            <a:pPr marL="0" indent="0" algn="l" rtl="0">
              <a:buNone/>
            </a:pPr>
            <a:r>
              <a:rPr lang="en-US" sz="1900" dirty="0"/>
              <a:t>Name three=new Name</a:t>
            </a:r>
            <a:r>
              <a:rPr lang="en-US" sz="1900" dirty="0" smtClean="0"/>
              <a:t>(“Yaeli");</a:t>
            </a:r>
            <a:endParaRPr lang="en-US" sz="1900" dirty="0"/>
          </a:p>
          <a:p>
            <a:pPr marL="0" indent="0" algn="l" rtl="0">
              <a:buNone/>
            </a:pPr>
            <a:r>
              <a:rPr lang="en-US" sz="1900" dirty="0" err="1"/>
              <a:t>one.start</a:t>
            </a:r>
            <a:r>
              <a:rPr lang="en-US" sz="1900" dirty="0"/>
              <a:t>();</a:t>
            </a:r>
          </a:p>
          <a:p>
            <a:pPr marL="0" indent="0" algn="l" rtl="0">
              <a:buNone/>
            </a:pPr>
            <a:r>
              <a:rPr lang="en-US" sz="1900" dirty="0" err="1"/>
              <a:t>two.start</a:t>
            </a:r>
            <a:r>
              <a:rPr lang="en-US" sz="1900" dirty="0"/>
              <a:t>();</a:t>
            </a:r>
          </a:p>
          <a:p>
            <a:pPr marL="0" indent="0" algn="l" rtl="0">
              <a:buNone/>
            </a:pPr>
            <a:r>
              <a:rPr lang="en-US" sz="1900" dirty="0" err="1"/>
              <a:t>three.start</a:t>
            </a:r>
            <a:r>
              <a:rPr lang="en-US" sz="1900" dirty="0"/>
              <a:t>();</a:t>
            </a:r>
          </a:p>
          <a:p>
            <a:pPr marL="0" indent="0" algn="l" rtl="0">
              <a:buNone/>
            </a:pPr>
            <a:r>
              <a:rPr lang="en-US" sz="1900" b="1" dirty="0"/>
              <a:t>try{</a:t>
            </a:r>
          </a:p>
          <a:p>
            <a:pPr marL="0" indent="0" algn="l" rtl="0">
              <a:buNone/>
            </a:pPr>
            <a:r>
              <a:rPr lang="en-US" sz="1900" b="1" dirty="0" err="1"/>
              <a:t>one.join</a:t>
            </a:r>
            <a:r>
              <a:rPr lang="en-US" sz="1900" b="1" dirty="0"/>
              <a:t>(); </a:t>
            </a:r>
            <a:r>
              <a:rPr lang="en-US" sz="1900" dirty="0"/>
              <a:t>//wait for thread one to die</a:t>
            </a:r>
          </a:p>
          <a:p>
            <a:pPr marL="0" indent="0" algn="l" rtl="0">
              <a:buNone/>
            </a:pPr>
            <a:r>
              <a:rPr lang="en-US" sz="1900" b="1" dirty="0" err="1"/>
              <a:t>two.join</a:t>
            </a:r>
            <a:r>
              <a:rPr lang="en-US" sz="1900" b="1" dirty="0"/>
              <a:t>(); </a:t>
            </a:r>
            <a:r>
              <a:rPr lang="en-US" sz="1900" dirty="0"/>
              <a:t>//wait for thread two to die</a:t>
            </a:r>
          </a:p>
          <a:p>
            <a:pPr marL="0" indent="0" algn="l" rtl="0">
              <a:buNone/>
            </a:pPr>
            <a:r>
              <a:rPr lang="en-US" sz="1900" b="1" dirty="0" err="1"/>
              <a:t>three.join</a:t>
            </a:r>
            <a:r>
              <a:rPr lang="en-US" sz="1900" b="1" dirty="0"/>
              <a:t>(); </a:t>
            </a:r>
            <a:r>
              <a:rPr lang="en-US" sz="1900" dirty="0"/>
              <a:t>//wait for thread three to die</a:t>
            </a:r>
          </a:p>
          <a:p>
            <a:pPr marL="0" indent="0" algn="l" rtl="0">
              <a:buNone/>
            </a:pPr>
            <a:r>
              <a:rPr lang="en-US" sz="1900" b="1" dirty="0"/>
              <a:t>} catch(</a:t>
            </a:r>
            <a:r>
              <a:rPr lang="en-US" sz="1900" b="1" dirty="0" err="1"/>
              <a:t>InterruptedException</a:t>
            </a:r>
            <a:r>
              <a:rPr lang="en-US" sz="1900" b="1" dirty="0"/>
              <a:t> e){</a:t>
            </a:r>
          </a:p>
          <a:p>
            <a:pPr marL="0" indent="0" algn="l" rtl="0">
              <a:buNone/>
            </a:pPr>
            <a:r>
              <a:rPr lang="en-US" sz="1900" dirty="0"/>
              <a:t>System.out.println("main interrupted");</a:t>
            </a:r>
          </a:p>
          <a:p>
            <a:pPr marL="0" indent="0" algn="l" rtl="0">
              <a:buNone/>
            </a:pPr>
            <a:r>
              <a:rPr lang="en-US" sz="1900" b="1" dirty="0"/>
              <a:t>}</a:t>
            </a:r>
          </a:p>
          <a:p>
            <a:pPr marL="0" indent="0" algn="l" rtl="0">
              <a:buNone/>
            </a:pPr>
            <a:r>
              <a:rPr lang="en-US" sz="1900" dirty="0"/>
              <a:t>System.out.println("THE END");</a:t>
            </a:r>
          </a:p>
          <a:p>
            <a:pPr marL="0" indent="0" algn="l" rtl="0">
              <a:buNone/>
            </a:pPr>
            <a:r>
              <a:rPr lang="en-US" sz="1900" dirty="0"/>
              <a:t>} </a:t>
            </a:r>
            <a:r>
              <a:rPr lang="en-US" sz="1900" dirty="0" smtClean="0"/>
              <a:t>}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4946850" y="2204864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public class Name extends Thread {</a:t>
            </a:r>
          </a:p>
          <a:p>
            <a:pPr algn="l" rtl="0"/>
            <a:r>
              <a:rPr lang="en-US" dirty="0"/>
              <a:t>static int counter = 0;</a:t>
            </a:r>
          </a:p>
          <a:p>
            <a:pPr algn="l" rtl="0"/>
            <a:r>
              <a:rPr lang="en-US" dirty="0"/>
              <a:t>private String </a:t>
            </a:r>
            <a:r>
              <a:rPr lang="en-US" dirty="0" err="1"/>
              <a:t>myname</a:t>
            </a:r>
            <a:r>
              <a:rPr lang="en-US" dirty="0"/>
              <a:t>;</a:t>
            </a:r>
          </a:p>
          <a:p>
            <a:pPr algn="l" rtl="0"/>
            <a:r>
              <a:rPr lang="en-US" dirty="0"/>
              <a:t>public Name 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pPr algn="l" rtl="0"/>
            <a:r>
              <a:rPr lang="en-US" dirty="0" err="1"/>
              <a:t>myname</a:t>
            </a:r>
            <a:r>
              <a:rPr lang="en-US" dirty="0"/>
              <a:t> =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algn="l" rtl="0"/>
            <a:r>
              <a:rPr lang="en-US" dirty="0"/>
              <a:t>} // end constructor Name</a:t>
            </a:r>
          </a:p>
          <a:p>
            <a:pPr algn="l" rtl="0"/>
            <a:r>
              <a:rPr lang="en-US" dirty="0"/>
              <a:t>public void run() {</a:t>
            </a:r>
          </a:p>
          <a:p>
            <a:pPr algn="l" rtl="0"/>
            <a:r>
              <a:rPr lang="en-US" dirty="0"/>
              <a:t>System.out.println(</a:t>
            </a:r>
            <a:r>
              <a:rPr lang="en-US" dirty="0" err="1"/>
              <a:t>myname</a:t>
            </a:r>
            <a:r>
              <a:rPr lang="en-US" dirty="0"/>
              <a:t>+" " + counter++);</a:t>
            </a:r>
          </a:p>
          <a:p>
            <a:pPr algn="l" rtl="0"/>
            <a:r>
              <a:rPr lang="en-US" dirty="0"/>
              <a:t>System.out.println(</a:t>
            </a:r>
            <a:r>
              <a:rPr lang="en-US" dirty="0" err="1"/>
              <a:t>myname</a:t>
            </a:r>
            <a:r>
              <a:rPr lang="en-US" dirty="0"/>
              <a:t>+" " + counter++);</a:t>
            </a:r>
          </a:p>
          <a:p>
            <a:pPr algn="l" rtl="0"/>
            <a:r>
              <a:rPr lang="en-US" dirty="0"/>
              <a:t>}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490593">
            <a:off x="6987128" y="637139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join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371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e-IL" b="1" dirty="0" smtClean="0">
                <a:cs typeface="David" pitchFamily="2" charset="-79"/>
              </a:rPr>
              <a:t>שיטה 1</a:t>
            </a:r>
          </a:p>
          <a:p>
            <a:r>
              <a:rPr lang="he-IL" dirty="0" smtClean="0">
                <a:cs typeface="David" pitchFamily="2" charset="-79"/>
              </a:rPr>
              <a:t>בשיטה זו יוצרים תת-מחלקה של המחלקה </a:t>
            </a:r>
            <a:r>
              <a:rPr lang="en-US" dirty="0" smtClean="0">
                <a:cs typeface="David" pitchFamily="2" charset="-79"/>
              </a:rPr>
              <a:t>Thread</a:t>
            </a:r>
            <a:r>
              <a:rPr lang="he-IL" dirty="0" smtClean="0">
                <a:cs typeface="David" pitchFamily="2" charset="-79"/>
              </a:rPr>
              <a:t> ומגדירים מחדש את המתודה </a:t>
            </a:r>
            <a:r>
              <a:rPr lang="en-US" b="1" dirty="0" smtClean="0">
                <a:cs typeface="David" pitchFamily="2" charset="-79"/>
              </a:rPr>
              <a:t>run</a:t>
            </a:r>
            <a:r>
              <a:rPr lang="en-US" dirty="0" smtClean="0">
                <a:cs typeface="David" pitchFamily="2" charset="-79"/>
              </a:rPr>
              <a:t>()</a:t>
            </a:r>
            <a:r>
              <a:rPr lang="he-IL" dirty="0" smtClean="0">
                <a:cs typeface="David" pitchFamily="2" charset="-79"/>
              </a:rPr>
              <a:t>.</a:t>
            </a:r>
          </a:p>
          <a:p>
            <a:r>
              <a:rPr lang="he-IL" dirty="0" smtClean="0">
                <a:cs typeface="David" pitchFamily="2" charset="-79"/>
              </a:rPr>
              <a:t>יוצרים אובייקט של תת-מחלקה זו ומתחילים את ביצועו באמצעות קריאה למתודה </a:t>
            </a:r>
            <a:r>
              <a:rPr lang="en-US" b="1" dirty="0" smtClean="0">
                <a:cs typeface="David" pitchFamily="2" charset="-79"/>
              </a:rPr>
              <a:t>start</a:t>
            </a:r>
            <a:r>
              <a:rPr lang="en-US" dirty="0" smtClean="0">
                <a:cs typeface="David" pitchFamily="2" charset="-79"/>
              </a:rPr>
              <a:t>()</a:t>
            </a:r>
            <a:r>
              <a:rPr lang="he-IL" dirty="0" smtClean="0">
                <a:cs typeface="David" pitchFamily="2" charset="-79"/>
              </a:rPr>
              <a:t>.</a:t>
            </a:r>
          </a:p>
          <a:p>
            <a:pPr>
              <a:buNone/>
            </a:pPr>
            <a:endParaRPr lang="he-IL" dirty="0" smtClean="0">
              <a:cs typeface="David" pitchFamily="2" charset="-79"/>
            </a:endParaRPr>
          </a:p>
          <a:p>
            <a:pPr algn="l" rtl="0">
              <a:buNone/>
            </a:pPr>
            <a:r>
              <a:rPr lang="en-US" sz="2800" dirty="0" smtClean="0">
                <a:solidFill>
                  <a:schemeClr val="tx2"/>
                </a:solidFill>
                <a:cs typeface="David" pitchFamily="2" charset="-79"/>
              </a:rPr>
              <a:t>public class </a:t>
            </a:r>
            <a:r>
              <a:rPr lang="en-US" sz="2800" dirty="0" err="1" smtClean="0">
                <a:solidFill>
                  <a:schemeClr val="tx2"/>
                </a:solidFill>
                <a:cs typeface="David" pitchFamily="2" charset="-79"/>
              </a:rPr>
              <a:t>OddThread</a:t>
            </a:r>
            <a:r>
              <a:rPr lang="en-US" sz="2800" dirty="0" smtClean="0">
                <a:solidFill>
                  <a:schemeClr val="tx2"/>
                </a:solidFill>
                <a:cs typeface="David" pitchFamily="2" charset="-79"/>
              </a:rPr>
              <a:t> extends Thread {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chemeClr val="tx2"/>
                </a:solidFill>
                <a:cs typeface="David" pitchFamily="2" charset="-79"/>
              </a:rPr>
              <a:t>public void run( ) {...}</a:t>
            </a:r>
            <a:r>
              <a:rPr lang="he-IL" sz="2800" dirty="0" smtClean="0">
                <a:solidFill>
                  <a:schemeClr val="tx2"/>
                </a:solidFill>
                <a:cs typeface="David" pitchFamily="2" charset="-79"/>
              </a:rPr>
              <a:t> </a:t>
            </a:r>
          </a:p>
          <a:p>
            <a:endParaRPr lang="he-IL" dirty="0" smtClean="0">
              <a:cs typeface="David" pitchFamily="2" charset="-79"/>
            </a:endParaRPr>
          </a:p>
          <a:p>
            <a:pPr algn="l" rtl="0">
              <a:buNone/>
            </a:pPr>
            <a:r>
              <a:rPr lang="en-US" sz="2800" dirty="0" err="1" smtClean="0">
                <a:solidFill>
                  <a:schemeClr val="tx2"/>
                </a:solidFill>
                <a:cs typeface="David" pitchFamily="2" charset="-79"/>
              </a:rPr>
              <a:t>OddThread</a:t>
            </a:r>
            <a:r>
              <a:rPr lang="en-US" sz="2800" dirty="0" smtClean="0">
                <a:solidFill>
                  <a:schemeClr val="tx2"/>
                </a:solidFill>
                <a:cs typeface="David" pitchFamily="2" charset="-79"/>
              </a:rPr>
              <a:t> odd = new </a:t>
            </a:r>
            <a:r>
              <a:rPr lang="en-US" sz="2800" dirty="0" err="1" smtClean="0">
                <a:solidFill>
                  <a:schemeClr val="tx2"/>
                </a:solidFill>
                <a:cs typeface="David" pitchFamily="2" charset="-79"/>
              </a:rPr>
              <a:t>OddThread</a:t>
            </a:r>
            <a:r>
              <a:rPr lang="en-US" sz="2800" dirty="0" smtClean="0">
                <a:solidFill>
                  <a:schemeClr val="tx2"/>
                </a:solidFill>
                <a:cs typeface="David" pitchFamily="2" charset="-79"/>
              </a:rPr>
              <a:t>( );</a:t>
            </a:r>
          </a:p>
          <a:p>
            <a:pPr algn="l" rtl="0">
              <a:buNone/>
            </a:pPr>
            <a:r>
              <a:rPr lang="en-US" sz="2800" dirty="0" err="1" smtClean="0">
                <a:solidFill>
                  <a:schemeClr val="tx2"/>
                </a:solidFill>
                <a:cs typeface="David" pitchFamily="2" charset="-79"/>
              </a:rPr>
              <a:t>odd.start</a:t>
            </a:r>
            <a:r>
              <a:rPr lang="en-US" sz="2800" dirty="0" smtClean="0">
                <a:solidFill>
                  <a:schemeClr val="tx2"/>
                </a:solidFill>
                <a:cs typeface="David" pitchFamily="2" charset="-79"/>
              </a:rPr>
              <a:t>( 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e-IL" b="1" dirty="0" smtClean="0">
                <a:cs typeface="David" pitchFamily="2" charset="-79"/>
              </a:rPr>
              <a:t>שיטה 2 </a:t>
            </a:r>
          </a:p>
          <a:p>
            <a:r>
              <a:rPr lang="he-IL" dirty="0" smtClean="0">
                <a:cs typeface="David" pitchFamily="2" charset="-79"/>
              </a:rPr>
              <a:t>הגדרת מחלקה המממשת את הממשק </a:t>
            </a:r>
            <a:r>
              <a:rPr lang="en-US" dirty="0" err="1" smtClean="0">
                <a:cs typeface="David" pitchFamily="2" charset="-79"/>
              </a:rPr>
              <a:t>Runnable</a:t>
            </a:r>
            <a:r>
              <a:rPr lang="he-IL" dirty="0" smtClean="0">
                <a:cs typeface="David" pitchFamily="2" charset="-79"/>
              </a:rPr>
              <a:t> (המחייב את הגדרת המתודה </a:t>
            </a:r>
            <a:r>
              <a:rPr lang="en-US" dirty="0" smtClean="0">
                <a:cs typeface="David" pitchFamily="2" charset="-79"/>
              </a:rPr>
              <a:t>run()</a:t>
            </a:r>
            <a:r>
              <a:rPr lang="he-IL" dirty="0" smtClean="0">
                <a:cs typeface="David" pitchFamily="2" charset="-79"/>
              </a:rPr>
              <a:t>).</a:t>
            </a:r>
          </a:p>
          <a:p>
            <a:pPr algn="l" rtl="0">
              <a:buNone/>
            </a:pPr>
            <a:r>
              <a:rPr lang="en-US" sz="3100" dirty="0" smtClean="0">
                <a:solidFill>
                  <a:schemeClr val="tx2"/>
                </a:solidFill>
              </a:rPr>
              <a:t>public class </a:t>
            </a:r>
            <a:r>
              <a:rPr lang="en-US" sz="3100" dirty="0" err="1" smtClean="0">
                <a:solidFill>
                  <a:schemeClr val="tx2"/>
                </a:solidFill>
              </a:rPr>
              <a:t>OddNumber</a:t>
            </a:r>
            <a:r>
              <a:rPr lang="en-US" sz="3100" dirty="0" smtClean="0">
                <a:solidFill>
                  <a:schemeClr val="tx2"/>
                </a:solidFill>
              </a:rPr>
              <a:t> </a:t>
            </a:r>
            <a:r>
              <a:rPr lang="en-US" sz="3100" b="1" dirty="0" smtClean="0">
                <a:solidFill>
                  <a:schemeClr val="tx2"/>
                </a:solidFill>
              </a:rPr>
              <a:t>implements </a:t>
            </a:r>
            <a:r>
              <a:rPr lang="en-US" sz="3100" b="1" dirty="0" err="1" smtClean="0">
                <a:solidFill>
                  <a:schemeClr val="tx2"/>
                </a:solidFill>
              </a:rPr>
              <a:t>Runnable</a:t>
            </a:r>
            <a:r>
              <a:rPr lang="en-US" sz="3100" b="1" dirty="0" smtClean="0">
                <a:solidFill>
                  <a:schemeClr val="tx2"/>
                </a:solidFill>
              </a:rPr>
              <a:t> {</a:t>
            </a:r>
          </a:p>
          <a:p>
            <a:pPr algn="l" rtl="0">
              <a:buNone/>
            </a:pPr>
            <a:r>
              <a:rPr lang="en-US" sz="3100" dirty="0" smtClean="0">
                <a:solidFill>
                  <a:schemeClr val="tx2"/>
                </a:solidFill>
              </a:rPr>
              <a:t>public void run( ) {…}</a:t>
            </a:r>
          </a:p>
          <a:p>
            <a:pPr algn="l" rtl="0">
              <a:buNone/>
            </a:pPr>
            <a:r>
              <a:rPr lang="en-US" sz="3100" dirty="0" smtClean="0">
                <a:solidFill>
                  <a:schemeClr val="tx2"/>
                </a:solidFill>
              </a:rPr>
              <a:t>}</a:t>
            </a:r>
            <a:endParaRPr lang="he-IL" sz="3100" dirty="0" smtClean="0">
              <a:solidFill>
                <a:schemeClr val="tx2"/>
              </a:solidFill>
              <a:cs typeface="David" pitchFamily="2" charset="-79"/>
            </a:endParaRPr>
          </a:p>
          <a:p>
            <a:r>
              <a:rPr lang="he-IL" dirty="0" smtClean="0">
                <a:cs typeface="David" pitchFamily="2" charset="-79"/>
              </a:rPr>
              <a:t>יוצרים אובייקט מסוג </a:t>
            </a:r>
            <a:r>
              <a:rPr lang="en-US" dirty="0" smtClean="0">
                <a:cs typeface="David" pitchFamily="2" charset="-79"/>
              </a:rPr>
              <a:t>Thread</a:t>
            </a:r>
            <a:r>
              <a:rPr lang="he-IL" dirty="0" smtClean="0">
                <a:cs typeface="David" pitchFamily="2" charset="-79"/>
              </a:rPr>
              <a:t> ומספקים לו את אובייקט ה- </a:t>
            </a:r>
            <a:r>
              <a:rPr lang="en-US" dirty="0" err="1" smtClean="0">
                <a:cs typeface="David" pitchFamily="2" charset="-79"/>
              </a:rPr>
              <a:t>Runnable</a:t>
            </a:r>
            <a:r>
              <a:rPr lang="he-IL" dirty="0" smtClean="0">
                <a:cs typeface="David" pitchFamily="2" charset="-79"/>
              </a:rPr>
              <a:t>.</a:t>
            </a:r>
          </a:p>
          <a:p>
            <a:pPr algn="l" rtl="0">
              <a:buNone/>
            </a:pPr>
            <a:r>
              <a:rPr lang="en-US" sz="3100" dirty="0" err="1" smtClean="0">
                <a:solidFill>
                  <a:schemeClr val="tx2"/>
                </a:solidFill>
              </a:rPr>
              <a:t>OddNumber</a:t>
            </a:r>
            <a:r>
              <a:rPr lang="en-US" sz="3100" dirty="0" smtClean="0">
                <a:solidFill>
                  <a:schemeClr val="tx2"/>
                </a:solidFill>
              </a:rPr>
              <a:t> odd = new </a:t>
            </a:r>
            <a:r>
              <a:rPr lang="en-US" sz="3100" dirty="0" err="1" smtClean="0">
                <a:solidFill>
                  <a:schemeClr val="tx2"/>
                </a:solidFill>
              </a:rPr>
              <a:t>OddNumber</a:t>
            </a:r>
            <a:r>
              <a:rPr lang="en-US" sz="3100" dirty="0" smtClean="0">
                <a:solidFill>
                  <a:schemeClr val="tx2"/>
                </a:solidFill>
              </a:rPr>
              <a:t>( );</a:t>
            </a:r>
          </a:p>
          <a:p>
            <a:pPr algn="l" rtl="0">
              <a:buNone/>
            </a:pPr>
            <a:r>
              <a:rPr lang="en-US" sz="3100" dirty="0" smtClean="0">
                <a:solidFill>
                  <a:schemeClr val="tx2"/>
                </a:solidFill>
              </a:rPr>
              <a:t>Thread </a:t>
            </a:r>
            <a:r>
              <a:rPr lang="en-US" sz="3100" dirty="0" err="1" smtClean="0">
                <a:solidFill>
                  <a:schemeClr val="tx2"/>
                </a:solidFill>
              </a:rPr>
              <a:t>aThread</a:t>
            </a:r>
            <a:r>
              <a:rPr lang="en-US" sz="3100" dirty="0" smtClean="0">
                <a:solidFill>
                  <a:schemeClr val="tx2"/>
                </a:solidFill>
              </a:rPr>
              <a:t> = new Thread(odd);</a:t>
            </a:r>
          </a:p>
          <a:p>
            <a:pPr algn="l" rtl="0">
              <a:buNone/>
            </a:pPr>
            <a:r>
              <a:rPr lang="en-US" sz="3100" dirty="0" err="1" smtClean="0">
                <a:solidFill>
                  <a:schemeClr val="tx2"/>
                </a:solidFill>
              </a:rPr>
              <a:t>aThread.start</a:t>
            </a:r>
            <a:r>
              <a:rPr lang="en-US" sz="3100" dirty="0" smtClean="0">
                <a:solidFill>
                  <a:schemeClr val="tx2"/>
                </a:solidFill>
              </a:rPr>
              <a:t>( );</a:t>
            </a:r>
            <a:endParaRPr lang="he-IL" sz="3100" dirty="0" smtClean="0">
              <a:solidFill>
                <a:schemeClr val="tx2"/>
              </a:solidFill>
            </a:endParaRPr>
          </a:p>
          <a:p>
            <a:r>
              <a:rPr lang="he-IL" sz="3100" dirty="0" smtClean="0">
                <a:solidFill>
                  <a:srgbClr val="C00000"/>
                </a:solidFill>
                <a:cs typeface="David" pitchFamily="2" charset="-79"/>
              </a:rPr>
              <a:t>מתי נעיף שיטה אחת על פני אחרת?</a:t>
            </a:r>
            <a:endParaRPr lang="en-US" sz="3100" dirty="0" smtClean="0">
              <a:solidFill>
                <a:srgbClr val="C00000"/>
              </a:solidFill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7342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sleep</a:t>
            </a:r>
            <a:endParaRPr lang="he-IL" b="1" dirty="0" smtClean="0"/>
          </a:p>
          <a:p>
            <a:r>
              <a:rPr lang="he-IL" dirty="0" smtClean="0"/>
              <a:t>השהיית התהליך תגרום לו לוותר על המעבד לפחות למשך הזמן המבוקש. </a:t>
            </a:r>
          </a:p>
          <a:p>
            <a:pPr algn="l" rtl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public static void sleep(long </a:t>
            </a:r>
            <a:r>
              <a:rPr lang="en-US" sz="2600" dirty="0" err="1" smtClean="0">
                <a:solidFill>
                  <a:schemeClr val="tx2"/>
                </a:solidFill>
              </a:rPr>
              <a:t>millis</a:t>
            </a:r>
            <a:r>
              <a:rPr lang="en-US" sz="2600" dirty="0" smtClean="0">
                <a:solidFill>
                  <a:schemeClr val="tx2"/>
                </a:solidFill>
              </a:rPr>
              <a:t>)</a:t>
            </a:r>
          </a:p>
          <a:p>
            <a:pPr algn="l" rtl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throws </a:t>
            </a:r>
            <a:r>
              <a:rPr lang="en-US" sz="2600" dirty="0" err="1" smtClean="0">
                <a:solidFill>
                  <a:schemeClr val="tx2"/>
                </a:solidFill>
              </a:rPr>
              <a:t>InterruptedException</a:t>
            </a:r>
            <a:endParaRPr lang="en-US" sz="2600" dirty="0">
              <a:solidFill>
                <a:schemeClr val="tx2"/>
              </a:solidFill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488832" cy="79208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568952" cy="5544616"/>
          </a:xfrm>
        </p:spPr>
        <p:txBody>
          <a:bodyPr>
            <a:normAutofit/>
          </a:bodyPr>
          <a:lstStyle/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bg1">
                    <a:lumMod val="50000"/>
                  </a:schemeClr>
                </a:solidFill>
              </a:rPr>
              <a:t>המשתנים שבהם משתמש תהליך יכולים להיות משתנים פרטיים או משתנים משותפים. </a:t>
            </a:r>
          </a:p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bg1">
                    <a:lumMod val="50000"/>
                  </a:schemeClr>
                </a:solidFill>
              </a:rPr>
              <a:t>להבדיל ממשתנים פרטיים, למשתנים משותפים יכולים לגשת כמה תהליכים</a:t>
            </a:r>
            <a:r>
              <a:rPr lang="he-IL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bg1">
                    <a:lumMod val="50000"/>
                  </a:schemeClr>
                </a:solidFill>
              </a:rPr>
              <a:t>תכנית מרובת-תהליכים יכולה להתבצע </a:t>
            </a:r>
            <a:r>
              <a:rPr lang="he-IL" sz="2800" dirty="0" smtClean="0">
                <a:solidFill>
                  <a:schemeClr val="bg1">
                    <a:lumMod val="50000"/>
                  </a:schemeClr>
                </a:solidFill>
              </a:rPr>
              <a:t>על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e-IL" sz="2800" dirty="0" smtClean="0">
                <a:solidFill>
                  <a:schemeClr val="bg1">
                    <a:lumMod val="50000"/>
                  </a:schemeClr>
                </a:solidFill>
              </a:rPr>
              <a:t>מעבד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he-IL" sz="2800" dirty="0" smtClean="0">
                <a:solidFill>
                  <a:schemeClr val="bg1">
                    <a:lumMod val="50000"/>
                  </a:schemeClr>
                </a:solidFill>
              </a:rPr>
              <a:t>יחיד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e-IL" sz="2800" dirty="0" smtClean="0">
                <a:solidFill>
                  <a:schemeClr val="bg1">
                    <a:lumMod val="50000"/>
                  </a:schemeClr>
                </a:solidFill>
              </a:rPr>
              <a:t>מספר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e-IL" sz="2800" dirty="0" smtClean="0">
                <a:solidFill>
                  <a:schemeClr val="bg1">
                    <a:lumMod val="50000"/>
                  </a:schemeClr>
                </a:solidFill>
              </a:rPr>
              <a:t>מעבדים (התהליכים יתבצעו בו זמנית על המעבדים השונים).</a:t>
            </a:r>
            <a:r>
              <a:rPr lang="he-IL" sz="2800" dirty="0"/>
              <a:t> </a:t>
            </a:r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val="14601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e-IL" b="1" dirty="0" smtClean="0">
                <a:cs typeface="David" pitchFamily="2" charset="-79"/>
              </a:rPr>
              <a:t>סנכרון תהליכים</a:t>
            </a:r>
          </a:p>
          <a:p>
            <a:r>
              <a:rPr lang="he-IL" dirty="0" smtClean="0">
                <a:cs typeface="David" pitchFamily="2" charset="-79"/>
              </a:rPr>
              <a:t>מהירות הריצה היחסית של התהליכים השונים אינה ידועה מראש.</a:t>
            </a:r>
          </a:p>
          <a:p>
            <a:r>
              <a:rPr lang="he-IL" dirty="0" smtClean="0">
                <a:cs typeface="David" pitchFamily="2" charset="-79"/>
              </a:rPr>
              <a:t>יש צורך בסנכרון תהליכים</a:t>
            </a:r>
          </a:p>
          <a:p>
            <a:r>
              <a:rPr lang="he-IL" dirty="0" smtClean="0">
                <a:cs typeface="David" pitchFamily="2" charset="-79"/>
              </a:rPr>
              <a:t>ישנם מקרים שבהם נרצה להגן על נתונים משותפים מפני גישה בו-זמנית של כמה תהליכים.</a:t>
            </a:r>
          </a:p>
          <a:p>
            <a:r>
              <a:rPr lang="he-IL" dirty="0" smtClean="0">
                <a:cs typeface="David" pitchFamily="2" charset="-79"/>
              </a:rPr>
              <a:t>אפשר לבצע מניעה הדדית בשתי צורות: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cs typeface="David" pitchFamily="2" charset="-79"/>
              </a:rPr>
              <a:t>שימוש במוניטורים (</a:t>
            </a:r>
            <a:r>
              <a:rPr lang="en-US" dirty="0" smtClean="0">
                <a:cs typeface="David" pitchFamily="2" charset="-79"/>
              </a:rPr>
              <a:t>monitors</a:t>
            </a:r>
            <a:r>
              <a:rPr lang="he-IL" dirty="0" smtClean="0">
                <a:cs typeface="David" pitchFamily="2" charset="-79"/>
              </a:rPr>
              <a:t>) ובמאפיין </a:t>
            </a:r>
            <a:r>
              <a:rPr lang="en-US" b="1" dirty="0" smtClean="0">
                <a:cs typeface="David" pitchFamily="2" charset="-79"/>
              </a:rPr>
              <a:t>synchronized</a:t>
            </a:r>
            <a:r>
              <a:rPr lang="he-IL" b="1" dirty="0" smtClean="0">
                <a:cs typeface="David" pitchFamily="2" charset="-79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cs typeface="David" pitchFamily="2" charset="-79"/>
              </a:rPr>
              <a:t>שימוש במנעולים (</a:t>
            </a:r>
            <a:r>
              <a:rPr lang="en-US" dirty="0" smtClean="0">
                <a:cs typeface="David" pitchFamily="2" charset="-79"/>
              </a:rPr>
              <a:t>lock</a:t>
            </a:r>
            <a:r>
              <a:rPr lang="he-IL" dirty="0" smtClean="0">
                <a:cs typeface="David" pitchFamily="2" charset="-79"/>
              </a:rPr>
              <a:t>)</a:t>
            </a:r>
            <a:endParaRPr lang="en-US" dirty="0"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88640"/>
            <a:ext cx="7488832" cy="79208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מכניזם "</a:t>
            </a:r>
            <a:r>
              <a:rPr lang="en-US" dirty="0" smtClean="0"/>
              <a:t>lock flag</a:t>
            </a:r>
            <a:r>
              <a:rPr lang="he-IL" dirty="0" smtClean="0"/>
              <a:t>" מגיע בירושה מ </a:t>
            </a:r>
            <a:r>
              <a:rPr lang="en-US" dirty="0" smtClean="0"/>
              <a:t>Object</a:t>
            </a:r>
            <a:r>
              <a:rPr lang="he-IL" dirty="0" smtClean="0"/>
              <a:t> מאפשר לנו ליישם סינכרוניזציה בין תהליכונים ע"י שימוש בבלוק </a:t>
            </a:r>
            <a:r>
              <a:rPr lang="en-US" dirty="0" smtClean="0"/>
              <a:t>synchronized</a:t>
            </a:r>
            <a:r>
              <a:rPr lang="he-IL" dirty="0" smtClean="0"/>
              <a:t>. </a:t>
            </a:r>
          </a:p>
          <a:p>
            <a:endParaRPr lang="he-IL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8396"/>
              </p:ext>
            </p:extLst>
          </p:nvPr>
        </p:nvGraphicFramePr>
        <p:xfrm>
          <a:off x="1691680" y="3356992"/>
          <a:ext cx="583264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/>
              </a:tblGrid>
              <a:tr h="2448272">
                <a:tc>
                  <a:txBody>
                    <a:bodyPr/>
                    <a:lstStyle/>
                    <a:p>
                      <a:pPr algn="l" rtl="0"/>
                      <a:r>
                        <a:rPr lang="en-US" sz="4000" dirty="0" smtClean="0"/>
                        <a:t>synchronized( reference )</a:t>
                      </a:r>
                      <a:endParaRPr lang="he-IL" sz="4000" dirty="0" smtClean="0"/>
                    </a:p>
                    <a:p>
                      <a:pPr marL="0" indent="0" algn="l" rtl="0">
                        <a:buNone/>
                      </a:pPr>
                      <a:r>
                        <a:rPr lang="en-US" sz="4000" dirty="0" smtClean="0"/>
                        <a:t>{</a:t>
                      </a:r>
                    </a:p>
                    <a:p>
                      <a:pPr marL="0" indent="0" algn="l" rtl="0">
                        <a:buNone/>
                      </a:pPr>
                      <a:r>
                        <a:rPr lang="he-IL" sz="4000" dirty="0" smtClean="0"/>
                        <a:t>	</a:t>
                      </a:r>
                      <a:r>
                        <a:rPr lang="en-US" sz="4000" dirty="0" smtClean="0"/>
                        <a:t>…</a:t>
                      </a:r>
                    </a:p>
                    <a:p>
                      <a:pPr marL="0" indent="0" algn="l" rtl="0">
                        <a:buNone/>
                      </a:pPr>
                      <a:r>
                        <a:rPr lang="en-US" sz="4000" dirty="0" smtClean="0"/>
                        <a:t>}</a:t>
                      </a:r>
                    </a:p>
                    <a:p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6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להגדיר בלוקים </a:t>
            </a:r>
            <a:r>
              <a:rPr lang="en-US" dirty="0"/>
              <a:t>synchronized</a:t>
            </a:r>
            <a:r>
              <a:rPr lang="he-IL" dirty="0"/>
              <a:t> או מתודות שלמות כ </a:t>
            </a:r>
            <a:r>
              <a:rPr lang="en-US" dirty="0"/>
              <a:t>synchronized</a:t>
            </a:r>
            <a:r>
              <a:rPr lang="he-IL" dirty="0"/>
              <a:t> (</a:t>
            </a:r>
            <a:r>
              <a:rPr lang="he-IL" dirty="0" err="1"/>
              <a:t>הרפרנס</a:t>
            </a:r>
            <a:r>
              <a:rPr lang="he-IL" dirty="0"/>
              <a:t> יהיה האובייקט עליו מופעלת המתודה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7059"/>
              </p:ext>
            </p:extLst>
          </p:nvPr>
        </p:nvGraphicFramePr>
        <p:xfrm>
          <a:off x="683568" y="3356992"/>
          <a:ext cx="7992888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44"/>
                <a:gridCol w="4548844"/>
              </a:tblGrid>
              <a:tr h="2952328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void </a:t>
                      </a:r>
                      <a:r>
                        <a:rPr lang="en-US" sz="2400" dirty="0" err="1" smtClean="0"/>
                        <a:t>doSomething</a:t>
                      </a:r>
                      <a:r>
                        <a:rPr lang="en-US" sz="2400" dirty="0" smtClean="0"/>
                        <a:t>()</a:t>
                      </a:r>
                    </a:p>
                    <a:p>
                      <a:pPr algn="l" rtl="0"/>
                      <a:r>
                        <a:rPr lang="en-US" sz="2400" dirty="0" smtClean="0"/>
                        <a:t>{</a:t>
                      </a:r>
                    </a:p>
                    <a:p>
                      <a:pPr algn="l" rtl="0"/>
                      <a:r>
                        <a:rPr lang="en-US" sz="2400" dirty="0" smtClean="0"/>
                        <a:t>       synchronize(this)</a:t>
                      </a:r>
                    </a:p>
                    <a:p>
                      <a:pPr algn="l" rtl="0"/>
                      <a:r>
                        <a:rPr lang="en-US" sz="2400" dirty="0" smtClean="0"/>
                        <a:t>       { </a:t>
                      </a:r>
                    </a:p>
                    <a:p>
                      <a:pPr algn="l" rtl="0"/>
                      <a:r>
                        <a:rPr lang="en-US" sz="2400" dirty="0" smtClean="0"/>
                        <a:t>             …</a:t>
                      </a:r>
                    </a:p>
                    <a:p>
                      <a:pPr algn="l" rtl="0"/>
                      <a:r>
                        <a:rPr lang="en-US" sz="2400" dirty="0" smtClean="0"/>
                        <a:t>       }</a:t>
                      </a:r>
                    </a:p>
                    <a:p>
                      <a:pPr algn="l" rtl="0"/>
                      <a:r>
                        <a:rPr lang="en-US" sz="2400" dirty="0" smtClean="0"/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void synchronized </a:t>
                      </a:r>
                      <a:r>
                        <a:rPr lang="en-US" sz="2400" dirty="0" err="1" smtClean="0"/>
                        <a:t>doSomething</a:t>
                      </a:r>
                      <a:r>
                        <a:rPr lang="en-US" sz="2400" dirty="0" smtClean="0"/>
                        <a:t>()</a:t>
                      </a:r>
                    </a:p>
                    <a:p>
                      <a:pPr algn="l" rtl="0"/>
                      <a:r>
                        <a:rPr lang="en-US" sz="2400" dirty="0" smtClean="0"/>
                        <a:t>{</a:t>
                      </a:r>
                    </a:p>
                    <a:p>
                      <a:pPr algn="l" rtl="0"/>
                      <a:r>
                        <a:rPr lang="en-US" sz="2400" dirty="0" smtClean="0"/>
                        <a:t>        …</a:t>
                      </a:r>
                    </a:p>
                    <a:p>
                      <a:pPr algn="l" rtl="0"/>
                      <a:r>
                        <a:rPr lang="en-US" sz="2400" dirty="0" smtClean="0"/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6541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1227</Words>
  <Application>Microsoft Office PowerPoint</Application>
  <PresentationFormat>On-screen Show (4:3)</PresentationFormat>
  <Paragraphs>257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ערכת נושא של Office</vt:lpstr>
      <vt:lpstr>Multi-threading</vt:lpstr>
      <vt:lpstr>PowerPoint Presentation</vt:lpstr>
      <vt:lpstr>PowerPoint Presentation</vt:lpstr>
      <vt:lpstr>PowerPoint Presentation</vt:lpstr>
      <vt:lpstr>PowerPoint Presentation</vt:lpstr>
      <vt:lpstr>Multi-threading</vt:lpstr>
      <vt:lpstr>PowerPoint Presentation</vt:lpstr>
      <vt:lpstr>Multi-threading</vt:lpstr>
      <vt:lpstr>Multi-threading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Multi-threading-Let’s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Yaeli Rushinek</dc:creator>
  <cp:lastModifiedBy>Jacob</cp:lastModifiedBy>
  <cp:revision>83</cp:revision>
  <dcterms:created xsi:type="dcterms:W3CDTF">2012-08-13T06:06:53Z</dcterms:created>
  <dcterms:modified xsi:type="dcterms:W3CDTF">2014-03-26T06:29:25Z</dcterms:modified>
</cp:coreProperties>
</file>