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59" r:id="rId24"/>
    <p:sldId id="262" r:id="rId2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07" autoAdjust="0"/>
    <p:restoredTop sz="94660"/>
  </p:normalViewPr>
  <p:slideViewPr>
    <p:cSldViewPr>
      <p:cViewPr>
        <p:scale>
          <a:sx n="70" d="100"/>
          <a:sy n="70" d="100"/>
        </p:scale>
        <p:origin x="-3426" y="-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6F120-948A-4B95-A70E-D7718176D404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87089-9ABD-4E37-81C9-B7C4FDB431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7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87089-9ABD-4E37-81C9-B7C4FDB431A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ב'/ניסן/תשע"ד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ב'/ניסן/תשע"ד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ב'/ניסן/תשע"ד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15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40767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914400"/>
            <a:ext cx="40767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CIS 068</a:t>
            </a:r>
          </a:p>
        </p:txBody>
      </p:sp>
    </p:spTree>
    <p:extLst>
      <p:ext uri="{BB962C8B-B14F-4D97-AF65-F5344CB8AC3E}">
        <p14:creationId xmlns:p14="http://schemas.microsoft.com/office/powerpoint/2010/main" val="4799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ב'/ניסן/תשע"ד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ב'/ניסן/תשע"ד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ב'/ניסן/תשע"ד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ב'/ניסן/תשע"ד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ב'/ניסן/תשע"ד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ב'/ניסן/תשע"ד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ב'/ניסן/תשע"ד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ב'/ניסן/תשע"ד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ב'/ניסן/תשע"ד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2616"/>
            <a:ext cx="7632848" cy="968112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</a:rPr>
              <a:t>Streaming</a:t>
            </a:r>
            <a:endParaRPr lang="en-US" sz="5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8496944" cy="5472608"/>
          </a:xfrm>
        </p:spPr>
        <p:txBody>
          <a:bodyPr>
            <a:normAutofit/>
          </a:bodyPr>
          <a:lstStyle/>
          <a:p>
            <a:pPr algn="r"/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algn="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algn="r"/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algn="r"/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algn="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algn="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Input Streams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-ניתן לקלוט מהם בתים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 algn="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OutputStream</a:t>
            </a:r>
            <a:r>
              <a:rPr lang="he-I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avid" pitchFamily="34" charset="-79"/>
                <a:cs typeface="David" pitchFamily="34" charset="-79"/>
              </a:rPr>
              <a:t>-ניתן לשלוח אליהם בתים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44146"/>
            <a:ext cx="7632848" cy="21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3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Writing </a:t>
            </a:r>
            <a:r>
              <a:rPr lang="de-DE" altLang="en-US" dirty="0" smtClean="0"/>
              <a:t>Text files</a:t>
            </a:r>
            <a:endParaRPr lang="de-DE" alt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686800" cy="5715000"/>
          </a:xfrm>
        </p:spPr>
        <p:txBody>
          <a:bodyPr/>
          <a:lstStyle/>
          <a:p>
            <a:pPr marL="609600" indent="-609600" algn="l" rtl="0"/>
            <a:r>
              <a:rPr lang="de-DE" altLang="en-US" sz="3200" dirty="0"/>
              <a:t>Using FileWriter </a:t>
            </a:r>
          </a:p>
          <a:p>
            <a:pPr marL="609600" indent="-609600" algn="l" rtl="0">
              <a:buFontTx/>
              <a:buChar char="•"/>
            </a:pPr>
            <a:r>
              <a:rPr lang="de-DE" altLang="en-US" sz="3200" dirty="0"/>
              <a:t>is not very convenient (only String-output possible)</a:t>
            </a:r>
          </a:p>
          <a:p>
            <a:pPr marL="609600" indent="-609600" algn="l" rtl="0">
              <a:buFontTx/>
              <a:buChar char="•"/>
            </a:pPr>
            <a:r>
              <a:rPr lang="de-DE" altLang="en-US" sz="3200" dirty="0"/>
              <a:t>Is not efficient (every character is written in a single step, invoking a huge overhead)</a:t>
            </a:r>
          </a:p>
          <a:p>
            <a:pPr marL="609600" indent="-609600" algn="l" rtl="0"/>
            <a:endParaRPr lang="de-DE" altLang="en-US" sz="3200" dirty="0"/>
          </a:p>
          <a:p>
            <a:pPr marL="609600" indent="-609600" algn="l" rtl="0"/>
            <a:r>
              <a:rPr lang="de-DE" altLang="en-US" sz="3200" dirty="0"/>
              <a:t>Better: wrap FileWriter with processing streams</a:t>
            </a:r>
          </a:p>
          <a:p>
            <a:pPr marL="609600" indent="-609600" algn="l" rtl="0">
              <a:buFontTx/>
              <a:buChar char="•"/>
            </a:pPr>
            <a:r>
              <a:rPr lang="de-DE" altLang="en-US" sz="3200" dirty="0"/>
              <a:t>BufferedWriter</a:t>
            </a:r>
          </a:p>
          <a:p>
            <a:pPr marL="609600" indent="-609600" algn="l" rtl="0">
              <a:buFontTx/>
              <a:buChar char="•"/>
            </a:pPr>
            <a:r>
              <a:rPr lang="de-DE" altLang="en-US" sz="3200" dirty="0"/>
              <a:t>PrintWriter</a:t>
            </a:r>
          </a:p>
        </p:txBody>
      </p:sp>
    </p:spTree>
    <p:extLst>
      <p:ext uri="{BB962C8B-B14F-4D97-AF65-F5344CB8AC3E}">
        <p14:creationId xmlns:p14="http://schemas.microsoft.com/office/powerpoint/2010/main" val="10855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Wrapping Textfiles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5715000"/>
          </a:xfrm>
        </p:spPr>
        <p:txBody>
          <a:bodyPr/>
          <a:lstStyle/>
          <a:p>
            <a:pPr marL="609600" indent="-609600" algn="l" rtl="0"/>
            <a:r>
              <a:rPr lang="de-DE" altLang="en-US" sz="3200" dirty="0"/>
              <a:t>BufferedWriter:</a:t>
            </a:r>
          </a:p>
          <a:p>
            <a:pPr marL="609600" indent="-609600" algn="l" rtl="0">
              <a:buFontTx/>
              <a:buChar char="•"/>
            </a:pPr>
            <a:r>
              <a:rPr lang="de-DE" altLang="en-US" sz="3200" dirty="0"/>
              <a:t>Buffers output of FileWriter, i.e. multiple characters are processed together, enhancing efficiency</a:t>
            </a:r>
          </a:p>
          <a:p>
            <a:pPr marL="609600" indent="-609600" algn="l" rtl="0"/>
            <a:endParaRPr lang="de-DE" altLang="en-US" sz="3200" dirty="0"/>
          </a:p>
          <a:p>
            <a:pPr marL="609600" indent="-609600" algn="l" rtl="0"/>
            <a:r>
              <a:rPr lang="de-DE" altLang="en-US" sz="3200" dirty="0"/>
              <a:t>PrintWriter</a:t>
            </a:r>
          </a:p>
          <a:p>
            <a:pPr marL="609600" indent="-609600" algn="l" rtl="0">
              <a:buFontTx/>
              <a:buChar char="•"/>
            </a:pPr>
            <a:r>
              <a:rPr lang="de-DE" altLang="en-US" sz="3200" dirty="0"/>
              <a:t>provides methods for convenient handling, e.g. println()</a:t>
            </a:r>
          </a:p>
          <a:p>
            <a:pPr marL="609600" indent="-609600" algn="l" rtl="0"/>
            <a:r>
              <a:rPr lang="de-DE" altLang="en-US" sz="2000" dirty="0"/>
              <a:t>( remark: the System.out.println() – method is a method of  the PrintWriter-instance System.out ! )</a:t>
            </a:r>
          </a:p>
          <a:p>
            <a:pPr marL="609600" indent="-609600" algn="l" rtl="0"/>
            <a:endParaRPr lang="de-DE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04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Wrapping a Writer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5715000"/>
          </a:xfrm>
        </p:spPr>
        <p:txBody>
          <a:bodyPr/>
          <a:lstStyle/>
          <a:p>
            <a:pPr marL="609600" indent="-609600" algn="l" rtl="0"/>
            <a:r>
              <a:rPr lang="de-DE" altLang="en-US" sz="3200" dirty="0"/>
              <a:t>A typical codesegment for opening a convenient, efficient textfile:</a:t>
            </a:r>
          </a:p>
          <a:p>
            <a:pPr marL="609600" indent="-609600" algn="l" rtl="0"/>
            <a:endParaRPr lang="de-DE" altLang="en-US" sz="3200" dirty="0"/>
          </a:p>
          <a:p>
            <a:pPr marL="609600" indent="-609600" algn="l" rtl="0"/>
            <a:r>
              <a:rPr lang="de-DE" altLang="en-US" sz="2400" dirty="0"/>
              <a:t>FileWriter out = new FileWriter("test.txt");</a:t>
            </a:r>
          </a:p>
          <a:p>
            <a:pPr marL="609600" indent="-609600" algn="l" rtl="0"/>
            <a:r>
              <a:rPr lang="de-DE" altLang="en-US" sz="2400" dirty="0"/>
              <a:t>BufferedWriter b = new BufferedWriter(out);</a:t>
            </a:r>
          </a:p>
          <a:p>
            <a:pPr marL="609600" indent="-609600" algn="l" rtl="0"/>
            <a:r>
              <a:rPr lang="de-DE" altLang="en-US" sz="2400" dirty="0"/>
              <a:t>PrintWriter p = new PrintWriter(b);</a:t>
            </a:r>
          </a:p>
          <a:p>
            <a:pPr marL="609600" indent="-609600" algn="l" rtl="0"/>
            <a:endParaRPr lang="de-DE" altLang="en-US" sz="2400" dirty="0"/>
          </a:p>
          <a:p>
            <a:pPr marL="609600" indent="-609600" algn="l" rtl="0"/>
            <a:r>
              <a:rPr lang="de-DE" altLang="en-US" sz="2800" dirty="0"/>
              <a:t>Or with anonymous (‘unnamed‘) objects:</a:t>
            </a:r>
          </a:p>
          <a:p>
            <a:pPr marL="609600" indent="-609600" algn="l" rtl="0"/>
            <a:r>
              <a:rPr lang="de-DE" altLang="en-US" sz="2400" dirty="0"/>
              <a:t>PrintWriter p = new PrintWriter(</a:t>
            </a:r>
          </a:p>
          <a:p>
            <a:pPr marL="609600" indent="-609600" algn="l" rtl="0"/>
            <a:r>
              <a:rPr lang="de-DE" altLang="en-US" sz="2400" dirty="0"/>
              <a:t>                         new BufferedWriter(</a:t>
            </a:r>
          </a:p>
          <a:p>
            <a:pPr marL="609600" indent="-609600" algn="l" rtl="0"/>
            <a:r>
              <a:rPr lang="de-DE" altLang="en-US" sz="2400" dirty="0"/>
              <a:t>                           new FileWriter("test.txt")));</a:t>
            </a:r>
          </a:p>
          <a:p>
            <a:pPr marL="609600" indent="-609600" algn="l" rtl="0"/>
            <a:endParaRPr lang="de-DE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57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Reading Textfiles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5715000"/>
          </a:xfrm>
        </p:spPr>
        <p:txBody>
          <a:bodyPr/>
          <a:lstStyle/>
          <a:p>
            <a:pPr marL="609600" indent="-609600" algn="l" rtl="0"/>
            <a:r>
              <a:rPr lang="de-DE" altLang="en-US" sz="3200" dirty="0"/>
              <a:t>Class: ReadText</a:t>
            </a:r>
          </a:p>
          <a:p>
            <a:pPr marL="609600" indent="-609600" algn="l" rtl="0"/>
            <a:r>
              <a:rPr lang="de-DE" altLang="en-US" sz="3200" dirty="0"/>
              <a:t>Frequently used Methods:</a:t>
            </a:r>
          </a:p>
          <a:p>
            <a:pPr marL="609600" indent="-609600" algn="l" rtl="0"/>
            <a:endParaRPr lang="de-DE" altLang="en-US" sz="3200" dirty="0"/>
          </a:p>
          <a:p>
            <a:pPr marL="609600" indent="-609600" algn="l" rtl="0"/>
            <a:endParaRPr lang="de-DE" altLang="en-US" sz="3200" dirty="0"/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4572000" y="2209800"/>
          <a:ext cx="44672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Picture Publisher Bild" r:id="rId3" imgW="4467240" imgH="4400640" progId="PictPub.Image.7">
                  <p:embed/>
                </p:oleObj>
              </mc:Choice>
              <mc:Fallback>
                <p:oleObj name="Picture Publisher Bild" r:id="rId3" imgW="4467240" imgH="4400640" progId="PictPub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9800"/>
                        <a:ext cx="4467225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5" name="Line 5"/>
          <p:cNvSpPr>
            <a:spLocks noChangeShapeType="1"/>
          </p:cNvSpPr>
          <p:nvPr/>
        </p:nvSpPr>
        <p:spPr bwMode="auto">
          <a:xfrm>
            <a:off x="3352800" y="2819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6" name="Line 6"/>
          <p:cNvSpPr>
            <a:spLocks noChangeShapeType="1"/>
          </p:cNvSpPr>
          <p:nvPr/>
        </p:nvSpPr>
        <p:spPr bwMode="auto">
          <a:xfrm>
            <a:off x="3352800" y="40386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7" name="Line 7"/>
          <p:cNvSpPr>
            <a:spLocks noChangeShapeType="1"/>
          </p:cNvSpPr>
          <p:nvPr/>
        </p:nvSpPr>
        <p:spPr bwMode="auto">
          <a:xfrm>
            <a:off x="3352800" y="44958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3352800" y="50292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V="1">
            <a:off x="3352800" y="2209800"/>
            <a:ext cx="0" cy="2819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533400" y="5867400"/>
            <a:ext cx="39179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solidFill>
                  <a:schemeClr val="tx1"/>
                </a:solidFill>
              </a:rPr>
              <a:t>(The other methods are used for</a:t>
            </a:r>
          </a:p>
          <a:p>
            <a:pPr algn="l"/>
            <a:r>
              <a:rPr lang="en-US" altLang="en-US" sz="1800">
                <a:solidFill>
                  <a:schemeClr val="tx1"/>
                </a:solidFill>
              </a:rPr>
              <a:t>positioning, we don’t cover that here)</a:t>
            </a:r>
          </a:p>
        </p:txBody>
      </p:sp>
    </p:spTree>
    <p:extLst>
      <p:ext uri="{BB962C8B-B14F-4D97-AF65-F5344CB8AC3E}">
        <p14:creationId xmlns:p14="http://schemas.microsoft.com/office/powerpoint/2010/main" val="8686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Wrapping a Reader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8305800" cy="5715000"/>
          </a:xfrm>
        </p:spPr>
        <p:txBody>
          <a:bodyPr/>
          <a:lstStyle/>
          <a:p>
            <a:pPr marL="609600" indent="-609600" algn="l" rtl="0"/>
            <a:r>
              <a:rPr lang="de-DE" altLang="en-US" sz="3200" dirty="0"/>
              <a:t>Again:</a:t>
            </a:r>
          </a:p>
          <a:p>
            <a:pPr marL="609600" indent="-609600" algn="l" rtl="0"/>
            <a:r>
              <a:rPr lang="de-DE" altLang="en-US" sz="3200" dirty="0"/>
              <a:t>Using FileReader is not very efficient. Better</a:t>
            </a:r>
          </a:p>
          <a:p>
            <a:pPr marL="609600" indent="-609600" algn="l" rtl="0"/>
            <a:r>
              <a:rPr lang="de-DE" altLang="en-US" sz="3200" dirty="0"/>
              <a:t>wrap it with BufferedReader:</a:t>
            </a:r>
          </a:p>
          <a:p>
            <a:pPr marL="609600" indent="-609600" algn="l" rtl="0"/>
            <a:endParaRPr lang="de-DE" altLang="en-US" sz="3200" dirty="0"/>
          </a:p>
          <a:p>
            <a:pPr marL="609600" indent="-609600" algn="l" rtl="0"/>
            <a:r>
              <a:rPr lang="de-DE" altLang="en-US" sz="3200" dirty="0"/>
              <a:t>BufferedReader br =</a:t>
            </a:r>
          </a:p>
          <a:p>
            <a:pPr marL="609600" indent="-609600" algn="l" rtl="0"/>
            <a:r>
              <a:rPr lang="de-DE" altLang="en-US" sz="3200" dirty="0"/>
              <a:t> 	new BufferedReader(</a:t>
            </a:r>
          </a:p>
          <a:p>
            <a:pPr marL="609600" indent="-609600" algn="l" rtl="0"/>
            <a:r>
              <a:rPr lang="de-DE" altLang="en-US" sz="3200" dirty="0"/>
              <a:t> 		new FileReader(“name“));</a:t>
            </a:r>
          </a:p>
          <a:p>
            <a:pPr marL="609600" indent="-609600" algn="l" rtl="0"/>
            <a:endParaRPr lang="de-DE" altLang="en-US" sz="3200" dirty="0"/>
          </a:p>
          <a:p>
            <a:pPr marL="609600" indent="-609600" algn="l" rtl="0"/>
            <a:r>
              <a:rPr lang="de-DE" altLang="en-US" sz="2000" dirty="0"/>
              <a:t>Remark: BufferedReader contains the method readLine(), which is convenient for reading textfiles</a:t>
            </a:r>
          </a:p>
        </p:txBody>
      </p:sp>
    </p:spTree>
    <p:extLst>
      <p:ext uri="{BB962C8B-B14F-4D97-AF65-F5344CB8AC3E}">
        <p14:creationId xmlns:p14="http://schemas.microsoft.com/office/powerpoint/2010/main" val="20476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EOF Detection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8305800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de-DE" altLang="en-US" sz="2800"/>
              <a:t>Detecting the end of a file (EOF):</a:t>
            </a:r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de-DE" altLang="en-US" sz="2800"/>
              <a:t>Usually amount of data to be read is not known</a:t>
            </a:r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de-DE" altLang="en-US" sz="2800"/>
              <a:t>Reading methods return ‘impossible‘ value if end of file is reached</a:t>
            </a:r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de-DE" altLang="en-US" sz="2800"/>
              <a:t>Example: </a:t>
            </a:r>
          </a:p>
          <a:p>
            <a:pPr marL="914400" lvl="1" indent="-457200">
              <a:lnSpc>
                <a:spcPct val="90000"/>
              </a:lnSpc>
            </a:pPr>
            <a:r>
              <a:rPr lang="de-DE" altLang="en-US" sz="2000"/>
              <a:t>FileReader.read returns -1</a:t>
            </a:r>
          </a:p>
          <a:p>
            <a:pPr marL="914400" lvl="1" indent="-457200">
              <a:lnSpc>
                <a:spcPct val="90000"/>
              </a:lnSpc>
            </a:pPr>
            <a:r>
              <a:rPr lang="de-DE" altLang="en-US" sz="2000"/>
              <a:t>BufferedReader.readLine() returns ‘null‘</a:t>
            </a:r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de-DE" altLang="en-US" sz="2800"/>
              <a:t>Typical code for EOF detection:</a:t>
            </a:r>
          </a:p>
          <a:p>
            <a:pPr marL="609600" indent="-609600">
              <a:lnSpc>
                <a:spcPct val="90000"/>
              </a:lnSpc>
            </a:pPr>
            <a:r>
              <a:rPr lang="de-DE" altLang="en-US" sz="2000"/>
              <a:t>	while ((c = myReader.read() != -1){	 // read and check c</a:t>
            </a:r>
          </a:p>
          <a:p>
            <a:pPr marL="609600" indent="-609600">
              <a:lnSpc>
                <a:spcPct val="90000"/>
              </a:lnSpc>
            </a:pPr>
            <a:r>
              <a:rPr lang="de-DE" altLang="en-US" sz="2000"/>
              <a:t>		...do something with c</a:t>
            </a:r>
          </a:p>
          <a:p>
            <a:pPr marL="609600" indent="-609600">
              <a:lnSpc>
                <a:spcPct val="90000"/>
              </a:lnSpc>
            </a:pPr>
            <a:r>
              <a:rPr lang="de-DE" altLang="en-US" sz="2000"/>
              <a:t>	} </a:t>
            </a:r>
          </a:p>
        </p:txBody>
      </p:sp>
    </p:spTree>
    <p:extLst>
      <p:ext uri="{BB962C8B-B14F-4D97-AF65-F5344CB8AC3E}">
        <p14:creationId xmlns:p14="http://schemas.microsoft.com/office/powerpoint/2010/main" val="9550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r>
              <a:rPr lang="de-DE" altLang="en-US"/>
              <a:t>Example 2: Copying a Textfile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14400"/>
            <a:ext cx="8305800" cy="5715000"/>
          </a:xfrm>
        </p:spPr>
        <p:txBody>
          <a:bodyPr>
            <a:normAutofit/>
          </a:bodyPr>
          <a:lstStyle/>
          <a:p>
            <a:pPr marL="609600" indent="-609600" algn="l" rtl="0">
              <a:lnSpc>
                <a:spcPct val="90000"/>
              </a:lnSpc>
            </a:pPr>
            <a:endParaRPr lang="de-DE" alt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80820"/>
              </p:ext>
            </p:extLst>
          </p:nvPr>
        </p:nvGraphicFramePr>
        <p:xfrm>
          <a:off x="827584" y="908720"/>
          <a:ext cx="7848872" cy="579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912320">
                <a:tc>
                  <a:txBody>
                    <a:bodyPr/>
                    <a:lstStyle/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import java.io.*;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public class IOTest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{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public static void main(String[] args)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{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	try{	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		BufferedReader myInput = new BufferedReader(new 				FileReader("IOTest.java"));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		BufferedWriter myOutput = new BufferedWriter(new 				FileWriter("Test.txt"));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	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		int c;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		while ((c=myInput.read()) != -1)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			myOutput.write(c);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	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	}catch(IOException e){}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	finally{ 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		myInput.close();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		myOutput.close();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	}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	}</a:t>
                      </a:r>
                    </a:p>
                    <a:p>
                      <a:pPr marL="609600" indent="-609600" algn="l" rtl="0">
                        <a:lnSpc>
                          <a:spcPct val="90000"/>
                        </a:lnSpc>
                      </a:pPr>
                      <a:r>
                        <a:rPr lang="de-DE" altLang="en-US" sz="1800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2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r>
              <a:rPr lang="de-DE" altLang="en-US"/>
              <a:t>Binary Files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8305800" cy="4419600"/>
          </a:xfrm>
        </p:spPr>
        <p:txBody>
          <a:bodyPr/>
          <a:lstStyle/>
          <a:p>
            <a:pPr marL="609600" indent="-609600" algn="l" rtl="0">
              <a:buFontTx/>
              <a:buChar char="•"/>
            </a:pPr>
            <a:r>
              <a:rPr lang="de-DE" altLang="en-US" sz="3200" dirty="0"/>
              <a:t>Stores binary images of information identical to the binary images stored in main memory</a:t>
            </a:r>
          </a:p>
          <a:p>
            <a:pPr marL="609600" indent="-609600" algn="l" rtl="0">
              <a:buFontTx/>
              <a:buChar char="•"/>
            </a:pPr>
            <a:r>
              <a:rPr lang="de-DE" altLang="en-US" sz="3200" dirty="0"/>
              <a:t>Binary files are more efficient in terms of processing time and space utilization</a:t>
            </a:r>
          </a:p>
          <a:p>
            <a:pPr marL="609600" indent="-609600" algn="l" rtl="0">
              <a:buFontTx/>
              <a:buChar char="•"/>
            </a:pPr>
            <a:r>
              <a:rPr lang="de-DE" altLang="en-US" sz="3200" dirty="0"/>
              <a:t>drawback: not ‘human readable‘, i.e. you can‘t use a texteditor (or any standard-tool) to read and understand binary files</a:t>
            </a:r>
          </a:p>
        </p:txBody>
      </p:sp>
    </p:spTree>
    <p:extLst>
      <p:ext uri="{BB962C8B-B14F-4D97-AF65-F5344CB8AC3E}">
        <p14:creationId xmlns:p14="http://schemas.microsoft.com/office/powerpoint/2010/main" val="1609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r>
              <a:rPr lang="de-DE" altLang="en-US"/>
              <a:t>Binary Files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305800" cy="3810000"/>
          </a:xfrm>
        </p:spPr>
        <p:txBody>
          <a:bodyPr/>
          <a:lstStyle/>
          <a:p>
            <a:pPr marL="609600" indent="-609600" algn="l" rtl="0"/>
            <a:r>
              <a:rPr lang="de-DE" altLang="en-US" sz="3200" dirty="0"/>
              <a:t>Example: writing of the integer ’42‘</a:t>
            </a:r>
          </a:p>
          <a:p>
            <a:pPr marL="609600" indent="-609600" algn="l" rtl="0">
              <a:buFontTx/>
              <a:buChar char="•"/>
            </a:pPr>
            <a:r>
              <a:rPr lang="de-DE" altLang="en-US" sz="3200" dirty="0"/>
              <a:t>TextFile: ‘4‘ ‘2‘  (internally translated to 2 16-bit representations of the characters ‘4‘ and ‘2‘)</a:t>
            </a:r>
          </a:p>
          <a:p>
            <a:pPr marL="609600" indent="-609600" algn="l" rtl="0">
              <a:buFontTx/>
              <a:buChar char="•"/>
            </a:pPr>
            <a:r>
              <a:rPr lang="de-DE" altLang="en-US" sz="3200" dirty="0"/>
              <a:t>Binary-File: 00101010, one byte </a:t>
            </a:r>
          </a:p>
          <a:p>
            <a:pPr marL="609600" indent="-609600" algn="l" rtl="0"/>
            <a:r>
              <a:rPr lang="de-DE" altLang="en-US" sz="3200" dirty="0"/>
              <a:t>	(= 42 decimal)</a:t>
            </a:r>
          </a:p>
        </p:txBody>
      </p:sp>
    </p:spTree>
    <p:extLst>
      <p:ext uri="{BB962C8B-B14F-4D97-AF65-F5344CB8AC3E}">
        <p14:creationId xmlns:p14="http://schemas.microsoft.com/office/powerpoint/2010/main" val="33744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altLang="en-US"/>
              <a:t>CIS 068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pPr rtl="0"/>
            <a:r>
              <a:rPr lang="de-DE" altLang="en-US"/>
              <a:t>Writing Binary Files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305800" cy="3962400"/>
          </a:xfrm>
        </p:spPr>
        <p:txBody>
          <a:bodyPr/>
          <a:lstStyle/>
          <a:p>
            <a:pPr marL="609600" indent="-609600" algn="l" rtl="0"/>
            <a:r>
              <a:rPr lang="de-DE" altLang="en-US" sz="3200"/>
              <a:t>Class: FileOutputStream</a:t>
            </a:r>
          </a:p>
          <a:p>
            <a:pPr marL="609600" indent="-609600" algn="l" rtl="0"/>
            <a:endParaRPr lang="de-DE" altLang="en-US" sz="3200"/>
          </a:p>
          <a:p>
            <a:pPr marL="609600" indent="-609600" algn="l" rtl="0"/>
            <a:r>
              <a:rPr lang="de-DE" altLang="en-US" sz="3200"/>
              <a:t>... see FileWriter</a:t>
            </a:r>
          </a:p>
          <a:p>
            <a:pPr marL="609600" indent="-609600" algn="l" rtl="0"/>
            <a:endParaRPr lang="de-DE" altLang="en-US" sz="3200"/>
          </a:p>
          <a:p>
            <a:pPr marL="609600" indent="-609600" algn="l" rtl="0"/>
            <a:r>
              <a:rPr lang="de-DE" altLang="en-US" sz="3200"/>
              <a:t>The difference:</a:t>
            </a:r>
          </a:p>
          <a:p>
            <a:pPr marL="609600" indent="-609600" algn="l" rtl="0"/>
            <a:r>
              <a:rPr lang="de-DE" altLang="en-US" sz="3200"/>
              <a:t>No difference in usage, only in output format</a:t>
            </a:r>
          </a:p>
        </p:txBody>
      </p:sp>
    </p:spTree>
    <p:extLst>
      <p:ext uri="{BB962C8B-B14F-4D97-AF65-F5344CB8AC3E}">
        <p14:creationId xmlns:p14="http://schemas.microsoft.com/office/powerpoint/2010/main" val="17114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I/O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3048000"/>
          </a:xfrm>
        </p:spPr>
        <p:txBody>
          <a:bodyPr/>
          <a:lstStyle/>
          <a:p>
            <a:pPr algn="l" rtl="0">
              <a:lnSpc>
                <a:spcPct val="80000"/>
              </a:lnSpc>
              <a:buFontTx/>
              <a:buChar char="•"/>
            </a:pPr>
            <a:r>
              <a:rPr lang="de-DE" altLang="en-US" sz="3200" dirty="0"/>
              <a:t>Usual Purpose: storing data to ‘nonvolatile‘ devices, e.g. harddisk</a:t>
            </a:r>
          </a:p>
          <a:p>
            <a:pPr algn="l" rtl="0">
              <a:lnSpc>
                <a:spcPct val="80000"/>
              </a:lnSpc>
            </a:pPr>
            <a:endParaRPr lang="de-DE" altLang="en-US" sz="3200" dirty="0"/>
          </a:p>
          <a:p>
            <a:pPr algn="l" rtl="0">
              <a:lnSpc>
                <a:spcPct val="80000"/>
              </a:lnSpc>
              <a:buFontTx/>
              <a:buChar char="•"/>
            </a:pPr>
            <a:r>
              <a:rPr lang="de-DE" altLang="en-US" sz="3200" dirty="0"/>
              <a:t>Classes provided by package java.io</a:t>
            </a:r>
          </a:p>
          <a:p>
            <a:pPr algn="l" rtl="0">
              <a:lnSpc>
                <a:spcPct val="80000"/>
              </a:lnSpc>
              <a:buFontTx/>
              <a:buChar char="•"/>
            </a:pPr>
            <a:endParaRPr lang="de-DE" altLang="en-US" sz="3200" dirty="0"/>
          </a:p>
          <a:p>
            <a:pPr algn="l" rtl="0">
              <a:lnSpc>
                <a:spcPct val="80000"/>
              </a:lnSpc>
              <a:buFontTx/>
              <a:buChar char="•"/>
            </a:pPr>
            <a:r>
              <a:rPr lang="de-DE" altLang="en-US" sz="3200" dirty="0"/>
              <a:t>Data is transferred to devices by ‘streams‘</a:t>
            </a:r>
          </a:p>
          <a:p>
            <a:pPr algn="l" rtl="0">
              <a:lnSpc>
                <a:spcPct val="80000"/>
              </a:lnSpc>
            </a:pPr>
            <a:endParaRPr lang="de-DE" altLang="en-US" sz="3200" dirty="0"/>
          </a:p>
          <a:p>
            <a:pPr algn="l" rtl="0">
              <a:lnSpc>
                <a:spcPct val="80000"/>
              </a:lnSpc>
            </a:pPr>
            <a:endParaRPr lang="de-DE" altLang="en-US" sz="4400" dirty="0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268413" y="4648200"/>
            <a:ext cx="135413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Program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6324600" y="4648200"/>
            <a:ext cx="1117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Device</a:t>
            </a:r>
          </a:p>
        </p:txBody>
      </p:sp>
      <p:sp>
        <p:nvSpPr>
          <p:cNvPr id="234502" name="Line 6"/>
          <p:cNvSpPr>
            <a:spLocks noChangeShapeType="1"/>
          </p:cNvSpPr>
          <p:nvPr/>
        </p:nvSpPr>
        <p:spPr bwMode="auto">
          <a:xfrm>
            <a:off x="2667000" y="4876800"/>
            <a:ext cx="36576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3124200" y="4343400"/>
            <a:ext cx="223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output - stream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1268413" y="5715000"/>
            <a:ext cx="135413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Program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6324600" y="5715000"/>
            <a:ext cx="1117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Device</a:t>
            </a:r>
          </a:p>
        </p:txBody>
      </p:sp>
      <p:sp>
        <p:nvSpPr>
          <p:cNvPr id="234507" name="Line 11"/>
          <p:cNvSpPr>
            <a:spLocks noChangeShapeType="1"/>
          </p:cNvSpPr>
          <p:nvPr/>
        </p:nvSpPr>
        <p:spPr bwMode="auto">
          <a:xfrm flipH="1">
            <a:off x="2590800" y="5943600"/>
            <a:ext cx="3657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3276600" y="5410200"/>
            <a:ext cx="204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9933"/>
                </a:solidFill>
              </a:rPr>
              <a:t>input - stream</a:t>
            </a:r>
          </a:p>
        </p:txBody>
      </p:sp>
    </p:spTree>
    <p:extLst>
      <p:ext uri="{BB962C8B-B14F-4D97-AF65-F5344CB8AC3E}">
        <p14:creationId xmlns:p14="http://schemas.microsoft.com/office/powerpoint/2010/main" val="36875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r>
              <a:rPr lang="de-DE" altLang="en-US"/>
              <a:t>Reading Binary Files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8305800" cy="3962400"/>
          </a:xfrm>
        </p:spPr>
        <p:txBody>
          <a:bodyPr/>
          <a:lstStyle/>
          <a:p>
            <a:pPr marL="609600" indent="-609600" algn="l" rtl="0"/>
            <a:r>
              <a:rPr lang="de-DE" altLang="en-US" sz="3200" dirty="0"/>
              <a:t>Class: FileInputStream</a:t>
            </a:r>
          </a:p>
          <a:p>
            <a:pPr marL="609600" indent="-609600" algn="l" rtl="0"/>
            <a:endParaRPr lang="de-DE" altLang="en-US" sz="3200" dirty="0"/>
          </a:p>
          <a:p>
            <a:pPr marL="609600" indent="-609600" algn="l" rtl="0"/>
            <a:r>
              <a:rPr lang="de-DE" altLang="en-US" sz="3200" dirty="0"/>
              <a:t>... see FileReader</a:t>
            </a:r>
          </a:p>
          <a:p>
            <a:pPr marL="609600" indent="-609600" algn="l" rtl="0"/>
            <a:endParaRPr lang="de-DE" altLang="en-US" sz="3200" dirty="0"/>
          </a:p>
          <a:p>
            <a:pPr marL="609600" indent="-609600" algn="l" rtl="0"/>
            <a:r>
              <a:rPr lang="de-DE" altLang="en-US" sz="3200" dirty="0"/>
              <a:t>The difference:</a:t>
            </a:r>
          </a:p>
          <a:p>
            <a:pPr marL="609600" indent="-609600" algn="l" rtl="0"/>
            <a:r>
              <a:rPr lang="de-DE" altLang="en-US" sz="3200" dirty="0"/>
              <a:t>No difference in usage, only in output format</a:t>
            </a:r>
          </a:p>
        </p:txBody>
      </p:sp>
    </p:spTree>
    <p:extLst>
      <p:ext uri="{BB962C8B-B14F-4D97-AF65-F5344CB8AC3E}">
        <p14:creationId xmlns:p14="http://schemas.microsoft.com/office/powerpoint/2010/main" val="6573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52958" name="Rectangle 30"/>
          <p:cNvSpPr>
            <a:spLocks noChangeArrowheads="1"/>
          </p:cNvSpPr>
          <p:nvPr/>
        </p:nvSpPr>
        <p:spPr bwMode="auto">
          <a:xfrm>
            <a:off x="838200" y="2819400"/>
            <a:ext cx="2590800" cy="15240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2957" name="Rectangle 29"/>
          <p:cNvSpPr>
            <a:spLocks noChangeArrowheads="1"/>
          </p:cNvSpPr>
          <p:nvPr/>
        </p:nvSpPr>
        <p:spPr bwMode="auto">
          <a:xfrm>
            <a:off x="838200" y="4343400"/>
            <a:ext cx="2590800" cy="15240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r>
              <a:rPr lang="de-DE" altLang="en-US"/>
              <a:t>Binary vs. TextFiles</a:t>
            </a:r>
          </a:p>
        </p:txBody>
      </p:sp>
      <p:graphicFrame>
        <p:nvGraphicFramePr>
          <p:cNvPr id="252956" name="Group 28"/>
          <p:cNvGraphicFramePr>
            <a:graphicFrameLocks noGrp="1"/>
          </p:cNvGraphicFramePr>
          <p:nvPr>
            <p:ph sz="half" idx="2"/>
          </p:nvPr>
        </p:nvGraphicFramePr>
        <p:xfrm>
          <a:off x="838200" y="1295400"/>
          <a:ext cx="7848600" cy="4572000"/>
        </p:xfrm>
        <a:graphic>
          <a:graphicData uri="http://schemas.openxmlformats.org/drawingml/2006/table">
            <a:tbl>
              <a:tblPr/>
              <a:tblGrid>
                <a:gridCol w="2616200"/>
                <a:gridCol w="2789238"/>
                <a:gridCol w="2443162"/>
              </a:tblGrid>
              <a:tr h="152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Efficient in terms of time and space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Preinformation about data needed to understand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Human readable, contains redundant information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efficient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55001" name="Rectangle 25"/>
          <p:cNvSpPr>
            <a:spLocks noChangeArrowheads="1"/>
          </p:cNvSpPr>
          <p:nvPr/>
        </p:nvSpPr>
        <p:spPr bwMode="auto">
          <a:xfrm>
            <a:off x="1143000" y="1981200"/>
            <a:ext cx="1905000" cy="6096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r>
              <a:rPr lang="de-DE" altLang="en-US"/>
              <a:t>Binary vs. TextFiles</a:t>
            </a:r>
          </a:p>
        </p:txBody>
      </p:sp>
      <p:sp>
        <p:nvSpPr>
          <p:cNvPr id="255000" name="Text Box 24"/>
          <p:cNvSpPr txBox="1">
            <a:spLocks noChangeArrowheads="1"/>
          </p:cNvSpPr>
          <p:nvPr/>
        </p:nvSpPr>
        <p:spPr bwMode="auto">
          <a:xfrm>
            <a:off x="685800" y="1295400"/>
            <a:ext cx="828357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latin typeface="Arial" charset="0"/>
              </a:rPr>
              <a:t>When use Text- / BinaryFiles 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>
                <a:latin typeface="Arial" charset="0"/>
              </a:rPr>
              <a:t>ALWAYS use TextFiles for final results </a:t>
            </a:r>
            <a:r>
              <a:rPr lang="en-US" altLang="en-US" sz="1800">
                <a:latin typeface="Arial" charset="0"/>
              </a:rPr>
              <a:t>if there’s no imperative reason to favor efficiency against readability.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Arial" charset="0"/>
              </a:rPr>
              <a:t>	Example: SIP - Standard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>
                <a:latin typeface="Arial" charset="0"/>
              </a:rPr>
              <a:t>Binary Files might be used for non-final interchange between programs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>
                <a:latin typeface="Arial" charset="0"/>
              </a:rPr>
              <a:t>Binary Files are always used for large amount of data (images, videos etc.), </a:t>
            </a:r>
            <a:r>
              <a:rPr lang="en-US" altLang="en-US" sz="1800">
                <a:latin typeface="Arial" charset="0"/>
              </a:rPr>
              <a:t>but there’s always an </a:t>
            </a:r>
            <a:r>
              <a:rPr lang="en-US" altLang="en-US" sz="1800" i="1">
                <a:latin typeface="Arial" charset="0"/>
              </a:rPr>
              <a:t>exact</a:t>
            </a:r>
            <a:r>
              <a:rPr lang="en-US" altLang="en-US" sz="1800">
                <a:latin typeface="Arial" charset="0"/>
              </a:rPr>
              <a:t> definition of the meaning of the bytestream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Arial" charset="0"/>
              </a:rPr>
              <a:t>	Example: JPG, MP3, BMP</a:t>
            </a:r>
          </a:p>
        </p:txBody>
      </p:sp>
    </p:spTree>
    <p:extLst>
      <p:ext uri="{BB962C8B-B14F-4D97-AF65-F5344CB8AC3E}">
        <p14:creationId xmlns:p14="http://schemas.microsoft.com/office/powerpoint/2010/main" val="27282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544616"/>
          </a:xfrm>
        </p:spPr>
        <p:txBody>
          <a:bodyPr>
            <a:normAutofit/>
          </a:bodyPr>
          <a:lstStyle/>
          <a:p>
            <a:pPr algn="l" rtl="0"/>
            <a:r>
              <a:rPr lang="en-US" sz="3400" dirty="0" smtClean="0"/>
              <a:t>Write a program using </a:t>
            </a:r>
            <a:r>
              <a:rPr lang="en-US" sz="3400" dirty="0" err="1" smtClean="0"/>
              <a:t>FileReader</a:t>
            </a:r>
            <a:r>
              <a:rPr lang="en-US" sz="3400" dirty="0" smtClean="0"/>
              <a:t> and </a:t>
            </a:r>
            <a:r>
              <a:rPr lang="en-US" sz="3400" dirty="0" err="1" smtClean="0"/>
              <a:t>BufferedReader</a:t>
            </a:r>
            <a:r>
              <a:rPr lang="en-US" sz="3400" dirty="0" smtClean="0"/>
              <a:t> class to read a file text.</a:t>
            </a:r>
          </a:p>
          <a:p>
            <a:pPr algn="l" rtl="0"/>
            <a:r>
              <a:rPr lang="en-US" sz="3400" dirty="0" smtClean="0"/>
              <a:t>The name of the file you can supply in the main argument.</a:t>
            </a:r>
          </a:p>
          <a:p>
            <a:pPr algn="l" rtl="0"/>
            <a:r>
              <a:rPr lang="en-US" sz="3400" dirty="0" smtClean="0"/>
              <a:t>Don’t forget to use exception handling mechanism </a:t>
            </a:r>
            <a:endParaRPr lang="en-US" sz="3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576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</a:rPr>
              <a:t>Streaming</a:t>
            </a:r>
            <a:endParaRPr lang="en-US" sz="5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1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4392488" cy="590465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/>
              <a:t>import java.io.*;</a:t>
            </a:r>
          </a:p>
          <a:p>
            <a:pPr marL="0" indent="0" algn="l" rtl="0">
              <a:buNone/>
            </a:pPr>
            <a:r>
              <a:rPr lang="en-US" sz="2000" dirty="0"/>
              <a:t>class </a:t>
            </a:r>
            <a:r>
              <a:rPr lang="en-US" sz="2000" dirty="0" err="1"/>
              <a:t>ReadFile</a:t>
            </a:r>
            <a:r>
              <a:rPr lang="en-US" sz="2000" dirty="0"/>
              <a:t> {</a:t>
            </a:r>
          </a:p>
          <a:p>
            <a:pPr marL="0" indent="0" algn="l" rtl="0">
              <a:buNone/>
            </a:pPr>
            <a:r>
              <a:rPr lang="en-US" sz="2000" dirty="0" smtClean="0"/>
              <a:t>     public </a:t>
            </a:r>
            <a:r>
              <a:rPr lang="en-US" sz="2000" dirty="0"/>
              <a:t>static void main(String[] args){</a:t>
            </a:r>
          </a:p>
          <a:p>
            <a:pPr marL="0" indent="0" algn="l" rtl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BufferedReader</a:t>
            </a:r>
            <a:r>
              <a:rPr lang="en-US" sz="2000" dirty="0" smtClean="0"/>
              <a:t> </a:t>
            </a:r>
            <a:r>
              <a:rPr lang="en-US" sz="2000" dirty="0"/>
              <a:t>in = null;</a:t>
            </a:r>
          </a:p>
          <a:p>
            <a:pPr marL="0" indent="0" algn="l" rtl="0">
              <a:buNone/>
            </a:pPr>
            <a:r>
              <a:rPr lang="en-US" sz="2000" dirty="0" smtClean="0"/>
              <a:t>         try </a:t>
            </a:r>
            <a:r>
              <a:rPr lang="en-US" sz="2000" dirty="0"/>
              <a:t>{</a:t>
            </a:r>
          </a:p>
          <a:p>
            <a:pPr marL="0" indent="0" algn="l" rtl="0">
              <a:buNone/>
            </a:pPr>
            <a:r>
              <a:rPr lang="en-US" sz="2000" dirty="0"/>
              <a:t>in = new </a:t>
            </a:r>
            <a:r>
              <a:rPr lang="en-US" sz="2000" dirty="0" err="1"/>
              <a:t>BufferedReader</a:t>
            </a:r>
            <a:r>
              <a:rPr lang="en-US" sz="2000" dirty="0"/>
              <a:t>(new </a:t>
            </a:r>
            <a:r>
              <a:rPr lang="en-US" sz="2000" dirty="0" err="1"/>
              <a:t>FileReader</a:t>
            </a:r>
            <a:r>
              <a:rPr lang="en-US" sz="2000" dirty="0"/>
              <a:t>(args[0]));</a:t>
            </a:r>
          </a:p>
          <a:p>
            <a:pPr marL="0" indent="0" algn="l" rtl="0">
              <a:buNone/>
            </a:pPr>
            <a:r>
              <a:rPr lang="en-US" sz="2000" dirty="0"/>
              <a:t>} catch (</a:t>
            </a:r>
            <a:r>
              <a:rPr lang="en-US" sz="2000" dirty="0" err="1"/>
              <a:t>FileNotFoundException</a:t>
            </a:r>
            <a:r>
              <a:rPr lang="en-US" sz="2000" dirty="0"/>
              <a:t> e) {</a:t>
            </a:r>
          </a:p>
          <a:p>
            <a:pPr marL="0" indent="0" algn="l" rtl="0">
              <a:buNone/>
            </a:pPr>
            <a:r>
              <a:rPr lang="en-US" sz="2000" dirty="0" err="1"/>
              <a:t>System.err.println</a:t>
            </a:r>
            <a:r>
              <a:rPr lang="en-US" sz="2000" dirty="0"/>
              <a:t>("no such file");</a:t>
            </a:r>
          </a:p>
          <a:p>
            <a:pPr marL="0" indent="0" algn="l" rtl="0">
              <a:buNone/>
            </a:pPr>
            <a:r>
              <a:rPr lang="en-US" sz="2000" dirty="0" err="1"/>
              <a:t>System.exit</a:t>
            </a:r>
            <a:r>
              <a:rPr lang="en-US" sz="2000" dirty="0"/>
              <a:t>(1);</a:t>
            </a:r>
          </a:p>
          <a:p>
            <a:pPr marL="0" indent="0" algn="l" rtl="0">
              <a:buNone/>
            </a:pPr>
            <a:r>
              <a:rPr lang="en-US" sz="2000" dirty="0"/>
              <a:t>} catch (</a:t>
            </a:r>
            <a:r>
              <a:rPr lang="en-US" sz="2000" dirty="0" err="1"/>
              <a:t>ArrayIndexOutOfBoundsException</a:t>
            </a:r>
            <a:r>
              <a:rPr lang="en-US" sz="2000" dirty="0"/>
              <a:t> e) {</a:t>
            </a:r>
          </a:p>
          <a:p>
            <a:pPr marL="0" indent="0" algn="l" rtl="0">
              <a:buNone/>
            </a:pPr>
            <a:r>
              <a:rPr lang="en-US" sz="2000" dirty="0" err="1"/>
              <a:t>System.err.println</a:t>
            </a:r>
            <a:r>
              <a:rPr lang="en-US" sz="2000" dirty="0"/>
              <a:t>("please supply file name");</a:t>
            </a:r>
          </a:p>
          <a:p>
            <a:pPr marL="0" indent="0" algn="l" rtl="0">
              <a:buNone/>
            </a:pPr>
            <a:r>
              <a:rPr lang="en-US" sz="2000" dirty="0" err="1"/>
              <a:t>System.exit</a:t>
            </a:r>
            <a:r>
              <a:rPr lang="en-US" sz="2000" dirty="0"/>
              <a:t>(1);</a:t>
            </a:r>
          </a:p>
          <a:p>
            <a:pPr marL="0" indent="0" algn="l" rtl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548680"/>
            <a:ext cx="3528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try {</a:t>
            </a:r>
          </a:p>
          <a:p>
            <a:pPr algn="l" rtl="0"/>
            <a:r>
              <a:rPr lang="en-US" dirty="0"/>
              <a:t>String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err="1"/>
              <a:t>in.readLine</a:t>
            </a:r>
            <a:r>
              <a:rPr lang="en-US" dirty="0"/>
              <a:t>( );</a:t>
            </a:r>
          </a:p>
          <a:p>
            <a:pPr algn="l" rtl="0"/>
            <a:r>
              <a:rPr lang="en-US" dirty="0"/>
              <a:t>while (</a:t>
            </a:r>
            <a:r>
              <a:rPr lang="en-US" dirty="0" err="1"/>
              <a:t>st</a:t>
            </a:r>
            <a:r>
              <a:rPr lang="en-US" dirty="0"/>
              <a:t> != null){</a:t>
            </a:r>
          </a:p>
          <a:p>
            <a:pPr algn="l" rtl="0"/>
            <a:r>
              <a:rPr lang="en-US" dirty="0"/>
              <a:t>System.out.println(</a:t>
            </a:r>
            <a:r>
              <a:rPr lang="en-US" dirty="0" err="1"/>
              <a:t>st</a:t>
            </a:r>
            <a:r>
              <a:rPr lang="en-US" dirty="0"/>
              <a:t>);</a:t>
            </a:r>
          </a:p>
          <a:p>
            <a:pPr algn="l" rtl="0"/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err="1"/>
              <a:t>in.readLine</a:t>
            </a:r>
            <a:r>
              <a:rPr lang="en-US" dirty="0"/>
              <a:t>( 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r>
              <a:rPr lang="en-US" dirty="0"/>
              <a:t>System.out.println( "end of file ");</a:t>
            </a:r>
          </a:p>
          <a:p>
            <a:pPr algn="l" rtl="0"/>
            <a:r>
              <a:rPr lang="en-US" dirty="0" err="1"/>
              <a:t>in.close</a:t>
            </a:r>
            <a:r>
              <a:rPr lang="en-US" dirty="0"/>
              <a:t>();</a:t>
            </a:r>
          </a:p>
          <a:p>
            <a:pPr algn="l" rtl="0"/>
            <a:r>
              <a:rPr lang="en-US" dirty="0"/>
              <a:t>}catch (IOException e) {</a:t>
            </a:r>
          </a:p>
          <a:p>
            <a:pPr algn="l" rtl="0"/>
            <a:r>
              <a:rPr lang="en-US" dirty="0"/>
              <a:t>System.out.println( "IOException occurred ");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de-DE" altLang="en-US"/>
              <a:t>CIS 068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altLang="en-US"/>
              <a:t>Streams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1828800"/>
          </a:xfrm>
        </p:spPr>
        <p:txBody>
          <a:bodyPr/>
          <a:lstStyle/>
          <a:p>
            <a:pPr marL="609600" indent="-609600" algn="l" rtl="0">
              <a:lnSpc>
                <a:spcPct val="80000"/>
              </a:lnSpc>
            </a:pPr>
            <a:r>
              <a:rPr lang="de-DE" altLang="en-US" sz="2800"/>
              <a:t>JAVA distinguishes between  2 types of streams:</a:t>
            </a:r>
          </a:p>
          <a:p>
            <a:pPr marL="609600" indent="-609600" algn="l" rtl="0">
              <a:lnSpc>
                <a:spcPct val="80000"/>
              </a:lnSpc>
            </a:pPr>
            <a:endParaRPr lang="de-DE" altLang="en-US" sz="2800"/>
          </a:p>
          <a:p>
            <a:pPr marL="609600" indent="-609600" algn="l" rtl="0">
              <a:lnSpc>
                <a:spcPct val="80000"/>
              </a:lnSpc>
            </a:pPr>
            <a:endParaRPr lang="de-DE" altLang="en-US" sz="2800"/>
          </a:p>
          <a:p>
            <a:pPr marL="609600" indent="-609600" algn="l" rtl="0">
              <a:lnSpc>
                <a:spcPct val="80000"/>
              </a:lnSpc>
              <a:buFontTx/>
              <a:buChar char="•"/>
            </a:pPr>
            <a:r>
              <a:rPr lang="de-DE" altLang="en-US" sz="2800"/>
              <a:t>Text – streams, containing ‘characters‘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2457450" y="2806184"/>
            <a:ext cx="322524" cy="369332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 b="1">
                <a:latin typeface="Courier New" pitchFamily="49" charset="0"/>
              </a:rPr>
              <a:t>I</a:t>
            </a:r>
          </a:p>
        </p:txBody>
      </p:sp>
      <p:sp>
        <p:nvSpPr>
          <p:cNvPr id="235533" name="Rectangle 13"/>
          <p:cNvSpPr>
            <a:spLocks noChangeArrowheads="1"/>
          </p:cNvSpPr>
          <p:nvPr/>
        </p:nvSpPr>
        <p:spPr bwMode="auto">
          <a:xfrm>
            <a:off x="2895600" y="2806184"/>
            <a:ext cx="242374" cy="369332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‘</a:t>
            </a:r>
          </a:p>
        </p:txBody>
      </p:sp>
      <p:sp>
        <p:nvSpPr>
          <p:cNvPr id="235534" name="Rectangle 14"/>
          <p:cNvSpPr>
            <a:spLocks noChangeArrowheads="1"/>
          </p:cNvSpPr>
          <p:nvPr/>
        </p:nvSpPr>
        <p:spPr bwMode="auto">
          <a:xfrm>
            <a:off x="3200400" y="2806184"/>
            <a:ext cx="381836" cy="369332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M</a:t>
            </a:r>
          </a:p>
        </p:txBody>
      </p:sp>
      <p:sp>
        <p:nvSpPr>
          <p:cNvPr id="235535" name="Rectangle 15"/>
          <p:cNvSpPr>
            <a:spLocks noChangeArrowheads="1"/>
          </p:cNvSpPr>
          <p:nvPr/>
        </p:nvSpPr>
        <p:spPr bwMode="auto">
          <a:xfrm>
            <a:off x="3657600" y="2806184"/>
            <a:ext cx="237566" cy="369332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 </a:t>
            </a:r>
          </a:p>
        </p:txBody>
      </p:sp>
      <p:sp>
        <p:nvSpPr>
          <p:cNvPr id="235536" name="Rectangle 16"/>
          <p:cNvSpPr>
            <a:spLocks noChangeArrowheads="1"/>
          </p:cNvSpPr>
          <p:nvPr/>
        </p:nvSpPr>
        <p:spPr bwMode="auto">
          <a:xfrm>
            <a:off x="3962400" y="2806184"/>
            <a:ext cx="317716" cy="369332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A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4343400" y="2806184"/>
            <a:ext cx="237566" cy="369332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 </a:t>
            </a: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4648200" y="2806184"/>
            <a:ext cx="290464" cy="369332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S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5029200" y="2806184"/>
            <a:ext cx="296876" cy="369332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T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5410200" y="2806184"/>
            <a:ext cx="309700" cy="369332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R</a:t>
            </a: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5867400" y="2806184"/>
            <a:ext cx="242374" cy="369332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I</a:t>
            </a: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172200" y="2806184"/>
            <a:ext cx="333746" cy="369332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N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619875" y="2806184"/>
            <a:ext cx="330540" cy="369332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G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7086600" y="2806184"/>
            <a:ext cx="396262" cy="369332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\n</a:t>
            </a:r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609600" y="2787134"/>
            <a:ext cx="98091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Program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7924800" y="2787134"/>
            <a:ext cx="811889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Device</a:t>
            </a:r>
          </a:p>
        </p:txBody>
      </p:sp>
      <p:sp>
        <p:nvSpPr>
          <p:cNvPr id="235550" name="Line 30"/>
          <p:cNvSpPr>
            <a:spLocks noChangeShapeType="1"/>
          </p:cNvSpPr>
          <p:nvPr/>
        </p:nvSpPr>
        <p:spPr bwMode="auto">
          <a:xfrm>
            <a:off x="1981200" y="2971800"/>
            <a:ext cx="4572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endParaRPr lang="en-US"/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7620000" y="2971800"/>
            <a:ext cx="3048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endParaRPr lang="en-US"/>
          </a:p>
        </p:txBody>
      </p:sp>
      <p:sp>
        <p:nvSpPr>
          <p:cNvPr id="235552" name="Text Box 32"/>
          <p:cNvSpPr txBox="1">
            <a:spLocks noChangeArrowheads="1"/>
          </p:cNvSpPr>
          <p:nvPr/>
        </p:nvSpPr>
        <p:spPr bwMode="auto">
          <a:xfrm>
            <a:off x="1540662" y="4267200"/>
            <a:ext cx="70493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rtl="0">
              <a:buFontTx/>
              <a:buChar char="•"/>
            </a:pPr>
            <a:r>
              <a:rPr lang="en-US" altLang="en-US" sz="2800">
                <a:solidFill>
                  <a:schemeClr val="tx2"/>
                </a:solidFill>
              </a:rPr>
              <a:t>Binary Streams, containing 8 – bit information</a:t>
            </a:r>
          </a:p>
        </p:txBody>
      </p:sp>
      <p:sp>
        <p:nvSpPr>
          <p:cNvPr id="235553" name="Rectangle 33"/>
          <p:cNvSpPr>
            <a:spLocks noChangeArrowheads="1"/>
          </p:cNvSpPr>
          <p:nvPr/>
        </p:nvSpPr>
        <p:spPr bwMode="auto">
          <a:xfrm>
            <a:off x="2514600" y="5015984"/>
            <a:ext cx="1287532" cy="369332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 b="1">
                <a:latin typeface="Courier New" pitchFamily="49" charset="0"/>
              </a:rPr>
              <a:t>01101001</a:t>
            </a:r>
          </a:p>
        </p:txBody>
      </p:sp>
      <p:sp>
        <p:nvSpPr>
          <p:cNvPr id="235566" name="Rectangle 46"/>
          <p:cNvSpPr>
            <a:spLocks noChangeArrowheads="1"/>
          </p:cNvSpPr>
          <p:nvPr/>
        </p:nvSpPr>
        <p:spPr bwMode="auto">
          <a:xfrm>
            <a:off x="609600" y="4996934"/>
            <a:ext cx="98091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Program</a:t>
            </a:r>
          </a:p>
        </p:txBody>
      </p:sp>
      <p:sp>
        <p:nvSpPr>
          <p:cNvPr id="235567" name="Rectangle 47"/>
          <p:cNvSpPr>
            <a:spLocks noChangeArrowheads="1"/>
          </p:cNvSpPr>
          <p:nvPr/>
        </p:nvSpPr>
        <p:spPr bwMode="auto">
          <a:xfrm>
            <a:off x="7924800" y="4996934"/>
            <a:ext cx="811889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/>
              <a:t>Device</a:t>
            </a:r>
          </a:p>
        </p:txBody>
      </p:sp>
      <p:sp>
        <p:nvSpPr>
          <p:cNvPr id="235568" name="Line 48"/>
          <p:cNvSpPr>
            <a:spLocks noChangeShapeType="1"/>
          </p:cNvSpPr>
          <p:nvPr/>
        </p:nvSpPr>
        <p:spPr bwMode="auto">
          <a:xfrm>
            <a:off x="1981200" y="5181600"/>
            <a:ext cx="4572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endParaRPr lang="en-US"/>
          </a:p>
        </p:txBody>
      </p:sp>
      <p:sp>
        <p:nvSpPr>
          <p:cNvPr id="235569" name="Line 49"/>
          <p:cNvSpPr>
            <a:spLocks noChangeShapeType="1"/>
          </p:cNvSpPr>
          <p:nvPr/>
        </p:nvSpPr>
        <p:spPr bwMode="auto">
          <a:xfrm>
            <a:off x="7620000" y="5181600"/>
            <a:ext cx="304800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endParaRPr lang="en-US"/>
          </a:p>
        </p:txBody>
      </p:sp>
      <p:sp>
        <p:nvSpPr>
          <p:cNvPr id="235570" name="Rectangle 50"/>
          <p:cNvSpPr>
            <a:spLocks noChangeArrowheads="1"/>
          </p:cNvSpPr>
          <p:nvPr/>
        </p:nvSpPr>
        <p:spPr bwMode="auto">
          <a:xfrm>
            <a:off x="4195763" y="5015984"/>
            <a:ext cx="1287532" cy="369332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 b="1">
                <a:latin typeface="Courier New" pitchFamily="49" charset="0"/>
              </a:rPr>
              <a:t>11101101</a:t>
            </a:r>
          </a:p>
        </p:txBody>
      </p:sp>
      <p:sp>
        <p:nvSpPr>
          <p:cNvPr id="235571" name="Rectangle 51"/>
          <p:cNvSpPr>
            <a:spLocks noChangeArrowheads="1"/>
          </p:cNvSpPr>
          <p:nvPr/>
        </p:nvSpPr>
        <p:spPr bwMode="auto">
          <a:xfrm>
            <a:off x="5872163" y="5015984"/>
            <a:ext cx="1287532" cy="369332"/>
          </a:xfrm>
          <a:prstGeom prst="rect">
            <a:avLst/>
          </a:prstGeom>
          <a:solidFill>
            <a:srgbClr val="99CC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 b="1">
                <a:latin typeface="Courier New" pitchFamily="49" charset="0"/>
              </a:rPr>
              <a:t>00000000</a:t>
            </a:r>
          </a:p>
        </p:txBody>
      </p:sp>
    </p:spTree>
    <p:extLst>
      <p:ext uri="{BB962C8B-B14F-4D97-AF65-F5344CB8AC3E}">
        <p14:creationId xmlns:p14="http://schemas.microsoft.com/office/powerpoint/2010/main" val="10879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Streams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8305800" cy="5410200"/>
          </a:xfrm>
        </p:spPr>
        <p:txBody>
          <a:bodyPr>
            <a:normAutofit lnSpcReduction="10000"/>
          </a:bodyPr>
          <a:lstStyle/>
          <a:p>
            <a:pPr marL="609600" indent="-609600" algn="l" rtl="0">
              <a:lnSpc>
                <a:spcPct val="80000"/>
              </a:lnSpc>
            </a:pPr>
            <a:r>
              <a:rPr lang="de-DE" altLang="en-US" sz="2800" dirty="0"/>
              <a:t>Streams in JAVA are Objects, of course !</a:t>
            </a:r>
          </a:p>
          <a:p>
            <a:pPr marL="609600" indent="-609600" algn="l" rtl="0">
              <a:lnSpc>
                <a:spcPct val="80000"/>
              </a:lnSpc>
            </a:pPr>
            <a:endParaRPr lang="de-DE" altLang="en-US" sz="2800" dirty="0"/>
          </a:p>
          <a:p>
            <a:pPr marL="609600" indent="-609600" algn="l" rtl="0">
              <a:lnSpc>
                <a:spcPct val="80000"/>
              </a:lnSpc>
            </a:pPr>
            <a:r>
              <a:rPr lang="de-DE" altLang="en-US" sz="2800" dirty="0"/>
              <a:t>Having</a:t>
            </a:r>
          </a:p>
          <a:p>
            <a:pPr marL="609600" indent="-609600" algn="l" rtl="0">
              <a:lnSpc>
                <a:spcPct val="80000"/>
              </a:lnSpc>
            </a:pPr>
            <a:endParaRPr lang="de-DE" altLang="en-US" sz="2800" dirty="0"/>
          </a:p>
          <a:p>
            <a:pPr marL="609600" indent="-609600" algn="l" rtl="0">
              <a:lnSpc>
                <a:spcPct val="80000"/>
              </a:lnSpc>
              <a:buFontTx/>
              <a:buChar char="•"/>
            </a:pPr>
            <a:r>
              <a:rPr lang="de-DE" altLang="en-US" sz="2800" dirty="0"/>
              <a:t>2 types of streams (text / binary) and</a:t>
            </a:r>
          </a:p>
          <a:p>
            <a:pPr marL="609600" indent="-609600" algn="l" rtl="0">
              <a:lnSpc>
                <a:spcPct val="80000"/>
              </a:lnSpc>
              <a:buFontTx/>
              <a:buChar char="•"/>
            </a:pPr>
            <a:r>
              <a:rPr lang="de-DE" altLang="en-US" sz="2800" dirty="0"/>
              <a:t>2 directions (input / output)</a:t>
            </a:r>
          </a:p>
          <a:p>
            <a:pPr marL="609600" indent="-609600" algn="l" rtl="0">
              <a:lnSpc>
                <a:spcPct val="80000"/>
              </a:lnSpc>
            </a:pPr>
            <a:endParaRPr lang="de-DE" altLang="en-US" sz="2800" dirty="0"/>
          </a:p>
          <a:p>
            <a:pPr marL="609600" indent="-609600" algn="l" rtl="0">
              <a:lnSpc>
                <a:spcPct val="80000"/>
              </a:lnSpc>
            </a:pPr>
            <a:r>
              <a:rPr lang="de-DE" altLang="en-US" sz="2800" dirty="0"/>
              <a:t>results in 4 base-classes dealing with I/O:</a:t>
            </a:r>
          </a:p>
          <a:p>
            <a:pPr marL="609600" indent="-609600" algn="l" rtl="0">
              <a:lnSpc>
                <a:spcPct val="80000"/>
              </a:lnSpc>
            </a:pPr>
            <a:endParaRPr lang="de-DE" altLang="en-US" sz="2800" dirty="0"/>
          </a:p>
          <a:p>
            <a:pPr marL="609600" indent="-609600" algn="l" rtl="0">
              <a:lnSpc>
                <a:spcPct val="80000"/>
              </a:lnSpc>
              <a:buFontTx/>
              <a:buAutoNum type="arabicPeriod"/>
            </a:pPr>
            <a:r>
              <a:rPr lang="de-DE" altLang="en-US" sz="2800" dirty="0">
                <a:solidFill>
                  <a:srgbClr val="66FF66"/>
                </a:solidFill>
              </a:rPr>
              <a:t>Reader: text-input</a:t>
            </a:r>
          </a:p>
          <a:p>
            <a:pPr marL="609600" indent="-609600" algn="l" rtl="0">
              <a:lnSpc>
                <a:spcPct val="80000"/>
              </a:lnSpc>
              <a:buFontTx/>
              <a:buAutoNum type="arabicPeriod"/>
            </a:pPr>
            <a:r>
              <a:rPr lang="de-DE" altLang="en-US" sz="2800" dirty="0">
                <a:solidFill>
                  <a:srgbClr val="66FF66"/>
                </a:solidFill>
              </a:rPr>
              <a:t>Writer: text-output</a:t>
            </a:r>
          </a:p>
          <a:p>
            <a:pPr marL="609600" indent="-609600" algn="l" rtl="0">
              <a:lnSpc>
                <a:spcPct val="80000"/>
              </a:lnSpc>
              <a:buFontTx/>
              <a:buAutoNum type="arabicPeriod"/>
            </a:pPr>
            <a:r>
              <a:rPr lang="de-DE" altLang="en-US" sz="2800" dirty="0">
                <a:solidFill>
                  <a:srgbClr val="99CCFF"/>
                </a:solidFill>
              </a:rPr>
              <a:t>InputStream: byte-input</a:t>
            </a:r>
          </a:p>
          <a:p>
            <a:pPr marL="609600" indent="-609600" algn="l" rtl="0">
              <a:lnSpc>
                <a:spcPct val="80000"/>
              </a:lnSpc>
              <a:buFontTx/>
              <a:buAutoNum type="arabicPeriod"/>
            </a:pPr>
            <a:r>
              <a:rPr lang="de-DE" altLang="en-US" sz="2800" dirty="0">
                <a:solidFill>
                  <a:srgbClr val="99CCFF"/>
                </a:solidFill>
              </a:rPr>
              <a:t>OutputStream: byte-output</a:t>
            </a:r>
          </a:p>
        </p:txBody>
      </p:sp>
    </p:spTree>
    <p:extLst>
      <p:ext uri="{BB962C8B-B14F-4D97-AF65-F5344CB8AC3E}">
        <p14:creationId xmlns:p14="http://schemas.microsoft.com/office/powerpoint/2010/main" val="23214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685800" y="914400"/>
            <a:ext cx="2057400" cy="19050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685800" y="3657600"/>
            <a:ext cx="1219200" cy="18288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Streams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8305800" cy="57150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de-DE" altLang="en-US" sz="2400">
                <a:solidFill>
                  <a:srgbClr val="000000"/>
                </a:solidFill>
              </a:rPr>
              <a:t>InputStream</a:t>
            </a:r>
          </a:p>
          <a:p>
            <a:pPr marL="609600" indent="-609600">
              <a:lnSpc>
                <a:spcPct val="80000"/>
              </a:lnSpc>
            </a:pPr>
            <a:endParaRPr lang="de-DE" altLang="en-US" sz="240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</a:pPr>
            <a:endParaRPr lang="de-DE" altLang="en-US" sz="240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</a:pPr>
            <a:endParaRPr lang="de-DE" altLang="en-US" sz="240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</a:pPr>
            <a:r>
              <a:rPr lang="de-DE" altLang="en-US" sz="2400">
                <a:solidFill>
                  <a:srgbClr val="000000"/>
                </a:solidFill>
              </a:rPr>
              <a:t>OutputStream</a:t>
            </a:r>
          </a:p>
          <a:p>
            <a:pPr marL="609600" indent="-609600">
              <a:lnSpc>
                <a:spcPct val="80000"/>
              </a:lnSpc>
            </a:pPr>
            <a:endParaRPr lang="de-DE" altLang="en-US" sz="2400"/>
          </a:p>
          <a:p>
            <a:pPr marL="609600" indent="-609600">
              <a:lnSpc>
                <a:spcPct val="80000"/>
              </a:lnSpc>
            </a:pPr>
            <a:endParaRPr lang="de-DE" altLang="en-US" sz="2400"/>
          </a:p>
          <a:p>
            <a:pPr marL="609600" indent="-609600">
              <a:lnSpc>
                <a:spcPct val="80000"/>
              </a:lnSpc>
            </a:pPr>
            <a:endParaRPr lang="de-DE" altLang="en-US" sz="2400"/>
          </a:p>
          <a:p>
            <a:pPr marL="609600" indent="-609600">
              <a:lnSpc>
                <a:spcPct val="80000"/>
              </a:lnSpc>
            </a:pPr>
            <a:r>
              <a:rPr lang="de-DE" altLang="en-US" sz="2400">
                <a:solidFill>
                  <a:srgbClr val="000000"/>
                </a:solidFill>
              </a:rPr>
              <a:t>Reader</a:t>
            </a:r>
          </a:p>
          <a:p>
            <a:pPr marL="609600" indent="-609600">
              <a:lnSpc>
                <a:spcPct val="80000"/>
              </a:lnSpc>
            </a:pPr>
            <a:endParaRPr lang="de-DE" altLang="en-US" sz="240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</a:pPr>
            <a:endParaRPr lang="de-DE" altLang="en-US" sz="240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</a:pPr>
            <a:r>
              <a:rPr lang="de-DE" altLang="en-US" sz="2400">
                <a:solidFill>
                  <a:srgbClr val="000000"/>
                </a:solidFill>
              </a:rPr>
              <a:t>Writer</a:t>
            </a:r>
          </a:p>
        </p:txBody>
      </p:sp>
      <p:pic>
        <p:nvPicPr>
          <p:cNvPr id="237572" name="Picture 4" descr="jn2_2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52400"/>
            <a:ext cx="6291262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573" name="Line 5"/>
          <p:cNvSpPr>
            <a:spLocks noChangeShapeType="1"/>
          </p:cNvSpPr>
          <p:nvPr/>
        </p:nvSpPr>
        <p:spPr bwMode="auto">
          <a:xfrm flipV="1">
            <a:off x="2590800" y="914400"/>
            <a:ext cx="838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>
            <a:off x="2743200" y="25908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>
            <a:off x="1905000" y="4038600"/>
            <a:ext cx="15240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6" name="Line 8"/>
          <p:cNvSpPr>
            <a:spLocks noChangeShapeType="1"/>
          </p:cNvSpPr>
          <p:nvPr/>
        </p:nvSpPr>
        <p:spPr bwMode="auto">
          <a:xfrm flipV="1">
            <a:off x="1676400" y="4953000"/>
            <a:ext cx="17526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685800" y="2819400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99CCFF"/>
                </a:solidFill>
              </a:rPr>
              <a:t>binary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685800" y="54864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66FF99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374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Streams</a:t>
            </a:r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305800" cy="5105400"/>
          </a:xfrm>
        </p:spPr>
        <p:txBody>
          <a:bodyPr/>
          <a:lstStyle/>
          <a:p>
            <a:pPr marL="609600" indent="-609600" algn="l" rtl="0">
              <a:lnSpc>
                <a:spcPct val="80000"/>
              </a:lnSpc>
              <a:buFontTx/>
              <a:buChar char="•"/>
            </a:pPr>
            <a:r>
              <a:rPr lang="de-DE" altLang="en-US" sz="2400" dirty="0">
                <a:solidFill>
                  <a:srgbClr val="99CCFF"/>
                </a:solidFill>
              </a:rPr>
              <a:t>InputStream, OutputStream</a:t>
            </a:r>
            <a:r>
              <a:rPr lang="de-DE" altLang="en-US" sz="2400" dirty="0"/>
              <a:t>, </a:t>
            </a:r>
            <a:r>
              <a:rPr lang="de-DE" altLang="en-US" sz="2400" dirty="0">
                <a:solidFill>
                  <a:srgbClr val="66FF99"/>
                </a:solidFill>
              </a:rPr>
              <a:t>Reader, Writer</a:t>
            </a:r>
            <a:r>
              <a:rPr lang="de-DE" altLang="en-US" sz="2400" dirty="0"/>
              <a:t> are abstract classes</a:t>
            </a:r>
          </a:p>
          <a:p>
            <a:pPr marL="609600" indent="-609600" algn="l" rtl="0">
              <a:lnSpc>
                <a:spcPct val="80000"/>
              </a:lnSpc>
              <a:buFontTx/>
              <a:buChar char="•"/>
            </a:pPr>
            <a:endParaRPr lang="de-DE" altLang="en-US" sz="2400" dirty="0"/>
          </a:p>
          <a:p>
            <a:pPr marL="609600" indent="-609600" algn="l" rtl="0">
              <a:lnSpc>
                <a:spcPct val="80000"/>
              </a:lnSpc>
              <a:buFontTx/>
              <a:buChar char="•"/>
            </a:pPr>
            <a:r>
              <a:rPr lang="de-DE" altLang="en-US" sz="2400" dirty="0"/>
              <a:t>Subclasses can be classified by 2 different characteristics of sources / destinations:</a:t>
            </a:r>
          </a:p>
          <a:p>
            <a:pPr marL="609600" indent="-609600" algn="l" rtl="0">
              <a:lnSpc>
                <a:spcPct val="80000"/>
              </a:lnSpc>
            </a:pPr>
            <a:endParaRPr lang="de-DE" altLang="en-US" sz="2400" dirty="0"/>
          </a:p>
          <a:p>
            <a:pPr marL="914400" lvl="1" indent="-457200" algn="l" rtl="0">
              <a:lnSpc>
                <a:spcPct val="80000"/>
              </a:lnSpc>
            </a:pPr>
            <a:r>
              <a:rPr lang="de-DE" altLang="en-US" sz="2400" dirty="0"/>
              <a:t>For final device (data sink stream)</a:t>
            </a:r>
          </a:p>
          <a:p>
            <a:pPr marL="914400" lvl="1" indent="-457200" algn="l" rtl="0">
              <a:lnSpc>
                <a:spcPct val="80000"/>
              </a:lnSpc>
              <a:buFontTx/>
              <a:buNone/>
            </a:pPr>
            <a:r>
              <a:rPr lang="de-DE" altLang="en-US" sz="2400" dirty="0"/>
              <a:t>	purpose: </a:t>
            </a:r>
            <a:r>
              <a:rPr lang="en-US" altLang="zh-TW" sz="2400" dirty="0">
                <a:ea typeface="新細明體" pitchFamily="18" charset="-120"/>
              </a:rPr>
              <a:t>serve as the source/destination of the stream</a:t>
            </a:r>
          </a:p>
          <a:p>
            <a:pPr marL="914400" lvl="1" indent="-457200" algn="l" rtl="0">
              <a:lnSpc>
                <a:spcPct val="8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000" dirty="0">
                <a:ea typeface="新細明體" pitchFamily="18" charset="-120"/>
              </a:rPr>
              <a:t>(these streams ‘really’ write or read !)</a:t>
            </a:r>
          </a:p>
          <a:p>
            <a:pPr marL="914400" lvl="1" indent="-457200" algn="l" rtl="0">
              <a:lnSpc>
                <a:spcPct val="80000"/>
              </a:lnSpc>
              <a:buFontTx/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 marL="914400" lvl="1" indent="-457200" algn="l" rtl="0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for intermediate process  (processing stream)</a:t>
            </a:r>
          </a:p>
          <a:p>
            <a:pPr marL="1295400" lvl="2" indent="-381000" algn="l" rtl="0">
              <a:lnSpc>
                <a:spcPct val="80000"/>
              </a:lnSpc>
              <a:buFontTx/>
              <a:buNone/>
            </a:pPr>
            <a:r>
              <a:rPr lang="de-DE" altLang="en-US" dirty="0"/>
              <a:t>Purpose: </a:t>
            </a:r>
            <a:r>
              <a:rPr lang="en-US" altLang="zh-TW" dirty="0">
                <a:ea typeface="新細明體" pitchFamily="18" charset="-120"/>
              </a:rPr>
              <a:t>alters or manages information in the stream</a:t>
            </a:r>
          </a:p>
          <a:p>
            <a:pPr marL="1295400" lvl="2" indent="-381000" algn="l" rtl="0">
              <a:lnSpc>
                <a:spcPct val="80000"/>
              </a:lnSpc>
              <a:buFontTx/>
              <a:buNone/>
            </a:pPr>
            <a:r>
              <a:rPr lang="en-US" altLang="zh-TW" sz="1800" dirty="0">
                <a:ea typeface="新細明體" pitchFamily="18" charset="-120"/>
              </a:rPr>
              <a:t>(these streams are ‘luxury’ additions, offering methods for convenient</a:t>
            </a:r>
          </a:p>
          <a:p>
            <a:pPr marL="1295400" lvl="2" indent="-381000" algn="l" rtl="0">
              <a:lnSpc>
                <a:spcPct val="80000"/>
              </a:lnSpc>
              <a:buFontTx/>
              <a:buNone/>
            </a:pPr>
            <a:r>
              <a:rPr lang="en-US" altLang="zh-TW" sz="1800" dirty="0">
                <a:ea typeface="新細明體" pitchFamily="18" charset="-120"/>
              </a:rPr>
              <a:t>or more efficient stream-handling)</a:t>
            </a:r>
            <a:endParaRPr lang="de-DE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18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I/O: General Scheme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5334000"/>
          </a:xfrm>
        </p:spPr>
        <p:txBody>
          <a:bodyPr/>
          <a:lstStyle/>
          <a:p>
            <a:pPr marL="609600" indent="-609600" algn="l" rtl="0"/>
            <a:r>
              <a:rPr lang="en-US" altLang="zh-TW" sz="3200" dirty="0">
                <a:ea typeface="新細明體" pitchFamily="18" charset="-120"/>
              </a:rPr>
              <a:t>In General:</a:t>
            </a:r>
          </a:p>
          <a:p>
            <a:pPr marL="609600" indent="-609600" algn="l" rtl="0"/>
            <a:r>
              <a:rPr lang="en-US" altLang="zh-TW" sz="1800" dirty="0">
                <a:ea typeface="新細明體" pitchFamily="18" charset="-120"/>
              </a:rPr>
              <a:t>Reading (writing):</a:t>
            </a:r>
          </a:p>
          <a:p>
            <a:pPr marL="914400" lvl="1" indent="-457200" algn="l" rtl="0"/>
            <a:r>
              <a:rPr lang="en-US" altLang="zh-TW" sz="1800" dirty="0">
                <a:ea typeface="新細明體" pitchFamily="18" charset="-120"/>
              </a:rPr>
              <a:t>open an input (output) stream         		</a:t>
            </a:r>
          </a:p>
          <a:p>
            <a:pPr marL="914400" lvl="1" indent="-457200" algn="l" rtl="0"/>
            <a:r>
              <a:rPr lang="en-US" altLang="zh-TW" sz="1800" dirty="0">
                <a:ea typeface="新細明體" pitchFamily="18" charset="-120"/>
              </a:rPr>
              <a:t>while there is more information   		</a:t>
            </a:r>
          </a:p>
          <a:p>
            <a:pPr marL="914400" lvl="1" indent="-457200" algn="l" rtl="0">
              <a:buFontTx/>
              <a:buNone/>
            </a:pPr>
            <a:r>
              <a:rPr lang="en-US" altLang="zh-TW" sz="1800" dirty="0">
                <a:ea typeface="新細明體" pitchFamily="18" charset="-120"/>
              </a:rPr>
              <a:t>             read(write) next data from the stream</a:t>
            </a:r>
          </a:p>
          <a:p>
            <a:pPr marL="914400" lvl="1" indent="-457200" algn="l" rtl="0"/>
            <a:r>
              <a:rPr lang="en-US" altLang="zh-TW" sz="1800" dirty="0">
                <a:ea typeface="新細明體" pitchFamily="18" charset="-120"/>
              </a:rPr>
              <a:t>close the stream.</a:t>
            </a:r>
          </a:p>
          <a:p>
            <a:pPr marL="914400" lvl="1" indent="-457200" algn="l" rtl="0"/>
            <a:endParaRPr lang="en-US" altLang="zh-TW" sz="2400" dirty="0">
              <a:ea typeface="新細明體" pitchFamily="18" charset="-120"/>
            </a:endParaRPr>
          </a:p>
          <a:p>
            <a:pPr marL="609600" indent="-609600" algn="l" rtl="0"/>
            <a:r>
              <a:rPr lang="en-US" altLang="zh-TW" sz="3200" dirty="0">
                <a:ea typeface="新細明體" pitchFamily="18" charset="-120"/>
              </a:rPr>
              <a:t>In JAVA:</a:t>
            </a:r>
          </a:p>
          <a:p>
            <a:pPr marL="914400" lvl="1" indent="-457200" algn="l" rtl="0"/>
            <a:r>
              <a:rPr lang="en-US" altLang="zh-TW" sz="1800" dirty="0">
                <a:ea typeface="新細明體" pitchFamily="18" charset="-120"/>
              </a:rPr>
              <a:t>Create a stream object and associate it with a disk-file</a:t>
            </a:r>
          </a:p>
          <a:p>
            <a:pPr marL="1295400" lvl="2" indent="-381000" algn="l" rtl="0">
              <a:buFontTx/>
              <a:buChar char="–"/>
            </a:pPr>
            <a:r>
              <a:rPr lang="en-US" altLang="zh-TW" sz="1800" dirty="0">
                <a:ea typeface="新細明體" pitchFamily="18" charset="-120"/>
              </a:rPr>
              <a:t>Give the stream object the desired functionality</a:t>
            </a:r>
          </a:p>
          <a:p>
            <a:pPr marL="914400" lvl="1" indent="-457200" algn="l" rtl="0"/>
            <a:r>
              <a:rPr lang="en-US" altLang="zh-TW" sz="1800" dirty="0">
                <a:ea typeface="新細明體" pitchFamily="18" charset="-120"/>
              </a:rPr>
              <a:t>while there is more information   		</a:t>
            </a:r>
          </a:p>
          <a:p>
            <a:pPr marL="914400" lvl="1" indent="-457200" algn="l" rtl="0">
              <a:buFontTx/>
              <a:buNone/>
            </a:pPr>
            <a:r>
              <a:rPr lang="en-US" altLang="zh-TW" sz="1800" dirty="0">
                <a:ea typeface="新細明體" pitchFamily="18" charset="-120"/>
              </a:rPr>
              <a:t>             read(write) next data from(to) the stream</a:t>
            </a:r>
          </a:p>
          <a:p>
            <a:pPr marL="914400" lvl="1" indent="-457200" algn="l" rtl="0"/>
            <a:r>
              <a:rPr lang="en-US" altLang="zh-TW" sz="1800" dirty="0">
                <a:ea typeface="新細明體" pitchFamily="18" charset="-120"/>
              </a:rPr>
              <a:t>close the stream.</a:t>
            </a:r>
            <a:r>
              <a:rPr lang="en-US" altLang="zh-TW" sz="1400" dirty="0">
                <a:ea typeface="新細明體" pitchFamily="18" charset="-120"/>
              </a:rPr>
              <a:t>	</a:t>
            </a:r>
            <a:r>
              <a:rPr lang="en-US" altLang="zh-TW" sz="2400" dirty="0">
                <a:ea typeface="新細明體" pitchFamily="18" charset="-120"/>
              </a:rPr>
              <a:t>		</a:t>
            </a:r>
            <a:endParaRPr lang="de-DE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25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Example 1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762000"/>
          </a:xfrm>
        </p:spPr>
        <p:txBody>
          <a:bodyPr/>
          <a:lstStyle/>
          <a:p>
            <a:pPr marL="609600" indent="-609600" algn="l" rtl="0"/>
            <a:r>
              <a:rPr lang="en-US" altLang="zh-TW" sz="3200" dirty="0">
                <a:ea typeface="新細明體" pitchFamily="18" charset="-120"/>
              </a:rPr>
              <a:t>Writing a </a:t>
            </a:r>
            <a:r>
              <a:rPr lang="en-US" altLang="zh-TW" sz="3200" dirty="0" smtClean="0">
                <a:ea typeface="新細明體" pitchFamily="18" charset="-120"/>
              </a:rPr>
              <a:t>text file</a:t>
            </a:r>
            <a:r>
              <a:rPr lang="en-US" altLang="zh-TW" sz="3200" dirty="0">
                <a:ea typeface="新細明體" pitchFamily="18" charset="-120"/>
              </a:rPr>
              <a:t>:</a:t>
            </a:r>
            <a:endParaRPr lang="de-DE" altLang="en-US" sz="3200" dirty="0"/>
          </a:p>
        </p:txBody>
      </p:sp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304800" y="2895600"/>
          <a:ext cx="444817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icture Publisher Bild" r:id="rId3" imgW="4448160" imgH="2886120" progId="PictPub.Image.7">
                  <p:embed/>
                </p:oleObj>
              </mc:Choice>
              <mc:Fallback>
                <p:oleObj name="Picture Publisher Bild" r:id="rId3" imgW="4448160" imgH="2886120" progId="PictPub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4448175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897476" y="2781300"/>
            <a:ext cx="4267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95400" indent="-3810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r" rtl="0"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latin typeface="Arial" charset="0"/>
                <a:ea typeface="新細明體" pitchFamily="18" charset="-120"/>
              </a:rPr>
              <a:t>Create a stream object and associate it with a disk-file</a:t>
            </a:r>
          </a:p>
          <a:p>
            <a:pPr lvl="2" algn="r" rtl="0"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latin typeface="Arial" charset="0"/>
                <a:ea typeface="新細明體" pitchFamily="18" charset="-120"/>
              </a:rPr>
              <a:t>Give the stream object the desired functionality</a:t>
            </a:r>
          </a:p>
          <a:p>
            <a:pPr lvl="1" algn="r" rtl="0"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latin typeface="Arial" charset="0"/>
                <a:ea typeface="新細明體" pitchFamily="18" charset="-120"/>
              </a:rPr>
              <a:t> write data to the stream</a:t>
            </a:r>
          </a:p>
          <a:p>
            <a:pPr lvl="1" algn="r" rtl="0">
              <a:spcBef>
                <a:spcPct val="20000"/>
              </a:spcBef>
              <a:buFontTx/>
              <a:buChar char="–"/>
            </a:pPr>
            <a:r>
              <a:rPr lang="en-US" altLang="zh-TW" sz="1800" dirty="0">
                <a:latin typeface="Arial" charset="0"/>
                <a:ea typeface="新細明體" pitchFamily="18" charset="-120"/>
              </a:rPr>
              <a:t>close the stream.</a:t>
            </a:r>
            <a:r>
              <a:rPr lang="en-US" altLang="zh-TW" sz="1400" dirty="0">
                <a:latin typeface="Arial" charset="0"/>
                <a:ea typeface="新細明體" pitchFamily="18" charset="-120"/>
              </a:rPr>
              <a:t>	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		</a:t>
            </a:r>
            <a:endParaRPr lang="de-DE" altLang="en-US" dirty="0">
              <a:latin typeface="Arial" charset="0"/>
            </a:endParaRP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 flipH="1">
            <a:off x="3352800" y="2971800"/>
            <a:ext cx="26670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47" name="Line 7"/>
          <p:cNvSpPr>
            <a:spLocks noChangeShapeType="1"/>
          </p:cNvSpPr>
          <p:nvPr/>
        </p:nvSpPr>
        <p:spPr bwMode="auto">
          <a:xfrm flipH="1">
            <a:off x="4648200" y="3657600"/>
            <a:ext cx="1371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48" name="Line 8"/>
          <p:cNvSpPr>
            <a:spLocks noChangeShapeType="1"/>
          </p:cNvSpPr>
          <p:nvPr/>
        </p:nvSpPr>
        <p:spPr bwMode="auto">
          <a:xfrm flipH="1">
            <a:off x="4648200" y="4343400"/>
            <a:ext cx="1371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49" name="Line 9"/>
          <p:cNvSpPr>
            <a:spLocks noChangeShapeType="1"/>
          </p:cNvSpPr>
          <p:nvPr/>
        </p:nvSpPr>
        <p:spPr bwMode="auto">
          <a:xfrm flipH="1">
            <a:off x="2209800" y="4724400"/>
            <a:ext cx="3810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/>
              <a:t>CIS 068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Writing Textfiles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305800" cy="5257800"/>
          </a:xfrm>
        </p:spPr>
        <p:txBody>
          <a:bodyPr/>
          <a:lstStyle/>
          <a:p>
            <a:pPr marL="609600" indent="-609600" algn="l" rtl="0"/>
            <a:r>
              <a:rPr lang="de-DE" altLang="en-US" sz="3200" dirty="0"/>
              <a:t>Class: FileWriter</a:t>
            </a:r>
          </a:p>
          <a:p>
            <a:pPr marL="609600" indent="-609600" algn="l" rtl="0"/>
            <a:r>
              <a:rPr lang="de-DE" altLang="en-US" sz="3200" dirty="0"/>
              <a:t>Frequently used methods:</a:t>
            </a:r>
          </a:p>
        </p:txBody>
      </p:sp>
      <p:graphicFrame>
        <p:nvGraphicFramePr>
          <p:cNvPr id="241674" name="Object 10"/>
          <p:cNvGraphicFramePr>
            <a:graphicFrameLocks noChangeAspect="1"/>
          </p:cNvGraphicFramePr>
          <p:nvPr/>
        </p:nvGraphicFramePr>
        <p:xfrm>
          <a:off x="4953000" y="2667000"/>
          <a:ext cx="3971925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Picture Publisher Bild" r:id="rId3" imgW="3971880" imgH="3543480" progId="PictPub.Image.7">
                  <p:embed/>
                </p:oleObj>
              </mc:Choice>
              <mc:Fallback>
                <p:oleObj name="Picture Publisher Bild" r:id="rId3" imgW="3971880" imgH="3543480" progId="PictPub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7000"/>
                        <a:ext cx="3971925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5" name="Line 11"/>
          <p:cNvSpPr>
            <a:spLocks noChangeShapeType="1"/>
          </p:cNvSpPr>
          <p:nvPr/>
        </p:nvSpPr>
        <p:spPr bwMode="auto">
          <a:xfrm>
            <a:off x="3581400" y="32766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>
            <a:off x="3581400" y="41148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>
            <a:off x="3581400" y="50292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>
            <a:off x="3581400" y="54864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80" name="Line 16"/>
          <p:cNvSpPr>
            <a:spLocks noChangeShapeType="1"/>
          </p:cNvSpPr>
          <p:nvPr/>
        </p:nvSpPr>
        <p:spPr bwMode="auto">
          <a:xfrm>
            <a:off x="3581400" y="58674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81" name="Line 17"/>
          <p:cNvSpPr>
            <a:spLocks noChangeShapeType="1"/>
          </p:cNvSpPr>
          <p:nvPr/>
        </p:nvSpPr>
        <p:spPr bwMode="auto">
          <a:xfrm flipV="1">
            <a:off x="3581400" y="2286000"/>
            <a:ext cx="0" cy="3581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885</Words>
  <Application>Microsoft Office PowerPoint</Application>
  <PresentationFormat>On-screen Show (4:3)</PresentationFormat>
  <Paragraphs>278</Paragraphs>
  <Slides>24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ערכת נושא של Office</vt:lpstr>
      <vt:lpstr>Micrografx Picture Publisher 7 Bild</vt:lpstr>
      <vt:lpstr>Streaming</vt:lpstr>
      <vt:lpstr>I/O</vt:lpstr>
      <vt:lpstr>Streams</vt:lpstr>
      <vt:lpstr>Streams</vt:lpstr>
      <vt:lpstr>Streams</vt:lpstr>
      <vt:lpstr>Streams</vt:lpstr>
      <vt:lpstr>I/O: General Scheme</vt:lpstr>
      <vt:lpstr>Example 1</vt:lpstr>
      <vt:lpstr>Writing Textfiles</vt:lpstr>
      <vt:lpstr>Writing Text files</vt:lpstr>
      <vt:lpstr>Wrapping Textfiles</vt:lpstr>
      <vt:lpstr>Wrapping a Writer</vt:lpstr>
      <vt:lpstr>Reading Textfiles</vt:lpstr>
      <vt:lpstr>Wrapping a Reader</vt:lpstr>
      <vt:lpstr>EOF Detection</vt:lpstr>
      <vt:lpstr>Example 2: Copying a Textfile</vt:lpstr>
      <vt:lpstr>Binary Files</vt:lpstr>
      <vt:lpstr>Binary Files</vt:lpstr>
      <vt:lpstr>Writing Binary Files</vt:lpstr>
      <vt:lpstr>Reading Binary Files</vt:lpstr>
      <vt:lpstr>Binary vs. TextFiles</vt:lpstr>
      <vt:lpstr>Binary vs. TextFiles</vt:lpstr>
      <vt:lpstr>Streaming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</dc:title>
  <dc:creator>Yaeli Rushinek</dc:creator>
  <cp:lastModifiedBy>Yaki Amsalem</cp:lastModifiedBy>
  <cp:revision>87</cp:revision>
  <dcterms:created xsi:type="dcterms:W3CDTF">2012-08-06T08:51:46Z</dcterms:created>
  <dcterms:modified xsi:type="dcterms:W3CDTF">2014-04-02T05:37:33Z</dcterms:modified>
</cp:coreProperties>
</file>