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5" r:id="rId4"/>
    <p:sldId id="266" r:id="rId5"/>
    <p:sldId id="267" r:id="rId6"/>
    <p:sldId id="273" r:id="rId7"/>
    <p:sldId id="274" r:id="rId8"/>
    <p:sldId id="268" r:id="rId9"/>
    <p:sldId id="269" r:id="rId10"/>
    <p:sldId id="271" r:id="rId11"/>
    <p:sldId id="272" r:id="rId12"/>
    <p:sldId id="270" r:id="rId13"/>
    <p:sldId id="279" r:id="rId14"/>
    <p:sldId id="280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90" d="100"/>
          <a:sy n="9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6F120-948A-4B95-A70E-D7718176D404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87089-9ABD-4E37-81C9-B7C4FDB431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0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7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3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4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3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3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כ"ב/ניסן/תשע"ד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80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Networking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040560"/>
          </a:xfrm>
        </p:spPr>
        <p:txBody>
          <a:bodyPr/>
          <a:lstStyle/>
          <a:p>
            <a:r>
              <a:rPr lang="en-US" dirty="0" smtClean="0">
                <a:latin typeface="David" pitchFamily="34" charset="-79"/>
                <a:cs typeface="David" pitchFamily="34" charset="-79"/>
              </a:rPr>
              <a:t>Java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מאפשרת לכתוב תכניות המבצעות פעולות מרוחקות (דרך רשת האינטרנט) וכן מאפשרת תקשורת בין תכניות הרצות על מחשבים שונים.</a:t>
            </a:r>
          </a:p>
          <a:p>
            <a:r>
              <a:rPr lang="en-US" dirty="0" smtClean="0">
                <a:latin typeface="David" pitchFamily="34" charset="-79"/>
                <a:cs typeface="David" pitchFamily="34" charset="-79"/>
              </a:rPr>
              <a:t>TCP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- השרת ממתין לפניית הלקוח</a:t>
            </a:r>
          </a:p>
          <a:p>
            <a:r>
              <a:rPr lang="en-US" dirty="0">
                <a:latin typeface="David" pitchFamily="34" charset="-79"/>
                <a:cs typeface="David" pitchFamily="34" charset="-79"/>
              </a:rPr>
              <a:t>ServerSocket </a:t>
            </a:r>
            <a:r>
              <a:rPr lang="he-IL" dirty="0">
                <a:latin typeface="David" pitchFamily="34" charset="-79"/>
                <a:cs typeface="David" pitchFamily="34" charset="-79"/>
              </a:rPr>
              <a:t>- מגדירה קצה תקשורת עבור תכנית שרת, שבאמצעותו השרת ממתין לפניות של לקוחות</a:t>
            </a:r>
          </a:p>
          <a:p>
            <a:r>
              <a:rPr lang="en-US" dirty="0">
                <a:latin typeface="David" pitchFamily="34" charset="-79"/>
                <a:cs typeface="David" pitchFamily="34" charset="-79"/>
              </a:rPr>
              <a:t>Socket</a:t>
            </a:r>
            <a:r>
              <a:rPr lang="he-IL" dirty="0">
                <a:latin typeface="David" pitchFamily="34" charset="-79"/>
                <a:cs typeface="David" pitchFamily="34" charset="-79"/>
              </a:rPr>
              <a:t>- מגדירה קצה תקשורת בתכנית השרת ובתכנית הלקוח, שבאמצעותם מתבצעת התקשורת השוטפת.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756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758547"/>
            <a:ext cx="7776864" cy="597666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500" dirty="0"/>
              <a:t>import java.io.*;</a:t>
            </a:r>
          </a:p>
          <a:p>
            <a:pPr marL="0" indent="0" algn="l" rtl="0">
              <a:buNone/>
            </a:pPr>
            <a:r>
              <a:rPr lang="en-US" sz="1500" dirty="0"/>
              <a:t>import java.net.*;</a:t>
            </a:r>
          </a:p>
          <a:p>
            <a:pPr marL="0" indent="0" algn="l" rtl="0">
              <a:buNone/>
            </a:pPr>
            <a:r>
              <a:rPr lang="en-US" sz="1500" dirty="0"/>
              <a:t>public class </a:t>
            </a:r>
            <a:r>
              <a:rPr lang="en-US" sz="1500" dirty="0" err="1"/>
              <a:t>EchoClient</a:t>
            </a:r>
            <a:r>
              <a:rPr lang="en-US" sz="1500" dirty="0"/>
              <a:t> {</a:t>
            </a:r>
          </a:p>
          <a:p>
            <a:pPr marL="0" indent="0" algn="l" rtl="0">
              <a:buNone/>
            </a:pPr>
            <a:r>
              <a:rPr lang="en-US" sz="1500" dirty="0" smtClean="0"/>
              <a:t>    public </a:t>
            </a:r>
            <a:r>
              <a:rPr lang="en-US" sz="1500" dirty="0"/>
              <a:t>static void main(String[] args) throws IOException {</a:t>
            </a:r>
          </a:p>
          <a:p>
            <a:pPr marL="0" indent="0" algn="l" rtl="0">
              <a:buNone/>
            </a:pPr>
            <a:r>
              <a:rPr lang="en-US" sz="1500" dirty="0" smtClean="0"/>
              <a:t>    Socket </a:t>
            </a:r>
            <a:r>
              <a:rPr lang="en-US" sz="1500" dirty="0" err="1"/>
              <a:t>echoSocket</a:t>
            </a:r>
            <a:r>
              <a:rPr lang="en-US" sz="1500" dirty="0"/>
              <a:t> = null;</a:t>
            </a:r>
          </a:p>
          <a:p>
            <a:pPr marL="0" indent="0" algn="l" rtl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PrintWriter</a:t>
            </a:r>
            <a:r>
              <a:rPr lang="en-US" sz="1500" dirty="0" smtClean="0"/>
              <a:t> </a:t>
            </a:r>
            <a:r>
              <a:rPr lang="en-US" sz="1500" dirty="0"/>
              <a:t>out = null;</a:t>
            </a:r>
          </a:p>
          <a:p>
            <a:pPr marL="0" indent="0" algn="l" rtl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BufferedReader</a:t>
            </a:r>
            <a:r>
              <a:rPr lang="en-US" sz="1500" dirty="0" smtClean="0"/>
              <a:t> </a:t>
            </a:r>
            <a:r>
              <a:rPr lang="en-US" sz="1500" dirty="0"/>
              <a:t>in = null;</a:t>
            </a:r>
          </a:p>
          <a:p>
            <a:pPr marL="0" indent="0" algn="l" rtl="0">
              <a:buNone/>
            </a:pPr>
            <a:r>
              <a:rPr lang="en-US" sz="1500" dirty="0" smtClean="0"/>
              <a:t>    String </a:t>
            </a:r>
            <a:r>
              <a:rPr lang="en-US" sz="1500" dirty="0"/>
              <a:t>host="</a:t>
            </a:r>
            <a:r>
              <a:rPr lang="en-US" sz="1500" dirty="0" err="1"/>
              <a:t>localhost</a:t>
            </a:r>
            <a:r>
              <a:rPr lang="en-US" sz="1500" dirty="0"/>
              <a:t>";</a:t>
            </a:r>
          </a:p>
          <a:p>
            <a:pPr marL="0" indent="0" algn="l" rtl="0">
              <a:buNone/>
            </a:pPr>
            <a:r>
              <a:rPr lang="en-US" sz="1500" dirty="0" smtClean="0"/>
              <a:t>    if </a:t>
            </a:r>
            <a:r>
              <a:rPr lang="en-US" sz="1500" dirty="0"/>
              <a:t>(</a:t>
            </a:r>
            <a:r>
              <a:rPr lang="en-US" sz="1500" dirty="0" err="1"/>
              <a:t>args.length</a:t>
            </a:r>
            <a:r>
              <a:rPr lang="en-US" sz="1500" dirty="0"/>
              <a:t>&gt;0) host=args[0];</a:t>
            </a:r>
          </a:p>
          <a:p>
            <a:pPr marL="0" indent="0" algn="l" rtl="0">
              <a:buNone/>
            </a:pPr>
            <a:r>
              <a:rPr lang="en-US" sz="1500" dirty="0" smtClean="0"/>
              <a:t>    try </a:t>
            </a:r>
            <a:r>
              <a:rPr lang="en-US" sz="1500" dirty="0"/>
              <a:t>{</a:t>
            </a:r>
          </a:p>
          <a:p>
            <a:pPr marL="0" indent="0" algn="l" rtl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	</a:t>
            </a:r>
            <a:r>
              <a:rPr lang="en-US" sz="1500" dirty="0" err="1" smtClean="0"/>
              <a:t>echoSocket</a:t>
            </a:r>
            <a:r>
              <a:rPr lang="en-US" sz="1500" dirty="0" smtClean="0"/>
              <a:t> </a:t>
            </a:r>
            <a:r>
              <a:rPr lang="en-US" sz="1500" dirty="0"/>
              <a:t>= new Socket(host, 7777);</a:t>
            </a:r>
          </a:p>
          <a:p>
            <a:pPr marL="0" indent="0" algn="l" rtl="0">
              <a:buNone/>
            </a:pPr>
            <a:r>
              <a:rPr lang="en-US" sz="1500" dirty="0" smtClean="0"/>
              <a:t>              	out </a:t>
            </a:r>
            <a:r>
              <a:rPr lang="en-US" sz="1500" dirty="0"/>
              <a:t>= new </a:t>
            </a:r>
            <a:r>
              <a:rPr lang="en-US" sz="1500" dirty="0" err="1"/>
              <a:t>BufferedWriter</a:t>
            </a:r>
            <a:r>
              <a:rPr lang="en-US" sz="1500" dirty="0"/>
              <a:t>(new </a:t>
            </a:r>
            <a:r>
              <a:rPr lang="en-US" sz="1500" dirty="0" err="1" smtClean="0"/>
              <a:t>OutputStreamWriter</a:t>
            </a:r>
            <a:r>
              <a:rPr lang="en-US" sz="1500" dirty="0" smtClean="0"/>
              <a:t>(</a:t>
            </a:r>
            <a:r>
              <a:rPr lang="en-US" sz="1500" dirty="0" err="1" smtClean="0"/>
              <a:t>echoSocket.getOutputStream</a:t>
            </a:r>
            <a:r>
              <a:rPr lang="en-US" sz="1500" dirty="0" smtClean="0"/>
              <a:t>()));</a:t>
            </a:r>
          </a:p>
          <a:p>
            <a:pPr marL="0" indent="0" algn="l" rtl="0">
              <a:buNone/>
            </a:pPr>
            <a:r>
              <a:rPr lang="en-US" sz="1500" dirty="0" smtClean="0"/>
              <a:t>	in </a:t>
            </a:r>
            <a:r>
              <a:rPr lang="en-US" sz="1500" dirty="0"/>
              <a:t>= new </a:t>
            </a:r>
            <a:r>
              <a:rPr lang="en-US" sz="1500" dirty="0" err="1"/>
              <a:t>BufferedReader</a:t>
            </a:r>
            <a:r>
              <a:rPr lang="en-US" sz="1500" dirty="0"/>
              <a:t>(new </a:t>
            </a:r>
            <a:r>
              <a:rPr lang="en-US" sz="1500" dirty="0" err="1"/>
              <a:t>InputStreamReader</a:t>
            </a:r>
            <a:r>
              <a:rPr lang="en-US" sz="1500" dirty="0"/>
              <a:t>(</a:t>
            </a:r>
          </a:p>
          <a:p>
            <a:pPr marL="0" indent="0" algn="l" rtl="0"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echoSocket.getInputStream</a:t>
            </a:r>
            <a:r>
              <a:rPr lang="en-US" sz="1500" dirty="0"/>
              <a:t>()));</a:t>
            </a:r>
          </a:p>
          <a:p>
            <a:pPr marL="0" indent="0" algn="l" rtl="0">
              <a:buNone/>
            </a:pPr>
            <a:r>
              <a:rPr lang="en-US" sz="1500" dirty="0" smtClean="0"/>
              <a:t>            } </a:t>
            </a:r>
          </a:p>
          <a:p>
            <a:pPr marL="0" indent="0" algn="l" rtl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catch </a:t>
            </a:r>
            <a:r>
              <a:rPr lang="en-US" sz="1500" dirty="0"/>
              <a:t>(UnknownHostException e) {</a:t>
            </a:r>
          </a:p>
          <a:p>
            <a:pPr marL="0" indent="0" algn="l" rtl="0">
              <a:buNone/>
            </a:pPr>
            <a:r>
              <a:rPr lang="en-US" sz="1500" dirty="0" smtClean="0"/>
              <a:t>	System.out.println</a:t>
            </a:r>
            <a:r>
              <a:rPr lang="en-US" sz="1500" dirty="0"/>
              <a:t>("Don't know about host: "+host);</a:t>
            </a:r>
          </a:p>
          <a:p>
            <a:pPr marL="0" indent="0" algn="l" rtl="0"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System.exit</a:t>
            </a:r>
            <a:r>
              <a:rPr lang="en-US" sz="1500" dirty="0" smtClean="0"/>
              <a:t>(1</a:t>
            </a:r>
            <a:r>
              <a:rPr lang="en-US" sz="1500" dirty="0"/>
              <a:t>);</a:t>
            </a:r>
          </a:p>
          <a:p>
            <a:pPr marL="0" indent="0" algn="l" rtl="0">
              <a:buNone/>
            </a:pPr>
            <a:r>
              <a:rPr lang="en-US" sz="1500" dirty="0" smtClean="0"/>
              <a:t>    } </a:t>
            </a:r>
            <a:r>
              <a:rPr lang="en-US" sz="1500" dirty="0"/>
              <a:t>catch (IOException e) {</a:t>
            </a:r>
          </a:p>
          <a:p>
            <a:pPr marL="0" indent="0" algn="l" rtl="0">
              <a:buNone/>
            </a:pPr>
            <a:r>
              <a:rPr lang="en-US" sz="1500" dirty="0" smtClean="0"/>
              <a:t>	System.out.println</a:t>
            </a:r>
            <a:r>
              <a:rPr lang="en-US" sz="1500" dirty="0"/>
              <a:t>("Couldn't get I/O for the connection to: "+host);</a:t>
            </a:r>
          </a:p>
          <a:p>
            <a:pPr marL="0" indent="0" algn="l" rtl="0"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System.exit</a:t>
            </a:r>
            <a:r>
              <a:rPr lang="en-US" sz="1500" dirty="0" smtClean="0"/>
              <a:t>(1);}</a:t>
            </a:r>
            <a:endParaRPr lang="en-US" sz="1500" b="1" dirty="0"/>
          </a:p>
        </p:txBody>
      </p:sp>
      <p:sp>
        <p:nvSpPr>
          <p:cNvPr id="5" name="Rectangle 4"/>
          <p:cNvSpPr/>
          <p:nvPr/>
        </p:nvSpPr>
        <p:spPr>
          <a:xfrm rot="1868275">
            <a:off x="7065714" y="565066"/>
            <a:ext cx="1631535" cy="630334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 Side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23246" y="116632"/>
            <a:ext cx="4811270" cy="5040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Networking-Client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8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758547"/>
            <a:ext cx="7344816" cy="519073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 rtl="0">
              <a:buNone/>
            </a:pPr>
            <a:endParaRPr lang="en-US" sz="1600" dirty="0" smtClean="0"/>
          </a:p>
          <a:p>
            <a:pPr algn="l" rtl="0"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("after connections");</a:t>
            </a:r>
          </a:p>
          <a:p>
            <a:pPr algn="l" rtl="0">
              <a:buNone/>
            </a:pPr>
            <a:r>
              <a:rPr lang="en-US" sz="1800" dirty="0" err="1" smtClean="0"/>
              <a:t>BufferedReader</a:t>
            </a:r>
            <a:r>
              <a:rPr lang="en-US" sz="1800" dirty="0" smtClean="0"/>
              <a:t> </a:t>
            </a:r>
            <a:r>
              <a:rPr lang="en-US" sz="1800" dirty="0" err="1" smtClean="0"/>
              <a:t>stdIn</a:t>
            </a:r>
            <a:r>
              <a:rPr lang="en-US" sz="1800" dirty="0" smtClean="0"/>
              <a:t> = new 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(</a:t>
            </a:r>
          </a:p>
          <a:p>
            <a:pPr algn="l" rtl="0">
              <a:buNone/>
            </a:pPr>
            <a:r>
              <a:rPr lang="en-US" sz="1800" dirty="0" smtClean="0"/>
              <a:t>new </a:t>
            </a:r>
            <a:r>
              <a:rPr lang="en-US" sz="1800" dirty="0" err="1" smtClean="0"/>
              <a:t>InputStreamReader</a:t>
            </a:r>
            <a:r>
              <a:rPr lang="en-US" sz="1800" dirty="0" smtClean="0"/>
              <a:t>(</a:t>
            </a:r>
            <a:r>
              <a:rPr lang="en-US" sz="1800" dirty="0" err="1" smtClean="0"/>
              <a:t>System.in</a:t>
            </a:r>
            <a:r>
              <a:rPr lang="en-US" sz="1800" dirty="0" smtClean="0"/>
              <a:t>));</a:t>
            </a:r>
          </a:p>
          <a:p>
            <a:pPr algn="l" rtl="0">
              <a:buNone/>
            </a:pPr>
            <a:r>
              <a:rPr lang="en-US" sz="1800" dirty="0" smtClean="0"/>
              <a:t>String </a:t>
            </a:r>
            <a:r>
              <a:rPr lang="en-US" sz="1800" dirty="0" err="1" smtClean="0"/>
              <a:t>userInput</a:t>
            </a:r>
            <a:r>
              <a:rPr lang="en-US" sz="1800" dirty="0" smtClean="0"/>
              <a:t>;</a:t>
            </a:r>
          </a:p>
          <a:p>
            <a:pPr algn="l" rtl="0">
              <a:buNone/>
            </a:pPr>
            <a:r>
              <a:rPr lang="en-US" sz="1800" dirty="0" smtClean="0"/>
              <a:t>while ((</a:t>
            </a:r>
            <a:r>
              <a:rPr lang="en-US" sz="1800" dirty="0" err="1" smtClean="0"/>
              <a:t>userInput</a:t>
            </a:r>
            <a:r>
              <a:rPr lang="en-US" sz="1800" dirty="0" smtClean="0"/>
              <a:t> = </a:t>
            </a:r>
            <a:r>
              <a:rPr lang="en-US" sz="1800" dirty="0" err="1" smtClean="0"/>
              <a:t>stdIn.readLine</a:t>
            </a:r>
            <a:r>
              <a:rPr lang="en-US" sz="1800" dirty="0" smtClean="0"/>
              <a:t>()) != null)</a:t>
            </a:r>
          </a:p>
          <a:p>
            <a:pPr algn="l" rtl="0">
              <a:buNone/>
            </a:pPr>
            <a:r>
              <a:rPr lang="en-US" sz="1800" dirty="0" smtClean="0"/>
              <a:t> {</a:t>
            </a:r>
          </a:p>
          <a:p>
            <a:pPr algn="l" rtl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userInput</a:t>
            </a:r>
            <a:r>
              <a:rPr lang="en-US" sz="1800" dirty="0" smtClean="0"/>
              <a:t>);</a:t>
            </a:r>
          </a:p>
          <a:p>
            <a:pPr algn="l" rtl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("from server: " + </a:t>
            </a:r>
            <a:r>
              <a:rPr lang="en-US" sz="1800" dirty="0" err="1" smtClean="0"/>
              <a:t>in.readLine</a:t>
            </a:r>
            <a:r>
              <a:rPr lang="en-US" sz="1800" dirty="0" smtClean="0"/>
              <a:t>());</a:t>
            </a:r>
          </a:p>
          <a:p>
            <a:pPr algn="l" rtl="0">
              <a:buNone/>
            </a:pPr>
            <a:r>
              <a:rPr lang="en-US" sz="1800" dirty="0" smtClean="0"/>
              <a:t>}</a:t>
            </a:r>
          </a:p>
          <a:p>
            <a:pPr algn="l" rtl="0">
              <a:buNone/>
            </a:pPr>
            <a:r>
              <a:rPr lang="en-US" sz="1800" dirty="0" err="1" smtClean="0"/>
              <a:t>out.close</a:t>
            </a:r>
            <a:r>
              <a:rPr lang="en-US" sz="1800" dirty="0" smtClean="0"/>
              <a:t>();</a:t>
            </a:r>
          </a:p>
          <a:p>
            <a:pPr algn="l" rtl="0">
              <a:buNone/>
            </a:pPr>
            <a:r>
              <a:rPr lang="en-US" sz="1800" dirty="0" err="1" smtClean="0"/>
              <a:t>in.close</a:t>
            </a:r>
            <a:r>
              <a:rPr lang="en-US" sz="1800" dirty="0" smtClean="0"/>
              <a:t>();</a:t>
            </a:r>
          </a:p>
          <a:p>
            <a:pPr algn="l" rtl="0">
              <a:buNone/>
            </a:pPr>
            <a:r>
              <a:rPr lang="en-US" sz="1800" dirty="0" err="1" smtClean="0"/>
              <a:t>stdIn.close</a:t>
            </a:r>
            <a:r>
              <a:rPr lang="en-US" sz="1800" dirty="0" smtClean="0"/>
              <a:t>();</a:t>
            </a:r>
          </a:p>
          <a:p>
            <a:pPr algn="l" rtl="0">
              <a:buNone/>
            </a:pPr>
            <a:r>
              <a:rPr lang="en-US" sz="1800" dirty="0" err="1" smtClean="0"/>
              <a:t>echoSocket.close</a:t>
            </a:r>
            <a:r>
              <a:rPr lang="en-US" sz="1800" dirty="0" smtClean="0"/>
              <a:t>();}</a:t>
            </a:r>
          </a:p>
          <a:p>
            <a:pPr algn="l" rtl="0">
              <a:buNone/>
            </a:pPr>
            <a:r>
              <a:rPr lang="en-US" sz="1800" dirty="0" smtClean="0"/>
              <a:t>}</a:t>
            </a:r>
            <a:endParaRPr lang="en-US" sz="1800" b="1" dirty="0"/>
          </a:p>
        </p:txBody>
      </p:sp>
      <p:sp>
        <p:nvSpPr>
          <p:cNvPr id="5" name="Rectangle 4"/>
          <p:cNvSpPr/>
          <p:nvPr/>
        </p:nvSpPr>
        <p:spPr>
          <a:xfrm rot="1868275">
            <a:off x="7065714" y="565066"/>
            <a:ext cx="1631535" cy="630334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 Side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23246" y="116632"/>
            <a:ext cx="4811270" cy="5040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Networking-Client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8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cs typeface="David" pitchFamily="2" charset="-79"/>
              </a:rPr>
              <a:t>ניתן להריץ </a:t>
            </a:r>
            <a:r>
              <a:rPr lang="he-IL" dirty="0">
                <a:cs typeface="David" pitchFamily="2" charset="-79"/>
              </a:rPr>
              <a:t>מערכת שרת- לקוח על שני מחשבים המחוברים </a:t>
            </a:r>
            <a:r>
              <a:rPr lang="he-IL" dirty="0" smtClean="0">
                <a:cs typeface="David" pitchFamily="2" charset="-79"/>
              </a:rPr>
              <a:t>ברשת- </a:t>
            </a:r>
            <a:r>
              <a:rPr lang="he-IL" dirty="0">
                <a:cs typeface="David" pitchFamily="2" charset="-79"/>
              </a:rPr>
              <a:t>מחשב אחד יריץ </a:t>
            </a:r>
            <a:r>
              <a:rPr lang="he-IL" dirty="0" smtClean="0">
                <a:cs typeface="David" pitchFamily="2" charset="-79"/>
              </a:rPr>
              <a:t>את</a:t>
            </a:r>
            <a:r>
              <a:rPr lang="he-IL" dirty="0">
                <a:cs typeface="David" pitchFamily="2" charset="-79"/>
              </a:rPr>
              <a:t> </a:t>
            </a:r>
            <a:r>
              <a:rPr lang="he-IL" dirty="0" smtClean="0">
                <a:cs typeface="David" pitchFamily="2" charset="-79"/>
              </a:rPr>
              <a:t>השרת</a:t>
            </a:r>
            <a:r>
              <a:rPr lang="he-IL" dirty="0">
                <a:cs typeface="David" pitchFamily="2" charset="-79"/>
              </a:rPr>
              <a:t>, והמחשב השני יריץ את הלקוח</a:t>
            </a:r>
            <a:r>
              <a:rPr lang="he-IL" dirty="0" smtClean="0">
                <a:cs typeface="David" pitchFamily="2" charset="-79"/>
              </a:rPr>
              <a:t>.</a:t>
            </a:r>
          </a:p>
          <a:p>
            <a:r>
              <a:rPr lang="he-IL" dirty="0" smtClean="0">
                <a:cs typeface="David" pitchFamily="2" charset="-79"/>
              </a:rPr>
              <a:t>להריץ </a:t>
            </a:r>
            <a:r>
              <a:rPr lang="he-IL" dirty="0">
                <a:cs typeface="David" pitchFamily="2" charset="-79"/>
              </a:rPr>
              <a:t>הן את השרת והן את </a:t>
            </a:r>
            <a:r>
              <a:rPr lang="he-IL" dirty="0" smtClean="0">
                <a:cs typeface="David" pitchFamily="2" charset="-79"/>
              </a:rPr>
              <a:t>הלקוח בשני </a:t>
            </a:r>
            <a:r>
              <a:rPr lang="he-IL" dirty="0">
                <a:cs typeface="David" pitchFamily="2" charset="-79"/>
              </a:rPr>
              <a:t>חלונות שונים של אותו המחשב.</a:t>
            </a:r>
            <a:endParaRPr lang="en-US" dirty="0">
              <a:cs typeface="David" pitchFamily="2" charset="-79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Networking-Server-Client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6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412776"/>
            <a:ext cx="8712968" cy="496855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Networking- assignment #1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he-IL" dirty="0" smtClean="0">
                <a:latin typeface="David" pitchFamily="34" charset="-79"/>
                <a:cs typeface="David" pitchFamily="34" charset="-79"/>
              </a:rPr>
              <a:t>כתוב תכנית שרת-לקוח, בדומה לדוגמא שבשקפים הקודמים:</a:t>
            </a:r>
          </a:p>
          <a:p>
            <a:pPr lvl="1"/>
            <a:r>
              <a:rPr lang="he-IL" dirty="0" smtClean="0">
                <a:latin typeface="David" pitchFamily="34" charset="-79"/>
                <a:cs typeface="David" pitchFamily="34" charset="-79"/>
              </a:rPr>
              <a:t>תכנית הלקוח תשלח לשרת הודעות</a:t>
            </a:r>
          </a:p>
          <a:p>
            <a:pPr lvl="1"/>
            <a:r>
              <a:rPr lang="he-IL" dirty="0" smtClean="0">
                <a:latin typeface="David" pitchFamily="34" charset="-79"/>
                <a:cs typeface="David" pitchFamily="34" charset="-79"/>
              </a:rPr>
              <a:t>כל הודעה צריכה לכלול מספר עשרוני (חד ספרתי)</a:t>
            </a:r>
          </a:p>
          <a:p>
            <a:pPr lvl="1"/>
            <a:r>
              <a:rPr lang="he-IL" dirty="0" smtClean="0">
                <a:latin typeface="David" pitchFamily="34" charset="-79"/>
                <a:cs typeface="David" pitchFamily="34" charset="-79"/>
              </a:rPr>
              <a:t>השרת יקבל את ההודעה מהלקוח ויאמת אם אכן מדובר בספרה (אתם יכולים להיעזר בקוד שכתבנו בתרגול הראשון לאימות ספרות).</a:t>
            </a:r>
          </a:p>
          <a:p>
            <a:pPr lvl="1"/>
            <a:r>
              <a:rPr lang="he-IL" dirty="0" smtClean="0">
                <a:latin typeface="David" pitchFamily="34" charset="-79"/>
                <a:cs typeface="David" pitchFamily="34" charset="-79"/>
              </a:rPr>
              <a:t>השרת יחזיר מחרוזת שמותאם לספרה (למשל אם הלקוח שולח את הספרה "5", השרת יחזיר את המחרוזת "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five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".</a:t>
            </a:r>
          </a:p>
          <a:p>
            <a:pPr lvl="1"/>
            <a:endParaRPr lang="he-IL" dirty="0" smtClean="0"/>
          </a:p>
          <a:p>
            <a:endParaRPr lang="he-IL" dirty="0" smtClean="0"/>
          </a:p>
          <a:p>
            <a:pPr lv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44292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412776"/>
            <a:ext cx="8712968" cy="496855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3">
                    <a:lumMod val="50000"/>
                  </a:schemeClr>
                </a:solidFill>
              </a:rPr>
              <a:t>Networking- assignment #2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r>
              <a:rPr lang="he-IL" sz="3300" dirty="0" smtClean="0">
                <a:latin typeface="David" pitchFamily="34" charset="-79"/>
                <a:cs typeface="David" pitchFamily="34" charset="-79"/>
              </a:rPr>
              <a:t>כתוב תכנית שמממשת הגרלת לוטו פשוטה:</a:t>
            </a:r>
          </a:p>
          <a:p>
            <a:pPr lvl="1"/>
            <a:r>
              <a:rPr lang="he-IL" sz="3300" dirty="0" smtClean="0">
                <a:latin typeface="David" pitchFamily="34" charset="-79"/>
                <a:cs typeface="David" pitchFamily="34" charset="-79"/>
              </a:rPr>
              <a:t>הלקוח בוחר באופן רנדומלי שישה מספרים בטווח של 1-50</a:t>
            </a:r>
          </a:p>
          <a:p>
            <a:pPr lvl="1"/>
            <a:r>
              <a:rPr lang="he-IL" sz="3300" dirty="0" smtClean="0">
                <a:latin typeface="David" pitchFamily="34" charset="-79"/>
                <a:cs typeface="David" pitchFamily="34" charset="-79"/>
              </a:rPr>
              <a:t>כמו כן- עושה השרת.</a:t>
            </a:r>
          </a:p>
          <a:p>
            <a:pPr lvl="1"/>
            <a:r>
              <a:rPr lang="he-IL" sz="3300" dirty="0" smtClean="0">
                <a:latin typeface="David" pitchFamily="34" charset="-79"/>
                <a:cs typeface="David" pitchFamily="34" charset="-79"/>
              </a:rPr>
              <a:t>הלקוח שולח לשרת את ששת המספרים שנבחרו</a:t>
            </a:r>
          </a:p>
          <a:p>
            <a:pPr lvl="1"/>
            <a:r>
              <a:rPr lang="he-IL" sz="3300" dirty="0" smtClean="0">
                <a:latin typeface="David" pitchFamily="34" charset="-79"/>
                <a:cs typeface="David" pitchFamily="34" charset="-79"/>
              </a:rPr>
              <a:t>במידה וישנה התאמה בין המספרים- השרת שולח ללקוח הודעה:</a:t>
            </a:r>
          </a:p>
          <a:p>
            <a:pPr marL="457200" lvl="1" indent="0" algn="l" rtl="0">
              <a:buNone/>
            </a:pPr>
            <a:r>
              <a:rPr lang="en-US" sz="3300" dirty="0" smtClean="0">
                <a:latin typeface="David" pitchFamily="34" charset="-79"/>
                <a:cs typeface="David" pitchFamily="34" charset="-79"/>
              </a:rPr>
              <a:t>“Winner , </a:t>
            </a:r>
            <a:r>
              <a:rPr lang="en-US" sz="3300" dirty="0">
                <a:latin typeface="David" pitchFamily="34" charset="-79"/>
                <a:cs typeface="David" pitchFamily="34" charset="-79"/>
              </a:rPr>
              <a:t>you matched number: </a:t>
            </a:r>
            <a:r>
              <a:rPr lang="en-US" sz="3300" dirty="0" smtClean="0">
                <a:latin typeface="David" pitchFamily="34" charset="-79"/>
                <a:cs typeface="David" pitchFamily="34" charset="-79"/>
              </a:rPr>
              <a:t>#(</a:t>
            </a:r>
            <a:r>
              <a:rPr lang="en-US" sz="3300" i="1" dirty="0" smtClean="0">
                <a:latin typeface="David" pitchFamily="34" charset="-79"/>
                <a:cs typeface="David" pitchFamily="34" charset="-79"/>
              </a:rPr>
              <a:t>number of matches</a:t>
            </a:r>
            <a:r>
              <a:rPr lang="en-US" sz="3300" dirty="0" smtClean="0">
                <a:latin typeface="David" pitchFamily="34" charset="-79"/>
                <a:cs typeface="David" pitchFamily="34" charset="-79"/>
              </a:rPr>
              <a:t>) ! "</a:t>
            </a:r>
            <a:r>
              <a:rPr lang="en-US" sz="3300" dirty="0">
                <a:latin typeface="David" pitchFamily="34" charset="-79"/>
                <a:cs typeface="David" pitchFamily="34" charset="-79"/>
              </a:rPr>
              <a:t/>
            </a:r>
            <a:br>
              <a:rPr lang="en-US" sz="3300" dirty="0">
                <a:latin typeface="David" pitchFamily="34" charset="-79"/>
                <a:cs typeface="David" pitchFamily="34" charset="-79"/>
              </a:rPr>
            </a:br>
            <a:endParaRPr lang="he-IL" sz="3300" dirty="0" smtClean="0">
              <a:latin typeface="David" pitchFamily="34" charset="-79"/>
              <a:cs typeface="David" pitchFamily="34" charset="-79"/>
            </a:endParaRPr>
          </a:p>
          <a:p>
            <a:pPr marL="0" indent="0">
              <a:buNone/>
            </a:pPr>
            <a:endParaRPr lang="he-IL" dirty="0" smtClean="0"/>
          </a:p>
          <a:p>
            <a:pPr lv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44640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980728"/>
            <a:ext cx="8589640" cy="5649491"/>
          </a:xfrm>
        </p:spPr>
        <p:txBody>
          <a:bodyPr>
            <a:normAutofit/>
          </a:bodyPr>
          <a:lstStyle/>
          <a:p>
            <a:r>
              <a:rPr lang="he-IL" b="1" dirty="0" smtClean="0"/>
              <a:t>שלבי תקשורת: השרת</a:t>
            </a:r>
            <a:endParaRPr lang="he-IL" b="1" dirty="0"/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תכנית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השרת יוצרת תחילה אובייקט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מסוג </a:t>
            </a:r>
            <a:r>
              <a:rPr lang="en-US" dirty="0">
                <a:latin typeface="David" pitchFamily="34" charset="-79"/>
                <a:cs typeface="David" pitchFamily="34" charset="-79"/>
              </a:rPr>
              <a:t>ServerSocket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ומקשרת אותו ל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port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מסוים </a:t>
            </a:r>
            <a:r>
              <a:rPr lang="he-IL" dirty="0">
                <a:latin typeface="David" pitchFamily="34" charset="-79"/>
                <a:cs typeface="David" pitchFamily="34" charset="-79"/>
              </a:rPr>
              <a:t>(מספר בין 1024 ל- 65535 בתנאי שהוא פנוי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).</a:t>
            </a:r>
          </a:p>
          <a:p>
            <a:pPr marL="0" indent="0">
              <a:buNone/>
            </a:pP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2"/>
                </a:solidFill>
              </a:rPr>
              <a:t>ServerSocket </a:t>
            </a:r>
            <a:r>
              <a:rPr lang="en-US" dirty="0" err="1">
                <a:solidFill>
                  <a:schemeClr val="tx2"/>
                </a:solidFill>
              </a:rPr>
              <a:t>serverSocket</a:t>
            </a:r>
            <a:r>
              <a:rPr lang="en-US" dirty="0">
                <a:solidFill>
                  <a:schemeClr val="tx2"/>
                </a:solidFill>
              </a:rPr>
              <a:t> = null;</a:t>
            </a:r>
          </a:p>
          <a:p>
            <a:pPr marL="0" indent="0" algn="l">
              <a:buNone/>
            </a:pPr>
            <a:r>
              <a:rPr lang="en-US" dirty="0" err="1">
                <a:solidFill>
                  <a:schemeClr val="tx2"/>
                </a:solidFill>
              </a:rPr>
              <a:t>serverSocket</a:t>
            </a:r>
            <a:r>
              <a:rPr lang="en-US" dirty="0">
                <a:solidFill>
                  <a:schemeClr val="tx2"/>
                </a:solidFill>
              </a:rPr>
              <a:t> = new ServerSocket(4444</a:t>
            </a:r>
            <a:r>
              <a:rPr lang="en-US" dirty="0" smtClean="0">
                <a:solidFill>
                  <a:schemeClr val="tx2"/>
                </a:solidFill>
              </a:rPr>
              <a:t>);</a:t>
            </a:r>
            <a:endParaRPr lang="he-IL" dirty="0" smtClean="0">
              <a:solidFill>
                <a:schemeClr val="tx2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he-IL" dirty="0" smtClean="0"/>
              <a:t>ה</a:t>
            </a:r>
            <a:r>
              <a:rPr lang="en-US" dirty="0" smtClean="0"/>
              <a:t>C</a:t>
            </a:r>
            <a:r>
              <a:rPr lang="en-US" dirty="0" smtClean="0"/>
              <a:t>onstructor</a:t>
            </a:r>
            <a:r>
              <a:rPr lang="he-IL" dirty="0" smtClean="0"/>
              <a:t> יזרוק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he-IL" dirty="0" smtClean="0"/>
              <a:t>במקרה שאי-אפשר ליצור את ה</a:t>
            </a:r>
            <a:r>
              <a:rPr lang="en-US" dirty="0" smtClean="0"/>
              <a:t>-</a:t>
            </a:r>
            <a:r>
              <a:rPr lang="he-IL" dirty="0" smtClean="0"/>
              <a:t> </a:t>
            </a:r>
            <a:r>
              <a:rPr lang="en-US" dirty="0" smtClean="0"/>
              <a:t>ServerSocket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6808"/>
            <a:ext cx="8229600" cy="89191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Server Side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6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התכנית ממתינה לפנייה של הלקוח. נעשה באמצעות המתודה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accept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של המחלקה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ServerSocket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. כשמגיעה פנייה של לקוח נוצר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Socket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עבור הלקוח.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marL="0" indent="0">
              <a:buNone/>
            </a:pP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2"/>
                </a:solidFill>
              </a:rPr>
              <a:t>Socket </a:t>
            </a:r>
            <a:r>
              <a:rPr lang="en-US" dirty="0" err="1">
                <a:solidFill>
                  <a:schemeClr val="tx2"/>
                </a:solidFill>
              </a:rPr>
              <a:t>clientSocket</a:t>
            </a:r>
            <a:r>
              <a:rPr lang="en-US" dirty="0">
                <a:solidFill>
                  <a:schemeClr val="tx2"/>
                </a:solidFill>
              </a:rPr>
              <a:t> = null;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chemeClr val="tx2"/>
                </a:solidFill>
              </a:rPr>
              <a:t>clientSocket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serverSocket.accept</a:t>
            </a:r>
            <a:r>
              <a:rPr lang="en-US" dirty="0">
                <a:solidFill>
                  <a:schemeClr val="tx2"/>
                </a:solidFill>
              </a:rPr>
              <a:t>( </a:t>
            </a:r>
            <a:r>
              <a:rPr lang="en-US" dirty="0" smtClean="0">
                <a:solidFill>
                  <a:schemeClr val="tx2"/>
                </a:solidFill>
              </a:rPr>
              <a:t>);</a:t>
            </a:r>
          </a:p>
          <a:p>
            <a:pPr marL="0" indent="0" algn="r">
              <a:buNone/>
            </a:pP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 marL="0" indent="0" algn="r">
              <a:buNone/>
            </a:pPr>
            <a:r>
              <a:rPr lang="he-IL" dirty="0" smtClean="0">
                <a:latin typeface="David" pitchFamily="34" charset="-79"/>
                <a:cs typeface="David" pitchFamily="34" charset="-79"/>
              </a:rPr>
              <a:t>התוכנית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מחכה עד אשר מגיעה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פנייה</a:t>
            </a:r>
            <a:r>
              <a:rPr lang="he-IL" dirty="0">
                <a:latin typeface="David" pitchFamily="34" charset="-79"/>
                <a:cs typeface="David" pitchFamily="34" charset="-79"/>
              </a:rPr>
              <a:t> מלקוח.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erver Side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256584"/>
          </a:xfrm>
        </p:spPr>
        <p:txBody>
          <a:bodyPr>
            <a:normAutofit lnSpcReduction="10000"/>
          </a:bodyPr>
          <a:lstStyle/>
          <a:p>
            <a:pPr marL="514350" indent="-514350" algn="r">
              <a:buFont typeface="+mj-lt"/>
              <a:buAutoNum type="arabicPeriod" startAt="3"/>
            </a:pPr>
            <a:r>
              <a:rPr lang="he-IL" sz="2800" dirty="0" smtClean="0">
                <a:latin typeface="David" pitchFamily="34" charset="-79"/>
                <a:cs typeface="David" pitchFamily="34" charset="-79"/>
              </a:rPr>
              <a:t>פתיחת זרמי קלט ופלט על ה- 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socket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 המקושר ללקוח. הזרמים נפתחים באמצעות 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getInputStream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, 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getOutputStream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 אשר מחזירים 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byte streams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.</a:t>
            </a:r>
          </a:p>
          <a:p>
            <a:pPr marL="514350" indent="-514350" algn="r">
              <a:buNone/>
            </a:pPr>
            <a:r>
              <a:rPr lang="he-IL" sz="2800" dirty="0" smtClean="0">
                <a:latin typeface="David" pitchFamily="34" charset="-79"/>
                <a:cs typeface="David" pitchFamily="34" charset="-79"/>
              </a:rPr>
              <a:t>	על זרמים אלו נפתח זרמי עיבוד 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ObjectInputStream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,  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ObjectOutputStream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.</a:t>
            </a:r>
            <a:endParaRPr lang="en-US" sz="28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2"/>
                </a:solidFill>
              </a:rPr>
              <a:t>ObjectOutputStream</a:t>
            </a:r>
            <a:r>
              <a:rPr lang="en-US" sz="2800" dirty="0" smtClean="0">
                <a:solidFill>
                  <a:schemeClr val="tx2"/>
                </a:solidFill>
              </a:rPr>
              <a:t> out = new </a:t>
            </a:r>
            <a:r>
              <a:rPr lang="en-US" sz="2800" dirty="0" err="1" smtClean="0">
                <a:solidFill>
                  <a:schemeClr val="tx2"/>
                </a:solidFill>
              </a:rPr>
              <a:t>ObjectOutputStream</a:t>
            </a:r>
            <a:r>
              <a:rPr lang="en-US" sz="2800" dirty="0" smtClean="0">
                <a:solidFill>
                  <a:schemeClr val="tx2"/>
                </a:solidFill>
              </a:rPr>
              <a:t>(</a:t>
            </a:r>
            <a:r>
              <a:rPr lang="en-US" sz="2800" dirty="0" err="1" smtClean="0">
                <a:solidFill>
                  <a:schemeClr val="tx2"/>
                </a:solidFill>
              </a:rPr>
              <a:t>clientSocket.getOutputStream</a:t>
            </a:r>
            <a:r>
              <a:rPr lang="en-US" sz="2800" dirty="0" smtClean="0">
                <a:solidFill>
                  <a:schemeClr val="tx2"/>
                </a:solidFill>
              </a:rPr>
              <a:t>());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2"/>
                </a:solidFill>
              </a:rPr>
              <a:t>out.flush</a:t>
            </a:r>
            <a:r>
              <a:rPr lang="en-US" sz="2800" dirty="0" smtClean="0">
                <a:solidFill>
                  <a:schemeClr val="tx2"/>
                </a:solidFill>
              </a:rPr>
              <a:t>();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2"/>
                </a:solidFill>
              </a:rPr>
              <a:t>ObjectInputStream</a:t>
            </a:r>
            <a:r>
              <a:rPr lang="en-US" sz="2800" dirty="0" smtClean="0">
                <a:solidFill>
                  <a:schemeClr val="tx2"/>
                </a:solidFill>
              </a:rPr>
              <a:t> in = new </a:t>
            </a:r>
            <a:r>
              <a:rPr lang="en-US" sz="2800" dirty="0" err="1" smtClean="0">
                <a:solidFill>
                  <a:schemeClr val="tx2"/>
                </a:solidFill>
              </a:rPr>
              <a:t>ObjectInputStream</a:t>
            </a:r>
            <a:r>
              <a:rPr lang="en-US" sz="2800" dirty="0" smtClean="0">
                <a:solidFill>
                  <a:schemeClr val="tx2"/>
                </a:solidFill>
              </a:rPr>
              <a:t>(</a:t>
            </a:r>
            <a:r>
              <a:rPr lang="en-US" sz="2800" dirty="0" err="1" smtClean="0">
                <a:solidFill>
                  <a:schemeClr val="tx2"/>
                </a:solidFill>
              </a:rPr>
              <a:t>clientSocket.getInputStream</a:t>
            </a:r>
            <a:r>
              <a:rPr lang="en-US" sz="2800" dirty="0" smtClean="0">
                <a:solidFill>
                  <a:schemeClr val="tx2"/>
                </a:solidFill>
              </a:rPr>
              <a:t>());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erver Side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5112568"/>
          </a:xfrm>
        </p:spPr>
        <p:txBody>
          <a:bodyPr>
            <a:normAutofit/>
          </a:bodyPr>
          <a:lstStyle/>
          <a:p>
            <a:r>
              <a:rPr lang="he-IL" sz="2800" dirty="0" smtClean="0">
                <a:latin typeface="David" pitchFamily="34" charset="-79"/>
                <a:cs typeface="David" pitchFamily="34" charset="-79"/>
              </a:rPr>
              <a:t>השרת יכול לשלוח נתונים ולקבלם. הדו-שיח בין השרת ללקוח נמשך עד שאחד הצדדים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מחליט שהוא מעוניין להפסיק.</a:t>
            </a:r>
            <a:endParaRPr lang="en-US" sz="2800" dirty="0" smtClean="0">
              <a:latin typeface="David" pitchFamily="34" charset="-79"/>
              <a:cs typeface="David" pitchFamily="34" charset="-79"/>
            </a:endParaRPr>
          </a:p>
          <a:p>
            <a:r>
              <a:rPr lang="he-IL" sz="2800" dirty="0" smtClean="0">
                <a:latin typeface="David" pitchFamily="34" charset="-79"/>
                <a:cs typeface="David" pitchFamily="34" charset="-79"/>
              </a:rPr>
              <a:t>בסיום התקשורת, השרת צריך לסגור את זרמי הקלט והפלט ואת ה- 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Socket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 המקושרים ללקוח, ואת ה 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ServerSocket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-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.</a:t>
            </a:r>
          </a:p>
          <a:p>
            <a:endParaRPr lang="he-IL" sz="2800" dirty="0" smtClean="0">
              <a:latin typeface="David" pitchFamily="34" charset="-79"/>
              <a:cs typeface="David" pitchFamily="34" charset="-79"/>
            </a:endParaRPr>
          </a:p>
          <a:p>
            <a:pPr algn="l" rtl="0">
              <a:buNone/>
            </a:pPr>
            <a:r>
              <a:rPr lang="en-US" sz="2800" dirty="0" err="1" smtClean="0">
                <a:solidFill>
                  <a:schemeClr val="tx2"/>
                </a:solidFill>
              </a:rPr>
              <a:t>out.close</a:t>
            </a:r>
            <a:r>
              <a:rPr lang="en-US" sz="2800" dirty="0" smtClean="0">
                <a:solidFill>
                  <a:schemeClr val="tx2"/>
                </a:solidFill>
              </a:rPr>
              <a:t>();</a:t>
            </a:r>
          </a:p>
          <a:p>
            <a:pPr algn="l" rtl="0">
              <a:buNone/>
            </a:pPr>
            <a:r>
              <a:rPr lang="en-US" sz="2800" dirty="0" err="1" smtClean="0">
                <a:solidFill>
                  <a:schemeClr val="tx2"/>
                </a:solidFill>
              </a:rPr>
              <a:t>in.close</a:t>
            </a:r>
            <a:r>
              <a:rPr lang="en-US" sz="2800" dirty="0" smtClean="0">
                <a:solidFill>
                  <a:schemeClr val="tx2"/>
                </a:solidFill>
              </a:rPr>
              <a:t>();</a:t>
            </a:r>
          </a:p>
          <a:p>
            <a:pPr algn="l" rtl="0">
              <a:buNone/>
            </a:pPr>
            <a:r>
              <a:rPr lang="en-US" sz="2800" dirty="0" err="1" smtClean="0">
                <a:solidFill>
                  <a:schemeClr val="tx2"/>
                </a:solidFill>
              </a:rPr>
              <a:t>clientSocket.close</a:t>
            </a:r>
            <a:r>
              <a:rPr lang="en-US" sz="2800" dirty="0" smtClean="0">
                <a:solidFill>
                  <a:schemeClr val="tx2"/>
                </a:solidFill>
              </a:rPr>
              <a:t>();</a:t>
            </a:r>
          </a:p>
          <a:p>
            <a:pPr algn="l" rtl="0">
              <a:buNone/>
            </a:pPr>
            <a:r>
              <a:rPr lang="en-US" sz="2800" dirty="0" err="1" smtClean="0">
                <a:solidFill>
                  <a:schemeClr val="tx2"/>
                </a:solidFill>
              </a:rPr>
              <a:t>serverSocket.close</a:t>
            </a:r>
            <a:r>
              <a:rPr lang="en-US" sz="2800" dirty="0" smtClean="0">
                <a:solidFill>
                  <a:schemeClr val="tx2"/>
                </a:solidFill>
              </a:rPr>
              <a:t>();</a:t>
            </a:r>
          </a:p>
          <a:p>
            <a:pPr algn="r">
              <a:buNone/>
            </a:pPr>
            <a:r>
              <a:rPr lang="he-IL" sz="2800" dirty="0">
                <a:latin typeface="David" pitchFamily="34" charset="-79"/>
                <a:cs typeface="David" pitchFamily="34" charset="-79"/>
              </a:rPr>
              <a:t>סגירה של 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ה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 socket 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תסגור את </a:t>
            </a:r>
            <a:r>
              <a:rPr lang="he-IL" sz="2800" dirty="0" err="1" smtClean="0">
                <a:latin typeface="David" pitchFamily="34" charset="-79"/>
                <a:cs typeface="David" pitchFamily="34" charset="-79"/>
              </a:rPr>
              <a:t>הקונקשיין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 ואת ה 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streams</a:t>
            </a:r>
            <a:endParaRPr lang="en-US" sz="2800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Server Side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980728"/>
            <a:ext cx="8589640" cy="5649491"/>
          </a:xfrm>
        </p:spPr>
        <p:txBody>
          <a:bodyPr>
            <a:normAutofit fontScale="92500"/>
          </a:bodyPr>
          <a:lstStyle/>
          <a:p>
            <a:r>
              <a:rPr lang="he-IL" b="1" dirty="0" smtClean="0">
                <a:cs typeface="David" pitchFamily="2" charset="-79"/>
              </a:rPr>
              <a:t>שלבי תקשורת: הלקוח</a:t>
            </a:r>
            <a:endParaRPr lang="he-IL" b="1" dirty="0">
              <a:cs typeface="David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dirty="0" smtClean="0">
                <a:cs typeface="David" pitchFamily="2" charset="-79"/>
              </a:rPr>
              <a:t>תכנית הלקוח יוצרת קשר עם השרת באמצעות יצירת</a:t>
            </a:r>
            <a:r>
              <a:rPr lang="en-US" dirty="0" smtClean="0">
                <a:cs typeface="David" pitchFamily="2" charset="-79"/>
              </a:rPr>
              <a:t> Socket </a:t>
            </a:r>
            <a:r>
              <a:rPr lang="he-IL" dirty="0" smtClean="0">
                <a:cs typeface="David" pitchFamily="2" charset="-79"/>
              </a:rPr>
              <a:t>תוך ציון שם המחשב ומספר</a:t>
            </a:r>
            <a:r>
              <a:rPr lang="en-US" dirty="0" smtClean="0">
                <a:cs typeface="David" pitchFamily="2" charset="-79"/>
              </a:rPr>
              <a:t> </a:t>
            </a:r>
            <a:r>
              <a:rPr lang="he-IL" dirty="0" smtClean="0">
                <a:cs typeface="David" pitchFamily="2" charset="-79"/>
              </a:rPr>
              <a:t> ה- </a:t>
            </a:r>
            <a:r>
              <a:rPr lang="en-US" dirty="0" smtClean="0">
                <a:cs typeface="David" pitchFamily="2" charset="-79"/>
              </a:rPr>
              <a:t>port</a:t>
            </a:r>
            <a:r>
              <a:rPr lang="he-IL" dirty="0" smtClean="0">
                <a:cs typeface="David" pitchFamily="2" charset="-79"/>
              </a:rPr>
              <a:t> של השרת:</a:t>
            </a:r>
            <a:endParaRPr lang="he-IL" dirty="0" smtClean="0">
              <a:latin typeface="David" pitchFamily="34" charset="-79"/>
              <a:cs typeface="David" pitchFamily="2" charset="-79"/>
            </a:endParaRPr>
          </a:p>
          <a:p>
            <a:pPr algn="l" rtl="0"/>
            <a:r>
              <a:rPr lang="en-US" dirty="0" smtClean="0">
                <a:solidFill>
                  <a:schemeClr val="tx2"/>
                </a:solidFill>
                <a:cs typeface="David" pitchFamily="2" charset="-79"/>
              </a:rPr>
              <a:t>Socket </a:t>
            </a:r>
            <a:r>
              <a:rPr lang="en-US" dirty="0" err="1" smtClean="0">
                <a:solidFill>
                  <a:schemeClr val="tx2"/>
                </a:solidFill>
                <a:cs typeface="David" pitchFamily="2" charset="-79"/>
              </a:rPr>
              <a:t>socket</a:t>
            </a:r>
            <a:r>
              <a:rPr lang="en-US" dirty="0" smtClean="0">
                <a:solidFill>
                  <a:schemeClr val="tx2"/>
                </a:solidFill>
                <a:cs typeface="David" pitchFamily="2" charset="-79"/>
              </a:rPr>
              <a:t> = null;</a:t>
            </a:r>
          </a:p>
          <a:p>
            <a:pPr algn="l" rtl="0"/>
            <a:r>
              <a:rPr lang="en-US" dirty="0" smtClean="0">
                <a:solidFill>
                  <a:schemeClr val="tx2"/>
                </a:solidFill>
                <a:cs typeface="David" pitchFamily="2" charset="-79"/>
              </a:rPr>
              <a:t>socket = new Socket("hostname",4444);</a:t>
            </a:r>
            <a:endParaRPr lang="he-IL" dirty="0" smtClean="0">
              <a:solidFill>
                <a:schemeClr val="tx2"/>
              </a:solidFill>
              <a:cs typeface="David" pitchFamily="2" charset="-79"/>
            </a:endParaRPr>
          </a:p>
          <a:p>
            <a:pPr algn="l" rtl="0"/>
            <a:endParaRPr lang="he-IL" dirty="0" smtClean="0">
              <a:solidFill>
                <a:schemeClr val="tx2"/>
              </a:solidFill>
              <a:cs typeface="David" pitchFamily="2" charset="-79"/>
            </a:endParaRPr>
          </a:p>
          <a:p>
            <a:pPr marL="0" indent="0"/>
            <a:r>
              <a:rPr lang="he-IL" dirty="0" smtClean="0">
                <a:cs typeface="David" pitchFamily="2" charset="-79"/>
              </a:rPr>
              <a:t>אם השרת רץ על אותו המחשב שבו רץ הלקוח אפשר לספק את השם </a:t>
            </a:r>
            <a:r>
              <a:rPr lang="en-US" dirty="0" smtClean="0">
                <a:cs typeface="David" pitchFamily="2" charset="-79"/>
              </a:rPr>
              <a:t>“</a:t>
            </a:r>
            <a:r>
              <a:rPr lang="en-US" dirty="0" err="1" smtClean="0">
                <a:cs typeface="David" pitchFamily="2" charset="-79"/>
              </a:rPr>
              <a:t>localhost</a:t>
            </a:r>
            <a:r>
              <a:rPr lang="en-US" dirty="0" smtClean="0">
                <a:cs typeface="David" pitchFamily="2" charset="-79"/>
              </a:rPr>
              <a:t>”</a:t>
            </a:r>
            <a:r>
              <a:rPr lang="he-IL" dirty="0" smtClean="0">
                <a:cs typeface="David" pitchFamily="2" charset="-79"/>
              </a:rPr>
              <a:t> והוא מתורגם למחשב המקומי.</a:t>
            </a:r>
          </a:p>
          <a:p>
            <a:pPr marL="0" indent="0"/>
            <a:r>
              <a:rPr lang="he-IL" dirty="0"/>
              <a:t>ה</a:t>
            </a:r>
            <a:r>
              <a:rPr lang="en-US" dirty="0"/>
              <a:t>Constructor</a:t>
            </a:r>
            <a:r>
              <a:rPr lang="he-IL" dirty="0"/>
              <a:t> יזרוק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he-IL" dirty="0" smtClean="0">
                <a:cs typeface="David" pitchFamily="2" charset="-79"/>
              </a:rPr>
              <a:t> </a:t>
            </a:r>
            <a:r>
              <a:rPr lang="he-IL" dirty="0" smtClean="0">
                <a:cs typeface="David" pitchFamily="2" charset="-79"/>
              </a:rPr>
              <a:t>במקרה שיש תקלה ביצירת ה- </a:t>
            </a:r>
            <a:r>
              <a:rPr lang="en-US" dirty="0" smtClean="0">
                <a:cs typeface="David" pitchFamily="2" charset="-79"/>
              </a:rPr>
              <a:t>Socket </a:t>
            </a:r>
            <a:r>
              <a:rPr lang="he-IL" dirty="0" smtClean="0">
                <a:cs typeface="David" pitchFamily="2" charset="-79"/>
              </a:rPr>
              <a:t>.</a:t>
            </a:r>
            <a:endParaRPr lang="en-US" dirty="0" smtClean="0">
              <a:cs typeface="David" pitchFamily="2" charset="-79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6808"/>
            <a:ext cx="8229600" cy="89191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Client Side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6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980728"/>
            <a:ext cx="8589640" cy="5649491"/>
          </a:xfrm>
        </p:spPr>
        <p:txBody>
          <a:bodyPr>
            <a:normAutofit/>
          </a:bodyPr>
          <a:lstStyle/>
          <a:p>
            <a:r>
              <a:rPr lang="he-IL" b="1" dirty="0" smtClean="0">
                <a:cs typeface="David" pitchFamily="2" charset="-79"/>
              </a:rPr>
              <a:t>שלבי תקשורת: הלקוח</a:t>
            </a:r>
            <a:endParaRPr lang="he-IL" b="1" dirty="0">
              <a:cs typeface="David" pitchFamily="2" charset="-79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he-IL" dirty="0" smtClean="0">
                <a:cs typeface="David" pitchFamily="2" charset="-79"/>
              </a:rPr>
              <a:t>לאחר יצירת ה </a:t>
            </a:r>
            <a:r>
              <a:rPr lang="en-US" dirty="0" smtClean="0">
                <a:cs typeface="David" pitchFamily="2" charset="-79"/>
              </a:rPr>
              <a:t>Socket-</a:t>
            </a:r>
            <a:r>
              <a:rPr lang="he-IL" dirty="0" smtClean="0">
                <a:cs typeface="David" pitchFamily="2" charset="-79"/>
              </a:rPr>
              <a:t> והתחברות לשרת, הלקוח פותח זרמי קלט ופלט על ה</a:t>
            </a:r>
            <a:r>
              <a:rPr lang="en-US" dirty="0" smtClean="0">
                <a:cs typeface="David" pitchFamily="2" charset="-79"/>
              </a:rPr>
              <a:t> Socket-</a:t>
            </a:r>
            <a:r>
              <a:rPr lang="he-IL" dirty="0" smtClean="0">
                <a:cs typeface="David" pitchFamily="2" charset="-79"/>
              </a:rPr>
              <a:t> הוא מתקשר עם השרת (בדומה לשרת).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he-IL" dirty="0" smtClean="0">
                <a:cs typeface="David" pitchFamily="2" charset="-79"/>
              </a:rPr>
              <a:t>עם סיום התקשורת יש לסגור את </a:t>
            </a:r>
            <a:r>
              <a:rPr lang="he-IL" dirty="0" smtClean="0">
                <a:cs typeface="David" pitchFamily="2" charset="-79"/>
              </a:rPr>
              <a:t>ה</a:t>
            </a:r>
            <a:r>
              <a:rPr lang="en-US" dirty="0" smtClean="0">
                <a:cs typeface="David" pitchFamily="2" charset="-79"/>
              </a:rPr>
              <a:t> </a:t>
            </a:r>
            <a:r>
              <a:rPr lang="en-US" dirty="0" smtClean="0">
                <a:cs typeface="David" pitchFamily="2" charset="-79"/>
              </a:rPr>
              <a:t>Socket-</a:t>
            </a:r>
            <a:r>
              <a:rPr lang="he-IL" dirty="0" smtClean="0">
                <a:cs typeface="David" pitchFamily="2" charset="-79"/>
              </a:rPr>
              <a:t> </a:t>
            </a:r>
          </a:p>
          <a:p>
            <a:r>
              <a:rPr lang="he-IL" dirty="0" smtClean="0">
                <a:cs typeface="David" pitchFamily="2" charset="-79"/>
              </a:rPr>
              <a:t>כדי להרחיב את המערכת לשרת המטפל בו- זמנית בכמה לקוחות, השרת צריך להכיל לולאה אין-סופית הממתינה לפניות של לקוחות.</a:t>
            </a:r>
          </a:p>
          <a:p>
            <a:r>
              <a:rPr lang="he-IL" dirty="0" smtClean="0">
                <a:cs typeface="David" pitchFamily="2" charset="-79"/>
              </a:rPr>
              <a:t>בעבור </a:t>
            </a:r>
            <a:r>
              <a:rPr lang="he-IL" dirty="0" smtClean="0">
                <a:cs typeface="David" pitchFamily="2" charset="-79"/>
              </a:rPr>
              <a:t>כל פנייה שמתקבלת יש ליצור </a:t>
            </a:r>
            <a:r>
              <a:rPr lang="he-IL" dirty="0" err="1" smtClean="0">
                <a:cs typeface="David" pitchFamily="2" charset="-79"/>
              </a:rPr>
              <a:t>תהלי</a:t>
            </a:r>
            <a:r>
              <a:rPr lang="he-IL" dirty="0" err="1" smtClean="0">
                <a:cs typeface="David" pitchFamily="2" charset="-79"/>
              </a:rPr>
              <a:t>כון</a:t>
            </a:r>
            <a:r>
              <a:rPr lang="he-IL" dirty="0" smtClean="0">
                <a:cs typeface="David" pitchFamily="2" charset="-79"/>
              </a:rPr>
              <a:t> </a:t>
            </a:r>
            <a:r>
              <a:rPr lang="he-IL" dirty="0" smtClean="0">
                <a:cs typeface="David" pitchFamily="2" charset="-79"/>
              </a:rPr>
              <a:t>(</a:t>
            </a:r>
            <a:r>
              <a:rPr lang="en-US" dirty="0" smtClean="0">
                <a:cs typeface="David" pitchFamily="2" charset="-79"/>
              </a:rPr>
              <a:t>Thread</a:t>
            </a:r>
            <a:r>
              <a:rPr lang="he-IL" dirty="0" smtClean="0">
                <a:cs typeface="David" pitchFamily="2" charset="-79"/>
              </a:rPr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6808"/>
            <a:ext cx="8229600" cy="89191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Client Side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6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758547"/>
            <a:ext cx="5040560" cy="597666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600" dirty="0"/>
              <a:t>import java.net.*;</a:t>
            </a:r>
          </a:p>
          <a:p>
            <a:pPr marL="0" indent="0" algn="l" rtl="0">
              <a:buNone/>
            </a:pPr>
            <a:r>
              <a:rPr lang="en-US" sz="1600" dirty="0"/>
              <a:t>import java.io</a:t>
            </a:r>
            <a:r>
              <a:rPr lang="en-US" sz="1600" dirty="0" smtClean="0"/>
              <a:t>.*;</a:t>
            </a: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public class </a:t>
            </a:r>
            <a:r>
              <a:rPr lang="en-US" sz="1600" b="1" dirty="0" err="1"/>
              <a:t>EchoServer</a:t>
            </a:r>
            <a:r>
              <a:rPr lang="en-US" sz="1600" dirty="0"/>
              <a:t> {</a:t>
            </a:r>
          </a:p>
          <a:p>
            <a:pPr marL="0" indent="0" algn="l" rtl="0">
              <a:buNone/>
            </a:pPr>
            <a:r>
              <a:rPr lang="en-US" sz="1600" dirty="0" smtClean="0"/>
              <a:t>   public </a:t>
            </a:r>
            <a:r>
              <a:rPr lang="en-US" sz="1600" dirty="0"/>
              <a:t>static void main(String[] args) throws IOException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 algn="l" rtl="0">
              <a:buNone/>
            </a:pPr>
            <a:r>
              <a:rPr lang="en-US" sz="1600" dirty="0" smtClean="0"/>
              <a:t>   ServerSocket </a:t>
            </a:r>
            <a:r>
              <a:rPr lang="en-US" sz="1600" dirty="0" err="1"/>
              <a:t>serverSocket</a:t>
            </a:r>
            <a:r>
              <a:rPr lang="en-US" sz="1600" dirty="0"/>
              <a:t> = null;</a:t>
            </a:r>
          </a:p>
          <a:p>
            <a:pPr marL="0" indent="0" algn="l" rtl="0">
              <a:buNone/>
            </a:pPr>
            <a:r>
              <a:rPr lang="en-US" sz="1600" dirty="0" smtClean="0"/>
              <a:t>   try {</a:t>
            </a:r>
          </a:p>
          <a:p>
            <a:pPr marL="0" indent="0" algn="l" rtl="0">
              <a:buNone/>
            </a:pPr>
            <a:r>
              <a:rPr lang="en-US" sz="1600" b="1" dirty="0" smtClean="0"/>
              <a:t>   	</a:t>
            </a:r>
            <a:r>
              <a:rPr lang="en-US" sz="1600" b="1" dirty="0" err="1" smtClean="0"/>
              <a:t>serverSocket</a:t>
            </a:r>
            <a:r>
              <a:rPr lang="en-US" sz="1600" b="1" dirty="0" smtClean="0"/>
              <a:t> </a:t>
            </a:r>
            <a:r>
              <a:rPr lang="en-US" sz="1600" b="1" dirty="0"/>
              <a:t>= new ServerSocket(7777);</a:t>
            </a:r>
          </a:p>
          <a:p>
            <a:pPr marL="0" indent="0" algn="l" rtl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} </a:t>
            </a:r>
          </a:p>
          <a:p>
            <a:pPr marL="0" indent="0" algn="l" rtl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catch </a:t>
            </a:r>
            <a:r>
              <a:rPr lang="en-US" sz="1600" dirty="0"/>
              <a:t>(IOException e) {</a:t>
            </a:r>
          </a:p>
          <a:p>
            <a:pPr marL="0" indent="0" algn="l" rtl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System.err.println</a:t>
            </a:r>
            <a:r>
              <a:rPr lang="en-US" sz="1600" dirty="0"/>
              <a:t>("</a:t>
            </a:r>
            <a:r>
              <a:rPr lang="en-US" sz="1600" dirty="0" smtClean="0"/>
              <a:t>Couldn’t </a:t>
            </a:r>
            <a:r>
              <a:rPr lang="en-US" sz="1600" dirty="0"/>
              <a:t>listen on </a:t>
            </a:r>
            <a:r>
              <a:rPr lang="en-US" sz="1600" dirty="0" smtClean="0"/>
              <a:t>port");</a:t>
            </a:r>
            <a:endParaRPr lang="en-US" sz="1600" dirty="0"/>
          </a:p>
          <a:p>
            <a:pPr marL="0" indent="0" algn="l" rtl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System.exit</a:t>
            </a:r>
            <a:r>
              <a:rPr lang="en-US" sz="1600" dirty="0" smtClean="0"/>
              <a:t>(1</a:t>
            </a:r>
            <a:r>
              <a:rPr lang="en-US" sz="1600" dirty="0"/>
              <a:t>);</a:t>
            </a:r>
          </a:p>
          <a:p>
            <a:pPr marL="0" indent="0" algn="l" rtl="0">
              <a:buNone/>
            </a:pPr>
            <a:r>
              <a:rPr lang="en-US" sz="1600" dirty="0" smtClean="0"/>
              <a:t>         }</a:t>
            </a:r>
            <a:endParaRPr lang="en-US" sz="1600" dirty="0"/>
          </a:p>
          <a:p>
            <a:pPr marL="0" indent="0" algn="l" rtl="0">
              <a:buNone/>
            </a:pPr>
            <a:r>
              <a:rPr lang="en-US" sz="1600" dirty="0" smtClean="0"/>
              <a:t>	System.out.println</a:t>
            </a:r>
            <a:r>
              <a:rPr lang="en-US" sz="1600" dirty="0"/>
              <a:t>("server ready");</a:t>
            </a:r>
          </a:p>
          <a:p>
            <a:pPr marL="0" indent="0" algn="l" rtl="0">
              <a:buNone/>
            </a:pPr>
            <a:r>
              <a:rPr lang="en-US" sz="1600" dirty="0" smtClean="0"/>
              <a:t>	Socket </a:t>
            </a:r>
            <a:r>
              <a:rPr lang="en-US" sz="1600" dirty="0" err="1"/>
              <a:t>socket</a:t>
            </a:r>
            <a:r>
              <a:rPr lang="en-US" sz="1600" dirty="0"/>
              <a:t> = null;</a:t>
            </a:r>
          </a:p>
          <a:p>
            <a:pPr marL="0" indent="0" algn="l" rtl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try </a:t>
            </a:r>
            <a:r>
              <a:rPr lang="en-US" sz="1600" dirty="0"/>
              <a:t>{</a:t>
            </a:r>
          </a:p>
          <a:p>
            <a:pPr marL="0" indent="0" algn="l" rtl="0">
              <a:buNone/>
            </a:pPr>
            <a:r>
              <a:rPr lang="en-US" sz="1600" b="1" dirty="0" smtClean="0"/>
              <a:t>	socket </a:t>
            </a:r>
            <a:r>
              <a:rPr lang="en-US" sz="1600" b="1" dirty="0"/>
              <a:t>= </a:t>
            </a:r>
            <a:r>
              <a:rPr lang="en-US" sz="1600" b="1" dirty="0" err="1"/>
              <a:t>serverSocket.accept</a:t>
            </a:r>
            <a:r>
              <a:rPr lang="en-US" sz="1600" b="1" dirty="0" smtClean="0"/>
              <a:t>(); }</a:t>
            </a:r>
          </a:p>
          <a:p>
            <a:pPr marL="0" indent="0" algn="l" rtl="0">
              <a:buNone/>
            </a:pPr>
            <a:r>
              <a:rPr lang="en-US" sz="1600" dirty="0" smtClean="0"/>
              <a:t>    catch </a:t>
            </a:r>
            <a:r>
              <a:rPr lang="en-US" sz="1600" dirty="0"/>
              <a:t>(IOException e) {</a:t>
            </a:r>
          </a:p>
          <a:p>
            <a:pPr marL="0" indent="0" algn="l" rtl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System.err.println</a:t>
            </a:r>
            <a:r>
              <a:rPr lang="en-US" sz="1600" dirty="0"/>
              <a:t>("Accept failed.");</a:t>
            </a:r>
          </a:p>
          <a:p>
            <a:pPr marL="0" indent="0" algn="l" rtl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System.exit</a:t>
            </a:r>
            <a:r>
              <a:rPr lang="en-US" sz="1600" dirty="0" smtClean="0"/>
              <a:t>(1</a:t>
            </a:r>
            <a:r>
              <a:rPr lang="en-US" sz="1600" dirty="0"/>
              <a:t>);</a:t>
            </a:r>
          </a:p>
          <a:p>
            <a:pPr marL="0" indent="0" algn="l" rtl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}</a:t>
            </a:r>
            <a:endParaRPr lang="en-US" sz="1600" dirty="0"/>
          </a:p>
          <a:p>
            <a:pPr marL="0" indent="0" algn="l" rtl="0">
              <a:buNone/>
            </a:pP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 rot="1868275">
            <a:off x="4617440" y="781090"/>
            <a:ext cx="1631535" cy="630334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Server Side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23246" y="116632"/>
            <a:ext cx="4811270" cy="5040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Networking-Server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9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79512" y="980728"/>
            <a:ext cx="8568952" cy="4176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 algn="l" rtl="0">
              <a:buNone/>
            </a:pPr>
            <a:endParaRPr lang="en-US" sz="1700" dirty="0" smtClean="0"/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1600" b="1" dirty="0" err="1"/>
              <a:t>BufferedWriter</a:t>
            </a:r>
            <a:r>
              <a:rPr lang="en-US" sz="1600" dirty="0"/>
              <a:t> out = new </a:t>
            </a:r>
            <a:r>
              <a:rPr lang="en-US" sz="1600" dirty="0" err="1"/>
              <a:t>BufferedWriter</a:t>
            </a:r>
            <a:r>
              <a:rPr lang="en-US" sz="1600" dirty="0"/>
              <a:t>(new </a:t>
            </a:r>
            <a:r>
              <a:rPr lang="en-US" sz="1600" dirty="0" err="1" smtClean="0"/>
              <a:t>OutputStreamWriter</a:t>
            </a:r>
            <a:r>
              <a:rPr lang="en-US" sz="1600" dirty="0" smtClean="0"/>
              <a:t>( </a:t>
            </a:r>
            <a:r>
              <a:rPr lang="en-US" sz="1600" dirty="0" err="1" smtClean="0"/>
              <a:t>socket.getOutputStream</a:t>
            </a:r>
            <a:r>
              <a:rPr lang="en-US" sz="1600" dirty="0" smtClean="0"/>
              <a:t>()));</a:t>
            </a:r>
            <a:endParaRPr lang="he-IL" sz="1600" dirty="0" smtClean="0"/>
          </a:p>
          <a:p>
            <a:pPr marL="0" indent="0" algn="l" rtl="0">
              <a:buNone/>
            </a:pPr>
            <a:r>
              <a:rPr lang="en-US" sz="1600" b="1" dirty="0" err="1" smtClean="0"/>
              <a:t>BufferedReader</a:t>
            </a:r>
            <a:r>
              <a:rPr lang="en-US" sz="1600" dirty="0" smtClean="0"/>
              <a:t> in = new </a:t>
            </a:r>
            <a:r>
              <a:rPr lang="en-US" sz="1600" dirty="0" err="1" smtClean="0"/>
              <a:t>BufferedReader</a:t>
            </a:r>
            <a:r>
              <a:rPr lang="en-US" sz="1600" dirty="0" smtClean="0"/>
              <a:t>(new </a:t>
            </a:r>
            <a:r>
              <a:rPr lang="en-US" sz="1600" dirty="0" err="1" smtClean="0"/>
              <a:t>InputStreamReader</a:t>
            </a:r>
            <a:r>
              <a:rPr lang="en-US" sz="1600" dirty="0" smtClean="0"/>
              <a:t>( </a:t>
            </a:r>
            <a:r>
              <a:rPr lang="en-US" sz="1600" dirty="0" err="1" smtClean="0"/>
              <a:t>socket.getInputStream</a:t>
            </a:r>
            <a:r>
              <a:rPr lang="en-US" sz="1600" dirty="0" smtClean="0"/>
              <a:t>()));</a:t>
            </a:r>
          </a:p>
          <a:p>
            <a:pPr marL="0" indent="0" algn="l" rtl="0">
              <a:buNone/>
            </a:pPr>
            <a:r>
              <a:rPr lang="en-US" sz="1600" dirty="0" smtClean="0"/>
              <a:t>   String </a:t>
            </a:r>
            <a:r>
              <a:rPr lang="en-US" sz="1600" dirty="0" err="1"/>
              <a:t>inputLine</a:t>
            </a:r>
            <a:r>
              <a:rPr lang="en-US" sz="1600" dirty="0"/>
              <a:t>;</a:t>
            </a:r>
          </a:p>
          <a:p>
            <a:pPr marL="0" indent="0" algn="l" rtl="0">
              <a:buNone/>
            </a:pPr>
            <a:r>
              <a:rPr lang="en-US" sz="1600" dirty="0" smtClean="0"/>
              <a:t>   while </a:t>
            </a:r>
            <a:r>
              <a:rPr lang="en-US" sz="1600" dirty="0"/>
              <a:t>((</a:t>
            </a:r>
            <a:r>
              <a:rPr lang="en-US" sz="1600" dirty="0" err="1"/>
              <a:t>inputLine</a:t>
            </a:r>
            <a:r>
              <a:rPr lang="en-US" sz="1600" dirty="0"/>
              <a:t> = </a:t>
            </a:r>
            <a:r>
              <a:rPr lang="en-US" sz="1600" dirty="0" err="1"/>
              <a:t>in.readLine</a:t>
            </a:r>
            <a:r>
              <a:rPr lang="en-US" sz="1600" dirty="0"/>
              <a:t>()) != null) </a:t>
            </a:r>
            <a:r>
              <a:rPr lang="en-US" sz="1600" dirty="0" smtClean="0"/>
              <a:t> </a:t>
            </a:r>
          </a:p>
          <a:p>
            <a:pPr marL="0" indent="0" algn="l" rtl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inputLine</a:t>
            </a:r>
            <a:r>
              <a:rPr lang="en-US" sz="1600" dirty="0"/>
              <a:t>); </a:t>
            </a:r>
            <a:endParaRPr lang="en-US" sz="1600" dirty="0" smtClean="0"/>
          </a:p>
          <a:p>
            <a:pPr marL="0" indent="0" algn="l" rtl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out.close</a:t>
            </a:r>
            <a:r>
              <a:rPr lang="en-US" sz="1600" dirty="0"/>
              <a:t>();</a:t>
            </a:r>
          </a:p>
          <a:p>
            <a:pPr marL="0" indent="0" algn="l" rtl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in.close</a:t>
            </a:r>
            <a:r>
              <a:rPr lang="en-US" sz="1600" dirty="0"/>
              <a:t>();</a:t>
            </a:r>
          </a:p>
          <a:p>
            <a:pPr marL="0" indent="0" algn="l" rtl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socket.close</a:t>
            </a:r>
            <a:r>
              <a:rPr lang="en-US" sz="1600" dirty="0"/>
              <a:t>();</a:t>
            </a:r>
          </a:p>
          <a:p>
            <a:pPr marL="0" indent="0" algn="l" rtl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serverSocket.close</a:t>
            </a:r>
            <a:r>
              <a:rPr lang="en-US" sz="1600" dirty="0"/>
              <a:t>();</a:t>
            </a:r>
          </a:p>
          <a:p>
            <a:pPr marL="0" indent="0" algn="l" rtl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 algn="l" rtl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 rot="1868275">
            <a:off x="7353746" y="925105"/>
            <a:ext cx="1631535" cy="630334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Server Side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Cloud 6"/>
          <p:cNvSpPr/>
          <p:nvPr/>
        </p:nvSpPr>
        <p:spPr>
          <a:xfrm>
            <a:off x="467619" y="4101740"/>
            <a:ext cx="4608512" cy="151216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400" b="1" dirty="0" err="1">
                <a:solidFill>
                  <a:schemeClr val="tx1"/>
                </a:solidFill>
              </a:rPr>
              <a:t>BufferedWriter</a:t>
            </a:r>
            <a:r>
              <a:rPr lang="en-US" sz="1400" dirty="0">
                <a:solidFill>
                  <a:schemeClr val="tx1"/>
                </a:solidFill>
              </a:rPr>
              <a:t> - Write text to a character-output stream, buffering characters so as to provide for the efficient writing of single characters, arrays, and strings. </a:t>
            </a:r>
          </a:p>
        </p:txBody>
      </p:sp>
      <p:sp>
        <p:nvSpPr>
          <p:cNvPr id="8" name="Cloud 7"/>
          <p:cNvSpPr/>
          <p:nvPr/>
        </p:nvSpPr>
        <p:spPr>
          <a:xfrm>
            <a:off x="4067944" y="4077072"/>
            <a:ext cx="4608512" cy="151216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400" b="1" dirty="0" err="1">
                <a:solidFill>
                  <a:schemeClr val="tx1"/>
                </a:solidFill>
              </a:rPr>
              <a:t>BufferedWriter</a:t>
            </a:r>
            <a:r>
              <a:rPr lang="en-US" sz="1400" dirty="0">
                <a:solidFill>
                  <a:schemeClr val="tx1"/>
                </a:solidFill>
              </a:rPr>
              <a:t> - Read text from a character-input stream, buffering characters so as to provide for the efficient reading of characters, arrays, and lines.</a:t>
            </a:r>
            <a:r>
              <a:rPr lang="en-US" sz="1400" dirty="0"/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1008" y="116632"/>
            <a:ext cx="8229600" cy="71551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Networking-Server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4644008" y="5669528"/>
            <a:ext cx="4499992" cy="107184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400" b="1" dirty="0" err="1">
                <a:solidFill>
                  <a:schemeClr val="tx1"/>
                </a:solidFill>
              </a:rPr>
              <a:t>InputStreamReader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- </a:t>
            </a:r>
            <a:r>
              <a:rPr lang="en-US" sz="1400" dirty="0" smtClean="0">
                <a:solidFill>
                  <a:schemeClr val="tx1"/>
                </a:solidFill>
              </a:rPr>
              <a:t>is </a:t>
            </a:r>
            <a:r>
              <a:rPr lang="en-US" sz="1400" dirty="0">
                <a:solidFill>
                  <a:schemeClr val="tx1"/>
                </a:solidFill>
              </a:rPr>
              <a:t>a bridge from byte streams to character streams. It reads bytes and decodes them into characters using a specified charset</a:t>
            </a:r>
          </a:p>
        </p:txBody>
      </p:sp>
      <p:sp>
        <p:nvSpPr>
          <p:cNvPr id="11" name="Cloud 10"/>
          <p:cNvSpPr/>
          <p:nvPr/>
        </p:nvSpPr>
        <p:spPr>
          <a:xfrm>
            <a:off x="107504" y="5615044"/>
            <a:ext cx="4860540" cy="1126324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400" b="1" dirty="0" err="1">
                <a:solidFill>
                  <a:schemeClr val="tx1"/>
                </a:solidFill>
              </a:rPr>
              <a:t>InputStreamReader</a:t>
            </a:r>
            <a:r>
              <a:rPr lang="en-US" sz="1400" dirty="0">
                <a:solidFill>
                  <a:schemeClr val="tx1"/>
                </a:solidFill>
              </a:rPr>
              <a:t> - </a:t>
            </a:r>
            <a:r>
              <a:rPr lang="en-US" sz="1400" dirty="0" smtClean="0">
                <a:solidFill>
                  <a:schemeClr val="tx1"/>
                </a:solidFill>
              </a:rPr>
              <a:t>is </a:t>
            </a:r>
            <a:r>
              <a:rPr lang="en-US" sz="1400" dirty="0">
                <a:solidFill>
                  <a:schemeClr val="tx1"/>
                </a:solidFill>
              </a:rPr>
              <a:t>a bridge from character streams to byte streams: Characters written to it are encoded into bytes using a specified charset</a:t>
            </a:r>
          </a:p>
        </p:txBody>
      </p:sp>
    </p:spTree>
    <p:extLst>
      <p:ext uri="{BB962C8B-B14F-4D97-AF65-F5344CB8AC3E}">
        <p14:creationId xmlns:p14="http://schemas.microsoft.com/office/powerpoint/2010/main" val="10752251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812</Words>
  <Application>Microsoft Office PowerPoint</Application>
  <PresentationFormat>On-screen Show (4:3)</PresentationFormat>
  <Paragraphs>163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ערכת נושא של Office</vt:lpstr>
      <vt:lpstr>Networking</vt:lpstr>
      <vt:lpstr>Server Side</vt:lpstr>
      <vt:lpstr>Server Side</vt:lpstr>
      <vt:lpstr>Server Side</vt:lpstr>
      <vt:lpstr>Server Side</vt:lpstr>
      <vt:lpstr>Client Side</vt:lpstr>
      <vt:lpstr>Client Side</vt:lpstr>
      <vt:lpstr>Networking-Server</vt:lpstr>
      <vt:lpstr>Networking-Server</vt:lpstr>
      <vt:lpstr>Networking-Client</vt:lpstr>
      <vt:lpstr>Networking-Client</vt:lpstr>
      <vt:lpstr>Networking-Server-Client</vt:lpstr>
      <vt:lpstr>Networking- assignment #1 </vt:lpstr>
      <vt:lpstr>Networking- assignment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</dc:title>
  <dc:creator>Yaeli Rushinek</dc:creator>
  <cp:lastModifiedBy>Jacob</cp:lastModifiedBy>
  <cp:revision>72</cp:revision>
  <dcterms:created xsi:type="dcterms:W3CDTF">2012-08-06T08:51:46Z</dcterms:created>
  <dcterms:modified xsi:type="dcterms:W3CDTF">2014-04-22T19:03:01Z</dcterms:modified>
</cp:coreProperties>
</file>