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08B24-4D66-4154-8C8D-B6A9B38BB475}" type="datetimeFigureOut">
              <a:rPr lang="en-US" smtClean="0"/>
              <a:t>4/29/2014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4C95D-3523-402D-B042-097851BF5E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60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87089-9ABD-4E37-81C9-B7C4FDB431A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36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87089-9ABD-4E37-81C9-B7C4FDB431A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36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87089-9ABD-4E37-81C9-B7C4FDB431A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6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87089-9ABD-4E37-81C9-B7C4FDB431A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6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87089-9ABD-4E37-81C9-B7C4FDB431A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6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87089-9ABD-4E37-81C9-B7C4FDB431A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6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87089-9ABD-4E37-81C9-B7C4FDB431A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6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87089-9ABD-4E37-81C9-B7C4FDB431A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6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87089-9ABD-4E37-81C9-B7C4FDB431A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6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87089-9ABD-4E37-81C9-B7C4FDB431A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6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903-755F-4BCB-86C3-916CA9EF2CC6}" type="datetimeFigureOut">
              <a:rPr lang="en-US" smtClean="0"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8BE6-7AA3-4EF8-9269-7F603B2926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2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903-755F-4BCB-86C3-916CA9EF2CC6}" type="datetimeFigureOut">
              <a:rPr lang="en-US" smtClean="0"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8BE6-7AA3-4EF8-9269-7F603B2926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1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903-755F-4BCB-86C3-916CA9EF2CC6}" type="datetimeFigureOut">
              <a:rPr lang="en-US" smtClean="0"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8BE6-7AA3-4EF8-9269-7F603B2926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23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903-755F-4BCB-86C3-916CA9EF2CC6}" type="datetimeFigureOut">
              <a:rPr lang="en-US" smtClean="0"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8BE6-7AA3-4EF8-9269-7F603B2926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155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903-755F-4BCB-86C3-916CA9EF2CC6}" type="datetimeFigureOut">
              <a:rPr lang="en-US" smtClean="0"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8BE6-7AA3-4EF8-9269-7F603B2926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77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903-755F-4BCB-86C3-916CA9EF2CC6}" type="datetimeFigureOut">
              <a:rPr lang="en-US" smtClean="0"/>
              <a:t>4/29/2014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8BE6-7AA3-4EF8-9269-7F603B2926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257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903-755F-4BCB-86C3-916CA9EF2CC6}" type="datetimeFigureOut">
              <a:rPr lang="en-US" smtClean="0"/>
              <a:t>4/29/2014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8BE6-7AA3-4EF8-9269-7F603B2926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65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903-755F-4BCB-86C3-916CA9EF2CC6}" type="datetimeFigureOut">
              <a:rPr lang="en-US" smtClean="0"/>
              <a:t>4/29/2014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8BE6-7AA3-4EF8-9269-7F603B2926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01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903-755F-4BCB-86C3-916CA9EF2CC6}" type="datetimeFigureOut">
              <a:rPr lang="en-US" smtClean="0"/>
              <a:t>4/29/2014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8BE6-7AA3-4EF8-9269-7F603B2926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06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903-755F-4BCB-86C3-916CA9EF2CC6}" type="datetimeFigureOut">
              <a:rPr lang="en-US" smtClean="0"/>
              <a:t>4/29/2014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8BE6-7AA3-4EF8-9269-7F603B2926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43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903-755F-4BCB-86C3-916CA9EF2CC6}" type="datetimeFigureOut">
              <a:rPr lang="en-US" smtClean="0"/>
              <a:t>4/29/2014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8BE6-7AA3-4EF8-9269-7F603B2926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23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5B903-755F-4BCB-86C3-916CA9EF2CC6}" type="datetimeFigureOut">
              <a:rPr lang="en-US" smtClean="0"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E8BE6-7AA3-4EF8-9269-7F603B2926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35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2616"/>
            <a:ext cx="7632848" cy="968112"/>
          </a:xfrm>
        </p:spPr>
        <p:txBody>
          <a:bodyPr>
            <a:normAutofit/>
          </a:bodyPr>
          <a:lstStyle/>
          <a:p>
            <a:r>
              <a:rPr lang="en-US" sz="5000" b="1" dirty="0" smtClean="0">
                <a:solidFill>
                  <a:srgbClr val="C00000"/>
                </a:solidFill>
              </a:rPr>
              <a:t>Swing GUI</a:t>
            </a:r>
            <a:r>
              <a:rPr lang="he-IL" sz="5000" b="1" dirty="0" smtClean="0">
                <a:solidFill>
                  <a:srgbClr val="C00000"/>
                </a:solidFill>
              </a:rPr>
              <a:t> </a:t>
            </a:r>
            <a:r>
              <a:rPr lang="en-US" sz="5000" b="1" dirty="0" smtClean="0">
                <a:solidFill>
                  <a:srgbClr val="C00000"/>
                </a:solidFill>
              </a:rPr>
              <a:t>Threads</a:t>
            </a:r>
            <a:endParaRPr lang="en-US" sz="5000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052736"/>
            <a:ext cx="8496944" cy="5472608"/>
          </a:xfrm>
        </p:spPr>
        <p:txBody>
          <a:bodyPr>
            <a:normAutofit/>
          </a:bodyPr>
          <a:lstStyle/>
          <a:p>
            <a:pPr marL="457200" indent="-457200" algn="r" rtl="1">
              <a:buFont typeface="Arial" charset="0"/>
              <a:buChar char="•"/>
            </a:pPr>
            <a:r>
              <a:rPr lang="he-I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כל האירועים הקשורים לממשק המשתמש ירוצו ב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EDT – Event Dispatching Thread</a:t>
            </a:r>
            <a:r>
              <a:rPr lang="he-I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 (כולל יצירת ממשק המשתמש)</a:t>
            </a:r>
          </a:p>
          <a:p>
            <a:pPr marL="457200" indent="-457200" algn="r" rtl="1">
              <a:buFont typeface="Arial" charset="0"/>
              <a:buChar char="•"/>
            </a:pPr>
            <a:r>
              <a:rPr lang="he-I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כל האירועים (כמו אירוע לחיצה על כפתור או מעבר עכבר) יגיעו ב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default</a:t>
            </a:r>
            <a:r>
              <a:rPr lang="he-I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 ל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EDT</a:t>
            </a:r>
            <a:r>
              <a:rPr lang="he-I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, שם יטופלו ע"י ה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listeners</a:t>
            </a:r>
            <a:r>
              <a:rPr lang="he-I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 הרלוונטיים.</a:t>
            </a:r>
          </a:p>
          <a:p>
            <a:pPr marL="457200" indent="-457200" algn="r" rtl="1">
              <a:buFont typeface="Arial" charset="0"/>
              <a:buChar char="•"/>
            </a:pPr>
            <a:r>
              <a:rPr lang="he-I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מהי הבעייתיות בטיפול באירועים ב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EDT</a:t>
            </a:r>
            <a:r>
              <a:rPr lang="he-I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?</a:t>
            </a:r>
          </a:p>
          <a:p>
            <a:pPr marL="457200" indent="-457200" algn="r" rtl="1">
              <a:buFont typeface="Arial" charset="0"/>
              <a:buChar char="•"/>
            </a:pPr>
            <a:endParaRPr lang="he-IL" sz="2800" dirty="0">
              <a:solidFill>
                <a:schemeClr val="tx1">
                  <a:lumMod val="75000"/>
                  <a:lumOff val="25000"/>
                </a:schemeClr>
              </a:solidFill>
              <a:latin typeface="David" pitchFamily="34" charset="-79"/>
              <a:cs typeface="David" pitchFamily="34" charset="-79"/>
            </a:endParaRPr>
          </a:p>
          <a:p>
            <a:pPr marL="457200" indent="-457200" algn="r" rtl="1">
              <a:buFont typeface="Arial" charset="0"/>
              <a:buChar char="•"/>
            </a:pPr>
            <a:r>
              <a:rPr lang="he-I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פעולות שלוקחות הרבה זמן (כמו גישה לאינטרנט, למסד נתונים או חישובים מסובכים) יגרמו לאפליקציה לקפוא!</a:t>
            </a:r>
            <a:endParaRPr lang="he-IL" sz="2000" dirty="0">
              <a:solidFill>
                <a:schemeClr val="tx1">
                  <a:lumMod val="75000"/>
                  <a:lumOff val="25000"/>
                </a:schemeClr>
              </a:solidFill>
              <a:latin typeface="David" pitchFamily="34" charset="-79"/>
              <a:cs typeface="David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6385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2616"/>
            <a:ext cx="7632848" cy="968112"/>
          </a:xfrm>
        </p:spPr>
        <p:txBody>
          <a:bodyPr>
            <a:normAutofit/>
          </a:bodyPr>
          <a:lstStyle/>
          <a:p>
            <a:r>
              <a:rPr lang="en-US" sz="5000" b="1" dirty="0" smtClean="0">
                <a:solidFill>
                  <a:srgbClr val="C00000"/>
                </a:solidFill>
              </a:rPr>
              <a:t>Swing GUI</a:t>
            </a:r>
            <a:r>
              <a:rPr lang="he-IL" sz="5000" b="1" dirty="0" smtClean="0">
                <a:solidFill>
                  <a:srgbClr val="C00000"/>
                </a:solidFill>
              </a:rPr>
              <a:t> </a:t>
            </a:r>
            <a:r>
              <a:rPr lang="en-US" sz="5000" b="1" dirty="0" smtClean="0">
                <a:solidFill>
                  <a:srgbClr val="C00000"/>
                </a:solidFill>
              </a:rPr>
              <a:t>Practice</a:t>
            </a:r>
            <a:endParaRPr lang="en-US" sz="5000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748464" cy="5472608"/>
          </a:xfrm>
        </p:spPr>
        <p:txBody>
          <a:bodyPr>
            <a:normAutofit/>
          </a:bodyPr>
          <a:lstStyle/>
          <a:p>
            <a:pPr marL="457200" indent="-457200" algn="r" rtl="1">
              <a:buFont typeface="Arial" charset="0"/>
              <a:buChar char="•"/>
            </a:pPr>
            <a:r>
              <a:rPr lang="he-I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צור אפליקציה פשוטה של מחשבון.</a:t>
            </a:r>
          </a:p>
          <a:p>
            <a:pPr marL="457200" indent="-457200" algn="r" rtl="1">
              <a:buFont typeface="Arial" charset="0"/>
              <a:buChar char="•"/>
            </a:pPr>
            <a:r>
              <a:rPr lang="he-I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למחשבון יהיו 2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text fields</a:t>
            </a:r>
            <a:r>
              <a:rPr lang="he-I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 לשני מספרים</a:t>
            </a:r>
          </a:p>
          <a:p>
            <a:pPr marL="457200" indent="-457200" algn="r" rtl="1">
              <a:buFont typeface="Arial" charset="0"/>
              <a:buChar char="•"/>
            </a:pPr>
            <a:r>
              <a:rPr lang="he-I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למחשבון יהיה כפתור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Calc</a:t>
            </a:r>
            <a:r>
              <a:rPr lang="he-I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 שכאשר ילחץ יחושב התרגיל</a:t>
            </a:r>
          </a:p>
          <a:p>
            <a:pPr marL="457200" indent="-457200" algn="r" rtl="1">
              <a:buFont typeface="Arial" charset="0"/>
              <a:buChar char="•"/>
            </a:pPr>
            <a:r>
              <a:rPr lang="he-I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למחשבון יהיה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drop down</a:t>
            </a:r>
            <a:r>
              <a:rPr lang="he-I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 בו יוכל המשתמש לבחור את פעולת החשבון הרצויה (תוכלו להשתמש בתרגיל של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Enum</a:t>
            </a:r>
            <a:r>
              <a:rPr lang="he-I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 שעשינו)</a:t>
            </a:r>
          </a:p>
          <a:p>
            <a:pPr marL="457200" indent="-457200" algn="r" rtl="1">
              <a:buFont typeface="Arial" charset="0"/>
              <a:buChar char="•"/>
            </a:pPr>
            <a:r>
              <a:rPr lang="he-I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למחשבון יהיה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label</a:t>
            </a:r>
            <a:r>
              <a:rPr lang="he-I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 אליו תודפס התוצאה של התרגיל.</a:t>
            </a:r>
          </a:p>
          <a:p>
            <a:pPr marL="457200" indent="-457200" algn="r" rtl="1">
              <a:buFont typeface="Arial" charset="0"/>
              <a:buChar char="•"/>
            </a:pPr>
            <a:endParaRPr lang="he-IL" sz="2800" dirty="0">
              <a:solidFill>
                <a:schemeClr val="tx1">
                  <a:lumMod val="75000"/>
                  <a:lumOff val="25000"/>
                </a:schemeClr>
              </a:solidFill>
              <a:latin typeface="David" pitchFamily="34" charset="-79"/>
              <a:cs typeface="David" pitchFamily="34" charset="-79"/>
            </a:endParaRPr>
          </a:p>
          <a:p>
            <a:pPr marL="457200" indent="-457200" algn="r" rtl="1">
              <a:buFont typeface="Arial" charset="0"/>
              <a:buChar char="•"/>
            </a:pPr>
            <a:r>
              <a:rPr lang="he-I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בהצלחה!</a:t>
            </a:r>
          </a:p>
          <a:p>
            <a:pPr marL="457200" indent="-457200" algn="r" rtl="1">
              <a:buFont typeface="Arial" charset="0"/>
              <a:buChar char="•"/>
            </a:pPr>
            <a:endParaRPr lang="he-IL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David" pitchFamily="34" charset="-79"/>
              <a:cs typeface="David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2503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2616"/>
            <a:ext cx="7632848" cy="968112"/>
          </a:xfrm>
        </p:spPr>
        <p:txBody>
          <a:bodyPr>
            <a:normAutofit/>
          </a:bodyPr>
          <a:lstStyle/>
          <a:p>
            <a:r>
              <a:rPr lang="en-US" sz="5000" b="1" dirty="0" smtClean="0">
                <a:solidFill>
                  <a:srgbClr val="C00000"/>
                </a:solidFill>
              </a:rPr>
              <a:t>Swing GUI</a:t>
            </a:r>
            <a:r>
              <a:rPr lang="he-IL" sz="5000" b="1" dirty="0" smtClean="0">
                <a:solidFill>
                  <a:srgbClr val="C00000"/>
                </a:solidFill>
              </a:rPr>
              <a:t> </a:t>
            </a:r>
            <a:r>
              <a:rPr lang="en-US" sz="5000" b="1" dirty="0" smtClean="0">
                <a:solidFill>
                  <a:srgbClr val="C00000"/>
                </a:solidFill>
              </a:rPr>
              <a:t>Threads</a:t>
            </a:r>
            <a:endParaRPr lang="en-US" sz="5000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052736"/>
            <a:ext cx="8496944" cy="5472608"/>
          </a:xfrm>
        </p:spPr>
        <p:txBody>
          <a:bodyPr>
            <a:normAutofit/>
          </a:bodyPr>
          <a:lstStyle/>
          <a:p>
            <a:pPr marL="457200" indent="-457200" algn="r" rtl="1">
              <a:buFont typeface="Arial" charset="0"/>
              <a:buChar char="•"/>
            </a:pPr>
            <a:r>
              <a:rPr lang="he-I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כיצד גורמים לקוד שלנו לרוץ ב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EDT</a:t>
            </a:r>
            <a:r>
              <a:rPr lang="he-I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?</a:t>
            </a:r>
          </a:p>
          <a:p>
            <a:pPr marL="457200" indent="-457200" algn="r" rtl="1">
              <a:buFont typeface="Arial" charset="0"/>
              <a:buChar char="•"/>
            </a:pPr>
            <a:r>
              <a:rPr lang="he-I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ניצור מחלקה פנימית אנונימית מסוג המיישמת את האינטרפייס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Runn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a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ble</a:t>
            </a:r>
            <a:r>
              <a:rPr lang="he-I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ונשים את הקוד שנרצה שירוץ ב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EDT</a:t>
            </a:r>
            <a:r>
              <a:rPr lang="he-I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 בתוך המתודה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run()</a:t>
            </a:r>
            <a:r>
              <a:rPr lang="he-I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.</a:t>
            </a:r>
          </a:p>
          <a:p>
            <a:pPr marL="457200" indent="-457200" algn="r" rtl="1">
              <a:buFont typeface="Arial" charset="0"/>
              <a:buChar char="•"/>
            </a:pPr>
            <a:r>
              <a:rPr lang="he-I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נשתמש באחת מהמתודות:</a:t>
            </a:r>
            <a:endParaRPr lang="he-IL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David" pitchFamily="34" charset="-79"/>
              <a:cs typeface="David" pitchFamily="34" charset="-79"/>
            </a:endParaRPr>
          </a:p>
          <a:p>
            <a:pPr marL="457200" indent="-457200" algn="r" rtl="1">
              <a:buFont typeface="Arial" charset="0"/>
              <a:buChar char="•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invokeLater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()</a:t>
            </a:r>
          </a:p>
          <a:p>
            <a:pPr marL="457200" indent="-457200" algn="r" rtl="1">
              <a:buFont typeface="Arial" charset="0"/>
              <a:buChar char="•"/>
            </a:pP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invokeAndWait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()</a:t>
            </a:r>
          </a:p>
          <a:p>
            <a:pPr marL="457200" indent="-457200" algn="r" rtl="1">
              <a:buFont typeface="Arial" charset="0"/>
              <a:buChar char="•"/>
            </a:pPr>
            <a:r>
              <a:rPr lang="he-I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שתי המתודות יגרמו לקוד לרוץ ב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EDT</a:t>
            </a:r>
            <a:r>
              <a:rPr lang="he-IL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.</a:t>
            </a:r>
            <a:endParaRPr lang="he-IL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David" pitchFamily="34" charset="-79"/>
              <a:cs typeface="David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3583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2616"/>
            <a:ext cx="7632848" cy="968112"/>
          </a:xfrm>
        </p:spPr>
        <p:txBody>
          <a:bodyPr>
            <a:normAutofit/>
          </a:bodyPr>
          <a:lstStyle/>
          <a:p>
            <a:r>
              <a:rPr lang="en-US" sz="5000" b="1" dirty="0" smtClean="0">
                <a:solidFill>
                  <a:srgbClr val="C00000"/>
                </a:solidFill>
              </a:rPr>
              <a:t>Swing GUI</a:t>
            </a:r>
            <a:r>
              <a:rPr lang="he-IL" sz="5000" b="1" dirty="0" smtClean="0">
                <a:solidFill>
                  <a:srgbClr val="C00000"/>
                </a:solidFill>
              </a:rPr>
              <a:t> </a:t>
            </a:r>
            <a:r>
              <a:rPr lang="en-US" sz="5000" b="1" dirty="0" smtClean="0">
                <a:solidFill>
                  <a:srgbClr val="C00000"/>
                </a:solidFill>
              </a:rPr>
              <a:t>Threads</a:t>
            </a:r>
            <a:endParaRPr lang="en-US" sz="5000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748464" cy="5472608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public static void main(String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args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[]) </a:t>
            </a:r>
          </a:p>
          <a:p>
            <a:pPr algn="l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{</a:t>
            </a:r>
          </a:p>
          <a:p>
            <a:pPr algn="l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	Runnable runner = new Runnable() </a:t>
            </a:r>
          </a:p>
          <a:p>
            <a:pPr algn="l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	{</a:t>
            </a:r>
          </a:p>
          <a:p>
            <a:pPr algn="l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		public void run() </a:t>
            </a:r>
          </a:p>
          <a:p>
            <a:pPr algn="l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		{</a:t>
            </a:r>
          </a:p>
          <a:p>
            <a:pPr algn="l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			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JFrame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 frame = new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JFrame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("Key Text Sample");</a:t>
            </a:r>
          </a:p>
          <a:p>
            <a:pPr algn="l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			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JTextField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textField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 = new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JtextField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();</a:t>
            </a:r>
          </a:p>
          <a:p>
            <a:pPr algn="l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			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frame.add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(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textField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,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BorderLayout.SOUTH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);</a:t>
            </a:r>
          </a:p>
          <a:p>
            <a:pPr algn="l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			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frame.setSize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(300, 200);</a:t>
            </a:r>
          </a:p>
          <a:p>
            <a:pPr algn="l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			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frame.setVisible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(true);</a:t>
            </a:r>
          </a:p>
          <a:p>
            <a:pPr algn="l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		}</a:t>
            </a:r>
          </a:p>
          <a:p>
            <a:pPr algn="l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	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};</a:t>
            </a:r>
          </a:p>
          <a:p>
            <a:pPr algn="l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	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SwingUtilities.invokeLater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(runner);</a:t>
            </a:r>
          </a:p>
          <a:p>
            <a:pPr algn="l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}</a:t>
            </a:r>
            <a:endParaRPr lang="he-IL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David" pitchFamily="34" charset="-79"/>
              <a:cs typeface="David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1465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2616"/>
            <a:ext cx="7632848" cy="968112"/>
          </a:xfrm>
        </p:spPr>
        <p:txBody>
          <a:bodyPr>
            <a:normAutofit/>
          </a:bodyPr>
          <a:lstStyle/>
          <a:p>
            <a:r>
              <a:rPr lang="en-US" sz="5000" b="1" dirty="0" smtClean="0">
                <a:solidFill>
                  <a:srgbClr val="C00000"/>
                </a:solidFill>
              </a:rPr>
              <a:t>Swing GUI</a:t>
            </a:r>
            <a:r>
              <a:rPr lang="he-IL" sz="5000" b="1" dirty="0" smtClean="0">
                <a:solidFill>
                  <a:srgbClr val="C00000"/>
                </a:solidFill>
              </a:rPr>
              <a:t> </a:t>
            </a:r>
            <a:r>
              <a:rPr lang="en-US" sz="5000" b="1" dirty="0" smtClean="0">
                <a:solidFill>
                  <a:srgbClr val="C00000"/>
                </a:solidFill>
              </a:rPr>
              <a:t>Threads</a:t>
            </a:r>
            <a:endParaRPr lang="en-US" sz="5000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748464" cy="5472608"/>
          </a:xfrm>
        </p:spPr>
        <p:txBody>
          <a:bodyPr>
            <a:normAutofit/>
          </a:bodyPr>
          <a:lstStyle/>
          <a:p>
            <a:pPr marL="457200" indent="-457200" algn="r" rtl="1">
              <a:buFont typeface="Arial" charset="0"/>
              <a:buChar char="•"/>
            </a:pPr>
            <a:r>
              <a:rPr lang="he-I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באיזה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Thread </a:t>
            </a:r>
            <a:r>
              <a:rPr lang="he-I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 נטפל באירועים?</a:t>
            </a:r>
          </a:p>
          <a:p>
            <a:pPr marL="457200" indent="-457200" algn="r" rtl="1">
              <a:buFont typeface="Arial" charset="0"/>
              <a:buChar char="•"/>
            </a:pPr>
            <a:r>
              <a:rPr lang="he-I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אם מדובר בפעולה קצרה ניתן לבצע זאת ב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Thread</a:t>
            </a:r>
            <a:r>
              <a:rPr lang="he-I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 הנוכחי (כלומר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EDT</a:t>
            </a:r>
            <a:r>
              <a:rPr lang="he-I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 marL="457200" indent="-457200" algn="r" rtl="1">
              <a:buFont typeface="Arial" charset="0"/>
              <a:buChar char="•"/>
            </a:pPr>
            <a:r>
              <a:rPr lang="he-I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אם מדובר בפעולה ארוכה נבצע זאת ב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Thread</a:t>
            </a:r>
            <a:r>
              <a:rPr lang="he-I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 נפרד.</a:t>
            </a:r>
          </a:p>
          <a:p>
            <a:pPr marL="457200" indent="-457200" algn="r" rtl="1">
              <a:buFont typeface="Arial" charset="0"/>
              <a:buChar char="•"/>
            </a:pPr>
            <a:r>
              <a:rPr lang="he-I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ניתן פשוט ליצור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Thread</a:t>
            </a:r>
            <a:r>
              <a:rPr lang="he-I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 חדש או להשתמש ב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Swing Worker</a:t>
            </a:r>
            <a:r>
              <a:rPr lang="he-I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 שמאפשר לפעולה שרצה ברקע לתשר עם ממשק המשתמש במהלך ריצת הפעולה (לדוגמא אם נרצה לעדכן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progress bar </a:t>
            </a:r>
            <a:r>
              <a:rPr lang="he-I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 בהתקדמות של הפעולה ברקע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Swing Worker </a:t>
            </a:r>
            <a:r>
              <a:rPr lang="he-IL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יהיה פתרון מעולה).</a:t>
            </a:r>
          </a:p>
          <a:p>
            <a:pPr algn="r" rtl="1"/>
            <a:endParaRPr lang="he-IL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David" pitchFamily="34" charset="-79"/>
              <a:cs typeface="David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0090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2616"/>
            <a:ext cx="7632848" cy="968112"/>
          </a:xfrm>
        </p:spPr>
        <p:txBody>
          <a:bodyPr>
            <a:normAutofit/>
          </a:bodyPr>
          <a:lstStyle/>
          <a:p>
            <a:r>
              <a:rPr lang="en-US" sz="5000" b="1" dirty="0" smtClean="0">
                <a:solidFill>
                  <a:srgbClr val="C00000"/>
                </a:solidFill>
              </a:rPr>
              <a:t>Swing GUI</a:t>
            </a:r>
            <a:r>
              <a:rPr lang="he-IL" sz="5000" b="1" dirty="0" smtClean="0">
                <a:solidFill>
                  <a:srgbClr val="C00000"/>
                </a:solidFill>
              </a:rPr>
              <a:t> </a:t>
            </a:r>
            <a:r>
              <a:rPr lang="en-US" sz="5000" b="1" dirty="0" smtClean="0">
                <a:solidFill>
                  <a:srgbClr val="C00000"/>
                </a:solidFill>
              </a:rPr>
              <a:t>Events</a:t>
            </a:r>
            <a:endParaRPr lang="en-US" sz="5000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748464" cy="5472608"/>
          </a:xfrm>
        </p:spPr>
        <p:txBody>
          <a:bodyPr>
            <a:normAutofit/>
          </a:bodyPr>
          <a:lstStyle/>
          <a:p>
            <a:pPr marL="457200" indent="-457200" algn="r" rtl="1">
              <a:buFont typeface="Arial" charset="0"/>
              <a:buChar char="•"/>
            </a:pPr>
            <a:r>
              <a:rPr lang="he-I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כל פעולה שקשורה לממשק המשתמש מיוצגת ע"י אובייקט של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Event</a:t>
            </a:r>
            <a:r>
              <a:rPr lang="he-I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 עליו ניתן להפעיל מספר מתודות ע"מ לגלות מי גרם לאירוע להיווצר.</a:t>
            </a:r>
          </a:p>
          <a:p>
            <a:pPr marL="457200" indent="-457200" algn="r" rtl="1">
              <a:buFont typeface="Arial" charset="0"/>
              <a:buChar char="•"/>
            </a:pPr>
            <a:r>
              <a:rPr lang="he-I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ניתן לרשום מחלקות בקוד שלנו כמאזינים (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listeners</a:t>
            </a:r>
            <a:r>
              <a:rPr lang="he-I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) לאותם אירועים ולבצע פעולות מסוימות בקוד שיקרו כאשר אותו אירוע מתרחש.</a:t>
            </a:r>
          </a:p>
          <a:p>
            <a:pPr marL="457200" indent="-457200" algn="r" rtl="1">
              <a:buFont typeface="Arial" charset="0"/>
              <a:buChar char="•"/>
            </a:pPr>
            <a:r>
              <a:rPr lang="he-I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על המחלקות לממש את האינטרפייס הרלוונטי לאירוע ע"מ להירשם כמאזינים לאותו אירוע. </a:t>
            </a:r>
          </a:p>
          <a:p>
            <a:pPr marL="457200" indent="-457200" algn="r" rtl="1">
              <a:buFont typeface="Arial" charset="0"/>
              <a:buChar char="•"/>
            </a:pPr>
            <a:r>
              <a:rPr lang="he-I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כאשר אותו אירוע נוצר, כל המאזינים הרשומים לאותו אירוע יקבלו אובייקט שמייצג א האירוע ע"י קריאה לאותה מתודה אשר מימשו </a:t>
            </a:r>
            <a:r>
              <a:rPr lang="he-IL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באינטרפייס</a:t>
            </a:r>
            <a:r>
              <a:rPr lang="he-I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 של אותו אירוע</a:t>
            </a:r>
          </a:p>
          <a:p>
            <a:pPr algn="r" rtl="1"/>
            <a:endParaRPr lang="he-IL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David" pitchFamily="34" charset="-79"/>
              <a:cs typeface="David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9318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2616"/>
            <a:ext cx="7632848" cy="968112"/>
          </a:xfrm>
        </p:spPr>
        <p:txBody>
          <a:bodyPr>
            <a:normAutofit/>
          </a:bodyPr>
          <a:lstStyle/>
          <a:p>
            <a:r>
              <a:rPr lang="en-US" sz="5000" b="1" dirty="0" smtClean="0">
                <a:solidFill>
                  <a:srgbClr val="C00000"/>
                </a:solidFill>
              </a:rPr>
              <a:t>Swing GUI</a:t>
            </a:r>
            <a:r>
              <a:rPr lang="he-IL" sz="5000" b="1" dirty="0" smtClean="0">
                <a:solidFill>
                  <a:srgbClr val="C00000"/>
                </a:solidFill>
              </a:rPr>
              <a:t> </a:t>
            </a:r>
            <a:r>
              <a:rPr lang="en-US" sz="5000" b="1" dirty="0" smtClean="0">
                <a:solidFill>
                  <a:srgbClr val="C00000"/>
                </a:solidFill>
              </a:rPr>
              <a:t>Events</a:t>
            </a:r>
            <a:endParaRPr lang="en-US" sz="5000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748464" cy="5472608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p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ublic class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EventHeandler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 implements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ActionListener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David" pitchFamily="34" charset="-79"/>
              <a:cs typeface="David" pitchFamily="34" charset="-79"/>
            </a:endParaRPr>
          </a:p>
          <a:p>
            <a:pPr algn="l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{</a:t>
            </a:r>
          </a:p>
          <a:p>
            <a:pPr algn="l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	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 @Override</a:t>
            </a:r>
          </a:p>
          <a:p>
            <a:pPr algn="l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            public void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actionPerformed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(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ActionEvent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 e)</a:t>
            </a:r>
          </a:p>
          <a:p>
            <a:pPr algn="l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            {</a:t>
            </a:r>
          </a:p>
          <a:p>
            <a:pPr algn="l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	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	//Some code</a:t>
            </a:r>
          </a:p>
          <a:p>
            <a:pPr algn="l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	}	</a:t>
            </a:r>
          </a:p>
          <a:p>
            <a:pPr algn="l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}</a:t>
            </a:r>
          </a:p>
          <a:p>
            <a:pPr algn="r" rtl="1"/>
            <a:r>
              <a:rPr lang="he-I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כאשר כפתור </a:t>
            </a:r>
            <a:r>
              <a:rPr lang="he-IL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י</a:t>
            </a:r>
            <a:r>
              <a:rPr lang="he-I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ילחץ תיקרא המתודה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actionPerformed</a:t>
            </a:r>
            <a:r>
              <a:rPr lang="he-I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  והקוד שירוץ יהיה הקוד שיהיה במתודה.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David" pitchFamily="34" charset="-79"/>
              <a:cs typeface="David" pitchFamily="34" charset="-79"/>
            </a:endParaRPr>
          </a:p>
          <a:p>
            <a:pPr algn="r"/>
            <a:r>
              <a:rPr lang="he-IL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 </a:t>
            </a:r>
            <a:endParaRPr lang="he-IL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David" pitchFamily="34" charset="-79"/>
              <a:cs typeface="David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8673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2616"/>
            <a:ext cx="7632848" cy="968112"/>
          </a:xfrm>
        </p:spPr>
        <p:txBody>
          <a:bodyPr>
            <a:normAutofit/>
          </a:bodyPr>
          <a:lstStyle/>
          <a:p>
            <a:r>
              <a:rPr lang="en-US" sz="5000" b="1" dirty="0" smtClean="0">
                <a:solidFill>
                  <a:srgbClr val="C00000"/>
                </a:solidFill>
              </a:rPr>
              <a:t>Swing GUI</a:t>
            </a:r>
            <a:r>
              <a:rPr lang="he-IL" sz="5000" b="1" dirty="0" smtClean="0">
                <a:solidFill>
                  <a:srgbClr val="C00000"/>
                </a:solidFill>
              </a:rPr>
              <a:t> </a:t>
            </a:r>
            <a:r>
              <a:rPr lang="en-US" sz="5000" b="1" dirty="0" smtClean="0">
                <a:solidFill>
                  <a:srgbClr val="C00000"/>
                </a:solidFill>
              </a:rPr>
              <a:t>Events</a:t>
            </a:r>
            <a:endParaRPr lang="en-US" sz="5000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748464" cy="5472608"/>
          </a:xfrm>
        </p:spPr>
        <p:txBody>
          <a:bodyPr>
            <a:normAutofit/>
          </a:bodyPr>
          <a:lstStyle/>
          <a:p>
            <a:pPr marL="457200" indent="-457200" algn="r" rtl="1">
              <a:buFont typeface="Arial" charset="0"/>
              <a:buChar char="•"/>
            </a:pPr>
            <a:r>
              <a:rPr lang="he-I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נרשום את הקלאס שלנו כמאזין:</a:t>
            </a:r>
          </a:p>
          <a:p>
            <a:pPr algn="l"/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EventHeandler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 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eventHeandler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 = new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EventHeandler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 ();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David" pitchFamily="34" charset="-79"/>
              <a:cs typeface="David" pitchFamily="34" charset="-79"/>
            </a:endParaRPr>
          </a:p>
          <a:p>
            <a:pPr algn="l"/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button.addActionListener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(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eventHeandler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 );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David" pitchFamily="34" charset="-79"/>
              <a:cs typeface="David" pitchFamily="34" charset="-79"/>
            </a:endParaRPr>
          </a:p>
          <a:p>
            <a:pPr algn="r"/>
            <a:r>
              <a:rPr lang="he-I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903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2616"/>
            <a:ext cx="7632848" cy="968112"/>
          </a:xfrm>
        </p:spPr>
        <p:txBody>
          <a:bodyPr>
            <a:normAutofit/>
          </a:bodyPr>
          <a:lstStyle/>
          <a:p>
            <a:r>
              <a:rPr lang="en-US" sz="5000" b="1" dirty="0" smtClean="0">
                <a:solidFill>
                  <a:srgbClr val="C00000"/>
                </a:solidFill>
              </a:rPr>
              <a:t>Swing GUI</a:t>
            </a:r>
            <a:r>
              <a:rPr lang="he-IL" sz="5000" b="1" dirty="0" smtClean="0">
                <a:solidFill>
                  <a:srgbClr val="C00000"/>
                </a:solidFill>
              </a:rPr>
              <a:t> </a:t>
            </a:r>
            <a:r>
              <a:rPr lang="en-US" sz="5000" b="1" dirty="0" smtClean="0">
                <a:solidFill>
                  <a:srgbClr val="C00000"/>
                </a:solidFill>
              </a:rPr>
              <a:t>Layouts</a:t>
            </a:r>
            <a:endParaRPr lang="en-US" sz="5000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748464" cy="5472608"/>
          </a:xfrm>
        </p:spPr>
        <p:txBody>
          <a:bodyPr>
            <a:normAutofit/>
          </a:bodyPr>
          <a:lstStyle/>
          <a:p>
            <a:pPr marL="457200" indent="-457200" algn="r" rtl="1">
              <a:buFont typeface="Arial" charset="0"/>
              <a:buChar char="•"/>
            </a:pPr>
            <a:r>
              <a:rPr lang="he-I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את ה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GUI Components</a:t>
            </a:r>
            <a:r>
              <a:rPr lang="he-I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 נמקם בדרך כלל בתוך אובייקט מסוג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Jframe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.</a:t>
            </a:r>
          </a:p>
          <a:p>
            <a:pPr marL="457200" indent="-457200" algn="r" rtl="1">
              <a:buFont typeface="Arial" charset="0"/>
              <a:buChar char="•"/>
            </a:pPr>
            <a:r>
              <a:rPr lang="he-I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אובייקט זה יכול להחזיק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swing components</a:t>
            </a:r>
            <a:r>
              <a:rPr lang="he-I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 או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swing containers</a:t>
            </a:r>
            <a:r>
              <a:rPr lang="he-I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.</a:t>
            </a:r>
          </a:p>
          <a:p>
            <a:pPr marL="457200" indent="-457200" algn="r" rtl="1">
              <a:buFont typeface="Arial" charset="0"/>
              <a:buChar char="•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Components</a:t>
            </a:r>
            <a:r>
              <a:rPr lang="he-I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 הם אובייקטים של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GUI </a:t>
            </a:r>
            <a:r>
              <a:rPr lang="he-I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 אשר (כמו כפתור, שדה טקסט...)</a:t>
            </a:r>
          </a:p>
          <a:p>
            <a:pPr marL="457200" indent="-457200" algn="r" rtl="1">
              <a:buFont typeface="Arial" charset="0"/>
              <a:buChar char="•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Containers</a:t>
            </a:r>
            <a:r>
              <a:rPr lang="he-I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 הם אובייקטים של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GUI</a:t>
            </a:r>
            <a:r>
              <a:rPr lang="he-I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 אשר מסוגלים להחזיק (להכיל) בתוכם אובייקטים מסוג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Containers </a:t>
            </a:r>
            <a:r>
              <a:rPr lang="he-I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 או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Components </a:t>
            </a:r>
            <a:r>
              <a:rPr lang="he-I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(כמו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Jpanel</a:t>
            </a:r>
            <a:r>
              <a:rPr lang="he-I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 או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Jframe</a:t>
            </a:r>
            <a:r>
              <a:rPr lang="he-I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).</a:t>
            </a:r>
          </a:p>
          <a:p>
            <a:pPr marL="457200" indent="-457200" algn="r" rtl="1">
              <a:buFont typeface="Arial" charset="0"/>
              <a:buChar char="•"/>
            </a:pP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David" pitchFamily="34" charset="-79"/>
              <a:cs typeface="David" pitchFamily="34" charset="-79"/>
            </a:endParaRPr>
          </a:p>
          <a:p>
            <a:pPr algn="r"/>
            <a:r>
              <a:rPr lang="he-I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060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2616"/>
            <a:ext cx="7632848" cy="968112"/>
          </a:xfrm>
        </p:spPr>
        <p:txBody>
          <a:bodyPr>
            <a:normAutofit/>
          </a:bodyPr>
          <a:lstStyle/>
          <a:p>
            <a:r>
              <a:rPr lang="en-US" sz="5000" b="1" dirty="0" smtClean="0">
                <a:solidFill>
                  <a:srgbClr val="C00000"/>
                </a:solidFill>
              </a:rPr>
              <a:t>Swing GUI</a:t>
            </a:r>
            <a:r>
              <a:rPr lang="he-IL" sz="5000" b="1" dirty="0" smtClean="0">
                <a:solidFill>
                  <a:srgbClr val="C00000"/>
                </a:solidFill>
              </a:rPr>
              <a:t> </a:t>
            </a:r>
            <a:r>
              <a:rPr lang="en-US" sz="5000" b="1" dirty="0" smtClean="0">
                <a:solidFill>
                  <a:srgbClr val="C00000"/>
                </a:solidFill>
              </a:rPr>
              <a:t>Layouts</a:t>
            </a:r>
            <a:endParaRPr lang="en-US" sz="5000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748464" cy="5472608"/>
          </a:xfrm>
        </p:spPr>
        <p:txBody>
          <a:bodyPr>
            <a:normAutofit/>
          </a:bodyPr>
          <a:lstStyle/>
          <a:p>
            <a:pPr marL="457200" indent="-457200" algn="l">
              <a:buFont typeface="Arial" charset="0"/>
              <a:buChar char="•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Flow Layout 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Adds the components one after the other</a:t>
            </a:r>
          </a:p>
          <a:p>
            <a:pPr marL="457200" indent="-457200" algn="l">
              <a:buFont typeface="Arial" charset="0"/>
              <a:buChar char="•"/>
            </a:pP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David" pitchFamily="34" charset="-79"/>
              <a:cs typeface="David" pitchFamily="34" charset="-79"/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Border layout 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Split the container into borders:</a:t>
            </a:r>
          </a:p>
          <a:p>
            <a:pPr marL="457200" indent="-457200" algn="l">
              <a:buFont typeface="Arial" charset="0"/>
              <a:buChar char="•"/>
            </a:pPr>
            <a:endParaRPr lang="he-IL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810000"/>
            <a:ext cx="344805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687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459</Words>
  <Application>Microsoft Office PowerPoint</Application>
  <PresentationFormat>On-screen Show (4:3)</PresentationFormat>
  <Paragraphs>86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Swing GUI Threads</vt:lpstr>
      <vt:lpstr>Swing GUI Threads</vt:lpstr>
      <vt:lpstr>Swing GUI Threads</vt:lpstr>
      <vt:lpstr>Swing GUI Threads</vt:lpstr>
      <vt:lpstr>Swing GUI Events</vt:lpstr>
      <vt:lpstr>Swing GUI Events</vt:lpstr>
      <vt:lpstr>Swing GUI Events</vt:lpstr>
      <vt:lpstr>Swing GUI Layouts</vt:lpstr>
      <vt:lpstr>Swing GUI Layouts</vt:lpstr>
      <vt:lpstr>Swing GUI Practice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Swing GUI Threads</dc:title>
  <dc:creator>Jacob</dc:creator>
  <cp:lastModifiedBy>Jacob</cp:lastModifiedBy>
  <cp:revision>10</cp:revision>
  <dcterms:created xsi:type="dcterms:W3CDTF">2014-04-29T18:10:55Z</dcterms:created>
  <dcterms:modified xsi:type="dcterms:W3CDTF">2014-04-29T19:28:00Z</dcterms:modified>
</cp:coreProperties>
</file>