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13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15/02/2022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15/02/2022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15/02/2022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15/02/2022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dl-acm-org.ezproxy.uwe.ac.uk/doi/10.1145/2393132.2393137"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6221124" y="1218417"/>
            <a:ext cx="12089528" cy="1323439"/>
          </a:xfrm>
          <a:prstGeom prst="rect">
            <a:avLst/>
          </a:prstGeom>
          <a:noFill/>
        </p:spPr>
        <p:txBody>
          <a:bodyPr wrap="none" rtlCol="0">
            <a:spAutoFit/>
          </a:bodyPr>
          <a:lstStyle/>
          <a:p>
            <a:r>
              <a:rPr lang="en-GB" sz="4000" dirty="0"/>
              <a:t>Student name: Jacob Allen</a:t>
            </a:r>
          </a:p>
          <a:p>
            <a:r>
              <a:rPr lang="en-GB" sz="4000" dirty="0"/>
              <a:t>Project Title: Snap-Challenges Photography Gamified App</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344457" y="3383280"/>
            <a:ext cx="9558325" cy="2311214"/>
          </a:xfrm>
          <a:prstGeom prst="rect">
            <a:avLst/>
          </a:prstGeom>
        </p:spPr>
        <p:txBody>
          <a:bodyPr vert="horz" lIns="91440" tIns="45720" rIns="91440" bIns="45720"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3000" b="1" dirty="0"/>
          </a:p>
          <a:p>
            <a:pPr algn="l"/>
            <a:r>
              <a:rPr lang="en-GB" sz="2800" dirty="0"/>
              <a:t>This project is focussed on developing a cross platform app, using react native, the app will utilise gamification techniques to such as challenges to engage photographers with their craft. There will also be a slight educational focus as camera info and settings will also be shown if available from the images meta data or specified by the user.</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344461" y="11953633"/>
            <a:ext cx="9131139" cy="8832176"/>
          </a:xfrm>
        </p:spPr>
        <p:txBody>
          <a:bodyPr anchor="t">
            <a:normAutofit fontScale="90000"/>
          </a:bodyPr>
          <a:lstStyle/>
          <a:p>
            <a:pPr algn="l"/>
            <a:r>
              <a:rPr lang="en-GB" sz="3100" b="1" dirty="0"/>
              <a:t>Research:</a:t>
            </a:r>
            <a:br>
              <a:rPr lang="en-GB" sz="3000" b="1" dirty="0"/>
            </a:br>
            <a:r>
              <a:rPr lang="en-GB" sz="2700" b="1" dirty="0"/>
              <a:t>Gamification:</a:t>
            </a:r>
            <a:br>
              <a:rPr lang="en-GB" sz="2700" b="1" dirty="0"/>
            </a:br>
            <a:r>
              <a:rPr lang="en-GB" sz="2700" dirty="0"/>
              <a:t>(</a:t>
            </a:r>
            <a:r>
              <a:rPr lang="en-GB" sz="2700" dirty="0" err="1"/>
              <a:t>Hamari</a:t>
            </a:r>
            <a:r>
              <a:rPr lang="en-GB" sz="2700" dirty="0"/>
              <a:t> and </a:t>
            </a:r>
            <a:r>
              <a:rPr lang="en-GB" sz="2700" dirty="0" err="1"/>
              <a:t>Huotari</a:t>
            </a:r>
            <a:r>
              <a:rPr lang="en-GB" sz="2700" dirty="0"/>
              <a:t>, 2012) Define gamification as “a process of enhancing a service with affordances for </a:t>
            </a:r>
            <a:r>
              <a:rPr lang="en-GB" sz="2700" dirty="0" err="1"/>
              <a:t>gameful</a:t>
            </a:r>
            <a:r>
              <a:rPr lang="en-GB" sz="2700" dirty="0"/>
              <a:t> experiences in order to support user’s overall value creation.” </a:t>
            </a:r>
            <a:br>
              <a:rPr lang="en-GB" sz="2700" dirty="0"/>
            </a:br>
            <a:br>
              <a:rPr lang="en-GB" sz="2700" dirty="0"/>
            </a:br>
            <a:r>
              <a:rPr lang="en-GB" sz="2700" dirty="0"/>
              <a:t>There are many gamification approaches however, the best are challenges, achievements and leader boards. This a result of dopamine hit granted by them. Dopamine is “well known for their strong responses to rewards and their critical role in positive motivation.” (Bromberg-Martin, 2010)</a:t>
            </a:r>
            <a:br>
              <a:rPr lang="en-GB" sz="2700" dirty="0"/>
            </a:br>
            <a:r>
              <a:rPr lang="en-GB" sz="2700" b="1" dirty="0"/>
              <a:t>HTTP Protocol:</a:t>
            </a:r>
            <a:br>
              <a:rPr lang="en-GB" sz="2700" b="1" dirty="0"/>
            </a:br>
            <a:r>
              <a:rPr lang="en-GB" sz="2700" dirty="0"/>
              <a:t>A CRUD style API will require use of GET/POST/PUT and DELETE requests.</a:t>
            </a:r>
            <a:br>
              <a:rPr lang="en-GB" sz="2700" dirty="0"/>
            </a:br>
            <a:r>
              <a:rPr lang="en-GB" sz="2700" dirty="0"/>
              <a:t>GET – used for retrieving data from the API.</a:t>
            </a:r>
            <a:br>
              <a:rPr lang="en-GB" sz="2700" dirty="0"/>
            </a:br>
            <a:r>
              <a:rPr lang="en-GB" sz="2700" dirty="0"/>
              <a:t>POST – used for sending new data to the API.</a:t>
            </a:r>
            <a:br>
              <a:rPr lang="en-GB" sz="2700" dirty="0"/>
            </a:br>
            <a:r>
              <a:rPr lang="en-GB" sz="2700" dirty="0"/>
              <a:t>PUT – used for updating </a:t>
            </a:r>
            <a:r>
              <a:rPr lang="en-GB" sz="2700" dirty="0" err="1"/>
              <a:t>db</a:t>
            </a:r>
            <a:r>
              <a:rPr lang="en-GB" sz="2700" dirty="0"/>
              <a:t> records via the API.</a:t>
            </a:r>
            <a:br>
              <a:rPr lang="en-GB" sz="2700" dirty="0"/>
            </a:br>
            <a:r>
              <a:rPr lang="en-GB" sz="2700" dirty="0"/>
              <a:t>DELETE – used for deleting records stored on the </a:t>
            </a:r>
            <a:r>
              <a:rPr lang="en-GB" sz="2700" dirty="0" err="1"/>
              <a:t>db</a:t>
            </a:r>
            <a:r>
              <a:rPr lang="en-GB" sz="2700" dirty="0"/>
              <a:t> via the API.</a:t>
            </a:r>
            <a:br>
              <a:rPr lang="en-GB" sz="2700" dirty="0"/>
            </a:br>
            <a:r>
              <a:rPr lang="en-GB" sz="2700" b="1" dirty="0"/>
              <a:t>Database:</a:t>
            </a:r>
            <a:br>
              <a:rPr lang="en-GB" sz="2700" b="1" dirty="0"/>
            </a:br>
            <a:r>
              <a:rPr lang="en-GB" sz="2700" dirty="0"/>
              <a:t>An SQL database best fits the needs of this project, the data is well structured so easily fits into a traditional relational table. This could be backed up with a </a:t>
            </a:r>
            <a:r>
              <a:rPr lang="en-GB" sz="2700" dirty="0" err="1"/>
              <a:t>redis</a:t>
            </a:r>
            <a:r>
              <a:rPr lang="en-GB" sz="2700" dirty="0"/>
              <a:t> cache if demand requires it. “Redis is an in-memory remote database that offers high performance, replication, and a unique data model to produce a platform for solving problems.” (Carlson, 2013). </a:t>
            </a: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344457" y="5970610"/>
            <a:ext cx="9558327" cy="5762145"/>
          </a:xfrm>
          <a:prstGeom prst="rect">
            <a:avLst/>
          </a:prstGeom>
        </p:spPr>
        <p:txBody>
          <a:bodyPr vert="horz" lIns="91440" tIns="45720" rIns="91440" bIns="45720" rtlCol="0" anchor="t">
            <a:normAutofit fontScale="3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8600" b="1" dirty="0"/>
              <a:t>Aims and objectives:</a:t>
            </a:r>
          </a:p>
          <a:p>
            <a:pPr algn="l"/>
            <a:endParaRPr lang="en-GB" sz="6000" dirty="0"/>
          </a:p>
          <a:p>
            <a:pPr algn="l"/>
            <a:r>
              <a:rPr lang="en-GB" sz="7400" dirty="0"/>
              <a:t>AIMS: </a:t>
            </a:r>
          </a:p>
          <a:p>
            <a:pPr marL="342900" indent="-342900" algn="l">
              <a:buFont typeface="Arial" panose="020B0604020202020204" pitchFamily="34" charset="0"/>
              <a:buChar char="•"/>
            </a:pPr>
            <a:r>
              <a:rPr lang="en-GB" sz="7400" dirty="0"/>
              <a:t>To develop a platform independent app to gamify photography via the use of challenges.</a:t>
            </a:r>
          </a:p>
          <a:p>
            <a:pPr marL="342900" indent="-342900" algn="l">
              <a:buFont typeface="Arial" panose="020B0604020202020204" pitchFamily="34" charset="0"/>
              <a:buChar char="•"/>
            </a:pPr>
            <a:r>
              <a:rPr lang="en-GB" sz="7400" dirty="0"/>
              <a:t>To minimise burn out amongst photographers using these challenges to engage them with the app and their hobby.</a:t>
            </a:r>
          </a:p>
          <a:p>
            <a:pPr marL="342900" indent="-342900" algn="l">
              <a:buFont typeface="Arial" panose="020B0604020202020204" pitchFamily="34" charset="0"/>
              <a:buChar char="•"/>
            </a:pPr>
            <a:r>
              <a:rPr lang="en-GB" sz="7400" dirty="0"/>
              <a:t>To educate the users of the app by providing information about the camera settings used to achieve the resulting photo.</a:t>
            </a:r>
          </a:p>
          <a:p>
            <a:pPr marL="342900" indent="-342900" algn="l">
              <a:buFont typeface="Arial" panose="020B0604020202020204" pitchFamily="34" charset="0"/>
              <a:buChar char="•"/>
            </a:pPr>
            <a:endParaRPr lang="en-GB" sz="7400" dirty="0"/>
          </a:p>
          <a:p>
            <a:pPr algn="l"/>
            <a:r>
              <a:rPr lang="en-GB" sz="7400" dirty="0"/>
              <a:t>OBJECTIVES:</a:t>
            </a:r>
          </a:p>
          <a:p>
            <a:pPr marL="342900" indent="-342900" algn="l">
              <a:buFont typeface="Arial" panose="020B0604020202020204" pitchFamily="34" charset="0"/>
              <a:buChar char="•"/>
            </a:pPr>
            <a:r>
              <a:rPr lang="en-GB" sz="7400" dirty="0"/>
              <a:t>Research gamification benefits and drawbacks, and other times it has been used in the photography field.</a:t>
            </a:r>
          </a:p>
          <a:p>
            <a:pPr marL="342900" indent="-342900" algn="l">
              <a:buFont typeface="Arial" panose="020B0604020202020204" pitchFamily="34" charset="0"/>
              <a:buChar char="•"/>
            </a:pPr>
            <a:r>
              <a:rPr lang="en-GB" sz="7400" dirty="0"/>
              <a:t>Research React Native in comparison to Progressive Web Apps (PWAs).</a:t>
            </a:r>
          </a:p>
          <a:p>
            <a:pPr marL="342900" indent="-342900" algn="l">
              <a:buFont typeface="Arial" panose="020B0604020202020204" pitchFamily="34" charset="0"/>
              <a:buChar char="•"/>
            </a:pPr>
            <a:r>
              <a:rPr lang="en-GB" sz="7400" dirty="0"/>
              <a:t>Research data storage solutions MYSQL vs NOSQL.</a:t>
            </a:r>
          </a:p>
          <a:p>
            <a:pPr marL="342900" indent="-342900" algn="l">
              <a:buFont typeface="Arial" panose="020B0604020202020204" pitchFamily="34" charset="0"/>
              <a:buChar char="•"/>
            </a:pPr>
            <a:r>
              <a:rPr lang="en-GB" sz="7400" dirty="0"/>
              <a:t>Design and develop the database schema.</a:t>
            </a:r>
          </a:p>
          <a:p>
            <a:pPr marL="342900" indent="-342900" algn="l">
              <a:buFont typeface="Arial" panose="020B0604020202020204" pitchFamily="34" charset="0"/>
              <a:buChar char="•"/>
            </a:pPr>
            <a:r>
              <a:rPr lang="en-GB" sz="7400" dirty="0"/>
              <a:t>Design and develop the Python Flask API.</a:t>
            </a:r>
          </a:p>
          <a:p>
            <a:pPr marL="342900" indent="-342900" algn="l">
              <a:buFont typeface="Arial" panose="020B0604020202020204" pitchFamily="34" charset="0"/>
              <a:buChar char="•"/>
            </a:pPr>
            <a:r>
              <a:rPr lang="en-GB" sz="7400" dirty="0"/>
              <a:t>Design and develop the front-end client with React Native.</a:t>
            </a:r>
          </a:p>
          <a:p>
            <a:pPr marL="342900" indent="-342900" algn="l">
              <a:buFont typeface="Arial" panose="020B0604020202020204" pitchFamily="34" charset="0"/>
              <a:buChar char="•"/>
            </a:pPr>
            <a:r>
              <a:rPr lang="en-GB" sz="7400" dirty="0"/>
              <a:t>Test the system from both a technical and user perspective.</a:t>
            </a:r>
          </a:p>
          <a:p>
            <a:pPr marL="342900" indent="-342900" algn="l">
              <a:buFont typeface="Arial" panose="020B0604020202020204" pitchFamily="34" charset="0"/>
              <a:buChar char="•"/>
            </a:pPr>
            <a:r>
              <a:rPr lang="en-GB" sz="7400" dirty="0"/>
              <a:t>Produce a report to summarise findings, research, implementation, and testing stages of development.</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0361347" y="11075429"/>
            <a:ext cx="9913343" cy="9294852"/>
          </a:xfrm>
          <a:prstGeom prst="rect">
            <a:avLst/>
          </a:prstGeom>
          <a:noFill/>
        </p:spPr>
        <p:txBody>
          <a:bodyPr wrap="square" rtlCol="0">
            <a:spAutoFit/>
          </a:bodyPr>
          <a:lstStyle/>
          <a:p>
            <a:r>
              <a:rPr lang="en-GB" sz="2800" b="1" dirty="0"/>
              <a:t>Design &amp; Implementation</a:t>
            </a:r>
          </a:p>
          <a:p>
            <a:r>
              <a:rPr lang="en-GB" sz="3000" b="1" dirty="0"/>
              <a:t> </a:t>
            </a:r>
          </a:p>
          <a:p>
            <a:endParaRPr lang="en-GB" sz="3000" b="1" dirty="0"/>
          </a:p>
          <a:p>
            <a:endParaRPr lang="en-GB" sz="3000" b="1" dirty="0"/>
          </a:p>
          <a:p>
            <a:endParaRPr lang="en-GB" sz="3000" b="1" dirty="0"/>
          </a:p>
          <a:p>
            <a:endParaRPr lang="en-GB" sz="3000" b="1" dirty="0"/>
          </a:p>
          <a:p>
            <a:endParaRPr lang="en-GB" sz="3000" b="1" dirty="0"/>
          </a:p>
          <a:p>
            <a:endParaRPr lang="en-GB" sz="3000" b="1" dirty="0"/>
          </a:p>
          <a:p>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0378716" y="2828817"/>
            <a:ext cx="9878606" cy="8246612"/>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React native vs PWAs</a:t>
            </a:r>
          </a:p>
          <a:p>
            <a:pPr algn="l"/>
            <a:r>
              <a:rPr lang="en-GB" sz="2400" dirty="0"/>
              <a:t>React native will be the chosen cross-platform tool due its native level integration “React Native renders using its host platform’s standard rendering APIs” (Eisenman, 2017). This gives us great integration and access to device features such as the camera and notifications.</a:t>
            </a:r>
          </a:p>
          <a:p>
            <a:pPr algn="l"/>
            <a:r>
              <a:rPr lang="en-GB" sz="2800" b="1" dirty="0"/>
              <a:t>Top 5 Functional &amp; Non-functional requirements:</a:t>
            </a:r>
            <a:endParaRPr lang="en-GB" sz="2800" dirty="0"/>
          </a:p>
          <a:p>
            <a:pPr algn="l"/>
            <a:r>
              <a:rPr lang="en-GB" sz="2400" dirty="0"/>
              <a:t>Functional</a:t>
            </a:r>
          </a:p>
          <a:p>
            <a:pPr marL="457200" indent="-457200" algn="l">
              <a:buFont typeface="Arial" panose="020B0604020202020204" pitchFamily="34" charset="0"/>
              <a:buChar char="•"/>
            </a:pPr>
            <a:r>
              <a:rPr lang="en-GB" sz="2400" dirty="0"/>
              <a:t>An upload system must allow images to be uploaded to the CDN. </a:t>
            </a:r>
          </a:p>
          <a:p>
            <a:pPr marL="457200" indent="-457200" algn="l">
              <a:buFont typeface="Arial" panose="020B0604020202020204" pitchFamily="34" charset="0"/>
              <a:buChar char="•"/>
            </a:pPr>
            <a:r>
              <a:rPr lang="en-GB" sz="2400" dirty="0"/>
              <a:t>A login API endpoint which must return a JWT key which will allow access to the rest of the API if the login is valid.</a:t>
            </a:r>
          </a:p>
          <a:p>
            <a:pPr marL="457200" indent="-457200" algn="l">
              <a:buFont typeface="Arial" panose="020B0604020202020204" pitchFamily="34" charset="0"/>
              <a:buChar char="•"/>
            </a:pPr>
            <a:r>
              <a:rPr lang="en-GB" sz="2400" dirty="0"/>
              <a:t>A register API endpoint which must create a new user in the database ensuring security by hashing and salting the password given.</a:t>
            </a:r>
          </a:p>
          <a:p>
            <a:pPr marL="457200" indent="-457200" algn="l">
              <a:buFont typeface="Arial" panose="020B0604020202020204" pitchFamily="34" charset="0"/>
              <a:buChar char="•"/>
            </a:pPr>
            <a:r>
              <a:rPr lang="en-GB" sz="2400" dirty="0"/>
              <a:t>Camera settings must be shown on the post page.</a:t>
            </a:r>
          </a:p>
          <a:p>
            <a:pPr marL="457200" indent="-457200" algn="l">
              <a:buFont typeface="Arial" panose="020B0604020202020204" pitchFamily="34" charset="0"/>
              <a:buChar char="•"/>
            </a:pPr>
            <a:r>
              <a:rPr lang="en-GB" sz="2400" dirty="0"/>
              <a:t>Images shown on the post page must maintain their original aspect ratio to ensure they are displayed as the photographer intended.</a:t>
            </a:r>
          </a:p>
          <a:p>
            <a:pPr marL="457200" indent="-457200" algn="l">
              <a:buFont typeface="Arial" panose="020B0604020202020204" pitchFamily="34" charset="0"/>
              <a:buChar char="•"/>
            </a:pPr>
            <a:endParaRPr lang="en-GB" sz="2400" dirty="0"/>
          </a:p>
          <a:p>
            <a:pPr algn="l"/>
            <a:r>
              <a:rPr lang="en-GB" sz="2400" dirty="0"/>
              <a:t>Non-functional</a:t>
            </a:r>
          </a:p>
          <a:p>
            <a:pPr marL="457200" indent="-457200" algn="l">
              <a:buFont typeface="Arial" panose="020B0604020202020204" pitchFamily="34" charset="0"/>
              <a:buChar char="•"/>
            </a:pPr>
            <a:r>
              <a:rPr lang="en-GB" sz="2400" dirty="0"/>
              <a:t>Any API request should respond in an average time of 3 seconds.</a:t>
            </a:r>
          </a:p>
          <a:p>
            <a:pPr marL="457200" indent="-457200" algn="l">
              <a:buFont typeface="Arial" panose="020B0604020202020204" pitchFamily="34" charset="0"/>
              <a:buChar char="•"/>
            </a:pPr>
            <a:r>
              <a:rPr lang="en-GB" sz="2400" dirty="0"/>
              <a:t>The API must be accessible from an external network.</a:t>
            </a:r>
          </a:p>
          <a:p>
            <a:pPr marL="457200" indent="-457200" algn="l">
              <a:buFont typeface="Arial" panose="020B0604020202020204" pitchFamily="34" charset="0"/>
              <a:buChar char="•"/>
            </a:pPr>
            <a:r>
              <a:rPr lang="en-GB" sz="2400" dirty="0"/>
              <a:t>The CDN must be accessible from an external network.</a:t>
            </a:r>
          </a:p>
          <a:p>
            <a:pPr marL="457200" indent="-457200" algn="l">
              <a:buFont typeface="Arial" panose="020B0604020202020204" pitchFamily="34" charset="0"/>
              <a:buChar char="•"/>
            </a:pPr>
            <a:r>
              <a:rPr lang="en-GB" sz="2400" dirty="0"/>
              <a:t>Pages must load within an average of 3 seconds on a 4g throttled connection.</a:t>
            </a:r>
          </a:p>
          <a:p>
            <a:pPr marL="457200" indent="-457200" algn="l">
              <a:buFont typeface="Arial" panose="020B0604020202020204" pitchFamily="34" charset="0"/>
              <a:buChar char="•"/>
            </a:pPr>
            <a:r>
              <a:rPr lang="en-GB" sz="2400" dirty="0"/>
              <a:t>Camera info such as focal length must be clearly visible on the post page if it is available.</a:t>
            </a:r>
          </a:p>
          <a:p>
            <a:pPr marL="457200" indent="-457200" algn="l">
              <a:buFont typeface="Arial" panose="020B0604020202020204" pitchFamily="34" charset="0"/>
              <a:buChar char="•"/>
            </a:pPr>
            <a:endParaRPr lang="en-GB" sz="2400" dirty="0"/>
          </a:p>
        </p:txBody>
      </p:sp>
      <p:sp>
        <p:nvSpPr>
          <p:cNvPr id="17" name="TextBox 16">
            <a:extLst>
              <a:ext uri="{FF2B5EF4-FFF2-40B4-BE49-F238E27FC236}">
                <a16:creationId xmlns:a16="http://schemas.microsoft.com/office/drawing/2014/main" id="{8031F712-8648-4AFF-9A6D-FCBF70730BEB}"/>
              </a:ext>
            </a:extLst>
          </p:cNvPr>
          <p:cNvSpPr txBox="1"/>
          <p:nvPr/>
        </p:nvSpPr>
        <p:spPr>
          <a:xfrm>
            <a:off x="20664023" y="8527293"/>
            <a:ext cx="3986028" cy="523220"/>
          </a:xfrm>
          <a:prstGeom prst="rect">
            <a:avLst/>
          </a:prstGeom>
          <a:noFill/>
        </p:spPr>
        <p:txBody>
          <a:bodyPr wrap="none" rtlCol="0">
            <a:spAutoFit/>
          </a:bodyPr>
          <a:lstStyle/>
          <a:p>
            <a:r>
              <a:rPr lang="en-GB" sz="2800" b="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20799610" y="13763341"/>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br>
              <a:rPr lang="en-GB" sz="3000" dirty="0"/>
            </a:br>
            <a:endParaRPr lang="en-GB" sz="3000" dirty="0"/>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5549595" y="17934181"/>
            <a:ext cx="4532743" cy="3169372"/>
          </a:xfrm>
          <a:prstGeom prst="rect">
            <a:avLst/>
          </a:prstGeom>
        </p:spPr>
        <p:txBody>
          <a:bodyPr vert="horz" lIns="91440" tIns="45720" rIns="91440" bIns="45720" rtlCol="0" anchor="t">
            <a:normAutofit fontScale="8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a:effectLst/>
                <a:ea typeface="Calibri" panose="020F0502020204030204" pitchFamily="34" charset="0"/>
                <a:cs typeface="Symbol" panose="05050102010706020507" pitchFamily="18" charset="2"/>
              </a:rPr>
              <a:t>REFERENCES:</a:t>
            </a:r>
          </a:p>
          <a:p>
            <a:pPr marL="285750" indent="-285750" algn="l">
              <a:buFont typeface="Arial" panose="020B0604020202020204" pitchFamily="34" charset="0"/>
              <a:buChar char="•"/>
            </a:pPr>
            <a:r>
              <a:rPr lang="en-GB" sz="1600" dirty="0" err="1">
                <a:effectLst/>
                <a:ea typeface="Calibri" panose="020F0502020204030204" pitchFamily="34" charset="0"/>
                <a:cs typeface="Symbol" panose="05050102010706020507" pitchFamily="18" charset="2"/>
              </a:rPr>
              <a:t>Hamari</a:t>
            </a:r>
            <a:r>
              <a:rPr lang="en-GB" sz="1600" dirty="0">
                <a:effectLst/>
                <a:ea typeface="Calibri" panose="020F0502020204030204" pitchFamily="34" charset="0"/>
                <a:cs typeface="Symbol" panose="05050102010706020507" pitchFamily="18" charset="2"/>
              </a:rPr>
              <a:t>, J., </a:t>
            </a:r>
            <a:r>
              <a:rPr lang="en-GB" sz="1600" dirty="0" err="1">
                <a:effectLst/>
                <a:ea typeface="Calibri" panose="020F0502020204030204" pitchFamily="34" charset="0"/>
                <a:cs typeface="Symbol" panose="05050102010706020507" pitchFamily="18" charset="2"/>
              </a:rPr>
              <a:t>Huotari</a:t>
            </a:r>
            <a:r>
              <a:rPr lang="en-GB" sz="1600" dirty="0">
                <a:effectLst/>
                <a:ea typeface="Calibri" panose="020F0502020204030204" pitchFamily="34" charset="0"/>
                <a:cs typeface="Symbol" panose="05050102010706020507" pitchFamily="18" charset="2"/>
              </a:rPr>
              <a:t>, K. (2012) 16th International Academic </a:t>
            </a:r>
            <a:r>
              <a:rPr lang="en-GB" sz="1600" dirty="0" err="1">
                <a:effectLst/>
                <a:ea typeface="Calibri" panose="020F0502020204030204" pitchFamily="34" charset="0"/>
                <a:cs typeface="Symbol" panose="05050102010706020507" pitchFamily="18" charset="2"/>
              </a:rPr>
              <a:t>Mindtrek</a:t>
            </a:r>
            <a:r>
              <a:rPr lang="en-GB" sz="1600" dirty="0">
                <a:effectLst/>
                <a:ea typeface="Calibri" panose="020F0502020204030204" pitchFamily="34" charset="0"/>
                <a:cs typeface="Symbol" panose="05050102010706020507" pitchFamily="18" charset="2"/>
              </a:rPr>
              <a:t> Conference [online], Tampere, Finland, 3-5 October 2012. Association for Computing Machinery. Available From: </a:t>
            </a:r>
            <a:r>
              <a:rPr lang="en-GB" sz="1600" u="sng" dirty="0">
                <a:solidFill>
                  <a:srgbClr val="0563C1"/>
                </a:solidFill>
                <a:effectLst/>
                <a:ea typeface="Calibri" panose="020F0502020204030204" pitchFamily="34" charset="0"/>
                <a:cs typeface="Symbol" panose="05050102010706020507" pitchFamily="18" charset="2"/>
                <a:hlinkClick r:id="rId3"/>
              </a:rPr>
              <a:t>https://dl-acm-org.ezproxy.uwe.ac.uk/doi/10.1145/2393132.2393137</a:t>
            </a:r>
            <a:r>
              <a:rPr lang="en-GB" sz="1600" dirty="0">
                <a:effectLst/>
                <a:ea typeface="Calibri" panose="020F0502020204030204" pitchFamily="34" charset="0"/>
                <a:cs typeface="Symbol" panose="05050102010706020507" pitchFamily="18" charset="2"/>
              </a:rPr>
              <a:t> [Accessed 05 January 2022]</a:t>
            </a:r>
          </a:p>
          <a:p>
            <a:pPr marL="285750" indent="-285750" algn="l">
              <a:buFont typeface="Arial" panose="020B0604020202020204" pitchFamily="34" charset="0"/>
              <a:buChar char="•"/>
            </a:pPr>
            <a:r>
              <a:rPr lang="en-GB" sz="1600" dirty="0">
                <a:effectLst/>
                <a:ea typeface="Calibri" panose="020F0502020204030204" pitchFamily="34" charset="0"/>
                <a:cs typeface="Symbol" panose="05050102010706020507" pitchFamily="18" charset="2"/>
              </a:rPr>
              <a:t>Bromberg-Martin, E., S., et al (2010) Dopamine in Motivational Control: Rewarding, Aversive, and Alerting. Neuron [online]. 68(5), pp.815-834. [Accessed 16 January 2022]</a:t>
            </a:r>
            <a:endParaRPr lang="en-GB" sz="1600" dirty="0">
              <a:ea typeface="Calibri" panose="020F0502020204030204" pitchFamily="34" charset="0"/>
              <a:cs typeface="Symbol" panose="05050102010706020507" pitchFamily="18" charset="2"/>
            </a:endParaRPr>
          </a:p>
          <a:p>
            <a:pPr marL="285750" indent="-285750" algn="l">
              <a:buFont typeface="Arial" panose="020B0604020202020204" pitchFamily="34" charset="0"/>
              <a:buChar char="•"/>
            </a:pPr>
            <a:r>
              <a:rPr lang="en-GB" sz="1800" dirty="0">
                <a:effectLst/>
                <a:ea typeface="Calibri" panose="020F0502020204030204" pitchFamily="34" charset="0"/>
                <a:cs typeface="Symbol" panose="05050102010706020507" pitchFamily="18" charset="2"/>
              </a:rPr>
              <a:t>Carlson, J. (2013) </a:t>
            </a:r>
            <a:r>
              <a:rPr lang="en-GB" sz="1800" i="1" dirty="0">
                <a:effectLst/>
                <a:ea typeface="Calibri" panose="020F0502020204030204" pitchFamily="34" charset="0"/>
                <a:cs typeface="Symbol" panose="05050102010706020507" pitchFamily="18" charset="2"/>
              </a:rPr>
              <a:t>Redis in Action</a:t>
            </a:r>
            <a:r>
              <a:rPr lang="en-GB" sz="1800" dirty="0">
                <a:effectLst/>
                <a:ea typeface="Calibri" panose="020F0502020204030204" pitchFamily="34" charset="0"/>
                <a:cs typeface="Symbol" panose="05050102010706020507" pitchFamily="18" charset="2"/>
              </a:rPr>
              <a:t> [online] New York: Manning Publications Co. [Accessed 28 December 2021]</a:t>
            </a:r>
          </a:p>
          <a:p>
            <a:pPr marL="285750" indent="-285750" algn="l">
              <a:buFont typeface="Arial" panose="020B0604020202020204" pitchFamily="34" charset="0"/>
              <a:buChar char="•"/>
            </a:pPr>
            <a:r>
              <a:rPr lang="en-GB" sz="1800" dirty="0">
                <a:effectLst/>
                <a:ea typeface="Calibri" panose="020F0502020204030204" pitchFamily="34" charset="0"/>
                <a:cs typeface="Symbol" panose="05050102010706020507" pitchFamily="18" charset="2"/>
              </a:rPr>
              <a:t>Eisenman, B. (2017) </a:t>
            </a:r>
            <a:r>
              <a:rPr lang="en-GB" sz="1800" i="1" dirty="0">
                <a:effectLst/>
                <a:ea typeface="Calibri" panose="020F0502020204030204" pitchFamily="34" charset="0"/>
                <a:cs typeface="Symbol" panose="05050102010706020507" pitchFamily="18" charset="2"/>
              </a:rPr>
              <a:t>Learning React Native</a:t>
            </a:r>
            <a:r>
              <a:rPr lang="en-GB" sz="1800" dirty="0">
                <a:effectLst/>
                <a:ea typeface="Calibri" panose="020F0502020204030204" pitchFamily="34" charset="0"/>
                <a:cs typeface="Symbol" panose="05050102010706020507" pitchFamily="18" charset="2"/>
              </a:rPr>
              <a:t> [online] 2</a:t>
            </a:r>
            <a:r>
              <a:rPr lang="en-GB" sz="1800" baseline="30000" dirty="0">
                <a:effectLst/>
                <a:ea typeface="Calibri" panose="020F0502020204030204" pitchFamily="34" charset="0"/>
                <a:cs typeface="Symbol" panose="05050102010706020507" pitchFamily="18" charset="2"/>
              </a:rPr>
              <a:t>nd</a:t>
            </a:r>
            <a:r>
              <a:rPr lang="en-GB" sz="1800" dirty="0">
                <a:effectLst/>
                <a:ea typeface="Calibri" panose="020F0502020204030204" pitchFamily="34" charset="0"/>
                <a:cs typeface="Symbol" panose="05050102010706020507" pitchFamily="18" charset="2"/>
              </a:rPr>
              <a:t> Edition. California: </a:t>
            </a:r>
            <a:r>
              <a:rPr lang="en-GB" sz="1800" dirty="0" err="1">
                <a:effectLst/>
                <a:ea typeface="Calibri" panose="020F0502020204030204" pitchFamily="34" charset="0"/>
                <a:cs typeface="Symbol" panose="05050102010706020507" pitchFamily="18" charset="2"/>
              </a:rPr>
              <a:t>O’reilly</a:t>
            </a:r>
            <a:r>
              <a:rPr lang="en-GB" sz="1800" dirty="0">
                <a:effectLst/>
                <a:ea typeface="Calibri" panose="020F0502020204030204" pitchFamily="34" charset="0"/>
                <a:cs typeface="Symbol" panose="05050102010706020507" pitchFamily="18" charset="2"/>
              </a:rPr>
              <a:t> Media, Inc. [Accessed 21 January 2022]</a:t>
            </a:r>
          </a:p>
          <a:p>
            <a:pPr marL="285750" indent="-285750" algn="l">
              <a:buFont typeface="Arial" panose="020B0604020202020204" pitchFamily="34" charset="0"/>
              <a:buChar char="•"/>
            </a:pPr>
            <a:endParaRPr lang="en-GB" sz="1800" dirty="0">
              <a:effectLst/>
              <a:ea typeface="Calibri" panose="020F0502020204030204" pitchFamily="34" charset="0"/>
              <a:cs typeface="Symbol" panose="05050102010706020507" pitchFamily="18" charset="2"/>
            </a:endParaRPr>
          </a:p>
          <a:p>
            <a:pPr marL="285750" indent="-285750" algn="l">
              <a:buFont typeface="Arial" panose="020B0604020202020204" pitchFamily="34" charset="0"/>
              <a:buChar char="•"/>
            </a:pPr>
            <a:endParaRPr lang="en-GB" sz="1600" dirty="0">
              <a:effectLst/>
              <a:ea typeface="Calibri" panose="020F0502020204030204" pitchFamily="34" charset="0"/>
              <a:cs typeface="Symbol" panose="05050102010706020507" pitchFamily="18" charset="2"/>
            </a:endParaRPr>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97451" y="2908206"/>
            <a:ext cx="0" cy="17861737"/>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240336A-E74F-49A9-86DC-8EF5CEE144E9}"/>
              </a:ext>
            </a:extLst>
          </p:cNvPr>
          <p:cNvPicPr>
            <a:picLocks noChangeAspect="1"/>
          </p:cNvPicPr>
          <p:nvPr/>
        </p:nvPicPr>
        <p:blipFill>
          <a:blip r:embed="rId4"/>
          <a:stretch>
            <a:fillRect/>
          </a:stretch>
        </p:blipFill>
        <p:spPr>
          <a:xfrm>
            <a:off x="27239125" y="280073"/>
            <a:ext cx="1867161" cy="1876687"/>
          </a:xfrm>
          <a:prstGeom prst="rect">
            <a:avLst/>
          </a:prstGeom>
        </p:spPr>
      </p:pic>
      <p:sp>
        <p:nvSpPr>
          <p:cNvPr id="24" name="Title 1">
            <a:extLst>
              <a:ext uri="{FF2B5EF4-FFF2-40B4-BE49-F238E27FC236}">
                <a16:creationId xmlns:a16="http://schemas.microsoft.com/office/drawing/2014/main" id="{CC7AA43E-169E-4584-BD61-1564EB886BA4}"/>
              </a:ext>
            </a:extLst>
          </p:cNvPr>
          <p:cNvSpPr txBox="1">
            <a:spLocks/>
          </p:cNvSpPr>
          <p:nvPr/>
        </p:nvSpPr>
        <p:spPr>
          <a:xfrm>
            <a:off x="26197545" y="2142016"/>
            <a:ext cx="3950320" cy="747536"/>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A QR Code link to your video submission</a:t>
            </a:r>
          </a:p>
        </p:txBody>
      </p:sp>
      <p:cxnSp>
        <p:nvCxnSpPr>
          <p:cNvPr id="27" name="Straight Connector 26">
            <a:extLst>
              <a:ext uri="{FF2B5EF4-FFF2-40B4-BE49-F238E27FC236}">
                <a16:creationId xmlns:a16="http://schemas.microsoft.com/office/drawing/2014/main" id="{67988A9D-6550-425E-B567-40546AA51262}"/>
              </a:ext>
            </a:extLst>
          </p:cNvPr>
          <p:cNvCxnSpPr>
            <a:cxnSpLocks/>
          </p:cNvCxnSpPr>
          <p:nvPr/>
        </p:nvCxnSpPr>
        <p:spPr>
          <a:xfrm>
            <a:off x="20469357" y="2908206"/>
            <a:ext cx="0" cy="17759085"/>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A1C04BE-F407-46B2-981A-0F9E74586D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252881" y="11732755"/>
            <a:ext cx="7769450" cy="3812045"/>
          </a:xfrm>
          <a:prstGeom prst="rect">
            <a:avLst/>
          </a:prstGeom>
          <a:noFill/>
          <a:ln>
            <a:noFill/>
          </a:ln>
        </p:spPr>
      </p:pic>
      <p:pic>
        <p:nvPicPr>
          <p:cNvPr id="30" name="Picture 29">
            <a:extLst>
              <a:ext uri="{FF2B5EF4-FFF2-40B4-BE49-F238E27FC236}">
                <a16:creationId xmlns:a16="http://schemas.microsoft.com/office/drawing/2014/main" id="{CF6ABD57-CC0E-4B75-AA33-DC6B84DBF69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52881" y="15546166"/>
            <a:ext cx="7769450" cy="5300290"/>
          </a:xfrm>
          <a:prstGeom prst="rect">
            <a:avLst/>
          </a:prstGeom>
          <a:noFill/>
          <a:ln>
            <a:noFill/>
          </a:ln>
        </p:spPr>
      </p:pic>
      <p:sp>
        <p:nvSpPr>
          <p:cNvPr id="32" name="TextBox 31">
            <a:extLst>
              <a:ext uri="{FF2B5EF4-FFF2-40B4-BE49-F238E27FC236}">
                <a16:creationId xmlns:a16="http://schemas.microsoft.com/office/drawing/2014/main" id="{D6142A96-4118-4C6F-82CF-CE1A38A84ED2}"/>
              </a:ext>
            </a:extLst>
          </p:cNvPr>
          <p:cNvSpPr txBox="1"/>
          <p:nvPr/>
        </p:nvSpPr>
        <p:spPr>
          <a:xfrm rot="5400000">
            <a:off x="17645355" y="13108365"/>
            <a:ext cx="3584948" cy="830997"/>
          </a:xfrm>
          <a:prstGeom prst="rect">
            <a:avLst/>
          </a:prstGeom>
          <a:noFill/>
        </p:spPr>
        <p:txBody>
          <a:bodyPr wrap="square" rtlCol="0">
            <a:spAutoFit/>
          </a:bodyPr>
          <a:lstStyle/>
          <a:p>
            <a:pPr algn="ctr"/>
            <a:r>
              <a:rPr lang="en-US" sz="2400" b="1" dirty="0"/>
              <a:t>Project</a:t>
            </a:r>
            <a:r>
              <a:rPr lang="en-US" b="1" dirty="0"/>
              <a:t> </a:t>
            </a:r>
            <a:r>
              <a:rPr lang="en-US" sz="2400" b="1" dirty="0"/>
              <a:t>architecture</a:t>
            </a:r>
            <a:endParaRPr lang="en-US" b="1" dirty="0"/>
          </a:p>
          <a:p>
            <a:pPr algn="ctr"/>
            <a:r>
              <a:rPr lang="en-US" sz="2400" b="1" dirty="0"/>
              <a:t>diagram</a:t>
            </a:r>
            <a:endParaRPr lang="en-GB" sz="2400" b="1" dirty="0"/>
          </a:p>
        </p:txBody>
      </p:sp>
      <p:sp>
        <p:nvSpPr>
          <p:cNvPr id="33" name="TextBox 32">
            <a:extLst>
              <a:ext uri="{FF2B5EF4-FFF2-40B4-BE49-F238E27FC236}">
                <a16:creationId xmlns:a16="http://schemas.microsoft.com/office/drawing/2014/main" id="{6F119227-85A3-43CF-810E-D7EA11435A32}"/>
              </a:ext>
            </a:extLst>
          </p:cNvPr>
          <p:cNvSpPr txBox="1"/>
          <p:nvPr/>
        </p:nvSpPr>
        <p:spPr>
          <a:xfrm rot="5400000">
            <a:off x="16787683" y="17964113"/>
            <a:ext cx="5300291" cy="461665"/>
          </a:xfrm>
          <a:prstGeom prst="rect">
            <a:avLst/>
          </a:prstGeom>
          <a:noFill/>
        </p:spPr>
        <p:txBody>
          <a:bodyPr wrap="square" rtlCol="0">
            <a:spAutoFit/>
          </a:bodyPr>
          <a:lstStyle/>
          <a:p>
            <a:pPr algn="ctr"/>
            <a:r>
              <a:rPr lang="en-US" sz="2400" b="1" dirty="0"/>
              <a:t>API design diagram</a:t>
            </a:r>
            <a:endParaRPr lang="en-GB" sz="2400" b="1" dirty="0"/>
          </a:p>
        </p:txBody>
      </p:sp>
      <p:pic>
        <p:nvPicPr>
          <p:cNvPr id="34" name="Picture 33" descr="Graphical user interface, application, Teams&#10;&#10;Description automatically generated">
            <a:extLst>
              <a:ext uri="{FF2B5EF4-FFF2-40B4-BE49-F238E27FC236}">
                <a16:creationId xmlns:a16="http://schemas.microsoft.com/office/drawing/2014/main" id="{76227183-E36F-47D4-A1A3-31D9E112B0B9}"/>
              </a:ext>
            </a:extLst>
          </p:cNvPr>
          <p:cNvPicPr>
            <a:picLocks noChangeAspect="1"/>
          </p:cNvPicPr>
          <p:nvPr/>
        </p:nvPicPr>
        <p:blipFill>
          <a:blip r:embed="rId7"/>
          <a:stretch>
            <a:fillRect/>
          </a:stretch>
        </p:blipFill>
        <p:spPr>
          <a:xfrm>
            <a:off x="20799610" y="2836110"/>
            <a:ext cx="7485692" cy="5660298"/>
          </a:xfrm>
          <a:prstGeom prst="rect">
            <a:avLst/>
          </a:prstGeom>
        </p:spPr>
      </p:pic>
      <p:sp>
        <p:nvSpPr>
          <p:cNvPr id="35" name="TextBox 34">
            <a:extLst>
              <a:ext uri="{FF2B5EF4-FFF2-40B4-BE49-F238E27FC236}">
                <a16:creationId xmlns:a16="http://schemas.microsoft.com/office/drawing/2014/main" id="{229A649E-65DE-4FD4-9B0B-195D04BD39A7}"/>
              </a:ext>
            </a:extLst>
          </p:cNvPr>
          <p:cNvSpPr txBox="1"/>
          <p:nvPr/>
        </p:nvSpPr>
        <p:spPr>
          <a:xfrm rot="5400000">
            <a:off x="25748844" y="5445898"/>
            <a:ext cx="5695826" cy="461665"/>
          </a:xfrm>
          <a:prstGeom prst="rect">
            <a:avLst/>
          </a:prstGeom>
          <a:noFill/>
        </p:spPr>
        <p:txBody>
          <a:bodyPr wrap="square" rtlCol="0">
            <a:spAutoFit/>
          </a:bodyPr>
          <a:lstStyle/>
          <a:p>
            <a:pPr algn="ctr"/>
            <a:r>
              <a:rPr lang="en-US" sz="2400" b="1" dirty="0"/>
              <a:t>Initial </a:t>
            </a:r>
            <a:r>
              <a:rPr lang="en-US" sz="2400" b="1" dirty="0" err="1"/>
              <a:t>figma</a:t>
            </a:r>
            <a:r>
              <a:rPr lang="en-US" sz="2400" b="1" dirty="0"/>
              <a:t> UI designs</a:t>
            </a:r>
            <a:endParaRPr lang="en-GB" sz="2400" b="1" dirty="0"/>
          </a:p>
        </p:txBody>
      </p:sp>
      <p:pic>
        <p:nvPicPr>
          <p:cNvPr id="37" name="Picture 36">
            <a:extLst>
              <a:ext uri="{FF2B5EF4-FFF2-40B4-BE49-F238E27FC236}">
                <a16:creationId xmlns:a16="http://schemas.microsoft.com/office/drawing/2014/main" id="{38D61CBE-A832-4E26-91A2-556F2701FB62}"/>
              </a:ext>
            </a:extLst>
          </p:cNvPr>
          <p:cNvPicPr>
            <a:picLocks noChangeAspect="1"/>
          </p:cNvPicPr>
          <p:nvPr/>
        </p:nvPicPr>
        <p:blipFill>
          <a:blip r:embed="rId8"/>
          <a:stretch>
            <a:fillRect/>
          </a:stretch>
        </p:blipFill>
        <p:spPr>
          <a:xfrm>
            <a:off x="20799612" y="9050513"/>
            <a:ext cx="1996752" cy="4343496"/>
          </a:xfrm>
          <a:prstGeom prst="rect">
            <a:avLst/>
          </a:prstGeom>
        </p:spPr>
      </p:pic>
      <p:pic>
        <p:nvPicPr>
          <p:cNvPr id="39" name="Picture 38">
            <a:extLst>
              <a:ext uri="{FF2B5EF4-FFF2-40B4-BE49-F238E27FC236}">
                <a16:creationId xmlns:a16="http://schemas.microsoft.com/office/drawing/2014/main" id="{DF58E22C-0C8B-4129-8955-D3B8CED2745F}"/>
              </a:ext>
            </a:extLst>
          </p:cNvPr>
          <p:cNvPicPr>
            <a:picLocks noChangeAspect="1"/>
          </p:cNvPicPr>
          <p:nvPr/>
        </p:nvPicPr>
        <p:blipFill>
          <a:blip r:embed="rId9"/>
          <a:stretch>
            <a:fillRect/>
          </a:stretch>
        </p:blipFill>
        <p:spPr>
          <a:xfrm>
            <a:off x="22931953" y="9050513"/>
            <a:ext cx="1996752" cy="4343496"/>
          </a:xfrm>
          <a:prstGeom prst="rect">
            <a:avLst/>
          </a:prstGeom>
        </p:spPr>
      </p:pic>
      <p:pic>
        <p:nvPicPr>
          <p:cNvPr id="41" name="Picture 40">
            <a:extLst>
              <a:ext uri="{FF2B5EF4-FFF2-40B4-BE49-F238E27FC236}">
                <a16:creationId xmlns:a16="http://schemas.microsoft.com/office/drawing/2014/main" id="{9ED695F4-3576-4EDB-9E8B-4A6310797921}"/>
              </a:ext>
            </a:extLst>
          </p:cNvPr>
          <p:cNvPicPr>
            <a:picLocks noChangeAspect="1"/>
          </p:cNvPicPr>
          <p:nvPr/>
        </p:nvPicPr>
        <p:blipFill>
          <a:blip r:embed="rId10"/>
          <a:stretch>
            <a:fillRect/>
          </a:stretch>
        </p:blipFill>
        <p:spPr>
          <a:xfrm>
            <a:off x="25064294" y="9050513"/>
            <a:ext cx="1996752" cy="4343496"/>
          </a:xfrm>
          <a:prstGeom prst="rect">
            <a:avLst/>
          </a:prstGeom>
        </p:spPr>
      </p:pic>
      <p:pic>
        <p:nvPicPr>
          <p:cNvPr id="43" name="Picture 42">
            <a:extLst>
              <a:ext uri="{FF2B5EF4-FFF2-40B4-BE49-F238E27FC236}">
                <a16:creationId xmlns:a16="http://schemas.microsoft.com/office/drawing/2014/main" id="{79864D55-6C12-4FD5-AF5D-CDB2C35665F1}"/>
              </a:ext>
            </a:extLst>
          </p:cNvPr>
          <p:cNvPicPr>
            <a:picLocks noChangeAspect="1"/>
          </p:cNvPicPr>
          <p:nvPr/>
        </p:nvPicPr>
        <p:blipFill>
          <a:blip r:embed="rId11"/>
          <a:stretch>
            <a:fillRect/>
          </a:stretch>
        </p:blipFill>
        <p:spPr>
          <a:xfrm>
            <a:off x="27196635" y="9067502"/>
            <a:ext cx="2885705" cy="1344860"/>
          </a:xfrm>
          <a:prstGeom prst="rect">
            <a:avLst/>
          </a:prstGeom>
        </p:spPr>
      </p:pic>
      <p:sp>
        <p:nvSpPr>
          <p:cNvPr id="44" name="TextBox 43">
            <a:extLst>
              <a:ext uri="{FF2B5EF4-FFF2-40B4-BE49-F238E27FC236}">
                <a16:creationId xmlns:a16="http://schemas.microsoft.com/office/drawing/2014/main" id="{04723E9C-F605-43DE-A9F7-69248ED7A5D1}"/>
              </a:ext>
            </a:extLst>
          </p:cNvPr>
          <p:cNvSpPr txBox="1"/>
          <p:nvPr/>
        </p:nvSpPr>
        <p:spPr>
          <a:xfrm>
            <a:off x="27196635" y="10412362"/>
            <a:ext cx="2885705" cy="369332"/>
          </a:xfrm>
          <a:prstGeom prst="rect">
            <a:avLst/>
          </a:prstGeom>
          <a:noFill/>
        </p:spPr>
        <p:txBody>
          <a:bodyPr wrap="square" rtlCol="0">
            <a:spAutoFit/>
          </a:bodyPr>
          <a:lstStyle/>
          <a:p>
            <a:pPr algn="ctr"/>
            <a:r>
              <a:rPr lang="en-US" dirty="0"/>
              <a:t>API running on a VPS</a:t>
            </a:r>
            <a:endParaRPr lang="en-GB" dirty="0"/>
          </a:p>
        </p:txBody>
      </p:sp>
      <p:sp>
        <p:nvSpPr>
          <p:cNvPr id="45" name="TextBox 44">
            <a:extLst>
              <a:ext uri="{FF2B5EF4-FFF2-40B4-BE49-F238E27FC236}">
                <a16:creationId xmlns:a16="http://schemas.microsoft.com/office/drawing/2014/main" id="{856637D2-EE32-410C-A58F-B1C9E11F3ABF}"/>
              </a:ext>
            </a:extLst>
          </p:cNvPr>
          <p:cNvSpPr txBox="1"/>
          <p:nvPr/>
        </p:nvSpPr>
        <p:spPr>
          <a:xfrm>
            <a:off x="20799610" y="13394009"/>
            <a:ext cx="6261434" cy="369332"/>
          </a:xfrm>
          <a:prstGeom prst="rect">
            <a:avLst/>
          </a:prstGeom>
          <a:noFill/>
        </p:spPr>
        <p:txBody>
          <a:bodyPr wrap="square" rtlCol="0">
            <a:spAutoFit/>
          </a:bodyPr>
          <a:lstStyle/>
          <a:p>
            <a:pPr algn="ctr"/>
            <a:r>
              <a:rPr lang="en-US" dirty="0"/>
              <a:t>The profile, post and challenges page.</a:t>
            </a:r>
            <a:endParaRPr lang="en-GB" dirty="0"/>
          </a:p>
        </p:txBody>
      </p:sp>
      <p:pic>
        <p:nvPicPr>
          <p:cNvPr id="3" name="Picture 2" descr="Diagram&#10;&#10;Description automatically generated">
            <a:extLst>
              <a:ext uri="{FF2B5EF4-FFF2-40B4-BE49-F238E27FC236}">
                <a16:creationId xmlns:a16="http://schemas.microsoft.com/office/drawing/2014/main" id="{0E4B7B77-63EA-495B-9781-9F68CA7CAE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09415" y="14168372"/>
            <a:ext cx="8172403" cy="3704039"/>
          </a:xfrm>
          <a:prstGeom prst="rect">
            <a:avLst/>
          </a:prstGeom>
        </p:spPr>
      </p:pic>
      <p:pic>
        <p:nvPicPr>
          <p:cNvPr id="5" name="Picture 4">
            <a:extLst>
              <a:ext uri="{FF2B5EF4-FFF2-40B4-BE49-F238E27FC236}">
                <a16:creationId xmlns:a16="http://schemas.microsoft.com/office/drawing/2014/main" id="{CA60FEE3-E8BD-4A0A-9825-6A4F1191EF4C}"/>
              </a:ext>
            </a:extLst>
          </p:cNvPr>
          <p:cNvPicPr>
            <a:picLocks noChangeAspect="1"/>
          </p:cNvPicPr>
          <p:nvPr/>
        </p:nvPicPr>
        <p:blipFill>
          <a:blip r:embed="rId13"/>
          <a:stretch>
            <a:fillRect/>
          </a:stretch>
        </p:blipFill>
        <p:spPr>
          <a:xfrm>
            <a:off x="20762874" y="17934180"/>
            <a:ext cx="4532743" cy="2851629"/>
          </a:xfrm>
          <a:prstGeom prst="rect">
            <a:avLst/>
          </a:prstGeom>
        </p:spPr>
      </p:pic>
      <p:pic>
        <p:nvPicPr>
          <p:cNvPr id="4" name="Picture 3">
            <a:extLst>
              <a:ext uri="{FF2B5EF4-FFF2-40B4-BE49-F238E27FC236}">
                <a16:creationId xmlns:a16="http://schemas.microsoft.com/office/drawing/2014/main" id="{66F0FECE-5CE5-4309-A08F-4C1A989EBC1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310316" y="798477"/>
            <a:ext cx="8065640" cy="838825"/>
          </a:xfrm>
          <a:prstGeom prst="rect">
            <a:avLst/>
          </a:prstGeom>
        </p:spPr>
      </p:pic>
      <p:pic>
        <p:nvPicPr>
          <p:cNvPr id="6" name="Picture 5">
            <a:extLst>
              <a:ext uri="{FF2B5EF4-FFF2-40B4-BE49-F238E27FC236}">
                <a16:creationId xmlns:a16="http://schemas.microsoft.com/office/drawing/2014/main" id="{FE925B93-CE5F-46D3-9652-6999C39F012C}"/>
              </a:ext>
            </a:extLst>
          </p:cNvPr>
          <p:cNvPicPr>
            <a:picLocks noChangeAspect="1"/>
          </p:cNvPicPr>
          <p:nvPr/>
        </p:nvPicPr>
        <p:blipFill>
          <a:blip r:embed="rId15"/>
          <a:stretch>
            <a:fillRect/>
          </a:stretch>
        </p:blipFill>
        <p:spPr>
          <a:xfrm>
            <a:off x="27178972" y="10824771"/>
            <a:ext cx="2903368" cy="1156568"/>
          </a:xfrm>
          <a:prstGeom prst="rect">
            <a:avLst/>
          </a:prstGeom>
        </p:spPr>
      </p:pic>
      <p:sp>
        <p:nvSpPr>
          <p:cNvPr id="15" name="TextBox 14">
            <a:extLst>
              <a:ext uri="{FF2B5EF4-FFF2-40B4-BE49-F238E27FC236}">
                <a16:creationId xmlns:a16="http://schemas.microsoft.com/office/drawing/2014/main" id="{C0C8B28E-B903-485E-8F89-66F0EB3D2EEE}"/>
              </a:ext>
            </a:extLst>
          </p:cNvPr>
          <p:cNvSpPr txBox="1"/>
          <p:nvPr/>
        </p:nvSpPr>
        <p:spPr>
          <a:xfrm>
            <a:off x="27196634" y="11953633"/>
            <a:ext cx="2885705" cy="646331"/>
          </a:xfrm>
          <a:prstGeom prst="rect">
            <a:avLst/>
          </a:prstGeom>
          <a:noFill/>
        </p:spPr>
        <p:txBody>
          <a:bodyPr wrap="square" rtlCol="0">
            <a:spAutoFit/>
          </a:bodyPr>
          <a:lstStyle/>
          <a:p>
            <a:r>
              <a:rPr lang="en-US" dirty="0"/>
              <a:t>Database as seen in </a:t>
            </a:r>
          </a:p>
          <a:p>
            <a:r>
              <a:rPr lang="en-US" dirty="0"/>
              <a:t>phpMyAdmin</a:t>
            </a:r>
            <a:endParaRPr lang="en-GB" dirty="0"/>
          </a:p>
        </p:txBody>
      </p:sp>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892</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Gamification: (Hamari and Huotari, 2012) Define gamification as “a process of enhancing a service with affordances for gameful experiences in order to support user’s overall value creation.”   There are many gamification approaches however, the best are challenges, achievements and leader boards. This a result of dopamine hit granted by them. Dopamine is “well known for their strong responses to rewards and their critical role in positive motivation.” (Bromberg-Martin, 2010) HTTP Protocol: A CRUD style API will require use of GET/POST/PUT and DELETE requests. GET – used for retrieving data from the API. POST – used for sending new data to the API. PUT – used for updating db records via the API. DELETE – used for deleting records stored on the db via the API. Database: An SQL database best fits the needs of this project, the data is well structured so easily fits into a traditional relational table. This could be backed up with a redis cache if demand requires it. “Redis is an in-memory remote database that offers high performance, replication, and a unique data model to produce a platform for solving problems.” (Carlson, 2013).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Jacob Allen (Student)</cp:lastModifiedBy>
  <cp:revision>18</cp:revision>
  <dcterms:created xsi:type="dcterms:W3CDTF">2017-09-14T11:34:59Z</dcterms:created>
  <dcterms:modified xsi:type="dcterms:W3CDTF">2022-02-15T13:49:24Z</dcterms:modified>
</cp:coreProperties>
</file>