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918400" cx="40233600"/>
  <p:notesSz cx="929640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2672">
          <p15:clr>
            <a:srgbClr val="000000"/>
          </p15:clr>
        </p15:guide>
        <p15:guide id="3" pos="12768">
          <p15:clr>
            <a:srgbClr val="9AA0A6"/>
          </p15:clr>
        </p15:guide>
        <p15:guide id="4" pos="12600">
          <p15:clr>
            <a:srgbClr val="9AA0A6"/>
          </p15:clr>
        </p15:guide>
        <p15:guide id="5" orient="horz" pos="10955">
          <p15:clr>
            <a:srgbClr val="9AA0A6"/>
          </p15:clr>
        </p15:guide>
        <p15:guide id="6" pos="11268">
          <p15:clr>
            <a:srgbClr val="9AA0A6"/>
          </p15:clr>
        </p15:guide>
        <p15:guide id="7" pos="125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2672"/>
        <p:guide pos="12768"/>
        <p:guide pos="12600"/>
        <p:guide pos="10955" orient="horz"/>
        <p:guide pos="11268"/>
        <p:guide pos="125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29075" cy="349250"/>
          </a:xfrm>
          <a:prstGeom prst="rect">
            <a:avLst/>
          </a:prstGeom>
          <a:noFill/>
          <a:ln>
            <a:noFill/>
          </a:ln>
        </p:spPr>
        <p:txBody>
          <a:bodyPr anchorCtr="0" anchor="t" bIns="46400" lIns="92825" spcFirstLastPara="1" rIns="92825" wrap="square" tIns="46400"/>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264150" y="0"/>
            <a:ext cx="4030662" cy="349250"/>
          </a:xfrm>
          <a:prstGeom prst="rect">
            <a:avLst/>
          </a:prstGeom>
          <a:noFill/>
          <a:ln>
            <a:noFill/>
          </a:ln>
        </p:spPr>
        <p:txBody>
          <a:bodyPr anchorCtr="0" anchor="t" bIns="46400" lIns="92825" spcFirstLastPara="1" rIns="92825" wrap="square" tIns="46400"/>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3041650" y="527050"/>
            <a:ext cx="3213100"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0275" y="3330575"/>
            <a:ext cx="7437437" cy="3152775"/>
          </a:xfrm>
          <a:prstGeom prst="rect">
            <a:avLst/>
          </a:prstGeom>
          <a:noFill/>
          <a:ln>
            <a:noFill/>
          </a:ln>
        </p:spPr>
        <p:txBody>
          <a:bodyPr anchorCtr="0" anchor="t" bIns="46400" lIns="92825" spcFirstLastPara="1" rIns="92825" wrap="square" tIns="464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659562"/>
            <a:ext cx="4029075" cy="349250"/>
          </a:xfrm>
          <a:prstGeom prst="rect">
            <a:avLst/>
          </a:prstGeom>
          <a:noFill/>
          <a:ln>
            <a:noFill/>
          </a:ln>
        </p:spPr>
        <p:txBody>
          <a:bodyPr anchorCtr="0" anchor="b" bIns="46400" lIns="92825" spcFirstLastPara="1" rIns="92825" wrap="square" tIns="46400"/>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264150" y="6659562"/>
            <a:ext cx="4030662" cy="349250"/>
          </a:xfrm>
          <a:prstGeom prst="rect">
            <a:avLst/>
          </a:prstGeom>
          <a:noFill/>
          <a:ln>
            <a:noFill/>
          </a:ln>
        </p:spPr>
        <p:txBody>
          <a:bodyPr anchorCtr="0" anchor="b" bIns="46400" lIns="92825" spcFirstLastPara="1" rIns="92825" wrap="square" tIns="464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30275" y="3330575"/>
            <a:ext cx="7437437" cy="3152775"/>
          </a:xfrm>
          <a:prstGeom prst="rect">
            <a:avLst/>
          </a:prstGeom>
          <a:noFill/>
          <a:ln>
            <a:noFill/>
          </a:ln>
        </p:spPr>
        <p:txBody>
          <a:bodyPr anchorCtr="0" anchor="t" bIns="46400" lIns="92825" spcFirstLastPara="1" rIns="92825" wrap="square" tIns="46400">
            <a:noAutofit/>
          </a:bodyPr>
          <a:lstStyle/>
          <a:p>
            <a:pPr indent="457200" lvl="0" marL="0" rtl="0" algn="just">
              <a:spcBef>
                <a:spcPts val="0"/>
              </a:spcBef>
              <a:spcAft>
                <a:spcPts val="0"/>
              </a:spcAft>
              <a:buClr>
                <a:srgbClr val="000099"/>
              </a:buClr>
              <a:buSzPts val="5400"/>
              <a:buFont typeface="Calibri"/>
              <a:buNone/>
            </a:pPr>
            <a:r>
              <a:t/>
            </a:r>
            <a:endParaRPr/>
          </a:p>
        </p:txBody>
      </p:sp>
      <p:sp>
        <p:nvSpPr>
          <p:cNvPr id="86" name="Google Shape;86;p1:notes"/>
          <p:cNvSpPr/>
          <p:nvPr>
            <p:ph idx="2" type="sldImg"/>
          </p:nvPr>
        </p:nvSpPr>
        <p:spPr>
          <a:xfrm>
            <a:off x="3041650" y="527050"/>
            <a:ext cx="3213100"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7" name="Google Shape;17;p2"/>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8" name="Google Shape;18;p2"/>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3025775" y="2927350"/>
            <a:ext cx="34182049" cy="5486400"/>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74" name="Google Shape;74;p11"/>
          <p:cNvSpPr txBox="1"/>
          <p:nvPr>
            <p:ph idx="1" type="body"/>
          </p:nvPr>
        </p:nvSpPr>
        <p:spPr>
          <a:xfrm>
            <a:off x="3025775" y="9486900"/>
            <a:ext cx="34182049" cy="19773900"/>
          </a:xfrm>
          <a:prstGeom prst="rect">
            <a:avLst/>
          </a:prstGeom>
          <a:noFill/>
          <a:ln>
            <a:noFill/>
          </a:ln>
        </p:spPr>
        <p:txBody>
          <a:bodyPr anchorCtr="0" anchor="t" bIns="217250" lIns="434525" spcFirstLastPara="1" rIns="434525" wrap="square" tIns="217250"/>
          <a:lstStyle>
            <a:lvl1pPr indent="-1149350" lvl="0" marL="457200" marR="0" algn="l">
              <a:lnSpc>
                <a:spcPct val="100000"/>
              </a:lnSpc>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algn="l">
              <a:lnSpc>
                <a:spcPct val="100000"/>
              </a:lnSpc>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75" name="Google Shape;75;p11"/>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76" name="Google Shape;76;p11"/>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77" name="Google Shape;77;p11"/>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3017838" y="10226675"/>
            <a:ext cx="34197925" cy="7054850"/>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80" name="Google Shape;80;p12"/>
          <p:cNvSpPr txBox="1"/>
          <p:nvPr>
            <p:ph idx="1" type="subTitle"/>
          </p:nvPr>
        </p:nvSpPr>
        <p:spPr>
          <a:xfrm>
            <a:off x="6035675" y="18653125"/>
            <a:ext cx="28162251" cy="8413750"/>
          </a:xfrm>
          <a:prstGeom prst="rect">
            <a:avLst/>
          </a:prstGeom>
          <a:noFill/>
          <a:ln>
            <a:noFill/>
          </a:ln>
        </p:spPr>
        <p:txBody>
          <a:bodyPr anchorCtr="0" anchor="t" bIns="217250" lIns="434525" spcFirstLastPara="1" rIns="434525" wrap="square" tIns="217250"/>
          <a:lstStyle>
            <a:lvl1pPr lvl="0" marR="0" algn="ctr">
              <a:lnSpc>
                <a:spcPct val="100000"/>
              </a:lnSpc>
              <a:spcBef>
                <a:spcPts val="2900"/>
              </a:spcBef>
              <a:spcAft>
                <a:spcPts val="0"/>
              </a:spcAft>
              <a:buClr>
                <a:schemeClr val="dk1"/>
              </a:buClr>
              <a:buSzPts val="14500"/>
              <a:buFont typeface="Times New Roman"/>
              <a:buNone/>
              <a:defRPr b="0" i="0" sz="14500" u="none" cap="none" strike="noStrike">
                <a:solidFill>
                  <a:schemeClr val="dk1"/>
                </a:solidFill>
                <a:latin typeface="Times New Roman"/>
                <a:ea typeface="Times New Roman"/>
                <a:cs typeface="Times New Roman"/>
                <a:sym typeface="Times New Roman"/>
              </a:defRPr>
            </a:lvl1pPr>
            <a:lvl2pPr lvl="1" marR="0" algn="ctr">
              <a:lnSpc>
                <a:spcPct val="100000"/>
              </a:lnSpc>
              <a:spcBef>
                <a:spcPts val="2640"/>
              </a:spcBef>
              <a:spcAft>
                <a:spcPts val="0"/>
              </a:spcAft>
              <a:buClr>
                <a:schemeClr val="dk1"/>
              </a:buClr>
              <a:buSzPts val="13200"/>
              <a:buFont typeface="Times New Roman"/>
              <a:buNone/>
              <a:defRPr b="0" i="0" sz="13200" u="none" cap="none" strike="noStrike">
                <a:solidFill>
                  <a:schemeClr val="dk1"/>
                </a:solidFill>
                <a:latin typeface="Times New Roman"/>
                <a:ea typeface="Times New Roman"/>
                <a:cs typeface="Times New Roman"/>
                <a:sym typeface="Times New Roman"/>
              </a:defRPr>
            </a:lvl2pPr>
            <a:lvl3pPr lvl="2" marR="0" algn="ctr">
              <a:lnSpc>
                <a:spcPct val="100000"/>
              </a:lnSpc>
              <a:spcBef>
                <a:spcPts val="2200"/>
              </a:spcBef>
              <a:spcAft>
                <a:spcPts val="0"/>
              </a:spcAft>
              <a:buClr>
                <a:schemeClr val="dk1"/>
              </a:buClr>
              <a:buSzPts val="11000"/>
              <a:buFont typeface="Times New Roman"/>
              <a:buNone/>
              <a:defRPr b="0" i="0" sz="11000" u="none" cap="none" strike="noStrike">
                <a:solidFill>
                  <a:schemeClr val="dk1"/>
                </a:solidFill>
                <a:latin typeface="Times New Roman"/>
                <a:ea typeface="Times New Roman"/>
                <a:cs typeface="Times New Roman"/>
                <a:sym typeface="Times New Roman"/>
              </a:defRPr>
            </a:lvl3pPr>
            <a:lvl4pPr lvl="3" marR="0" algn="ctr">
              <a:lnSpc>
                <a:spcPct val="100000"/>
              </a:lnSpc>
              <a:spcBef>
                <a:spcPts val="1860"/>
              </a:spcBef>
              <a:spcAft>
                <a:spcPts val="0"/>
              </a:spcAft>
              <a:buClr>
                <a:schemeClr val="dk1"/>
              </a:buClr>
              <a:buSzPts val="9300"/>
              <a:buFont typeface="Times New Roman"/>
              <a:buNone/>
              <a:defRPr b="0" i="0" sz="9300" u="none" cap="none" strike="noStrike">
                <a:solidFill>
                  <a:schemeClr val="dk1"/>
                </a:solidFill>
                <a:latin typeface="Times New Roman"/>
                <a:ea typeface="Times New Roman"/>
                <a:cs typeface="Times New Roman"/>
                <a:sym typeface="Times New Roman"/>
              </a:defRPr>
            </a:lvl4pPr>
            <a:lvl5pPr lvl="4" marR="0" algn="ctr">
              <a:lnSpc>
                <a:spcPct val="100000"/>
              </a:lnSpc>
              <a:spcBef>
                <a:spcPts val="1860"/>
              </a:spcBef>
              <a:spcAft>
                <a:spcPts val="0"/>
              </a:spcAft>
              <a:buClr>
                <a:schemeClr val="dk1"/>
              </a:buClr>
              <a:buSzPts val="9300"/>
              <a:buFont typeface="Times New Roman"/>
              <a:buNone/>
              <a:defRPr b="0" i="0" sz="9300" u="none" cap="none" strike="noStrike">
                <a:solidFill>
                  <a:schemeClr val="dk1"/>
                </a:solidFill>
                <a:latin typeface="Times New Roman"/>
                <a:ea typeface="Times New Roman"/>
                <a:cs typeface="Times New Roman"/>
                <a:sym typeface="Times New Roman"/>
              </a:defRPr>
            </a:lvl5pPr>
            <a:lvl6pPr lvl="5" marR="0" algn="ctr">
              <a:lnSpc>
                <a:spcPct val="100000"/>
              </a:lnSpc>
              <a:spcBef>
                <a:spcPts val="1860"/>
              </a:spcBef>
              <a:spcAft>
                <a:spcPts val="0"/>
              </a:spcAft>
              <a:buClr>
                <a:schemeClr val="dk1"/>
              </a:buClr>
              <a:buSzPts val="9300"/>
              <a:buFont typeface="Times New Roman"/>
              <a:buNone/>
              <a:defRPr b="0" i="0" sz="9300" u="none" cap="none" strike="noStrike">
                <a:solidFill>
                  <a:schemeClr val="dk1"/>
                </a:solidFill>
                <a:latin typeface="Times New Roman"/>
                <a:ea typeface="Times New Roman"/>
                <a:cs typeface="Times New Roman"/>
                <a:sym typeface="Times New Roman"/>
              </a:defRPr>
            </a:lvl6pPr>
            <a:lvl7pPr lvl="6" marR="0" algn="ctr">
              <a:lnSpc>
                <a:spcPct val="100000"/>
              </a:lnSpc>
              <a:spcBef>
                <a:spcPts val="1860"/>
              </a:spcBef>
              <a:spcAft>
                <a:spcPts val="0"/>
              </a:spcAft>
              <a:buClr>
                <a:schemeClr val="dk1"/>
              </a:buClr>
              <a:buSzPts val="9300"/>
              <a:buFont typeface="Times New Roman"/>
              <a:buNone/>
              <a:defRPr b="0" i="0" sz="9300" u="none" cap="none" strike="noStrike">
                <a:solidFill>
                  <a:schemeClr val="dk1"/>
                </a:solidFill>
                <a:latin typeface="Times New Roman"/>
                <a:ea typeface="Times New Roman"/>
                <a:cs typeface="Times New Roman"/>
                <a:sym typeface="Times New Roman"/>
              </a:defRPr>
            </a:lvl7pPr>
            <a:lvl8pPr lvl="7" marR="0" algn="ctr">
              <a:lnSpc>
                <a:spcPct val="100000"/>
              </a:lnSpc>
              <a:spcBef>
                <a:spcPts val="1860"/>
              </a:spcBef>
              <a:spcAft>
                <a:spcPts val="0"/>
              </a:spcAft>
              <a:buClr>
                <a:schemeClr val="dk1"/>
              </a:buClr>
              <a:buSzPts val="9300"/>
              <a:buFont typeface="Times New Roman"/>
              <a:buNone/>
              <a:defRPr b="0" i="0" sz="9300" u="none" cap="none" strike="noStrike">
                <a:solidFill>
                  <a:schemeClr val="dk1"/>
                </a:solidFill>
                <a:latin typeface="Times New Roman"/>
                <a:ea typeface="Times New Roman"/>
                <a:cs typeface="Times New Roman"/>
                <a:sym typeface="Times New Roman"/>
              </a:defRPr>
            </a:lvl8pPr>
            <a:lvl9pPr lvl="8" marR="0" algn="ctr">
              <a:lnSpc>
                <a:spcPct val="100000"/>
              </a:lnSpc>
              <a:spcBef>
                <a:spcPts val="1860"/>
              </a:spcBef>
              <a:spcAft>
                <a:spcPts val="0"/>
              </a:spcAft>
              <a:buClr>
                <a:schemeClr val="dk1"/>
              </a:buClr>
              <a:buSzPts val="9300"/>
              <a:buFont typeface="Times New Roman"/>
              <a:buNone/>
              <a:defRPr b="0" i="0" sz="9300" u="none" cap="none" strike="noStrike">
                <a:solidFill>
                  <a:schemeClr val="dk1"/>
                </a:solidFill>
                <a:latin typeface="Times New Roman"/>
                <a:ea typeface="Times New Roman"/>
                <a:cs typeface="Times New Roman"/>
                <a:sym typeface="Times New Roman"/>
              </a:defRPr>
            </a:lvl9pPr>
          </a:lstStyle>
          <a:p/>
        </p:txBody>
      </p:sp>
      <p:sp>
        <p:nvSpPr>
          <p:cNvPr id="81" name="Google Shape;81;p12"/>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82" name="Google Shape;82;p12"/>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83" name="Google Shape;83;p12"/>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19768344" y="11821319"/>
            <a:ext cx="26333450" cy="8545512"/>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21" name="Google Shape;21;p3"/>
          <p:cNvSpPr txBox="1"/>
          <p:nvPr>
            <p:ph idx="1" type="body"/>
          </p:nvPr>
        </p:nvSpPr>
        <p:spPr>
          <a:xfrm rot="5400000">
            <a:off x="2601118" y="3352006"/>
            <a:ext cx="26333450" cy="25484138"/>
          </a:xfrm>
          <a:prstGeom prst="rect">
            <a:avLst/>
          </a:prstGeom>
          <a:noFill/>
          <a:ln>
            <a:noFill/>
          </a:ln>
        </p:spPr>
        <p:txBody>
          <a:bodyPr anchorCtr="0" anchor="t" bIns="217250" lIns="434525" spcFirstLastPara="1" rIns="434525" wrap="square" tIns="217250"/>
          <a:lstStyle>
            <a:lvl1pPr indent="-1149350" lvl="0" marL="457200" marR="0" algn="l">
              <a:lnSpc>
                <a:spcPct val="100000"/>
              </a:lnSpc>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algn="l">
              <a:lnSpc>
                <a:spcPct val="100000"/>
              </a:lnSpc>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22" name="Google Shape;22;p3"/>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23" name="Google Shape;23;p3"/>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24" name="Google Shape;24;p3"/>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3025775" y="2927350"/>
            <a:ext cx="34182049" cy="5486400"/>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27" name="Google Shape;27;p4"/>
          <p:cNvSpPr txBox="1"/>
          <p:nvPr>
            <p:ph idx="1" type="body"/>
          </p:nvPr>
        </p:nvSpPr>
        <p:spPr>
          <a:xfrm rot="5400000">
            <a:off x="10229851" y="2282826"/>
            <a:ext cx="19773900" cy="34182049"/>
          </a:xfrm>
          <a:prstGeom prst="rect">
            <a:avLst/>
          </a:prstGeom>
          <a:noFill/>
          <a:ln>
            <a:noFill/>
          </a:ln>
        </p:spPr>
        <p:txBody>
          <a:bodyPr anchorCtr="0" anchor="t" bIns="217250" lIns="434525" spcFirstLastPara="1" rIns="434525" wrap="square" tIns="217250"/>
          <a:lstStyle>
            <a:lvl1pPr indent="-1149350" lvl="0" marL="457200" marR="0" algn="l">
              <a:lnSpc>
                <a:spcPct val="100000"/>
              </a:lnSpc>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algn="l">
              <a:lnSpc>
                <a:spcPct val="100000"/>
              </a:lnSpc>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28" name="Google Shape;28;p4"/>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29" name="Google Shape;29;p4"/>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30" name="Google Shape;30;p4"/>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7886700" y="23042563"/>
            <a:ext cx="24139526" cy="2720975"/>
          </a:xfrm>
          <a:prstGeom prst="rect">
            <a:avLst/>
          </a:prstGeom>
          <a:noFill/>
          <a:ln>
            <a:noFill/>
          </a:ln>
        </p:spPr>
        <p:txBody>
          <a:bodyPr anchorCtr="0" anchor="b" bIns="217250" lIns="434525" spcFirstLastPara="1" rIns="434525" wrap="square" tIns="217250"/>
          <a:lstStyle>
            <a:lvl1pPr lvl="0" marR="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33" name="Google Shape;33;p5"/>
          <p:cNvSpPr/>
          <p:nvPr>
            <p:ph idx="2" type="pic"/>
          </p:nvPr>
        </p:nvSpPr>
        <p:spPr>
          <a:xfrm>
            <a:off x="7886700" y="2941638"/>
            <a:ext cx="24139526" cy="19750086"/>
          </a:xfrm>
          <a:prstGeom prst="rect">
            <a:avLst/>
          </a:prstGeom>
          <a:noFill/>
          <a:ln>
            <a:noFill/>
          </a:ln>
        </p:spPr>
        <p:txBody>
          <a:bodyPr anchorCtr="0" anchor="t" bIns="217250" lIns="434525" spcFirstLastPara="1" rIns="434525" wrap="square" tIns="217250"/>
          <a:lstStyle>
            <a:lvl1pPr lvl="0" marR="0" rtl="0" algn="l">
              <a:lnSpc>
                <a:spcPct val="100000"/>
              </a:lnSpc>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 type="body"/>
          </p:nvPr>
        </p:nvSpPr>
        <p:spPr>
          <a:xfrm>
            <a:off x="7886700" y="25763538"/>
            <a:ext cx="24139526" cy="3862387"/>
          </a:xfrm>
          <a:prstGeom prst="rect">
            <a:avLst/>
          </a:prstGeom>
          <a:noFill/>
          <a:ln>
            <a:noFill/>
          </a:ln>
        </p:spPr>
        <p:txBody>
          <a:bodyPr anchorCtr="0" anchor="t" bIns="217250" lIns="434525" spcFirstLastPara="1" rIns="434525" wrap="square" tIns="217250"/>
          <a:lstStyle>
            <a:lvl1pPr indent="-228600" lvl="0" marL="4572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algn="l">
              <a:lnSpc>
                <a:spcPct val="100000"/>
              </a:lnSpc>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algn="l">
              <a:lnSpc>
                <a:spcPct val="100000"/>
              </a:lnSpc>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35" name="Google Shape;35;p5"/>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36" name="Google Shape;36;p5"/>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37" name="Google Shape;37;p5"/>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2011363" y="1311275"/>
            <a:ext cx="13236576" cy="5576888"/>
          </a:xfrm>
          <a:prstGeom prst="rect">
            <a:avLst/>
          </a:prstGeom>
          <a:noFill/>
          <a:ln>
            <a:noFill/>
          </a:ln>
        </p:spPr>
        <p:txBody>
          <a:bodyPr anchorCtr="0" anchor="b" bIns="217250" lIns="434525" spcFirstLastPara="1" rIns="434525" wrap="square" tIns="217250"/>
          <a:lstStyle>
            <a:lvl1pPr lvl="0" marR="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40" name="Google Shape;40;p6"/>
          <p:cNvSpPr txBox="1"/>
          <p:nvPr>
            <p:ph idx="1" type="body"/>
          </p:nvPr>
        </p:nvSpPr>
        <p:spPr>
          <a:xfrm>
            <a:off x="15730538" y="1311275"/>
            <a:ext cx="22491700" cy="28093989"/>
          </a:xfrm>
          <a:prstGeom prst="rect">
            <a:avLst/>
          </a:prstGeom>
          <a:noFill/>
          <a:ln>
            <a:noFill/>
          </a:ln>
        </p:spPr>
        <p:txBody>
          <a:bodyPr anchorCtr="0" anchor="t" bIns="217250" lIns="434525" spcFirstLastPara="1" rIns="434525" wrap="square" tIns="217250"/>
          <a:lstStyle>
            <a:lvl1pPr indent="-431800" lvl="0" marL="457200" marR="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1" name="Google Shape;41;p6"/>
          <p:cNvSpPr txBox="1"/>
          <p:nvPr>
            <p:ph idx="2" type="body"/>
          </p:nvPr>
        </p:nvSpPr>
        <p:spPr>
          <a:xfrm>
            <a:off x="2011363" y="6888163"/>
            <a:ext cx="13236576" cy="22517100"/>
          </a:xfrm>
          <a:prstGeom prst="rect">
            <a:avLst/>
          </a:prstGeom>
          <a:noFill/>
          <a:ln>
            <a:noFill/>
          </a:ln>
        </p:spPr>
        <p:txBody>
          <a:bodyPr anchorCtr="0" anchor="t" bIns="217250" lIns="434525" spcFirstLastPara="1" rIns="434525" wrap="square" tIns="217250"/>
          <a:lstStyle>
            <a:lvl1pPr indent="-228600" lvl="0" marL="4572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algn="l">
              <a:lnSpc>
                <a:spcPct val="100000"/>
              </a:lnSpc>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algn="l">
              <a:lnSpc>
                <a:spcPct val="100000"/>
              </a:lnSpc>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42" name="Google Shape;42;p6"/>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3" name="Google Shape;43;p6"/>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4" name="Google Shape;44;p6"/>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025775" y="2927350"/>
            <a:ext cx="34182049" cy="5486400"/>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47" name="Google Shape;47;p7"/>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8" name="Google Shape;48;p7"/>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9" name="Google Shape;49;p7"/>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2011363" y="1317625"/>
            <a:ext cx="36210875" cy="5486400"/>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52" name="Google Shape;52;p8"/>
          <p:cNvSpPr txBox="1"/>
          <p:nvPr>
            <p:ph idx="1" type="body"/>
          </p:nvPr>
        </p:nvSpPr>
        <p:spPr>
          <a:xfrm>
            <a:off x="2011363" y="7369175"/>
            <a:ext cx="17776824" cy="3070225"/>
          </a:xfrm>
          <a:prstGeom prst="rect">
            <a:avLst/>
          </a:prstGeom>
          <a:noFill/>
          <a:ln>
            <a:noFill/>
          </a:ln>
        </p:spPr>
        <p:txBody>
          <a:bodyPr anchorCtr="0" anchor="b" bIns="217250" lIns="434525" spcFirstLastPara="1" rIns="434525" wrap="square" tIns="217250"/>
          <a:lstStyle>
            <a:lvl1pPr indent="-228600" lvl="0" marL="457200" marR="0" algn="l">
              <a:lnSpc>
                <a:spcPct val="100000"/>
              </a:lnSpc>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algn="l">
              <a:lnSpc>
                <a:spcPct val="100000"/>
              </a:lnSpc>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algn="l">
              <a:lnSpc>
                <a:spcPct val="100000"/>
              </a:lnSpc>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3" name="Google Shape;53;p8"/>
          <p:cNvSpPr txBox="1"/>
          <p:nvPr>
            <p:ph idx="2" type="body"/>
          </p:nvPr>
        </p:nvSpPr>
        <p:spPr>
          <a:xfrm>
            <a:off x="2011363" y="10439400"/>
            <a:ext cx="17776824" cy="18965863"/>
          </a:xfrm>
          <a:prstGeom prst="rect">
            <a:avLst/>
          </a:prstGeom>
          <a:noFill/>
          <a:ln>
            <a:noFill/>
          </a:ln>
        </p:spPr>
        <p:txBody>
          <a:bodyPr anchorCtr="0" anchor="t" bIns="217250" lIns="434525" spcFirstLastPara="1" rIns="434525" wrap="square" tIns="217250"/>
          <a:lstStyle>
            <a:lvl1pPr indent="-381000" lvl="0" marL="457200" marR="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4" name="Google Shape;54;p8"/>
          <p:cNvSpPr txBox="1"/>
          <p:nvPr>
            <p:ph idx="3" type="body"/>
          </p:nvPr>
        </p:nvSpPr>
        <p:spPr>
          <a:xfrm>
            <a:off x="20437475" y="7369175"/>
            <a:ext cx="17784762" cy="3070225"/>
          </a:xfrm>
          <a:prstGeom prst="rect">
            <a:avLst/>
          </a:prstGeom>
          <a:noFill/>
          <a:ln>
            <a:noFill/>
          </a:ln>
        </p:spPr>
        <p:txBody>
          <a:bodyPr anchorCtr="0" anchor="b" bIns="217250" lIns="434525" spcFirstLastPara="1" rIns="434525" wrap="square" tIns="217250"/>
          <a:lstStyle>
            <a:lvl1pPr indent="-228600" lvl="0" marL="457200" marR="0" algn="l">
              <a:lnSpc>
                <a:spcPct val="100000"/>
              </a:lnSpc>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algn="l">
              <a:lnSpc>
                <a:spcPct val="100000"/>
              </a:lnSpc>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algn="l">
              <a:lnSpc>
                <a:spcPct val="100000"/>
              </a:lnSpc>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5" name="Google Shape;55;p8"/>
          <p:cNvSpPr txBox="1"/>
          <p:nvPr>
            <p:ph idx="4" type="body"/>
          </p:nvPr>
        </p:nvSpPr>
        <p:spPr>
          <a:xfrm>
            <a:off x="20437475" y="10439400"/>
            <a:ext cx="17784762" cy="18965863"/>
          </a:xfrm>
          <a:prstGeom prst="rect">
            <a:avLst/>
          </a:prstGeom>
          <a:noFill/>
          <a:ln>
            <a:noFill/>
          </a:ln>
        </p:spPr>
        <p:txBody>
          <a:bodyPr anchorCtr="0" anchor="t" bIns="217250" lIns="434525" spcFirstLastPara="1" rIns="434525" wrap="square" tIns="217250"/>
          <a:lstStyle>
            <a:lvl1pPr indent="-381000" lvl="0" marL="457200" marR="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6" name="Google Shape;56;p8"/>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57" name="Google Shape;57;p8"/>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58" name="Google Shape;58;p8"/>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3025775" y="2927350"/>
            <a:ext cx="34182049" cy="5486400"/>
          </a:xfrm>
          <a:prstGeom prst="rect">
            <a:avLst/>
          </a:prstGeom>
          <a:noFill/>
          <a:ln>
            <a:noFill/>
          </a:ln>
        </p:spPr>
        <p:txBody>
          <a:bodyPr anchorCtr="0" anchor="ctr" bIns="217250" lIns="434525" spcFirstLastPara="1" rIns="434525" wrap="square" tIns="217250"/>
          <a:lstStyle>
            <a:lvl1pPr lvl="0"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61" name="Google Shape;61;p9"/>
          <p:cNvSpPr txBox="1"/>
          <p:nvPr>
            <p:ph idx="1" type="body"/>
          </p:nvPr>
        </p:nvSpPr>
        <p:spPr>
          <a:xfrm>
            <a:off x="3025775" y="9486900"/>
            <a:ext cx="17014825" cy="19773900"/>
          </a:xfrm>
          <a:prstGeom prst="rect">
            <a:avLst/>
          </a:prstGeom>
          <a:noFill/>
          <a:ln>
            <a:noFill/>
          </a:ln>
        </p:spPr>
        <p:txBody>
          <a:bodyPr anchorCtr="0" anchor="t" bIns="217250" lIns="434525" spcFirstLastPara="1" rIns="434525" wrap="square" tIns="217250"/>
          <a:lstStyle>
            <a:lvl1pPr indent="-406400" lvl="0" marL="457200" marR="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2" type="body"/>
          </p:nvPr>
        </p:nvSpPr>
        <p:spPr>
          <a:xfrm>
            <a:off x="20193000" y="9486900"/>
            <a:ext cx="17014825" cy="19773900"/>
          </a:xfrm>
          <a:prstGeom prst="rect">
            <a:avLst/>
          </a:prstGeom>
          <a:noFill/>
          <a:ln>
            <a:noFill/>
          </a:ln>
        </p:spPr>
        <p:txBody>
          <a:bodyPr anchorCtr="0" anchor="t" bIns="217250" lIns="434525" spcFirstLastPara="1" rIns="434525" wrap="square" tIns="217250"/>
          <a:lstStyle>
            <a:lvl1pPr indent="-406400" lvl="0" marL="457200" marR="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3" name="Google Shape;63;p9"/>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64" name="Google Shape;64;p9"/>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65" name="Google Shape;65;p9"/>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3178175" y="21153438"/>
            <a:ext cx="34197925" cy="6537325"/>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algn="ctr">
              <a:lnSpc>
                <a:spcPct val="100000"/>
              </a:lnSpc>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68" name="Google Shape;68;p10"/>
          <p:cNvSpPr txBox="1"/>
          <p:nvPr>
            <p:ph idx="1" type="body"/>
          </p:nvPr>
        </p:nvSpPr>
        <p:spPr>
          <a:xfrm>
            <a:off x="3178175" y="13952538"/>
            <a:ext cx="34197925" cy="7200900"/>
          </a:xfrm>
          <a:prstGeom prst="rect">
            <a:avLst/>
          </a:prstGeom>
          <a:noFill/>
          <a:ln>
            <a:noFill/>
          </a:ln>
        </p:spPr>
        <p:txBody>
          <a:bodyPr anchorCtr="0" anchor="b" bIns="217250" lIns="434525" spcFirstLastPara="1" rIns="434525" wrap="square" tIns="217250"/>
          <a:lstStyle>
            <a:lvl1pPr indent="-228600" lvl="0" marL="457200" marR="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algn="l">
              <a:lnSpc>
                <a:spcPct val="100000"/>
              </a:lnSpc>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algn="l">
              <a:lnSpc>
                <a:spcPct val="100000"/>
              </a:lnSpc>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69" name="Google Shape;69;p10"/>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70" name="Google Shape;70;p10"/>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algn="l">
              <a:lnSpc>
                <a:spcPct val="100000"/>
              </a:lnSpc>
              <a:spcBef>
                <a:spcPts val="0"/>
              </a:spcBef>
              <a:spcAft>
                <a:spcPts val="0"/>
              </a:spcAft>
              <a:buSzPts val="1400"/>
              <a:buNone/>
              <a:defRPr b="1" i="0" sz="4000" u="none">
                <a:solidFill>
                  <a:srgbClr val="003399"/>
                </a:solidFill>
                <a:latin typeface="Arial"/>
                <a:ea typeface="Arial"/>
                <a:cs typeface="Arial"/>
                <a:sym typeface="Arial"/>
              </a:defRPr>
            </a:lvl1pPr>
            <a:lvl2pPr lvl="1"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71" name="Google Shape;71;p10"/>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25775" y="2927350"/>
            <a:ext cx="34182049" cy="5486400"/>
          </a:xfrm>
          <a:prstGeom prst="rect">
            <a:avLst/>
          </a:prstGeom>
          <a:noFill/>
          <a:ln>
            <a:noFill/>
          </a:ln>
        </p:spPr>
        <p:txBody>
          <a:bodyPr anchorCtr="0" anchor="ctr" bIns="217250" lIns="434525" spcFirstLastPara="1" rIns="434525" wrap="square" tIns="217250"/>
          <a:lstStyle>
            <a:lvl1pPr lvl="0"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212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3025775" y="9486900"/>
            <a:ext cx="34182049" cy="19773900"/>
          </a:xfrm>
          <a:prstGeom prst="rect">
            <a:avLst/>
          </a:prstGeom>
          <a:noFill/>
          <a:ln>
            <a:noFill/>
          </a:ln>
        </p:spPr>
        <p:txBody>
          <a:bodyPr anchorCtr="0" anchor="t" bIns="217250" lIns="434525" spcFirstLastPara="1" rIns="434525" wrap="square" tIns="217250"/>
          <a:lstStyle>
            <a:lvl1pPr indent="-1149350" lvl="0" marL="457200" marR="0" rtl="0" algn="l">
              <a:lnSpc>
                <a:spcPct val="100000"/>
              </a:lnSpc>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rtl="0" algn="l">
              <a:lnSpc>
                <a:spcPct val="100000"/>
              </a:lnSpc>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rtl="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lnSpc>
                <a:spcPct val="100000"/>
              </a:lnSpc>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3025775" y="30016450"/>
            <a:ext cx="8382000" cy="2171700"/>
          </a:xfrm>
          <a:prstGeom prst="rect">
            <a:avLst/>
          </a:prstGeom>
          <a:noFill/>
          <a:ln>
            <a:noFill/>
          </a:ln>
        </p:spPr>
        <p:txBody>
          <a:bodyPr anchorCtr="0" anchor="t" bIns="217250" lIns="434525" spcFirstLastPara="1" rIns="434525" wrap="square" tIns="217250"/>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13" name="Google Shape;13;p1"/>
          <p:cNvSpPr txBox="1"/>
          <p:nvPr>
            <p:ph idx="11" type="ftr"/>
          </p:nvPr>
        </p:nvSpPr>
        <p:spPr>
          <a:xfrm>
            <a:off x="13738225" y="30016450"/>
            <a:ext cx="12757150" cy="2171700"/>
          </a:xfrm>
          <a:prstGeom prst="rect">
            <a:avLst/>
          </a:prstGeom>
          <a:noFill/>
          <a:ln>
            <a:noFill/>
          </a:ln>
        </p:spPr>
        <p:txBody>
          <a:bodyPr anchorCtr="0" anchor="t" bIns="217250" lIns="434525" spcFirstLastPara="1" rIns="434525" wrap="square" tIns="217250"/>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rgbClr val="003399"/>
                </a:solidFill>
                <a:latin typeface="Arial"/>
                <a:ea typeface="Arial"/>
                <a:cs typeface="Arial"/>
                <a:sym typeface="Arial"/>
              </a:defRPr>
            </a:lvl9pPr>
          </a:lstStyle>
          <a:p/>
        </p:txBody>
      </p:sp>
      <p:sp>
        <p:nvSpPr>
          <p:cNvPr id="14" name="Google Shape;14;p1"/>
          <p:cNvSpPr txBox="1"/>
          <p:nvPr>
            <p:ph idx="12" type="sldNum"/>
          </p:nvPr>
        </p:nvSpPr>
        <p:spPr>
          <a:xfrm>
            <a:off x="28825825" y="30016450"/>
            <a:ext cx="8382000" cy="2171700"/>
          </a:xfrm>
          <a:prstGeom prst="rect">
            <a:avLst/>
          </a:prstGeom>
          <a:noFill/>
          <a:ln>
            <a:noFill/>
          </a:ln>
        </p:spPr>
        <p:txBody>
          <a:bodyPr anchorCtr="0" anchor="t" bIns="217250" lIns="434525" spcFirstLastPara="1" rIns="434525" wrap="square" tIns="217250">
            <a:noAutofit/>
          </a:bodyPr>
          <a:lstStyle>
            <a:lvl1pPr indent="0" lvl="0"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13708850" y="24005275"/>
            <a:ext cx="13253400" cy="84090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7355800" y="29275675"/>
            <a:ext cx="12568200" cy="30987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3734100" y="9631125"/>
            <a:ext cx="13253400" cy="98322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7421575" y="10250738"/>
            <a:ext cx="12568200" cy="107841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24800" y="23970200"/>
            <a:ext cx="13090500" cy="84090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a:t>
            </a:r>
            <a:endParaRPr/>
          </a:p>
        </p:txBody>
      </p:sp>
      <p:sp>
        <p:nvSpPr>
          <p:cNvPr id="93" name="Google Shape;93;p13"/>
          <p:cNvSpPr/>
          <p:nvPr/>
        </p:nvSpPr>
        <p:spPr>
          <a:xfrm>
            <a:off x="209525" y="10649300"/>
            <a:ext cx="13090500" cy="74553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68175" y="4572000"/>
            <a:ext cx="0" cy="28505100"/>
          </a:xfrm>
          <a:prstGeom prst="straightConnector1">
            <a:avLst/>
          </a:prstGeom>
          <a:noFill/>
          <a:ln cap="flat" cmpd="sng" w="9525">
            <a:solidFill>
              <a:srgbClr val="F8F8F8"/>
            </a:solidFill>
            <a:prstDash val="solid"/>
            <a:miter lim="800000"/>
            <a:headEnd len="sm" w="sm" type="none"/>
            <a:tailEnd len="sm" w="sm" type="none"/>
          </a:ln>
        </p:spPr>
      </p:cxnSp>
      <p:grpSp>
        <p:nvGrpSpPr>
          <p:cNvPr id="95" name="Google Shape;95;p13"/>
          <p:cNvGrpSpPr/>
          <p:nvPr/>
        </p:nvGrpSpPr>
        <p:grpSpPr>
          <a:xfrm>
            <a:off x="27355811" y="26494902"/>
            <a:ext cx="12766358" cy="2366834"/>
            <a:chOff x="27703500" y="26013900"/>
            <a:chExt cx="12372900" cy="2177400"/>
          </a:xfrm>
        </p:grpSpPr>
        <p:sp>
          <p:nvSpPr>
            <p:cNvPr id="96" name="Google Shape;96;p13"/>
            <p:cNvSpPr/>
            <p:nvPr/>
          </p:nvSpPr>
          <p:spPr>
            <a:xfrm>
              <a:off x="27703500" y="26013900"/>
              <a:ext cx="12220500" cy="21774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nvSpPr>
          <p:spPr>
            <a:xfrm>
              <a:off x="27703500" y="26127461"/>
              <a:ext cx="12372900" cy="1922400"/>
            </a:xfrm>
            <a:prstGeom prst="rect">
              <a:avLst/>
            </a:prstGeom>
            <a:noFill/>
            <a:ln>
              <a:noFill/>
            </a:ln>
          </p:spPr>
          <p:txBody>
            <a:bodyPr anchorCtr="0" anchor="t" bIns="45250" lIns="457200" spcFirstLastPara="1" rIns="457200" wrap="square" tIns="45250">
              <a:noAutofit/>
            </a:bodyPr>
            <a:lstStyle/>
            <a:p>
              <a:pPr indent="0" lvl="0" marL="0" marR="0" rtl="0" algn="l">
                <a:lnSpc>
                  <a:spcPct val="100000"/>
                </a:lnSpc>
                <a:spcBef>
                  <a:spcPts val="0"/>
                </a:spcBef>
                <a:spcAft>
                  <a:spcPts val="0"/>
                </a:spcAft>
                <a:buClr>
                  <a:srgbClr val="000099"/>
                </a:buClr>
                <a:buSzPts val="4000"/>
                <a:buFont typeface="Calibri"/>
                <a:buNone/>
              </a:pPr>
              <a:r>
                <a:rPr b="1" i="0" lang="en-US" sz="4000" u="none" cap="none" strike="noStrike">
                  <a:solidFill>
                    <a:srgbClr val="660000"/>
                  </a:solidFill>
                  <a:latin typeface="Calibri"/>
                  <a:ea typeface="Calibri"/>
                  <a:cs typeface="Calibri"/>
                  <a:sym typeface="Calibri"/>
                </a:rPr>
                <a:t>Acknowledgments </a:t>
              </a:r>
              <a:endParaRPr b="0" i="0" sz="1400" u="none" cap="none" strike="noStrike">
                <a:solidFill>
                  <a:srgbClr val="660000"/>
                </a:solidFill>
                <a:latin typeface="Arial"/>
                <a:ea typeface="Arial"/>
                <a:cs typeface="Arial"/>
                <a:sym typeface="Arial"/>
              </a:endParaRPr>
            </a:p>
            <a:p>
              <a:pPr indent="0" lvl="0" marL="0" marR="0" rtl="0" algn="just">
                <a:lnSpc>
                  <a:spcPct val="100000"/>
                </a:lnSpc>
                <a:spcBef>
                  <a:spcPts val="17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Special thanks to Stavros Kalafatis and Ping Wang for their guidance and support.  </a:t>
              </a:r>
              <a:endParaRPr b="0" i="0" sz="1400" u="none" cap="none" strike="noStrike">
                <a:solidFill>
                  <a:srgbClr val="000000"/>
                </a:solidFill>
                <a:latin typeface="Arial"/>
                <a:ea typeface="Arial"/>
                <a:cs typeface="Arial"/>
                <a:sym typeface="Arial"/>
              </a:endParaRPr>
            </a:p>
          </p:txBody>
        </p:sp>
      </p:grpSp>
      <p:sp>
        <p:nvSpPr>
          <p:cNvPr id="98" name="Google Shape;98;p13"/>
          <p:cNvSpPr txBox="1"/>
          <p:nvPr/>
        </p:nvSpPr>
        <p:spPr>
          <a:xfrm>
            <a:off x="209550" y="4572000"/>
            <a:ext cx="13090500" cy="57432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t" bIns="45250" lIns="457200" spcFirstLastPara="1" rIns="419050" wrap="square" tIns="45250">
            <a:noAutofit/>
          </a:bodyPr>
          <a:lstStyle/>
          <a:p>
            <a:pPr indent="0" lvl="0" marL="0" rtl="0" algn="just">
              <a:spcBef>
                <a:spcPts val="0"/>
              </a:spcBef>
              <a:spcAft>
                <a:spcPts val="0"/>
              </a:spcAft>
              <a:buClr>
                <a:srgbClr val="000099"/>
              </a:buClr>
              <a:buSzPts val="5400"/>
              <a:buFont typeface="Calibri"/>
              <a:buNone/>
            </a:pPr>
            <a:r>
              <a:rPr b="1" lang="en-US" sz="5400">
                <a:solidFill>
                  <a:srgbClr val="7C2C2C"/>
                </a:solidFill>
                <a:latin typeface="Calibri"/>
                <a:ea typeface="Calibri"/>
                <a:cs typeface="Calibri"/>
                <a:sym typeface="Calibri"/>
              </a:rPr>
              <a:t>Project Overview</a:t>
            </a:r>
            <a:endParaRPr>
              <a:solidFill>
                <a:srgbClr val="7C2C2C"/>
              </a:solidFill>
            </a:endParaRPr>
          </a:p>
          <a:p>
            <a:pPr indent="0" lvl="0" marL="0" rtl="0" algn="just">
              <a:spcBef>
                <a:spcPts val="2500"/>
              </a:spcBef>
              <a:spcAft>
                <a:spcPts val="0"/>
              </a:spcAft>
              <a:buClr>
                <a:schemeClr val="dk1"/>
              </a:buClr>
              <a:buSzPts val="3300"/>
              <a:buFont typeface="Calibri"/>
              <a:buNone/>
            </a:pPr>
            <a:r>
              <a:rPr b="1" lang="en-US" sz="3300">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The goal of this project is to increase the utilization of accelerators by developing an interface that reduces the latency and increases the bandwidth of current PCIe interconnects. To achieve this goal we aggregated four PCIe lanes by first routing individual packets to discrete hardware subunits then returning the completed results to the originating PCIe lane.</a:t>
            </a:r>
            <a:endParaRPr sz="1800">
              <a:solidFill>
                <a:schemeClr val="dk1"/>
              </a:solidFill>
            </a:endParaRPr>
          </a:p>
          <a:p>
            <a:pPr indent="0" lvl="0" marL="0" rtl="0" algn="just">
              <a:spcBef>
                <a:spcPts val="2500"/>
              </a:spcBef>
              <a:spcAft>
                <a:spcPts val="0"/>
              </a:spcAft>
              <a:buClr>
                <a:schemeClr val="dk1"/>
              </a:buClr>
              <a:buSzPts val="3300"/>
              <a:buFont typeface="Calibri"/>
              <a:buNone/>
            </a:pPr>
            <a:r>
              <a:t/>
            </a:r>
            <a:endParaRPr b="1" sz="4000">
              <a:solidFill>
                <a:schemeClr val="dk1"/>
              </a:solidFill>
              <a:latin typeface="Calibri"/>
              <a:ea typeface="Calibri"/>
              <a:cs typeface="Calibri"/>
              <a:sym typeface="Calibri"/>
            </a:endParaRPr>
          </a:p>
        </p:txBody>
      </p:sp>
      <p:sp>
        <p:nvSpPr>
          <p:cNvPr id="99" name="Google Shape;99;p13"/>
          <p:cNvSpPr txBox="1"/>
          <p:nvPr/>
        </p:nvSpPr>
        <p:spPr>
          <a:xfrm>
            <a:off x="13300075" y="19029363"/>
            <a:ext cx="182562" cy="846137"/>
          </a:xfrm>
          <a:prstGeom prst="rect">
            <a:avLst/>
          </a:prstGeom>
          <a:noFill/>
          <a:ln>
            <a:noFill/>
          </a:ln>
        </p:spPr>
        <p:txBody>
          <a:bodyPr anchorCtr="0" anchor="t" bIns="45250" lIns="90525" spcFirstLastPara="1" rIns="90525" wrap="square" tIns="4525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00" name="Google Shape;100;p13"/>
          <p:cNvSpPr txBox="1"/>
          <p:nvPr/>
        </p:nvSpPr>
        <p:spPr>
          <a:xfrm>
            <a:off x="328525" y="31578550"/>
            <a:ext cx="11730000" cy="641400"/>
          </a:xfrm>
          <a:prstGeom prst="rect">
            <a:avLst/>
          </a:prstGeom>
          <a:noFill/>
          <a:ln>
            <a:noFill/>
          </a:ln>
        </p:spPr>
        <p:txBody>
          <a:bodyPr anchorCtr="0" anchor="t" bIns="45250" lIns="457200" spcFirstLastPara="1" rIns="457200" wrap="square" tIns="45250">
            <a:noAutofit/>
          </a:bodyPr>
          <a:lstStyle/>
          <a:p>
            <a:pPr indent="0" lvl="0" marL="0" marR="0" rtl="0" algn="l">
              <a:lnSpc>
                <a:spcPct val="100000"/>
              </a:lnSpc>
              <a:spcBef>
                <a:spcPts val="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Figure 2. Input Link Router Block Diagram</a:t>
            </a:r>
            <a:endParaRPr b="0" i="0" sz="1400" u="none" cap="none" strike="noStrike">
              <a:solidFill>
                <a:srgbClr val="000000"/>
              </a:solidFill>
              <a:latin typeface="Arial"/>
              <a:ea typeface="Arial"/>
              <a:cs typeface="Arial"/>
              <a:sym typeface="Arial"/>
            </a:endParaRPr>
          </a:p>
        </p:txBody>
      </p:sp>
      <p:sp>
        <p:nvSpPr>
          <p:cNvPr id="101" name="Google Shape;101;p13"/>
          <p:cNvSpPr txBox="1"/>
          <p:nvPr/>
        </p:nvSpPr>
        <p:spPr>
          <a:xfrm>
            <a:off x="326125" y="17391750"/>
            <a:ext cx="11734800" cy="641400"/>
          </a:xfrm>
          <a:prstGeom prst="rect">
            <a:avLst/>
          </a:prstGeom>
          <a:noFill/>
          <a:ln>
            <a:noFill/>
          </a:ln>
        </p:spPr>
        <p:txBody>
          <a:bodyPr anchorCtr="0" anchor="t" bIns="45250" lIns="419050" spcFirstLastPara="1" rIns="419050" wrap="square" tIns="4525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Figure 1. </a:t>
            </a:r>
            <a:r>
              <a:rPr b="1" lang="en-US" sz="3600">
                <a:solidFill>
                  <a:schemeClr val="dk1"/>
                </a:solidFill>
                <a:latin typeface="Calibri"/>
                <a:ea typeface="Calibri"/>
                <a:cs typeface="Calibri"/>
                <a:sym typeface="Calibri"/>
              </a:rPr>
              <a:t>System Block Diagram</a:t>
            </a:r>
            <a:endParaRPr b="0" i="0" sz="1400" u="none" cap="none" strike="noStrike">
              <a:solidFill>
                <a:srgbClr val="000000"/>
              </a:solidFill>
              <a:latin typeface="Arial"/>
              <a:ea typeface="Arial"/>
              <a:cs typeface="Arial"/>
              <a:sym typeface="Arial"/>
            </a:endParaRPr>
          </a:p>
        </p:txBody>
      </p:sp>
      <p:sp>
        <p:nvSpPr>
          <p:cNvPr id="102" name="Google Shape;102;p13"/>
          <p:cNvSpPr txBox="1"/>
          <p:nvPr/>
        </p:nvSpPr>
        <p:spPr>
          <a:xfrm>
            <a:off x="13832688" y="18554625"/>
            <a:ext cx="12568200" cy="641400"/>
          </a:xfrm>
          <a:prstGeom prst="rect">
            <a:avLst/>
          </a:prstGeom>
          <a:noFill/>
          <a:ln>
            <a:noFill/>
          </a:ln>
        </p:spPr>
        <p:txBody>
          <a:bodyPr anchorCtr="0" anchor="t" bIns="45250" lIns="419050" spcFirstLastPara="1" rIns="419050" wrap="square" tIns="4525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Figure 3. </a:t>
            </a:r>
            <a:r>
              <a:rPr b="1" lang="en-US" sz="3600">
                <a:solidFill>
                  <a:schemeClr val="dk1"/>
                </a:solidFill>
                <a:latin typeface="Calibri"/>
                <a:ea typeface="Calibri"/>
                <a:cs typeface="Calibri"/>
                <a:sym typeface="Calibri"/>
              </a:rPr>
              <a:t>Buffer Block Diagram </a:t>
            </a:r>
            <a:r>
              <a:rPr b="1" i="0" lang="en-US" sz="3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3" name="Google Shape;103;p13"/>
          <p:cNvSpPr txBox="1"/>
          <p:nvPr/>
        </p:nvSpPr>
        <p:spPr>
          <a:xfrm>
            <a:off x="13970000" y="31578550"/>
            <a:ext cx="12568236" cy="641350"/>
          </a:xfrm>
          <a:prstGeom prst="rect">
            <a:avLst/>
          </a:prstGeom>
          <a:noFill/>
          <a:ln>
            <a:noFill/>
          </a:ln>
        </p:spPr>
        <p:txBody>
          <a:bodyPr anchorCtr="0" anchor="t" bIns="45250" lIns="419050" spcFirstLastPara="1" rIns="419050" wrap="square" tIns="4525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Figure 4. </a:t>
            </a:r>
            <a:r>
              <a:rPr b="1" lang="en-US" sz="3600">
                <a:solidFill>
                  <a:schemeClr val="dk1"/>
                </a:solidFill>
                <a:latin typeface="Calibri"/>
                <a:ea typeface="Calibri"/>
                <a:cs typeface="Calibri"/>
                <a:sym typeface="Calibri"/>
              </a:rPr>
              <a:t>Output Link Router Block Diagram</a:t>
            </a:r>
            <a:endParaRPr b="0" i="0" sz="1400" u="none" cap="none" strike="noStrike">
              <a:solidFill>
                <a:srgbClr val="000000"/>
              </a:solidFill>
              <a:latin typeface="Arial"/>
              <a:ea typeface="Arial"/>
              <a:cs typeface="Arial"/>
              <a:sym typeface="Arial"/>
            </a:endParaRPr>
          </a:p>
        </p:txBody>
      </p:sp>
      <p:sp>
        <p:nvSpPr>
          <p:cNvPr id="104" name="Google Shape;104;p13"/>
          <p:cNvSpPr txBox="1"/>
          <p:nvPr/>
        </p:nvSpPr>
        <p:spPr>
          <a:xfrm>
            <a:off x="27382800" y="4572000"/>
            <a:ext cx="12568200" cy="52143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t" bIns="45250" lIns="457200" spcFirstLastPara="1" rIns="457200" wrap="square" tIns="45250">
            <a:noAutofit/>
          </a:bodyPr>
          <a:lstStyle/>
          <a:p>
            <a:pPr indent="0" lvl="0" marL="0" marR="0" rtl="0" algn="just">
              <a:lnSpc>
                <a:spcPct val="100000"/>
              </a:lnSpc>
              <a:spcBef>
                <a:spcPts val="0"/>
              </a:spcBef>
              <a:spcAft>
                <a:spcPts val="0"/>
              </a:spcAft>
              <a:buClr>
                <a:srgbClr val="000099"/>
              </a:buClr>
              <a:buSzPts val="5400"/>
              <a:buFont typeface="Calibri"/>
              <a:buNone/>
            </a:pPr>
            <a:r>
              <a:rPr b="1" lang="en-US" sz="5400">
                <a:solidFill>
                  <a:srgbClr val="660000"/>
                </a:solidFill>
                <a:latin typeface="Calibri"/>
                <a:ea typeface="Calibri"/>
                <a:cs typeface="Calibri"/>
                <a:sym typeface="Calibri"/>
              </a:rPr>
              <a:t>Testing and Validation </a:t>
            </a:r>
            <a:endParaRPr b="1" i="0" sz="4800" u="none" cap="none" strike="noStrike">
              <a:solidFill>
                <a:srgbClr val="660000"/>
              </a:solidFill>
              <a:latin typeface="Calibri"/>
              <a:ea typeface="Calibri"/>
              <a:cs typeface="Calibri"/>
              <a:sym typeface="Calibri"/>
            </a:endParaRPr>
          </a:p>
          <a:p>
            <a:pPr indent="0" lvl="0" marL="0" marR="0" rtl="0" algn="just">
              <a:lnSpc>
                <a:spcPct val="100000"/>
              </a:lnSpc>
              <a:spcBef>
                <a:spcPts val="250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The pipeline was validated with the use of randomly generated TLP</a:t>
            </a:r>
            <a:r>
              <a:rPr b="1" lang="en-US" sz="4000">
                <a:solidFill>
                  <a:schemeClr val="dk1"/>
                </a:solidFill>
                <a:latin typeface="Calibri"/>
                <a:ea typeface="Calibri"/>
                <a:cs typeface="Calibri"/>
                <a:sym typeface="Calibri"/>
              </a:rPr>
              <a:t>s. These packets</a:t>
            </a:r>
            <a:r>
              <a:rPr b="1" lang="en-US" sz="4000">
                <a:solidFill>
                  <a:schemeClr val="dk1"/>
                </a:solidFill>
                <a:latin typeface="Calibri"/>
                <a:ea typeface="Calibri"/>
                <a:cs typeface="Calibri"/>
                <a:sym typeface="Calibri"/>
              </a:rPr>
              <a:t> were fed into the pipeline with the use of a ‘smart’ testbench. This testbench is able to input the TLPs, read the outputs, and compare those outputs to an array containing the expected results.</a:t>
            </a:r>
            <a:endParaRPr b="0" i="0" sz="1400" u="none" cap="none" strike="noStrike">
              <a:solidFill>
                <a:srgbClr val="000000"/>
              </a:solidFill>
              <a:latin typeface="Arial"/>
              <a:ea typeface="Arial"/>
              <a:cs typeface="Arial"/>
              <a:sym typeface="Arial"/>
            </a:endParaRPr>
          </a:p>
        </p:txBody>
      </p:sp>
      <p:sp>
        <p:nvSpPr>
          <p:cNvPr id="105" name="Google Shape;105;p13"/>
          <p:cNvSpPr txBox="1"/>
          <p:nvPr/>
        </p:nvSpPr>
        <p:spPr>
          <a:xfrm>
            <a:off x="27508225" y="20316675"/>
            <a:ext cx="12263400" cy="641400"/>
          </a:xfrm>
          <a:prstGeom prst="rect">
            <a:avLst/>
          </a:prstGeom>
          <a:noFill/>
          <a:ln>
            <a:noFill/>
          </a:ln>
        </p:spPr>
        <p:txBody>
          <a:bodyPr anchorCtr="0" anchor="t" bIns="45250" lIns="457200" spcFirstLastPara="1" rIns="457200" wrap="square" tIns="4525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Figure 5. </a:t>
            </a:r>
            <a:r>
              <a:rPr b="1" lang="en-US" sz="3600">
                <a:solidFill>
                  <a:schemeClr val="dk1"/>
                </a:solidFill>
                <a:latin typeface="Calibri"/>
                <a:ea typeface="Calibri"/>
                <a:cs typeface="Calibri"/>
                <a:sym typeface="Calibri"/>
              </a:rPr>
              <a:t>Testbench Design Block Diagram </a:t>
            </a:r>
            <a:r>
              <a:rPr b="1" i="0" lang="en-US" sz="3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6" name="Google Shape;106;p13"/>
          <p:cNvSpPr txBox="1"/>
          <p:nvPr/>
        </p:nvSpPr>
        <p:spPr>
          <a:xfrm>
            <a:off x="27389350" y="21448825"/>
            <a:ext cx="12568200" cy="4637700"/>
          </a:xfrm>
          <a:prstGeom prst="rect">
            <a:avLst/>
          </a:prstGeom>
          <a:solidFill>
            <a:srgbClr val="FFFFFF"/>
          </a:solidFill>
          <a:ln cap="flat" cmpd="sng" w="114300">
            <a:solidFill>
              <a:srgbClr val="5B0F00"/>
            </a:solidFill>
            <a:prstDash val="solid"/>
            <a:miter lim="8000"/>
            <a:headEnd len="sm" w="sm" type="none"/>
            <a:tailEnd len="sm" w="sm" type="none"/>
          </a:ln>
        </p:spPr>
        <p:txBody>
          <a:bodyPr anchorCtr="0" anchor="t" bIns="45250" lIns="457200" spcFirstLastPara="1" rIns="457200" wrap="square" tIns="45250">
            <a:noAutofit/>
          </a:bodyPr>
          <a:lstStyle/>
          <a:p>
            <a:pPr indent="0" lvl="0" marL="0" marR="0" rtl="0" algn="just">
              <a:lnSpc>
                <a:spcPct val="100000"/>
              </a:lnSpc>
              <a:spcBef>
                <a:spcPts val="0"/>
              </a:spcBef>
              <a:spcAft>
                <a:spcPts val="0"/>
              </a:spcAft>
              <a:buClr>
                <a:srgbClr val="000099"/>
              </a:buClr>
              <a:buSzPts val="5400"/>
              <a:buFont typeface="Calibri"/>
              <a:buNone/>
            </a:pPr>
            <a:r>
              <a:rPr b="1" lang="en-US" sz="5400">
                <a:solidFill>
                  <a:srgbClr val="660000"/>
                </a:solidFill>
                <a:latin typeface="Calibri"/>
                <a:ea typeface="Calibri"/>
                <a:cs typeface="Calibri"/>
                <a:sym typeface="Calibri"/>
              </a:rPr>
              <a:t>Conclusion</a:t>
            </a:r>
            <a:endParaRPr b="0" i="0" sz="1400" u="none" cap="none" strike="noStrike">
              <a:solidFill>
                <a:srgbClr val="660000"/>
              </a:solidFill>
              <a:latin typeface="Arial"/>
              <a:ea typeface="Arial"/>
              <a:cs typeface="Arial"/>
              <a:sym typeface="Arial"/>
            </a:endParaRPr>
          </a:p>
          <a:p>
            <a:pPr indent="457200" lvl="0" marL="0" marR="0" rtl="0" algn="just">
              <a:lnSpc>
                <a:spcPct val="100000"/>
              </a:lnSpc>
              <a:spcBef>
                <a:spcPts val="2500"/>
              </a:spcBef>
              <a:spcAft>
                <a:spcPts val="0"/>
              </a:spcAft>
              <a:buClr>
                <a:schemeClr val="dk1"/>
              </a:buClr>
              <a:buSzPts val="4000"/>
              <a:buFont typeface="Calibri"/>
              <a:buNone/>
            </a:pPr>
            <a:r>
              <a:rPr b="1" lang="en-US" sz="4000">
                <a:solidFill>
                  <a:schemeClr val="dk1"/>
                </a:solidFill>
                <a:latin typeface="Calibri"/>
                <a:ea typeface="Calibri"/>
                <a:cs typeface="Calibri"/>
                <a:sym typeface="Calibri"/>
              </a:rPr>
              <a:t>A stream of </a:t>
            </a:r>
            <a:r>
              <a:rPr b="1" lang="en-US" sz="4000">
                <a:solidFill>
                  <a:schemeClr val="dk1"/>
                </a:solidFill>
                <a:latin typeface="Calibri"/>
                <a:ea typeface="Calibri"/>
                <a:cs typeface="Calibri"/>
                <a:sym typeface="Calibri"/>
              </a:rPr>
              <a:t>4</a:t>
            </a:r>
            <a:r>
              <a:rPr b="1" lang="en-US" sz="4000">
                <a:solidFill>
                  <a:schemeClr val="dk1"/>
                </a:solidFill>
                <a:latin typeface="Calibri"/>
                <a:ea typeface="Calibri"/>
                <a:cs typeface="Calibri"/>
                <a:sym typeface="Calibri"/>
              </a:rPr>
              <a:t>,000 randomly generated TLPs was successfully processed and validated by the pipeline and </a:t>
            </a:r>
            <a:r>
              <a:rPr b="1" lang="en-US" sz="4000">
                <a:solidFill>
                  <a:schemeClr val="dk1"/>
                </a:solidFill>
                <a:latin typeface="Calibri"/>
                <a:ea typeface="Calibri"/>
                <a:cs typeface="Calibri"/>
                <a:sym typeface="Calibri"/>
              </a:rPr>
              <a:t>testbench</a:t>
            </a:r>
            <a:r>
              <a:rPr b="1" lang="en-US" sz="4000">
                <a:solidFill>
                  <a:schemeClr val="dk1"/>
                </a:solidFill>
                <a:latin typeface="Calibri"/>
                <a:ea typeface="Calibri"/>
                <a:cs typeface="Calibri"/>
                <a:sym typeface="Calibri"/>
              </a:rPr>
              <a:t>. Furthermore, the flexible design allows for the number of</a:t>
            </a:r>
            <a:r>
              <a:rPr b="1" lang="en-US" sz="4000">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PCIe lanes and hardware subunits to be implementation </a:t>
            </a:r>
            <a:r>
              <a:rPr b="1" lang="en-US" sz="4000">
                <a:solidFill>
                  <a:schemeClr val="dk1"/>
                </a:solidFill>
                <a:latin typeface="Calibri"/>
                <a:ea typeface="Calibri"/>
                <a:cs typeface="Calibri"/>
                <a:sym typeface="Calibri"/>
              </a:rPr>
              <a:t>specific</a:t>
            </a:r>
            <a:r>
              <a:rPr b="1" lang="en-US" sz="4000">
                <a:solidFill>
                  <a:schemeClr val="dk1"/>
                </a:solidFill>
                <a:latin typeface="Calibri"/>
                <a:ea typeface="Calibri"/>
                <a:cs typeface="Calibri"/>
                <a:sym typeface="Calibri"/>
              </a:rPr>
              <a:t>.</a:t>
            </a:r>
            <a:endParaRPr b="1" sz="4000">
              <a:solidFill>
                <a:schemeClr val="dk1"/>
              </a:solidFill>
              <a:latin typeface="Calibri"/>
              <a:ea typeface="Calibri"/>
              <a:cs typeface="Calibri"/>
              <a:sym typeface="Calibri"/>
            </a:endParaRPr>
          </a:p>
        </p:txBody>
      </p:sp>
      <p:sp>
        <p:nvSpPr>
          <p:cNvPr id="107" name="Google Shape;107;p13"/>
          <p:cNvSpPr txBox="1"/>
          <p:nvPr/>
        </p:nvSpPr>
        <p:spPr>
          <a:xfrm>
            <a:off x="27382825" y="29275675"/>
            <a:ext cx="12568200" cy="3138600"/>
          </a:xfrm>
          <a:prstGeom prst="rect">
            <a:avLst/>
          </a:prstGeom>
          <a:noFill/>
          <a:ln>
            <a:noFill/>
          </a:ln>
        </p:spPr>
        <p:txBody>
          <a:bodyPr anchorCtr="0" anchor="t" bIns="0" lIns="457200" spcFirstLastPara="1" rIns="457200" wrap="square" tIns="45700">
            <a:noAutofit/>
          </a:bodyPr>
          <a:lstStyle/>
          <a:p>
            <a:pPr indent="-877887" lvl="0" marL="877887" marR="0" rtl="0" algn="l">
              <a:lnSpc>
                <a:spcPct val="100000"/>
              </a:lnSpc>
              <a:spcBef>
                <a:spcPts val="0"/>
              </a:spcBef>
              <a:spcAft>
                <a:spcPts val="0"/>
              </a:spcAft>
              <a:buClr>
                <a:srgbClr val="000099"/>
              </a:buClr>
              <a:buSzPts val="4000"/>
              <a:buFont typeface="Calibri"/>
              <a:buNone/>
            </a:pPr>
            <a:r>
              <a:rPr b="1" i="0" lang="en-US" sz="4000" u="none" cap="none" strike="noStrike">
                <a:solidFill>
                  <a:srgbClr val="660000"/>
                </a:solidFill>
                <a:latin typeface="Calibri"/>
                <a:ea typeface="Calibri"/>
                <a:cs typeface="Calibri"/>
                <a:sym typeface="Calibri"/>
              </a:rPr>
              <a:t>References</a:t>
            </a:r>
            <a:endParaRPr b="0" i="0" sz="1400" u="none" cap="none" strike="noStrike">
              <a:solidFill>
                <a:srgbClr val="660000"/>
              </a:solidFill>
              <a:latin typeface="Arial"/>
              <a:ea typeface="Arial"/>
              <a:cs typeface="Arial"/>
              <a:sym typeface="Arial"/>
            </a:endParaRPr>
          </a:p>
          <a:p>
            <a:pPr indent="-400050" lvl="0" marL="457200" marR="0" rtl="0" algn="just">
              <a:lnSpc>
                <a:spcPct val="100000"/>
              </a:lnSpc>
              <a:spcBef>
                <a:spcPts val="1700"/>
              </a:spcBef>
              <a:spcAft>
                <a:spcPts val="0"/>
              </a:spcAft>
              <a:buNone/>
            </a:pPr>
            <a:r>
              <a:rPr b="1" lang="en-US" sz="3200">
                <a:solidFill>
                  <a:schemeClr val="dk1"/>
                </a:solidFill>
                <a:latin typeface="Calibri"/>
                <a:ea typeface="Calibri"/>
                <a:cs typeface="Calibri"/>
                <a:sym typeface="Calibri"/>
              </a:rPr>
              <a:t>Design Automation Standards Committee. </a:t>
            </a:r>
            <a:r>
              <a:rPr b="1" i="1" lang="en-US" sz="3200">
                <a:solidFill>
                  <a:schemeClr val="dk1"/>
                </a:solidFill>
                <a:latin typeface="Calibri"/>
                <a:ea typeface="Calibri"/>
                <a:cs typeface="Calibri"/>
                <a:sym typeface="Calibri"/>
              </a:rPr>
              <a:t>IEEE Standard Verilog Hardware Description Language</a:t>
            </a:r>
            <a:endParaRPr b="1" i="1" sz="3200">
              <a:solidFill>
                <a:schemeClr val="dk1"/>
              </a:solidFill>
              <a:latin typeface="Calibri"/>
              <a:ea typeface="Calibri"/>
              <a:cs typeface="Calibri"/>
              <a:sym typeface="Calibri"/>
            </a:endParaRPr>
          </a:p>
          <a:p>
            <a:pPr indent="-400050" lvl="0" marL="457200" rtl="0" algn="l">
              <a:lnSpc>
                <a:spcPct val="115000"/>
              </a:lnSpc>
              <a:spcBef>
                <a:spcPts val="0"/>
              </a:spcBef>
              <a:spcAft>
                <a:spcPts val="1000"/>
              </a:spcAft>
              <a:buNone/>
            </a:pPr>
            <a:r>
              <a:rPr b="1" i="1" lang="en-US" sz="3200">
                <a:solidFill>
                  <a:schemeClr val="dk1"/>
                </a:solidFill>
                <a:highlight>
                  <a:schemeClr val="lt1"/>
                </a:highlight>
                <a:latin typeface="Calibri"/>
                <a:ea typeface="Calibri"/>
                <a:cs typeface="Calibri"/>
                <a:sym typeface="Calibri"/>
              </a:rPr>
              <a:t>PCI Express® Base Specification Revision 4.0 Version 0.3</a:t>
            </a:r>
            <a:r>
              <a:rPr b="1" lang="en-US" sz="3200">
                <a:solidFill>
                  <a:schemeClr val="dk1"/>
                </a:solidFill>
                <a:highlight>
                  <a:schemeClr val="lt1"/>
                </a:highlight>
                <a:latin typeface="Calibri"/>
                <a:ea typeface="Calibri"/>
                <a:cs typeface="Calibri"/>
                <a:sym typeface="Calibri"/>
              </a:rPr>
              <a:t>. PCI-SIG, 19       Feb. 2014.</a:t>
            </a:r>
            <a:endParaRPr b="1" i="0" sz="3200" u="none" cap="none" strike="noStrike">
              <a:solidFill>
                <a:srgbClr val="000000"/>
              </a:solidFill>
              <a:latin typeface="Calibri"/>
              <a:ea typeface="Calibri"/>
              <a:cs typeface="Calibri"/>
              <a:sym typeface="Calibri"/>
            </a:endParaRPr>
          </a:p>
        </p:txBody>
      </p:sp>
      <p:sp>
        <p:nvSpPr>
          <p:cNvPr id="108" name="Google Shape;108;p13"/>
          <p:cNvSpPr txBox="1"/>
          <p:nvPr/>
        </p:nvSpPr>
        <p:spPr>
          <a:xfrm>
            <a:off x="209550" y="18506000"/>
            <a:ext cx="13090500" cy="50628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t" bIns="45250" lIns="457200" spcFirstLastPara="1" rIns="457200" wrap="square" tIns="45250">
            <a:noAutofit/>
          </a:bodyPr>
          <a:lstStyle/>
          <a:p>
            <a:pPr indent="0" lvl="0" marL="0" marR="0" rtl="0" algn="just">
              <a:lnSpc>
                <a:spcPct val="100000"/>
              </a:lnSpc>
              <a:spcBef>
                <a:spcPts val="0"/>
              </a:spcBef>
              <a:spcAft>
                <a:spcPts val="0"/>
              </a:spcAft>
              <a:buClr>
                <a:srgbClr val="000099"/>
              </a:buClr>
              <a:buSzPts val="5400"/>
              <a:buFont typeface="Calibri"/>
              <a:buNone/>
            </a:pPr>
            <a:r>
              <a:rPr b="1" lang="en-US" sz="5400">
                <a:solidFill>
                  <a:srgbClr val="660000"/>
                </a:solidFill>
                <a:latin typeface="Calibri"/>
                <a:ea typeface="Calibri"/>
                <a:cs typeface="Calibri"/>
                <a:sym typeface="Calibri"/>
              </a:rPr>
              <a:t>Input Link Router Subsystem</a:t>
            </a:r>
            <a:endParaRPr b="0" i="0" sz="1400" u="none" cap="none" strike="noStrike">
              <a:solidFill>
                <a:srgbClr val="660000"/>
              </a:solidFill>
              <a:latin typeface="Arial"/>
              <a:ea typeface="Arial"/>
              <a:cs typeface="Arial"/>
              <a:sym typeface="Arial"/>
            </a:endParaRPr>
          </a:p>
          <a:p>
            <a:pPr indent="0" lvl="0" marL="0" marR="0" rtl="0" algn="just">
              <a:lnSpc>
                <a:spcPct val="100000"/>
              </a:lnSpc>
              <a:spcBef>
                <a:spcPts val="2500"/>
              </a:spcBef>
              <a:spcAft>
                <a:spcPts val="0"/>
              </a:spcAft>
              <a:buClr>
                <a:schemeClr val="dk1"/>
              </a:buClr>
              <a:buSzPts val="3300"/>
              <a:buFont typeface="Calibri"/>
              <a:buNone/>
            </a:pPr>
            <a:r>
              <a:rPr b="1" i="0" lang="en-US" sz="3300" u="none" cap="none" strike="noStrike">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The Input Link Router is responsible for receiving PCIe requests (TLPs) and sending them to the corresponding Hardware Subunit Buffer (HSB). This task is accomplished by intaking 32-bits of data, reading the data to determine the destination, and outputting the data when the next subsystem is ready.</a:t>
            </a:r>
            <a:endParaRPr b="1" sz="4000">
              <a:solidFill>
                <a:schemeClr val="dk1"/>
              </a:solidFill>
              <a:latin typeface="Calibri"/>
              <a:ea typeface="Calibri"/>
              <a:cs typeface="Calibri"/>
              <a:sym typeface="Calibri"/>
            </a:endParaRPr>
          </a:p>
        </p:txBody>
      </p:sp>
      <p:sp>
        <p:nvSpPr>
          <p:cNvPr id="109" name="Google Shape;109;p13"/>
          <p:cNvSpPr/>
          <p:nvPr/>
        </p:nvSpPr>
        <p:spPr>
          <a:xfrm flipH="1" rot="10800000">
            <a:off x="0" y="-34925"/>
            <a:ext cx="40263763" cy="4156075"/>
          </a:xfrm>
          <a:custGeom>
            <a:rect b="b" l="l" r="r" t="t"/>
            <a:pathLst>
              <a:path extrusionOk="0" h="4156075" w="40263763">
                <a:moveTo>
                  <a:pt x="692693" y="0"/>
                </a:moveTo>
                <a:lnTo>
                  <a:pt x="39571070" y="0"/>
                </a:lnTo>
                <a:cubicBezTo>
                  <a:pt x="39953634" y="0"/>
                  <a:pt x="40263763" y="310129"/>
                  <a:pt x="40263763" y="692693"/>
                </a:cubicBezTo>
                <a:lnTo>
                  <a:pt x="40263763" y="4156075"/>
                </a:lnTo>
                <a:lnTo>
                  <a:pt x="40263763" y="4156075"/>
                </a:lnTo>
                <a:lnTo>
                  <a:pt x="0" y="4156075"/>
                </a:lnTo>
                <a:lnTo>
                  <a:pt x="0" y="4156075"/>
                </a:lnTo>
                <a:lnTo>
                  <a:pt x="0" y="692693"/>
                </a:lnTo>
                <a:cubicBezTo>
                  <a:pt x="0" y="310129"/>
                  <a:pt x="310129" y="0"/>
                  <a:pt x="692693" y="0"/>
                </a:cubicBezTo>
                <a:close/>
              </a:path>
            </a:pathLst>
          </a:custGeom>
          <a:solidFill>
            <a:srgbClr val="7C2C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3399"/>
              </a:solidFill>
              <a:latin typeface="Arial"/>
              <a:ea typeface="Arial"/>
              <a:cs typeface="Arial"/>
              <a:sym typeface="Arial"/>
            </a:endParaRPr>
          </a:p>
        </p:txBody>
      </p:sp>
      <p:sp>
        <p:nvSpPr>
          <p:cNvPr id="110" name="Google Shape;110;p13"/>
          <p:cNvSpPr txBox="1"/>
          <p:nvPr/>
        </p:nvSpPr>
        <p:spPr>
          <a:xfrm>
            <a:off x="5611500" y="456650"/>
            <a:ext cx="29315400" cy="1922400"/>
          </a:xfrm>
          <a:prstGeom prst="rect">
            <a:avLst/>
          </a:prstGeom>
          <a:noFill/>
          <a:ln>
            <a:noFill/>
          </a:ln>
          <a:effectLst>
            <a:outerShdw blurRad="57150" rotWithShape="0" algn="bl" dir="5520000" dist="161925">
              <a:srgbClr val="434343">
                <a:alpha val="5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Arial"/>
              <a:buNone/>
            </a:pPr>
            <a:r>
              <a:rPr b="1" lang="en-US" sz="7600">
                <a:solidFill>
                  <a:srgbClr val="FFFFFF"/>
                </a:solidFill>
                <a:latin typeface="Cambria"/>
                <a:ea typeface="Cambria"/>
                <a:cs typeface="Cambria"/>
                <a:sym typeface="Cambria"/>
              </a:rPr>
              <a:t>RTL Development of Communication Protocols on FPGA</a:t>
            </a:r>
            <a:endParaRPr b="1" sz="7600">
              <a:solidFill>
                <a:srgbClr val="FFFFFF"/>
              </a:solidFill>
              <a:latin typeface="Cambria"/>
              <a:ea typeface="Cambria"/>
              <a:cs typeface="Cambria"/>
              <a:sym typeface="Cambria"/>
            </a:endParaRPr>
          </a:p>
          <a:p>
            <a:pPr indent="0" lvl="0" marL="0" marR="0" rtl="0" algn="ctr">
              <a:lnSpc>
                <a:spcPct val="100000"/>
              </a:lnSpc>
              <a:spcBef>
                <a:spcPts val="120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3"/>
          <p:cNvPicPr preferRelativeResize="0"/>
          <p:nvPr/>
        </p:nvPicPr>
        <p:blipFill rotWithShape="1">
          <a:blip r:embed="rId3">
            <a:alphaModFix/>
          </a:blip>
          <a:srcRect b="0" l="0" r="0" t="0"/>
          <a:stretch/>
        </p:blipFill>
        <p:spPr>
          <a:xfrm>
            <a:off x="18692813" y="16216313"/>
            <a:ext cx="2847975" cy="485775"/>
          </a:xfrm>
          <a:prstGeom prst="rect">
            <a:avLst/>
          </a:prstGeom>
          <a:noFill/>
          <a:ln>
            <a:noFill/>
          </a:ln>
        </p:spPr>
      </p:pic>
      <p:pic>
        <p:nvPicPr>
          <p:cNvPr id="112" name="Google Shape;112;p13"/>
          <p:cNvPicPr preferRelativeResize="0"/>
          <p:nvPr/>
        </p:nvPicPr>
        <p:blipFill rotWithShape="1">
          <a:blip r:embed="rId3">
            <a:alphaModFix/>
          </a:blip>
          <a:srcRect b="0" l="0" r="0" t="0"/>
          <a:stretch/>
        </p:blipFill>
        <p:spPr>
          <a:xfrm>
            <a:off x="18692813" y="16216313"/>
            <a:ext cx="2847974" cy="485775"/>
          </a:xfrm>
          <a:prstGeom prst="rect">
            <a:avLst/>
          </a:prstGeom>
          <a:noFill/>
          <a:ln>
            <a:noFill/>
          </a:ln>
        </p:spPr>
      </p:pic>
      <p:pic>
        <p:nvPicPr>
          <p:cNvPr id="113" name="Google Shape;113;p13"/>
          <p:cNvPicPr preferRelativeResize="0"/>
          <p:nvPr/>
        </p:nvPicPr>
        <p:blipFill>
          <a:blip r:embed="rId4">
            <a:alphaModFix/>
          </a:blip>
          <a:stretch>
            <a:fillRect/>
          </a:stretch>
        </p:blipFill>
        <p:spPr>
          <a:xfrm>
            <a:off x="28008826" y="10587838"/>
            <a:ext cx="11463324" cy="9832364"/>
          </a:xfrm>
          <a:prstGeom prst="rect">
            <a:avLst/>
          </a:prstGeom>
          <a:noFill/>
          <a:ln>
            <a:noFill/>
          </a:ln>
        </p:spPr>
      </p:pic>
      <p:sp>
        <p:nvSpPr>
          <p:cNvPr id="114" name="Google Shape;114;p13"/>
          <p:cNvSpPr txBox="1"/>
          <p:nvPr/>
        </p:nvSpPr>
        <p:spPr>
          <a:xfrm>
            <a:off x="13717925" y="4572000"/>
            <a:ext cx="13253400" cy="4637700"/>
          </a:xfrm>
          <a:prstGeom prst="rect">
            <a:avLst/>
          </a:prstGeom>
          <a:solidFill>
            <a:srgbClr val="FFFFFF"/>
          </a:solidFill>
          <a:ln cap="flat" cmpd="sng" w="114300">
            <a:solidFill>
              <a:srgbClr val="5B0F00"/>
            </a:solidFill>
            <a:prstDash val="solid"/>
            <a:round/>
            <a:headEnd len="sm" w="sm" type="none"/>
            <a:tailEnd len="sm" w="sm" type="none"/>
          </a:ln>
        </p:spPr>
        <p:txBody>
          <a:bodyPr anchorCtr="0" anchor="t" bIns="45250" lIns="457200" spcFirstLastPara="1" rIns="457200" wrap="square" tIns="45250">
            <a:noAutofit/>
          </a:bodyPr>
          <a:lstStyle/>
          <a:p>
            <a:pPr indent="0" lvl="0" marL="0" rtl="0" algn="just">
              <a:spcBef>
                <a:spcPts val="0"/>
              </a:spcBef>
              <a:spcAft>
                <a:spcPts val="0"/>
              </a:spcAft>
              <a:buClr>
                <a:srgbClr val="000099"/>
              </a:buClr>
              <a:buSzPts val="5400"/>
              <a:buFont typeface="Calibri"/>
              <a:buNone/>
            </a:pPr>
            <a:r>
              <a:rPr b="1" lang="en-US" sz="5400">
                <a:solidFill>
                  <a:srgbClr val="7C2C2C"/>
                </a:solidFill>
                <a:latin typeface="Calibri"/>
                <a:ea typeface="Calibri"/>
                <a:cs typeface="Calibri"/>
                <a:sym typeface="Calibri"/>
              </a:rPr>
              <a:t>Buffer Subsystem</a:t>
            </a:r>
            <a:endParaRPr>
              <a:solidFill>
                <a:srgbClr val="7C2C2C"/>
              </a:solidFill>
            </a:endParaRPr>
          </a:p>
          <a:p>
            <a:pPr indent="0" lvl="0" marL="0" rtl="0" algn="just">
              <a:spcBef>
                <a:spcPts val="2500"/>
              </a:spcBef>
              <a:spcAft>
                <a:spcPts val="0"/>
              </a:spcAft>
              <a:buClr>
                <a:schemeClr val="dk1"/>
              </a:buClr>
              <a:buSzPts val="3300"/>
              <a:buFont typeface="Calibri"/>
              <a:buNone/>
            </a:pPr>
            <a:r>
              <a:rPr b="1" lang="en-US" sz="3300">
                <a:latin typeface="Calibri"/>
                <a:ea typeface="Calibri"/>
                <a:cs typeface="Calibri"/>
                <a:sym typeface="Calibri"/>
              </a:rPr>
              <a:t>	</a:t>
            </a:r>
            <a:r>
              <a:rPr b="1" lang="en-US" sz="4000">
                <a:latin typeface="Calibri"/>
                <a:ea typeface="Calibri"/>
                <a:cs typeface="Calibri"/>
                <a:sym typeface="Calibri"/>
              </a:rPr>
              <a:t>The Buffer Subsystem is responsible for cycling between lanes, receiving input, and passing that data to the next subsystem. The Buffer Subsystem’s goal is to maintain data flow while the next subsystem might be stalled or completing a task.</a:t>
            </a:r>
            <a:endParaRPr b="1" sz="5400">
              <a:latin typeface="Calibri"/>
              <a:ea typeface="Calibri"/>
              <a:cs typeface="Calibri"/>
              <a:sym typeface="Calibri"/>
            </a:endParaRPr>
          </a:p>
        </p:txBody>
      </p:sp>
      <p:sp>
        <p:nvSpPr>
          <p:cNvPr id="115" name="Google Shape;115;p13"/>
          <p:cNvSpPr txBox="1"/>
          <p:nvPr/>
        </p:nvSpPr>
        <p:spPr>
          <a:xfrm>
            <a:off x="7779225" y="1668950"/>
            <a:ext cx="24156300" cy="217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Arial"/>
              <a:buNone/>
            </a:pPr>
            <a:r>
              <a:rPr b="1" i="1" lang="en-US" sz="5400">
                <a:solidFill>
                  <a:schemeClr val="lt1"/>
                </a:solidFill>
              </a:rPr>
              <a:t>Stavros Kalafatis</a:t>
            </a:r>
            <a:r>
              <a:rPr b="1" lang="en-US" sz="5400">
                <a:solidFill>
                  <a:schemeClr val="lt1"/>
                </a:solidFill>
              </a:rPr>
              <a:t> </a:t>
            </a:r>
            <a:endParaRPr b="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chemeClr val="lt1"/>
              </a:buClr>
              <a:buSzPts val="4400"/>
              <a:buFont typeface="Arial"/>
              <a:buNone/>
            </a:pPr>
            <a:r>
              <a:rPr b="1" i="1" lang="en-US" sz="3200">
                <a:solidFill>
                  <a:schemeClr val="lt1"/>
                </a:solidFill>
              </a:rPr>
              <a:t>Everett Bullock, Zach Duhon, Jacob Griffin, Kevyn Robins</a:t>
            </a:r>
            <a:endParaRPr b="1" i="1" sz="3200">
              <a:solidFill>
                <a:schemeClr val="lt1"/>
              </a:solidFill>
            </a:endParaRPr>
          </a:p>
          <a:p>
            <a:pPr indent="0" lvl="0" marL="0" marR="0" rtl="0" algn="ctr">
              <a:lnSpc>
                <a:spcPct val="100000"/>
              </a:lnSpc>
              <a:spcBef>
                <a:spcPts val="1200"/>
              </a:spcBef>
              <a:spcAft>
                <a:spcPts val="0"/>
              </a:spcAft>
              <a:buClr>
                <a:schemeClr val="lt1"/>
              </a:buClr>
              <a:buSzPts val="4400"/>
              <a:buFont typeface="Arial"/>
              <a:buNone/>
            </a:pPr>
            <a:r>
              <a:rPr b="1" i="1" lang="en-US" sz="3200">
                <a:solidFill>
                  <a:schemeClr val="lt1"/>
                </a:solidFill>
              </a:rPr>
              <a:t>Department of Electrical and Computer Engineering</a:t>
            </a:r>
            <a:endParaRPr b="1" i="1" sz="3200">
              <a:solidFill>
                <a:schemeClr val="lt1"/>
              </a:solidFill>
            </a:endParaRPr>
          </a:p>
        </p:txBody>
      </p:sp>
      <p:sp>
        <p:nvSpPr>
          <p:cNvPr id="116" name="Google Shape;116;p13"/>
          <p:cNvSpPr txBox="1"/>
          <p:nvPr/>
        </p:nvSpPr>
        <p:spPr>
          <a:xfrm>
            <a:off x="13718000" y="19827650"/>
            <a:ext cx="13253400" cy="3813300"/>
          </a:xfrm>
          <a:prstGeom prst="rect">
            <a:avLst/>
          </a:prstGeom>
          <a:solidFill>
            <a:srgbClr val="F3F3F3"/>
          </a:solidFill>
          <a:ln cap="flat" cmpd="sng" w="114300">
            <a:solidFill>
              <a:srgbClr val="5B0F00"/>
            </a:solidFill>
            <a:prstDash val="solid"/>
            <a:round/>
            <a:headEnd len="sm" w="sm" type="none"/>
            <a:tailEnd len="sm" w="sm" type="none"/>
          </a:ln>
        </p:spPr>
        <p:txBody>
          <a:bodyPr anchorCtr="0" anchor="t" bIns="45250" lIns="457200" spcFirstLastPara="1" rIns="457200" wrap="square" tIns="45250">
            <a:noAutofit/>
          </a:bodyPr>
          <a:lstStyle/>
          <a:p>
            <a:pPr indent="0" lvl="0" marL="0" marR="0" rtl="0" algn="just">
              <a:lnSpc>
                <a:spcPct val="100000"/>
              </a:lnSpc>
              <a:spcBef>
                <a:spcPts val="0"/>
              </a:spcBef>
              <a:spcAft>
                <a:spcPts val="0"/>
              </a:spcAft>
              <a:buClr>
                <a:srgbClr val="000099"/>
              </a:buClr>
              <a:buSzPts val="5400"/>
              <a:buFont typeface="Calibri"/>
              <a:buNone/>
            </a:pPr>
            <a:r>
              <a:rPr b="1" lang="en-US" sz="5400">
                <a:solidFill>
                  <a:srgbClr val="660000"/>
                </a:solidFill>
                <a:latin typeface="Calibri"/>
                <a:ea typeface="Calibri"/>
                <a:cs typeface="Calibri"/>
                <a:sym typeface="Calibri"/>
              </a:rPr>
              <a:t>Output</a:t>
            </a:r>
            <a:r>
              <a:rPr b="1" lang="en-US" sz="5400">
                <a:solidFill>
                  <a:srgbClr val="660000"/>
                </a:solidFill>
                <a:latin typeface="Calibri"/>
                <a:ea typeface="Calibri"/>
                <a:cs typeface="Calibri"/>
                <a:sym typeface="Calibri"/>
              </a:rPr>
              <a:t> Link Router Subsystem</a:t>
            </a:r>
            <a:endParaRPr b="0" i="0" sz="1400" u="none" cap="none" strike="noStrike">
              <a:solidFill>
                <a:srgbClr val="660000"/>
              </a:solidFill>
              <a:latin typeface="Arial"/>
              <a:ea typeface="Arial"/>
              <a:cs typeface="Arial"/>
              <a:sym typeface="Arial"/>
            </a:endParaRPr>
          </a:p>
          <a:p>
            <a:pPr indent="0" lvl="0" marL="0" marR="0" rtl="0" algn="just">
              <a:lnSpc>
                <a:spcPct val="100000"/>
              </a:lnSpc>
              <a:spcBef>
                <a:spcPts val="2500"/>
              </a:spcBef>
              <a:spcAft>
                <a:spcPts val="0"/>
              </a:spcAft>
              <a:buClr>
                <a:schemeClr val="dk1"/>
              </a:buClr>
              <a:buSzPts val="3300"/>
              <a:buFont typeface="Calibri"/>
              <a:buNone/>
            </a:pPr>
            <a:r>
              <a:rPr b="1" i="0" lang="en-US" sz="3300" u="none" cap="none" strike="noStrike">
                <a:solidFill>
                  <a:schemeClr val="dk1"/>
                </a:solidFill>
                <a:latin typeface="Calibri"/>
                <a:ea typeface="Calibri"/>
                <a:cs typeface="Calibri"/>
                <a:sym typeface="Calibri"/>
              </a:rPr>
              <a:t>	</a:t>
            </a:r>
            <a:r>
              <a:rPr b="1" i="0" lang="en-US" sz="4000" u="none" cap="none" strike="noStrike">
                <a:solidFill>
                  <a:schemeClr val="dk1"/>
                </a:solidFill>
                <a:latin typeface="Calibri"/>
                <a:ea typeface="Calibri"/>
                <a:cs typeface="Calibri"/>
                <a:sym typeface="Calibri"/>
              </a:rPr>
              <a:t>The Output Link Router </a:t>
            </a:r>
            <a:r>
              <a:rPr b="1" lang="en-US" sz="4000">
                <a:solidFill>
                  <a:schemeClr val="dk1"/>
                </a:solidFill>
                <a:latin typeface="Calibri"/>
                <a:ea typeface="Calibri"/>
                <a:cs typeface="Calibri"/>
                <a:sym typeface="Calibri"/>
              </a:rPr>
              <a:t>is responsible for receiving headers from the HSB and payload from the Hardware Subunit, sorting the headers into completion TLPs, and routing the data back to the originating lane. </a:t>
            </a:r>
            <a:endParaRPr b="0" i="0" sz="1400" u="none" cap="none" strike="noStrike">
              <a:solidFill>
                <a:srgbClr val="000000"/>
              </a:solidFill>
              <a:latin typeface="Arial"/>
              <a:ea typeface="Arial"/>
              <a:cs typeface="Arial"/>
              <a:sym typeface="Arial"/>
            </a:endParaRPr>
          </a:p>
        </p:txBody>
      </p:sp>
      <p:pic>
        <p:nvPicPr>
          <p:cNvPr id="117" name="Google Shape;117;p13"/>
          <p:cNvPicPr preferRelativeResize="0"/>
          <p:nvPr/>
        </p:nvPicPr>
        <p:blipFill>
          <a:blip r:embed="rId5">
            <a:alphaModFix/>
          </a:blip>
          <a:stretch>
            <a:fillRect/>
          </a:stretch>
        </p:blipFill>
        <p:spPr>
          <a:xfrm>
            <a:off x="1566200" y="24269800"/>
            <a:ext cx="10341175" cy="7044150"/>
          </a:xfrm>
          <a:prstGeom prst="rect">
            <a:avLst/>
          </a:prstGeom>
          <a:noFill/>
          <a:ln>
            <a:noFill/>
          </a:ln>
        </p:spPr>
      </p:pic>
      <p:pic>
        <p:nvPicPr>
          <p:cNvPr id="118" name="Google Shape;118;p13"/>
          <p:cNvPicPr preferRelativeResize="0"/>
          <p:nvPr/>
        </p:nvPicPr>
        <p:blipFill>
          <a:blip r:embed="rId6">
            <a:alphaModFix/>
          </a:blip>
          <a:stretch>
            <a:fillRect/>
          </a:stretch>
        </p:blipFill>
        <p:spPr>
          <a:xfrm>
            <a:off x="1745200" y="-34925"/>
            <a:ext cx="4156075" cy="4156075"/>
          </a:xfrm>
          <a:prstGeom prst="rect">
            <a:avLst/>
          </a:prstGeom>
          <a:noFill/>
          <a:ln>
            <a:noFill/>
          </a:ln>
          <a:effectLst>
            <a:outerShdw blurRad="57150" rotWithShape="0" algn="bl" dir="5520000" dist="161925">
              <a:srgbClr val="434343">
                <a:alpha val="50000"/>
              </a:srgbClr>
            </a:outerShdw>
          </a:effectLst>
        </p:spPr>
      </p:pic>
      <p:pic>
        <p:nvPicPr>
          <p:cNvPr id="119" name="Google Shape;119;p13"/>
          <p:cNvPicPr preferRelativeResize="0"/>
          <p:nvPr/>
        </p:nvPicPr>
        <p:blipFill>
          <a:blip r:embed="rId7">
            <a:alphaModFix/>
          </a:blip>
          <a:stretch>
            <a:fillRect/>
          </a:stretch>
        </p:blipFill>
        <p:spPr>
          <a:xfrm>
            <a:off x="16296938" y="10033300"/>
            <a:ext cx="8100075" cy="8409000"/>
          </a:xfrm>
          <a:prstGeom prst="rect">
            <a:avLst/>
          </a:prstGeom>
          <a:noFill/>
          <a:ln>
            <a:noFill/>
          </a:ln>
        </p:spPr>
      </p:pic>
      <p:pic>
        <p:nvPicPr>
          <p:cNvPr id="120" name="Google Shape;120;p13"/>
          <p:cNvPicPr preferRelativeResize="0"/>
          <p:nvPr/>
        </p:nvPicPr>
        <p:blipFill>
          <a:blip r:embed="rId8">
            <a:alphaModFix/>
          </a:blip>
          <a:stretch>
            <a:fillRect/>
          </a:stretch>
        </p:blipFill>
        <p:spPr>
          <a:xfrm>
            <a:off x="13746950" y="25000275"/>
            <a:ext cx="13177199" cy="5743357"/>
          </a:xfrm>
          <a:prstGeom prst="rect">
            <a:avLst/>
          </a:prstGeom>
          <a:noFill/>
          <a:ln>
            <a:noFill/>
          </a:ln>
        </p:spPr>
      </p:pic>
      <p:pic>
        <p:nvPicPr>
          <p:cNvPr id="121" name="Google Shape;121;p13"/>
          <p:cNvPicPr preferRelativeResize="0"/>
          <p:nvPr/>
        </p:nvPicPr>
        <p:blipFill>
          <a:blip r:embed="rId9">
            <a:alphaModFix/>
          </a:blip>
          <a:stretch>
            <a:fillRect/>
          </a:stretch>
        </p:blipFill>
        <p:spPr>
          <a:xfrm>
            <a:off x="353600" y="10842786"/>
            <a:ext cx="12766374" cy="640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