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3" r:id="rId8"/>
    <p:sldId id="279" r:id="rId9"/>
    <p:sldId id="269" r:id="rId10"/>
    <p:sldId id="270" r:id="rId11"/>
    <p:sldId id="271" r:id="rId12"/>
    <p:sldId id="282" r:id="rId13"/>
    <p:sldId id="289" r:id="rId14"/>
    <p:sldId id="306" r:id="rId15"/>
    <p:sldId id="288" r:id="rId16"/>
    <p:sldId id="291" r:id="rId17"/>
    <p:sldId id="292" r:id="rId18"/>
    <p:sldId id="274" r:id="rId19"/>
    <p:sldId id="275" r:id="rId20"/>
    <p:sldId id="290" r:id="rId21"/>
    <p:sldId id="276" r:id="rId22"/>
    <p:sldId id="293" r:id="rId23"/>
    <p:sldId id="277" r:id="rId24"/>
    <p:sldId id="294" r:id="rId25"/>
    <p:sldId id="295" r:id="rId26"/>
    <p:sldId id="296" r:id="rId27"/>
    <p:sldId id="297" r:id="rId28"/>
    <p:sldId id="298" r:id="rId29"/>
    <p:sldId id="301" r:id="rId30"/>
    <p:sldId id="299" r:id="rId31"/>
    <p:sldId id="300" r:id="rId32"/>
    <p:sldId id="302" r:id="rId33"/>
    <p:sldId id="303" r:id="rId34"/>
    <p:sldId id="304" r:id="rId35"/>
    <p:sldId id="307" r:id="rId36"/>
    <p:sldId id="305" r:id="rId37"/>
    <p:sldId id="265" r:id="rId38"/>
    <p:sldId id="266" r:id="rId39"/>
    <p:sldId id="267" r:id="rId40"/>
    <p:sldId id="268" r:id="rId41"/>
    <p:sldId id="28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32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39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4D5D-5EF6-4AC8-AE97-1E3066B5EFA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0DE576-D58B-4241-A853-FE55A5DA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devops/devops-tech-trunk-based-development#common_pitfal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Distributed-Git-Distributed-Workflow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8813-1734-4CD8-A878-1A19CD5B9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Exploring git and git branching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450AB-1D90-42E6-9DBF-6B99A4976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Jacob Archambault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Associate software developer, Pet Partners</a:t>
            </a:r>
          </a:p>
        </p:txBody>
      </p:sp>
    </p:spTree>
    <p:extLst>
      <p:ext uri="{BB962C8B-B14F-4D97-AF65-F5344CB8AC3E}">
        <p14:creationId xmlns:p14="http://schemas.microsoft.com/office/powerpoint/2010/main" val="341353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0A-9A31-42BE-9553-AFB9F05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2.1.3 Problems Git Flow solves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F60A-CABB-42D0-AEAF-16D04897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Provides developers with </a:t>
            </a:r>
            <a:r>
              <a:rPr lang="en-US" b="1" dirty="0">
                <a:latin typeface="Baskerville Old Face" panose="02020602080505020303" pitchFamily="18" charset="0"/>
              </a:rPr>
              <a:t>shared base </a:t>
            </a:r>
            <a:r>
              <a:rPr lang="en-US" dirty="0">
                <a:latin typeface="Baskerville Old Face" panose="02020602080505020303" pitchFamily="18" charset="0"/>
              </a:rPr>
              <a:t>to work from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Separates </a:t>
            </a:r>
            <a:r>
              <a:rPr lang="en-US" dirty="0">
                <a:latin typeface="Baskerville Old Face" panose="02020602080505020303" pitchFamily="18" charset="0"/>
              </a:rPr>
              <a:t>in-progress from completed work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Allows for </a:t>
            </a:r>
            <a:r>
              <a:rPr lang="en-US" b="1" dirty="0">
                <a:latin typeface="Baskerville Old Face" panose="02020602080505020303" pitchFamily="18" charset="0"/>
              </a:rPr>
              <a:t>clear versioning </a:t>
            </a:r>
            <a:r>
              <a:rPr lang="en-US" dirty="0">
                <a:latin typeface="Baskerville Old Face" panose="02020602080505020303" pitchFamily="18" charset="0"/>
              </a:rPr>
              <a:t>of successive releases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Allows </a:t>
            </a:r>
            <a:r>
              <a:rPr lang="en-US" b="1" dirty="0">
                <a:latin typeface="Baskerville Old Face" panose="02020602080505020303" pitchFamily="18" charset="0"/>
              </a:rPr>
              <a:t>critical bugs </a:t>
            </a:r>
            <a:r>
              <a:rPr lang="en-US" dirty="0">
                <a:latin typeface="Baskerville Old Face" panose="02020602080505020303" pitchFamily="18" charset="0"/>
              </a:rPr>
              <a:t>to be </a:t>
            </a:r>
            <a:r>
              <a:rPr lang="en-US" b="1" dirty="0">
                <a:latin typeface="Baskerville Old Face" panose="02020602080505020303" pitchFamily="18" charset="0"/>
              </a:rPr>
              <a:t>fixed quickly</a:t>
            </a:r>
          </a:p>
        </p:txBody>
      </p:sp>
    </p:spTree>
    <p:extLst>
      <p:ext uri="{BB962C8B-B14F-4D97-AF65-F5344CB8AC3E}">
        <p14:creationId xmlns:p14="http://schemas.microsoft.com/office/powerpoint/2010/main" val="7732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2.2.1 Git Flow: essential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Late merging of bugfixes and feature work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Staging doesn’t accurately mirror production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Late, bundled releases of features to QA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QA has too little to do during first week, too much during the second.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Excessive branch coordination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Greater risk of accidents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E.g. Incorrect versioning, premature merging, merging to wrong branch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Increased moral hazard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E.g. Breaking commits, abandoned branches, non-working develop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Finish functionality conflicts with implementing branching policies</a:t>
            </a:r>
          </a:p>
        </p:txBody>
      </p:sp>
    </p:spTree>
    <p:extLst>
      <p:ext uri="{BB962C8B-B14F-4D97-AF65-F5344CB8AC3E}">
        <p14:creationId xmlns:p14="http://schemas.microsoft.com/office/powerpoint/2010/main" val="30864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2.2.2 Git Flow: auxiliary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Perfunctory code reviews (esp. on release days) that fail to prevent bugs.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  <a:hlinkClick r:id="rId2"/>
              </a:rPr>
              <a:t>DevOps tech: Trunk-based development  |  Google Cloud</a:t>
            </a:r>
            <a:endParaRPr lang="en-US" dirty="0">
              <a:latin typeface="Baskerville Old Face" panose="02020602080505020303" pitchFamily="18" charset="0"/>
            </a:endParaRP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Alternate solution: hop on call, do a demo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Code freezes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non-critical improvements are less likely to be implemented for Monday PRs. </a:t>
            </a:r>
          </a:p>
        </p:txBody>
      </p:sp>
    </p:spTree>
    <p:extLst>
      <p:ext uri="{BB962C8B-B14F-4D97-AF65-F5344CB8AC3E}">
        <p14:creationId xmlns:p14="http://schemas.microsoft.com/office/powerpoint/2010/main" val="30765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2.2.3 Git Flow auxiliary problems: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Baskerville Old Face" panose="02020602080505020303" pitchFamily="18" charset="0"/>
              </a:rPr>
              <a:t>Fork masks branch model complexity and forces reliance on GUIs for at least some of our Git interactions.</a:t>
            </a:r>
          </a:p>
          <a:p>
            <a:r>
              <a:rPr lang="en-US" i="0" dirty="0">
                <a:effectLst/>
                <a:latin typeface="Baskerville Old Face" panose="02020602080505020303" pitchFamily="18" charset="0"/>
              </a:rPr>
              <a:t>Fork introduces tooling redundancy and undermines full development environment integration.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Some necessary functionality isn’t automated (i.e. hotfixes into release branches)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Fork isn’t free.</a:t>
            </a:r>
            <a:endParaRPr lang="en-US" i="0" dirty="0">
              <a:effectLst/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E81-44BD-4609-BC28-5B941B59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 Git branching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03ACC-286D-4F04-9573-2460895F9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AA6A-C58F-4B4B-8DD7-20F110C0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3.1 Release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CC9B2-3CE6-44F3-AAB5-782CC2C03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184E320-0A59-475F-9AEC-41BD01EA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5925"/>
            <a:ext cx="6096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35BC-6196-4D6F-94DF-562C9A4C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3.1.1 Release Flow: Permanent branches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755422-CD4E-4768-83B5-4A12013C3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377749"/>
              </p:ext>
            </p:extLst>
          </p:nvPr>
        </p:nvGraphicFramePr>
        <p:xfrm>
          <a:off x="838200" y="1825625"/>
          <a:ext cx="7105206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406">
                  <a:extLst>
                    <a:ext uri="{9D8B030D-6E8A-4147-A177-3AD203B41FA5}">
                      <a16:colId xmlns:a16="http://schemas.microsoft.com/office/drawing/2014/main" val="34098365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21037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34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Represents an agreed upon, shared base state from which developers create new features</a:t>
                      </a:r>
                      <a:endParaRPr lang="en-US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7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Release branches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Represents the state of a particular release</a:t>
                      </a:r>
                      <a:endParaRPr lang="en-US" dirty="0"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6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8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E675-FEB8-453B-8DD3-79A18344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3.1.2 Release Flow: transient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43B440-6D4D-44A5-975D-A45B45D04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722712"/>
              </p:ext>
            </p:extLst>
          </p:nvPr>
        </p:nvGraphicFramePr>
        <p:xfrm>
          <a:off x="838200" y="1825625"/>
          <a:ext cx="5858764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249">
                  <a:extLst>
                    <a:ext uri="{9D8B030D-6E8A-4147-A177-3AD203B41FA5}">
                      <a16:colId xmlns:a16="http://schemas.microsoft.com/office/drawing/2014/main" val="172141459"/>
                    </a:ext>
                  </a:extLst>
                </a:gridCol>
                <a:gridCol w="909066">
                  <a:extLst>
                    <a:ext uri="{9D8B030D-6E8A-4147-A177-3AD203B41FA5}">
                      <a16:colId xmlns:a16="http://schemas.microsoft.com/office/drawing/2014/main" val="2853894499"/>
                    </a:ext>
                  </a:extLst>
                </a:gridCol>
                <a:gridCol w="909066">
                  <a:extLst>
                    <a:ext uri="{9D8B030D-6E8A-4147-A177-3AD203B41FA5}">
                      <a16:colId xmlns:a16="http://schemas.microsoft.com/office/drawing/2014/main" val="965813037"/>
                    </a:ext>
                  </a:extLst>
                </a:gridCol>
                <a:gridCol w="2687383">
                  <a:extLst>
                    <a:ext uri="{9D8B030D-6E8A-4147-A177-3AD203B41FA5}">
                      <a16:colId xmlns:a16="http://schemas.microsoft.com/office/drawing/2014/main" val="188169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Source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Targets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Feature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New feature development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3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23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0A-9A31-42BE-9553-AFB9F05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3.1.3 Problems Release Flow solves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4B9A05-AC32-450E-AB49-3F8B54578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3236"/>
              </p:ext>
            </p:extLst>
          </p:nvPr>
        </p:nvGraphicFramePr>
        <p:xfrm>
          <a:off x="838200" y="1825625"/>
          <a:ext cx="808736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560">
                  <a:extLst>
                    <a:ext uri="{9D8B030D-6E8A-4147-A177-3AD203B41FA5}">
                      <a16:colId xmlns:a16="http://schemas.microsoft.com/office/drawing/2014/main" val="3564713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6248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Release flow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8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Shared developer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 branch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47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Separating in-progress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Feature branches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Clear versioning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Release branches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32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Quick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Cherry picking from master to release branch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7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3.1.4 Release Flow: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Very similar to Git Flow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Achieves everything Git Flow does with less branch complexity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Staging accurately mirrors production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Hotfixes are merged into shared dev base immediately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Room for branch policies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0703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4BBF-A430-4B9D-99D6-369A4591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 How git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F510-27C4-4E33-BF55-2DD694E60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5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6DAE-8D58-4F74-B76A-9CD2660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3.1.5 Release flow: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7E2F-5D14-4EAB-A23D-B9830AF9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Delivery isn’t continuous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Late, bundled releases of features to QA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Potential for code review bottlenecks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Code freezes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Room for error with cherry picking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39E7-B6FD-449E-9EF4-74AD5A07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3.2.1 GitHub Flow: permanent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FA34E1-F5A9-43CA-82FE-13D94634D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660507"/>
              </p:ext>
            </p:extLst>
          </p:nvPr>
        </p:nvGraphicFramePr>
        <p:xfrm>
          <a:off x="838200" y="1825625"/>
          <a:ext cx="6626289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89">
                  <a:extLst>
                    <a:ext uri="{9D8B030D-6E8A-4147-A177-3AD203B41FA5}">
                      <a16:colId xmlns:a16="http://schemas.microsoft.com/office/drawing/2014/main" val="3613075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347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3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Represents an agreed upon, shared base state from which developers create new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6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E675-FEB8-453B-8DD3-79A18344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3.2.2 GitHub Flow: transient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43B440-6D4D-44A5-975D-A45B45D04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296789"/>
              </p:ext>
            </p:extLst>
          </p:nvPr>
        </p:nvGraphicFramePr>
        <p:xfrm>
          <a:off x="838200" y="1825625"/>
          <a:ext cx="799482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249">
                  <a:extLst>
                    <a:ext uri="{9D8B030D-6E8A-4147-A177-3AD203B41FA5}">
                      <a16:colId xmlns:a16="http://schemas.microsoft.com/office/drawing/2014/main" val="172141459"/>
                    </a:ext>
                  </a:extLst>
                </a:gridCol>
                <a:gridCol w="909066">
                  <a:extLst>
                    <a:ext uri="{9D8B030D-6E8A-4147-A177-3AD203B41FA5}">
                      <a16:colId xmlns:a16="http://schemas.microsoft.com/office/drawing/2014/main" val="2853894499"/>
                    </a:ext>
                  </a:extLst>
                </a:gridCol>
                <a:gridCol w="909066">
                  <a:extLst>
                    <a:ext uri="{9D8B030D-6E8A-4147-A177-3AD203B41FA5}">
                      <a16:colId xmlns:a16="http://schemas.microsoft.com/office/drawing/2014/main" val="965813037"/>
                    </a:ext>
                  </a:extLst>
                </a:gridCol>
                <a:gridCol w="4823448">
                  <a:extLst>
                    <a:ext uri="{9D8B030D-6E8A-4147-A177-3AD203B41FA5}">
                      <a16:colId xmlns:a16="http://schemas.microsoft.com/office/drawing/2014/main" val="188169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Source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Targets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Feature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New feature development;</a:t>
                      </a:r>
                    </a:p>
                    <a:p>
                      <a:pPr algn="ctr"/>
                      <a:r>
                        <a:rPr lang="en-US" u="sng" dirty="0">
                          <a:effectLst/>
                          <a:latin typeface="Baskerville Old Face" panose="02020602080505020303" pitchFamily="18" charset="0"/>
                        </a:rPr>
                        <a:t>Deployments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3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0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0A-9A31-42BE-9553-AFB9F05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3.2.3 Problems GitHub Flow solves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BB37-3A22-4B84-AD66-6C73E903A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485981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9685315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2733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Goal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Release flow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Shared developer base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 branch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6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Separating in-progress work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Feature branches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Clear versioning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Tags, artifacts [optional]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95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Quick bug fixes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Fixes roll forward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5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8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3.2.4 GitHub Flow: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Simple branching model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Made for continuous deployment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Immediate release of features to QA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Short or no code freezes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Same artifact can be released to staging, then production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Integrated work environment</a:t>
            </a:r>
          </a:p>
        </p:txBody>
      </p:sp>
    </p:spTree>
    <p:extLst>
      <p:ext uri="{BB962C8B-B14F-4D97-AF65-F5344CB8AC3E}">
        <p14:creationId xmlns:p14="http://schemas.microsoft.com/office/powerpoint/2010/main" val="1822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3.3.5 GitHub Flow: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Requires greater discipline and coordination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Shorter branches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Keep local master up-to-date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rebasing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Potential for code review bottlenecks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Requires ability to handle frequent deployments</a:t>
            </a:r>
          </a:p>
        </p:txBody>
      </p:sp>
    </p:spTree>
    <p:extLst>
      <p:ext uri="{BB962C8B-B14F-4D97-AF65-F5344CB8AC3E}">
        <p14:creationId xmlns:p14="http://schemas.microsoft.com/office/powerpoint/2010/main" val="8889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39E7-B6FD-449E-9EF4-74AD5A07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3.4.1 Trunk-based development: permanent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FA34E1-F5A9-43CA-82FE-13D94634D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788362"/>
              </p:ext>
            </p:extLst>
          </p:nvPr>
        </p:nvGraphicFramePr>
        <p:xfrm>
          <a:off x="677863" y="2160588"/>
          <a:ext cx="859631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6130757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89347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3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</a:rPr>
                        <a:t>Represents an agreed upon, shared base state from which developers create new features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56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94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E675-FEB8-453B-8DD3-79A18344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3.4.2 Trunk-based development: transient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43B440-6D4D-44A5-975D-A45B45D04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32577"/>
              </p:ext>
            </p:extLst>
          </p:nvPr>
        </p:nvGraphicFramePr>
        <p:xfrm>
          <a:off x="838200" y="1825625"/>
          <a:ext cx="799482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249">
                  <a:extLst>
                    <a:ext uri="{9D8B030D-6E8A-4147-A177-3AD203B41FA5}">
                      <a16:colId xmlns:a16="http://schemas.microsoft.com/office/drawing/2014/main" val="172141459"/>
                    </a:ext>
                  </a:extLst>
                </a:gridCol>
                <a:gridCol w="909066">
                  <a:extLst>
                    <a:ext uri="{9D8B030D-6E8A-4147-A177-3AD203B41FA5}">
                      <a16:colId xmlns:a16="http://schemas.microsoft.com/office/drawing/2014/main" val="2853894499"/>
                    </a:ext>
                  </a:extLst>
                </a:gridCol>
                <a:gridCol w="909066">
                  <a:extLst>
                    <a:ext uri="{9D8B030D-6E8A-4147-A177-3AD203B41FA5}">
                      <a16:colId xmlns:a16="http://schemas.microsoft.com/office/drawing/2014/main" val="965813037"/>
                    </a:ext>
                  </a:extLst>
                </a:gridCol>
                <a:gridCol w="4823448">
                  <a:extLst>
                    <a:ext uri="{9D8B030D-6E8A-4147-A177-3AD203B41FA5}">
                      <a16:colId xmlns:a16="http://schemas.microsoft.com/office/drawing/2014/main" val="188169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Source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Targets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31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Release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effectLst/>
                          <a:latin typeface="Baskerville Old Face" panose="02020602080505020303" pitchFamily="18" charset="0"/>
                        </a:rPr>
                        <a:t>Releasing features into staging/production environments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3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402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0A-9A31-42BE-9553-AFB9F05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3.4.3 Problems Trunk-based development solves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6BB37-3A22-4B84-AD66-6C73E903A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661855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9685315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2733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Goal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Release flow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Shared developer base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 branch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6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Separating in-progress work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Local branches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Clear versioning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Tags, artifacts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95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Quick bug fixes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Fixes roll forward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5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3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cap of the benefits of trunk based development over feature branches">
            <a:extLst>
              <a:ext uri="{FF2B5EF4-FFF2-40B4-BE49-F238E27FC236}">
                <a16:creationId xmlns:a16="http://schemas.microsoft.com/office/drawing/2014/main" id="{B05E1972-2C44-4DC4-8081-98119766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9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F743-C82E-4420-A779-0B7D7FDC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1.1 What git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A6F-5AED-4E38-AA6A-8D7704CA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askerville Old Face" panose="02020602080505020303" pitchFamily="18" charset="0"/>
              </a:rPr>
              <a:t>‘Git is a free and open-source distributed version control system designed to handle everything from small to very large projects with speed and efficiency’ – </a:t>
            </a:r>
            <a:r>
              <a:rPr lang="en-US" dirty="0">
                <a:latin typeface="Baskerville Old Face" panose="02020602080505020303" pitchFamily="18" charset="0"/>
                <a:hlinkClick r:id="rId2"/>
              </a:rPr>
              <a:t>https://git-scm.com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3.4.4 Trunk based development: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Simplest branching model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Breaking changes spotted immediately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Code should be deployable anytime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Continuous integration; high level of developer coordination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Made for continuous deployment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Immediate release of features to QA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No code freezes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Same artifact can be released to staging, then production</a:t>
            </a:r>
          </a:p>
        </p:txBody>
      </p:sp>
    </p:spTree>
    <p:extLst>
      <p:ext uri="{BB962C8B-B14F-4D97-AF65-F5344CB8AC3E}">
        <p14:creationId xmlns:p14="http://schemas.microsoft.com/office/powerpoint/2010/main" val="42001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26B5-4CF3-46F5-A554-D03DEC33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3.4.5 GitHub Flow: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DC02-375A-4E42-AF2B-26651E61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Requires greater discipline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Highly dependent on automation for checks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Dovetails with 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283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F032-0094-4417-908B-65671BB8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4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8C926-1DFE-4DF3-BE42-4DD6CEA58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0703-9499-440E-BEC7-89F14FA2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4.1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B6CC-71DD-49B0-B9BB-A82DA5BE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Version control goals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Provides developers with </a:t>
            </a:r>
            <a:r>
              <a:rPr lang="en-US" b="1" dirty="0">
                <a:latin typeface="Baskerville Old Face" panose="02020602080505020303" pitchFamily="18" charset="0"/>
              </a:rPr>
              <a:t>shared base </a:t>
            </a:r>
            <a:r>
              <a:rPr lang="en-US" dirty="0">
                <a:latin typeface="Baskerville Old Face" panose="02020602080505020303" pitchFamily="18" charset="0"/>
              </a:rPr>
              <a:t>to work from</a:t>
            </a:r>
          </a:p>
          <a:p>
            <a:pPr lvl="1"/>
            <a:r>
              <a:rPr lang="en-US" b="1" dirty="0">
                <a:latin typeface="Baskerville Old Face" panose="02020602080505020303" pitchFamily="18" charset="0"/>
              </a:rPr>
              <a:t>Separates </a:t>
            </a:r>
            <a:r>
              <a:rPr lang="en-US" dirty="0">
                <a:latin typeface="Baskerville Old Face" panose="02020602080505020303" pitchFamily="18" charset="0"/>
              </a:rPr>
              <a:t>in-progress from completed work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Allows for </a:t>
            </a:r>
            <a:r>
              <a:rPr lang="en-US" b="1" dirty="0">
                <a:latin typeface="Baskerville Old Face" panose="02020602080505020303" pitchFamily="18" charset="0"/>
              </a:rPr>
              <a:t>clear versioning </a:t>
            </a:r>
            <a:r>
              <a:rPr lang="en-US" dirty="0">
                <a:latin typeface="Baskerville Old Face" panose="02020602080505020303" pitchFamily="18" charset="0"/>
              </a:rPr>
              <a:t>of successive releases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Allows </a:t>
            </a:r>
            <a:r>
              <a:rPr lang="en-US" b="1" dirty="0">
                <a:latin typeface="Baskerville Old Face" panose="02020602080505020303" pitchFamily="18" charset="0"/>
              </a:rPr>
              <a:t>critical bugs </a:t>
            </a:r>
            <a:r>
              <a:rPr lang="en-US" dirty="0">
                <a:latin typeface="Baskerville Old Face" panose="02020602080505020303" pitchFamily="18" charset="0"/>
              </a:rPr>
              <a:t>to be </a:t>
            </a:r>
            <a:r>
              <a:rPr lang="en-US" b="1" dirty="0">
                <a:latin typeface="Baskerville Old Face" panose="02020602080505020303" pitchFamily="18" charset="0"/>
              </a:rPr>
              <a:t>fixed quickly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As with centralized vs. decentralized version control systems, the main tradeoffs between different branching models are between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Simplicity vs expressiveness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Increased exposure vs increased moral hazard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Human error vs merge errors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Visibility vs autonomy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ECC-F1CC-4109-8188-67C1D46E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4.2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360E-77F5-4A2C-BAB3-B486FEE4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By design, Git Flow essentially requires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disparities between staging and production environments, or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disparities between master and develop, or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excess branch coordination which increases user error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Release flow achieves what Git Flow does with less branch complexity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GitHub flow simplifies branching by combining feature and deployments, aiming for more frequent deployments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Trunk-based development involves pushing straight to master. It relies on automation for review and assumes increased integration and visibility offsets the dangers involved in developer error.</a:t>
            </a:r>
          </a:p>
        </p:txBody>
      </p:sp>
    </p:spTree>
    <p:extLst>
      <p:ext uri="{BB962C8B-B14F-4D97-AF65-F5344CB8AC3E}">
        <p14:creationId xmlns:p14="http://schemas.microsoft.com/office/powerpoint/2010/main" val="1064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6E4B-46A6-4DFD-937E-4AE578D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5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B418B-AF30-4C87-AEC5-21FA1055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2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EAAB-D0F7-4B2E-B8FF-49779C18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Git commits and directed acyclic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06B9-D939-414F-B894-31B291307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42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D54-A1C5-4577-8E4C-E2FF1AC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 How git saves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0E89-3311-4545-BCC4-58587190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VCS before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1EC1D-3EB3-4525-865D-1A9C971FEB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as changesets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at file level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6861-5927-428B-BF0E-08E2D25A9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Git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6560-04B9-4CD5-A4BC-DDF999CB24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as snapshots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at repository level</a:t>
            </a:r>
          </a:p>
        </p:txBody>
      </p:sp>
    </p:spTree>
    <p:extLst>
      <p:ext uri="{BB962C8B-B14F-4D97-AF65-F5344CB8AC3E}">
        <p14:creationId xmlns:p14="http://schemas.microsoft.com/office/powerpoint/2010/main" val="3648641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5942-2A79-48E1-9B45-86C1AB5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 VCS before git</a:t>
            </a:r>
          </a:p>
        </p:txBody>
      </p:sp>
      <p:pic>
        <p:nvPicPr>
          <p:cNvPr id="3076" name="Picture 4" descr="Storing data as changes to a base version of each file">
            <a:extLst>
              <a:ext uri="{FF2B5EF4-FFF2-40B4-BE49-F238E27FC236}">
                <a16:creationId xmlns:a16="http://schemas.microsoft.com/office/drawing/2014/main" id="{50BC577C-F8AF-426D-A9C5-88E0B1E0EC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19" y="2624931"/>
            <a:ext cx="7620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94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5BB8-C00B-4836-BECA-4A1985A9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3 Git VCS</a:t>
            </a:r>
          </a:p>
        </p:txBody>
      </p:sp>
      <p:pic>
        <p:nvPicPr>
          <p:cNvPr id="4098" name="Picture 2" descr="Git stores data as snapshots of the project over time">
            <a:extLst>
              <a:ext uri="{FF2B5EF4-FFF2-40B4-BE49-F238E27FC236}">
                <a16:creationId xmlns:a16="http://schemas.microsoft.com/office/drawing/2014/main" id="{A90BBF74-E0AA-47E0-B91E-3FB948081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6019" y="2648744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65D-26D7-408A-810D-020BB3F9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1.1.1 Git is version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97C82-5D2B-4C0D-A82B-9D8C6258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Baskerville Old Face" panose="02020602080505020303" pitchFamily="18" charset="0"/>
              </a:rPr>
              <a:t>Version control</a:t>
            </a:r>
            <a:r>
              <a:rPr lang="en-US" dirty="0">
                <a:latin typeface="Baskerville Old Face" panose="02020602080505020303" pitchFamily="18" charset="0"/>
              </a:rPr>
              <a:t> – a system for managing distinct states, or </a:t>
            </a:r>
            <a:r>
              <a:rPr lang="en-US" i="1" dirty="0">
                <a:latin typeface="Baskerville Old Face" panose="02020602080505020303" pitchFamily="18" charset="0"/>
              </a:rPr>
              <a:t>versions, </a:t>
            </a:r>
            <a:r>
              <a:rPr lang="en-US" dirty="0">
                <a:latin typeface="Baskerville Old Face" panose="02020602080505020303" pitchFamily="18" charset="0"/>
              </a:rPr>
              <a:t>of a project, typically used to coordinate its development across multiple authors and track that development over time.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Other version control systems: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Subversion (SVN)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Mercurial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Perforce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CVS</a:t>
            </a:r>
          </a:p>
        </p:txBody>
      </p:sp>
    </p:spTree>
    <p:extLst>
      <p:ext uri="{BB962C8B-B14F-4D97-AF65-F5344CB8AC3E}">
        <p14:creationId xmlns:p14="http://schemas.microsoft.com/office/powerpoint/2010/main" val="36623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FB30-333C-45B6-8086-EDB5A401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4 </a:t>
            </a:r>
            <a:r>
              <a:rPr lang="en-US" dirty="0">
                <a:latin typeface="Baskerville Old Face" panose="02020602080505020303" pitchFamily="18" charset="0"/>
              </a:rPr>
              <a:t>Git changes and directed acyclic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19401-2C10-4366-A79F-7B6C5E7AF1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>
                    <a:latin typeface="Baskerville Old Face" panose="02020602080505020303" pitchFamily="18" charset="0"/>
                  </a:rPr>
                  <a:t>Graph</a:t>
                </a:r>
                <a:r>
                  <a:rPr lang="en-US" dirty="0">
                    <a:latin typeface="Baskerville Old Face" panose="02020602080505020303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askerville Old Face" panose="020206020805050203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Baskerville Old Face" panose="02020602080505020303" pitchFamily="18" charset="0"/>
                  </a:rPr>
                  <a:t> – a set of elements, called </a:t>
                </a:r>
                <a:r>
                  <a:rPr lang="en-US" i="1" dirty="0">
                    <a:latin typeface="Baskerville Old Face" panose="02020602080505020303" pitchFamily="18" charset="0"/>
                  </a:rPr>
                  <a:t>vertices.</a:t>
                </a:r>
                <a:endParaRPr lang="en-US" dirty="0">
                  <a:latin typeface="Baskerville Old Face" panose="020206020805050203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Baskerville Old Face" panose="02020602080505020303" pitchFamily="18" charset="0"/>
                  </a:rPr>
                  <a:t> – a set of pairs of members of V.</a:t>
                </a:r>
              </a:p>
              <a:p>
                <a:r>
                  <a:rPr lang="en-US" u="sng" dirty="0">
                    <a:latin typeface="Baskerville Old Face" panose="02020602080505020303" pitchFamily="18" charset="0"/>
                  </a:rPr>
                  <a:t>Directed graph</a:t>
                </a:r>
                <a:r>
                  <a:rPr lang="en-US" dirty="0">
                    <a:latin typeface="Baskerville Old Face" panose="02020602080505020303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u="sng" dirty="0">
                  <a:latin typeface="Baskerville Old Face" panose="02020602080505020303" pitchFamily="18" charset="0"/>
                </a:endParaRPr>
              </a:p>
              <a:p>
                <a:r>
                  <a:rPr lang="en-US" u="sng" dirty="0">
                    <a:latin typeface="Baskerville Old Face" panose="02020602080505020303" pitchFamily="18" charset="0"/>
                  </a:rPr>
                  <a:t>Acyclic graph</a:t>
                </a:r>
                <a:r>
                  <a:rPr lang="en-US" dirty="0">
                    <a:latin typeface="Baskerville Old Face" panose="02020602080505020303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→¬∃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askerville Old Face" panose="02020602080505020303" pitchFamily="18" charset="0"/>
                </a:endParaRPr>
              </a:p>
              <a:p>
                <a:pPr lvl="1"/>
                <a:r>
                  <a:rPr lang="en-US" dirty="0">
                    <a:latin typeface="Baskerville Old Face" panose="02020602080505020303" pitchFamily="18" charset="0"/>
                  </a:rPr>
                  <a:t>E.g. a family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B19401-2C10-4366-A79F-7B6C5E7AF1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74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CE30A-0085-4144-8E02-A6A7BE35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200"/>
            <a:ext cx="12192000" cy="62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6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39E7-B6FD-449E-9EF4-74AD5A07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1.1.2 Version control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991B-8809-4A9F-8ECA-9C7B8F57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Provides developers with </a:t>
            </a:r>
            <a:r>
              <a:rPr lang="en-US" b="1" dirty="0">
                <a:latin typeface="Baskerville Old Face" panose="02020602080505020303" pitchFamily="18" charset="0"/>
              </a:rPr>
              <a:t>shared base </a:t>
            </a:r>
            <a:r>
              <a:rPr lang="en-US" dirty="0">
                <a:latin typeface="Baskerville Old Face" panose="02020602080505020303" pitchFamily="18" charset="0"/>
              </a:rPr>
              <a:t>to work from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Separates</a:t>
            </a:r>
            <a:r>
              <a:rPr lang="en-US" dirty="0">
                <a:latin typeface="Baskerville Old Face" panose="02020602080505020303" pitchFamily="18" charset="0"/>
              </a:rPr>
              <a:t> in-progress from completed work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Allows for </a:t>
            </a:r>
            <a:r>
              <a:rPr lang="en-US" b="1" dirty="0">
                <a:latin typeface="Baskerville Old Face" panose="02020602080505020303" pitchFamily="18" charset="0"/>
              </a:rPr>
              <a:t>clear versioning </a:t>
            </a:r>
            <a:r>
              <a:rPr lang="en-US" dirty="0">
                <a:latin typeface="Baskerville Old Face" panose="02020602080505020303" pitchFamily="18" charset="0"/>
              </a:rPr>
              <a:t>of successive releases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Allows </a:t>
            </a:r>
            <a:r>
              <a:rPr lang="en-US" b="1" dirty="0">
                <a:latin typeface="Baskerville Old Face" panose="02020602080505020303" pitchFamily="18" charset="0"/>
              </a:rPr>
              <a:t>critical bugs</a:t>
            </a:r>
            <a:r>
              <a:rPr lang="en-US" dirty="0">
                <a:latin typeface="Baskerville Old Face" panose="02020602080505020303" pitchFamily="18" charset="0"/>
              </a:rPr>
              <a:t> to be fixed quickly</a:t>
            </a:r>
          </a:p>
        </p:txBody>
      </p:sp>
    </p:spTree>
    <p:extLst>
      <p:ext uri="{BB962C8B-B14F-4D97-AF65-F5344CB8AC3E}">
        <p14:creationId xmlns:p14="http://schemas.microsoft.com/office/powerpoint/2010/main" val="20066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7157-AD58-4C30-BF0E-F2891DA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1.1.3 Git is distributed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D887D-918F-4C58-BBC8-65A21061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Centralized version control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17524-40C2-4988-822E-9E30261BD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Client-server model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Examples: CVS, SVN, Perforce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Advantages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Less complex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Disadvantages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Saving requires internet connection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7ECCB0-816A-4683-92B6-7B34E99D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Distributed version control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987AB7-AEA5-4651-AE13-198D94639B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  <a:hlinkClick r:id="rId2"/>
              </a:rPr>
              <a:t>Model-agnostic</a:t>
            </a: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Examples: Git, Mercurial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Advantages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Increased redundancy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More powerful and expressive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Disadvantages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Increased moral hazard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Increased codebase exposure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92F-F596-471D-A0FC-E2A54C82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 Git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E889-B158-48B2-B209-533DB1189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0672B83-C248-4CCA-B11B-1CB41F57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0"/>
            <a:ext cx="2587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05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9F08-6B13-4509-A878-587A89C3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2.1.1 Git Flow: permanent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D2C6AC-99F6-4EF1-BC1B-D7492377E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90630"/>
              </p:ext>
            </p:extLst>
          </p:nvPr>
        </p:nvGraphicFramePr>
        <p:xfrm>
          <a:off x="677863" y="2160588"/>
          <a:ext cx="8596313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847">
                  <a:extLst>
                    <a:ext uri="{9D8B030D-6E8A-4147-A177-3AD203B41FA5}">
                      <a16:colId xmlns:a16="http://schemas.microsoft.com/office/drawing/2014/main" val="1295222169"/>
                    </a:ext>
                  </a:extLst>
                </a:gridCol>
                <a:gridCol w="7306466">
                  <a:extLst>
                    <a:ext uri="{9D8B030D-6E8A-4147-A177-3AD203B41FA5}">
                      <a16:colId xmlns:a16="http://schemas.microsoft.com/office/drawing/2014/main" val="63440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490598"/>
                  </a:ext>
                </a:extLst>
              </a:tr>
              <a:tr h="295065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Develop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Represents an agreed upon, shared base state from which developers create new features</a:t>
                      </a:r>
                      <a:endParaRPr lang="en-US" dirty="0">
                        <a:latin typeface="Baskerville Old Face" panose="02020602080505020303" pitchFamily="18" charset="0"/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81342"/>
                  </a:ext>
                </a:extLst>
              </a:tr>
              <a:tr h="295065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Represents the state of an application’s most recent production release</a:t>
                      </a:r>
                      <a:endParaRPr lang="en-US" dirty="0">
                        <a:latin typeface="Baskerville Old Face" panose="02020602080505020303" pitchFamily="18" charset="0"/>
                      </a:endParaRPr>
                    </a:p>
                  </a:txBody>
                  <a:tcPr marL="74751" marR="747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92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2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39E7-B6FD-449E-9EF4-74AD5A07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2.1.2 Git Flow: transient branches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FC122F-92EF-4769-97BD-B5618DB4C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739037"/>
              </p:ext>
            </p:extLst>
          </p:nvPr>
        </p:nvGraphicFramePr>
        <p:xfrm>
          <a:off x="838200" y="2576354"/>
          <a:ext cx="10515600" cy="2453640"/>
        </p:xfrm>
        <a:graphic>
          <a:graphicData uri="http://schemas.openxmlformats.org/drawingml/2006/table">
            <a:tbl>
              <a:tblPr/>
              <a:tblGrid>
                <a:gridCol w="1477161">
                  <a:extLst>
                    <a:ext uri="{9D8B030D-6E8A-4147-A177-3AD203B41FA5}">
                      <a16:colId xmlns:a16="http://schemas.microsoft.com/office/drawing/2014/main" val="3777646676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2309537864"/>
                    </a:ext>
                  </a:extLst>
                </a:gridCol>
                <a:gridCol w="2474752">
                  <a:extLst>
                    <a:ext uri="{9D8B030D-6E8A-4147-A177-3AD203B41FA5}">
                      <a16:colId xmlns:a16="http://schemas.microsoft.com/office/drawing/2014/main" val="951597126"/>
                    </a:ext>
                  </a:extLst>
                </a:gridCol>
                <a:gridCol w="5129169">
                  <a:extLst>
                    <a:ext uri="{9D8B030D-6E8A-4147-A177-3AD203B41FA5}">
                      <a16:colId xmlns:a16="http://schemas.microsoft.com/office/drawing/2014/main" val="4061490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Branch type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Source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Targets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Purpose</a:t>
                      </a:r>
                    </a:p>
                  </a:txBody>
                  <a:tcPr marL="83820" marR="83820" marT="99060" marB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46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Feature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develop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Baskerville Old Face" panose="02020602080505020303" pitchFamily="18" charset="0"/>
                        </a:rPr>
                        <a:t>develop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New feature development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43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Release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Baskerville Old Face" panose="02020602080505020303" pitchFamily="18" charset="0"/>
                        </a:rPr>
                        <a:t>develop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Baskerville Old Face" panose="02020602080505020303" pitchFamily="18" charset="0"/>
                        </a:rPr>
                        <a:t>master &amp; develop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Releasing new features to staging, then production environments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72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Hotfix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Baskerville Old Face" panose="02020602080505020303" pitchFamily="18" charset="0"/>
                        </a:rPr>
                        <a:t>master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Baskerville Old Face" panose="02020602080505020303" pitchFamily="18" charset="0"/>
                        </a:rPr>
                        <a:t>master &amp; develop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Fixing high-priority errors in production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Baskerville Old Face" panose="02020602080505020303" pitchFamily="18" charset="0"/>
                        </a:rPr>
                        <a:t>Defect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Release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Release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Baskerville Old Face" panose="02020602080505020303" pitchFamily="18" charset="0"/>
                        </a:rPr>
                        <a:t>Fixing errors in staging</a:t>
                      </a:r>
                    </a:p>
                  </a:txBody>
                  <a:tcPr marL="99060" marR="9906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3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06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2401</TotalTime>
  <Words>1207</Words>
  <Application>Microsoft Office PowerPoint</Application>
  <PresentationFormat>Widescreen</PresentationFormat>
  <Paragraphs>249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Baskerville Old Face</vt:lpstr>
      <vt:lpstr>Cambria Math</vt:lpstr>
      <vt:lpstr>Trebuchet MS</vt:lpstr>
      <vt:lpstr>Wingdings 3</vt:lpstr>
      <vt:lpstr>Facet</vt:lpstr>
      <vt:lpstr>Exploring git and git branching models</vt:lpstr>
      <vt:lpstr>1 How git works</vt:lpstr>
      <vt:lpstr>1.1 What git is</vt:lpstr>
      <vt:lpstr>1.1.1 Git is version control</vt:lpstr>
      <vt:lpstr>1.1.2 Version control goals</vt:lpstr>
      <vt:lpstr>1.1.3 Git is distributed</vt:lpstr>
      <vt:lpstr>2 Git Flow</vt:lpstr>
      <vt:lpstr>2.1.1 Git Flow: permanent branches</vt:lpstr>
      <vt:lpstr>2.1.2 Git Flow: transient branches</vt:lpstr>
      <vt:lpstr>2.1.3 Problems Git Flow solves</vt:lpstr>
      <vt:lpstr>2.2.1 Git Flow: essential problems</vt:lpstr>
      <vt:lpstr>2.2.2 Git Flow: auxiliary problems</vt:lpstr>
      <vt:lpstr>2.2.3 Git Flow auxiliary problems: Fork</vt:lpstr>
      <vt:lpstr>3 Git branching models</vt:lpstr>
      <vt:lpstr>3.1 Release Flow</vt:lpstr>
      <vt:lpstr>3.1.1 Release Flow: Permanent branches</vt:lpstr>
      <vt:lpstr>3.1.2 Release Flow: transient branches</vt:lpstr>
      <vt:lpstr>3.1.3 Problems Release Flow solves</vt:lpstr>
      <vt:lpstr>3.1.4 Release Flow: pros</vt:lpstr>
      <vt:lpstr>3.1.5 Release flow: cons</vt:lpstr>
      <vt:lpstr>3.2.1 GitHub Flow: permanent branches</vt:lpstr>
      <vt:lpstr>3.2.2 GitHub Flow: transient branches</vt:lpstr>
      <vt:lpstr>3.2.3 Problems GitHub Flow solves</vt:lpstr>
      <vt:lpstr>3.2.4 GitHub Flow: pros</vt:lpstr>
      <vt:lpstr>3.3.5 GitHub Flow: cons</vt:lpstr>
      <vt:lpstr>3.4.1 Trunk-based development: permanent branches</vt:lpstr>
      <vt:lpstr>3.4.2 Trunk-based development: transient branches</vt:lpstr>
      <vt:lpstr>3.4.3 Problems Trunk-based development solves</vt:lpstr>
      <vt:lpstr>PowerPoint Presentation</vt:lpstr>
      <vt:lpstr>3.4.4 Trunk based development: pros</vt:lpstr>
      <vt:lpstr>3.4.5 GitHub Flow: cons</vt:lpstr>
      <vt:lpstr>4 Conclusion</vt:lpstr>
      <vt:lpstr>4.1 Conclusion</vt:lpstr>
      <vt:lpstr>4.2 Conclusion</vt:lpstr>
      <vt:lpstr>5 Questions</vt:lpstr>
      <vt:lpstr>Appendix: Git commits and directed acyclic graphs</vt:lpstr>
      <vt:lpstr>1 How git saves work</vt:lpstr>
      <vt:lpstr>2 VCS before git</vt:lpstr>
      <vt:lpstr>3 Git VCS</vt:lpstr>
      <vt:lpstr>4 Git changes and directed acyclic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git and git branching models</dc:title>
  <dc:creator>Jacob Archambault</dc:creator>
  <cp:lastModifiedBy>Jacob Archambault</cp:lastModifiedBy>
  <cp:revision>338</cp:revision>
  <dcterms:created xsi:type="dcterms:W3CDTF">2021-07-07T13:38:58Z</dcterms:created>
  <dcterms:modified xsi:type="dcterms:W3CDTF">2021-07-16T05:24:34Z</dcterms:modified>
</cp:coreProperties>
</file>