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22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8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6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9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8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4C8B-F642-4802-9862-84C9A238AEF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9C309B-B399-4875-9B1E-E461127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AAA-7904-2DB6-1C4F-6045D4A4F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introduction to SOLID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AE7A5-6E91-E1CD-900A-21647E06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Jacob Archambault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6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7CC-5444-B9F6-3ACE-4564A30A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Modularity in software development: command-query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0AD6-4C91-0218-4C3B-4BF4D090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Command-query separation</a:t>
            </a:r>
          </a:p>
          <a:p>
            <a:pPr lvl="1"/>
            <a:r>
              <a:rPr lang="en-US" dirty="0"/>
              <a:t>Methods should </a:t>
            </a:r>
            <a:r>
              <a:rPr lang="en-US" i="1" dirty="0"/>
              <a:t>either </a:t>
            </a:r>
            <a:r>
              <a:rPr lang="en-US" dirty="0"/>
              <a:t>return a value </a:t>
            </a:r>
            <a:r>
              <a:rPr lang="en-US" i="1" dirty="0"/>
              <a:t>or</a:t>
            </a:r>
            <a:r>
              <a:rPr lang="en-US" dirty="0"/>
              <a:t> execute a command (void), not both. </a:t>
            </a:r>
          </a:p>
          <a:p>
            <a:pPr lvl="1"/>
            <a:r>
              <a:rPr lang="en-US" dirty="0"/>
              <a:t>Some older languages, e.g. Pascal, enforce this distinction as one between </a:t>
            </a:r>
            <a:r>
              <a:rPr lang="en-US" i="1" dirty="0"/>
              <a:t>functions </a:t>
            </a:r>
            <a:r>
              <a:rPr lang="en-US" dirty="0"/>
              <a:t>and </a:t>
            </a:r>
            <a:r>
              <a:rPr lang="en-US" i="1" dirty="0"/>
              <a:t>procedures</a:t>
            </a:r>
          </a:p>
          <a:p>
            <a:r>
              <a:rPr lang="en-US" dirty="0"/>
              <a:t>Applications: </a:t>
            </a:r>
          </a:p>
          <a:p>
            <a:pPr lvl="1"/>
            <a:r>
              <a:rPr lang="en-US" dirty="0"/>
              <a:t>Return newly created objects, not changed objects (e.g. avoid Init() methods)</a:t>
            </a:r>
          </a:p>
          <a:p>
            <a:pPr lvl="1"/>
            <a:r>
              <a:rPr lang="en-US" dirty="0"/>
              <a:t>Avoid overwriting existing variables – instead, create new ones</a:t>
            </a:r>
          </a:p>
          <a:p>
            <a:pPr lvl="1"/>
            <a:r>
              <a:rPr lang="en-US" dirty="0"/>
              <a:t>Distinguish read from write interfaces, e.g. </a:t>
            </a:r>
            <a:r>
              <a:rPr lang="en-US" dirty="0" err="1"/>
              <a:t>IReadRepo</a:t>
            </a:r>
            <a:r>
              <a:rPr lang="en-US" dirty="0"/>
              <a:t>, </a:t>
            </a:r>
            <a:r>
              <a:rPr lang="en-US" dirty="0" err="1"/>
              <a:t>IWriteRepo</a:t>
            </a:r>
            <a:endParaRPr lang="en-US" dirty="0"/>
          </a:p>
          <a:p>
            <a:pPr lvl="1"/>
            <a:r>
              <a:rPr lang="en-US" dirty="0"/>
              <a:t>If a command must return something, make it a Boolean (not, e.g. a success message – this can be specified by the calling application)</a:t>
            </a:r>
          </a:p>
          <a:p>
            <a:pPr lvl="1"/>
            <a:r>
              <a:rPr lang="en-US" dirty="0"/>
              <a:t>Separate business layers from layers accessing external resources – hexagonal architecture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38DD-7427-D523-541B-A25A48C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Modularity in software development: cohesion and coupling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DFF897-9559-54A7-1B0A-EC2565FE3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31" y="2133600"/>
            <a:ext cx="43373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4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7CC-5444-B9F6-3ACE-4564A30A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Modularity in software development: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0AD6-4C91-0218-4C3B-4BF4D090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degree to which elements of a module belong together</a:t>
            </a:r>
          </a:p>
          <a:p>
            <a:r>
              <a:rPr lang="en-US" dirty="0"/>
              <a:t>General principle: more smaller &gt; fewer larger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Classes</a:t>
            </a:r>
          </a:p>
          <a:p>
            <a:pPr lvl="2"/>
            <a:r>
              <a:rPr lang="en-US" dirty="0"/>
              <a:t>Data types and DTOs</a:t>
            </a:r>
          </a:p>
          <a:p>
            <a:pPr lvl="1"/>
            <a:r>
              <a:rPr lang="en-US" dirty="0"/>
              <a:t>Solutions (Microservices)</a:t>
            </a:r>
          </a:p>
        </p:txBody>
      </p:sp>
    </p:spTree>
    <p:extLst>
      <p:ext uri="{BB962C8B-B14F-4D97-AF65-F5344CB8AC3E}">
        <p14:creationId xmlns:p14="http://schemas.microsoft.com/office/powerpoint/2010/main" val="27566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4865-6E8D-1FD7-3D03-E90D257F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Cohesion for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93EB-1722-D6B6-2615-98332BD0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‘The first rule of functions is that they should be small. The second rule of functions is that </a:t>
            </a:r>
            <a:r>
              <a:rPr lang="en-US" i="1" dirty="0"/>
              <a:t>they should be smaller than that</a:t>
            </a:r>
            <a:r>
              <a:rPr lang="en-US" dirty="0"/>
              <a:t>’ – Bob Martin</a:t>
            </a:r>
          </a:p>
        </p:txBody>
      </p:sp>
    </p:spTree>
    <p:extLst>
      <p:ext uri="{BB962C8B-B14F-4D97-AF65-F5344CB8AC3E}">
        <p14:creationId xmlns:p14="http://schemas.microsoft.com/office/powerpoint/2010/main" val="6265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7D42-4DA8-65D8-0A05-43A8DDD9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 Cohesion for functions – 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275-5916-052A-3E3C-FE995A375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smells:</a:t>
            </a:r>
          </a:p>
          <a:p>
            <a:pPr lvl="1"/>
            <a:r>
              <a:rPr lang="en-US" dirty="0"/>
              <a:t>Empty lines</a:t>
            </a:r>
          </a:p>
          <a:p>
            <a:pPr lvl="1"/>
            <a:r>
              <a:rPr lang="en-US" dirty="0"/>
              <a:t>Descriptive comments </a:t>
            </a:r>
          </a:p>
          <a:p>
            <a:pPr lvl="1"/>
            <a:r>
              <a:rPr lang="en-US" dirty="0"/>
              <a:t>Too many parameters</a:t>
            </a:r>
          </a:p>
          <a:p>
            <a:pPr lvl="1"/>
            <a:r>
              <a:rPr lang="en-US" dirty="0"/>
              <a:t>Flag parameters</a:t>
            </a:r>
          </a:p>
          <a:p>
            <a:pPr lvl="1"/>
            <a:r>
              <a:rPr lang="en-US" dirty="0"/>
              <a:t>‘Cookbook’ pattern</a:t>
            </a:r>
          </a:p>
          <a:p>
            <a:pPr lvl="1"/>
            <a:r>
              <a:rPr lang="en-US" dirty="0"/>
              <a:t>If-else/case-switch statements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A503E-BDB4-312A-CC7B-B598A1D339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Solutions: </a:t>
            </a:r>
          </a:p>
          <a:p>
            <a:pPr lvl="1"/>
            <a:r>
              <a:rPr lang="en-US" dirty="0"/>
              <a:t>Extract method </a:t>
            </a:r>
          </a:p>
          <a:p>
            <a:pPr lvl="1"/>
            <a:r>
              <a:rPr lang="en-US" dirty="0"/>
              <a:t>Replace comments with named methods</a:t>
            </a:r>
          </a:p>
          <a:p>
            <a:pPr lvl="1"/>
            <a:r>
              <a:rPr lang="en-US" dirty="0"/>
              <a:t>Larger methods with multiple parameters </a:t>
            </a:r>
            <a:r>
              <a:rPr lang="en-US" dirty="0">
                <a:sym typeface="Wingdings" panose="05000000000000000000" pitchFamily="2" charset="2"/>
              </a:rPr>
              <a:t> more methods with fewer parameters</a:t>
            </a:r>
            <a:endParaRPr lang="en-US" dirty="0"/>
          </a:p>
          <a:p>
            <a:pPr lvl="1"/>
            <a:r>
              <a:rPr lang="en-US" dirty="0"/>
              <a:t>Group variables with the parts of a method using them – don’t frontload. Then extract.</a:t>
            </a:r>
          </a:p>
          <a:p>
            <a:pPr lvl="1"/>
            <a:r>
              <a:rPr lang="en-US" dirty="0"/>
              <a:t>Open-closed principle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E49-BAF0-C2D4-892A-2CC9E27D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Cohesion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51D0-490E-92EF-9562-7A0C76B4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principles: </a:t>
            </a:r>
          </a:p>
          <a:p>
            <a:pPr lvl="1"/>
            <a:r>
              <a:rPr lang="en-US" dirty="0"/>
              <a:t>Non-primitive types can be defined by their inputs and outputs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class’</a:t>
            </a:r>
            <a:r>
              <a:rPr lang="en-US" dirty="0"/>
              <a:t> fields are its methods’ stable oblique inputs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Every method in a class uses every field</a:t>
            </a:r>
          </a:p>
          <a:p>
            <a:pPr lvl="1"/>
            <a:r>
              <a:rPr lang="en-US" dirty="0"/>
              <a:t>One model per controller or repository class</a:t>
            </a:r>
          </a:p>
          <a:p>
            <a:pPr lvl="1"/>
            <a:r>
              <a:rPr lang="en-US" dirty="0"/>
              <a:t>Every property on a DTO should be populated on every use – avoid nullable properties</a:t>
            </a:r>
          </a:p>
          <a:p>
            <a:pPr lvl="1"/>
            <a:r>
              <a:rPr lang="en-US" dirty="0"/>
              <a:t>Database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2189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7DE3-00CF-998B-065B-490303BE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Demos</a:t>
            </a:r>
          </a:p>
        </p:txBody>
      </p:sp>
    </p:spTree>
    <p:extLst>
      <p:ext uri="{BB962C8B-B14F-4D97-AF65-F5344CB8AC3E}">
        <p14:creationId xmlns:p14="http://schemas.microsoft.com/office/powerpoint/2010/main" val="28551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A7C3-F747-281C-299F-3C42A69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Questions</a:t>
            </a:r>
          </a:p>
        </p:txBody>
      </p:sp>
    </p:spTree>
    <p:extLst>
      <p:ext uri="{BB962C8B-B14F-4D97-AF65-F5344CB8AC3E}">
        <p14:creationId xmlns:p14="http://schemas.microsoft.com/office/powerpoint/2010/main" val="22291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3ED5-D533-C03B-23EA-364AED9E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F703-C0D6-C12E-6974-85F9A29C6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1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96B0-2CBB-2630-C30E-E225C114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EA61-FCAF-0916-2123-0B84B86A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be written in many ways</a:t>
            </a:r>
          </a:p>
          <a:p>
            <a:r>
              <a:rPr lang="en-US" dirty="0"/>
              <a:t>Some ways of writing programs are better than others</a:t>
            </a:r>
          </a:p>
          <a:p>
            <a:pPr lvl="1"/>
            <a:r>
              <a:rPr lang="en-US" dirty="0"/>
              <a:t>For the end user</a:t>
            </a:r>
          </a:p>
          <a:p>
            <a:pPr lvl="2"/>
            <a:r>
              <a:rPr lang="en-US" dirty="0"/>
              <a:t>Performance</a:t>
            </a:r>
          </a:p>
          <a:p>
            <a:pPr lvl="2"/>
            <a:r>
              <a:rPr lang="en-US" dirty="0"/>
              <a:t>Navigability </a:t>
            </a:r>
          </a:p>
          <a:p>
            <a:pPr lvl="1"/>
            <a:r>
              <a:rPr lang="en-US" dirty="0"/>
              <a:t>For potential collaborators</a:t>
            </a:r>
          </a:p>
          <a:p>
            <a:pPr lvl="2"/>
            <a:r>
              <a:rPr lang="en-US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22809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7C4-4C2E-2D87-6D40-4B4715D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What is SOLID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DC86-2CF2-01DC-9E42-06357597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Bob Martin in the early 2000s</a:t>
            </a:r>
          </a:p>
          <a:p>
            <a:pPr lvl="1"/>
            <a:r>
              <a:rPr lang="en-US" dirty="0"/>
              <a:t>Co-authored the Agile Manifesto</a:t>
            </a:r>
          </a:p>
          <a:p>
            <a:pPr lvl="1"/>
            <a:r>
              <a:rPr lang="en-US" dirty="0"/>
              <a:t>Author of </a:t>
            </a:r>
            <a:r>
              <a:rPr lang="en-US" i="1" dirty="0"/>
              <a:t>Clean Code: A Handbook of Agile Software Craftsmanship</a:t>
            </a:r>
          </a:p>
          <a:p>
            <a:r>
              <a:rPr lang="en-US" dirty="0"/>
              <a:t>Goal – to provide principles for producing software that can easily be read, maintained, and expanded on</a:t>
            </a:r>
          </a:p>
        </p:txBody>
      </p:sp>
    </p:spTree>
    <p:extLst>
      <p:ext uri="{BB962C8B-B14F-4D97-AF65-F5344CB8AC3E}">
        <p14:creationId xmlns:p14="http://schemas.microsoft.com/office/powerpoint/2010/main" val="91903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0EF-025A-FAB8-7F6E-370BDBA4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The principles of SOLID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71A0-4807-6396-295D-7F9D325026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– Single Responsibility Principle</a:t>
            </a:r>
          </a:p>
          <a:p>
            <a:r>
              <a:rPr lang="en-US" dirty="0"/>
              <a:t>O – Open-Closed Principle</a:t>
            </a:r>
          </a:p>
          <a:p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r>
              <a:rPr lang="en-US" dirty="0"/>
              <a:t>I – Interface Segregation Principle</a:t>
            </a:r>
          </a:p>
          <a:p>
            <a:r>
              <a:rPr lang="en-US" dirty="0"/>
              <a:t>D – Dependency Inversion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C82E2-BB2C-3B3B-BFB1-8E1B85C45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 one thing!</a:t>
            </a:r>
          </a:p>
          <a:p>
            <a:r>
              <a:rPr lang="en-US" dirty="0"/>
              <a:t>Don’t change existing working functionality, extend it; avoid if-else/case-switch statements</a:t>
            </a:r>
          </a:p>
          <a:p>
            <a:r>
              <a:rPr lang="en-US" dirty="0"/>
              <a:t>Don’t cast. Better yet, avoid inheritance altogether</a:t>
            </a:r>
          </a:p>
          <a:p>
            <a:r>
              <a:rPr lang="en-US" dirty="0"/>
              <a:t>Interfaces shouldn’t be 1-1 copies of their implementations</a:t>
            </a:r>
          </a:p>
          <a:p>
            <a:r>
              <a:rPr lang="en-US" dirty="0"/>
              <a:t>Calling, not called, parts specify what they need to operate</a:t>
            </a:r>
          </a:p>
        </p:txBody>
      </p:sp>
    </p:spTree>
    <p:extLst>
      <p:ext uri="{BB962C8B-B14F-4D97-AF65-F5344CB8AC3E}">
        <p14:creationId xmlns:p14="http://schemas.microsoft.com/office/powerpoint/2010/main" val="2449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8839-5D32-B6C0-7F2F-5868DA39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Is it worth it?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BCCFE-18FA-827D-D621-FAF274C73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629" y="2133600"/>
            <a:ext cx="6852567" cy="3778250"/>
          </a:xfrm>
        </p:spPr>
      </p:pic>
    </p:spTree>
    <p:extLst>
      <p:ext uri="{BB962C8B-B14F-4D97-AF65-F5344CB8AC3E}">
        <p14:creationId xmlns:p14="http://schemas.microsoft.com/office/powerpoint/2010/main" val="7594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AD35-808F-3248-2540-E1F7C45A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The Single Responsibility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3281-F0E1-C4AF-BE7E-E1A8EAE7D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64DD-4DD1-00C9-2BE2-0AD50D84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The 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279F-0AD1-2DA7-90C1-57EFB6F0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“Each software module should have one and only one reason to change” – Bob Martin</a:t>
            </a:r>
          </a:p>
          <a:p>
            <a:r>
              <a:rPr lang="en-US" b="0" i="0" dirty="0">
                <a:solidFill>
                  <a:srgbClr val="29323C"/>
                </a:solidFill>
                <a:effectLst/>
                <a:latin typeface="FrescoPlusNormal"/>
              </a:rPr>
              <a:t>“We have tried to demonstrate by these examples that it is almost always incorrect to begin the decomposition of a system into modules on the basis of a flowchart. We propose instead that one begins with a list of difficult design decisions or design decisions </a:t>
            </a:r>
            <a:r>
              <a:rPr lang="en-US" b="0" i="1" dirty="0">
                <a:solidFill>
                  <a:srgbClr val="29323C"/>
                </a:solidFill>
                <a:effectLst/>
                <a:latin typeface="FrescoSansPlusPro-Normal-Italic"/>
              </a:rPr>
              <a:t>which are likely to change</a:t>
            </a:r>
            <a:r>
              <a:rPr lang="en-US" b="0" i="0" dirty="0">
                <a:solidFill>
                  <a:srgbClr val="29323C"/>
                </a:solidFill>
                <a:effectLst/>
                <a:latin typeface="FrescoPlusNormal"/>
              </a:rPr>
              <a:t>. Each module is then designed to hide such a decision from the others.” – D. L. </a:t>
            </a:r>
            <a:r>
              <a:rPr lang="en-US" b="0" i="0" dirty="0" err="1">
                <a:solidFill>
                  <a:srgbClr val="29323C"/>
                </a:solidFill>
                <a:effectLst/>
                <a:latin typeface="FrescoPlusNormal"/>
              </a:rPr>
              <a:t>Parnas</a:t>
            </a:r>
            <a:r>
              <a:rPr lang="en-US" b="0" i="0" dirty="0">
                <a:solidFill>
                  <a:srgbClr val="29323C"/>
                </a:solidFill>
                <a:effectLst/>
                <a:latin typeface="FrescoPlusNormal"/>
              </a:rPr>
              <a:t>, ‘On the Criteria To Be Used in Decomposing Systems into Modules’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79AE-0492-FEAF-40A3-80A219C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The concept of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1126-FE6F-D1AB-2EF7-66D39167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Module: a self-contained component of a system that can be removed or substituted out for a similar unit without detriment to the functionality of other parts of the whole it belongs to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The modules of a psychology textbook</a:t>
            </a:r>
          </a:p>
          <a:p>
            <a:pPr lvl="2"/>
            <a:r>
              <a:rPr lang="en-US" dirty="0"/>
              <a:t>External DVD drive</a:t>
            </a:r>
          </a:p>
          <a:p>
            <a:pPr lvl="2"/>
            <a:r>
              <a:rPr lang="en-US" dirty="0"/>
              <a:t>Car brakes</a:t>
            </a:r>
          </a:p>
          <a:p>
            <a:pPr lvl="2"/>
            <a:r>
              <a:rPr lang="en-US" dirty="0"/>
              <a:t>A human kidney</a:t>
            </a:r>
          </a:p>
          <a:p>
            <a:r>
              <a:rPr lang="en-US" dirty="0"/>
              <a:t>Types of modules in software development:</a:t>
            </a:r>
          </a:p>
          <a:p>
            <a:pPr lvl="1"/>
            <a:r>
              <a:rPr lang="en-US" dirty="0"/>
              <a:t>Methods/functions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4225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815</TotalTime>
  <Words>690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FrescoPlusNormal</vt:lpstr>
      <vt:lpstr>FrescoSansPlusPro-Normal-Italic</vt:lpstr>
      <vt:lpstr>Wingdings 3</vt:lpstr>
      <vt:lpstr>Wisp</vt:lpstr>
      <vt:lpstr>An introduction to SOLID Programming</vt:lpstr>
      <vt:lpstr>1 Overview</vt:lpstr>
      <vt:lpstr>1.1 The problem</vt:lpstr>
      <vt:lpstr>1.2 What is SOLID programming?</vt:lpstr>
      <vt:lpstr>1.3 The principles of SOLID programming </vt:lpstr>
      <vt:lpstr>1.4 Is it worth it? </vt:lpstr>
      <vt:lpstr>2 The Single Responsibility Principle</vt:lpstr>
      <vt:lpstr>2.1 The Single Responsibility Principle</vt:lpstr>
      <vt:lpstr>2.2 The concept of a module</vt:lpstr>
      <vt:lpstr>2.3 Modularity in software development: command-query separation</vt:lpstr>
      <vt:lpstr>2.4 Modularity in software development: cohesion and coupling</vt:lpstr>
      <vt:lpstr>2.5 Modularity in software development: cohesion</vt:lpstr>
      <vt:lpstr>2.7 Cohesion for functions</vt:lpstr>
      <vt:lpstr>2.8 Cohesion for functions – code smells</vt:lpstr>
      <vt:lpstr>2.6 Cohesion for classes</vt:lpstr>
      <vt:lpstr>3 Demos</vt:lpstr>
      <vt:lpstr>4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SOLID Programming</dc:title>
  <dc:creator>Jacob Archambault</dc:creator>
  <cp:lastModifiedBy>Jacob Archambault</cp:lastModifiedBy>
  <cp:revision>303</cp:revision>
  <dcterms:created xsi:type="dcterms:W3CDTF">2022-05-02T03:16:26Z</dcterms:created>
  <dcterms:modified xsi:type="dcterms:W3CDTF">2022-05-02T17:02:28Z</dcterms:modified>
</cp:coreProperties>
</file>