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5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4" r:id="rId9"/>
    <p:sldId id="265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C5D5A-F31D-4CD9-8144-3BE105FBFB1B}" type="datetimeFigureOut">
              <a:rPr lang="en-US" smtClean="0"/>
              <a:t>4/24/2014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C230F-727D-4A39-9937-58CA8B9AA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231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C5D5A-F31D-4CD9-8144-3BE105FBFB1B}" type="datetimeFigureOut">
              <a:rPr lang="en-US" smtClean="0"/>
              <a:t>4/24/2014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C230F-727D-4A39-9937-58CA8B9AA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178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C5D5A-F31D-4CD9-8144-3BE105FBFB1B}" type="datetimeFigureOut">
              <a:rPr lang="en-US" smtClean="0"/>
              <a:t>4/24/2014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C230F-727D-4A39-9937-58CA8B9AA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5130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C5D5A-F31D-4CD9-8144-3BE105FBFB1B}" type="datetimeFigureOut">
              <a:rPr lang="en-US" smtClean="0"/>
              <a:t>4/24/2014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C230F-727D-4A39-9937-58CA8B9AA8AE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244607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C5D5A-F31D-4CD9-8144-3BE105FBFB1B}" type="datetimeFigureOut">
              <a:rPr lang="en-US" smtClean="0"/>
              <a:t>4/24/2014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C230F-727D-4A39-9937-58CA8B9AA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1024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C5D5A-F31D-4CD9-8144-3BE105FBFB1B}" type="datetimeFigureOut">
              <a:rPr lang="en-US" smtClean="0"/>
              <a:t>4/24/2014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C230F-727D-4A39-9937-58CA8B9AA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991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C5D5A-F31D-4CD9-8144-3BE105FBFB1B}" type="datetimeFigureOut">
              <a:rPr lang="en-US" smtClean="0"/>
              <a:t>4/24/2014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C230F-727D-4A39-9937-58CA8B9AA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4536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C5D5A-F31D-4CD9-8144-3BE105FBFB1B}" type="datetimeFigureOut">
              <a:rPr lang="en-US" smtClean="0"/>
              <a:t>4/24/2014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C230F-727D-4A39-9937-58CA8B9AA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1133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C5D5A-F31D-4CD9-8144-3BE105FBFB1B}" type="datetimeFigureOut">
              <a:rPr lang="en-US" smtClean="0"/>
              <a:t>4/24/2014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C230F-727D-4A39-9937-58CA8B9AA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692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C5D5A-F31D-4CD9-8144-3BE105FBFB1B}" type="datetimeFigureOut">
              <a:rPr lang="en-US" smtClean="0"/>
              <a:t>4/24/2014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C230F-727D-4A39-9937-58CA8B9AA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941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C5D5A-F31D-4CD9-8144-3BE105FBFB1B}" type="datetimeFigureOut">
              <a:rPr lang="en-US" smtClean="0"/>
              <a:t>4/24/2014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C230F-727D-4A39-9937-58CA8B9AA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971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C5D5A-F31D-4CD9-8144-3BE105FBFB1B}" type="datetimeFigureOut">
              <a:rPr lang="en-US" smtClean="0"/>
              <a:t>4/24/2014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C230F-727D-4A39-9937-58CA8B9AA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088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C5D5A-F31D-4CD9-8144-3BE105FBFB1B}" type="datetimeFigureOut">
              <a:rPr lang="en-US" smtClean="0"/>
              <a:t>4/24/2014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C230F-727D-4A39-9937-58CA8B9AA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531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C5D5A-F31D-4CD9-8144-3BE105FBFB1B}" type="datetimeFigureOut">
              <a:rPr lang="en-US" smtClean="0"/>
              <a:t>4/24/2014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C230F-727D-4A39-9937-58CA8B9AA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135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C5D5A-F31D-4CD9-8144-3BE105FBFB1B}" type="datetimeFigureOut">
              <a:rPr lang="en-US" smtClean="0"/>
              <a:t>4/24/2014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C230F-727D-4A39-9937-58CA8B9AA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560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C5D5A-F31D-4CD9-8144-3BE105FBFB1B}" type="datetimeFigureOut">
              <a:rPr lang="en-US" smtClean="0"/>
              <a:t>4/24/2014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C230F-727D-4A39-9937-58CA8B9AA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778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C5D5A-F31D-4CD9-8144-3BE105FBFB1B}" type="datetimeFigureOut">
              <a:rPr lang="en-US" smtClean="0"/>
              <a:t>4/24/2014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C230F-727D-4A39-9937-58CA8B9AA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367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7BC5D5A-F31D-4CD9-8144-3BE105FBFB1B}" type="datetimeFigureOut">
              <a:rPr lang="en-US" smtClean="0"/>
              <a:t>4/24/2014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C00C230F-727D-4A39-9937-58CA8B9AA8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616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  <p:sldLayoutId id="2147483797" r:id="rId12"/>
    <p:sldLayoutId id="2147483798" r:id="rId13"/>
    <p:sldLayoutId id="2147483799" r:id="rId14"/>
    <p:sldLayoutId id="2147483800" r:id="rId15"/>
    <p:sldLayoutId id="2147483801" r:id="rId16"/>
    <p:sldLayoutId id="2147483802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Anselm of Canterbury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Prayers and Meditations</a:t>
            </a:r>
          </a:p>
          <a:p>
            <a:r>
              <a:rPr lang="en-US" i="1" dirty="0" smtClean="0"/>
              <a:t>The </a:t>
            </a:r>
            <a:r>
              <a:rPr lang="en-US" i="1" dirty="0" err="1" smtClean="0"/>
              <a:t>Proslogion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783943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Questions?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8866" y="1731963"/>
            <a:ext cx="6124742" cy="4059237"/>
          </a:xfrm>
        </p:spPr>
      </p:pic>
    </p:spTree>
    <p:extLst>
      <p:ext uri="{BB962C8B-B14F-4D97-AF65-F5344CB8AC3E}">
        <p14:creationId xmlns:p14="http://schemas.microsoft.com/office/powerpoint/2010/main" val="418496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the texts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Both composed during Anselm’s tenure as prior of </a:t>
            </a:r>
            <a:r>
              <a:rPr lang="en-US" dirty="0" err="1" smtClean="0"/>
              <a:t>Bec</a:t>
            </a:r>
            <a:r>
              <a:rPr lang="en-US" dirty="0" smtClean="0"/>
              <a:t> Abbey (1063-1078). 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Proslogion</a:t>
            </a:r>
            <a:r>
              <a:rPr lang="en-US" dirty="0" smtClean="0"/>
              <a:t> is from 1076; most, though not all, of the prayers are from slightly earlier in the same decade.</a:t>
            </a:r>
          </a:p>
          <a:p>
            <a:r>
              <a:rPr lang="en-US" dirty="0" smtClean="0"/>
              <a:t>While Anselm is chiefly remembered for the </a:t>
            </a:r>
            <a:r>
              <a:rPr lang="en-US" i="1" dirty="0" err="1" smtClean="0"/>
              <a:t>Proslogion</a:t>
            </a:r>
            <a:r>
              <a:rPr lang="en-US" i="1" dirty="0" smtClean="0"/>
              <a:t> </a:t>
            </a:r>
            <a:r>
              <a:rPr lang="en-US" dirty="0" smtClean="0"/>
              <a:t>argument today, throughout Anselm’s lifetime and shortly after, the </a:t>
            </a:r>
            <a:r>
              <a:rPr lang="en-US" i="1" dirty="0" smtClean="0"/>
              <a:t>Prayers and Meditations </a:t>
            </a:r>
            <a:r>
              <a:rPr lang="en-US" dirty="0" smtClean="0"/>
              <a:t>were Anselm’s most widely circulated work. </a:t>
            </a:r>
          </a:p>
        </p:txBody>
      </p:sp>
    </p:spTree>
    <p:extLst>
      <p:ext uri="{BB962C8B-B14F-4D97-AF65-F5344CB8AC3E}">
        <p14:creationId xmlns:p14="http://schemas.microsoft.com/office/powerpoint/2010/main" val="12555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i="1" dirty="0" smtClean="0"/>
              <a:t>The Prayers and Meditations</a:t>
            </a:r>
            <a:br>
              <a:rPr lang="en-US" i="1" dirty="0" smtClean="0"/>
            </a:br>
            <a:r>
              <a:rPr lang="en-US" dirty="0" smtClean="0"/>
              <a:t>Initial Reception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Almost immediately after Anselm’s death, the genuine collection of Anselm’s prayers and meditations began to be added to. By the 17</a:t>
            </a:r>
            <a:r>
              <a:rPr lang="en-US" baseline="30000" dirty="0" smtClean="0"/>
              <a:t>th</a:t>
            </a:r>
            <a:r>
              <a:rPr lang="en-US" dirty="0" smtClean="0"/>
              <a:t> c., over 111 prayers and meditations circulated along with the genuine works! It wasn’t until the 1920’s that the collection of genuine works was trimmed down to 19 prayers and 3 meditations, by the Benedictine Dom Andre </a:t>
            </a:r>
            <a:r>
              <a:rPr lang="en-US" dirty="0" err="1" smtClean="0"/>
              <a:t>Wilmart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645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 dirty="0" smtClean="0"/>
              <a:t>The Prayers and Meditations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- Initial Reception</a:t>
            </a:r>
            <a:r>
              <a:rPr lang="en-US" dirty="0" smtClean="0"/>
              <a:t> (cont.)</a:t>
            </a:r>
            <a:endParaRPr lang="en-US" i="1" dirty="0"/>
          </a:p>
        </p:txBody>
      </p:sp>
      <p:pic>
        <p:nvPicPr>
          <p:cNvPr id="5" name="Picture Placeholder 4"/>
          <p:cNvPicPr preferRelativeResize="0">
            <a:picLocks noGrp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" b="114"/>
          <a:stretch>
            <a:fillRect/>
          </a:stretch>
        </p:blipFill>
        <p:spPr/>
      </p:pic>
      <p:sp>
        <p:nvSpPr>
          <p:cNvPr id="3" name="Content Placeholder 2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T</a:t>
            </a:r>
            <a:r>
              <a:rPr lang="en-US" dirty="0" smtClean="0"/>
              <a:t>hree important manuscripts:</a:t>
            </a:r>
          </a:p>
          <a:p>
            <a:pPr lvl="1"/>
            <a:r>
              <a:rPr lang="en-US" dirty="0" smtClean="0"/>
              <a:t>MS Rawlinson 392: a late 11</a:t>
            </a:r>
            <a:r>
              <a:rPr lang="en-US" baseline="30000" dirty="0" smtClean="0"/>
              <a:t>th</a:t>
            </a:r>
            <a:r>
              <a:rPr lang="en-US" dirty="0" smtClean="0"/>
              <a:t> c. copy of most of the prayers, the three meditations, and the </a:t>
            </a:r>
            <a:r>
              <a:rPr lang="en-US" i="1" dirty="0" err="1" smtClean="0"/>
              <a:t>Proslogion</a:t>
            </a:r>
            <a:endParaRPr lang="en-US" i="1" dirty="0" smtClean="0"/>
          </a:p>
          <a:p>
            <a:pPr lvl="1"/>
            <a:r>
              <a:rPr lang="en-US" dirty="0" smtClean="0"/>
              <a:t>MS </a:t>
            </a:r>
            <a:r>
              <a:rPr lang="en-US" dirty="0" err="1" smtClean="0"/>
              <a:t>Bodley</a:t>
            </a:r>
            <a:r>
              <a:rPr lang="en-US" dirty="0" smtClean="0"/>
              <a:t> 271, an illuminated manuscript from 12</a:t>
            </a:r>
            <a:r>
              <a:rPr lang="en-US" baseline="30000" dirty="0" smtClean="0"/>
              <a:t>th</a:t>
            </a:r>
            <a:r>
              <a:rPr lang="en-US" dirty="0" smtClean="0"/>
              <a:t> c. Canterbury</a:t>
            </a:r>
          </a:p>
          <a:p>
            <a:pPr lvl="1"/>
            <a:r>
              <a:rPr lang="en-US" dirty="0" smtClean="0"/>
              <a:t>MS </a:t>
            </a:r>
            <a:r>
              <a:rPr lang="en-US" dirty="0" err="1" smtClean="0"/>
              <a:t>Auct</a:t>
            </a:r>
            <a:r>
              <a:rPr lang="en-US" dirty="0" smtClean="0"/>
              <a:t>. D 26, “Perhaps the earliest English example of a mediaeval text being illustrated during the author’s lifetime” (</a:t>
            </a:r>
            <a:r>
              <a:rPr lang="en-US" dirty="0" err="1" smtClean="0"/>
              <a:t>Pacht</a:t>
            </a:r>
            <a:r>
              <a:rPr lang="en-US" dirty="0" smtClean="0"/>
              <a:t> 1956, 68).</a:t>
            </a:r>
          </a:p>
          <a:p>
            <a:r>
              <a:rPr lang="en-US" dirty="0" smtClean="0"/>
              <a:t>The punctuation of the manuscripts gives us a clue as to how the manuscripts were read aloud. </a:t>
            </a:r>
          </a:p>
          <a:p>
            <a:r>
              <a:rPr lang="en-US" dirty="0" smtClean="0"/>
              <a:t>Probably the earliest case of a collection of prayers circulating under the name of a living author.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356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i="1" dirty="0" smtClean="0"/>
              <a:t>The Prayers and Meditations </a:t>
            </a:r>
            <a:r>
              <a:rPr lang="en-US" dirty="0" smtClean="0"/>
              <a:t>(</a:t>
            </a:r>
            <a:r>
              <a:rPr lang="en-US" dirty="0" err="1" smtClean="0"/>
              <a:t>cont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Their General Character</a:t>
            </a:r>
            <a:endParaRPr lang="en-US" i="1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Intensely emotional, aiming at the generation of </a:t>
            </a:r>
            <a:r>
              <a:rPr lang="en-US" i="1" dirty="0" smtClean="0"/>
              <a:t>pathos</a:t>
            </a:r>
            <a:r>
              <a:rPr lang="en-US" dirty="0" smtClean="0"/>
              <a:t>: foreshadows many aspects of the </a:t>
            </a:r>
            <a:r>
              <a:rPr lang="en-US" i="1" dirty="0" err="1" smtClean="0"/>
              <a:t>devotio</a:t>
            </a:r>
            <a:r>
              <a:rPr lang="en-US" i="1" dirty="0" smtClean="0"/>
              <a:t> </a:t>
            </a:r>
            <a:r>
              <a:rPr lang="en-US" i="1" dirty="0" err="1" smtClean="0"/>
              <a:t>moderna</a:t>
            </a:r>
            <a:r>
              <a:rPr lang="en-US" dirty="0" smtClean="0"/>
              <a:t>. </a:t>
            </a:r>
          </a:p>
          <a:p>
            <a:r>
              <a:rPr lang="en-US" dirty="0" smtClean="0"/>
              <a:t>Emphasis on Christ’s humanity and suffering. </a:t>
            </a:r>
          </a:p>
          <a:p>
            <a:r>
              <a:rPr lang="en-US" dirty="0" smtClean="0"/>
              <a:t>Characteristics of the Saints described in some detail. </a:t>
            </a:r>
          </a:p>
          <a:p>
            <a:r>
              <a:rPr lang="en-US" dirty="0" smtClean="0"/>
              <a:t>Heavy use of chiasm and parallelism, after th</a:t>
            </a:r>
            <a:r>
              <a:rPr lang="en-US" dirty="0" smtClean="0"/>
              <a:t>e fashion of the psalms</a:t>
            </a:r>
            <a:r>
              <a:rPr lang="en-US" dirty="0" smtClean="0"/>
              <a:t>.</a:t>
            </a:r>
          </a:p>
          <a:p>
            <a:r>
              <a:rPr lang="en-US" dirty="0" smtClean="0"/>
              <a:t>For private devotion, rather than public: most of the prayers first circulated among noblewomen.</a:t>
            </a:r>
          </a:p>
        </p:txBody>
      </p:sp>
    </p:spTree>
    <p:extLst>
      <p:ext uri="{BB962C8B-B14F-4D97-AF65-F5344CB8AC3E}">
        <p14:creationId xmlns:p14="http://schemas.microsoft.com/office/powerpoint/2010/main" val="1110751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i="1" dirty="0" smtClean="0"/>
              <a:t>The Prayer to Christ</a:t>
            </a:r>
            <a:br>
              <a:rPr lang="en-US" i="1" dirty="0" smtClean="0"/>
            </a:br>
            <a:r>
              <a:rPr lang="en-US" dirty="0" smtClean="0"/>
              <a:t>Main themes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inadequacy of creaturely worship</a:t>
            </a:r>
          </a:p>
          <a:p>
            <a:r>
              <a:rPr lang="en-US" dirty="0" smtClean="0"/>
              <a:t>The debt owed by Christ to his faithful</a:t>
            </a:r>
          </a:p>
          <a:p>
            <a:r>
              <a:rPr lang="en-US" dirty="0" smtClean="0"/>
              <a:t>The memory of Christ’s suffering and sympathy with that of his saints.</a:t>
            </a:r>
          </a:p>
          <a:p>
            <a:r>
              <a:rPr lang="en-US" dirty="0" smtClean="0"/>
              <a:t>Sinfulness as omission, forgetting, absence</a:t>
            </a:r>
          </a:p>
          <a:p>
            <a:r>
              <a:rPr lang="en-US" dirty="0" smtClean="0"/>
              <a:t>The absence of God, and the transience and gloom of earthly existence</a:t>
            </a:r>
          </a:p>
        </p:txBody>
      </p:sp>
    </p:spTree>
    <p:extLst>
      <p:ext uri="{BB962C8B-B14F-4D97-AF65-F5344CB8AC3E}">
        <p14:creationId xmlns:p14="http://schemas.microsoft.com/office/powerpoint/2010/main" val="2482038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i="1" dirty="0" smtClean="0"/>
              <a:t>The Prayer to Christ</a:t>
            </a:r>
            <a:br>
              <a:rPr lang="en-US" i="1" dirty="0" smtClean="0"/>
            </a:br>
            <a:r>
              <a:rPr lang="en-US" dirty="0" smtClean="0"/>
              <a:t>excerpt	</a:t>
            </a:r>
            <a:endParaRPr lang="en-US" i="1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Kindest, sweetest, most peaceful one: </a:t>
            </a:r>
          </a:p>
          <a:p>
            <a:pPr marL="0" indent="0">
              <a:buNone/>
            </a:pPr>
            <a:r>
              <a:rPr lang="en-US" dirty="0"/>
              <a:t>When will you make up to me:</a:t>
            </a:r>
          </a:p>
          <a:p>
            <a:pPr marL="0" indent="0">
              <a:buNone/>
            </a:pPr>
            <a:r>
              <a:rPr lang="en-US" dirty="0"/>
              <a:t>That I did not see that blessed incorruption of your flesh; </a:t>
            </a:r>
          </a:p>
          <a:p>
            <a:pPr marL="0" indent="0">
              <a:buNone/>
            </a:pPr>
            <a:r>
              <a:rPr lang="en-US" dirty="0"/>
              <a:t>That I did not kiss the place of those wounds,</a:t>
            </a:r>
          </a:p>
          <a:p>
            <a:pPr marL="0" indent="0">
              <a:buNone/>
            </a:pPr>
            <a:r>
              <a:rPr lang="en-US" dirty="0"/>
              <a:t>The fixtures of those nails; </a:t>
            </a:r>
          </a:p>
          <a:p>
            <a:pPr marL="0" indent="0">
              <a:buNone/>
            </a:pPr>
            <a:r>
              <a:rPr lang="en-US" dirty="0"/>
              <a:t>That I did not sprinkle those scars,</a:t>
            </a:r>
          </a:p>
          <a:p>
            <a:pPr marL="0" indent="0">
              <a:buNone/>
            </a:pPr>
            <a:r>
              <a:rPr lang="en-US" dirty="0"/>
              <a:t>Testaments to a true body, </a:t>
            </a:r>
          </a:p>
          <a:p>
            <a:pPr marL="0" indent="0">
              <a:buNone/>
            </a:pPr>
            <a:r>
              <a:rPr lang="en-US" dirty="0"/>
              <a:t>With tears of joy?</a:t>
            </a:r>
          </a:p>
          <a:p>
            <a:pPr marL="0" indent="0">
              <a:buNone/>
            </a:pPr>
            <a:r>
              <a:rPr lang="en-US" dirty="0"/>
              <a:t>Wondrous, measureless, matchless one: </a:t>
            </a:r>
          </a:p>
          <a:p>
            <a:pPr marL="0" indent="0">
              <a:buNone/>
            </a:pPr>
            <a:r>
              <a:rPr lang="en-US" i="1" dirty="0"/>
              <a:t>When will you have consoled me?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And when will you unshackle me from my grief?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For </a:t>
            </a:r>
            <a:r>
              <a:rPr lang="en-US" dirty="0"/>
              <a:t>my grief shall not attain its course, </a:t>
            </a:r>
          </a:p>
          <a:p>
            <a:pPr marL="0" indent="0">
              <a:buNone/>
            </a:pPr>
            <a:r>
              <a:rPr lang="en-US" dirty="0"/>
              <a:t>As long as I am in exile from my lord. </a:t>
            </a:r>
          </a:p>
          <a:p>
            <a:pPr marL="0" indent="0">
              <a:buNone/>
            </a:pPr>
            <a:r>
              <a:rPr lang="en-US" dirty="0"/>
              <a:t>Woe to me, O Lord, woe to my soul!</a:t>
            </a:r>
          </a:p>
          <a:p>
            <a:pPr marL="0" indent="0">
              <a:buNone/>
            </a:pPr>
            <a:r>
              <a:rPr lang="en-US" dirty="0"/>
              <a:t>My life’s comforter, you departed, </a:t>
            </a:r>
          </a:p>
          <a:p>
            <a:pPr marL="0" indent="0">
              <a:buNone/>
            </a:pPr>
            <a:r>
              <a:rPr lang="en-US" dirty="0"/>
              <a:t>And did not bid me farewell;</a:t>
            </a:r>
          </a:p>
          <a:p>
            <a:pPr marL="0" indent="0">
              <a:buNone/>
            </a:pPr>
            <a:r>
              <a:rPr lang="en-US" dirty="0"/>
              <a:t>Walking along the path, you blessed your disciples, </a:t>
            </a:r>
          </a:p>
          <a:p>
            <a:pPr marL="0" indent="0">
              <a:buNone/>
            </a:pPr>
            <a:r>
              <a:rPr lang="en-US" dirty="0"/>
              <a:t>And I was not present;</a:t>
            </a:r>
          </a:p>
          <a:p>
            <a:pPr marL="0" indent="0">
              <a:buNone/>
            </a:pPr>
            <a:r>
              <a:rPr lang="en-US" i="1" dirty="0"/>
              <a:t>Raising your hands</a:t>
            </a:r>
            <a:r>
              <a:rPr lang="en-US" dirty="0"/>
              <a:t>, you were taken up by a cloud into heaven, </a:t>
            </a:r>
          </a:p>
          <a:p>
            <a:pPr marL="0" indent="0">
              <a:buNone/>
            </a:pPr>
            <a:r>
              <a:rPr lang="en-US" dirty="0"/>
              <a:t>And I did not see; </a:t>
            </a:r>
          </a:p>
          <a:p>
            <a:pPr marL="0" indent="0">
              <a:buNone/>
            </a:pPr>
            <a:r>
              <a:rPr lang="en-US" dirty="0"/>
              <a:t>Angels promised your return, </a:t>
            </a:r>
          </a:p>
          <a:p>
            <a:pPr marL="0" indent="0">
              <a:buNone/>
            </a:pPr>
            <a:r>
              <a:rPr lang="en-US" dirty="0" smtClean="0"/>
              <a:t>And I did not hear.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314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err="1" smtClean="0"/>
              <a:t>Proslogion</a:t>
            </a:r>
            <a:r>
              <a:rPr lang="en-US" i="1" dirty="0" smtClean="0"/>
              <a:t> 2-4</a:t>
            </a:r>
            <a:endParaRPr lang="en-US" i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does it prove? </a:t>
            </a:r>
          </a:p>
          <a:p>
            <a:pPr lvl="1"/>
            <a:r>
              <a:rPr lang="en-US" dirty="0" smtClean="0"/>
              <a:t>That God exists (c. 2)</a:t>
            </a:r>
          </a:p>
          <a:p>
            <a:pPr lvl="1"/>
            <a:r>
              <a:rPr lang="en-US" dirty="0" smtClean="0"/>
              <a:t>That God cannot be thought not to exist (c. 3)</a:t>
            </a:r>
          </a:p>
          <a:p>
            <a:pPr lvl="1"/>
            <a:r>
              <a:rPr lang="en-US" dirty="0" smtClean="0"/>
              <a:t>That fool can only say that there is no God so long as he remains a fool (c. 4)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398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argument </a:t>
            </a:r>
            <a:r>
              <a:rPr lang="en-US" dirty="0" smtClean="0"/>
              <a:t>of </a:t>
            </a:r>
            <a:r>
              <a:rPr lang="en-US" i="1" dirty="0" err="1" smtClean="0"/>
              <a:t>Proslogion</a:t>
            </a:r>
            <a:r>
              <a:rPr lang="en-US" dirty="0" smtClean="0"/>
              <a:t> </a:t>
            </a:r>
            <a:r>
              <a:rPr lang="en-US" i="1" dirty="0" smtClean="0"/>
              <a:t>2 </a:t>
            </a:r>
            <a:r>
              <a:rPr lang="en-US" dirty="0" smtClean="0"/>
              <a:t>in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494100" indent="-457200">
              <a:buFont typeface="+mj-lt"/>
              <a:buAutoNum type="arabicPeriod"/>
            </a:pPr>
            <a:r>
              <a:rPr lang="en-US" dirty="0" smtClean="0"/>
              <a:t>God is </a:t>
            </a:r>
            <a:r>
              <a:rPr lang="en-US" i="1" dirty="0" smtClean="0"/>
              <a:t>that than which nothing greater can be thought</a:t>
            </a:r>
            <a:endParaRPr lang="en-US" dirty="0" smtClean="0"/>
          </a:p>
          <a:p>
            <a:pPr marL="494100" indent="-457200">
              <a:buFont typeface="+mj-lt"/>
              <a:buAutoNum type="arabicPeriod"/>
            </a:pPr>
            <a:r>
              <a:rPr lang="en-US" dirty="0" smtClean="0"/>
              <a:t>That than which nothing greater can be thought exists in reality</a:t>
            </a:r>
          </a:p>
          <a:p>
            <a:pPr marL="494100" indent="-457200">
              <a:buFont typeface="+mj-lt"/>
              <a:buAutoNum type="arabicPeriod"/>
            </a:pPr>
            <a:r>
              <a:rPr lang="en-US" dirty="0" smtClean="0"/>
              <a:t>Therefore, God exists. </a:t>
            </a:r>
          </a:p>
          <a:p>
            <a:pPr marL="494100" indent="-457200">
              <a:buFont typeface="+mj-lt"/>
              <a:buAutoNum type="arabicPeriod"/>
            </a:pPr>
            <a:r>
              <a:rPr lang="en-US" dirty="0" smtClean="0"/>
              <a:t>Proof of 2: Assume the contrary</a:t>
            </a:r>
          </a:p>
          <a:p>
            <a:pPr marL="494100" indent="-457200">
              <a:buFont typeface="+mj-lt"/>
              <a:buAutoNum type="arabicPeriod"/>
            </a:pPr>
            <a:r>
              <a:rPr lang="en-US" dirty="0" smtClean="0"/>
              <a:t>Whatever can be thought exists in the mind</a:t>
            </a:r>
          </a:p>
          <a:p>
            <a:pPr marL="494100" indent="-457200">
              <a:buFont typeface="+mj-lt"/>
              <a:buAutoNum type="arabicPeriod"/>
            </a:pPr>
            <a:r>
              <a:rPr lang="en-US" dirty="0" smtClean="0"/>
              <a:t>And </a:t>
            </a:r>
            <a:r>
              <a:rPr lang="en-US" i="1" dirty="0"/>
              <a:t>that than which nothing greater can be thought </a:t>
            </a:r>
            <a:r>
              <a:rPr lang="en-US" dirty="0" smtClean="0"/>
              <a:t>can be thought</a:t>
            </a:r>
          </a:p>
          <a:p>
            <a:pPr marL="494100" indent="-457200">
              <a:buFont typeface="+mj-lt"/>
              <a:buAutoNum type="arabicPeriod"/>
            </a:pPr>
            <a:r>
              <a:rPr lang="en-US" dirty="0" smtClean="0"/>
              <a:t>Therefore, </a:t>
            </a:r>
            <a:r>
              <a:rPr lang="en-US" i="1" dirty="0"/>
              <a:t>that than which nothing greater can be thought </a:t>
            </a:r>
            <a:r>
              <a:rPr lang="en-US" dirty="0" smtClean="0"/>
              <a:t>exists in the mind (5, 6)</a:t>
            </a:r>
          </a:p>
          <a:p>
            <a:pPr marL="494100" indent="-457200">
              <a:buFont typeface="+mj-lt"/>
              <a:buAutoNum type="arabicPeriod"/>
            </a:pPr>
            <a:r>
              <a:rPr lang="en-US" dirty="0" smtClean="0"/>
              <a:t>Therefore, </a:t>
            </a:r>
            <a:r>
              <a:rPr lang="en-US" i="1" dirty="0" smtClean="0"/>
              <a:t>that than which nothing greater can be thought </a:t>
            </a:r>
            <a:r>
              <a:rPr lang="en-US" dirty="0" smtClean="0"/>
              <a:t>exists only in the mind (4, 7)</a:t>
            </a:r>
          </a:p>
          <a:p>
            <a:pPr marL="494100" indent="-457200">
              <a:buFont typeface="+mj-lt"/>
              <a:buAutoNum type="arabicPeriod"/>
            </a:pPr>
            <a:r>
              <a:rPr lang="en-US" dirty="0" smtClean="0"/>
              <a:t>But what exists only in the mind is not as great as what also exists in reality.</a:t>
            </a:r>
          </a:p>
          <a:p>
            <a:pPr marL="494100" indent="-457200">
              <a:buFont typeface="+mj-lt"/>
              <a:buAutoNum type="arabicPeriod"/>
            </a:pPr>
            <a:r>
              <a:rPr lang="en-US" dirty="0" smtClean="0"/>
              <a:t>And I can think of a being in all respects identical to the previous, except also existing in reality</a:t>
            </a:r>
          </a:p>
          <a:p>
            <a:pPr marL="494100" indent="-457200">
              <a:buFont typeface="+mj-lt"/>
              <a:buAutoNum type="arabicPeriod"/>
            </a:pPr>
            <a:r>
              <a:rPr lang="en-US" dirty="0" smtClean="0"/>
              <a:t>Therefore, </a:t>
            </a:r>
            <a:r>
              <a:rPr lang="en-US" i="1" dirty="0"/>
              <a:t>that than which nothing greater can be thought </a:t>
            </a:r>
            <a:r>
              <a:rPr lang="en-US" dirty="0" smtClean="0"/>
              <a:t>is not as great this other thinkable.</a:t>
            </a:r>
          </a:p>
          <a:p>
            <a:pPr marL="494100" indent="-457200">
              <a:buFont typeface="+mj-lt"/>
              <a:buAutoNum type="arabicPeriod"/>
            </a:pPr>
            <a:r>
              <a:rPr lang="en-US" dirty="0" smtClean="0"/>
              <a:t>Therefore, </a:t>
            </a:r>
            <a:r>
              <a:rPr lang="en-US" i="1" dirty="0" smtClean="0"/>
              <a:t>that than which nothing greater can be thought </a:t>
            </a:r>
            <a:r>
              <a:rPr lang="en-US" dirty="0" smtClean="0"/>
              <a:t>is not that than which nothing greater can be thought (9, 10, 11). </a:t>
            </a:r>
          </a:p>
          <a:p>
            <a:pPr marL="494100" indent="-457200">
              <a:buFont typeface="+mj-lt"/>
              <a:buAutoNum type="arabicPeriod"/>
            </a:pPr>
            <a:r>
              <a:rPr lang="en-US" dirty="0" smtClean="0"/>
              <a:t>Therefore, assumption 4 must be rejected</a:t>
            </a:r>
          </a:p>
        </p:txBody>
      </p:sp>
    </p:spTree>
    <p:extLst>
      <p:ext uri="{BB962C8B-B14F-4D97-AF65-F5344CB8AC3E}">
        <p14:creationId xmlns:p14="http://schemas.microsoft.com/office/powerpoint/2010/main" val="2286349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TC104033929[[fn=Slate]]</Template>
  <TotalTime>177</TotalTime>
  <Words>801</Words>
  <Application>Microsoft Office PowerPoint</Application>
  <PresentationFormat>Widescreen</PresentationFormat>
  <Paragraphs>71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Calisto MT</vt:lpstr>
      <vt:lpstr>Trebuchet MS</vt:lpstr>
      <vt:lpstr>Wingdings 2</vt:lpstr>
      <vt:lpstr>Slate</vt:lpstr>
      <vt:lpstr>Anselm of Canterbury</vt:lpstr>
      <vt:lpstr>About the texts</vt:lpstr>
      <vt:lpstr>The Prayers and Meditations Initial Reception</vt:lpstr>
      <vt:lpstr>The Prayers and Meditations - Initial Reception (cont.)</vt:lpstr>
      <vt:lpstr>The Prayers and Meditations (cont) Their General Character</vt:lpstr>
      <vt:lpstr>The Prayer to Christ Main themes</vt:lpstr>
      <vt:lpstr>The Prayer to Christ excerpt </vt:lpstr>
      <vt:lpstr>Proslogion 2-4</vt:lpstr>
      <vt:lpstr>The argument of Proslogion 2 in summary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Anselm of Canterbury</dc:title>
  <dc:creator>Jacob Archambault</dc:creator>
  <cp:lastModifiedBy>Jacob Archambault</cp:lastModifiedBy>
  <cp:revision>22</cp:revision>
  <dcterms:created xsi:type="dcterms:W3CDTF">2014-04-24T18:02:20Z</dcterms:created>
  <dcterms:modified xsi:type="dcterms:W3CDTF">2014-04-24T20:59:41Z</dcterms:modified>
</cp:coreProperties>
</file>