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0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1830C5-A964-4C5C-BAB3-5D1E4052A23D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13D46C-DB3B-454A-914B-B9D62F93C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Authority, Order of Reading, and Authenticity in Two Manuscripts of the </a:t>
            </a:r>
            <a:r>
              <a:rPr lang="en-US" i="1" dirty="0" err="1" smtClean="0"/>
              <a:t>Logica</a:t>
            </a:r>
            <a:r>
              <a:rPr lang="en-US" i="1" dirty="0" smtClean="0"/>
              <a:t> </a:t>
            </a:r>
            <a:r>
              <a:rPr lang="en-US" i="1" dirty="0" err="1" smtClean="0"/>
              <a:t>Vetus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Archambault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Authority and Order of Reading in the </a:t>
            </a:r>
            <a:r>
              <a:rPr lang="en-US" i="1" dirty="0" err="1" smtClean="0"/>
              <a:t>Logica</a:t>
            </a:r>
            <a:r>
              <a:rPr lang="en-US" i="1" dirty="0" smtClean="0"/>
              <a:t> </a:t>
            </a:r>
            <a:r>
              <a:rPr lang="en-US" i="1" dirty="0" err="1" smtClean="0"/>
              <a:t>Vetus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394164"/>
              </p:ext>
            </p:extLst>
          </p:nvPr>
        </p:nvGraphicFramePr>
        <p:xfrm>
          <a:off x="1096963" y="1846263"/>
          <a:ext cx="10058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1"/>
                <a:gridCol w="3352801"/>
                <a:gridCol w="3352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Greek Texts of the </a:t>
                      </a:r>
                      <a:r>
                        <a:rPr lang="en-US" i="1" dirty="0" err="1" smtClean="0"/>
                        <a:t>Logica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Vetus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Latin Texts of the </a:t>
                      </a:r>
                      <a:r>
                        <a:rPr lang="en-US" i="1" dirty="0" err="1" smtClean="0"/>
                        <a:t>Logica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dirty="0" err="1" smtClean="0"/>
                        <a:t>Vetus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Logica</a:t>
                      </a:r>
                      <a:r>
                        <a:rPr lang="en-US" i="1" baseline="0" dirty="0" smtClean="0"/>
                        <a:t> Nova</a:t>
                      </a:r>
                      <a:endParaRPr lang="en-US" i="1" dirty="0"/>
                    </a:p>
                  </a:txBody>
                  <a:tcPr marL="87464" marR="874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Smith Med/Ren Frag. 27 – What we currently know.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99" y="-9369"/>
            <a:ext cx="4578246" cy="68673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Parchment </a:t>
            </a:r>
            <a:r>
              <a:rPr lang="en-US" dirty="0" err="1" smtClean="0"/>
              <a:t>bifolium</a:t>
            </a:r>
            <a:r>
              <a:rPr lang="en-US" dirty="0" smtClean="0"/>
              <a:t> currently housed at Columbia University.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</a:t>
            </a:r>
            <a:r>
              <a:rPr lang="en-US" dirty="0"/>
              <a:t>, rapid, heavily abbreviated, northern Gothic </a:t>
            </a:r>
            <a:r>
              <a:rPr lang="en-US" i="1" dirty="0" err="1"/>
              <a:t>textualis</a:t>
            </a:r>
            <a:r>
              <a:rPr lang="en-US" i="1" dirty="0"/>
              <a:t> </a:t>
            </a:r>
            <a:r>
              <a:rPr lang="en-US" dirty="0"/>
              <a:t>script, likely written between 1255 and 1275 in Northern </a:t>
            </a:r>
            <a:r>
              <a:rPr lang="en-US" dirty="0" smtClean="0"/>
              <a:t>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Initials – wo on recto 1, one on verso of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about 25% of the parchment is devoted to the main text of the document </a:t>
            </a:r>
            <a:r>
              <a:rPr lang="en-US" dirty="0" smtClean="0"/>
              <a:t>itself (i.e. intended for glossing)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few little gloss.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Smith Med/Ren frag. 27 – New 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45" y="0"/>
            <a:ext cx="4572000" cy="68580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olium </a:t>
            </a:r>
            <a:r>
              <a:rPr lang="en-US" dirty="0"/>
              <a:t>1 </a:t>
            </a:r>
            <a:r>
              <a:rPr lang="en-US" dirty="0" smtClean="0"/>
              <a:t>– </a:t>
            </a:r>
            <a:r>
              <a:rPr lang="en-US" i="1" dirty="0"/>
              <a:t>L</a:t>
            </a:r>
            <a:r>
              <a:rPr lang="en-US" i="1" dirty="0" smtClean="0"/>
              <a:t>iber </a:t>
            </a:r>
            <a:r>
              <a:rPr lang="en-US" i="1" dirty="0"/>
              <a:t>sex </a:t>
            </a:r>
            <a:r>
              <a:rPr lang="en-US" i="1" dirty="0" err="1" smtClean="0"/>
              <a:t>principiorum</a:t>
            </a:r>
            <a:r>
              <a:rPr lang="en-US" dirty="0" smtClean="0"/>
              <a:t>, II.27-V.48.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olium </a:t>
            </a:r>
            <a:r>
              <a:rPr lang="en-US" dirty="0"/>
              <a:t>2 </a:t>
            </a:r>
            <a:r>
              <a:rPr lang="en-US" dirty="0" smtClean="0"/>
              <a:t>- Aristotle's </a:t>
            </a:r>
            <a:r>
              <a:rPr lang="en-US" i="1" dirty="0" err="1" smtClean="0"/>
              <a:t>Peri</a:t>
            </a:r>
            <a:r>
              <a:rPr lang="en-US" i="1" dirty="0" smtClean="0"/>
              <a:t> </a:t>
            </a:r>
            <a:r>
              <a:rPr lang="en-US" i="1" dirty="0" err="1" smtClean="0"/>
              <a:t>Hermeneias</a:t>
            </a:r>
            <a:r>
              <a:rPr lang="en-US" i="1" dirty="0" smtClean="0"/>
              <a:t> </a:t>
            </a:r>
            <a:r>
              <a:rPr lang="en-US" dirty="0" smtClean="0"/>
              <a:t>(trans. Boethius), 8f-9.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/>
              <a:t>liber sex </a:t>
            </a:r>
            <a:r>
              <a:rPr lang="en-US" i="1" dirty="0" err="1"/>
              <a:t>principiorum</a:t>
            </a:r>
            <a:r>
              <a:rPr lang="en-US" i="1" dirty="0"/>
              <a:t> </a:t>
            </a:r>
            <a:r>
              <a:rPr lang="en-US" dirty="0"/>
              <a:t>survives in whole or in part in about 231 manuscripts, about 104 of which are of comparable or greater antiquity than Smith 27 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Boethian</a:t>
            </a:r>
            <a:r>
              <a:rPr lang="en-US" dirty="0"/>
              <a:t> translation of the </a:t>
            </a:r>
            <a:r>
              <a:rPr lang="en-US" i="1" dirty="0"/>
              <a:t>de </a:t>
            </a:r>
            <a:r>
              <a:rPr lang="en-US" i="1" dirty="0" err="1"/>
              <a:t>interpretatione</a:t>
            </a:r>
            <a:r>
              <a:rPr lang="en-US" i="1" dirty="0"/>
              <a:t> </a:t>
            </a:r>
            <a:r>
              <a:rPr lang="en-US" dirty="0"/>
              <a:t>survives in 297 manuscripts stretching from the 9</a:t>
            </a:r>
            <a:r>
              <a:rPr lang="en-US" baseline="30000" dirty="0"/>
              <a:t>th</a:t>
            </a:r>
            <a:r>
              <a:rPr lang="en-US" dirty="0"/>
              <a:t> c. to the end of the middle 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</a:t>
            </a:r>
            <a:r>
              <a:rPr lang="en-US" i="1" dirty="0" smtClean="0"/>
              <a:t>Liber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12</a:t>
            </a:r>
            <a:r>
              <a:rPr lang="en-US" baseline="30000" dirty="0" smtClean="0"/>
              <a:t>th</a:t>
            </a:r>
            <a:r>
              <a:rPr lang="en-US" dirty="0" smtClean="0"/>
              <a:t> c. work</a:t>
            </a:r>
          </a:p>
          <a:p>
            <a:r>
              <a:rPr lang="en-US" dirty="0" smtClean="0"/>
              <a:t>Intended as a supplement to Aristotle’s </a:t>
            </a:r>
            <a:r>
              <a:rPr lang="en-US" i="1" dirty="0" smtClean="0"/>
              <a:t>Categories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Categories, </a:t>
            </a:r>
            <a:r>
              <a:rPr lang="en-US" dirty="0" smtClean="0"/>
              <a:t>Aristotle only treats the 1</a:t>
            </a:r>
            <a:r>
              <a:rPr lang="en-US" baseline="30000" dirty="0" smtClean="0"/>
              <a:t>st</a:t>
            </a:r>
            <a:r>
              <a:rPr lang="en-US" dirty="0" smtClean="0"/>
              <a:t> four categories in detail: substance, quality, quantity, relation.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Liber</a:t>
            </a:r>
            <a:r>
              <a:rPr lang="en-US" dirty="0" smtClean="0"/>
              <a:t> provides detailed descriptions of the remaining six: action, passion, time, place, position, and habit.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Aristotle’s </a:t>
            </a:r>
            <a:r>
              <a:rPr lang="en-US" i="1" dirty="0" err="1" smtClean="0"/>
              <a:t>Peri</a:t>
            </a:r>
            <a:r>
              <a:rPr lang="en-US" i="1" dirty="0" smtClean="0"/>
              <a:t> </a:t>
            </a:r>
            <a:r>
              <a:rPr lang="en-US" i="1" dirty="0" err="1" smtClean="0"/>
              <a:t>Hermeneias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45" y="-1"/>
            <a:ext cx="4565754" cy="684863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Aristotle’s treatise on affirmative and negative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Ch. 8 – on the opposition of affirmative and negative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Ch. 9 – Future contingents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Situating Smith frag. 27 in its former codex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gap </a:t>
            </a:r>
            <a:r>
              <a:rPr lang="en-US" dirty="0"/>
              <a:t>between </a:t>
            </a:r>
            <a:r>
              <a:rPr lang="en-US" i="1" dirty="0" smtClean="0"/>
              <a:t>Liber </a:t>
            </a:r>
            <a:r>
              <a:rPr lang="en-US" dirty="0" smtClean="0"/>
              <a:t>V and </a:t>
            </a:r>
            <a:r>
              <a:rPr lang="en-US" i="1" dirty="0" smtClean="0"/>
              <a:t>De </a:t>
            </a:r>
            <a:r>
              <a:rPr lang="en-US" i="1" dirty="0" err="1"/>
              <a:t>interpretatione</a:t>
            </a:r>
            <a:r>
              <a:rPr lang="en-US" i="1" dirty="0"/>
              <a:t> </a:t>
            </a:r>
            <a:r>
              <a:rPr lang="en-US" dirty="0" smtClean="0"/>
              <a:t>8 is filled</a:t>
            </a:r>
          </a:p>
          <a:p>
            <a:pPr lvl="1"/>
            <a:r>
              <a:rPr lang="en-US" dirty="0"/>
              <a:t>there are no additional works </a:t>
            </a:r>
            <a:r>
              <a:rPr lang="en-US" dirty="0" smtClean="0"/>
              <a:t>between </a:t>
            </a:r>
            <a:r>
              <a:rPr lang="en-US" dirty="0"/>
              <a:t>the </a:t>
            </a:r>
            <a:r>
              <a:rPr lang="en-US" dirty="0" smtClean="0"/>
              <a:t>two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</a:t>
            </a:r>
            <a:r>
              <a:rPr lang="en-US" dirty="0" smtClean="0"/>
              <a:t>text </a:t>
            </a:r>
            <a:r>
              <a:rPr lang="en-US" dirty="0"/>
              <a:t>on each page is </a:t>
            </a:r>
            <a:r>
              <a:rPr lang="en-US" dirty="0" smtClean="0"/>
              <a:t>uniform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Situating Smith 27 in its former codex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880702"/>
              </p:ext>
            </p:extLst>
          </p:nvPr>
        </p:nvGraphicFramePr>
        <p:xfrm>
          <a:off x="1096963" y="1846263"/>
          <a:ext cx="10058400" cy="217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9200"/>
                <a:gridCol w="5029200"/>
              </a:tblGrid>
              <a:tr h="3563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</a:rPr>
                        <a:t>Smith 27 folium i: Contains Liber Sex </a:t>
                      </a:r>
                      <a:r>
                        <a:rPr lang="en-US" sz="1600" kern="150" dirty="0" err="1">
                          <a:effectLst/>
                        </a:rPr>
                        <a:t>Principiorum</a:t>
                      </a:r>
                      <a:r>
                        <a:rPr lang="en-US" sz="1600" kern="150" dirty="0">
                          <a:effectLst/>
                        </a:rPr>
                        <a:t> II.27-5.48</a:t>
                      </a:r>
                      <a:endParaRPr lang="en-US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55460" marR="55460" marT="28570" marB="2857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</a:rPr>
                        <a:t>Smith 27 Folium ii: contains De </a:t>
                      </a:r>
                      <a:r>
                        <a:rPr lang="en-US" sz="1600" kern="150" dirty="0" err="1">
                          <a:effectLst/>
                        </a:rPr>
                        <a:t>Interpretatione</a:t>
                      </a:r>
                      <a:r>
                        <a:rPr lang="en-US" sz="1600" kern="150" dirty="0">
                          <a:effectLst/>
                        </a:rPr>
                        <a:t> VIII.61-IX</a:t>
                      </a:r>
                      <a:endParaRPr lang="en-US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55460" marR="55460" marT="28570" marB="28570"/>
                </a:tc>
              </a:tr>
              <a:tr h="3563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</a:rPr>
                        <a:t>Missing folium i: Contains Liber Sex </a:t>
                      </a:r>
                      <a:r>
                        <a:rPr lang="en-US" sz="1600" kern="150" dirty="0" err="1">
                          <a:effectLst/>
                        </a:rPr>
                        <a:t>Principiorum</a:t>
                      </a:r>
                      <a:r>
                        <a:rPr lang="en-US" sz="1600" kern="150" dirty="0">
                          <a:effectLst/>
                        </a:rPr>
                        <a:t> V. 49-VII. 70</a:t>
                      </a:r>
                      <a:endParaRPr lang="en-US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55460" marR="55460" marT="28570" marB="2857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missing folium vi: contains De Interpretatione VI.39-VIII.60</a:t>
                      </a:r>
                      <a:endParaRPr lang="en-US" sz="16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55460" marR="55460" marT="28570" marB="28570"/>
                </a:tc>
              </a:tr>
              <a:tr h="3563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Missing folium ii: contains Liber Sex Principiorum VII. 71-VIII.92</a:t>
                      </a:r>
                      <a:endParaRPr lang="en-US" sz="16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55460" marR="55460" marT="28570" marB="2857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</a:rPr>
                        <a:t>Missing folium v: contains De </a:t>
                      </a:r>
                      <a:r>
                        <a:rPr lang="en-US" sz="1600" kern="150" dirty="0" err="1">
                          <a:effectLst/>
                        </a:rPr>
                        <a:t>Interpretatione</a:t>
                      </a:r>
                      <a:r>
                        <a:rPr lang="en-US" sz="1600" kern="150" dirty="0">
                          <a:effectLst/>
                        </a:rPr>
                        <a:t> III.17-VI.38</a:t>
                      </a:r>
                      <a:endParaRPr lang="en-US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55460" marR="55460" marT="28570" marB="28570"/>
                </a:tc>
              </a:tr>
              <a:tr h="3563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 smtClean="0">
                          <a:effectLst/>
                        </a:rPr>
                        <a:t>Missing folium iii: contains Liber Sex </a:t>
                      </a:r>
                      <a:r>
                        <a:rPr lang="en-US" sz="1600" kern="150" dirty="0" err="1" smtClean="0">
                          <a:effectLst/>
                        </a:rPr>
                        <a:t>Principiorum</a:t>
                      </a:r>
                      <a:r>
                        <a:rPr lang="en-US" sz="1600" kern="150" dirty="0" smtClean="0">
                          <a:effectLst/>
                        </a:rPr>
                        <a:t> VIII. 93 &amp; explicit</a:t>
                      </a:r>
                      <a:endParaRPr lang="en-US" sz="16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55460" marR="55460" marT="28570" marB="2857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</a:rPr>
                        <a:t>Missing folium iv: De </a:t>
                      </a:r>
                      <a:r>
                        <a:rPr lang="en-US" sz="1600" kern="150" dirty="0" err="1">
                          <a:effectLst/>
                        </a:rPr>
                        <a:t>Interpretatione</a:t>
                      </a:r>
                      <a:r>
                        <a:rPr lang="en-US" sz="1600" kern="150" dirty="0">
                          <a:effectLst/>
                        </a:rPr>
                        <a:t> incipit, </a:t>
                      </a:r>
                      <a:r>
                        <a:rPr lang="en-US" sz="1600" kern="150" dirty="0" smtClean="0">
                          <a:effectLst/>
                        </a:rPr>
                        <a:t>I.1-II.16</a:t>
                      </a:r>
                    </a:p>
                  </a:txBody>
                  <a:tcPr marL="55460" marR="55460" marT="28570" marB="285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Situating Smith 27 in its former codex – possible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Arras, Bib. </a:t>
            </a:r>
            <a:r>
              <a:rPr lang="en-US" dirty="0" err="1" smtClean="0"/>
              <a:t>Mun</a:t>
            </a:r>
            <a:r>
              <a:rPr lang="en-US" dirty="0" smtClean="0"/>
              <a:t>. 362</a:t>
            </a:r>
          </a:p>
          <a:p>
            <a:pPr lvl="1"/>
            <a:r>
              <a:rPr lang="en-US" dirty="0" smtClean="0"/>
              <a:t>End of </a:t>
            </a:r>
            <a:r>
              <a:rPr lang="en-US" i="1" dirty="0" err="1" smtClean="0"/>
              <a:t>Peri</a:t>
            </a:r>
            <a:r>
              <a:rPr lang="en-US" i="1" dirty="0" smtClean="0"/>
              <a:t> </a:t>
            </a:r>
            <a:r>
              <a:rPr lang="en-US" i="1" dirty="0" err="1" smtClean="0"/>
              <a:t>Hermeneias</a:t>
            </a:r>
            <a:r>
              <a:rPr lang="en-US" dirty="0" smtClean="0"/>
              <a:t> Bk. I and beginning of Bk. II are missing</a:t>
            </a:r>
          </a:p>
          <a:p>
            <a:pPr lvl="1"/>
            <a:r>
              <a:rPr lang="en-US" dirty="0" smtClean="0"/>
              <a:t>Text is about the right size</a:t>
            </a:r>
          </a:p>
          <a:p>
            <a:pPr lvl="1"/>
            <a:r>
              <a:rPr lang="en-US" dirty="0" smtClean="0"/>
              <a:t>Problem: Texts aren’t in the right order. </a:t>
            </a:r>
          </a:p>
          <a:p>
            <a:r>
              <a:rPr lang="en-US" dirty="0" err="1" smtClean="0"/>
              <a:t>Auch</a:t>
            </a:r>
            <a:r>
              <a:rPr lang="en-US" dirty="0" smtClean="0"/>
              <a:t>, Bib. </a:t>
            </a:r>
            <a:r>
              <a:rPr lang="en-US" dirty="0" err="1" smtClean="0"/>
              <a:t>Mun</a:t>
            </a:r>
            <a:r>
              <a:rPr lang="en-US" dirty="0" smtClean="0"/>
              <a:t>. 11</a:t>
            </a:r>
          </a:p>
          <a:p>
            <a:r>
              <a:rPr lang="en-US" dirty="0" smtClean="0"/>
              <a:t>Paris, Bib. Nat. Lat. </a:t>
            </a:r>
            <a:r>
              <a:rPr lang="en-US" dirty="0" smtClean="0"/>
              <a:t>16597*</a:t>
            </a:r>
            <a:endParaRPr lang="en-US" dirty="0" smtClean="0"/>
          </a:p>
          <a:p>
            <a:pPr lvl="1"/>
            <a:r>
              <a:rPr lang="en-US" dirty="0" smtClean="0"/>
              <a:t>Texts are in right order</a:t>
            </a:r>
          </a:p>
          <a:p>
            <a:pPr lvl="1"/>
            <a:r>
              <a:rPr lang="en-US" dirty="0" smtClean="0"/>
              <a:t>Text/page ratio doesn’t match</a:t>
            </a:r>
          </a:p>
          <a:p>
            <a:pPr lvl="1"/>
            <a:r>
              <a:rPr lang="en-US" dirty="0" smtClean="0"/>
              <a:t>Texts are in an Italian hand</a:t>
            </a:r>
          </a:p>
          <a:p>
            <a:r>
              <a:rPr lang="en-US" dirty="0" smtClean="0"/>
              <a:t>Paris, Bib. Nat. Lat. 15088</a:t>
            </a:r>
          </a:p>
          <a:p>
            <a:r>
              <a:rPr lang="en-US" dirty="0" smtClean="0"/>
              <a:t>Rheims, Bib. </a:t>
            </a:r>
            <a:r>
              <a:rPr lang="en-US" dirty="0" err="1" smtClean="0"/>
              <a:t>Mun</a:t>
            </a:r>
            <a:r>
              <a:rPr lang="en-US" dirty="0" smtClean="0"/>
              <a:t>. 870</a:t>
            </a:r>
          </a:p>
          <a:p>
            <a:pPr lvl="1"/>
            <a:r>
              <a:rPr lang="en-US" dirty="0" smtClean="0"/>
              <a:t>Text/page ratio doesn’t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Situating Smith 27 in its wider curriculum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535073"/>
              </p:ext>
            </p:extLst>
          </p:nvPr>
        </p:nvGraphicFramePr>
        <p:xfrm>
          <a:off x="0" y="1924335"/>
          <a:ext cx="12192000" cy="4788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0034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Isagoge</a:t>
                      </a:r>
                      <a:r>
                        <a:rPr lang="en-US" sz="1600" dirty="0">
                          <a:effectLst/>
                        </a:rPr>
                        <a:t>, 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034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Categories, 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034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Periermenias</a:t>
                      </a:r>
                      <a:r>
                        <a:rPr lang="en-US" sz="1600" dirty="0">
                          <a:effectLst/>
                        </a:rPr>
                        <a:t>, 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Liber Sex </a:t>
                      </a:r>
                      <a:r>
                        <a:rPr lang="en-US" sz="1600" dirty="0" err="1">
                          <a:effectLst/>
                        </a:rPr>
                        <a:t>Principiorum</a:t>
                      </a:r>
                      <a:r>
                        <a:rPr lang="en-US" sz="1600" dirty="0">
                          <a:effectLst/>
                        </a:rPr>
                        <a:t>, 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30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Liber Sex </a:t>
                      </a:r>
                      <a:r>
                        <a:rPr lang="en-US" sz="1600" dirty="0" err="1">
                          <a:effectLst/>
                        </a:rPr>
                        <a:t>Principiorum</a:t>
                      </a:r>
                      <a:r>
                        <a:rPr lang="en-US" sz="1600" dirty="0">
                          <a:effectLst/>
                        </a:rPr>
                        <a:t>, 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Divisione</a:t>
                      </a:r>
                      <a:r>
                        <a:rPr lang="en-US" sz="1600" dirty="0">
                          <a:effectLst/>
                        </a:rPr>
                        <a:t>, 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Topicis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Differentiis</a:t>
                      </a:r>
                      <a:r>
                        <a:rPr lang="en-US" sz="1600" dirty="0">
                          <a:effectLst/>
                        </a:rPr>
                        <a:t>, 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Aristotle’s Topics,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Periermenias</a:t>
                      </a:r>
                      <a:r>
                        <a:rPr lang="en-US" sz="1600" dirty="0">
                          <a:effectLst/>
                        </a:rPr>
                        <a:t>, 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30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Divisione</a:t>
                      </a:r>
                      <a:r>
                        <a:rPr lang="en-US" sz="1600" dirty="0">
                          <a:effectLst/>
                        </a:rPr>
                        <a:t>, 22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Topicis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Differentiis</a:t>
                      </a:r>
                      <a:r>
                        <a:rPr lang="en-US" sz="1600" dirty="0">
                          <a:effectLst/>
                        </a:rPr>
                        <a:t>, 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On Sophistical Refutations,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Divisione</a:t>
                      </a:r>
                      <a:r>
                        <a:rPr lang="en-US" sz="1600" dirty="0">
                          <a:effectLst/>
                        </a:rPr>
                        <a:t>, 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30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Topicis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Differentiis</a:t>
                      </a:r>
                      <a:r>
                        <a:rPr lang="en-US" sz="1600" dirty="0">
                          <a:effectLst/>
                        </a:rPr>
                        <a:t>, 21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Liber Sex </a:t>
                      </a:r>
                      <a:r>
                        <a:rPr lang="en-US" sz="1600" dirty="0" err="1">
                          <a:effectLst/>
                        </a:rPr>
                        <a:t>Principiorum</a:t>
                      </a:r>
                      <a:r>
                        <a:rPr lang="en-US" sz="1600" dirty="0">
                          <a:effectLst/>
                        </a:rPr>
                        <a:t>, 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Prior Analytics,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Topicis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differentiis</a:t>
                      </a:r>
                      <a:r>
                        <a:rPr lang="en-US" sz="1600" dirty="0">
                          <a:effectLst/>
                        </a:rPr>
                        <a:t>,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3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 Sophistical Refutations, 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Prior Analytics, 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Aristotle’s Topics, 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 Analytics,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Posterior Analytics,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3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Aristotle’s Topics, 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Posterior Analytics, 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 Sophistical Refutations, 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 Analytics, 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Aristotle’s Topics, 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 Analytics, 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3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Posterior Analytics, 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On Sophistical Refutations, 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Posterior Analytics, 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256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661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Mangal</vt:lpstr>
      <vt:lpstr>Times New Roman</vt:lpstr>
      <vt:lpstr>Retrospect</vt:lpstr>
      <vt:lpstr>Authority, Order of Reading, and Authenticity in Two Manuscripts of the Logica Vetus</vt:lpstr>
      <vt:lpstr>Smith Med/Ren Frag. 27 – What we currently know. </vt:lpstr>
      <vt:lpstr>Smith Med/Ren frag. 27 – New Information</vt:lpstr>
      <vt:lpstr>Introducing the Liber</vt:lpstr>
      <vt:lpstr>Aristotle’s Peri Hermeneias</vt:lpstr>
      <vt:lpstr>Situating Smith frag. 27 in its former codex</vt:lpstr>
      <vt:lpstr>Situating Smith 27 in its former codex (cont.)</vt:lpstr>
      <vt:lpstr>Situating Smith 27 in its former codex – possible candidates</vt:lpstr>
      <vt:lpstr>Situating Smith 27 in its wider curriculum</vt:lpstr>
      <vt:lpstr>Authority and Order of Reading in the Logica Vetus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Authority, Order of Reading, and Authenticity in Two Medieval Manuscripts of the Logica Vetus</dc:title>
  <dc:creator>Jacob Archambault</dc:creator>
  <cp:lastModifiedBy>Jacob Archambault</cp:lastModifiedBy>
  <cp:revision>16</cp:revision>
  <dcterms:created xsi:type="dcterms:W3CDTF">2014-07-08T06:26:13Z</dcterms:created>
  <dcterms:modified xsi:type="dcterms:W3CDTF">2014-07-12T21:47:26Z</dcterms:modified>
</cp:coreProperties>
</file>