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7" r:id="rId7"/>
    <p:sldId id="278" r:id="rId8"/>
    <p:sldId id="279" r:id="rId9"/>
    <p:sldId id="280" r:id="rId10"/>
    <p:sldId id="281" r:id="rId11"/>
    <p:sldId id="268" r:id="rId12"/>
    <p:sldId id="269" r:id="rId13"/>
    <p:sldId id="271" r:id="rId14"/>
    <p:sldId id="270" r:id="rId15"/>
    <p:sldId id="284" r:id="rId16"/>
    <p:sldId id="290" r:id="rId17"/>
    <p:sldId id="282" r:id="rId18"/>
    <p:sldId id="283" r:id="rId19"/>
    <p:sldId id="291" r:id="rId20"/>
    <p:sldId id="287" r:id="rId21"/>
    <p:sldId id="285" r:id="rId22"/>
    <p:sldId id="289" r:id="rId23"/>
    <p:sldId id="259" r:id="rId24"/>
    <p:sldId id="294" r:id="rId25"/>
    <p:sldId id="260" r:id="rId26"/>
    <p:sldId id="261" r:id="rId27"/>
    <p:sldId id="262" r:id="rId28"/>
    <p:sldId id="263" r:id="rId29"/>
    <p:sldId id="292" r:id="rId30"/>
    <p:sldId id="293" r:id="rId31"/>
    <p:sldId id="264" r:id="rId32"/>
    <p:sldId id="286" r:id="rId33"/>
    <p:sldId id="307" r:id="rId34"/>
    <p:sldId id="308" r:id="rId35"/>
    <p:sldId id="309" r:id="rId36"/>
    <p:sldId id="310" r:id="rId37"/>
    <p:sldId id="300" r:id="rId38"/>
    <p:sldId id="301" r:id="rId39"/>
    <p:sldId id="302" r:id="rId40"/>
    <p:sldId id="303" r:id="rId41"/>
    <p:sldId id="304" r:id="rId42"/>
    <p:sldId id="311" r:id="rId43"/>
    <p:sldId id="305"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85" autoAdjust="0"/>
    <p:restoredTop sz="94660"/>
  </p:normalViewPr>
  <p:slideViewPr>
    <p:cSldViewPr snapToGrid="0">
      <p:cViewPr varScale="1">
        <p:scale>
          <a:sx n="47" d="100"/>
          <a:sy n="47" d="100"/>
        </p:scale>
        <p:origin x="60"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 (Greek authors)</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8315CF52-06E5-4D0A-A4F4-69C663DC567E}">
      <dgm:prSet phldrT="[Text]"/>
      <dgm:spPr/>
      <dgm:t>
        <a:bodyPr/>
        <a:lstStyle/>
        <a:p>
          <a:r>
            <a:rPr lang="en-US" i="1" dirty="0"/>
            <a:t>Old Logic (Latin authors)</a:t>
          </a:r>
        </a:p>
      </dgm:t>
    </dgm:pt>
    <dgm:pt modelId="{1C124BCB-48FA-4F7B-AB5B-B214BA6006B6}" type="parTrans" cxnId="{61368246-B0FA-4312-BFE8-6D6565A45230}">
      <dgm:prSet/>
      <dgm:spPr/>
      <dgm:t>
        <a:bodyPr/>
        <a:lstStyle/>
        <a:p>
          <a:endParaRPr lang="en-US"/>
        </a:p>
      </dgm:t>
    </dgm:pt>
    <dgm:pt modelId="{5F786115-0FE6-4659-865A-BC9CAC9CD449}" type="sibTrans" cxnId="{61368246-B0FA-4312-BFE8-6D6565A45230}">
      <dgm:prSet/>
      <dgm:spPr/>
      <dgm:t>
        <a:bodyPr/>
        <a:lstStyle/>
        <a:p>
          <a:endParaRPr lang="en-US"/>
        </a:p>
      </dgm:t>
    </dgm:pt>
    <dgm:pt modelId="{8BD9182A-9026-42A4-AAD6-C52EBD0E4746}">
      <dgm:prSet phldrT="[Text]"/>
      <dgm:spPr/>
      <dgm:t>
        <a:bodyPr/>
        <a:lstStyle/>
        <a:p>
          <a:r>
            <a:rPr lang="en-US" i="1" dirty="0"/>
            <a:t>The Book of Six Principles</a:t>
          </a:r>
        </a:p>
      </dgm:t>
    </dgm:pt>
    <dgm:pt modelId="{0C53472B-4E79-4DA0-8090-08AFD22F1ADA}" type="parTrans" cxnId="{40D80611-1B11-4620-B946-275E312D2EBD}">
      <dgm:prSet/>
      <dgm:spPr/>
      <dgm:t>
        <a:bodyPr/>
        <a:lstStyle/>
        <a:p>
          <a:endParaRPr lang="en-US"/>
        </a:p>
      </dgm:t>
    </dgm:pt>
    <dgm:pt modelId="{BE9D8E9E-41DE-47D5-B984-D4EC8DD82426}" type="sibTrans" cxnId="{40D80611-1B11-4620-B946-275E312D2EBD}">
      <dgm:prSet/>
      <dgm:spPr/>
      <dgm:t>
        <a:bodyPr/>
        <a:lstStyle/>
        <a:p>
          <a:endParaRPr lang="en-US"/>
        </a:p>
      </dgm:t>
    </dgm:pt>
    <dgm:pt modelId="{D6E29A65-B30B-49ED-8D06-56DEC5079092}">
      <dgm:prSet phldrT="[Text]"/>
      <dgm:spPr/>
      <dgm:t>
        <a:bodyPr/>
        <a:lstStyle/>
        <a:p>
          <a:r>
            <a:rPr lang="en-US" dirty="0"/>
            <a:t>Boethius’ </a:t>
          </a:r>
          <a:r>
            <a:rPr lang="en-US" i="1" dirty="0"/>
            <a:t>On Differential Topics</a:t>
          </a:r>
          <a:endParaRPr lang="en-US" dirty="0"/>
        </a:p>
      </dgm:t>
    </dgm:pt>
    <dgm:pt modelId="{45DB6B67-E865-4927-80B2-54D52EC5754A}" type="parTrans" cxnId="{6E507CC9-958C-4063-9B7D-5E7DC89F024D}">
      <dgm:prSet/>
      <dgm:spPr/>
      <dgm:t>
        <a:bodyPr/>
        <a:lstStyle/>
        <a:p>
          <a:endParaRPr lang="en-US"/>
        </a:p>
      </dgm:t>
    </dgm:pt>
    <dgm:pt modelId="{1F2EA33F-6E52-4E50-B763-EB62A46A3BCB}" type="sibTrans" cxnId="{6E507CC9-958C-4063-9B7D-5E7DC89F024D}">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B5DA2C83-64C5-45BA-944C-B8628334CBA5}">
      <dgm:prSet phldrT="[Text]"/>
      <dgm:spPr/>
      <dgm:t>
        <a:bodyPr/>
        <a:lstStyle/>
        <a:p>
          <a:r>
            <a:rPr lang="en-US" i="0" dirty="0"/>
            <a:t>Boethius’ </a:t>
          </a:r>
          <a:r>
            <a:rPr lang="en-US" i="1" dirty="0"/>
            <a:t>On Division</a:t>
          </a:r>
          <a:endParaRPr lang="en-US" i="0" dirty="0"/>
        </a:p>
      </dgm:t>
    </dgm:pt>
    <dgm:pt modelId="{43DF30A8-8692-43C4-B235-BCE0158F4BFB}" type="parTrans" cxnId="{32E7A119-0657-4293-8500-1A72DE371916}">
      <dgm:prSet/>
      <dgm:spPr/>
      <dgm:t>
        <a:bodyPr/>
        <a:lstStyle/>
        <a:p>
          <a:endParaRPr lang="en-US"/>
        </a:p>
      </dgm:t>
    </dgm:pt>
    <dgm:pt modelId="{73EC763B-58E7-478F-9DF9-E1989A149B27}" type="sibTrans" cxnId="{32E7A119-0657-4293-8500-1A72DE37191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3">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3">
        <dgm:presLayoutVars>
          <dgm:bulletEnabled val="1"/>
        </dgm:presLayoutVars>
      </dgm:prSet>
      <dgm:spPr/>
    </dgm:pt>
    <dgm:pt modelId="{ED941987-EB14-4FED-9BF6-BC5B7727D404}" type="pres">
      <dgm:prSet presAssocID="{37223CDA-A4D1-44C3-A15A-50E34D947A35}" presName="space" presStyleCnt="0"/>
      <dgm:spPr/>
    </dgm:pt>
    <dgm:pt modelId="{8172F90B-8426-4848-ACC1-2557FE91092D}" type="pres">
      <dgm:prSet presAssocID="{8315CF52-06E5-4D0A-A4F4-69C663DC567E}" presName="composite" presStyleCnt="0"/>
      <dgm:spPr/>
    </dgm:pt>
    <dgm:pt modelId="{0EDEDC91-CD16-4177-A7A5-A8E76BB70489}" type="pres">
      <dgm:prSet presAssocID="{8315CF52-06E5-4D0A-A4F4-69C663DC567E}" presName="parTx" presStyleLbl="alignNode1" presStyleIdx="1" presStyleCnt="3">
        <dgm:presLayoutVars>
          <dgm:chMax val="0"/>
          <dgm:chPref val="0"/>
          <dgm:bulletEnabled val="1"/>
        </dgm:presLayoutVars>
      </dgm:prSet>
      <dgm:spPr/>
    </dgm:pt>
    <dgm:pt modelId="{1BF8C057-7C6E-4C80-ACC4-682CE8D4ABAB}" type="pres">
      <dgm:prSet presAssocID="{8315CF52-06E5-4D0A-A4F4-69C663DC567E}" presName="desTx" presStyleLbl="alignAccFollowNode1" presStyleIdx="1" presStyleCnt="3">
        <dgm:presLayoutVars>
          <dgm:bulletEnabled val="1"/>
        </dgm:presLayoutVars>
      </dgm:prSet>
      <dgm:spPr/>
    </dgm:pt>
    <dgm:pt modelId="{676DE4FD-D732-40F1-90B4-49A25F02FB05}" type="pres">
      <dgm:prSet presAssocID="{5F786115-0FE6-4659-865A-BC9CAC9CD449}"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2" presStyleCnt="3">
        <dgm:presLayoutVars>
          <dgm:chMax val="0"/>
          <dgm:chPref val="0"/>
          <dgm:bulletEnabled val="1"/>
        </dgm:presLayoutVars>
      </dgm:prSet>
      <dgm:spPr/>
    </dgm:pt>
    <dgm:pt modelId="{60157413-CCFD-4D42-8826-83A41E090BDE}" type="pres">
      <dgm:prSet presAssocID="{33A9981E-ACDF-4429-8CD1-D5221B274B4D}" presName="desTx" presStyleLbl="alignAccFollowNode1" presStyleIdx="2" presStyleCnt="3">
        <dgm:presLayoutVars>
          <dgm:bulletEnabled val="1"/>
        </dgm:presLayoutVars>
      </dgm:prSet>
      <dgm:spPr/>
    </dgm:pt>
  </dgm:ptLst>
  <dgm:cxnLst>
    <dgm:cxn modelId="{EBB357B8-1A68-46A0-B197-09FB5CD48026}" srcId="{C7C97023-72F2-4545-9CE6-3709C6C8CB16}" destId="{33A9981E-ACDF-4429-8CD1-D5221B274B4D}" srcOrd="2"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342C213C-F002-4E32-8FFA-F742DDBF6380}" type="presOf" srcId="{D6E29A65-B30B-49ED-8D06-56DEC5079092}" destId="{1BF8C057-7C6E-4C80-ACC4-682CE8D4ABAB}" srcOrd="0" destOrd="2" presId="urn:microsoft.com/office/officeart/2005/8/layout/hList1"/>
    <dgm:cxn modelId="{32E7A119-0657-4293-8500-1A72DE371916}" srcId="{8315CF52-06E5-4D0A-A4F4-69C663DC567E}" destId="{B5DA2C83-64C5-45BA-944C-B8628334CBA5}" srcOrd="1" destOrd="0" parTransId="{43DF30A8-8692-43C4-B235-BCE0158F4BFB}" sibTransId="{73EC763B-58E7-478F-9DF9-E1989A149B27}"/>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D80611-1B11-4620-B946-275E312D2EBD}" srcId="{8315CF52-06E5-4D0A-A4F4-69C663DC567E}" destId="{8BD9182A-9026-42A4-AAD6-C52EBD0E4746}" srcOrd="0" destOrd="0" parTransId="{0C53472B-4E79-4DA0-8090-08AFD22F1ADA}" sibTransId="{BE9D8E9E-41DE-47D5-B984-D4EC8DD82426}"/>
    <dgm:cxn modelId="{F9541BDE-C147-4B2B-B036-A9CE6D830055}" srcId="{33A9981E-ACDF-4429-8CD1-D5221B274B4D}" destId="{55CB2A37-F3E5-483A-9460-ACAABD4238F5}" srcOrd="0" destOrd="0" parTransId="{3A30BC5E-AADA-4079-BA64-D02942E12C4B}" sibTransId="{065B9A3E-8DA9-4E88-9833-60638C67EDF0}"/>
    <dgm:cxn modelId="{4020B54C-645C-4028-B75C-18CC1E19CC77}" type="presOf" srcId="{8BD9182A-9026-42A4-AAD6-C52EBD0E4746}" destId="{1BF8C057-7C6E-4C80-ACC4-682CE8D4ABAB}" srcOrd="0" destOrd="0" presId="urn:microsoft.com/office/officeart/2005/8/layout/hList1"/>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0310F176-29A9-4AA3-AC65-6039C408B116}" type="presOf" srcId="{8315CF52-06E5-4D0A-A4F4-69C663DC567E}" destId="{0EDEDC91-CD16-4177-A7A5-A8E76BB70489}" srcOrd="0" destOrd="0"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61368246-B0FA-4312-BFE8-6D6565A45230}" srcId="{C7C97023-72F2-4545-9CE6-3709C6C8CB16}" destId="{8315CF52-06E5-4D0A-A4F4-69C663DC567E}" srcOrd="1" destOrd="0" parTransId="{1C124BCB-48FA-4F7B-AB5B-B214BA6006B6}" sibTransId="{5F786115-0FE6-4659-865A-BC9CAC9CD449}"/>
    <dgm:cxn modelId="{401C3ECC-B423-4F65-8A9E-79676E5F727C}" type="presOf" srcId="{B5DA2C83-64C5-45BA-944C-B8628334CBA5}" destId="{1BF8C057-7C6E-4C80-ACC4-682CE8D4ABAB}"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6E507CC9-958C-4063-9B7D-5E7DC89F024D}" srcId="{8315CF52-06E5-4D0A-A4F4-69C663DC567E}" destId="{D6E29A65-B30B-49ED-8D06-56DEC5079092}" srcOrd="2" destOrd="0" parTransId="{45DB6B67-E865-4927-80B2-54D52EC5754A}" sibTransId="{1F2EA33F-6E52-4E50-B763-EB62A46A3BCB}"/>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2A3272EF-E676-4202-B7BF-87B3AB21D1E9}" type="presParOf" srcId="{8268C1DE-8288-47C3-BB38-5D185119E2DC}" destId="{8172F90B-8426-4848-ACC1-2557FE91092D}" srcOrd="2" destOrd="0" presId="urn:microsoft.com/office/officeart/2005/8/layout/hList1"/>
    <dgm:cxn modelId="{24C0FCE5-2E22-445A-82B9-218A176DE6F4}" type="presParOf" srcId="{8172F90B-8426-4848-ACC1-2557FE91092D}" destId="{0EDEDC91-CD16-4177-A7A5-A8E76BB70489}" srcOrd="0" destOrd="0" presId="urn:microsoft.com/office/officeart/2005/8/layout/hList1"/>
    <dgm:cxn modelId="{FD487B77-881D-4AE1-A210-23761F8E38AD}" type="presParOf" srcId="{8172F90B-8426-4848-ACC1-2557FE91092D}" destId="{1BF8C057-7C6E-4C80-ACC4-682CE8D4ABAB}" srcOrd="1" destOrd="0" presId="urn:microsoft.com/office/officeart/2005/8/layout/hList1"/>
    <dgm:cxn modelId="{4B4A7F66-A49D-4B3C-955A-D32B1F90ADFC}" type="presParOf" srcId="{8268C1DE-8288-47C3-BB38-5D185119E2DC}" destId="{676DE4FD-D732-40F1-90B4-49A25F02FB05}" srcOrd="3" destOrd="0" presId="urn:microsoft.com/office/officeart/2005/8/layout/hList1"/>
    <dgm:cxn modelId="{D19FAA68-EB7D-47CD-9ED8-43707109BB4C}" type="presParOf" srcId="{8268C1DE-8288-47C3-BB38-5D185119E2DC}" destId="{966BC8BD-4010-4B2C-96FA-6AA3F33AE518}" srcOrd="4"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III.1 On Syllogisms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I. On Terms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II. On Propositions</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8143967-AEDB-45CC-89BF-6B8B0AD2FF5B}">
      <dgm:prSet phldrT="[Text]"/>
      <dgm:spPr/>
      <dgm:t>
        <a:bodyPr/>
        <a:lstStyle/>
        <a:p>
          <a:r>
            <a:rPr lang="en-US" i="1" dirty="0"/>
            <a:t>III.3 </a:t>
          </a:r>
          <a:r>
            <a:rPr lang="en-US" b="1" i="1" dirty="0"/>
            <a:t>On Consequences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III.4 On Fallacies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EE5A1B25-D845-452E-AF3D-68E69472BB5F}">
      <dgm:prSet phldrT="[Text]"/>
      <dgm:spPr/>
      <dgm:t>
        <a:bodyPr/>
        <a:lstStyle/>
        <a:p>
          <a:r>
            <a:rPr lang="en-US" i="1" dirty="0"/>
            <a:t>III.2 On Demonstrations</a:t>
          </a:r>
        </a:p>
      </dgm:t>
    </dgm:pt>
    <dgm:pt modelId="{3DA9D2E1-741C-47F3-BB71-BD5ABE6A49E6}" type="parTrans" cxnId="{4040A806-3590-4DB2-A8C4-5D555AC6475B}">
      <dgm:prSet/>
      <dgm:spPr/>
    </dgm:pt>
    <dgm:pt modelId="{014EA937-813D-4692-968E-0DE1C1B16374}" type="sibTrans" cxnId="{4040A806-3590-4DB2-A8C4-5D555AC6475B}">
      <dgm:prSet/>
      <dgm:spPr/>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EBB357B8-1A68-46A0-B197-09FB5CD48026}" srcId="{C7C97023-72F2-4545-9CE6-3709C6C8CB16}" destId="{33A9981E-ACDF-4429-8CD1-D5221B274B4D}" srcOrd="1" destOrd="0" parTransId="{C273A542-4939-483F-9FCB-18EF5DE6382F}" sibTransId="{F967FDB3-117D-4CCA-99BF-D24DBCD8C204}"/>
    <dgm:cxn modelId="{F6C0E850-40BF-4489-84B8-CB344CBBB00F}" type="presOf" srcId="{EE5A1B25-D845-452E-AF3D-68E69472BB5F}" destId="{60157413-CCFD-4D42-8826-83A41E090BDE}" srcOrd="0" destOrd="1"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1"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40A806-3590-4DB2-A8C4-5D555AC6475B}" srcId="{33A9981E-ACDF-4429-8CD1-D5221B274B4D}" destId="{EE5A1B25-D845-452E-AF3D-68E69472BB5F}" srcOrd="1" destOrd="0" parTransId="{3DA9D2E1-741C-47F3-BB71-BD5ABE6A49E6}" sibTransId="{014EA937-813D-4692-968E-0DE1C1B16374}"/>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D132E030-30D8-4B4B-9112-7C5AAF848E27}" type="presOf" srcId="{65419C37-8934-44CA-A408-3171964CC3EA}" destId="{F2089F39-A818-4C47-9632-0923E3436641}" srcOrd="0" destOrd="1"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E772FB1-D094-4A5E-A135-C72B5C7C5859}" type="presOf" srcId="{1DE8F1D9-4D0E-4957-AC1E-167006FE11FD}" destId="{F2089F39-A818-4C47-9632-0923E3436641}"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CBB5B7AF-7305-4B3C-BECB-FF5EB2F82B5A}" type="presOf" srcId="{FABDDE98-1372-4465-96EB-C929EA3587FF}" destId="{06D1AFD5-7082-4A61-906B-66AE00E48DCE}" srcOrd="0" destOrd="0" presId="urn:microsoft.com/office/officeart/2005/8/layout/hList1"/>
    <dgm:cxn modelId="{8AE6595C-94DB-4451-86FF-6746F3B1A779}" type="presOf" srcId="{55CB2A37-F3E5-483A-9460-ACAABD4238F5}" destId="{60157413-CCFD-4D42-8826-83A41E090BDE}" srcOrd="0" destOrd="0" presId="urn:microsoft.com/office/officeart/2005/8/layout/hList1"/>
    <dgm:cxn modelId="{6F7147B4-6E57-416E-9574-4F0B510FEE4A}" srcId="{FABDDE98-1372-4465-96EB-C929EA3587FF}" destId="{1DE8F1D9-4D0E-4957-AC1E-167006FE11FD}" srcOrd="0" destOrd="0" parTransId="{304C66CF-9492-4C43-8E69-8A569A67DF38}" sibTransId="{D7F65BB0-50CC-4A87-BB5B-3ABB693BFE76}"/>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a:t>Consequences</a:t>
          </a:r>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a:t>Formal</a:t>
          </a:r>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a:t>By an extrinsic middle</a:t>
          </a:r>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a:t>“From a necessary major premise and an </a:t>
          </a:r>
          <a:r>
            <a:rPr lang="en-US" dirty="0" err="1"/>
            <a:t>assertoric</a:t>
          </a:r>
          <a:r>
            <a:rPr lang="en-US" dirty="0"/>
            <a:t> minor follows a necessary conclusion”</a:t>
          </a:r>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a:t>By an intrinsic middle</a:t>
          </a:r>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a:t>“Socrates does not run, therefore a man does not run”</a:t>
          </a:r>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a:t>Material</a:t>
          </a:r>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a:t>Holds precisely by reason of the terms, and not by reason of any extrinsic middle</a:t>
          </a:r>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a:t>“If a man runs, God exists”</a:t>
          </a:r>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a:t>“A man is an ass, therefore God does not exist.”</a:t>
          </a:r>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pt>
    <dgm:pt modelId="{A4513B4C-A1B7-4D89-9C73-D05942A060C1}" type="pres">
      <dgm:prSet presAssocID="{3B0965BE-D054-4142-A8D2-E15FB9942246}" presName="rootConnector1" presStyleLbl="node1" presStyleIdx="0" presStyleCnt="0"/>
      <dgm:spPr/>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pt>
    <dgm:pt modelId="{29D48EA5-BF34-4CEB-BF3B-FF515BD8BA0E}" type="pres">
      <dgm:prSet presAssocID="{D560B293-DBF0-42AA-9C15-159565BFB557}" presName="rootConnector3" presStyleLbl="asst1" presStyleIdx="0" presStyleCnt="9"/>
      <dgm:spPr/>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pt>
    <dgm:pt modelId="{56ACF392-4154-436C-9770-A8C777E27C20}" type="pres">
      <dgm:prSet presAssocID="{4EC1319D-98B8-43F9-9DFD-F18E247D6038}" presName="rootConnector3" presStyleLbl="asst1" presStyleIdx="1" presStyleCnt="9"/>
      <dgm:spPr/>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pt>
    <dgm:pt modelId="{DA4581A3-C960-4F92-81E3-FD91D641FBF7}" type="pres">
      <dgm:prSet presAssocID="{A82EFFFB-8D98-4B68-8453-3EC152F4F4BC}" presName="rootConnector3" presStyleLbl="asst1" presStyleIdx="2" presStyleCnt="9"/>
      <dgm:spPr/>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pt>
    <dgm:pt modelId="{FA77E6DB-A290-4C97-9EA1-B8E9C1595836}" type="pres">
      <dgm:prSet presAssocID="{1070677C-EE1A-48BA-BAFB-ED09AE14C066}" presName="rootConnector3" presStyleLbl="asst1" presStyleIdx="3" presStyleCnt="9"/>
      <dgm:spPr/>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pt>
    <dgm:pt modelId="{2065BBDB-6772-4F28-9D9E-90B7CE42FC81}" type="pres">
      <dgm:prSet presAssocID="{778C5A6A-2915-4399-86C2-BC08871B1DEE}" presName="rootConnector3" presStyleLbl="asst1" presStyleIdx="4" presStyleCnt="9"/>
      <dgm:spPr/>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pt>
    <dgm:pt modelId="{00E864D9-30F3-4256-A9E8-3084D3D74CAC}" type="pres">
      <dgm:prSet presAssocID="{E79E8139-D746-4B62-8672-B10C0369C5D9}" presName="rootConnector3" presStyleLbl="asst1" presStyleIdx="5" presStyleCnt="9"/>
      <dgm:spPr/>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pt>
    <dgm:pt modelId="{480AFDEF-9836-4C75-B392-20037EF2C32B}" type="pres">
      <dgm:prSet presAssocID="{8F2ED8C9-0E2B-4B94-A9B4-19F17FA6588B}" presName="rootConnector3" presStyleLbl="asst1" presStyleIdx="6" presStyleCnt="9"/>
      <dgm:spPr/>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pt>
    <dgm:pt modelId="{93BF9216-C746-4132-82D8-08A7B4C26934}" type="pres">
      <dgm:prSet presAssocID="{4D581A0F-6079-4368-9E91-BDFC8B3B1B87}" presName="rootConnector3" presStyleLbl="asst1" presStyleIdx="7" presStyleCnt="9"/>
      <dgm:spPr/>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pt>
    <dgm:pt modelId="{1AD4FDBA-F88F-45A3-8B77-08C179331C10}" type="pres">
      <dgm:prSet presAssocID="{F8FA9592-B9EC-449C-B0DB-93D244668DE2}" presName="rootConnector3" presStyleLbl="asst1" presStyleIdx="8" presStyleCnt="9"/>
      <dgm:spPr/>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0D3BB89-FBE7-4B6E-AD03-7693AD257760}" type="presOf" srcId="{4EC1319D-98B8-43F9-9DFD-F18E247D6038}" destId="{4B065B25-17CF-4486-8528-48B186376A47}"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A81E2540-9B71-491D-8581-E970604E1429}" srcId="{3B0965BE-D054-4142-A8D2-E15FB9942246}" destId="{E79E8139-D746-4B62-8672-B10C0369C5D9}" srcOrd="1" destOrd="0" parTransId="{F2E607F3-B654-4B16-922A-61C1C0EDF581}" sibTransId="{66EDC9D0-7C57-497F-BCA5-EBA3E06A1EB6}"/>
    <dgm:cxn modelId="{90F9CBE2-159A-46F0-A415-19B52B2987AF}" type="presOf" srcId="{F8FA9592-B9EC-449C-B0DB-93D244668DE2}" destId="{2DD95D23-4A13-436F-B253-20E38EC2CB64}"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38FC28B9-01E0-4CD1-B248-915FE9D3DA8E}" type="presOf" srcId="{1070677C-EE1A-48BA-BAFB-ED09AE14C066}" destId="{1F785AAD-8B6E-489F-A2A2-0530A739EF0A}" srcOrd="0"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BB5A5626-2C71-48AD-B36D-15651201830B}" type="presOf" srcId="{3B0965BE-D054-4142-A8D2-E15FB9942246}" destId="{01F36405-ECBD-48BD-A921-851EAC138EE6}"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945FC95F-07AE-4B9F-98E9-E4FB9EE82F1A}" type="presOf" srcId="{1070677C-EE1A-48BA-BAFB-ED09AE14C066}" destId="{FA77E6DB-A290-4C97-9EA1-B8E9C1595836}" srcOrd="1" destOrd="0" presId="urn:microsoft.com/office/officeart/2005/8/layout/orgChart1"/>
    <dgm:cxn modelId="{EC4252D1-A825-467F-BECE-4498AE5A961D}" srcId="{18ABDFFE-5228-4E4C-95EE-685FCCD061E1}" destId="{3B0965BE-D054-4142-A8D2-E15FB9942246}" srcOrd="0" destOrd="0" parTransId="{1255FC98-3E36-4997-9C3F-4C748FA8F24B}" sibTransId="{5C7E5C1D-8C87-42D5-AC69-669826CCF92B}"/>
    <dgm:cxn modelId="{03BB2B96-3D19-4686-BB81-70A3CBE9D177}" type="presOf" srcId="{D560B293-DBF0-42AA-9C15-159565BFB557}" destId="{29D48EA5-BF34-4CEB-BF3B-FF515BD8BA0E}" srcOrd="1" destOrd="0" presId="urn:microsoft.com/office/officeart/2005/8/layout/orgChart1"/>
    <dgm:cxn modelId="{8305452F-2FAC-4D81-8CF2-AA116A70C90C}" type="presOf" srcId="{4EC1319D-98B8-43F9-9DFD-F18E247D6038}" destId="{56ACF392-4154-436C-9770-A8C777E27C20}" srcOrd="1" destOrd="0" presId="urn:microsoft.com/office/officeart/2005/8/layout/orgChart1"/>
    <dgm:cxn modelId="{69B256D2-8F19-4E4C-AB89-1AD51B19DE27}" type="presOf" srcId="{E79E8139-D746-4B62-8672-B10C0369C5D9}" destId="{E41B0B3F-A71F-4D67-ADEF-DCBC7BB198FD}"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41A27B57-2400-4B68-8558-55625747088F}" type="presOf" srcId="{1265E719-8F5A-4F7B-9180-D06102259271}" destId="{A125C91E-39B2-4427-B454-6939101B1BCA}"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1C62B693-26BA-40F9-B5AB-9ACE3317964C}" type="presOf" srcId="{A82EFFFB-8D98-4B68-8453-3EC152F4F4BC}" destId="{3AE4D9D8-5BF2-48B1-A394-937FECEBED9E}"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5F5E0D3-EE94-4CD5-A2F2-9F070DA3AC82}" type="presOf" srcId="{955AAAF1-FB27-4515-9AD3-8DE4AD0B99B0}" destId="{647A5149-0D09-4413-B7F1-B0AAAFD7191C}" srcOrd="0"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12AEB310-C8EE-4194-8D31-40577F5E7BE9}" type="presOf" srcId="{4B1198AF-7B94-4DA3-B765-0BFD0DD58969}" destId="{85413CED-6F19-4943-A6DF-B455694490E0}"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9DA92305-F258-4C83-9392-A2E03C0B9576}" srcId="{E79E8139-D746-4B62-8672-B10C0369C5D9}" destId="{8F2ED8C9-0E2B-4B94-A9B4-19F17FA6588B}" srcOrd="0" destOrd="0" parTransId="{955AAAF1-FB27-4515-9AD3-8DE4AD0B99B0}" sibTransId="{C92E6AD3-52CF-4E02-92F0-BD2B46048F50}"/>
    <dgm:cxn modelId="{46142F64-5738-4AE1-985A-5B50A537D5B0}" type="presOf" srcId="{ECBD1A45-C2F9-467B-BD45-B7D5C4DE9850}" destId="{97DBE1EE-C404-46CB-BB80-9DF384D98545}" srcOrd="0"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7D18F70C-56E7-48DD-A29A-6508F7C6DA13}" srcId="{3B0965BE-D054-4142-A8D2-E15FB9942246}" destId="{D560B293-DBF0-42AA-9C15-159565BFB557}" srcOrd="0" destOrd="0" parTransId="{6D162A48-52E4-40EA-81C8-A450EA32C7AD}" sibTransId="{529D115E-6CB0-46DF-A6A8-DDA9F4C3B0AD}"/>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a:t>Consequences</a:t>
          </a:r>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a:t>Formal</a:t>
          </a:r>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a:t>Material</a:t>
          </a:r>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a:t>Simple</a:t>
          </a:r>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a:t>As-of-now</a:t>
          </a:r>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pt>
    <dgm:pt modelId="{F08E6CDC-3ACC-40BF-A8D6-E38F0332578C}" type="pres">
      <dgm:prSet presAssocID="{CDDC4104-495B-476F-9EAB-F294B025B639}" presName="rootConnector1" presStyleLbl="node1" presStyleIdx="0" presStyleCnt="0"/>
      <dgm:spPr/>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pt>
    <dgm:pt modelId="{F541D9B4-2498-4763-ADF9-EF659EDF8E9F}" type="pres">
      <dgm:prSet presAssocID="{114CA871-99FC-4D18-9755-5F0C985149AF}" presName="rootConnector" presStyleLbl="node2" presStyleIdx="0" presStyleCnt="2"/>
      <dgm:spPr/>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pt>
    <dgm:pt modelId="{4A58DD60-BF85-489B-AACF-E41C4D2D99A5}" type="pres">
      <dgm:prSet presAssocID="{01B1A002-D54F-4D34-87A9-4B4F4B214641}" presName="rootConnector" presStyleLbl="node2" presStyleIdx="1" presStyleCnt="2"/>
      <dgm:spPr/>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pt>
    <dgm:pt modelId="{D37FC9CE-BCE6-4548-93FD-6470F564F478}" type="pres">
      <dgm:prSet presAssocID="{BDAF42A5-A5CA-43B2-929F-CFBF8A6A84C8}" presName="rootConnector" presStyleLbl="node3" presStyleIdx="0" presStyleCnt="2"/>
      <dgm:spPr/>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pt>
    <dgm:pt modelId="{F26B308C-731E-41E6-B662-AB4EA0D92866}" type="pres">
      <dgm:prSet presAssocID="{131F845E-B7A2-458B-9116-7747547F9345}" presName="rootConnector" presStyleLbl="node3" presStyleIdx="1" presStyleCnt="2"/>
      <dgm:spPr/>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4DF69FF6-D2B1-4608-B1AB-8506A9337232}" type="presOf" srcId="{131F845E-B7A2-458B-9116-7747547F9345}" destId="{6887BB1C-AC1F-4600-BFC2-7471E1C569FE}" srcOrd="0" destOrd="0" presId="urn:microsoft.com/office/officeart/2005/8/layout/orgChart1"/>
    <dgm:cxn modelId="{F2C38103-2E5D-4549-9747-D95A02B087E1}" type="presOf" srcId="{CDDC4104-495B-476F-9EAB-F294B025B639}" destId="{7CDAE793-98E1-4ADE-8D32-22287DA19CA8}"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26EBAB7D-C80C-46DF-867F-1DCC6332BA74}" type="presOf" srcId="{2B068EBD-F1F4-4C6B-93F1-D0BC12AF98E6}" destId="{3819AFD6-33A1-49B7-81E1-6069FCFC1ED9}" srcOrd="0"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3D1B5427-53FC-44DD-A437-70C2C233A907}" type="presOf" srcId="{CDDC4104-495B-476F-9EAB-F294B025B639}" destId="{F08E6CDC-3ACC-40BF-A8D6-E38F0332578C}" srcOrd="1" destOrd="0" presId="urn:microsoft.com/office/officeart/2005/8/layout/orgChart1"/>
    <dgm:cxn modelId="{E98C5721-27B3-4828-BAF8-EED54CFD84D2}" type="presOf" srcId="{114CA871-99FC-4D18-9755-5F0C985149AF}" destId="{AAD0585D-E262-4B9C-BA3F-10399EA3D758}" srcOrd="0" destOrd="0" presId="urn:microsoft.com/office/officeart/2005/8/layout/orgChart1"/>
    <dgm:cxn modelId="{E6E66B49-C128-40DD-A49C-C46E4F4E482E}" type="presOf" srcId="{A8972C79-4139-4B79-B294-16D83FFC8858}" destId="{6D663AF9-4491-40FD-93D6-47CF08C493CA}"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C981A1AE-DEAF-46FE-BB07-767CA61189D0}" type="presOf" srcId="{BDAF42A5-A5CA-43B2-929F-CFBF8A6A84C8}" destId="{B0B3D5B8-31B7-4738-ABD9-7DA3EAF0D2BC}" srcOrd="0"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05AA2B25-8E70-4734-BB79-8D236C3308EF}" type="presOf" srcId="{29562721-D309-4ACA-9670-F51A05CF597D}" destId="{CEABF345-7932-4151-97C0-9B55BF38FCA5}"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C8488043-A674-48A0-AA52-329859376A15}" srcId="{01B1A002-D54F-4D34-87A9-4B4F4B214641}" destId="{131F845E-B7A2-458B-9116-7747547F9345}" srcOrd="1" destOrd="0" parTransId="{2B068EBD-F1F4-4C6B-93F1-D0BC12AF98E6}" sibTransId="{CB8DE8C0-0DF3-46A9-A478-1F02C8E188F9}"/>
    <dgm:cxn modelId="{ABDBBDB2-F9FE-4F48-8ECC-CF3ECBEF3CDF}" type="presOf" srcId="{24AE8C99-7D72-41B2-9994-91C33FA139C3}" destId="{EAE3D71F-AD27-4496-9735-DB14F8948188}"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a:t>Consequences</a:t>
          </a:r>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a:t>Simple</a:t>
          </a:r>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a:t>Natural</a:t>
          </a:r>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a:t>Accidental</a:t>
          </a:r>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a:t>As-of-now</a:t>
          </a:r>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pt>
    <dgm:pt modelId="{B659A3EB-0608-4209-9436-5AC685CA9810}" type="pres">
      <dgm:prSet presAssocID="{9AD0CE10-588C-4BFD-AA61-5D8515EE1101}" presName="rootConnector1" presStyleLbl="node1" presStyleIdx="0" presStyleCnt="0"/>
      <dgm:spPr/>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pt>
    <dgm:pt modelId="{D21E068D-845C-4919-A7F6-3DA1D369FCB0}" type="pres">
      <dgm:prSet presAssocID="{E9E0D4BE-6E51-4D86-85CD-D043ED024B15}" presName="rootConnector3" presStyleLbl="asst1" presStyleIdx="0" presStyleCnt="4"/>
      <dgm:spPr/>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pt>
    <dgm:pt modelId="{D04D72A9-6163-40A9-AF4E-04521BB1503D}" type="pres">
      <dgm:prSet presAssocID="{35F30722-53B9-4E41-836B-1525DFCFC0CF}" presName="rootConnector3" presStyleLbl="asst1" presStyleIdx="1" presStyleCnt="4"/>
      <dgm:spPr/>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pt>
    <dgm:pt modelId="{3819DF6D-5637-41DB-AEB6-99C56177C7D5}" type="pres">
      <dgm:prSet presAssocID="{DDD19C8E-1EE9-486C-B689-96A76FF4DF63}" presName="rootConnector3" presStyleLbl="asst1" presStyleIdx="2" presStyleCnt="4"/>
      <dgm:spPr/>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pt>
    <dgm:pt modelId="{01376F11-5776-4B01-B6E5-1FE59B7EF5C4}" type="pres">
      <dgm:prSet presAssocID="{D2C8DDB2-7EEB-4436-BDB0-252EDC6E4BC3}" presName="rootConnector3" presStyleLbl="asst1" presStyleIdx="3" presStyleCnt="4"/>
      <dgm:spPr/>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217795B1-C33B-488F-A10E-17EF17D7B593}" type="presOf" srcId="{2EDE7757-A28D-41B0-A704-3E0551096F6C}" destId="{2926F342-42DC-4B67-9B11-A6825445B4EE}" srcOrd="0"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6A93467E-3C92-45D5-A18B-8E0E4806CF33}" type="presOf" srcId="{DDD19C8E-1EE9-486C-B689-96A76FF4DF63}" destId="{90CD7B00-CABA-4003-8490-8E1806121AE0}" srcOrd="0" destOrd="0" presId="urn:microsoft.com/office/officeart/2005/8/layout/orgChart1"/>
    <dgm:cxn modelId="{7475668D-89FB-4B1D-A392-6A2A1476FB29}" type="presOf" srcId="{A8DAED19-C239-4036-AAEB-30B6ADBE7F8B}" destId="{E0A0C45D-5759-4DC1-968D-6CE47FB40FB2}"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C1007DD6-6EFB-45E4-B390-F93C68F0821C}" srcId="{E9E0D4BE-6E51-4D86-85CD-D043ED024B15}" destId="{DDD19C8E-1EE9-486C-B689-96A76FF4DF63}" srcOrd="1" destOrd="0" parTransId="{A8DAED19-C239-4036-AAEB-30B6ADBE7F8B}" sibTransId="{84FE9289-3593-45F2-9700-156C3DE65D49}"/>
    <dgm:cxn modelId="{BB551605-BA4B-4ABF-B9B9-4D52F6EA7881}" type="presOf" srcId="{D2C8DDB2-7EEB-4436-BDB0-252EDC6E4BC3}" destId="{01376F11-5776-4B01-B6E5-1FE59B7EF5C4}" srcOrd="1" destOrd="0" presId="urn:microsoft.com/office/officeart/2005/8/layout/orgChart1"/>
    <dgm:cxn modelId="{918E738F-2D5E-4592-A11B-62092C8DB5E0}" type="presOf" srcId="{5F8F916C-6C5A-4BA9-AC24-EC2C3CF5B708}" destId="{38B78E58-55C9-425E-87EC-361C8AAB180C}" srcOrd="0" destOrd="0" presId="urn:microsoft.com/office/officeart/2005/8/layout/orgChart1"/>
    <dgm:cxn modelId="{5122A3C4-E1F4-415E-9D7D-0BFD1B42498C}" type="presOf" srcId="{DDD19C8E-1EE9-486C-B689-96A76FF4DF63}" destId="{3819DF6D-5637-41DB-AEB6-99C56177C7D5}" srcOrd="1"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C079DA76-64DC-47C8-9230-ED38490A121A}" type="presOf" srcId="{E9E0D4BE-6E51-4D86-85CD-D043ED024B15}" destId="{F17136B2-6E7E-4679-A532-B44B2DF89783}" srcOrd="0" destOrd="0" presId="urn:microsoft.com/office/officeart/2005/8/layout/orgChart1"/>
    <dgm:cxn modelId="{4B7FB78D-A64A-45EA-9663-213FDBB9D8ED}" srcId="{9AD0CE10-588C-4BFD-AA61-5D8515EE1101}" destId="{D2C8DDB2-7EEB-4436-BDB0-252EDC6E4BC3}" srcOrd="1" destOrd="0" parTransId="{19E1A273-062F-4181-8DBE-EFBE23BCD0C5}" sibTransId="{98EBC67B-C60D-434F-B0E6-82783E7BFDB0}"/>
    <dgm:cxn modelId="{44823558-669F-402F-B318-ACE2258D6CA9}" srcId="{E9E0D4BE-6E51-4D86-85CD-D043ED024B15}" destId="{35F30722-53B9-4E41-836B-1525DFCFC0CF}" srcOrd="0" destOrd="0" parTransId="{5F8F916C-6C5A-4BA9-AC24-EC2C3CF5B708}" sibTransId="{32FFC5B7-4F8E-42D3-A7B8-5628DBC3074B}"/>
    <dgm:cxn modelId="{3A330CAF-C312-4CE5-AA6D-83172F63AE36}" type="presOf" srcId="{19E1A273-062F-4181-8DBE-EFBE23BCD0C5}" destId="{2A1F25F2-2DEC-49E4-B52C-212DE80784E9}" srcOrd="0"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60867BEC-ED26-4B18-AF60-8F30C497AE25}" type="presOf" srcId="{9AD0CE10-588C-4BFD-AA61-5D8515EE1101}" destId="{28D5E008-ABA7-43B0-8641-343033075753}" srcOrd="0" destOrd="0" presId="urn:microsoft.com/office/officeart/2005/8/layout/orgChart1"/>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DC71C00-8241-4097-B8FF-A80C43732E6F}"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6987D52-4830-42A6-983B-9415F2F42BE4}">
      <dgm:prSet phldrT="[Text]"/>
      <dgm:spPr/>
      <dgm:t>
        <a:bodyPr/>
        <a:lstStyle/>
        <a:p>
          <a:r>
            <a:rPr lang="en-US" dirty="0"/>
            <a:t>Common personal supposition</a:t>
          </a:r>
        </a:p>
      </dgm:t>
    </dgm:pt>
    <dgm:pt modelId="{6EDD7947-E562-473D-BD93-9EFDFED74F2F}" type="parTrans" cxnId="{5FBCAD17-8BB0-4D8C-9222-0B8EA74EBCE3}">
      <dgm:prSet/>
      <dgm:spPr/>
      <dgm:t>
        <a:bodyPr/>
        <a:lstStyle/>
        <a:p>
          <a:endParaRPr lang="en-US"/>
        </a:p>
      </dgm:t>
    </dgm:pt>
    <dgm:pt modelId="{11C52DA6-D14F-46A6-AE37-CC7764616834}" type="sibTrans" cxnId="{5FBCAD17-8BB0-4D8C-9222-0B8EA74EBCE3}">
      <dgm:prSet/>
      <dgm:spPr/>
      <dgm:t>
        <a:bodyPr/>
        <a:lstStyle/>
        <a:p>
          <a:endParaRPr lang="en-US"/>
        </a:p>
      </dgm:t>
    </dgm:pt>
    <dgm:pt modelId="{4CCEE4F4-6F42-45F6-B8D9-78797A98F6DA}">
      <dgm:prSet phldrT="[Text]"/>
      <dgm:spPr/>
      <dgm:t>
        <a:bodyPr/>
        <a:lstStyle/>
        <a:p>
          <a:r>
            <a:rPr lang="en-US" dirty="0"/>
            <a:t>Determinate</a:t>
          </a:r>
        </a:p>
      </dgm:t>
    </dgm:pt>
    <dgm:pt modelId="{4242F706-482A-4D85-B89A-26054C0847CA}" type="parTrans" cxnId="{11B32F5C-3FB5-403A-AD9F-284C19EE89B9}">
      <dgm:prSet/>
      <dgm:spPr/>
      <dgm:t>
        <a:bodyPr/>
        <a:lstStyle/>
        <a:p>
          <a:endParaRPr lang="en-US"/>
        </a:p>
      </dgm:t>
    </dgm:pt>
    <dgm:pt modelId="{019C093F-7079-4C21-BE18-A9ED56BEF170}" type="sibTrans" cxnId="{11B32F5C-3FB5-403A-AD9F-284C19EE89B9}">
      <dgm:prSet/>
      <dgm:spPr/>
      <dgm:t>
        <a:bodyPr/>
        <a:lstStyle/>
        <a:p>
          <a:endParaRPr lang="en-US"/>
        </a:p>
      </dgm:t>
    </dgm:pt>
    <dgm:pt modelId="{08AF6A67-7A09-4F2F-A6BD-0CB8FC732964}">
      <dgm:prSet phldrT="[Text]"/>
      <dgm:spPr/>
      <dgm:t>
        <a:bodyPr/>
        <a:lstStyle/>
        <a:p>
          <a:r>
            <a:rPr lang="en-US" dirty="0"/>
            <a:t>Confused</a:t>
          </a:r>
        </a:p>
      </dgm:t>
    </dgm:pt>
    <dgm:pt modelId="{CF41D2F5-D8BC-4D1B-A3A3-91BC144EB7F4}" type="parTrans" cxnId="{B951B0A1-2944-49D0-924F-7939A653C5A1}">
      <dgm:prSet/>
      <dgm:spPr/>
      <dgm:t>
        <a:bodyPr/>
        <a:lstStyle/>
        <a:p>
          <a:endParaRPr lang="en-US"/>
        </a:p>
      </dgm:t>
    </dgm:pt>
    <dgm:pt modelId="{207DF089-D94F-41F1-BC79-6A0C0C90DE6C}" type="sibTrans" cxnId="{B951B0A1-2944-49D0-924F-7939A653C5A1}">
      <dgm:prSet/>
      <dgm:spPr/>
      <dgm:t>
        <a:bodyPr/>
        <a:lstStyle/>
        <a:p>
          <a:endParaRPr lang="en-US"/>
        </a:p>
      </dgm:t>
    </dgm:pt>
    <dgm:pt modelId="{7C409877-7F10-4973-8B10-3739E26E4688}">
      <dgm:prSet phldrT="[Text]"/>
      <dgm:spPr/>
      <dgm:t>
        <a:bodyPr/>
        <a:lstStyle/>
        <a:p>
          <a:r>
            <a:rPr lang="en-US" dirty="0"/>
            <a:t>Distributed</a:t>
          </a:r>
        </a:p>
      </dgm:t>
    </dgm:pt>
    <dgm:pt modelId="{0E59473F-9E83-4DF8-BBBE-2B8574AED36E}" type="parTrans" cxnId="{226682CE-EC69-4115-91D0-375D684135DA}">
      <dgm:prSet/>
      <dgm:spPr/>
      <dgm:t>
        <a:bodyPr/>
        <a:lstStyle/>
        <a:p>
          <a:endParaRPr lang="en-US"/>
        </a:p>
      </dgm:t>
    </dgm:pt>
    <dgm:pt modelId="{34A2C3ED-C46C-43CF-ABA1-FDC19B04CC46}" type="sibTrans" cxnId="{226682CE-EC69-4115-91D0-375D684135DA}">
      <dgm:prSet/>
      <dgm:spPr/>
      <dgm:t>
        <a:bodyPr/>
        <a:lstStyle/>
        <a:p>
          <a:endParaRPr lang="en-US"/>
        </a:p>
      </dgm:t>
    </dgm:pt>
    <dgm:pt modelId="{B0592F92-480C-4ECE-9C16-C0EBEBD6975A}">
      <dgm:prSet phldrT="[Text]"/>
      <dgm:spPr/>
      <dgm:t>
        <a:bodyPr/>
        <a:lstStyle/>
        <a:p>
          <a:r>
            <a:rPr lang="en-US" dirty="0"/>
            <a:t>Merely confused</a:t>
          </a:r>
        </a:p>
      </dgm:t>
    </dgm:pt>
    <dgm:pt modelId="{14C6F94E-5FFC-4526-96B5-6F2A0A84E72D}" type="parTrans" cxnId="{03FE3120-2988-41CD-94F7-0C86AA9D8AFB}">
      <dgm:prSet/>
      <dgm:spPr/>
      <dgm:t>
        <a:bodyPr/>
        <a:lstStyle/>
        <a:p>
          <a:endParaRPr lang="en-US"/>
        </a:p>
      </dgm:t>
    </dgm:pt>
    <dgm:pt modelId="{7A75093C-D5C0-4297-97B7-D48C97A146B1}" type="sibTrans" cxnId="{03FE3120-2988-41CD-94F7-0C86AA9D8AFB}">
      <dgm:prSet/>
      <dgm:spPr/>
      <dgm:t>
        <a:bodyPr/>
        <a:lstStyle/>
        <a:p>
          <a:endParaRPr lang="en-US"/>
        </a:p>
      </dgm:t>
    </dgm:pt>
    <dgm:pt modelId="{18321F10-410F-4C1E-8680-D0D558EFBC7E}">
      <dgm:prSet phldrT="[Text]"/>
      <dgm:spPr/>
      <dgm:t>
        <a:bodyPr/>
        <a:lstStyle/>
        <a:p>
          <a:r>
            <a:rPr lang="en-US" b="1" i="1" dirty="0"/>
            <a:t>Some S </a:t>
          </a:r>
          <a:r>
            <a:rPr lang="en-US" b="0" i="1" dirty="0"/>
            <a:t>is P: Therefore, this S is P </a:t>
          </a:r>
          <a:r>
            <a:rPr lang="en-US" b="0" i="1" u="sng" dirty="0"/>
            <a:t>or </a:t>
          </a:r>
          <a:r>
            <a:rPr lang="en-US" b="0" i="1" u="none" dirty="0"/>
            <a:t>that S is P … etc.</a:t>
          </a:r>
          <a:endParaRPr lang="en-US" b="1" i="1" dirty="0"/>
        </a:p>
      </dgm:t>
    </dgm:pt>
    <dgm:pt modelId="{F4C058C2-328B-4286-9205-E23F0FDCBC81}" type="parTrans" cxnId="{297819EB-FF3E-4F22-A4F9-5AAC6E96B803}">
      <dgm:prSet/>
      <dgm:spPr/>
      <dgm:t>
        <a:bodyPr/>
        <a:lstStyle/>
        <a:p>
          <a:endParaRPr lang="en-US"/>
        </a:p>
      </dgm:t>
    </dgm:pt>
    <dgm:pt modelId="{7B7EF5C3-C692-4323-81FA-FDD49E2EEFF7}" type="sibTrans" cxnId="{297819EB-FF3E-4F22-A4F9-5AAC6E96B803}">
      <dgm:prSet/>
      <dgm:spPr/>
      <dgm:t>
        <a:bodyPr/>
        <a:lstStyle/>
        <a:p>
          <a:endParaRPr lang="en-US"/>
        </a:p>
      </dgm:t>
    </dgm:pt>
    <dgm:pt modelId="{87A8276C-6EB8-4178-898D-26D1105EAE76}">
      <dgm:prSet phldrT="[Text]"/>
      <dgm:spPr/>
      <dgm:t>
        <a:bodyPr/>
        <a:lstStyle/>
        <a:p>
          <a:r>
            <a:rPr lang="en-US" b="1" i="1" dirty="0"/>
            <a:t>Every S </a:t>
          </a:r>
          <a:r>
            <a:rPr lang="en-US" b="0" i="1" dirty="0"/>
            <a:t>is P: so this S is P, </a:t>
          </a:r>
          <a:r>
            <a:rPr lang="en-US" b="0" i="1" u="sng" dirty="0"/>
            <a:t>and</a:t>
          </a:r>
          <a:r>
            <a:rPr lang="en-US" b="0" i="1" u="none" dirty="0"/>
            <a:t> that S is P … etc.</a:t>
          </a:r>
          <a:endParaRPr lang="en-US" b="0" i="1" dirty="0"/>
        </a:p>
      </dgm:t>
    </dgm:pt>
    <dgm:pt modelId="{B5502936-EFCF-430D-91E2-F98F2FCDDECD}" type="parTrans" cxnId="{B9880197-60B9-4585-9E8A-38A7C07AD13F}">
      <dgm:prSet/>
      <dgm:spPr/>
      <dgm:t>
        <a:bodyPr/>
        <a:lstStyle/>
        <a:p>
          <a:endParaRPr lang="en-US"/>
        </a:p>
      </dgm:t>
    </dgm:pt>
    <dgm:pt modelId="{2496357F-C46C-4D64-96F4-35D4DBC34C92}" type="sibTrans" cxnId="{B9880197-60B9-4585-9E8A-38A7C07AD13F}">
      <dgm:prSet/>
      <dgm:spPr/>
      <dgm:t>
        <a:bodyPr/>
        <a:lstStyle/>
        <a:p>
          <a:endParaRPr lang="en-US"/>
        </a:p>
      </dgm:t>
    </dgm:pt>
    <dgm:pt modelId="{B900927E-FB53-46A9-8A86-0B8DEC747AAC}">
      <dgm:prSet phldrT="[Text]"/>
      <dgm:spPr/>
      <dgm:t>
        <a:bodyPr/>
        <a:lstStyle/>
        <a:p>
          <a:r>
            <a:rPr lang="en-US" b="0" i="1" dirty="0"/>
            <a:t>Every S is </a:t>
          </a:r>
          <a:r>
            <a:rPr lang="en-US" b="1" i="1" dirty="0"/>
            <a:t>P</a:t>
          </a:r>
          <a:r>
            <a:rPr lang="en-US" b="0" i="1" dirty="0"/>
            <a:t>: so Every S is this P </a:t>
          </a:r>
          <a:r>
            <a:rPr lang="en-US" b="0" i="1" u="sng" dirty="0"/>
            <a:t>or </a:t>
          </a:r>
          <a:r>
            <a:rPr lang="en-US" b="0" i="1" u="none" dirty="0"/>
            <a:t>that P … etc.</a:t>
          </a:r>
          <a:endParaRPr lang="en-US" b="0" i="1" dirty="0"/>
        </a:p>
      </dgm:t>
    </dgm:pt>
    <dgm:pt modelId="{8033CFDD-D7A1-4CC7-8F91-3FB82147D74D}" type="parTrans" cxnId="{6BF5EDDC-784E-4DF5-909F-09856CB216D1}">
      <dgm:prSet/>
      <dgm:spPr/>
      <dgm:t>
        <a:bodyPr/>
        <a:lstStyle/>
        <a:p>
          <a:endParaRPr lang="en-US"/>
        </a:p>
      </dgm:t>
    </dgm:pt>
    <dgm:pt modelId="{E370F117-EA27-4187-8EE2-B88BC42EABF8}" type="sibTrans" cxnId="{6BF5EDDC-784E-4DF5-909F-09856CB216D1}">
      <dgm:prSet/>
      <dgm:spPr/>
      <dgm:t>
        <a:bodyPr/>
        <a:lstStyle/>
        <a:p>
          <a:endParaRPr lang="en-US"/>
        </a:p>
      </dgm:t>
    </dgm:pt>
    <dgm:pt modelId="{C6564FFA-D389-4CFF-9D09-7F5BA33AFDE4}" type="pres">
      <dgm:prSet presAssocID="{7DC71C00-8241-4097-B8FF-A80C43732E6F}" presName="hierChild1" presStyleCnt="0">
        <dgm:presLayoutVars>
          <dgm:orgChart val="1"/>
          <dgm:chPref val="1"/>
          <dgm:dir/>
          <dgm:animOne val="branch"/>
          <dgm:animLvl val="lvl"/>
          <dgm:resizeHandles/>
        </dgm:presLayoutVars>
      </dgm:prSet>
      <dgm:spPr/>
    </dgm:pt>
    <dgm:pt modelId="{682238C8-9E9C-4D77-AA8D-03FE63180D39}" type="pres">
      <dgm:prSet presAssocID="{66987D52-4830-42A6-983B-9415F2F42BE4}" presName="hierRoot1" presStyleCnt="0">
        <dgm:presLayoutVars>
          <dgm:hierBranch val="init"/>
        </dgm:presLayoutVars>
      </dgm:prSet>
      <dgm:spPr/>
    </dgm:pt>
    <dgm:pt modelId="{C572AF84-47C5-4CD6-8DD3-C4314BB41147}" type="pres">
      <dgm:prSet presAssocID="{66987D52-4830-42A6-983B-9415F2F42BE4}" presName="rootComposite1" presStyleCnt="0"/>
      <dgm:spPr/>
    </dgm:pt>
    <dgm:pt modelId="{616D7E67-B364-4D32-B005-E99872219B77}" type="pres">
      <dgm:prSet presAssocID="{66987D52-4830-42A6-983B-9415F2F42BE4}" presName="rootText1" presStyleLbl="node0" presStyleIdx="0" presStyleCnt="1">
        <dgm:presLayoutVars>
          <dgm:chPref val="3"/>
        </dgm:presLayoutVars>
      </dgm:prSet>
      <dgm:spPr/>
    </dgm:pt>
    <dgm:pt modelId="{F2254580-9A63-4862-9FCE-C15ED275316A}" type="pres">
      <dgm:prSet presAssocID="{66987D52-4830-42A6-983B-9415F2F42BE4}" presName="rootConnector1" presStyleLbl="node1" presStyleIdx="0" presStyleCnt="0"/>
      <dgm:spPr/>
    </dgm:pt>
    <dgm:pt modelId="{E9354722-5442-49FA-BE10-4431A6852E18}" type="pres">
      <dgm:prSet presAssocID="{66987D52-4830-42A6-983B-9415F2F42BE4}" presName="hierChild2" presStyleCnt="0"/>
      <dgm:spPr/>
    </dgm:pt>
    <dgm:pt modelId="{8D41F0A5-6291-4BAD-9233-E1F8AB8C0985}" type="pres">
      <dgm:prSet presAssocID="{4242F706-482A-4D85-B89A-26054C0847CA}" presName="Name37" presStyleLbl="parChTrans1D2" presStyleIdx="0" presStyleCnt="2"/>
      <dgm:spPr/>
    </dgm:pt>
    <dgm:pt modelId="{05A7AA65-A061-490A-92FD-E69CC049DEE0}" type="pres">
      <dgm:prSet presAssocID="{4CCEE4F4-6F42-45F6-B8D9-78797A98F6DA}" presName="hierRoot2" presStyleCnt="0">
        <dgm:presLayoutVars>
          <dgm:hierBranch val="init"/>
        </dgm:presLayoutVars>
      </dgm:prSet>
      <dgm:spPr/>
    </dgm:pt>
    <dgm:pt modelId="{0268A2AE-0E0C-4F31-887E-8D8B9333915A}" type="pres">
      <dgm:prSet presAssocID="{4CCEE4F4-6F42-45F6-B8D9-78797A98F6DA}" presName="rootComposite" presStyleCnt="0"/>
      <dgm:spPr/>
    </dgm:pt>
    <dgm:pt modelId="{9FD65E88-F2FB-431A-9AD8-0E89E4D0A494}" type="pres">
      <dgm:prSet presAssocID="{4CCEE4F4-6F42-45F6-B8D9-78797A98F6DA}" presName="rootText" presStyleLbl="node2" presStyleIdx="0" presStyleCnt="2">
        <dgm:presLayoutVars>
          <dgm:chPref val="3"/>
        </dgm:presLayoutVars>
      </dgm:prSet>
      <dgm:spPr/>
    </dgm:pt>
    <dgm:pt modelId="{8C12A75D-39E8-4A4A-AE9D-842D73082925}" type="pres">
      <dgm:prSet presAssocID="{4CCEE4F4-6F42-45F6-B8D9-78797A98F6DA}" presName="rootConnector" presStyleLbl="node2" presStyleIdx="0" presStyleCnt="2"/>
      <dgm:spPr/>
    </dgm:pt>
    <dgm:pt modelId="{92C8C2E8-6777-48BC-8063-DF3C8DC23374}" type="pres">
      <dgm:prSet presAssocID="{4CCEE4F4-6F42-45F6-B8D9-78797A98F6DA}" presName="hierChild4" presStyleCnt="0"/>
      <dgm:spPr/>
    </dgm:pt>
    <dgm:pt modelId="{72D339CC-BE62-480A-8FCC-A19A553F2E2D}" type="pres">
      <dgm:prSet presAssocID="{F4C058C2-328B-4286-9205-E23F0FDCBC81}" presName="Name37" presStyleLbl="parChTrans1D3" presStyleIdx="0" presStyleCnt="3"/>
      <dgm:spPr/>
    </dgm:pt>
    <dgm:pt modelId="{72B4C2F1-C32F-4C26-99FD-599ACE8B9B7B}" type="pres">
      <dgm:prSet presAssocID="{18321F10-410F-4C1E-8680-D0D558EFBC7E}" presName="hierRoot2" presStyleCnt="0">
        <dgm:presLayoutVars>
          <dgm:hierBranch val="init"/>
        </dgm:presLayoutVars>
      </dgm:prSet>
      <dgm:spPr/>
    </dgm:pt>
    <dgm:pt modelId="{0E9A2D21-BBAC-47C6-B5A6-57E0CDDA43A4}" type="pres">
      <dgm:prSet presAssocID="{18321F10-410F-4C1E-8680-D0D558EFBC7E}" presName="rootComposite" presStyleCnt="0"/>
      <dgm:spPr/>
    </dgm:pt>
    <dgm:pt modelId="{78DFCDF1-A561-4721-ADC7-9F8B121574F4}" type="pres">
      <dgm:prSet presAssocID="{18321F10-410F-4C1E-8680-D0D558EFBC7E}" presName="rootText" presStyleLbl="node3" presStyleIdx="0" presStyleCnt="3">
        <dgm:presLayoutVars>
          <dgm:chPref val="3"/>
        </dgm:presLayoutVars>
      </dgm:prSet>
      <dgm:spPr/>
    </dgm:pt>
    <dgm:pt modelId="{B85131DC-5EF6-4CDC-B9F7-4C14BD658B97}" type="pres">
      <dgm:prSet presAssocID="{18321F10-410F-4C1E-8680-D0D558EFBC7E}" presName="rootConnector" presStyleLbl="node3" presStyleIdx="0" presStyleCnt="3"/>
      <dgm:spPr/>
    </dgm:pt>
    <dgm:pt modelId="{C33BC9AC-7D63-46BB-ADAC-A2A74803D744}" type="pres">
      <dgm:prSet presAssocID="{18321F10-410F-4C1E-8680-D0D558EFBC7E}" presName="hierChild4" presStyleCnt="0"/>
      <dgm:spPr/>
    </dgm:pt>
    <dgm:pt modelId="{5B467FF2-DE94-4747-B264-2727A270A9DE}" type="pres">
      <dgm:prSet presAssocID="{18321F10-410F-4C1E-8680-D0D558EFBC7E}" presName="hierChild5" presStyleCnt="0"/>
      <dgm:spPr/>
    </dgm:pt>
    <dgm:pt modelId="{2D97D2B2-3603-4C36-ABF6-4D4AB4E3040E}" type="pres">
      <dgm:prSet presAssocID="{4CCEE4F4-6F42-45F6-B8D9-78797A98F6DA}" presName="hierChild5" presStyleCnt="0"/>
      <dgm:spPr/>
    </dgm:pt>
    <dgm:pt modelId="{B57A7438-1748-4416-840D-79C09E309EC3}" type="pres">
      <dgm:prSet presAssocID="{CF41D2F5-D8BC-4D1B-A3A3-91BC144EB7F4}" presName="Name37" presStyleLbl="parChTrans1D2" presStyleIdx="1" presStyleCnt="2"/>
      <dgm:spPr/>
    </dgm:pt>
    <dgm:pt modelId="{8B94EF73-16D3-4B09-88A7-FD647AEA6250}" type="pres">
      <dgm:prSet presAssocID="{08AF6A67-7A09-4F2F-A6BD-0CB8FC732964}" presName="hierRoot2" presStyleCnt="0">
        <dgm:presLayoutVars>
          <dgm:hierBranch val="init"/>
        </dgm:presLayoutVars>
      </dgm:prSet>
      <dgm:spPr/>
    </dgm:pt>
    <dgm:pt modelId="{81B96EF1-E7F2-4203-98E4-65BB70E9F6D7}" type="pres">
      <dgm:prSet presAssocID="{08AF6A67-7A09-4F2F-A6BD-0CB8FC732964}" presName="rootComposite" presStyleCnt="0"/>
      <dgm:spPr/>
    </dgm:pt>
    <dgm:pt modelId="{13D04BB2-8F46-4E4E-970B-1B7C038A0870}" type="pres">
      <dgm:prSet presAssocID="{08AF6A67-7A09-4F2F-A6BD-0CB8FC732964}" presName="rootText" presStyleLbl="node2" presStyleIdx="1" presStyleCnt="2">
        <dgm:presLayoutVars>
          <dgm:chPref val="3"/>
        </dgm:presLayoutVars>
      </dgm:prSet>
      <dgm:spPr/>
    </dgm:pt>
    <dgm:pt modelId="{C6A5BAE5-B846-4B81-A4BA-CEB7E8505BDC}" type="pres">
      <dgm:prSet presAssocID="{08AF6A67-7A09-4F2F-A6BD-0CB8FC732964}" presName="rootConnector" presStyleLbl="node2" presStyleIdx="1" presStyleCnt="2"/>
      <dgm:spPr/>
    </dgm:pt>
    <dgm:pt modelId="{E61DB2ED-5F3E-46B5-A937-48B86AFD8734}" type="pres">
      <dgm:prSet presAssocID="{08AF6A67-7A09-4F2F-A6BD-0CB8FC732964}" presName="hierChild4" presStyleCnt="0"/>
      <dgm:spPr/>
    </dgm:pt>
    <dgm:pt modelId="{964129B4-B4B1-4FA0-B97F-5F06BA5881E5}" type="pres">
      <dgm:prSet presAssocID="{0E59473F-9E83-4DF8-BBBE-2B8574AED36E}" presName="Name37" presStyleLbl="parChTrans1D3" presStyleIdx="1" presStyleCnt="3"/>
      <dgm:spPr/>
    </dgm:pt>
    <dgm:pt modelId="{226B3EAE-9377-4D94-8692-4FF806E7F838}" type="pres">
      <dgm:prSet presAssocID="{7C409877-7F10-4973-8B10-3739E26E4688}" presName="hierRoot2" presStyleCnt="0">
        <dgm:presLayoutVars>
          <dgm:hierBranch val="init"/>
        </dgm:presLayoutVars>
      </dgm:prSet>
      <dgm:spPr/>
    </dgm:pt>
    <dgm:pt modelId="{F44817F0-D921-41C3-800C-AE096BF19B68}" type="pres">
      <dgm:prSet presAssocID="{7C409877-7F10-4973-8B10-3739E26E4688}" presName="rootComposite" presStyleCnt="0"/>
      <dgm:spPr/>
    </dgm:pt>
    <dgm:pt modelId="{938DD0BD-034D-44E4-9D30-73A0128664B7}" type="pres">
      <dgm:prSet presAssocID="{7C409877-7F10-4973-8B10-3739E26E4688}" presName="rootText" presStyleLbl="node3" presStyleIdx="1" presStyleCnt="3">
        <dgm:presLayoutVars>
          <dgm:chPref val="3"/>
        </dgm:presLayoutVars>
      </dgm:prSet>
      <dgm:spPr/>
    </dgm:pt>
    <dgm:pt modelId="{EA6F1BE1-B1AC-4280-89A7-BF14C7823B96}" type="pres">
      <dgm:prSet presAssocID="{7C409877-7F10-4973-8B10-3739E26E4688}" presName="rootConnector" presStyleLbl="node3" presStyleIdx="1" presStyleCnt="3"/>
      <dgm:spPr/>
    </dgm:pt>
    <dgm:pt modelId="{D455288D-5445-4965-AB0B-C166FDF11DD5}" type="pres">
      <dgm:prSet presAssocID="{7C409877-7F10-4973-8B10-3739E26E4688}" presName="hierChild4" presStyleCnt="0"/>
      <dgm:spPr/>
    </dgm:pt>
    <dgm:pt modelId="{3F5CA96C-85FF-473E-978E-52215A148D97}" type="pres">
      <dgm:prSet presAssocID="{B5502936-EFCF-430D-91E2-F98F2FCDDECD}" presName="Name37" presStyleLbl="parChTrans1D4" presStyleIdx="0" presStyleCnt="2"/>
      <dgm:spPr/>
    </dgm:pt>
    <dgm:pt modelId="{623B295B-8A4E-4D8C-ADA0-044289A1E63E}" type="pres">
      <dgm:prSet presAssocID="{87A8276C-6EB8-4178-898D-26D1105EAE76}" presName="hierRoot2" presStyleCnt="0">
        <dgm:presLayoutVars>
          <dgm:hierBranch val="init"/>
        </dgm:presLayoutVars>
      </dgm:prSet>
      <dgm:spPr/>
    </dgm:pt>
    <dgm:pt modelId="{952D3AB0-1F02-4F40-A0AA-DA58570BCFBF}" type="pres">
      <dgm:prSet presAssocID="{87A8276C-6EB8-4178-898D-26D1105EAE76}" presName="rootComposite" presStyleCnt="0"/>
      <dgm:spPr/>
    </dgm:pt>
    <dgm:pt modelId="{D60069AC-ADBE-4F73-AE90-163C74473FEA}" type="pres">
      <dgm:prSet presAssocID="{87A8276C-6EB8-4178-898D-26D1105EAE76}" presName="rootText" presStyleLbl="node4" presStyleIdx="0" presStyleCnt="2">
        <dgm:presLayoutVars>
          <dgm:chPref val="3"/>
        </dgm:presLayoutVars>
      </dgm:prSet>
      <dgm:spPr/>
    </dgm:pt>
    <dgm:pt modelId="{E02406BA-0739-47C9-81A7-E9BE10B9570B}" type="pres">
      <dgm:prSet presAssocID="{87A8276C-6EB8-4178-898D-26D1105EAE76}" presName="rootConnector" presStyleLbl="node4" presStyleIdx="0" presStyleCnt="2"/>
      <dgm:spPr/>
    </dgm:pt>
    <dgm:pt modelId="{EB2EB698-1652-41DF-B39C-D42D3381456A}" type="pres">
      <dgm:prSet presAssocID="{87A8276C-6EB8-4178-898D-26D1105EAE76}" presName="hierChild4" presStyleCnt="0"/>
      <dgm:spPr/>
    </dgm:pt>
    <dgm:pt modelId="{77994CC1-A33B-4ACF-A7CE-096407784696}" type="pres">
      <dgm:prSet presAssocID="{87A8276C-6EB8-4178-898D-26D1105EAE76}" presName="hierChild5" presStyleCnt="0"/>
      <dgm:spPr/>
    </dgm:pt>
    <dgm:pt modelId="{E6D351B1-FE44-41CC-9000-9133FE8CE763}" type="pres">
      <dgm:prSet presAssocID="{7C409877-7F10-4973-8B10-3739E26E4688}" presName="hierChild5" presStyleCnt="0"/>
      <dgm:spPr/>
    </dgm:pt>
    <dgm:pt modelId="{4A0A8226-D462-4260-AAD8-50DF8C39BC74}" type="pres">
      <dgm:prSet presAssocID="{14C6F94E-5FFC-4526-96B5-6F2A0A84E72D}" presName="Name37" presStyleLbl="parChTrans1D3" presStyleIdx="2" presStyleCnt="3"/>
      <dgm:spPr/>
    </dgm:pt>
    <dgm:pt modelId="{DF205B04-45CC-4B38-BF9D-DAF4EDDCF3D7}" type="pres">
      <dgm:prSet presAssocID="{B0592F92-480C-4ECE-9C16-C0EBEBD6975A}" presName="hierRoot2" presStyleCnt="0">
        <dgm:presLayoutVars>
          <dgm:hierBranch val="init"/>
        </dgm:presLayoutVars>
      </dgm:prSet>
      <dgm:spPr/>
    </dgm:pt>
    <dgm:pt modelId="{E9744EE7-6A8F-41BF-A1BE-301CC66070A1}" type="pres">
      <dgm:prSet presAssocID="{B0592F92-480C-4ECE-9C16-C0EBEBD6975A}" presName="rootComposite" presStyleCnt="0"/>
      <dgm:spPr/>
    </dgm:pt>
    <dgm:pt modelId="{7EB084CD-69D2-4330-9347-A7D3DA98D98B}" type="pres">
      <dgm:prSet presAssocID="{B0592F92-480C-4ECE-9C16-C0EBEBD6975A}" presName="rootText" presStyleLbl="node3" presStyleIdx="2" presStyleCnt="3">
        <dgm:presLayoutVars>
          <dgm:chPref val="3"/>
        </dgm:presLayoutVars>
      </dgm:prSet>
      <dgm:spPr/>
    </dgm:pt>
    <dgm:pt modelId="{955C39E5-87F4-49BE-BEB3-C26162668E49}" type="pres">
      <dgm:prSet presAssocID="{B0592F92-480C-4ECE-9C16-C0EBEBD6975A}" presName="rootConnector" presStyleLbl="node3" presStyleIdx="2" presStyleCnt="3"/>
      <dgm:spPr/>
    </dgm:pt>
    <dgm:pt modelId="{984E186E-706E-4940-9CF8-15F707CDB657}" type="pres">
      <dgm:prSet presAssocID="{B0592F92-480C-4ECE-9C16-C0EBEBD6975A}" presName="hierChild4" presStyleCnt="0"/>
      <dgm:spPr/>
    </dgm:pt>
    <dgm:pt modelId="{32E65F87-612B-44A2-85A4-36DC73025714}" type="pres">
      <dgm:prSet presAssocID="{8033CFDD-D7A1-4CC7-8F91-3FB82147D74D}" presName="Name37" presStyleLbl="parChTrans1D4" presStyleIdx="1" presStyleCnt="2"/>
      <dgm:spPr/>
    </dgm:pt>
    <dgm:pt modelId="{0840C587-F68A-4B32-A185-8CDA0F85F150}" type="pres">
      <dgm:prSet presAssocID="{B900927E-FB53-46A9-8A86-0B8DEC747AAC}" presName="hierRoot2" presStyleCnt="0">
        <dgm:presLayoutVars>
          <dgm:hierBranch val="init"/>
        </dgm:presLayoutVars>
      </dgm:prSet>
      <dgm:spPr/>
    </dgm:pt>
    <dgm:pt modelId="{9C596171-B032-4888-9C0F-DDF094393EEB}" type="pres">
      <dgm:prSet presAssocID="{B900927E-FB53-46A9-8A86-0B8DEC747AAC}" presName="rootComposite" presStyleCnt="0"/>
      <dgm:spPr/>
    </dgm:pt>
    <dgm:pt modelId="{3B8EADF4-A075-4BB0-8C4B-34C11A673B38}" type="pres">
      <dgm:prSet presAssocID="{B900927E-FB53-46A9-8A86-0B8DEC747AAC}" presName="rootText" presStyleLbl="node4" presStyleIdx="1" presStyleCnt="2">
        <dgm:presLayoutVars>
          <dgm:chPref val="3"/>
        </dgm:presLayoutVars>
      </dgm:prSet>
      <dgm:spPr/>
    </dgm:pt>
    <dgm:pt modelId="{CA3F2FD3-EADD-4EF7-B6D3-5D661EEB2038}" type="pres">
      <dgm:prSet presAssocID="{B900927E-FB53-46A9-8A86-0B8DEC747AAC}" presName="rootConnector" presStyleLbl="node4" presStyleIdx="1" presStyleCnt="2"/>
      <dgm:spPr/>
    </dgm:pt>
    <dgm:pt modelId="{E33DCB75-61B5-497F-A6DF-C63D90E29CDD}" type="pres">
      <dgm:prSet presAssocID="{B900927E-FB53-46A9-8A86-0B8DEC747AAC}" presName="hierChild4" presStyleCnt="0"/>
      <dgm:spPr/>
    </dgm:pt>
    <dgm:pt modelId="{1507A300-8C0C-4A24-B393-C832FC6ADB80}" type="pres">
      <dgm:prSet presAssocID="{B900927E-FB53-46A9-8A86-0B8DEC747AAC}" presName="hierChild5" presStyleCnt="0"/>
      <dgm:spPr/>
    </dgm:pt>
    <dgm:pt modelId="{0B55BDFE-E68B-438F-9820-9C89160295EE}" type="pres">
      <dgm:prSet presAssocID="{B0592F92-480C-4ECE-9C16-C0EBEBD6975A}" presName="hierChild5" presStyleCnt="0"/>
      <dgm:spPr/>
    </dgm:pt>
    <dgm:pt modelId="{81163F37-07FD-4634-A84E-EFDE5FF09B10}" type="pres">
      <dgm:prSet presAssocID="{08AF6A67-7A09-4F2F-A6BD-0CB8FC732964}" presName="hierChild5" presStyleCnt="0"/>
      <dgm:spPr/>
    </dgm:pt>
    <dgm:pt modelId="{06C44026-9674-4452-BD4F-09D0DE8EEBB7}" type="pres">
      <dgm:prSet presAssocID="{66987D52-4830-42A6-983B-9415F2F42BE4}" presName="hierChild3" presStyleCnt="0"/>
      <dgm:spPr/>
    </dgm:pt>
  </dgm:ptLst>
  <dgm:cxnLst>
    <dgm:cxn modelId="{3844190C-6D51-48CF-BE12-C9AA804FF04B}" type="presOf" srcId="{B900927E-FB53-46A9-8A86-0B8DEC747AAC}" destId="{CA3F2FD3-EADD-4EF7-B6D3-5D661EEB2038}" srcOrd="1" destOrd="0" presId="urn:microsoft.com/office/officeart/2005/8/layout/orgChart1"/>
    <dgm:cxn modelId="{B951B0A1-2944-49D0-924F-7939A653C5A1}" srcId="{66987D52-4830-42A6-983B-9415F2F42BE4}" destId="{08AF6A67-7A09-4F2F-A6BD-0CB8FC732964}" srcOrd="1" destOrd="0" parTransId="{CF41D2F5-D8BC-4D1B-A3A3-91BC144EB7F4}" sibTransId="{207DF089-D94F-41F1-BC79-6A0C0C90DE6C}"/>
    <dgm:cxn modelId="{D46AC357-05FA-4772-A371-250CDDD9C4DC}" type="presOf" srcId="{14C6F94E-5FFC-4526-96B5-6F2A0A84E72D}" destId="{4A0A8226-D462-4260-AAD8-50DF8C39BC74}" srcOrd="0" destOrd="0" presId="urn:microsoft.com/office/officeart/2005/8/layout/orgChart1"/>
    <dgm:cxn modelId="{9F2557A8-37A5-4AFC-BBFC-6EDA3A03DD15}" type="presOf" srcId="{7DC71C00-8241-4097-B8FF-A80C43732E6F}" destId="{C6564FFA-D389-4CFF-9D09-7F5BA33AFDE4}" srcOrd="0" destOrd="0" presId="urn:microsoft.com/office/officeart/2005/8/layout/orgChart1"/>
    <dgm:cxn modelId="{39286B1A-FE9F-42D8-A29E-572B068481DF}" type="presOf" srcId="{B0592F92-480C-4ECE-9C16-C0EBEBD6975A}" destId="{7EB084CD-69D2-4330-9347-A7D3DA98D98B}" srcOrd="0" destOrd="0" presId="urn:microsoft.com/office/officeart/2005/8/layout/orgChart1"/>
    <dgm:cxn modelId="{6BF5EDDC-784E-4DF5-909F-09856CB216D1}" srcId="{B0592F92-480C-4ECE-9C16-C0EBEBD6975A}" destId="{B900927E-FB53-46A9-8A86-0B8DEC747AAC}" srcOrd="0" destOrd="0" parTransId="{8033CFDD-D7A1-4CC7-8F91-3FB82147D74D}" sibTransId="{E370F117-EA27-4187-8EE2-B88BC42EABF8}"/>
    <dgm:cxn modelId="{4E6AD426-2ECB-475D-B695-D5C5BD113342}" type="presOf" srcId="{87A8276C-6EB8-4178-898D-26D1105EAE76}" destId="{E02406BA-0739-47C9-81A7-E9BE10B9570B}" srcOrd="1" destOrd="0" presId="urn:microsoft.com/office/officeart/2005/8/layout/orgChart1"/>
    <dgm:cxn modelId="{297819EB-FF3E-4F22-A4F9-5AAC6E96B803}" srcId="{4CCEE4F4-6F42-45F6-B8D9-78797A98F6DA}" destId="{18321F10-410F-4C1E-8680-D0D558EFBC7E}" srcOrd="0" destOrd="0" parTransId="{F4C058C2-328B-4286-9205-E23F0FDCBC81}" sibTransId="{7B7EF5C3-C692-4323-81FA-FDD49E2EEFF7}"/>
    <dgm:cxn modelId="{03FE3120-2988-41CD-94F7-0C86AA9D8AFB}" srcId="{08AF6A67-7A09-4F2F-A6BD-0CB8FC732964}" destId="{B0592F92-480C-4ECE-9C16-C0EBEBD6975A}" srcOrd="1" destOrd="0" parTransId="{14C6F94E-5FFC-4526-96B5-6F2A0A84E72D}" sibTransId="{7A75093C-D5C0-4297-97B7-D48C97A146B1}"/>
    <dgm:cxn modelId="{6579266C-117D-452E-A889-891264BFCCFB}" type="presOf" srcId="{B5502936-EFCF-430D-91E2-F98F2FCDDECD}" destId="{3F5CA96C-85FF-473E-978E-52215A148D97}" srcOrd="0" destOrd="0" presId="urn:microsoft.com/office/officeart/2005/8/layout/orgChart1"/>
    <dgm:cxn modelId="{11B32F5C-3FB5-403A-AD9F-284C19EE89B9}" srcId="{66987D52-4830-42A6-983B-9415F2F42BE4}" destId="{4CCEE4F4-6F42-45F6-B8D9-78797A98F6DA}" srcOrd="0" destOrd="0" parTransId="{4242F706-482A-4D85-B89A-26054C0847CA}" sibTransId="{019C093F-7079-4C21-BE18-A9ED56BEF170}"/>
    <dgm:cxn modelId="{E5E4DB91-20D4-40E6-8276-71737D436AFD}" type="presOf" srcId="{18321F10-410F-4C1E-8680-D0D558EFBC7E}" destId="{78DFCDF1-A561-4721-ADC7-9F8B121574F4}" srcOrd="0" destOrd="0" presId="urn:microsoft.com/office/officeart/2005/8/layout/orgChart1"/>
    <dgm:cxn modelId="{59F6CB38-CCBF-4DA5-BD62-B80EDA3A346F}" type="presOf" srcId="{66987D52-4830-42A6-983B-9415F2F42BE4}" destId="{616D7E67-B364-4D32-B005-E99872219B77}" srcOrd="0" destOrd="0" presId="urn:microsoft.com/office/officeart/2005/8/layout/orgChart1"/>
    <dgm:cxn modelId="{D5CBDFB0-2D36-4568-8975-43A753A22E2A}" type="presOf" srcId="{7C409877-7F10-4973-8B10-3739E26E4688}" destId="{938DD0BD-034D-44E4-9D30-73A0128664B7}" srcOrd="0" destOrd="0" presId="urn:microsoft.com/office/officeart/2005/8/layout/orgChart1"/>
    <dgm:cxn modelId="{F5E49026-75BE-4CBF-9B9F-7505DCC12763}" type="presOf" srcId="{0E59473F-9E83-4DF8-BBBE-2B8574AED36E}" destId="{964129B4-B4B1-4FA0-B97F-5F06BA5881E5}" srcOrd="0" destOrd="0" presId="urn:microsoft.com/office/officeart/2005/8/layout/orgChart1"/>
    <dgm:cxn modelId="{BA23959D-0629-4334-BFA3-073FB0F30A9A}" type="presOf" srcId="{4CCEE4F4-6F42-45F6-B8D9-78797A98F6DA}" destId="{9FD65E88-F2FB-431A-9AD8-0E89E4D0A494}" srcOrd="0" destOrd="0" presId="urn:microsoft.com/office/officeart/2005/8/layout/orgChart1"/>
    <dgm:cxn modelId="{E2372EBC-4BCB-48DF-B47B-4CF555EB6294}" type="presOf" srcId="{B0592F92-480C-4ECE-9C16-C0EBEBD6975A}" destId="{955C39E5-87F4-49BE-BEB3-C26162668E49}" srcOrd="1" destOrd="0" presId="urn:microsoft.com/office/officeart/2005/8/layout/orgChart1"/>
    <dgm:cxn modelId="{C54A70A7-1F05-4C60-A0E2-991F736C0DDA}" type="presOf" srcId="{B900927E-FB53-46A9-8A86-0B8DEC747AAC}" destId="{3B8EADF4-A075-4BB0-8C4B-34C11A673B38}" srcOrd="0" destOrd="0" presId="urn:microsoft.com/office/officeart/2005/8/layout/orgChart1"/>
    <dgm:cxn modelId="{226682CE-EC69-4115-91D0-375D684135DA}" srcId="{08AF6A67-7A09-4F2F-A6BD-0CB8FC732964}" destId="{7C409877-7F10-4973-8B10-3739E26E4688}" srcOrd="0" destOrd="0" parTransId="{0E59473F-9E83-4DF8-BBBE-2B8574AED36E}" sibTransId="{34A2C3ED-C46C-43CF-ABA1-FDC19B04CC46}"/>
    <dgm:cxn modelId="{57525D93-86EC-4183-B4A1-47EA9CA77477}" type="presOf" srcId="{4CCEE4F4-6F42-45F6-B8D9-78797A98F6DA}" destId="{8C12A75D-39E8-4A4A-AE9D-842D73082925}" srcOrd="1" destOrd="0" presId="urn:microsoft.com/office/officeart/2005/8/layout/orgChart1"/>
    <dgm:cxn modelId="{3ADF835E-3BF7-4AEA-BC5C-23ED6C34F1BD}" type="presOf" srcId="{8033CFDD-D7A1-4CC7-8F91-3FB82147D74D}" destId="{32E65F87-612B-44A2-85A4-36DC73025714}" srcOrd="0" destOrd="0" presId="urn:microsoft.com/office/officeart/2005/8/layout/orgChart1"/>
    <dgm:cxn modelId="{BA0F0FC9-EB11-4F19-9360-5D50B0A57AE3}" type="presOf" srcId="{F4C058C2-328B-4286-9205-E23F0FDCBC81}" destId="{72D339CC-BE62-480A-8FCC-A19A553F2E2D}" srcOrd="0" destOrd="0" presId="urn:microsoft.com/office/officeart/2005/8/layout/orgChart1"/>
    <dgm:cxn modelId="{5FBCAD17-8BB0-4D8C-9222-0B8EA74EBCE3}" srcId="{7DC71C00-8241-4097-B8FF-A80C43732E6F}" destId="{66987D52-4830-42A6-983B-9415F2F42BE4}" srcOrd="0" destOrd="0" parTransId="{6EDD7947-E562-473D-BD93-9EFDFED74F2F}" sibTransId="{11C52DA6-D14F-46A6-AE37-CC7764616834}"/>
    <dgm:cxn modelId="{2DB608A4-1466-43BE-9A75-5B3B68350158}" type="presOf" srcId="{08AF6A67-7A09-4F2F-A6BD-0CB8FC732964}" destId="{C6A5BAE5-B846-4B81-A4BA-CEB7E8505BDC}" srcOrd="1" destOrd="0" presId="urn:microsoft.com/office/officeart/2005/8/layout/orgChart1"/>
    <dgm:cxn modelId="{6422AF24-941D-4DFD-AB20-00572F97353F}" type="presOf" srcId="{08AF6A67-7A09-4F2F-A6BD-0CB8FC732964}" destId="{13D04BB2-8F46-4E4E-970B-1B7C038A0870}" srcOrd="0" destOrd="0" presId="urn:microsoft.com/office/officeart/2005/8/layout/orgChart1"/>
    <dgm:cxn modelId="{006A7D0E-3DE6-4906-B6C1-1566B28C17B3}" type="presOf" srcId="{18321F10-410F-4C1E-8680-D0D558EFBC7E}" destId="{B85131DC-5EF6-4CDC-B9F7-4C14BD658B97}" srcOrd="1" destOrd="0" presId="urn:microsoft.com/office/officeart/2005/8/layout/orgChart1"/>
    <dgm:cxn modelId="{82277F9B-EBC5-4D15-A7E4-07676F24AEB1}" type="presOf" srcId="{66987D52-4830-42A6-983B-9415F2F42BE4}" destId="{F2254580-9A63-4862-9FCE-C15ED275316A}" srcOrd="1" destOrd="0" presId="urn:microsoft.com/office/officeart/2005/8/layout/orgChart1"/>
    <dgm:cxn modelId="{186E157E-99E0-4AA7-9007-095B01D7C80A}" type="presOf" srcId="{87A8276C-6EB8-4178-898D-26D1105EAE76}" destId="{D60069AC-ADBE-4F73-AE90-163C74473FEA}" srcOrd="0" destOrd="0" presId="urn:microsoft.com/office/officeart/2005/8/layout/orgChart1"/>
    <dgm:cxn modelId="{F1A47006-0217-408B-8389-80E056F8FF19}" type="presOf" srcId="{CF41D2F5-D8BC-4D1B-A3A3-91BC144EB7F4}" destId="{B57A7438-1748-4416-840D-79C09E309EC3}" srcOrd="0" destOrd="0" presId="urn:microsoft.com/office/officeart/2005/8/layout/orgChart1"/>
    <dgm:cxn modelId="{C592371E-F06E-497E-971E-1EEE45521188}" type="presOf" srcId="{4242F706-482A-4D85-B89A-26054C0847CA}" destId="{8D41F0A5-6291-4BAD-9233-E1F8AB8C0985}" srcOrd="0" destOrd="0" presId="urn:microsoft.com/office/officeart/2005/8/layout/orgChart1"/>
    <dgm:cxn modelId="{4F00C573-10C2-4043-8B0B-1915B60BC592}" type="presOf" srcId="{7C409877-7F10-4973-8B10-3739E26E4688}" destId="{EA6F1BE1-B1AC-4280-89A7-BF14C7823B96}" srcOrd="1" destOrd="0" presId="urn:microsoft.com/office/officeart/2005/8/layout/orgChart1"/>
    <dgm:cxn modelId="{B9880197-60B9-4585-9E8A-38A7C07AD13F}" srcId="{7C409877-7F10-4973-8B10-3739E26E4688}" destId="{87A8276C-6EB8-4178-898D-26D1105EAE76}" srcOrd="0" destOrd="0" parTransId="{B5502936-EFCF-430D-91E2-F98F2FCDDECD}" sibTransId="{2496357F-C46C-4D64-96F4-35D4DBC34C92}"/>
    <dgm:cxn modelId="{EF6F628C-0E7C-4564-BFBD-C9AE6781577D}" type="presParOf" srcId="{C6564FFA-D389-4CFF-9D09-7F5BA33AFDE4}" destId="{682238C8-9E9C-4D77-AA8D-03FE63180D39}" srcOrd="0" destOrd="0" presId="urn:microsoft.com/office/officeart/2005/8/layout/orgChart1"/>
    <dgm:cxn modelId="{463DC2F1-AF14-4056-98A3-B6BC27610337}" type="presParOf" srcId="{682238C8-9E9C-4D77-AA8D-03FE63180D39}" destId="{C572AF84-47C5-4CD6-8DD3-C4314BB41147}" srcOrd="0" destOrd="0" presId="urn:microsoft.com/office/officeart/2005/8/layout/orgChart1"/>
    <dgm:cxn modelId="{783DBC65-51AA-4846-AC3F-AD571F7438FE}" type="presParOf" srcId="{C572AF84-47C5-4CD6-8DD3-C4314BB41147}" destId="{616D7E67-B364-4D32-B005-E99872219B77}" srcOrd="0" destOrd="0" presId="urn:microsoft.com/office/officeart/2005/8/layout/orgChart1"/>
    <dgm:cxn modelId="{7287EE86-B1D6-498E-BBC7-6C71F4436110}" type="presParOf" srcId="{C572AF84-47C5-4CD6-8DD3-C4314BB41147}" destId="{F2254580-9A63-4862-9FCE-C15ED275316A}" srcOrd="1" destOrd="0" presId="urn:microsoft.com/office/officeart/2005/8/layout/orgChart1"/>
    <dgm:cxn modelId="{F8634209-931C-488D-8E19-46D8C9E87C13}" type="presParOf" srcId="{682238C8-9E9C-4D77-AA8D-03FE63180D39}" destId="{E9354722-5442-49FA-BE10-4431A6852E18}" srcOrd="1" destOrd="0" presId="urn:microsoft.com/office/officeart/2005/8/layout/orgChart1"/>
    <dgm:cxn modelId="{B7F6CB84-45BC-4171-A7DB-9E4D79A4CC72}" type="presParOf" srcId="{E9354722-5442-49FA-BE10-4431A6852E18}" destId="{8D41F0A5-6291-4BAD-9233-E1F8AB8C0985}" srcOrd="0" destOrd="0" presId="urn:microsoft.com/office/officeart/2005/8/layout/orgChart1"/>
    <dgm:cxn modelId="{C1F3E3D9-B5D5-41BA-B631-69096F52553A}" type="presParOf" srcId="{E9354722-5442-49FA-BE10-4431A6852E18}" destId="{05A7AA65-A061-490A-92FD-E69CC049DEE0}" srcOrd="1" destOrd="0" presId="urn:microsoft.com/office/officeart/2005/8/layout/orgChart1"/>
    <dgm:cxn modelId="{5ACF88E7-A1FC-48CB-AF07-E68AE7D55183}" type="presParOf" srcId="{05A7AA65-A061-490A-92FD-E69CC049DEE0}" destId="{0268A2AE-0E0C-4F31-887E-8D8B9333915A}" srcOrd="0" destOrd="0" presId="urn:microsoft.com/office/officeart/2005/8/layout/orgChart1"/>
    <dgm:cxn modelId="{F3B48CC8-E9E1-473A-A4E5-8BA8F217D4AB}" type="presParOf" srcId="{0268A2AE-0E0C-4F31-887E-8D8B9333915A}" destId="{9FD65E88-F2FB-431A-9AD8-0E89E4D0A494}" srcOrd="0" destOrd="0" presId="urn:microsoft.com/office/officeart/2005/8/layout/orgChart1"/>
    <dgm:cxn modelId="{0755C809-2993-43BC-B382-6938DC485BE7}" type="presParOf" srcId="{0268A2AE-0E0C-4F31-887E-8D8B9333915A}" destId="{8C12A75D-39E8-4A4A-AE9D-842D73082925}" srcOrd="1" destOrd="0" presId="urn:microsoft.com/office/officeart/2005/8/layout/orgChart1"/>
    <dgm:cxn modelId="{4655FE1C-441A-4B20-AB8B-95C918310A68}" type="presParOf" srcId="{05A7AA65-A061-490A-92FD-E69CC049DEE0}" destId="{92C8C2E8-6777-48BC-8063-DF3C8DC23374}" srcOrd="1" destOrd="0" presId="urn:microsoft.com/office/officeart/2005/8/layout/orgChart1"/>
    <dgm:cxn modelId="{D34F638C-B1DF-491B-BEC4-7840DE7C1068}" type="presParOf" srcId="{92C8C2E8-6777-48BC-8063-DF3C8DC23374}" destId="{72D339CC-BE62-480A-8FCC-A19A553F2E2D}" srcOrd="0" destOrd="0" presId="urn:microsoft.com/office/officeart/2005/8/layout/orgChart1"/>
    <dgm:cxn modelId="{0C338ABB-CB0E-4623-B29E-56E037C4BA8B}" type="presParOf" srcId="{92C8C2E8-6777-48BC-8063-DF3C8DC23374}" destId="{72B4C2F1-C32F-4C26-99FD-599ACE8B9B7B}" srcOrd="1" destOrd="0" presId="urn:microsoft.com/office/officeart/2005/8/layout/orgChart1"/>
    <dgm:cxn modelId="{728D9259-6784-415D-B7F7-A94508041D1C}" type="presParOf" srcId="{72B4C2F1-C32F-4C26-99FD-599ACE8B9B7B}" destId="{0E9A2D21-BBAC-47C6-B5A6-57E0CDDA43A4}" srcOrd="0" destOrd="0" presId="urn:microsoft.com/office/officeart/2005/8/layout/orgChart1"/>
    <dgm:cxn modelId="{EFF05066-10A8-4FA4-BD88-D048593ADA07}" type="presParOf" srcId="{0E9A2D21-BBAC-47C6-B5A6-57E0CDDA43A4}" destId="{78DFCDF1-A561-4721-ADC7-9F8B121574F4}" srcOrd="0" destOrd="0" presId="urn:microsoft.com/office/officeart/2005/8/layout/orgChart1"/>
    <dgm:cxn modelId="{4E8AF1BC-8913-44CE-81A9-5F9E6CF9D365}" type="presParOf" srcId="{0E9A2D21-BBAC-47C6-B5A6-57E0CDDA43A4}" destId="{B85131DC-5EF6-4CDC-B9F7-4C14BD658B97}" srcOrd="1" destOrd="0" presId="urn:microsoft.com/office/officeart/2005/8/layout/orgChart1"/>
    <dgm:cxn modelId="{4CEF4FCF-8008-4AB9-9186-6AE7365A938D}" type="presParOf" srcId="{72B4C2F1-C32F-4C26-99FD-599ACE8B9B7B}" destId="{C33BC9AC-7D63-46BB-ADAC-A2A74803D744}" srcOrd="1" destOrd="0" presId="urn:microsoft.com/office/officeart/2005/8/layout/orgChart1"/>
    <dgm:cxn modelId="{B3BFA462-2B9A-4DB2-A9A5-9D42EFE5A5BB}" type="presParOf" srcId="{72B4C2F1-C32F-4C26-99FD-599ACE8B9B7B}" destId="{5B467FF2-DE94-4747-B264-2727A270A9DE}" srcOrd="2" destOrd="0" presId="urn:microsoft.com/office/officeart/2005/8/layout/orgChart1"/>
    <dgm:cxn modelId="{81C674A6-9974-4B83-B549-EA880521B739}" type="presParOf" srcId="{05A7AA65-A061-490A-92FD-E69CC049DEE0}" destId="{2D97D2B2-3603-4C36-ABF6-4D4AB4E3040E}" srcOrd="2" destOrd="0" presId="urn:microsoft.com/office/officeart/2005/8/layout/orgChart1"/>
    <dgm:cxn modelId="{775C4AA1-FDB9-4615-818E-AAB27BE4EFE1}" type="presParOf" srcId="{E9354722-5442-49FA-BE10-4431A6852E18}" destId="{B57A7438-1748-4416-840D-79C09E309EC3}" srcOrd="2" destOrd="0" presId="urn:microsoft.com/office/officeart/2005/8/layout/orgChart1"/>
    <dgm:cxn modelId="{FFB5EB28-9B7F-4CD4-864F-5F34C213B681}" type="presParOf" srcId="{E9354722-5442-49FA-BE10-4431A6852E18}" destId="{8B94EF73-16D3-4B09-88A7-FD647AEA6250}" srcOrd="3" destOrd="0" presId="urn:microsoft.com/office/officeart/2005/8/layout/orgChart1"/>
    <dgm:cxn modelId="{DD18A378-45EB-4EE6-AF3B-11742B63DEF0}" type="presParOf" srcId="{8B94EF73-16D3-4B09-88A7-FD647AEA6250}" destId="{81B96EF1-E7F2-4203-98E4-65BB70E9F6D7}" srcOrd="0" destOrd="0" presId="urn:microsoft.com/office/officeart/2005/8/layout/orgChart1"/>
    <dgm:cxn modelId="{ED5C66CE-A367-481D-B587-8A3C75F583C2}" type="presParOf" srcId="{81B96EF1-E7F2-4203-98E4-65BB70E9F6D7}" destId="{13D04BB2-8F46-4E4E-970B-1B7C038A0870}" srcOrd="0" destOrd="0" presId="urn:microsoft.com/office/officeart/2005/8/layout/orgChart1"/>
    <dgm:cxn modelId="{E51D8CC7-F1CC-47B4-8308-10FC8A6779B0}" type="presParOf" srcId="{81B96EF1-E7F2-4203-98E4-65BB70E9F6D7}" destId="{C6A5BAE5-B846-4B81-A4BA-CEB7E8505BDC}" srcOrd="1" destOrd="0" presId="urn:microsoft.com/office/officeart/2005/8/layout/orgChart1"/>
    <dgm:cxn modelId="{38CD0755-3057-4ABB-90F3-6883A8448E25}" type="presParOf" srcId="{8B94EF73-16D3-4B09-88A7-FD647AEA6250}" destId="{E61DB2ED-5F3E-46B5-A937-48B86AFD8734}" srcOrd="1" destOrd="0" presId="urn:microsoft.com/office/officeart/2005/8/layout/orgChart1"/>
    <dgm:cxn modelId="{73725155-FA9F-4589-85B8-AEEC8399EE73}" type="presParOf" srcId="{E61DB2ED-5F3E-46B5-A937-48B86AFD8734}" destId="{964129B4-B4B1-4FA0-B97F-5F06BA5881E5}" srcOrd="0" destOrd="0" presId="urn:microsoft.com/office/officeart/2005/8/layout/orgChart1"/>
    <dgm:cxn modelId="{74593BF2-9585-4039-AF90-2563D5071121}" type="presParOf" srcId="{E61DB2ED-5F3E-46B5-A937-48B86AFD8734}" destId="{226B3EAE-9377-4D94-8692-4FF806E7F838}" srcOrd="1" destOrd="0" presId="urn:microsoft.com/office/officeart/2005/8/layout/orgChart1"/>
    <dgm:cxn modelId="{8367D381-AE9D-400D-90CC-B6FD8F9BA48F}" type="presParOf" srcId="{226B3EAE-9377-4D94-8692-4FF806E7F838}" destId="{F44817F0-D921-41C3-800C-AE096BF19B68}" srcOrd="0" destOrd="0" presId="urn:microsoft.com/office/officeart/2005/8/layout/orgChart1"/>
    <dgm:cxn modelId="{5EEB8B63-556F-4409-9F38-01D7A5FF709E}" type="presParOf" srcId="{F44817F0-D921-41C3-800C-AE096BF19B68}" destId="{938DD0BD-034D-44E4-9D30-73A0128664B7}" srcOrd="0" destOrd="0" presId="urn:microsoft.com/office/officeart/2005/8/layout/orgChart1"/>
    <dgm:cxn modelId="{D602015E-B6DB-448F-AC05-4809E1366191}" type="presParOf" srcId="{F44817F0-D921-41C3-800C-AE096BF19B68}" destId="{EA6F1BE1-B1AC-4280-89A7-BF14C7823B96}" srcOrd="1" destOrd="0" presId="urn:microsoft.com/office/officeart/2005/8/layout/orgChart1"/>
    <dgm:cxn modelId="{7233AB1B-31CD-4CE0-A643-9D58FA08E62E}" type="presParOf" srcId="{226B3EAE-9377-4D94-8692-4FF806E7F838}" destId="{D455288D-5445-4965-AB0B-C166FDF11DD5}" srcOrd="1" destOrd="0" presId="urn:microsoft.com/office/officeart/2005/8/layout/orgChart1"/>
    <dgm:cxn modelId="{EDAAE8C5-1DC2-48E4-B131-A4D28AD6D3EC}" type="presParOf" srcId="{D455288D-5445-4965-AB0B-C166FDF11DD5}" destId="{3F5CA96C-85FF-473E-978E-52215A148D97}" srcOrd="0" destOrd="0" presId="urn:microsoft.com/office/officeart/2005/8/layout/orgChart1"/>
    <dgm:cxn modelId="{F97C7AF7-8357-4EA9-B238-CDF0E09473A2}" type="presParOf" srcId="{D455288D-5445-4965-AB0B-C166FDF11DD5}" destId="{623B295B-8A4E-4D8C-ADA0-044289A1E63E}" srcOrd="1" destOrd="0" presId="urn:microsoft.com/office/officeart/2005/8/layout/orgChart1"/>
    <dgm:cxn modelId="{B1A526FF-0304-4AF7-9F63-1332738B1725}" type="presParOf" srcId="{623B295B-8A4E-4D8C-ADA0-044289A1E63E}" destId="{952D3AB0-1F02-4F40-A0AA-DA58570BCFBF}" srcOrd="0" destOrd="0" presId="urn:microsoft.com/office/officeart/2005/8/layout/orgChart1"/>
    <dgm:cxn modelId="{27B6FC10-5EB3-4D40-8725-257FCD9FF66C}" type="presParOf" srcId="{952D3AB0-1F02-4F40-A0AA-DA58570BCFBF}" destId="{D60069AC-ADBE-4F73-AE90-163C74473FEA}" srcOrd="0" destOrd="0" presId="urn:microsoft.com/office/officeart/2005/8/layout/orgChart1"/>
    <dgm:cxn modelId="{EC7CCE78-503F-4AEE-A221-0ABA6932590E}" type="presParOf" srcId="{952D3AB0-1F02-4F40-A0AA-DA58570BCFBF}" destId="{E02406BA-0739-47C9-81A7-E9BE10B9570B}" srcOrd="1" destOrd="0" presId="urn:microsoft.com/office/officeart/2005/8/layout/orgChart1"/>
    <dgm:cxn modelId="{D93386CB-CF65-4CE8-92C5-9D95F6D00C4F}" type="presParOf" srcId="{623B295B-8A4E-4D8C-ADA0-044289A1E63E}" destId="{EB2EB698-1652-41DF-B39C-D42D3381456A}" srcOrd="1" destOrd="0" presId="urn:microsoft.com/office/officeart/2005/8/layout/orgChart1"/>
    <dgm:cxn modelId="{B2028BB1-7F61-42C3-98C2-FD52762885A1}" type="presParOf" srcId="{623B295B-8A4E-4D8C-ADA0-044289A1E63E}" destId="{77994CC1-A33B-4ACF-A7CE-096407784696}" srcOrd="2" destOrd="0" presId="urn:microsoft.com/office/officeart/2005/8/layout/orgChart1"/>
    <dgm:cxn modelId="{8186FCB9-8B50-498E-9A08-1E7CE362A9B1}" type="presParOf" srcId="{226B3EAE-9377-4D94-8692-4FF806E7F838}" destId="{E6D351B1-FE44-41CC-9000-9133FE8CE763}" srcOrd="2" destOrd="0" presId="urn:microsoft.com/office/officeart/2005/8/layout/orgChart1"/>
    <dgm:cxn modelId="{015F7364-ABA5-402A-87E2-4FA67E09F52E}" type="presParOf" srcId="{E61DB2ED-5F3E-46B5-A937-48B86AFD8734}" destId="{4A0A8226-D462-4260-AAD8-50DF8C39BC74}" srcOrd="2" destOrd="0" presId="urn:microsoft.com/office/officeart/2005/8/layout/orgChart1"/>
    <dgm:cxn modelId="{1094DF4F-90ED-49A6-9DE6-0E5BEFCC516C}" type="presParOf" srcId="{E61DB2ED-5F3E-46B5-A937-48B86AFD8734}" destId="{DF205B04-45CC-4B38-BF9D-DAF4EDDCF3D7}" srcOrd="3" destOrd="0" presId="urn:microsoft.com/office/officeart/2005/8/layout/orgChart1"/>
    <dgm:cxn modelId="{CE60CF64-F533-4367-B26F-385D39278829}" type="presParOf" srcId="{DF205B04-45CC-4B38-BF9D-DAF4EDDCF3D7}" destId="{E9744EE7-6A8F-41BF-A1BE-301CC66070A1}" srcOrd="0" destOrd="0" presId="urn:microsoft.com/office/officeart/2005/8/layout/orgChart1"/>
    <dgm:cxn modelId="{31B9F465-25A9-40BD-A37E-3D07FEADDF64}" type="presParOf" srcId="{E9744EE7-6A8F-41BF-A1BE-301CC66070A1}" destId="{7EB084CD-69D2-4330-9347-A7D3DA98D98B}" srcOrd="0" destOrd="0" presId="urn:microsoft.com/office/officeart/2005/8/layout/orgChart1"/>
    <dgm:cxn modelId="{2219DD85-49FD-4DAC-9649-2D9E3D6E3462}" type="presParOf" srcId="{E9744EE7-6A8F-41BF-A1BE-301CC66070A1}" destId="{955C39E5-87F4-49BE-BEB3-C26162668E49}" srcOrd="1" destOrd="0" presId="urn:microsoft.com/office/officeart/2005/8/layout/orgChart1"/>
    <dgm:cxn modelId="{2E3E7EA9-FED4-4D2D-B1B6-149A535B156E}" type="presParOf" srcId="{DF205B04-45CC-4B38-BF9D-DAF4EDDCF3D7}" destId="{984E186E-706E-4940-9CF8-15F707CDB657}" srcOrd="1" destOrd="0" presId="urn:microsoft.com/office/officeart/2005/8/layout/orgChart1"/>
    <dgm:cxn modelId="{78183D7C-1E26-4DF3-B4F4-9FACB41E14CC}" type="presParOf" srcId="{984E186E-706E-4940-9CF8-15F707CDB657}" destId="{32E65F87-612B-44A2-85A4-36DC73025714}" srcOrd="0" destOrd="0" presId="urn:microsoft.com/office/officeart/2005/8/layout/orgChart1"/>
    <dgm:cxn modelId="{5F101307-529F-4379-89A8-A59C2F4FC782}" type="presParOf" srcId="{984E186E-706E-4940-9CF8-15F707CDB657}" destId="{0840C587-F68A-4B32-A185-8CDA0F85F150}" srcOrd="1" destOrd="0" presId="urn:microsoft.com/office/officeart/2005/8/layout/orgChart1"/>
    <dgm:cxn modelId="{C8868D06-FD42-4096-9A72-3FA70942DF3A}" type="presParOf" srcId="{0840C587-F68A-4B32-A185-8CDA0F85F150}" destId="{9C596171-B032-4888-9C0F-DDF094393EEB}" srcOrd="0" destOrd="0" presId="urn:microsoft.com/office/officeart/2005/8/layout/orgChart1"/>
    <dgm:cxn modelId="{22323B6E-61CB-4B1D-B7B5-C6B9531B07C4}" type="presParOf" srcId="{9C596171-B032-4888-9C0F-DDF094393EEB}" destId="{3B8EADF4-A075-4BB0-8C4B-34C11A673B38}" srcOrd="0" destOrd="0" presId="urn:microsoft.com/office/officeart/2005/8/layout/orgChart1"/>
    <dgm:cxn modelId="{DBE4A15A-94D3-4AFA-90E6-70D95098FABB}" type="presParOf" srcId="{9C596171-B032-4888-9C0F-DDF094393EEB}" destId="{CA3F2FD3-EADD-4EF7-B6D3-5D661EEB2038}" srcOrd="1" destOrd="0" presId="urn:microsoft.com/office/officeart/2005/8/layout/orgChart1"/>
    <dgm:cxn modelId="{A0098A36-E6B9-43BD-ACE0-94E77093F51F}" type="presParOf" srcId="{0840C587-F68A-4B32-A185-8CDA0F85F150}" destId="{E33DCB75-61B5-497F-A6DF-C63D90E29CDD}" srcOrd="1" destOrd="0" presId="urn:microsoft.com/office/officeart/2005/8/layout/orgChart1"/>
    <dgm:cxn modelId="{444B133B-E626-4A13-8B69-BA4E0FAC87E8}" type="presParOf" srcId="{0840C587-F68A-4B32-A185-8CDA0F85F150}" destId="{1507A300-8C0C-4A24-B393-C832FC6ADB80}" srcOrd="2" destOrd="0" presId="urn:microsoft.com/office/officeart/2005/8/layout/orgChart1"/>
    <dgm:cxn modelId="{8D5E43A3-155D-4410-9F51-59CCF9984457}" type="presParOf" srcId="{DF205B04-45CC-4B38-BF9D-DAF4EDDCF3D7}" destId="{0B55BDFE-E68B-438F-9820-9C89160295EE}" srcOrd="2" destOrd="0" presId="urn:microsoft.com/office/officeart/2005/8/layout/orgChart1"/>
    <dgm:cxn modelId="{BA7E3D77-E1A6-4121-99AD-F54D3654ACF5}" type="presParOf" srcId="{8B94EF73-16D3-4B09-88A7-FD647AEA6250}" destId="{81163F37-07FD-4634-A84E-EFDE5FF09B10}" srcOrd="2" destOrd="0" presId="urn:microsoft.com/office/officeart/2005/8/layout/orgChart1"/>
    <dgm:cxn modelId="{007C6388-D7F2-4221-8328-5773437E4CCB}" type="presParOf" srcId="{682238C8-9E9C-4D77-AA8D-03FE63180D39}" destId="{06C44026-9674-4452-BD4F-09D0DE8EEB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b="1"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EBB357B8-1A68-46A0-B197-09FB5CD48026}" srcId="{C7C97023-72F2-4545-9CE6-3709C6C8CB16}" destId="{33A9981E-ACDF-4429-8CD1-D5221B274B4D}" srcOrd="1"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III.1 On Syllogisms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I. On Terms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II. On Propositions</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8143967-AEDB-45CC-89BF-6B8B0AD2FF5B}">
      <dgm:prSet phldrT="[Text]"/>
      <dgm:spPr/>
      <dgm:t>
        <a:bodyPr/>
        <a:lstStyle/>
        <a:p>
          <a:r>
            <a:rPr lang="en-US" i="1" dirty="0"/>
            <a:t>III.3 </a:t>
          </a:r>
          <a:r>
            <a:rPr lang="en-US" b="1" i="1" dirty="0"/>
            <a:t>On Consequences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III.4 On Fallacies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EE5A1B25-D845-452E-AF3D-68E69472BB5F}">
      <dgm:prSet phldrT="[Text]"/>
      <dgm:spPr/>
      <dgm:t>
        <a:bodyPr/>
        <a:lstStyle/>
        <a:p>
          <a:r>
            <a:rPr lang="en-US" i="1" dirty="0"/>
            <a:t>III.2 On Demonstrations</a:t>
          </a:r>
        </a:p>
      </dgm:t>
    </dgm:pt>
    <dgm:pt modelId="{3DA9D2E1-741C-47F3-BB71-BD5ABE6A49E6}" type="parTrans" cxnId="{4040A806-3590-4DB2-A8C4-5D555AC6475B}">
      <dgm:prSet/>
      <dgm:spPr/>
    </dgm:pt>
    <dgm:pt modelId="{014EA937-813D-4692-968E-0DE1C1B16374}" type="sibTrans" cxnId="{4040A806-3590-4DB2-A8C4-5D555AC6475B}">
      <dgm:prSet/>
      <dgm:spPr/>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EBB357B8-1A68-46A0-B197-09FB5CD48026}" srcId="{C7C97023-72F2-4545-9CE6-3709C6C8CB16}" destId="{33A9981E-ACDF-4429-8CD1-D5221B274B4D}" srcOrd="1" destOrd="0" parTransId="{C273A542-4939-483F-9FCB-18EF5DE6382F}" sibTransId="{F967FDB3-117D-4CCA-99BF-D24DBCD8C204}"/>
    <dgm:cxn modelId="{F6C0E850-40BF-4489-84B8-CB344CBBB00F}" type="presOf" srcId="{EE5A1B25-D845-452E-AF3D-68E69472BB5F}" destId="{60157413-CCFD-4D42-8826-83A41E090BDE}" srcOrd="0" destOrd="1"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1"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40A806-3590-4DB2-A8C4-5D555AC6475B}" srcId="{33A9981E-ACDF-4429-8CD1-D5221B274B4D}" destId="{EE5A1B25-D845-452E-AF3D-68E69472BB5F}" srcOrd="1" destOrd="0" parTransId="{3DA9D2E1-741C-47F3-BB71-BD5ABE6A49E6}" sibTransId="{014EA937-813D-4692-968E-0DE1C1B16374}"/>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D132E030-30D8-4B4B-9112-7C5AAF848E27}" type="presOf" srcId="{65419C37-8934-44CA-A408-3171964CC3EA}" destId="{F2089F39-A818-4C47-9632-0923E3436641}" srcOrd="0" destOrd="1"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E772FB1-D094-4A5E-A135-C72B5C7C5859}" type="presOf" srcId="{1DE8F1D9-4D0E-4957-AC1E-167006FE11FD}" destId="{F2089F39-A818-4C47-9632-0923E3436641}"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CBB5B7AF-7305-4B3C-BECB-FF5EB2F82B5A}" type="presOf" srcId="{FABDDE98-1372-4465-96EB-C929EA3587FF}" destId="{06D1AFD5-7082-4A61-906B-66AE00E48DCE}" srcOrd="0" destOrd="0" presId="urn:microsoft.com/office/officeart/2005/8/layout/hList1"/>
    <dgm:cxn modelId="{8AE6595C-94DB-4451-86FF-6746F3B1A779}" type="presOf" srcId="{55CB2A37-F3E5-483A-9460-ACAABD4238F5}" destId="{60157413-CCFD-4D42-8826-83A41E090BDE}" srcOrd="0" destOrd="0" presId="urn:microsoft.com/office/officeart/2005/8/layout/hList1"/>
    <dgm:cxn modelId="{6F7147B4-6E57-416E-9574-4F0B510FEE4A}" srcId="{FABDDE98-1372-4465-96EB-C929EA3587FF}" destId="{1DE8F1D9-4D0E-4957-AC1E-167006FE11FD}" srcOrd="0" destOrd="0" parTransId="{304C66CF-9492-4C43-8E69-8A569A67DF38}" sibTransId="{D7F65BB0-50CC-4A87-BB5B-3ABB693BFE76}"/>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32978-8C82-48FE-B874-3074683EADA7}"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30FDDDA2-FC32-4ADF-9F9F-6033CD1C6814}">
      <dgm:prSet phldrT="[Text]"/>
      <dgm:spPr/>
      <dgm:t>
        <a:bodyPr/>
        <a:lstStyle/>
        <a:p>
          <a:r>
            <a:rPr lang="en-US" dirty="0"/>
            <a:t>Logic</a:t>
          </a:r>
        </a:p>
      </dgm:t>
    </dgm:pt>
    <dgm:pt modelId="{2370BAE0-6B19-47AA-BD43-B3D5032FC946}" type="parTrans" cxnId="{4C708081-0CBD-4F8C-86BA-95F07AC9D97F}">
      <dgm:prSet/>
      <dgm:spPr/>
      <dgm:t>
        <a:bodyPr/>
        <a:lstStyle/>
        <a:p>
          <a:endParaRPr lang="en-US"/>
        </a:p>
      </dgm:t>
    </dgm:pt>
    <dgm:pt modelId="{103FBCD9-5605-4E27-8640-650BBEF36C50}" type="sibTrans" cxnId="{4C708081-0CBD-4F8C-86BA-95F07AC9D97F}">
      <dgm:prSet/>
      <dgm:spPr/>
      <dgm:t>
        <a:bodyPr/>
        <a:lstStyle/>
        <a:p>
          <a:endParaRPr lang="en-US"/>
        </a:p>
      </dgm:t>
    </dgm:pt>
    <dgm:pt modelId="{0580F237-25F3-4146-82AB-8F164032BA4E}">
      <dgm:prSet phldrT="[Text]"/>
      <dgm:spPr/>
      <dgm:t>
        <a:bodyPr/>
        <a:lstStyle/>
        <a:p>
          <a:r>
            <a:rPr lang="en-US" dirty="0"/>
            <a:t>Syllogism</a:t>
          </a:r>
        </a:p>
      </dgm:t>
    </dgm:pt>
    <dgm:pt modelId="{E5692808-CC6B-4F4D-922A-7BBF3D34EE3B}" type="parTrans" cxnId="{2F6198A5-2727-4F74-BF97-87E99D7428DE}">
      <dgm:prSet/>
      <dgm:spPr/>
      <dgm:t>
        <a:bodyPr/>
        <a:lstStyle/>
        <a:p>
          <a:endParaRPr lang="en-US"/>
        </a:p>
      </dgm:t>
    </dgm:pt>
    <dgm:pt modelId="{DCE917CD-CCF9-45A3-A0FF-37EE5D2F4A90}" type="sibTrans" cxnId="{2F6198A5-2727-4F74-BF97-87E99D7428DE}">
      <dgm:prSet/>
      <dgm:spPr/>
      <dgm:t>
        <a:bodyPr/>
        <a:lstStyle/>
        <a:p>
          <a:endParaRPr lang="en-US"/>
        </a:p>
      </dgm:t>
    </dgm:pt>
    <dgm:pt modelId="{D620771F-3BF5-4BBC-ABED-6DD8F31B7486}">
      <dgm:prSet phldrT="[Text]"/>
      <dgm:spPr/>
      <dgm:t>
        <a:bodyPr/>
        <a:lstStyle/>
        <a:p>
          <a:r>
            <a:rPr lang="en-US" dirty="0"/>
            <a:t>Argument</a:t>
          </a:r>
        </a:p>
      </dgm:t>
    </dgm:pt>
    <dgm:pt modelId="{1A51F227-CDF9-4DB4-8C35-13E6676FA4DD}" type="parTrans" cxnId="{E982D211-50B4-4020-A448-EE561CF37814}">
      <dgm:prSet/>
      <dgm:spPr/>
      <dgm:t>
        <a:bodyPr/>
        <a:lstStyle/>
        <a:p>
          <a:endParaRPr lang="en-US"/>
        </a:p>
      </dgm:t>
    </dgm:pt>
    <dgm:pt modelId="{A5B964E4-C32E-40D8-93E3-B485D1F4D1FA}" type="sibTrans" cxnId="{E982D211-50B4-4020-A448-EE561CF37814}">
      <dgm:prSet/>
      <dgm:spPr/>
      <dgm:t>
        <a:bodyPr/>
        <a:lstStyle/>
        <a:p>
          <a:endParaRPr lang="en-US"/>
        </a:p>
      </dgm:t>
    </dgm:pt>
    <dgm:pt modelId="{630782E1-57AC-4BE0-92A8-A349CFEAECA6}">
      <dgm:prSet phldrT="[Text]"/>
      <dgm:spPr/>
      <dgm:t>
        <a:bodyPr/>
        <a:lstStyle/>
        <a:p>
          <a:r>
            <a:rPr lang="en-US" dirty="0"/>
            <a:t>Demonstrative</a:t>
          </a:r>
        </a:p>
      </dgm:t>
    </dgm:pt>
    <dgm:pt modelId="{0AE2FA10-A27A-44E0-AACA-E4A0ED46D3DC}" type="parTrans" cxnId="{78BA1E9F-ABE3-412A-AE9B-CD84DAB48A5E}">
      <dgm:prSet/>
      <dgm:spPr/>
      <dgm:t>
        <a:bodyPr/>
        <a:lstStyle/>
        <a:p>
          <a:endParaRPr lang="en-US"/>
        </a:p>
      </dgm:t>
    </dgm:pt>
    <dgm:pt modelId="{7EB945EB-DC8E-4250-92CE-EA1B0367FB37}" type="sibTrans" cxnId="{78BA1E9F-ABE3-412A-AE9B-CD84DAB48A5E}">
      <dgm:prSet/>
      <dgm:spPr/>
      <dgm:t>
        <a:bodyPr/>
        <a:lstStyle/>
        <a:p>
          <a:endParaRPr lang="en-US"/>
        </a:p>
      </dgm:t>
    </dgm:pt>
    <dgm:pt modelId="{C6AAF2CE-8840-4C77-BCA6-3BBC813FCFF6}">
      <dgm:prSet phldrT="[Text]"/>
      <dgm:spPr/>
      <dgm:t>
        <a:bodyPr/>
        <a:lstStyle/>
        <a:p>
          <a:r>
            <a:rPr lang="en-US" i="1" dirty="0" err="1"/>
            <a:t>Sermo</a:t>
          </a:r>
          <a:endParaRPr lang="en-US" i="1" dirty="0"/>
        </a:p>
      </dgm:t>
    </dgm:pt>
    <dgm:pt modelId="{EB52E551-DE1D-4BB8-B5C1-F36B85342456}" type="parTrans" cxnId="{7B09A01A-EE33-46C9-A25C-C4FBCB9E842B}">
      <dgm:prSet/>
      <dgm:spPr/>
      <dgm:t>
        <a:bodyPr/>
        <a:lstStyle/>
        <a:p>
          <a:endParaRPr lang="en-US"/>
        </a:p>
      </dgm:t>
    </dgm:pt>
    <dgm:pt modelId="{B635BCCF-E213-4F10-B379-939BBC39275B}" type="sibTrans" cxnId="{7B09A01A-EE33-46C9-A25C-C4FBCB9E842B}">
      <dgm:prSet/>
      <dgm:spPr/>
      <dgm:t>
        <a:bodyPr/>
        <a:lstStyle/>
        <a:p>
          <a:endParaRPr lang="en-US"/>
        </a:p>
      </dgm:t>
    </dgm:pt>
    <dgm:pt modelId="{2B51F6F6-6476-415E-9DB6-BBEC9819DE1F}">
      <dgm:prSet phldrT="[Text]"/>
      <dgm:spPr/>
      <dgm:t>
        <a:bodyPr/>
        <a:lstStyle/>
        <a:p>
          <a:r>
            <a:rPr lang="en-US" i="1" dirty="0" err="1"/>
            <a:t>Ens</a:t>
          </a:r>
          <a:r>
            <a:rPr lang="en-US" i="1" dirty="0"/>
            <a:t> </a:t>
          </a:r>
          <a:r>
            <a:rPr lang="en-US" i="1" dirty="0" err="1"/>
            <a:t>rationis</a:t>
          </a:r>
          <a:endParaRPr lang="en-US" i="1" dirty="0"/>
        </a:p>
      </dgm:t>
    </dgm:pt>
    <dgm:pt modelId="{3B7CC041-B219-4763-8E07-55367597D7B3}" type="parTrans" cxnId="{F1EF5146-5C0D-4E26-9C81-E41C5E926FE8}">
      <dgm:prSet/>
      <dgm:spPr/>
      <dgm:t>
        <a:bodyPr/>
        <a:lstStyle/>
        <a:p>
          <a:endParaRPr lang="en-US"/>
        </a:p>
      </dgm:t>
    </dgm:pt>
    <dgm:pt modelId="{835BFFC7-F859-4DD2-A0F2-33F3CDBEC02C}" type="sibTrans" cxnId="{F1EF5146-5C0D-4E26-9C81-E41C5E926FE8}">
      <dgm:prSet/>
      <dgm:spPr/>
      <dgm:t>
        <a:bodyPr/>
        <a:lstStyle/>
        <a:p>
          <a:endParaRPr lang="en-US"/>
        </a:p>
      </dgm:t>
    </dgm:pt>
    <dgm:pt modelId="{9398DA97-4A98-466B-B2EA-AC689A16F29D}" type="pres">
      <dgm:prSet presAssocID="{73032978-8C82-48FE-B874-3074683EADA7}" presName="diagram" presStyleCnt="0">
        <dgm:presLayoutVars>
          <dgm:chPref val="1"/>
          <dgm:dir/>
          <dgm:animOne val="branch"/>
          <dgm:animLvl val="lvl"/>
          <dgm:resizeHandles val="exact"/>
        </dgm:presLayoutVars>
      </dgm:prSet>
      <dgm:spPr/>
    </dgm:pt>
    <dgm:pt modelId="{781A2E9C-286B-40CF-9227-0BE0E8854BF4}" type="pres">
      <dgm:prSet presAssocID="{30FDDDA2-FC32-4ADF-9F9F-6033CD1C6814}" presName="root1" presStyleCnt="0"/>
      <dgm:spPr/>
    </dgm:pt>
    <dgm:pt modelId="{DA8A5C46-46B0-43EF-B1DB-BD8BDC66B732}" type="pres">
      <dgm:prSet presAssocID="{30FDDDA2-FC32-4ADF-9F9F-6033CD1C6814}" presName="LevelOneTextNode" presStyleLbl="node0" presStyleIdx="0" presStyleCnt="1">
        <dgm:presLayoutVars>
          <dgm:chPref val="3"/>
        </dgm:presLayoutVars>
      </dgm:prSet>
      <dgm:spPr/>
    </dgm:pt>
    <dgm:pt modelId="{B5BF6E04-22C4-4C4B-95E1-492A9EB6EE64}" type="pres">
      <dgm:prSet presAssocID="{30FDDDA2-FC32-4ADF-9F9F-6033CD1C6814}" presName="level2hierChild" presStyleCnt="0"/>
      <dgm:spPr/>
    </dgm:pt>
    <dgm:pt modelId="{DB6D0DD2-B11F-457E-9E0E-718DD73CEBB6}" type="pres">
      <dgm:prSet presAssocID="{E5692808-CC6B-4F4D-922A-7BBF3D34EE3B}" presName="conn2-1" presStyleLbl="parChTrans1D2" presStyleIdx="0" presStyleCnt="2"/>
      <dgm:spPr/>
    </dgm:pt>
    <dgm:pt modelId="{786AEDA1-54FA-4955-8EAC-F6A65E6DEC88}" type="pres">
      <dgm:prSet presAssocID="{E5692808-CC6B-4F4D-922A-7BBF3D34EE3B}" presName="connTx" presStyleLbl="parChTrans1D2" presStyleIdx="0" presStyleCnt="2"/>
      <dgm:spPr/>
    </dgm:pt>
    <dgm:pt modelId="{FF0F2EC2-8945-48ED-BE4F-99485C29868C}" type="pres">
      <dgm:prSet presAssocID="{0580F237-25F3-4146-82AB-8F164032BA4E}" presName="root2" presStyleCnt="0"/>
      <dgm:spPr/>
    </dgm:pt>
    <dgm:pt modelId="{F7089774-05B3-4CE5-81C0-5E2183DBAC51}" type="pres">
      <dgm:prSet presAssocID="{0580F237-25F3-4146-82AB-8F164032BA4E}" presName="LevelTwoTextNode" presStyleLbl="node2" presStyleIdx="0" presStyleCnt="2">
        <dgm:presLayoutVars>
          <dgm:chPref val="3"/>
        </dgm:presLayoutVars>
      </dgm:prSet>
      <dgm:spPr/>
    </dgm:pt>
    <dgm:pt modelId="{663AD635-7168-4C68-989F-3A94D0F2B8DF}" type="pres">
      <dgm:prSet presAssocID="{0580F237-25F3-4146-82AB-8F164032BA4E}" presName="level3hierChild" presStyleCnt="0"/>
      <dgm:spPr/>
    </dgm:pt>
    <dgm:pt modelId="{7B65F761-B279-447C-B27D-D76669E3A3F7}" type="pres">
      <dgm:prSet presAssocID="{1A51F227-CDF9-4DB4-8C35-13E6676FA4DD}" presName="conn2-1" presStyleLbl="parChTrans1D3" presStyleIdx="0" presStyleCnt="3"/>
      <dgm:spPr/>
    </dgm:pt>
    <dgm:pt modelId="{BCD112E4-5ACA-4F21-84BD-F3F4C7D1742F}" type="pres">
      <dgm:prSet presAssocID="{1A51F227-CDF9-4DB4-8C35-13E6676FA4DD}" presName="connTx" presStyleLbl="parChTrans1D3" presStyleIdx="0" presStyleCnt="3"/>
      <dgm:spPr/>
    </dgm:pt>
    <dgm:pt modelId="{F175694C-7D8F-45CD-86DB-D5190E401A87}" type="pres">
      <dgm:prSet presAssocID="{D620771F-3BF5-4BBC-ABED-6DD8F31B7486}" presName="root2" presStyleCnt="0"/>
      <dgm:spPr/>
    </dgm:pt>
    <dgm:pt modelId="{E359C59E-1443-4749-948C-0B833A39767E}" type="pres">
      <dgm:prSet presAssocID="{D620771F-3BF5-4BBC-ABED-6DD8F31B7486}" presName="LevelTwoTextNode" presStyleLbl="node3" presStyleIdx="0" presStyleCnt="3">
        <dgm:presLayoutVars>
          <dgm:chPref val="3"/>
        </dgm:presLayoutVars>
      </dgm:prSet>
      <dgm:spPr/>
    </dgm:pt>
    <dgm:pt modelId="{2EE86D4A-4F7E-4DFB-BBAE-5E354AE6F727}" type="pres">
      <dgm:prSet presAssocID="{D620771F-3BF5-4BBC-ABED-6DD8F31B7486}" presName="level3hierChild" presStyleCnt="0"/>
      <dgm:spPr/>
    </dgm:pt>
    <dgm:pt modelId="{3D6B0F1F-2F8E-42E2-BE3F-AE653C184B85}" type="pres">
      <dgm:prSet presAssocID="{0AE2FA10-A27A-44E0-AACA-E4A0ED46D3DC}" presName="conn2-1" presStyleLbl="parChTrans1D3" presStyleIdx="1" presStyleCnt="3"/>
      <dgm:spPr/>
    </dgm:pt>
    <dgm:pt modelId="{4E6C0882-2F7D-40EA-BA93-BF8BFE65FB07}" type="pres">
      <dgm:prSet presAssocID="{0AE2FA10-A27A-44E0-AACA-E4A0ED46D3DC}" presName="connTx" presStyleLbl="parChTrans1D3" presStyleIdx="1" presStyleCnt="3"/>
      <dgm:spPr/>
    </dgm:pt>
    <dgm:pt modelId="{E4860650-B1B9-45EE-94DA-1133F3E19843}" type="pres">
      <dgm:prSet presAssocID="{630782E1-57AC-4BE0-92A8-A349CFEAECA6}" presName="root2" presStyleCnt="0"/>
      <dgm:spPr/>
    </dgm:pt>
    <dgm:pt modelId="{1FB2222B-0316-496E-B7C2-C96A9F400D73}" type="pres">
      <dgm:prSet presAssocID="{630782E1-57AC-4BE0-92A8-A349CFEAECA6}" presName="LevelTwoTextNode" presStyleLbl="node3" presStyleIdx="1" presStyleCnt="3" custLinFactNeighborX="-312">
        <dgm:presLayoutVars>
          <dgm:chPref val="3"/>
        </dgm:presLayoutVars>
      </dgm:prSet>
      <dgm:spPr/>
    </dgm:pt>
    <dgm:pt modelId="{403FA6AE-0064-47DF-A9DA-C54ED22F5537}" type="pres">
      <dgm:prSet presAssocID="{630782E1-57AC-4BE0-92A8-A349CFEAECA6}" presName="level3hierChild" presStyleCnt="0"/>
      <dgm:spPr/>
    </dgm:pt>
    <dgm:pt modelId="{80B86057-541B-4FF6-A45C-061848726F9E}" type="pres">
      <dgm:prSet presAssocID="{EB52E551-DE1D-4BB8-B5C1-F36B85342456}" presName="conn2-1" presStyleLbl="parChTrans1D2" presStyleIdx="1" presStyleCnt="2"/>
      <dgm:spPr/>
    </dgm:pt>
    <dgm:pt modelId="{7DB98C36-006F-4BF0-993B-34F9B9B62FB7}" type="pres">
      <dgm:prSet presAssocID="{EB52E551-DE1D-4BB8-B5C1-F36B85342456}" presName="connTx" presStyleLbl="parChTrans1D2" presStyleIdx="1" presStyleCnt="2"/>
      <dgm:spPr/>
    </dgm:pt>
    <dgm:pt modelId="{4758FF2E-ED45-442B-B20E-9989CEF4C820}" type="pres">
      <dgm:prSet presAssocID="{C6AAF2CE-8840-4C77-BCA6-3BBC813FCFF6}" presName="root2" presStyleCnt="0"/>
      <dgm:spPr/>
    </dgm:pt>
    <dgm:pt modelId="{C823F8D7-5441-445A-A30B-E0280FA306C7}" type="pres">
      <dgm:prSet presAssocID="{C6AAF2CE-8840-4C77-BCA6-3BBC813FCFF6}" presName="LevelTwoTextNode" presStyleLbl="node2" presStyleIdx="1" presStyleCnt="2">
        <dgm:presLayoutVars>
          <dgm:chPref val="3"/>
        </dgm:presLayoutVars>
      </dgm:prSet>
      <dgm:spPr/>
    </dgm:pt>
    <dgm:pt modelId="{04D37BAA-5C2F-4DA4-B5FD-6F1EC7364ED6}" type="pres">
      <dgm:prSet presAssocID="{C6AAF2CE-8840-4C77-BCA6-3BBC813FCFF6}" presName="level3hierChild" presStyleCnt="0"/>
      <dgm:spPr/>
    </dgm:pt>
    <dgm:pt modelId="{3BD10E1F-2305-477A-B31D-C6DC78343EBD}" type="pres">
      <dgm:prSet presAssocID="{3B7CC041-B219-4763-8E07-55367597D7B3}" presName="conn2-1" presStyleLbl="parChTrans1D3" presStyleIdx="2" presStyleCnt="3"/>
      <dgm:spPr/>
    </dgm:pt>
    <dgm:pt modelId="{3DEBED53-4C3D-42C2-9C9A-A1129466E7DD}" type="pres">
      <dgm:prSet presAssocID="{3B7CC041-B219-4763-8E07-55367597D7B3}" presName="connTx" presStyleLbl="parChTrans1D3" presStyleIdx="2" presStyleCnt="3"/>
      <dgm:spPr/>
    </dgm:pt>
    <dgm:pt modelId="{9180D0AC-8D64-4245-A552-13E4E8F4EE16}" type="pres">
      <dgm:prSet presAssocID="{2B51F6F6-6476-415E-9DB6-BBEC9819DE1F}" presName="root2" presStyleCnt="0"/>
      <dgm:spPr/>
    </dgm:pt>
    <dgm:pt modelId="{94CEAFE7-69F2-4076-A837-4357761B5659}" type="pres">
      <dgm:prSet presAssocID="{2B51F6F6-6476-415E-9DB6-BBEC9819DE1F}" presName="LevelTwoTextNode" presStyleLbl="node3" presStyleIdx="2" presStyleCnt="3">
        <dgm:presLayoutVars>
          <dgm:chPref val="3"/>
        </dgm:presLayoutVars>
      </dgm:prSet>
      <dgm:spPr/>
    </dgm:pt>
    <dgm:pt modelId="{4D7A6506-1BA7-45A8-9552-525CCA4363D4}" type="pres">
      <dgm:prSet presAssocID="{2B51F6F6-6476-415E-9DB6-BBEC9819DE1F}" presName="level3hierChild" presStyleCnt="0"/>
      <dgm:spPr/>
    </dgm:pt>
  </dgm:ptLst>
  <dgm:cxnLst>
    <dgm:cxn modelId="{F1EF5146-5C0D-4E26-9C81-E41C5E926FE8}" srcId="{C6AAF2CE-8840-4C77-BCA6-3BBC813FCFF6}" destId="{2B51F6F6-6476-415E-9DB6-BBEC9819DE1F}" srcOrd="0" destOrd="0" parTransId="{3B7CC041-B219-4763-8E07-55367597D7B3}" sibTransId="{835BFFC7-F859-4DD2-A0F2-33F3CDBEC02C}"/>
    <dgm:cxn modelId="{1AAAE1EF-1699-4DD8-9E95-759C99F548EC}" type="presOf" srcId="{630782E1-57AC-4BE0-92A8-A349CFEAECA6}" destId="{1FB2222B-0316-496E-B7C2-C96A9F400D73}" srcOrd="0" destOrd="0" presId="urn:microsoft.com/office/officeart/2005/8/layout/hierarchy2"/>
    <dgm:cxn modelId="{FE2035DE-6BD9-4A3F-9B6A-F8203179F342}" type="presOf" srcId="{EB52E551-DE1D-4BB8-B5C1-F36B85342456}" destId="{80B86057-541B-4FF6-A45C-061848726F9E}" srcOrd="0" destOrd="0" presId="urn:microsoft.com/office/officeart/2005/8/layout/hierarchy2"/>
    <dgm:cxn modelId="{9656F409-70D8-46FA-B4E9-0D226207B828}" type="presOf" srcId="{3B7CC041-B219-4763-8E07-55367597D7B3}" destId="{3BD10E1F-2305-477A-B31D-C6DC78343EBD}" srcOrd="0" destOrd="0" presId="urn:microsoft.com/office/officeart/2005/8/layout/hierarchy2"/>
    <dgm:cxn modelId="{7B09A01A-EE33-46C9-A25C-C4FBCB9E842B}" srcId="{30FDDDA2-FC32-4ADF-9F9F-6033CD1C6814}" destId="{C6AAF2CE-8840-4C77-BCA6-3BBC813FCFF6}" srcOrd="1" destOrd="0" parTransId="{EB52E551-DE1D-4BB8-B5C1-F36B85342456}" sibTransId="{B635BCCF-E213-4F10-B379-939BBC39275B}"/>
    <dgm:cxn modelId="{91040686-E667-49E6-A348-0E8CD740CBA3}" type="presOf" srcId="{2B51F6F6-6476-415E-9DB6-BBEC9819DE1F}" destId="{94CEAFE7-69F2-4076-A837-4357761B5659}" srcOrd="0" destOrd="0" presId="urn:microsoft.com/office/officeart/2005/8/layout/hierarchy2"/>
    <dgm:cxn modelId="{4C708081-0CBD-4F8C-86BA-95F07AC9D97F}" srcId="{73032978-8C82-48FE-B874-3074683EADA7}" destId="{30FDDDA2-FC32-4ADF-9F9F-6033CD1C6814}" srcOrd="0" destOrd="0" parTransId="{2370BAE0-6B19-47AA-BD43-B3D5032FC946}" sibTransId="{103FBCD9-5605-4E27-8640-650BBEF36C50}"/>
    <dgm:cxn modelId="{2AD10FD1-DB23-498B-9235-9A18F3FDF2EF}" type="presOf" srcId="{1A51F227-CDF9-4DB4-8C35-13E6676FA4DD}" destId="{7B65F761-B279-447C-B27D-D76669E3A3F7}" srcOrd="0" destOrd="0" presId="urn:microsoft.com/office/officeart/2005/8/layout/hierarchy2"/>
    <dgm:cxn modelId="{06B8D37E-7BFA-4955-AEC9-7E103DE244B4}" type="presOf" srcId="{30FDDDA2-FC32-4ADF-9F9F-6033CD1C6814}" destId="{DA8A5C46-46B0-43EF-B1DB-BD8BDC66B732}" srcOrd="0" destOrd="0" presId="urn:microsoft.com/office/officeart/2005/8/layout/hierarchy2"/>
    <dgm:cxn modelId="{E982D211-50B4-4020-A448-EE561CF37814}" srcId="{0580F237-25F3-4146-82AB-8F164032BA4E}" destId="{D620771F-3BF5-4BBC-ABED-6DD8F31B7486}" srcOrd="0" destOrd="0" parTransId="{1A51F227-CDF9-4DB4-8C35-13E6676FA4DD}" sibTransId="{A5B964E4-C32E-40D8-93E3-B485D1F4D1FA}"/>
    <dgm:cxn modelId="{461E9BD1-70AC-4E20-A36E-F9CFC45FF5DD}" type="presOf" srcId="{D620771F-3BF5-4BBC-ABED-6DD8F31B7486}" destId="{E359C59E-1443-4749-948C-0B833A39767E}" srcOrd="0" destOrd="0" presId="urn:microsoft.com/office/officeart/2005/8/layout/hierarchy2"/>
    <dgm:cxn modelId="{CB6BFC15-17E7-4070-8043-1D89719DFA80}" type="presOf" srcId="{0AE2FA10-A27A-44E0-AACA-E4A0ED46D3DC}" destId="{4E6C0882-2F7D-40EA-BA93-BF8BFE65FB07}" srcOrd="1" destOrd="0" presId="urn:microsoft.com/office/officeart/2005/8/layout/hierarchy2"/>
    <dgm:cxn modelId="{78BA1E9F-ABE3-412A-AE9B-CD84DAB48A5E}" srcId="{0580F237-25F3-4146-82AB-8F164032BA4E}" destId="{630782E1-57AC-4BE0-92A8-A349CFEAECA6}" srcOrd="1" destOrd="0" parTransId="{0AE2FA10-A27A-44E0-AACA-E4A0ED46D3DC}" sibTransId="{7EB945EB-DC8E-4250-92CE-EA1B0367FB37}"/>
    <dgm:cxn modelId="{1CB9A606-D0C1-46D9-A7DE-CC4FDB108FFC}" type="presOf" srcId="{1A51F227-CDF9-4DB4-8C35-13E6676FA4DD}" destId="{BCD112E4-5ACA-4F21-84BD-F3F4C7D1742F}" srcOrd="1" destOrd="0" presId="urn:microsoft.com/office/officeart/2005/8/layout/hierarchy2"/>
    <dgm:cxn modelId="{BB159027-3242-427D-B438-6E91A5B04124}" type="presOf" srcId="{0AE2FA10-A27A-44E0-AACA-E4A0ED46D3DC}" destId="{3D6B0F1F-2F8E-42E2-BE3F-AE653C184B85}" srcOrd="0" destOrd="0" presId="urn:microsoft.com/office/officeart/2005/8/layout/hierarchy2"/>
    <dgm:cxn modelId="{1014044E-52A0-48F5-A86D-D676A53AAB67}" type="presOf" srcId="{3B7CC041-B219-4763-8E07-55367597D7B3}" destId="{3DEBED53-4C3D-42C2-9C9A-A1129466E7DD}" srcOrd="1" destOrd="0" presId="urn:microsoft.com/office/officeart/2005/8/layout/hierarchy2"/>
    <dgm:cxn modelId="{670939AD-9EA2-4DA6-8850-62DDF8C725F2}" type="presOf" srcId="{C6AAF2CE-8840-4C77-BCA6-3BBC813FCFF6}" destId="{C823F8D7-5441-445A-A30B-E0280FA306C7}" srcOrd="0" destOrd="0" presId="urn:microsoft.com/office/officeart/2005/8/layout/hierarchy2"/>
    <dgm:cxn modelId="{1CD42487-69AE-4F05-889D-C549317EF45B}" type="presOf" srcId="{73032978-8C82-48FE-B874-3074683EADA7}" destId="{9398DA97-4A98-466B-B2EA-AC689A16F29D}" srcOrd="0" destOrd="0" presId="urn:microsoft.com/office/officeart/2005/8/layout/hierarchy2"/>
    <dgm:cxn modelId="{54D620FA-27A5-475F-8E3F-45B3EE55EFE7}" type="presOf" srcId="{0580F237-25F3-4146-82AB-8F164032BA4E}" destId="{F7089774-05B3-4CE5-81C0-5E2183DBAC51}" srcOrd="0" destOrd="0" presId="urn:microsoft.com/office/officeart/2005/8/layout/hierarchy2"/>
    <dgm:cxn modelId="{774F34BA-6C89-4B5E-99FB-E57C13351C37}" type="presOf" srcId="{EB52E551-DE1D-4BB8-B5C1-F36B85342456}" destId="{7DB98C36-006F-4BF0-993B-34F9B9B62FB7}" srcOrd="1" destOrd="0" presId="urn:microsoft.com/office/officeart/2005/8/layout/hierarchy2"/>
    <dgm:cxn modelId="{9C084AE0-80F6-486C-8B80-66F3C4139295}" type="presOf" srcId="{E5692808-CC6B-4F4D-922A-7BBF3D34EE3B}" destId="{DB6D0DD2-B11F-457E-9E0E-718DD73CEBB6}" srcOrd="0" destOrd="0" presId="urn:microsoft.com/office/officeart/2005/8/layout/hierarchy2"/>
    <dgm:cxn modelId="{4E429A03-C8E2-4A22-8C56-BB6FB24B6D7F}" type="presOf" srcId="{E5692808-CC6B-4F4D-922A-7BBF3D34EE3B}" destId="{786AEDA1-54FA-4955-8EAC-F6A65E6DEC88}" srcOrd="1" destOrd="0" presId="urn:microsoft.com/office/officeart/2005/8/layout/hierarchy2"/>
    <dgm:cxn modelId="{2F6198A5-2727-4F74-BF97-87E99D7428DE}" srcId="{30FDDDA2-FC32-4ADF-9F9F-6033CD1C6814}" destId="{0580F237-25F3-4146-82AB-8F164032BA4E}" srcOrd="0" destOrd="0" parTransId="{E5692808-CC6B-4F4D-922A-7BBF3D34EE3B}" sibTransId="{DCE917CD-CCF9-45A3-A0FF-37EE5D2F4A90}"/>
    <dgm:cxn modelId="{8828EFFD-873E-4EC0-B248-9199026C1744}" type="presParOf" srcId="{9398DA97-4A98-466B-B2EA-AC689A16F29D}" destId="{781A2E9C-286B-40CF-9227-0BE0E8854BF4}" srcOrd="0" destOrd="0" presId="urn:microsoft.com/office/officeart/2005/8/layout/hierarchy2"/>
    <dgm:cxn modelId="{3AC6B283-5387-41C2-85C5-67BCE48C5A72}" type="presParOf" srcId="{781A2E9C-286B-40CF-9227-0BE0E8854BF4}" destId="{DA8A5C46-46B0-43EF-B1DB-BD8BDC66B732}" srcOrd="0" destOrd="0" presId="urn:microsoft.com/office/officeart/2005/8/layout/hierarchy2"/>
    <dgm:cxn modelId="{1AD3AE11-06CB-4154-AD2A-5C2ED82292F3}" type="presParOf" srcId="{781A2E9C-286B-40CF-9227-0BE0E8854BF4}" destId="{B5BF6E04-22C4-4C4B-95E1-492A9EB6EE64}" srcOrd="1" destOrd="0" presId="urn:microsoft.com/office/officeart/2005/8/layout/hierarchy2"/>
    <dgm:cxn modelId="{791F993A-8068-4C3B-96D7-0D0E1FB9AE52}" type="presParOf" srcId="{B5BF6E04-22C4-4C4B-95E1-492A9EB6EE64}" destId="{DB6D0DD2-B11F-457E-9E0E-718DD73CEBB6}" srcOrd="0" destOrd="0" presId="urn:microsoft.com/office/officeart/2005/8/layout/hierarchy2"/>
    <dgm:cxn modelId="{B0FD4100-A6B1-4016-9D6D-D729CBEC9CF4}" type="presParOf" srcId="{DB6D0DD2-B11F-457E-9E0E-718DD73CEBB6}" destId="{786AEDA1-54FA-4955-8EAC-F6A65E6DEC88}" srcOrd="0" destOrd="0" presId="urn:microsoft.com/office/officeart/2005/8/layout/hierarchy2"/>
    <dgm:cxn modelId="{0197B30C-85EA-4575-A1E9-F76DB087284C}" type="presParOf" srcId="{B5BF6E04-22C4-4C4B-95E1-492A9EB6EE64}" destId="{FF0F2EC2-8945-48ED-BE4F-99485C29868C}" srcOrd="1" destOrd="0" presId="urn:microsoft.com/office/officeart/2005/8/layout/hierarchy2"/>
    <dgm:cxn modelId="{62BADFDD-F47F-4E92-B0B0-885205E3EA78}" type="presParOf" srcId="{FF0F2EC2-8945-48ED-BE4F-99485C29868C}" destId="{F7089774-05B3-4CE5-81C0-5E2183DBAC51}" srcOrd="0" destOrd="0" presId="urn:microsoft.com/office/officeart/2005/8/layout/hierarchy2"/>
    <dgm:cxn modelId="{CD689D60-6D78-4B72-911A-1481E19DB604}" type="presParOf" srcId="{FF0F2EC2-8945-48ED-BE4F-99485C29868C}" destId="{663AD635-7168-4C68-989F-3A94D0F2B8DF}" srcOrd="1" destOrd="0" presId="urn:microsoft.com/office/officeart/2005/8/layout/hierarchy2"/>
    <dgm:cxn modelId="{59222AC3-25CA-45BB-A86D-D7023EA5A884}" type="presParOf" srcId="{663AD635-7168-4C68-989F-3A94D0F2B8DF}" destId="{7B65F761-B279-447C-B27D-D76669E3A3F7}" srcOrd="0" destOrd="0" presId="urn:microsoft.com/office/officeart/2005/8/layout/hierarchy2"/>
    <dgm:cxn modelId="{F6764533-17E0-4806-B685-4692F743CCA4}" type="presParOf" srcId="{7B65F761-B279-447C-B27D-D76669E3A3F7}" destId="{BCD112E4-5ACA-4F21-84BD-F3F4C7D1742F}" srcOrd="0" destOrd="0" presId="urn:microsoft.com/office/officeart/2005/8/layout/hierarchy2"/>
    <dgm:cxn modelId="{11073276-828A-4D1F-8FF3-02386EAF081A}" type="presParOf" srcId="{663AD635-7168-4C68-989F-3A94D0F2B8DF}" destId="{F175694C-7D8F-45CD-86DB-D5190E401A87}" srcOrd="1" destOrd="0" presId="urn:microsoft.com/office/officeart/2005/8/layout/hierarchy2"/>
    <dgm:cxn modelId="{9266A9FE-EBEA-46ED-858B-8C4012EBAAAC}" type="presParOf" srcId="{F175694C-7D8F-45CD-86DB-D5190E401A87}" destId="{E359C59E-1443-4749-948C-0B833A39767E}" srcOrd="0" destOrd="0" presId="urn:microsoft.com/office/officeart/2005/8/layout/hierarchy2"/>
    <dgm:cxn modelId="{6F8E998F-62BF-479A-BAA4-CE274BF5F1B7}" type="presParOf" srcId="{F175694C-7D8F-45CD-86DB-D5190E401A87}" destId="{2EE86D4A-4F7E-4DFB-BBAE-5E354AE6F727}" srcOrd="1" destOrd="0" presId="urn:microsoft.com/office/officeart/2005/8/layout/hierarchy2"/>
    <dgm:cxn modelId="{3971202D-50C9-4132-9505-2B32F41B447E}" type="presParOf" srcId="{663AD635-7168-4C68-989F-3A94D0F2B8DF}" destId="{3D6B0F1F-2F8E-42E2-BE3F-AE653C184B85}" srcOrd="2" destOrd="0" presId="urn:microsoft.com/office/officeart/2005/8/layout/hierarchy2"/>
    <dgm:cxn modelId="{74649272-5884-4D6E-90EE-8BF70BD4A52A}" type="presParOf" srcId="{3D6B0F1F-2F8E-42E2-BE3F-AE653C184B85}" destId="{4E6C0882-2F7D-40EA-BA93-BF8BFE65FB07}" srcOrd="0" destOrd="0" presId="urn:microsoft.com/office/officeart/2005/8/layout/hierarchy2"/>
    <dgm:cxn modelId="{FFEF2717-8CD9-4E22-979B-55FA53BAFD8A}" type="presParOf" srcId="{663AD635-7168-4C68-989F-3A94D0F2B8DF}" destId="{E4860650-B1B9-45EE-94DA-1133F3E19843}" srcOrd="3" destOrd="0" presId="urn:microsoft.com/office/officeart/2005/8/layout/hierarchy2"/>
    <dgm:cxn modelId="{F429F355-38A9-4D5D-86E7-3BCFE1FF28B7}" type="presParOf" srcId="{E4860650-B1B9-45EE-94DA-1133F3E19843}" destId="{1FB2222B-0316-496E-B7C2-C96A9F400D73}" srcOrd="0" destOrd="0" presId="urn:microsoft.com/office/officeart/2005/8/layout/hierarchy2"/>
    <dgm:cxn modelId="{0A43D59E-A110-4D85-8E19-154AF7F30ECC}" type="presParOf" srcId="{E4860650-B1B9-45EE-94DA-1133F3E19843}" destId="{403FA6AE-0064-47DF-A9DA-C54ED22F5537}" srcOrd="1" destOrd="0" presId="urn:microsoft.com/office/officeart/2005/8/layout/hierarchy2"/>
    <dgm:cxn modelId="{D20C55C1-9DF4-4FC2-9C17-26EC58C8B032}" type="presParOf" srcId="{B5BF6E04-22C4-4C4B-95E1-492A9EB6EE64}" destId="{80B86057-541B-4FF6-A45C-061848726F9E}" srcOrd="2" destOrd="0" presId="urn:microsoft.com/office/officeart/2005/8/layout/hierarchy2"/>
    <dgm:cxn modelId="{8A744F24-5924-4FD2-B027-1F406C992BC0}" type="presParOf" srcId="{80B86057-541B-4FF6-A45C-061848726F9E}" destId="{7DB98C36-006F-4BF0-993B-34F9B9B62FB7}" srcOrd="0" destOrd="0" presId="urn:microsoft.com/office/officeart/2005/8/layout/hierarchy2"/>
    <dgm:cxn modelId="{25539A56-DBFD-49E1-8C6B-DB0B11184691}" type="presParOf" srcId="{B5BF6E04-22C4-4C4B-95E1-492A9EB6EE64}" destId="{4758FF2E-ED45-442B-B20E-9989CEF4C820}" srcOrd="3" destOrd="0" presId="urn:microsoft.com/office/officeart/2005/8/layout/hierarchy2"/>
    <dgm:cxn modelId="{60B2C477-AD45-4D9B-BEA4-B71DCA04FBD3}" type="presParOf" srcId="{4758FF2E-ED45-442B-B20E-9989CEF4C820}" destId="{C823F8D7-5441-445A-A30B-E0280FA306C7}" srcOrd="0" destOrd="0" presId="urn:microsoft.com/office/officeart/2005/8/layout/hierarchy2"/>
    <dgm:cxn modelId="{626A9306-4F41-48D7-ACFB-2DC1342055B9}" type="presParOf" srcId="{4758FF2E-ED45-442B-B20E-9989CEF4C820}" destId="{04D37BAA-5C2F-4DA4-B5FD-6F1EC7364ED6}" srcOrd="1" destOrd="0" presId="urn:microsoft.com/office/officeart/2005/8/layout/hierarchy2"/>
    <dgm:cxn modelId="{03699AD2-5566-4579-B1A9-0D8B042B8801}" type="presParOf" srcId="{04D37BAA-5C2F-4DA4-B5FD-6F1EC7364ED6}" destId="{3BD10E1F-2305-477A-B31D-C6DC78343EBD}" srcOrd="0" destOrd="0" presId="urn:microsoft.com/office/officeart/2005/8/layout/hierarchy2"/>
    <dgm:cxn modelId="{C5422C1E-2BD1-4C50-8954-38673E60CABD}" type="presParOf" srcId="{3BD10E1F-2305-477A-B31D-C6DC78343EBD}" destId="{3DEBED53-4C3D-42C2-9C9A-A1129466E7DD}" srcOrd="0" destOrd="0" presId="urn:microsoft.com/office/officeart/2005/8/layout/hierarchy2"/>
    <dgm:cxn modelId="{2A65EF37-D922-4B02-817E-BEFA79659FF4}" type="presParOf" srcId="{04D37BAA-5C2F-4DA4-B5FD-6F1EC7364ED6}" destId="{9180D0AC-8D64-4245-A552-13E4E8F4EE16}" srcOrd="1" destOrd="0" presId="urn:microsoft.com/office/officeart/2005/8/layout/hierarchy2"/>
    <dgm:cxn modelId="{203094D0-304B-44BD-A8AF-8FF60F9F6FE7}" type="presParOf" srcId="{9180D0AC-8D64-4245-A552-13E4E8F4EE16}" destId="{94CEAFE7-69F2-4076-A837-4357761B5659}" srcOrd="0" destOrd="0" presId="urn:microsoft.com/office/officeart/2005/8/layout/hierarchy2"/>
    <dgm:cxn modelId="{52682917-39C8-4059-898F-BECE859F02CA}" type="presParOf" srcId="{9180D0AC-8D64-4245-A552-13E4E8F4EE16}" destId="{4D7A6506-1BA7-45A8-9552-525CCA4363D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a:t>Consequences</a:t>
          </a:r>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a:t>Formal</a:t>
          </a:r>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a:t>By an extrinsic middle</a:t>
          </a:r>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a:t>“From a necessary major premise and an </a:t>
          </a:r>
          <a:r>
            <a:rPr lang="en-US" dirty="0" err="1"/>
            <a:t>assertoric</a:t>
          </a:r>
          <a:r>
            <a:rPr lang="en-US" dirty="0"/>
            <a:t> minor follows a necessary conclusion”</a:t>
          </a:r>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a:t>By an intrinsic middle</a:t>
          </a:r>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a:t>“Socrates does not run, therefore a man does not run”</a:t>
          </a:r>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a:t>Material</a:t>
          </a:r>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a:t>Holds precisely by reason of the terms, and not by reason of any extrinsic middle</a:t>
          </a:r>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a:t>“If a man runs, God exists”</a:t>
          </a:r>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a:t>“A man is an ass, therefore God does not exist.”</a:t>
          </a:r>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pt>
    <dgm:pt modelId="{A4513B4C-A1B7-4D89-9C73-D05942A060C1}" type="pres">
      <dgm:prSet presAssocID="{3B0965BE-D054-4142-A8D2-E15FB9942246}" presName="rootConnector1" presStyleLbl="node1" presStyleIdx="0" presStyleCnt="0"/>
      <dgm:spPr/>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pt>
    <dgm:pt modelId="{29D48EA5-BF34-4CEB-BF3B-FF515BD8BA0E}" type="pres">
      <dgm:prSet presAssocID="{D560B293-DBF0-42AA-9C15-159565BFB557}" presName="rootConnector3" presStyleLbl="asst1" presStyleIdx="0" presStyleCnt="9"/>
      <dgm:spPr/>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pt>
    <dgm:pt modelId="{56ACF392-4154-436C-9770-A8C777E27C20}" type="pres">
      <dgm:prSet presAssocID="{4EC1319D-98B8-43F9-9DFD-F18E247D6038}" presName="rootConnector3" presStyleLbl="asst1" presStyleIdx="1" presStyleCnt="9"/>
      <dgm:spPr/>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pt>
    <dgm:pt modelId="{DA4581A3-C960-4F92-81E3-FD91D641FBF7}" type="pres">
      <dgm:prSet presAssocID="{A82EFFFB-8D98-4B68-8453-3EC152F4F4BC}" presName="rootConnector3" presStyleLbl="asst1" presStyleIdx="2" presStyleCnt="9"/>
      <dgm:spPr/>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pt>
    <dgm:pt modelId="{FA77E6DB-A290-4C97-9EA1-B8E9C1595836}" type="pres">
      <dgm:prSet presAssocID="{1070677C-EE1A-48BA-BAFB-ED09AE14C066}" presName="rootConnector3" presStyleLbl="asst1" presStyleIdx="3" presStyleCnt="9"/>
      <dgm:spPr/>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pt>
    <dgm:pt modelId="{2065BBDB-6772-4F28-9D9E-90B7CE42FC81}" type="pres">
      <dgm:prSet presAssocID="{778C5A6A-2915-4399-86C2-BC08871B1DEE}" presName="rootConnector3" presStyleLbl="asst1" presStyleIdx="4" presStyleCnt="9"/>
      <dgm:spPr/>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pt>
    <dgm:pt modelId="{00E864D9-30F3-4256-A9E8-3084D3D74CAC}" type="pres">
      <dgm:prSet presAssocID="{E79E8139-D746-4B62-8672-B10C0369C5D9}" presName="rootConnector3" presStyleLbl="asst1" presStyleIdx="5" presStyleCnt="9"/>
      <dgm:spPr/>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pt>
    <dgm:pt modelId="{480AFDEF-9836-4C75-B392-20037EF2C32B}" type="pres">
      <dgm:prSet presAssocID="{8F2ED8C9-0E2B-4B94-A9B4-19F17FA6588B}" presName="rootConnector3" presStyleLbl="asst1" presStyleIdx="6" presStyleCnt="9"/>
      <dgm:spPr/>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pt>
    <dgm:pt modelId="{93BF9216-C746-4132-82D8-08A7B4C26934}" type="pres">
      <dgm:prSet presAssocID="{4D581A0F-6079-4368-9E91-BDFC8B3B1B87}" presName="rootConnector3" presStyleLbl="asst1" presStyleIdx="7" presStyleCnt="9"/>
      <dgm:spPr/>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pt>
    <dgm:pt modelId="{1AD4FDBA-F88F-45A3-8B77-08C179331C10}" type="pres">
      <dgm:prSet presAssocID="{F8FA9592-B9EC-449C-B0DB-93D244668DE2}" presName="rootConnector3" presStyleLbl="asst1" presStyleIdx="8" presStyleCnt="9"/>
      <dgm:spPr/>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0D3BB89-FBE7-4B6E-AD03-7693AD257760}" type="presOf" srcId="{4EC1319D-98B8-43F9-9DFD-F18E247D6038}" destId="{4B065B25-17CF-4486-8528-48B186376A47}"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A81E2540-9B71-491D-8581-E970604E1429}" srcId="{3B0965BE-D054-4142-A8D2-E15FB9942246}" destId="{E79E8139-D746-4B62-8672-B10C0369C5D9}" srcOrd="1" destOrd="0" parTransId="{F2E607F3-B654-4B16-922A-61C1C0EDF581}" sibTransId="{66EDC9D0-7C57-497F-BCA5-EBA3E06A1EB6}"/>
    <dgm:cxn modelId="{90F9CBE2-159A-46F0-A415-19B52B2987AF}" type="presOf" srcId="{F8FA9592-B9EC-449C-B0DB-93D244668DE2}" destId="{2DD95D23-4A13-436F-B253-20E38EC2CB64}"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38FC28B9-01E0-4CD1-B248-915FE9D3DA8E}" type="presOf" srcId="{1070677C-EE1A-48BA-BAFB-ED09AE14C066}" destId="{1F785AAD-8B6E-489F-A2A2-0530A739EF0A}" srcOrd="0"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BB5A5626-2C71-48AD-B36D-15651201830B}" type="presOf" srcId="{3B0965BE-D054-4142-A8D2-E15FB9942246}" destId="{01F36405-ECBD-48BD-A921-851EAC138EE6}"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945FC95F-07AE-4B9F-98E9-E4FB9EE82F1A}" type="presOf" srcId="{1070677C-EE1A-48BA-BAFB-ED09AE14C066}" destId="{FA77E6DB-A290-4C97-9EA1-B8E9C1595836}" srcOrd="1" destOrd="0" presId="urn:microsoft.com/office/officeart/2005/8/layout/orgChart1"/>
    <dgm:cxn modelId="{EC4252D1-A825-467F-BECE-4498AE5A961D}" srcId="{18ABDFFE-5228-4E4C-95EE-685FCCD061E1}" destId="{3B0965BE-D054-4142-A8D2-E15FB9942246}" srcOrd="0" destOrd="0" parTransId="{1255FC98-3E36-4997-9C3F-4C748FA8F24B}" sibTransId="{5C7E5C1D-8C87-42D5-AC69-669826CCF92B}"/>
    <dgm:cxn modelId="{03BB2B96-3D19-4686-BB81-70A3CBE9D177}" type="presOf" srcId="{D560B293-DBF0-42AA-9C15-159565BFB557}" destId="{29D48EA5-BF34-4CEB-BF3B-FF515BD8BA0E}" srcOrd="1" destOrd="0" presId="urn:microsoft.com/office/officeart/2005/8/layout/orgChart1"/>
    <dgm:cxn modelId="{8305452F-2FAC-4D81-8CF2-AA116A70C90C}" type="presOf" srcId="{4EC1319D-98B8-43F9-9DFD-F18E247D6038}" destId="{56ACF392-4154-436C-9770-A8C777E27C20}" srcOrd="1" destOrd="0" presId="urn:microsoft.com/office/officeart/2005/8/layout/orgChart1"/>
    <dgm:cxn modelId="{69B256D2-8F19-4E4C-AB89-1AD51B19DE27}" type="presOf" srcId="{E79E8139-D746-4B62-8672-B10C0369C5D9}" destId="{E41B0B3F-A71F-4D67-ADEF-DCBC7BB198FD}"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41A27B57-2400-4B68-8558-55625747088F}" type="presOf" srcId="{1265E719-8F5A-4F7B-9180-D06102259271}" destId="{A125C91E-39B2-4427-B454-6939101B1BCA}"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1C62B693-26BA-40F9-B5AB-9ACE3317964C}" type="presOf" srcId="{A82EFFFB-8D98-4B68-8453-3EC152F4F4BC}" destId="{3AE4D9D8-5BF2-48B1-A394-937FECEBED9E}"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5F5E0D3-EE94-4CD5-A2F2-9F070DA3AC82}" type="presOf" srcId="{955AAAF1-FB27-4515-9AD3-8DE4AD0B99B0}" destId="{647A5149-0D09-4413-B7F1-B0AAAFD7191C}" srcOrd="0"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12AEB310-C8EE-4194-8D31-40577F5E7BE9}" type="presOf" srcId="{4B1198AF-7B94-4DA3-B765-0BFD0DD58969}" destId="{85413CED-6F19-4943-A6DF-B455694490E0}"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9DA92305-F258-4C83-9392-A2E03C0B9576}" srcId="{E79E8139-D746-4B62-8672-B10C0369C5D9}" destId="{8F2ED8C9-0E2B-4B94-A9B4-19F17FA6588B}" srcOrd="0" destOrd="0" parTransId="{955AAAF1-FB27-4515-9AD3-8DE4AD0B99B0}" sibTransId="{C92E6AD3-52CF-4E02-92F0-BD2B46048F50}"/>
    <dgm:cxn modelId="{46142F64-5738-4AE1-985A-5B50A537D5B0}" type="presOf" srcId="{ECBD1A45-C2F9-467B-BD45-B7D5C4DE9850}" destId="{97DBE1EE-C404-46CB-BB80-9DF384D98545}" srcOrd="0"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7D18F70C-56E7-48DD-A29A-6508F7C6DA13}" srcId="{3B0965BE-D054-4142-A8D2-E15FB9942246}" destId="{D560B293-DBF0-42AA-9C15-159565BFB557}" srcOrd="0" destOrd="0" parTransId="{6D162A48-52E4-40EA-81C8-A450EA32C7AD}" sibTransId="{529D115E-6CB0-46DF-A6A8-DDA9F4C3B0AD}"/>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a:t>Consequences</a:t>
          </a:r>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a:t>Formal</a:t>
          </a:r>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a:t>Material</a:t>
          </a:r>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a:t>Simple</a:t>
          </a:r>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a:t>As-of-now</a:t>
          </a:r>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pt>
    <dgm:pt modelId="{F08E6CDC-3ACC-40BF-A8D6-E38F0332578C}" type="pres">
      <dgm:prSet presAssocID="{CDDC4104-495B-476F-9EAB-F294B025B639}" presName="rootConnector1" presStyleLbl="node1" presStyleIdx="0" presStyleCnt="0"/>
      <dgm:spPr/>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pt>
    <dgm:pt modelId="{F541D9B4-2498-4763-ADF9-EF659EDF8E9F}" type="pres">
      <dgm:prSet presAssocID="{114CA871-99FC-4D18-9755-5F0C985149AF}" presName="rootConnector" presStyleLbl="node2" presStyleIdx="0" presStyleCnt="2"/>
      <dgm:spPr/>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pt>
    <dgm:pt modelId="{4A58DD60-BF85-489B-AACF-E41C4D2D99A5}" type="pres">
      <dgm:prSet presAssocID="{01B1A002-D54F-4D34-87A9-4B4F4B214641}" presName="rootConnector" presStyleLbl="node2" presStyleIdx="1" presStyleCnt="2"/>
      <dgm:spPr/>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pt>
    <dgm:pt modelId="{D37FC9CE-BCE6-4548-93FD-6470F564F478}" type="pres">
      <dgm:prSet presAssocID="{BDAF42A5-A5CA-43B2-929F-CFBF8A6A84C8}" presName="rootConnector" presStyleLbl="node3" presStyleIdx="0" presStyleCnt="2"/>
      <dgm:spPr/>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pt>
    <dgm:pt modelId="{F26B308C-731E-41E6-B662-AB4EA0D92866}" type="pres">
      <dgm:prSet presAssocID="{131F845E-B7A2-458B-9116-7747547F9345}" presName="rootConnector" presStyleLbl="node3" presStyleIdx="1" presStyleCnt="2"/>
      <dgm:spPr/>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4DF69FF6-D2B1-4608-B1AB-8506A9337232}" type="presOf" srcId="{131F845E-B7A2-458B-9116-7747547F9345}" destId="{6887BB1C-AC1F-4600-BFC2-7471E1C569FE}" srcOrd="0" destOrd="0" presId="urn:microsoft.com/office/officeart/2005/8/layout/orgChart1"/>
    <dgm:cxn modelId="{F2C38103-2E5D-4549-9747-D95A02B087E1}" type="presOf" srcId="{CDDC4104-495B-476F-9EAB-F294B025B639}" destId="{7CDAE793-98E1-4ADE-8D32-22287DA19CA8}"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26EBAB7D-C80C-46DF-867F-1DCC6332BA74}" type="presOf" srcId="{2B068EBD-F1F4-4C6B-93F1-D0BC12AF98E6}" destId="{3819AFD6-33A1-49B7-81E1-6069FCFC1ED9}" srcOrd="0"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3D1B5427-53FC-44DD-A437-70C2C233A907}" type="presOf" srcId="{CDDC4104-495B-476F-9EAB-F294B025B639}" destId="{F08E6CDC-3ACC-40BF-A8D6-E38F0332578C}" srcOrd="1" destOrd="0" presId="urn:microsoft.com/office/officeart/2005/8/layout/orgChart1"/>
    <dgm:cxn modelId="{E98C5721-27B3-4828-BAF8-EED54CFD84D2}" type="presOf" srcId="{114CA871-99FC-4D18-9755-5F0C985149AF}" destId="{AAD0585D-E262-4B9C-BA3F-10399EA3D758}" srcOrd="0" destOrd="0" presId="urn:microsoft.com/office/officeart/2005/8/layout/orgChart1"/>
    <dgm:cxn modelId="{E6E66B49-C128-40DD-A49C-C46E4F4E482E}" type="presOf" srcId="{A8972C79-4139-4B79-B294-16D83FFC8858}" destId="{6D663AF9-4491-40FD-93D6-47CF08C493CA}"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C981A1AE-DEAF-46FE-BB07-767CA61189D0}" type="presOf" srcId="{BDAF42A5-A5CA-43B2-929F-CFBF8A6A84C8}" destId="{B0B3D5B8-31B7-4738-ABD9-7DA3EAF0D2BC}" srcOrd="0"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05AA2B25-8E70-4734-BB79-8D236C3308EF}" type="presOf" srcId="{29562721-D309-4ACA-9670-F51A05CF597D}" destId="{CEABF345-7932-4151-97C0-9B55BF38FCA5}"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C8488043-A674-48A0-AA52-329859376A15}" srcId="{01B1A002-D54F-4D34-87A9-4B4F4B214641}" destId="{131F845E-B7A2-458B-9116-7747547F9345}" srcOrd="1" destOrd="0" parTransId="{2B068EBD-F1F4-4C6B-93F1-D0BC12AF98E6}" sibTransId="{CB8DE8C0-0DF3-46A9-A478-1F02C8E188F9}"/>
    <dgm:cxn modelId="{ABDBBDB2-F9FE-4F48-8ECC-CF3ECBEF3CDF}" type="presOf" srcId="{24AE8C99-7D72-41B2-9994-91C33FA139C3}" destId="{EAE3D71F-AD27-4496-9735-DB14F8948188}"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a:t>Consequences</a:t>
          </a:r>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a:t>Simple</a:t>
          </a:r>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a:t>Natural</a:t>
          </a:r>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a:t>Accidental</a:t>
          </a:r>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a:t>As-of-now</a:t>
          </a:r>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pt>
    <dgm:pt modelId="{B659A3EB-0608-4209-9436-5AC685CA9810}" type="pres">
      <dgm:prSet presAssocID="{9AD0CE10-588C-4BFD-AA61-5D8515EE1101}" presName="rootConnector1" presStyleLbl="node1" presStyleIdx="0" presStyleCnt="0"/>
      <dgm:spPr/>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pt>
    <dgm:pt modelId="{D21E068D-845C-4919-A7F6-3DA1D369FCB0}" type="pres">
      <dgm:prSet presAssocID="{E9E0D4BE-6E51-4D86-85CD-D043ED024B15}" presName="rootConnector3" presStyleLbl="asst1" presStyleIdx="0" presStyleCnt="4"/>
      <dgm:spPr/>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pt>
    <dgm:pt modelId="{D04D72A9-6163-40A9-AF4E-04521BB1503D}" type="pres">
      <dgm:prSet presAssocID="{35F30722-53B9-4E41-836B-1525DFCFC0CF}" presName="rootConnector3" presStyleLbl="asst1" presStyleIdx="1" presStyleCnt="4"/>
      <dgm:spPr/>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pt>
    <dgm:pt modelId="{3819DF6D-5637-41DB-AEB6-99C56177C7D5}" type="pres">
      <dgm:prSet presAssocID="{DDD19C8E-1EE9-486C-B689-96A76FF4DF63}" presName="rootConnector3" presStyleLbl="asst1" presStyleIdx="2" presStyleCnt="4"/>
      <dgm:spPr/>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pt>
    <dgm:pt modelId="{01376F11-5776-4B01-B6E5-1FE59B7EF5C4}" type="pres">
      <dgm:prSet presAssocID="{D2C8DDB2-7EEB-4436-BDB0-252EDC6E4BC3}" presName="rootConnector3" presStyleLbl="asst1" presStyleIdx="3" presStyleCnt="4"/>
      <dgm:spPr/>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5122A3C4-E1F4-415E-9D7D-0BFD1B42498C}" type="presOf" srcId="{DDD19C8E-1EE9-486C-B689-96A76FF4DF63}" destId="{3819DF6D-5637-41DB-AEB6-99C56177C7D5}" srcOrd="1"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918E738F-2D5E-4592-A11B-62092C8DB5E0}" type="presOf" srcId="{5F8F916C-6C5A-4BA9-AC24-EC2C3CF5B708}" destId="{38B78E58-55C9-425E-87EC-361C8AAB180C}"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3A330CAF-C312-4CE5-AA6D-83172F63AE36}" type="presOf" srcId="{19E1A273-062F-4181-8DBE-EFBE23BCD0C5}" destId="{2A1F25F2-2DEC-49E4-B52C-212DE80784E9}" srcOrd="0"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44823558-669F-402F-B318-ACE2258D6CA9}" srcId="{E9E0D4BE-6E51-4D86-85CD-D043ED024B15}" destId="{35F30722-53B9-4E41-836B-1525DFCFC0CF}" srcOrd="0" destOrd="0" parTransId="{5F8F916C-6C5A-4BA9-AC24-EC2C3CF5B708}" sibTransId="{32FFC5B7-4F8E-42D3-A7B8-5628DBC3074B}"/>
    <dgm:cxn modelId="{C1007DD6-6EFB-45E4-B390-F93C68F0821C}" srcId="{E9E0D4BE-6E51-4D86-85CD-D043ED024B15}" destId="{DDD19C8E-1EE9-486C-B689-96A76FF4DF63}" srcOrd="1" destOrd="0" parTransId="{A8DAED19-C239-4036-AAEB-30B6ADBE7F8B}" sibTransId="{84FE9289-3593-45F2-9700-156C3DE65D49}"/>
    <dgm:cxn modelId="{4B7FB78D-A64A-45EA-9663-213FDBB9D8ED}" srcId="{9AD0CE10-588C-4BFD-AA61-5D8515EE1101}" destId="{D2C8DDB2-7EEB-4436-BDB0-252EDC6E4BC3}" srcOrd="1" destOrd="0" parTransId="{19E1A273-062F-4181-8DBE-EFBE23BCD0C5}" sibTransId="{98EBC67B-C60D-434F-B0E6-82783E7BFDB0}"/>
    <dgm:cxn modelId="{7475668D-89FB-4B1D-A392-6A2A1476FB29}" type="presOf" srcId="{A8DAED19-C239-4036-AAEB-30B6ADBE7F8B}" destId="{E0A0C45D-5759-4DC1-968D-6CE47FB40FB2}" srcOrd="0"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C079DA76-64DC-47C8-9230-ED38490A121A}" type="presOf" srcId="{E9E0D4BE-6E51-4D86-85CD-D043ED024B15}" destId="{F17136B2-6E7E-4679-A532-B44B2DF89783}" srcOrd="0" destOrd="0" presId="urn:microsoft.com/office/officeart/2005/8/layout/orgChart1"/>
    <dgm:cxn modelId="{217795B1-C33B-488F-A10E-17EF17D7B593}" type="presOf" srcId="{2EDE7757-A28D-41B0-A704-3E0551096F6C}" destId="{2926F342-42DC-4B67-9B11-A6825445B4EE}" srcOrd="0"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BB551605-BA4B-4ABF-B9B9-4D52F6EA7881}" type="presOf" srcId="{D2C8DDB2-7EEB-4436-BDB0-252EDC6E4BC3}" destId="{01376F11-5776-4B01-B6E5-1FE59B7EF5C4}" srcOrd="1"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60867BEC-ED26-4B18-AF60-8F30C497AE25}" type="presOf" srcId="{9AD0CE10-588C-4BFD-AA61-5D8515EE1101}" destId="{28D5E008-ABA7-43B0-8641-343033075753}" srcOrd="0" destOrd="0" presId="urn:microsoft.com/office/officeart/2005/8/layout/orgChart1"/>
    <dgm:cxn modelId="{6A93467E-3C92-45D5-A18B-8E0E4806CF33}" type="presOf" srcId="{DDD19C8E-1EE9-486C-B689-96A76FF4DF63}" destId="{90CD7B00-CABA-4003-8490-8E1806121AE0}" srcOrd="0"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 (Greek authors)</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8315CF52-06E5-4D0A-A4F4-69C663DC567E}">
      <dgm:prSet phldrT="[Text]"/>
      <dgm:spPr/>
      <dgm:t>
        <a:bodyPr/>
        <a:lstStyle/>
        <a:p>
          <a:r>
            <a:rPr lang="en-US" i="1" dirty="0"/>
            <a:t>Old Logic (Latin authors)</a:t>
          </a:r>
        </a:p>
      </dgm:t>
    </dgm:pt>
    <dgm:pt modelId="{1C124BCB-48FA-4F7B-AB5B-B214BA6006B6}" type="parTrans" cxnId="{61368246-B0FA-4312-BFE8-6D6565A45230}">
      <dgm:prSet/>
      <dgm:spPr/>
      <dgm:t>
        <a:bodyPr/>
        <a:lstStyle/>
        <a:p>
          <a:endParaRPr lang="en-US"/>
        </a:p>
      </dgm:t>
    </dgm:pt>
    <dgm:pt modelId="{5F786115-0FE6-4659-865A-BC9CAC9CD449}" type="sibTrans" cxnId="{61368246-B0FA-4312-BFE8-6D6565A45230}">
      <dgm:prSet/>
      <dgm:spPr/>
      <dgm:t>
        <a:bodyPr/>
        <a:lstStyle/>
        <a:p>
          <a:endParaRPr lang="en-US"/>
        </a:p>
      </dgm:t>
    </dgm:pt>
    <dgm:pt modelId="{8BD9182A-9026-42A4-AAD6-C52EBD0E4746}">
      <dgm:prSet phldrT="[Text]"/>
      <dgm:spPr/>
      <dgm:t>
        <a:bodyPr/>
        <a:lstStyle/>
        <a:p>
          <a:r>
            <a:rPr lang="en-US" i="1" dirty="0"/>
            <a:t>The Book of Six Principles</a:t>
          </a:r>
        </a:p>
      </dgm:t>
    </dgm:pt>
    <dgm:pt modelId="{0C53472B-4E79-4DA0-8090-08AFD22F1ADA}" type="parTrans" cxnId="{40D80611-1B11-4620-B946-275E312D2EBD}">
      <dgm:prSet/>
      <dgm:spPr/>
      <dgm:t>
        <a:bodyPr/>
        <a:lstStyle/>
        <a:p>
          <a:endParaRPr lang="en-US"/>
        </a:p>
      </dgm:t>
    </dgm:pt>
    <dgm:pt modelId="{BE9D8E9E-41DE-47D5-B984-D4EC8DD82426}" type="sibTrans" cxnId="{40D80611-1B11-4620-B946-275E312D2EBD}">
      <dgm:prSet/>
      <dgm:spPr/>
      <dgm:t>
        <a:bodyPr/>
        <a:lstStyle/>
        <a:p>
          <a:endParaRPr lang="en-US"/>
        </a:p>
      </dgm:t>
    </dgm:pt>
    <dgm:pt modelId="{D6E29A65-B30B-49ED-8D06-56DEC5079092}">
      <dgm:prSet phldrT="[Text]"/>
      <dgm:spPr/>
      <dgm:t>
        <a:bodyPr/>
        <a:lstStyle/>
        <a:p>
          <a:r>
            <a:rPr lang="en-US" dirty="0"/>
            <a:t>Boethius’ </a:t>
          </a:r>
          <a:r>
            <a:rPr lang="en-US" i="1" dirty="0"/>
            <a:t>On Differential Topics</a:t>
          </a:r>
          <a:endParaRPr lang="en-US" dirty="0"/>
        </a:p>
      </dgm:t>
    </dgm:pt>
    <dgm:pt modelId="{45DB6B67-E865-4927-80B2-54D52EC5754A}" type="parTrans" cxnId="{6E507CC9-958C-4063-9B7D-5E7DC89F024D}">
      <dgm:prSet/>
      <dgm:spPr/>
      <dgm:t>
        <a:bodyPr/>
        <a:lstStyle/>
        <a:p>
          <a:endParaRPr lang="en-US"/>
        </a:p>
      </dgm:t>
    </dgm:pt>
    <dgm:pt modelId="{1F2EA33F-6E52-4E50-B763-EB62A46A3BCB}" type="sibTrans" cxnId="{6E507CC9-958C-4063-9B7D-5E7DC89F024D}">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B5DA2C83-64C5-45BA-944C-B8628334CBA5}">
      <dgm:prSet phldrT="[Text]"/>
      <dgm:spPr/>
      <dgm:t>
        <a:bodyPr/>
        <a:lstStyle/>
        <a:p>
          <a:r>
            <a:rPr lang="en-US" i="0" dirty="0"/>
            <a:t>Boethius’ </a:t>
          </a:r>
          <a:r>
            <a:rPr lang="en-US" i="1" dirty="0"/>
            <a:t>On Division</a:t>
          </a:r>
          <a:endParaRPr lang="en-US" i="0" dirty="0"/>
        </a:p>
      </dgm:t>
    </dgm:pt>
    <dgm:pt modelId="{43DF30A8-8692-43C4-B235-BCE0158F4BFB}" type="parTrans" cxnId="{32E7A119-0657-4293-8500-1A72DE371916}">
      <dgm:prSet/>
      <dgm:spPr/>
      <dgm:t>
        <a:bodyPr/>
        <a:lstStyle/>
        <a:p>
          <a:endParaRPr lang="en-US"/>
        </a:p>
      </dgm:t>
    </dgm:pt>
    <dgm:pt modelId="{73EC763B-58E7-478F-9DF9-E1989A149B27}" type="sibTrans" cxnId="{32E7A119-0657-4293-8500-1A72DE37191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3">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3">
        <dgm:presLayoutVars>
          <dgm:bulletEnabled val="1"/>
        </dgm:presLayoutVars>
      </dgm:prSet>
      <dgm:spPr/>
    </dgm:pt>
    <dgm:pt modelId="{ED941987-EB14-4FED-9BF6-BC5B7727D404}" type="pres">
      <dgm:prSet presAssocID="{37223CDA-A4D1-44C3-A15A-50E34D947A35}" presName="space" presStyleCnt="0"/>
      <dgm:spPr/>
    </dgm:pt>
    <dgm:pt modelId="{8172F90B-8426-4848-ACC1-2557FE91092D}" type="pres">
      <dgm:prSet presAssocID="{8315CF52-06E5-4D0A-A4F4-69C663DC567E}" presName="composite" presStyleCnt="0"/>
      <dgm:spPr/>
    </dgm:pt>
    <dgm:pt modelId="{0EDEDC91-CD16-4177-A7A5-A8E76BB70489}" type="pres">
      <dgm:prSet presAssocID="{8315CF52-06E5-4D0A-A4F4-69C663DC567E}" presName="parTx" presStyleLbl="alignNode1" presStyleIdx="1" presStyleCnt="3">
        <dgm:presLayoutVars>
          <dgm:chMax val="0"/>
          <dgm:chPref val="0"/>
          <dgm:bulletEnabled val="1"/>
        </dgm:presLayoutVars>
      </dgm:prSet>
      <dgm:spPr/>
    </dgm:pt>
    <dgm:pt modelId="{1BF8C057-7C6E-4C80-ACC4-682CE8D4ABAB}" type="pres">
      <dgm:prSet presAssocID="{8315CF52-06E5-4D0A-A4F4-69C663DC567E}" presName="desTx" presStyleLbl="alignAccFollowNode1" presStyleIdx="1" presStyleCnt="3">
        <dgm:presLayoutVars>
          <dgm:bulletEnabled val="1"/>
        </dgm:presLayoutVars>
      </dgm:prSet>
      <dgm:spPr/>
    </dgm:pt>
    <dgm:pt modelId="{676DE4FD-D732-40F1-90B4-49A25F02FB05}" type="pres">
      <dgm:prSet presAssocID="{5F786115-0FE6-4659-865A-BC9CAC9CD449}"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2" presStyleCnt="3">
        <dgm:presLayoutVars>
          <dgm:chMax val="0"/>
          <dgm:chPref val="0"/>
          <dgm:bulletEnabled val="1"/>
        </dgm:presLayoutVars>
      </dgm:prSet>
      <dgm:spPr/>
    </dgm:pt>
    <dgm:pt modelId="{60157413-CCFD-4D42-8826-83A41E090BDE}" type="pres">
      <dgm:prSet presAssocID="{33A9981E-ACDF-4429-8CD1-D5221B274B4D}" presName="desTx" presStyleLbl="alignAccFollowNode1" presStyleIdx="2" presStyleCnt="3">
        <dgm:presLayoutVars>
          <dgm:bulletEnabled val="1"/>
        </dgm:presLayoutVars>
      </dgm:prSet>
      <dgm:spPr/>
    </dgm:pt>
  </dgm:ptLst>
  <dgm:cxnLst>
    <dgm:cxn modelId="{EBB357B8-1A68-46A0-B197-09FB5CD48026}" srcId="{C7C97023-72F2-4545-9CE6-3709C6C8CB16}" destId="{33A9981E-ACDF-4429-8CD1-D5221B274B4D}" srcOrd="2"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342C213C-F002-4E32-8FFA-F742DDBF6380}" type="presOf" srcId="{D6E29A65-B30B-49ED-8D06-56DEC5079092}" destId="{1BF8C057-7C6E-4C80-ACC4-682CE8D4ABAB}" srcOrd="0" destOrd="2" presId="urn:microsoft.com/office/officeart/2005/8/layout/hList1"/>
    <dgm:cxn modelId="{32E7A119-0657-4293-8500-1A72DE371916}" srcId="{8315CF52-06E5-4D0A-A4F4-69C663DC567E}" destId="{B5DA2C83-64C5-45BA-944C-B8628334CBA5}" srcOrd="1" destOrd="0" parTransId="{43DF30A8-8692-43C4-B235-BCE0158F4BFB}" sibTransId="{73EC763B-58E7-478F-9DF9-E1989A149B27}"/>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D80611-1B11-4620-B946-275E312D2EBD}" srcId="{8315CF52-06E5-4D0A-A4F4-69C663DC567E}" destId="{8BD9182A-9026-42A4-AAD6-C52EBD0E4746}" srcOrd="0" destOrd="0" parTransId="{0C53472B-4E79-4DA0-8090-08AFD22F1ADA}" sibTransId="{BE9D8E9E-41DE-47D5-B984-D4EC8DD82426}"/>
    <dgm:cxn modelId="{F9541BDE-C147-4B2B-B036-A9CE6D830055}" srcId="{33A9981E-ACDF-4429-8CD1-D5221B274B4D}" destId="{55CB2A37-F3E5-483A-9460-ACAABD4238F5}" srcOrd="0" destOrd="0" parTransId="{3A30BC5E-AADA-4079-BA64-D02942E12C4B}" sibTransId="{065B9A3E-8DA9-4E88-9833-60638C67EDF0}"/>
    <dgm:cxn modelId="{4020B54C-645C-4028-B75C-18CC1E19CC77}" type="presOf" srcId="{8BD9182A-9026-42A4-AAD6-C52EBD0E4746}" destId="{1BF8C057-7C6E-4C80-ACC4-682CE8D4ABAB}" srcOrd="0" destOrd="0" presId="urn:microsoft.com/office/officeart/2005/8/layout/hList1"/>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0310F176-29A9-4AA3-AC65-6039C408B116}" type="presOf" srcId="{8315CF52-06E5-4D0A-A4F4-69C663DC567E}" destId="{0EDEDC91-CD16-4177-A7A5-A8E76BB70489}" srcOrd="0" destOrd="0"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61368246-B0FA-4312-BFE8-6D6565A45230}" srcId="{C7C97023-72F2-4545-9CE6-3709C6C8CB16}" destId="{8315CF52-06E5-4D0A-A4F4-69C663DC567E}" srcOrd="1" destOrd="0" parTransId="{1C124BCB-48FA-4F7B-AB5B-B214BA6006B6}" sibTransId="{5F786115-0FE6-4659-865A-BC9CAC9CD449}"/>
    <dgm:cxn modelId="{401C3ECC-B423-4F65-8A9E-79676E5F727C}" type="presOf" srcId="{B5DA2C83-64C5-45BA-944C-B8628334CBA5}" destId="{1BF8C057-7C6E-4C80-ACC4-682CE8D4ABAB}"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6E507CC9-958C-4063-9B7D-5E7DC89F024D}" srcId="{8315CF52-06E5-4D0A-A4F4-69C663DC567E}" destId="{D6E29A65-B30B-49ED-8D06-56DEC5079092}" srcOrd="2" destOrd="0" parTransId="{45DB6B67-E865-4927-80B2-54D52EC5754A}" sibTransId="{1F2EA33F-6E52-4E50-B763-EB62A46A3BCB}"/>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2A3272EF-E676-4202-B7BF-87B3AB21D1E9}" type="presParOf" srcId="{8268C1DE-8288-47C3-BB38-5D185119E2DC}" destId="{8172F90B-8426-4848-ACC1-2557FE91092D}" srcOrd="2" destOrd="0" presId="urn:microsoft.com/office/officeart/2005/8/layout/hList1"/>
    <dgm:cxn modelId="{24C0FCE5-2E22-445A-82B9-218A176DE6F4}" type="presParOf" srcId="{8172F90B-8426-4848-ACC1-2557FE91092D}" destId="{0EDEDC91-CD16-4177-A7A5-A8E76BB70489}" srcOrd="0" destOrd="0" presId="urn:microsoft.com/office/officeart/2005/8/layout/hList1"/>
    <dgm:cxn modelId="{FD487B77-881D-4AE1-A210-23761F8E38AD}" type="presParOf" srcId="{8172F90B-8426-4848-ACC1-2557FE91092D}" destId="{1BF8C057-7C6E-4C80-ACC4-682CE8D4ABAB}" srcOrd="1" destOrd="0" presId="urn:microsoft.com/office/officeart/2005/8/layout/hList1"/>
    <dgm:cxn modelId="{4B4A7F66-A49D-4B3C-955A-D32B1F90ADFC}" type="presParOf" srcId="{8268C1DE-8288-47C3-BB38-5D185119E2DC}" destId="{676DE4FD-D732-40F1-90B4-49A25F02FB05}" srcOrd="3" destOrd="0" presId="urn:microsoft.com/office/officeart/2005/8/layout/hList1"/>
    <dgm:cxn modelId="{D19FAA68-EB7D-47CD-9ED8-43707109BB4C}" type="presParOf" srcId="{8268C1DE-8288-47C3-BB38-5D185119E2DC}" destId="{966BC8BD-4010-4B2C-96FA-6AA3F33AE518}" srcOrd="4"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b="1"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EBB357B8-1A68-46A0-B197-09FB5CD48026}" srcId="{C7C97023-72F2-4545-9CE6-3709C6C8CB16}" destId="{33A9981E-ACDF-4429-8CD1-D5221B274B4D}" srcOrd="1"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3286" y="154867"/>
          <a:ext cx="3203971" cy="1057959"/>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Old Logic (Greek authors)</a:t>
          </a:r>
        </a:p>
      </dsp:txBody>
      <dsp:txXfrm>
        <a:off x="3286" y="154867"/>
        <a:ext cx="3203971" cy="1057959"/>
      </dsp:txXfrm>
    </dsp:sp>
    <dsp:sp modelId="{F2089F39-A818-4C47-9632-0923E3436641}">
      <dsp:nvSpPr>
        <dsp:cNvPr id="0" name=""/>
        <dsp:cNvSpPr/>
      </dsp:nvSpPr>
      <dsp:spPr>
        <a:xfrm>
          <a:off x="3286" y="1212826"/>
          <a:ext cx="3203971" cy="2983643"/>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0" kern="1200" dirty="0"/>
            <a:t>Porphyry’s </a:t>
          </a:r>
          <a:r>
            <a:rPr lang="en-US" sz="3100" i="1" kern="1200" dirty="0" err="1"/>
            <a:t>Isagoge</a:t>
          </a:r>
          <a:endParaRPr lang="en-US" sz="3100" i="1" kern="1200" dirty="0"/>
        </a:p>
        <a:p>
          <a:pPr marL="285750" lvl="1" indent="-285750" algn="l" defTabSz="1377950">
            <a:lnSpc>
              <a:spcPct val="90000"/>
            </a:lnSpc>
            <a:spcBef>
              <a:spcPct val="0"/>
            </a:spcBef>
            <a:spcAft>
              <a:spcPct val="15000"/>
            </a:spcAft>
            <a:buChar char="•"/>
          </a:pPr>
          <a:r>
            <a:rPr lang="en-US" sz="3100" i="1" kern="1200" dirty="0"/>
            <a:t>Categories</a:t>
          </a:r>
        </a:p>
        <a:p>
          <a:pPr marL="285750" lvl="1" indent="-285750" algn="l" defTabSz="1377950">
            <a:lnSpc>
              <a:spcPct val="90000"/>
            </a:lnSpc>
            <a:spcBef>
              <a:spcPct val="0"/>
            </a:spcBef>
            <a:spcAft>
              <a:spcPct val="15000"/>
            </a:spcAft>
            <a:buChar char="•"/>
          </a:pPr>
          <a:r>
            <a:rPr lang="en-US" sz="3100" i="1" kern="1200" dirty="0"/>
            <a:t>On Interpretation</a:t>
          </a:r>
        </a:p>
      </dsp:txBody>
      <dsp:txXfrm>
        <a:off x="3286" y="1212826"/>
        <a:ext cx="3203971" cy="2983643"/>
      </dsp:txXfrm>
    </dsp:sp>
    <dsp:sp modelId="{0EDEDC91-CD16-4177-A7A5-A8E76BB70489}">
      <dsp:nvSpPr>
        <dsp:cNvPr id="0" name=""/>
        <dsp:cNvSpPr/>
      </dsp:nvSpPr>
      <dsp:spPr>
        <a:xfrm>
          <a:off x="3655814" y="154867"/>
          <a:ext cx="3203971" cy="1057959"/>
        </a:xfrm>
        <a:prstGeom prst="rect">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Old Logic (Latin authors)</a:t>
          </a:r>
        </a:p>
      </dsp:txBody>
      <dsp:txXfrm>
        <a:off x="3655814" y="154867"/>
        <a:ext cx="3203971" cy="1057959"/>
      </dsp:txXfrm>
    </dsp:sp>
    <dsp:sp modelId="{1BF8C057-7C6E-4C80-ACC4-682CE8D4ABAB}">
      <dsp:nvSpPr>
        <dsp:cNvPr id="0" name=""/>
        <dsp:cNvSpPr/>
      </dsp:nvSpPr>
      <dsp:spPr>
        <a:xfrm>
          <a:off x="3655814" y="1212826"/>
          <a:ext cx="3203971" cy="2983643"/>
        </a:xfrm>
        <a:prstGeom prst="rect">
          <a:avLst/>
        </a:prstGeom>
        <a:solidFill>
          <a:schemeClr val="accent4">
            <a:tint val="40000"/>
            <a:alpha val="90000"/>
            <a:hueOff val="5756959"/>
            <a:satOff val="-30630"/>
            <a:lumOff val="-17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1" kern="1200" dirty="0"/>
            <a:t>The Book of Six Principles</a:t>
          </a:r>
        </a:p>
        <a:p>
          <a:pPr marL="285750" lvl="1" indent="-285750" algn="l" defTabSz="1377950">
            <a:lnSpc>
              <a:spcPct val="90000"/>
            </a:lnSpc>
            <a:spcBef>
              <a:spcPct val="0"/>
            </a:spcBef>
            <a:spcAft>
              <a:spcPct val="15000"/>
            </a:spcAft>
            <a:buChar char="•"/>
          </a:pPr>
          <a:r>
            <a:rPr lang="en-US" sz="3100" i="0" kern="1200" dirty="0"/>
            <a:t>Boethius’ </a:t>
          </a:r>
          <a:r>
            <a:rPr lang="en-US" sz="3100" i="1" kern="1200" dirty="0"/>
            <a:t>On Division</a:t>
          </a:r>
          <a:endParaRPr lang="en-US" sz="3100" i="0" kern="1200" dirty="0"/>
        </a:p>
        <a:p>
          <a:pPr marL="285750" lvl="1" indent="-285750" algn="l" defTabSz="1377950">
            <a:lnSpc>
              <a:spcPct val="90000"/>
            </a:lnSpc>
            <a:spcBef>
              <a:spcPct val="0"/>
            </a:spcBef>
            <a:spcAft>
              <a:spcPct val="15000"/>
            </a:spcAft>
            <a:buChar char="•"/>
          </a:pPr>
          <a:r>
            <a:rPr lang="en-US" sz="3100" kern="1200" dirty="0"/>
            <a:t>Boethius’ </a:t>
          </a:r>
          <a:r>
            <a:rPr lang="en-US" sz="3100" i="1" kern="1200" dirty="0"/>
            <a:t>On Differential Topics</a:t>
          </a:r>
          <a:endParaRPr lang="en-US" sz="3100" kern="1200" dirty="0"/>
        </a:p>
      </dsp:txBody>
      <dsp:txXfrm>
        <a:off x="3655814" y="1212826"/>
        <a:ext cx="3203971" cy="2983643"/>
      </dsp:txXfrm>
    </dsp:sp>
    <dsp:sp modelId="{E9FEB7EE-DD7A-453A-8BFC-16EBD35EEDAA}">
      <dsp:nvSpPr>
        <dsp:cNvPr id="0" name=""/>
        <dsp:cNvSpPr/>
      </dsp:nvSpPr>
      <dsp:spPr>
        <a:xfrm>
          <a:off x="7308342" y="154867"/>
          <a:ext cx="3203971" cy="1057959"/>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New Logic</a:t>
          </a:r>
        </a:p>
      </dsp:txBody>
      <dsp:txXfrm>
        <a:off x="7308342" y="154867"/>
        <a:ext cx="3203971" cy="1057959"/>
      </dsp:txXfrm>
    </dsp:sp>
    <dsp:sp modelId="{60157413-CCFD-4D42-8826-83A41E090BDE}">
      <dsp:nvSpPr>
        <dsp:cNvPr id="0" name=""/>
        <dsp:cNvSpPr/>
      </dsp:nvSpPr>
      <dsp:spPr>
        <a:xfrm>
          <a:off x="7308342" y="1212826"/>
          <a:ext cx="3203971" cy="2983643"/>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1" kern="1200" dirty="0"/>
            <a:t>Prior Analytics</a:t>
          </a:r>
        </a:p>
        <a:p>
          <a:pPr marL="285750" lvl="1" indent="-285750" algn="l" defTabSz="1377950">
            <a:lnSpc>
              <a:spcPct val="90000"/>
            </a:lnSpc>
            <a:spcBef>
              <a:spcPct val="0"/>
            </a:spcBef>
            <a:spcAft>
              <a:spcPct val="15000"/>
            </a:spcAft>
            <a:buChar char="•"/>
          </a:pPr>
          <a:r>
            <a:rPr lang="en-US" sz="3100" i="1" kern="1200" dirty="0"/>
            <a:t>Posterior Analytics</a:t>
          </a:r>
        </a:p>
        <a:p>
          <a:pPr marL="285750" lvl="1" indent="-285750" algn="l" defTabSz="1377950">
            <a:lnSpc>
              <a:spcPct val="90000"/>
            </a:lnSpc>
            <a:spcBef>
              <a:spcPct val="0"/>
            </a:spcBef>
            <a:spcAft>
              <a:spcPct val="15000"/>
            </a:spcAft>
            <a:buChar char="•"/>
          </a:pPr>
          <a:r>
            <a:rPr lang="en-US" sz="3100" i="1" kern="1200" dirty="0"/>
            <a:t>Topics</a:t>
          </a:r>
        </a:p>
        <a:p>
          <a:pPr marL="285750" lvl="1" indent="-285750" algn="l" defTabSz="1377950">
            <a:lnSpc>
              <a:spcPct val="90000"/>
            </a:lnSpc>
            <a:spcBef>
              <a:spcPct val="0"/>
            </a:spcBef>
            <a:spcAft>
              <a:spcPct val="15000"/>
            </a:spcAft>
            <a:buChar char="•"/>
          </a:pPr>
          <a:r>
            <a:rPr lang="en-US" sz="3100" i="1" kern="1200" dirty="0"/>
            <a:t>On Sophistical Refutations</a:t>
          </a:r>
        </a:p>
      </dsp:txBody>
      <dsp:txXfrm>
        <a:off x="7308342" y="1212826"/>
        <a:ext cx="3203971" cy="2983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11664"/>
          <a:ext cx="4913783" cy="10944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(Old Logic)</a:t>
          </a:r>
        </a:p>
      </dsp:txBody>
      <dsp:txXfrm>
        <a:off x="51" y="11664"/>
        <a:ext cx="4913783" cy="1094400"/>
      </dsp:txXfrm>
    </dsp:sp>
    <dsp:sp modelId="{F2089F39-A818-4C47-9632-0923E3436641}">
      <dsp:nvSpPr>
        <dsp:cNvPr id="0" name=""/>
        <dsp:cNvSpPr/>
      </dsp:nvSpPr>
      <dsp:spPr>
        <a:xfrm>
          <a:off x="51" y="1106064"/>
          <a:ext cx="4913783" cy="323360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I. On Terms</a:t>
          </a:r>
        </a:p>
        <a:p>
          <a:pPr marL="285750" lvl="1" indent="-285750" algn="l" defTabSz="1689100">
            <a:lnSpc>
              <a:spcPct val="90000"/>
            </a:lnSpc>
            <a:spcBef>
              <a:spcPct val="0"/>
            </a:spcBef>
            <a:spcAft>
              <a:spcPct val="15000"/>
            </a:spcAft>
            <a:buChar char="•"/>
          </a:pPr>
          <a:r>
            <a:rPr lang="en-US" sz="3800" i="1" kern="1200" dirty="0"/>
            <a:t>II. On Propositions</a:t>
          </a:r>
        </a:p>
      </dsp:txBody>
      <dsp:txXfrm>
        <a:off x="51" y="1106064"/>
        <a:ext cx="4913783" cy="3233609"/>
      </dsp:txXfrm>
    </dsp:sp>
    <dsp:sp modelId="{E9FEB7EE-DD7A-453A-8BFC-16EBD35EEDAA}">
      <dsp:nvSpPr>
        <dsp:cNvPr id="0" name=""/>
        <dsp:cNvSpPr/>
      </dsp:nvSpPr>
      <dsp:spPr>
        <a:xfrm>
          <a:off x="5601764" y="11664"/>
          <a:ext cx="4913783" cy="10944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(New Logic)</a:t>
          </a:r>
        </a:p>
      </dsp:txBody>
      <dsp:txXfrm>
        <a:off x="5601764" y="11664"/>
        <a:ext cx="4913783" cy="1094400"/>
      </dsp:txXfrm>
    </dsp:sp>
    <dsp:sp modelId="{60157413-CCFD-4D42-8826-83A41E090BDE}">
      <dsp:nvSpPr>
        <dsp:cNvPr id="0" name=""/>
        <dsp:cNvSpPr/>
      </dsp:nvSpPr>
      <dsp:spPr>
        <a:xfrm>
          <a:off x="5601764" y="1106064"/>
          <a:ext cx="4913783" cy="3233609"/>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III.1 On Syllogisms</a:t>
          </a:r>
        </a:p>
        <a:p>
          <a:pPr marL="285750" lvl="1" indent="-285750" algn="l" defTabSz="1689100">
            <a:lnSpc>
              <a:spcPct val="90000"/>
            </a:lnSpc>
            <a:spcBef>
              <a:spcPct val="0"/>
            </a:spcBef>
            <a:spcAft>
              <a:spcPct val="15000"/>
            </a:spcAft>
            <a:buChar char="•"/>
          </a:pPr>
          <a:r>
            <a:rPr lang="en-US" sz="3800" i="1" kern="1200" dirty="0"/>
            <a:t>III.2 On Demonstrations</a:t>
          </a:r>
        </a:p>
        <a:p>
          <a:pPr marL="285750" lvl="1" indent="-285750" algn="l" defTabSz="1689100">
            <a:lnSpc>
              <a:spcPct val="90000"/>
            </a:lnSpc>
            <a:spcBef>
              <a:spcPct val="0"/>
            </a:spcBef>
            <a:spcAft>
              <a:spcPct val="15000"/>
            </a:spcAft>
            <a:buChar char="•"/>
          </a:pPr>
          <a:r>
            <a:rPr lang="en-US" sz="3800" i="1" kern="1200" dirty="0"/>
            <a:t>III.3 </a:t>
          </a:r>
          <a:r>
            <a:rPr lang="en-US" sz="3800" b="1" i="1" kern="1200" dirty="0"/>
            <a:t>On Consequences</a:t>
          </a:r>
        </a:p>
        <a:p>
          <a:pPr marL="285750" lvl="1" indent="-285750" algn="l" defTabSz="1689100">
            <a:lnSpc>
              <a:spcPct val="90000"/>
            </a:lnSpc>
            <a:spcBef>
              <a:spcPct val="0"/>
            </a:spcBef>
            <a:spcAft>
              <a:spcPct val="15000"/>
            </a:spcAft>
            <a:buChar char="•"/>
          </a:pPr>
          <a:r>
            <a:rPr lang="en-US" sz="3800" i="1" kern="1200" dirty="0"/>
            <a:t>III.4 On Fallacies</a:t>
          </a:r>
        </a:p>
      </dsp:txBody>
      <dsp:txXfrm>
        <a:off x="5601764" y="1106064"/>
        <a:ext cx="4913783" cy="32336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Consequences</a:t>
          </a:r>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Formal</a:t>
          </a:r>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extrinsic middle</a:t>
          </a:r>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“From a necessary major premise and an </a:t>
          </a:r>
          <a:r>
            <a:rPr lang="en-US" sz="1300" kern="1200" dirty="0" err="1"/>
            <a:t>assertoric</a:t>
          </a:r>
          <a:r>
            <a:rPr lang="en-US" sz="1300" kern="1200" dirty="0"/>
            <a:t> minor follows a necessary conclusion”</a:t>
          </a:r>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intrinsic middle</a:t>
          </a:r>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“Socrates does not run, therefore a man does not run”</a:t>
          </a:r>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Material</a:t>
          </a:r>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Holds precisely by reason of the terms, and not by reason of any extrinsic middle</a:t>
          </a:r>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“If a man runs, God exists”</a:t>
          </a:r>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 man is an ass, therefore God does not exist.”</a:t>
          </a:r>
        </a:p>
      </dsp:txBody>
      <dsp:txXfrm>
        <a:off x="7894690" y="3504303"/>
        <a:ext cx="1630226" cy="8151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Consequences</a:t>
          </a:r>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Formal</a:t>
          </a:r>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Material</a:t>
          </a:r>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Simple</a:t>
          </a:r>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As-of-now</a:t>
          </a:r>
        </a:p>
      </dsp:txBody>
      <dsp:txXfrm>
        <a:off x="2913566" y="2983194"/>
        <a:ext cx="1399878" cy="6999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Consequences</a:t>
          </a:r>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Simple</a:t>
          </a:r>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Natural</a:t>
          </a:r>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Accidental</a:t>
          </a:r>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As-of-now</a:t>
          </a:r>
        </a:p>
      </dsp:txBody>
      <dsp:txXfrm>
        <a:off x="3649518" y="1465313"/>
        <a:ext cx="1507922" cy="75396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5F87-612B-44A2-85A4-36DC73025714}">
      <dsp:nvSpPr>
        <dsp:cNvPr id="0" name=""/>
        <dsp:cNvSpPr/>
      </dsp:nvSpPr>
      <dsp:spPr>
        <a:xfrm>
          <a:off x="6596478"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A0A8226-D462-4260-AAD8-50DF8C39BC74}">
      <dsp:nvSpPr>
        <dsp:cNvPr id="0" name=""/>
        <dsp:cNvSpPr/>
      </dsp:nvSpPr>
      <dsp:spPr>
        <a:xfrm>
          <a:off x="6257677" y="2002136"/>
          <a:ext cx="999877" cy="347064"/>
        </a:xfrm>
        <a:custGeom>
          <a:avLst/>
          <a:gdLst/>
          <a:ahLst/>
          <a:cxnLst/>
          <a:rect l="0" t="0" r="0" b="0"/>
          <a:pathLst>
            <a:path>
              <a:moveTo>
                <a:pt x="0" y="0"/>
              </a:moveTo>
              <a:lnTo>
                <a:pt x="0" y="173532"/>
              </a:lnTo>
              <a:lnTo>
                <a:pt x="999877" y="173532"/>
              </a:lnTo>
              <a:lnTo>
                <a:pt x="999877"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5CA96C-85FF-473E-978E-52215A148D97}">
      <dsp:nvSpPr>
        <dsp:cNvPr id="0" name=""/>
        <dsp:cNvSpPr/>
      </dsp:nvSpPr>
      <dsp:spPr>
        <a:xfrm>
          <a:off x="4596724"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4129B4-B4B1-4FA0-B97F-5F06BA5881E5}">
      <dsp:nvSpPr>
        <dsp:cNvPr id="0" name=""/>
        <dsp:cNvSpPr/>
      </dsp:nvSpPr>
      <dsp:spPr>
        <a:xfrm>
          <a:off x="5257800" y="2002136"/>
          <a:ext cx="999877" cy="347064"/>
        </a:xfrm>
        <a:custGeom>
          <a:avLst/>
          <a:gdLst/>
          <a:ahLst/>
          <a:cxnLst/>
          <a:rect l="0" t="0" r="0" b="0"/>
          <a:pathLst>
            <a:path>
              <a:moveTo>
                <a:pt x="999877" y="0"/>
              </a:moveTo>
              <a:lnTo>
                <a:pt x="999877" y="173532"/>
              </a:lnTo>
              <a:lnTo>
                <a:pt x="0" y="173532"/>
              </a:lnTo>
              <a:lnTo>
                <a:pt x="0"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7A7438-1748-4416-840D-79C09E309EC3}">
      <dsp:nvSpPr>
        <dsp:cNvPr id="0" name=""/>
        <dsp:cNvSpPr/>
      </dsp:nvSpPr>
      <dsp:spPr>
        <a:xfrm>
          <a:off x="4551275" y="828726"/>
          <a:ext cx="1706402" cy="347064"/>
        </a:xfrm>
        <a:custGeom>
          <a:avLst/>
          <a:gdLst/>
          <a:ahLst/>
          <a:cxnLst/>
          <a:rect l="0" t="0" r="0" b="0"/>
          <a:pathLst>
            <a:path>
              <a:moveTo>
                <a:pt x="0" y="0"/>
              </a:moveTo>
              <a:lnTo>
                <a:pt x="0" y="173532"/>
              </a:lnTo>
              <a:lnTo>
                <a:pt x="1706402" y="173532"/>
              </a:lnTo>
              <a:lnTo>
                <a:pt x="1706402"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339CC-BE62-480A-8FCC-A19A553F2E2D}">
      <dsp:nvSpPr>
        <dsp:cNvPr id="0" name=""/>
        <dsp:cNvSpPr/>
      </dsp:nvSpPr>
      <dsp:spPr>
        <a:xfrm>
          <a:off x="2183796"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41F0A5-6291-4BAD-9233-E1F8AB8C0985}">
      <dsp:nvSpPr>
        <dsp:cNvPr id="0" name=""/>
        <dsp:cNvSpPr/>
      </dsp:nvSpPr>
      <dsp:spPr>
        <a:xfrm>
          <a:off x="2844872" y="828726"/>
          <a:ext cx="1706402" cy="347064"/>
        </a:xfrm>
        <a:custGeom>
          <a:avLst/>
          <a:gdLst/>
          <a:ahLst/>
          <a:cxnLst/>
          <a:rect l="0" t="0" r="0" b="0"/>
          <a:pathLst>
            <a:path>
              <a:moveTo>
                <a:pt x="1706402" y="0"/>
              </a:moveTo>
              <a:lnTo>
                <a:pt x="1706402"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6D7E67-B364-4D32-B005-E99872219B77}">
      <dsp:nvSpPr>
        <dsp:cNvPr id="0" name=""/>
        <dsp:cNvSpPr/>
      </dsp:nvSpPr>
      <dsp:spPr>
        <a:xfrm>
          <a:off x="3724930" y="238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Common personal supposition</a:t>
          </a:r>
        </a:p>
      </dsp:txBody>
      <dsp:txXfrm>
        <a:off x="3724930" y="2381"/>
        <a:ext cx="1652689" cy="826344"/>
      </dsp:txXfrm>
    </dsp:sp>
    <dsp:sp modelId="{9FD65E88-F2FB-431A-9AD8-0E89E4D0A494}">
      <dsp:nvSpPr>
        <dsp:cNvPr id="0" name=""/>
        <dsp:cNvSpPr/>
      </dsp:nvSpPr>
      <dsp:spPr>
        <a:xfrm>
          <a:off x="2018527"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Determinate</a:t>
          </a:r>
        </a:p>
      </dsp:txBody>
      <dsp:txXfrm>
        <a:off x="2018527" y="1175791"/>
        <a:ext cx="1652689" cy="826344"/>
      </dsp:txXfrm>
    </dsp:sp>
    <dsp:sp modelId="{78DFCDF1-A561-4721-ADC7-9F8B121574F4}">
      <dsp:nvSpPr>
        <dsp:cNvPr id="0" name=""/>
        <dsp:cNvSpPr/>
      </dsp:nvSpPr>
      <dsp:spPr>
        <a:xfrm>
          <a:off x="2431700"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t>Some S </a:t>
          </a:r>
          <a:r>
            <a:rPr lang="en-US" sz="1800" b="0" i="1" kern="1200" dirty="0"/>
            <a:t>is P: Therefore, this S is P </a:t>
          </a:r>
          <a:r>
            <a:rPr lang="en-US" sz="1800" b="0" i="1" u="sng" kern="1200" dirty="0"/>
            <a:t>or </a:t>
          </a:r>
          <a:r>
            <a:rPr lang="en-US" sz="1800" b="0" i="1" u="none" kern="1200" dirty="0"/>
            <a:t>that S is P … etc.</a:t>
          </a:r>
          <a:endParaRPr lang="en-US" sz="1800" b="1" i="1" kern="1200" dirty="0"/>
        </a:p>
      </dsp:txBody>
      <dsp:txXfrm>
        <a:off x="2431700" y="2349201"/>
        <a:ext cx="1652689" cy="826344"/>
      </dsp:txXfrm>
    </dsp:sp>
    <dsp:sp modelId="{13D04BB2-8F46-4E4E-970B-1B7C038A0870}">
      <dsp:nvSpPr>
        <dsp:cNvPr id="0" name=""/>
        <dsp:cNvSpPr/>
      </dsp:nvSpPr>
      <dsp:spPr>
        <a:xfrm>
          <a:off x="5431332"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Confused</a:t>
          </a:r>
        </a:p>
      </dsp:txBody>
      <dsp:txXfrm>
        <a:off x="5431332" y="1175791"/>
        <a:ext cx="1652689" cy="826344"/>
      </dsp:txXfrm>
    </dsp:sp>
    <dsp:sp modelId="{938DD0BD-034D-44E4-9D30-73A0128664B7}">
      <dsp:nvSpPr>
        <dsp:cNvPr id="0" name=""/>
        <dsp:cNvSpPr/>
      </dsp:nvSpPr>
      <dsp:spPr>
        <a:xfrm>
          <a:off x="4431455"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Distributed</a:t>
          </a:r>
        </a:p>
      </dsp:txBody>
      <dsp:txXfrm>
        <a:off x="4431455" y="2349201"/>
        <a:ext cx="1652689" cy="826344"/>
      </dsp:txXfrm>
    </dsp:sp>
    <dsp:sp modelId="{D60069AC-ADBE-4F73-AE90-163C74473FEA}">
      <dsp:nvSpPr>
        <dsp:cNvPr id="0" name=""/>
        <dsp:cNvSpPr/>
      </dsp:nvSpPr>
      <dsp:spPr>
        <a:xfrm>
          <a:off x="4844627"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1" kern="1200" dirty="0"/>
            <a:t>Every S </a:t>
          </a:r>
          <a:r>
            <a:rPr lang="en-US" sz="1800" b="0" i="1" kern="1200" dirty="0"/>
            <a:t>is P: so this S is P, </a:t>
          </a:r>
          <a:r>
            <a:rPr lang="en-US" sz="1800" b="0" i="1" u="sng" kern="1200" dirty="0"/>
            <a:t>and</a:t>
          </a:r>
          <a:r>
            <a:rPr lang="en-US" sz="1800" b="0" i="1" u="none" kern="1200" dirty="0"/>
            <a:t> that S is P … etc.</a:t>
          </a:r>
          <a:endParaRPr lang="en-US" sz="1800" b="0" i="1" kern="1200" dirty="0"/>
        </a:p>
      </dsp:txBody>
      <dsp:txXfrm>
        <a:off x="4844627" y="3522611"/>
        <a:ext cx="1652689" cy="826344"/>
      </dsp:txXfrm>
    </dsp:sp>
    <dsp:sp modelId="{7EB084CD-69D2-4330-9347-A7D3DA98D98B}">
      <dsp:nvSpPr>
        <dsp:cNvPr id="0" name=""/>
        <dsp:cNvSpPr/>
      </dsp:nvSpPr>
      <dsp:spPr>
        <a:xfrm>
          <a:off x="6431209"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Merely confused</a:t>
          </a:r>
        </a:p>
      </dsp:txBody>
      <dsp:txXfrm>
        <a:off x="6431209" y="2349201"/>
        <a:ext cx="1652689" cy="826344"/>
      </dsp:txXfrm>
    </dsp:sp>
    <dsp:sp modelId="{3B8EADF4-A075-4BB0-8C4B-34C11A673B38}">
      <dsp:nvSpPr>
        <dsp:cNvPr id="0" name=""/>
        <dsp:cNvSpPr/>
      </dsp:nvSpPr>
      <dsp:spPr>
        <a:xfrm>
          <a:off x="6844382"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t>Every S is </a:t>
          </a:r>
          <a:r>
            <a:rPr lang="en-US" sz="1800" b="1" i="1" kern="1200" dirty="0"/>
            <a:t>P</a:t>
          </a:r>
          <a:r>
            <a:rPr lang="en-US" sz="1800" b="0" i="1" kern="1200" dirty="0"/>
            <a:t>: so Every S is this P </a:t>
          </a:r>
          <a:r>
            <a:rPr lang="en-US" sz="1800" b="0" i="1" u="sng" kern="1200" dirty="0"/>
            <a:t>or </a:t>
          </a:r>
          <a:r>
            <a:rPr lang="en-US" sz="1800" b="0" i="1" u="none" kern="1200" dirty="0"/>
            <a:t>that P … etc.</a:t>
          </a:r>
          <a:endParaRPr lang="en-US" sz="1800" b="0" i="1" kern="1200" dirty="0"/>
        </a:p>
      </dsp:txBody>
      <dsp:txXfrm>
        <a:off x="6844382" y="3522611"/>
        <a:ext cx="1652689" cy="826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24702"/>
          <a:ext cx="4913783" cy="10944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Old Logic</a:t>
          </a:r>
        </a:p>
      </dsp:txBody>
      <dsp:txXfrm>
        <a:off x="51" y="24702"/>
        <a:ext cx="4913783" cy="1094400"/>
      </dsp:txXfrm>
    </dsp:sp>
    <dsp:sp modelId="{F2089F39-A818-4C47-9632-0923E3436641}">
      <dsp:nvSpPr>
        <dsp:cNvPr id="0" name=""/>
        <dsp:cNvSpPr/>
      </dsp:nvSpPr>
      <dsp:spPr>
        <a:xfrm>
          <a:off x="51" y="1119102"/>
          <a:ext cx="4913783" cy="3207532"/>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0" kern="1200" dirty="0"/>
            <a:t>Porphyry’s </a:t>
          </a:r>
          <a:r>
            <a:rPr lang="en-US" sz="3800" i="1" kern="1200" dirty="0" err="1"/>
            <a:t>Isagoge</a:t>
          </a:r>
          <a:endParaRPr lang="en-US" sz="3800" i="1" kern="1200" dirty="0"/>
        </a:p>
        <a:p>
          <a:pPr marL="285750" lvl="1" indent="-285750" algn="l" defTabSz="1689100">
            <a:lnSpc>
              <a:spcPct val="90000"/>
            </a:lnSpc>
            <a:spcBef>
              <a:spcPct val="0"/>
            </a:spcBef>
            <a:spcAft>
              <a:spcPct val="15000"/>
            </a:spcAft>
            <a:buChar char="•"/>
          </a:pPr>
          <a:r>
            <a:rPr lang="en-US" sz="3800" i="1" kern="1200" dirty="0"/>
            <a:t>Categories</a:t>
          </a:r>
        </a:p>
        <a:p>
          <a:pPr marL="285750" lvl="1" indent="-285750" algn="l" defTabSz="1689100">
            <a:lnSpc>
              <a:spcPct val="90000"/>
            </a:lnSpc>
            <a:spcBef>
              <a:spcPct val="0"/>
            </a:spcBef>
            <a:spcAft>
              <a:spcPct val="15000"/>
            </a:spcAft>
            <a:buChar char="•"/>
          </a:pPr>
          <a:r>
            <a:rPr lang="en-US" sz="3800" i="1" kern="1200" dirty="0"/>
            <a:t>On Interpretation</a:t>
          </a:r>
        </a:p>
      </dsp:txBody>
      <dsp:txXfrm>
        <a:off x="51" y="1119102"/>
        <a:ext cx="4913783" cy="3207532"/>
      </dsp:txXfrm>
    </dsp:sp>
    <dsp:sp modelId="{E9FEB7EE-DD7A-453A-8BFC-16EBD35EEDAA}">
      <dsp:nvSpPr>
        <dsp:cNvPr id="0" name=""/>
        <dsp:cNvSpPr/>
      </dsp:nvSpPr>
      <dsp:spPr>
        <a:xfrm>
          <a:off x="5601764" y="24702"/>
          <a:ext cx="4913783" cy="10944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New Logic</a:t>
          </a:r>
        </a:p>
      </dsp:txBody>
      <dsp:txXfrm>
        <a:off x="5601764" y="24702"/>
        <a:ext cx="4913783" cy="1094400"/>
      </dsp:txXfrm>
    </dsp:sp>
    <dsp:sp modelId="{60157413-CCFD-4D42-8826-83A41E090BDE}">
      <dsp:nvSpPr>
        <dsp:cNvPr id="0" name=""/>
        <dsp:cNvSpPr/>
      </dsp:nvSpPr>
      <dsp:spPr>
        <a:xfrm>
          <a:off x="5601764" y="1119102"/>
          <a:ext cx="4913783" cy="3207532"/>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Prior Analytics</a:t>
          </a:r>
        </a:p>
        <a:p>
          <a:pPr marL="285750" lvl="1" indent="-285750" algn="l" defTabSz="1689100">
            <a:lnSpc>
              <a:spcPct val="90000"/>
            </a:lnSpc>
            <a:spcBef>
              <a:spcPct val="0"/>
            </a:spcBef>
            <a:spcAft>
              <a:spcPct val="15000"/>
            </a:spcAft>
            <a:buChar char="•"/>
          </a:pPr>
          <a:r>
            <a:rPr lang="en-US" sz="3800" i="1" kern="1200" dirty="0"/>
            <a:t>Posterior Analytics</a:t>
          </a:r>
        </a:p>
        <a:p>
          <a:pPr marL="285750" lvl="1" indent="-285750" algn="l" defTabSz="1689100">
            <a:lnSpc>
              <a:spcPct val="90000"/>
            </a:lnSpc>
            <a:spcBef>
              <a:spcPct val="0"/>
            </a:spcBef>
            <a:spcAft>
              <a:spcPct val="15000"/>
            </a:spcAft>
            <a:buChar char="•"/>
          </a:pPr>
          <a:r>
            <a:rPr lang="en-US" sz="3800" b="1" i="1" kern="1200" dirty="0"/>
            <a:t>Topics</a:t>
          </a:r>
        </a:p>
        <a:p>
          <a:pPr marL="285750" lvl="1" indent="-285750" algn="l" defTabSz="1689100">
            <a:lnSpc>
              <a:spcPct val="90000"/>
            </a:lnSpc>
            <a:spcBef>
              <a:spcPct val="0"/>
            </a:spcBef>
            <a:spcAft>
              <a:spcPct val="15000"/>
            </a:spcAft>
            <a:buChar char="•"/>
          </a:pPr>
          <a:r>
            <a:rPr lang="en-US" sz="3800" i="1" kern="1200" dirty="0"/>
            <a:t>On Sophistical Refutations</a:t>
          </a:r>
        </a:p>
      </dsp:txBody>
      <dsp:txXfrm>
        <a:off x="5601764" y="1119102"/>
        <a:ext cx="4913783" cy="3207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11664"/>
          <a:ext cx="4913783" cy="10944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(Old Logic)</a:t>
          </a:r>
        </a:p>
      </dsp:txBody>
      <dsp:txXfrm>
        <a:off x="51" y="11664"/>
        <a:ext cx="4913783" cy="1094400"/>
      </dsp:txXfrm>
    </dsp:sp>
    <dsp:sp modelId="{F2089F39-A818-4C47-9632-0923E3436641}">
      <dsp:nvSpPr>
        <dsp:cNvPr id="0" name=""/>
        <dsp:cNvSpPr/>
      </dsp:nvSpPr>
      <dsp:spPr>
        <a:xfrm>
          <a:off x="51" y="1106064"/>
          <a:ext cx="4913783" cy="323360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I. On Terms</a:t>
          </a:r>
        </a:p>
        <a:p>
          <a:pPr marL="285750" lvl="1" indent="-285750" algn="l" defTabSz="1689100">
            <a:lnSpc>
              <a:spcPct val="90000"/>
            </a:lnSpc>
            <a:spcBef>
              <a:spcPct val="0"/>
            </a:spcBef>
            <a:spcAft>
              <a:spcPct val="15000"/>
            </a:spcAft>
            <a:buChar char="•"/>
          </a:pPr>
          <a:r>
            <a:rPr lang="en-US" sz="3800" i="1" kern="1200" dirty="0"/>
            <a:t>II. On Propositions</a:t>
          </a:r>
        </a:p>
      </dsp:txBody>
      <dsp:txXfrm>
        <a:off x="51" y="1106064"/>
        <a:ext cx="4913783" cy="3233609"/>
      </dsp:txXfrm>
    </dsp:sp>
    <dsp:sp modelId="{E9FEB7EE-DD7A-453A-8BFC-16EBD35EEDAA}">
      <dsp:nvSpPr>
        <dsp:cNvPr id="0" name=""/>
        <dsp:cNvSpPr/>
      </dsp:nvSpPr>
      <dsp:spPr>
        <a:xfrm>
          <a:off x="5601764" y="11664"/>
          <a:ext cx="4913783" cy="10944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(New Logic)</a:t>
          </a:r>
        </a:p>
      </dsp:txBody>
      <dsp:txXfrm>
        <a:off x="5601764" y="11664"/>
        <a:ext cx="4913783" cy="1094400"/>
      </dsp:txXfrm>
    </dsp:sp>
    <dsp:sp modelId="{60157413-CCFD-4D42-8826-83A41E090BDE}">
      <dsp:nvSpPr>
        <dsp:cNvPr id="0" name=""/>
        <dsp:cNvSpPr/>
      </dsp:nvSpPr>
      <dsp:spPr>
        <a:xfrm>
          <a:off x="5601764" y="1106064"/>
          <a:ext cx="4913783" cy="3233609"/>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III.1 On Syllogisms</a:t>
          </a:r>
        </a:p>
        <a:p>
          <a:pPr marL="285750" lvl="1" indent="-285750" algn="l" defTabSz="1689100">
            <a:lnSpc>
              <a:spcPct val="90000"/>
            </a:lnSpc>
            <a:spcBef>
              <a:spcPct val="0"/>
            </a:spcBef>
            <a:spcAft>
              <a:spcPct val="15000"/>
            </a:spcAft>
            <a:buChar char="•"/>
          </a:pPr>
          <a:r>
            <a:rPr lang="en-US" sz="3800" i="1" kern="1200" dirty="0"/>
            <a:t>III.2 On Demonstrations</a:t>
          </a:r>
        </a:p>
        <a:p>
          <a:pPr marL="285750" lvl="1" indent="-285750" algn="l" defTabSz="1689100">
            <a:lnSpc>
              <a:spcPct val="90000"/>
            </a:lnSpc>
            <a:spcBef>
              <a:spcPct val="0"/>
            </a:spcBef>
            <a:spcAft>
              <a:spcPct val="15000"/>
            </a:spcAft>
            <a:buChar char="•"/>
          </a:pPr>
          <a:r>
            <a:rPr lang="en-US" sz="3800" i="1" kern="1200" dirty="0"/>
            <a:t>III.3 </a:t>
          </a:r>
          <a:r>
            <a:rPr lang="en-US" sz="3800" b="1" i="1" kern="1200" dirty="0"/>
            <a:t>On Consequences</a:t>
          </a:r>
        </a:p>
        <a:p>
          <a:pPr marL="285750" lvl="1" indent="-285750" algn="l" defTabSz="1689100">
            <a:lnSpc>
              <a:spcPct val="90000"/>
            </a:lnSpc>
            <a:spcBef>
              <a:spcPct val="0"/>
            </a:spcBef>
            <a:spcAft>
              <a:spcPct val="15000"/>
            </a:spcAft>
            <a:buChar char="•"/>
          </a:pPr>
          <a:r>
            <a:rPr lang="en-US" sz="3800" i="1" kern="1200" dirty="0"/>
            <a:t>III.4 On Fallacies</a:t>
          </a:r>
        </a:p>
      </dsp:txBody>
      <dsp:txXfrm>
        <a:off x="5601764" y="1106064"/>
        <a:ext cx="4913783" cy="3233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A5C46-46B0-43EF-B1DB-BD8BDC66B732}">
      <dsp:nvSpPr>
        <dsp:cNvPr id="0" name=""/>
        <dsp:cNvSpPr/>
      </dsp:nvSpPr>
      <dsp:spPr>
        <a:xfrm>
          <a:off x="5832" y="1700687"/>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Logic</a:t>
          </a:r>
        </a:p>
      </dsp:txBody>
      <dsp:txXfrm>
        <a:off x="38916" y="1733771"/>
        <a:ext cx="2192949" cy="1063390"/>
      </dsp:txXfrm>
    </dsp:sp>
    <dsp:sp modelId="{DB6D0DD2-B11F-457E-9E0E-718DD73CEBB6}">
      <dsp:nvSpPr>
        <dsp:cNvPr id="0" name=""/>
        <dsp:cNvSpPr/>
      </dsp:nvSpPr>
      <dsp:spPr>
        <a:xfrm rot="18770822">
          <a:off x="2052369" y="1752153"/>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553" y="1745124"/>
        <a:ext cx="66440" cy="66440"/>
      </dsp:txXfrm>
    </dsp:sp>
    <dsp:sp modelId="{F7089774-05B3-4CE5-81C0-5E2183DBAC51}">
      <dsp:nvSpPr>
        <dsp:cNvPr id="0" name=""/>
        <dsp:cNvSpPr/>
      </dsp:nvSpPr>
      <dsp:spPr>
        <a:xfrm>
          <a:off x="3168597" y="726442"/>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Syllogism</a:t>
          </a:r>
        </a:p>
      </dsp:txBody>
      <dsp:txXfrm>
        <a:off x="3201681" y="759526"/>
        <a:ext cx="2192949" cy="1063390"/>
      </dsp:txXfrm>
    </dsp:sp>
    <dsp:sp modelId="{7B65F761-B279-447C-B27D-D76669E3A3F7}">
      <dsp:nvSpPr>
        <dsp:cNvPr id="0" name=""/>
        <dsp:cNvSpPr/>
      </dsp:nvSpPr>
      <dsp:spPr>
        <a:xfrm rot="19457599">
          <a:off x="5323115" y="940282"/>
          <a:ext cx="1112844" cy="52382"/>
        </a:xfrm>
        <a:custGeom>
          <a:avLst/>
          <a:gdLst/>
          <a:ahLst/>
          <a:cxnLst/>
          <a:rect l="0" t="0" r="0" b="0"/>
          <a:pathLst>
            <a:path>
              <a:moveTo>
                <a:pt x="0" y="26191"/>
              </a:moveTo>
              <a:lnTo>
                <a:pt x="1112844"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938652"/>
        <a:ext cx="55642" cy="55642"/>
      </dsp:txXfrm>
    </dsp:sp>
    <dsp:sp modelId="{E359C59E-1443-4749-948C-0B833A39767E}">
      <dsp:nvSpPr>
        <dsp:cNvPr id="0" name=""/>
        <dsp:cNvSpPr/>
      </dsp:nvSpPr>
      <dsp:spPr>
        <a:xfrm>
          <a:off x="6331361" y="76946"/>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Argument</a:t>
          </a:r>
        </a:p>
      </dsp:txBody>
      <dsp:txXfrm>
        <a:off x="6364445" y="110030"/>
        <a:ext cx="2192949" cy="1063390"/>
      </dsp:txXfrm>
    </dsp:sp>
    <dsp:sp modelId="{3D6B0F1F-2F8E-42E2-BE3F-AE653C184B85}">
      <dsp:nvSpPr>
        <dsp:cNvPr id="0" name=""/>
        <dsp:cNvSpPr/>
      </dsp:nvSpPr>
      <dsp:spPr>
        <a:xfrm rot="2155175">
          <a:off x="5322449" y="1589778"/>
          <a:ext cx="1107128" cy="52382"/>
        </a:xfrm>
        <a:custGeom>
          <a:avLst/>
          <a:gdLst/>
          <a:ahLst/>
          <a:cxnLst/>
          <a:rect l="0" t="0" r="0" b="0"/>
          <a:pathLst>
            <a:path>
              <a:moveTo>
                <a:pt x="0" y="26191"/>
              </a:moveTo>
              <a:lnTo>
                <a:pt x="1107128"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8335" y="1588292"/>
        <a:ext cx="55356" cy="55356"/>
      </dsp:txXfrm>
    </dsp:sp>
    <dsp:sp modelId="{1FB2222B-0316-496E-B7C2-C96A9F400D73}">
      <dsp:nvSpPr>
        <dsp:cNvPr id="0" name=""/>
        <dsp:cNvSpPr/>
      </dsp:nvSpPr>
      <dsp:spPr>
        <a:xfrm>
          <a:off x="6324313" y="1375939"/>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Demonstrative</a:t>
          </a:r>
        </a:p>
      </dsp:txBody>
      <dsp:txXfrm>
        <a:off x="6357397" y="1409023"/>
        <a:ext cx="2192949" cy="1063390"/>
      </dsp:txXfrm>
    </dsp:sp>
    <dsp:sp modelId="{80B86057-541B-4FF6-A45C-061848726F9E}">
      <dsp:nvSpPr>
        <dsp:cNvPr id="0" name=""/>
        <dsp:cNvSpPr/>
      </dsp:nvSpPr>
      <dsp:spPr>
        <a:xfrm rot="2829178">
          <a:off x="2052369" y="2726397"/>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553" y="2719368"/>
        <a:ext cx="66440" cy="66440"/>
      </dsp:txXfrm>
    </dsp:sp>
    <dsp:sp modelId="{C823F8D7-5441-445A-A30B-E0280FA306C7}">
      <dsp:nvSpPr>
        <dsp:cNvPr id="0" name=""/>
        <dsp:cNvSpPr/>
      </dsp:nvSpPr>
      <dsp:spPr>
        <a:xfrm>
          <a:off x="3168597"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i="1" kern="1200" dirty="0" err="1"/>
            <a:t>Sermo</a:t>
          </a:r>
          <a:endParaRPr lang="en-US" sz="2900" i="1" kern="1200" dirty="0"/>
        </a:p>
      </dsp:txBody>
      <dsp:txXfrm>
        <a:off x="3201681" y="2708015"/>
        <a:ext cx="2192949" cy="1063390"/>
      </dsp:txXfrm>
    </dsp:sp>
    <dsp:sp modelId="{3BD10E1F-2305-477A-B31D-C6DC78343EBD}">
      <dsp:nvSpPr>
        <dsp:cNvPr id="0" name=""/>
        <dsp:cNvSpPr/>
      </dsp:nvSpPr>
      <dsp:spPr>
        <a:xfrm>
          <a:off x="5427714" y="3213519"/>
          <a:ext cx="903647" cy="52382"/>
        </a:xfrm>
        <a:custGeom>
          <a:avLst/>
          <a:gdLst/>
          <a:ahLst/>
          <a:cxnLst/>
          <a:rect l="0" t="0" r="0" b="0"/>
          <a:pathLst>
            <a:path>
              <a:moveTo>
                <a:pt x="0" y="26191"/>
              </a:moveTo>
              <a:lnTo>
                <a:pt x="903647"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6947" y="3217119"/>
        <a:ext cx="45182" cy="45182"/>
      </dsp:txXfrm>
    </dsp:sp>
    <dsp:sp modelId="{94CEAFE7-69F2-4076-A837-4357761B5659}">
      <dsp:nvSpPr>
        <dsp:cNvPr id="0" name=""/>
        <dsp:cNvSpPr/>
      </dsp:nvSpPr>
      <dsp:spPr>
        <a:xfrm>
          <a:off x="6331361"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i="1" kern="1200" dirty="0" err="1"/>
            <a:t>Ens</a:t>
          </a:r>
          <a:r>
            <a:rPr lang="en-US" sz="2900" i="1" kern="1200" dirty="0"/>
            <a:t> </a:t>
          </a:r>
          <a:r>
            <a:rPr lang="en-US" sz="2900" i="1" kern="1200" dirty="0" err="1"/>
            <a:t>rationis</a:t>
          </a:r>
          <a:endParaRPr lang="en-US" sz="2900" i="1" kern="1200" dirty="0"/>
        </a:p>
      </dsp:txBody>
      <dsp:txXfrm>
        <a:off x="6364445" y="2708015"/>
        <a:ext cx="2192949" cy="1063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Consequences</a:t>
          </a:r>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Formal</a:t>
          </a:r>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extrinsic middle</a:t>
          </a:r>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“From a necessary major premise and an </a:t>
          </a:r>
          <a:r>
            <a:rPr lang="en-US" sz="1300" kern="1200" dirty="0" err="1"/>
            <a:t>assertoric</a:t>
          </a:r>
          <a:r>
            <a:rPr lang="en-US" sz="1300" kern="1200" dirty="0"/>
            <a:t> minor follows a necessary conclusion”</a:t>
          </a:r>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intrinsic middle</a:t>
          </a:r>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“Socrates does not run, therefore a man does not run”</a:t>
          </a:r>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Material</a:t>
          </a:r>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Holds precisely by reason of the terms, and not by reason of any extrinsic middle</a:t>
          </a:r>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“If a man runs, God exists”</a:t>
          </a:r>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 man is an ass, therefore God does not exist.”</a:t>
          </a:r>
        </a:p>
      </dsp:txBody>
      <dsp:txXfrm>
        <a:off x="7894690" y="3504303"/>
        <a:ext cx="1630226" cy="8151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Consequences</a:t>
          </a:r>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Formal</a:t>
          </a:r>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Material</a:t>
          </a:r>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Simple</a:t>
          </a:r>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As-of-now</a:t>
          </a:r>
        </a:p>
      </dsp:txBody>
      <dsp:txXfrm>
        <a:off x="2913566" y="2983194"/>
        <a:ext cx="1399878" cy="69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Consequences</a:t>
          </a:r>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Simple</a:t>
          </a:r>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Natural</a:t>
          </a:r>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Accidental</a:t>
          </a:r>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As-of-now</a:t>
          </a:r>
        </a:p>
      </dsp:txBody>
      <dsp:txXfrm>
        <a:off x="3649518" y="1465313"/>
        <a:ext cx="1507922" cy="753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3286" y="154867"/>
          <a:ext cx="3203971" cy="1057959"/>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Old Logic (Greek authors)</a:t>
          </a:r>
        </a:p>
      </dsp:txBody>
      <dsp:txXfrm>
        <a:off x="3286" y="154867"/>
        <a:ext cx="3203971" cy="1057959"/>
      </dsp:txXfrm>
    </dsp:sp>
    <dsp:sp modelId="{F2089F39-A818-4C47-9632-0923E3436641}">
      <dsp:nvSpPr>
        <dsp:cNvPr id="0" name=""/>
        <dsp:cNvSpPr/>
      </dsp:nvSpPr>
      <dsp:spPr>
        <a:xfrm>
          <a:off x="3286" y="1212826"/>
          <a:ext cx="3203971" cy="2983643"/>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0" kern="1200" dirty="0"/>
            <a:t>Porphyry’s </a:t>
          </a:r>
          <a:r>
            <a:rPr lang="en-US" sz="3100" i="1" kern="1200" dirty="0" err="1"/>
            <a:t>Isagoge</a:t>
          </a:r>
          <a:endParaRPr lang="en-US" sz="3100" i="1" kern="1200" dirty="0"/>
        </a:p>
        <a:p>
          <a:pPr marL="285750" lvl="1" indent="-285750" algn="l" defTabSz="1377950">
            <a:lnSpc>
              <a:spcPct val="90000"/>
            </a:lnSpc>
            <a:spcBef>
              <a:spcPct val="0"/>
            </a:spcBef>
            <a:spcAft>
              <a:spcPct val="15000"/>
            </a:spcAft>
            <a:buChar char="•"/>
          </a:pPr>
          <a:r>
            <a:rPr lang="en-US" sz="3100" i="1" kern="1200" dirty="0"/>
            <a:t>Categories</a:t>
          </a:r>
        </a:p>
        <a:p>
          <a:pPr marL="285750" lvl="1" indent="-285750" algn="l" defTabSz="1377950">
            <a:lnSpc>
              <a:spcPct val="90000"/>
            </a:lnSpc>
            <a:spcBef>
              <a:spcPct val="0"/>
            </a:spcBef>
            <a:spcAft>
              <a:spcPct val="15000"/>
            </a:spcAft>
            <a:buChar char="•"/>
          </a:pPr>
          <a:r>
            <a:rPr lang="en-US" sz="3100" i="1" kern="1200" dirty="0"/>
            <a:t>On Interpretation</a:t>
          </a:r>
        </a:p>
      </dsp:txBody>
      <dsp:txXfrm>
        <a:off x="3286" y="1212826"/>
        <a:ext cx="3203971" cy="2983643"/>
      </dsp:txXfrm>
    </dsp:sp>
    <dsp:sp modelId="{0EDEDC91-CD16-4177-A7A5-A8E76BB70489}">
      <dsp:nvSpPr>
        <dsp:cNvPr id="0" name=""/>
        <dsp:cNvSpPr/>
      </dsp:nvSpPr>
      <dsp:spPr>
        <a:xfrm>
          <a:off x="3655814" y="154867"/>
          <a:ext cx="3203971" cy="1057959"/>
        </a:xfrm>
        <a:prstGeom prst="rect">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Old Logic (Latin authors)</a:t>
          </a:r>
        </a:p>
      </dsp:txBody>
      <dsp:txXfrm>
        <a:off x="3655814" y="154867"/>
        <a:ext cx="3203971" cy="1057959"/>
      </dsp:txXfrm>
    </dsp:sp>
    <dsp:sp modelId="{1BF8C057-7C6E-4C80-ACC4-682CE8D4ABAB}">
      <dsp:nvSpPr>
        <dsp:cNvPr id="0" name=""/>
        <dsp:cNvSpPr/>
      </dsp:nvSpPr>
      <dsp:spPr>
        <a:xfrm>
          <a:off x="3655814" y="1212826"/>
          <a:ext cx="3203971" cy="2983643"/>
        </a:xfrm>
        <a:prstGeom prst="rect">
          <a:avLst/>
        </a:prstGeom>
        <a:solidFill>
          <a:schemeClr val="accent4">
            <a:tint val="40000"/>
            <a:alpha val="90000"/>
            <a:hueOff val="5756959"/>
            <a:satOff val="-30630"/>
            <a:lumOff val="-17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1" kern="1200" dirty="0"/>
            <a:t>The Book of Six Principles</a:t>
          </a:r>
        </a:p>
        <a:p>
          <a:pPr marL="285750" lvl="1" indent="-285750" algn="l" defTabSz="1377950">
            <a:lnSpc>
              <a:spcPct val="90000"/>
            </a:lnSpc>
            <a:spcBef>
              <a:spcPct val="0"/>
            </a:spcBef>
            <a:spcAft>
              <a:spcPct val="15000"/>
            </a:spcAft>
            <a:buChar char="•"/>
          </a:pPr>
          <a:r>
            <a:rPr lang="en-US" sz="3100" i="0" kern="1200" dirty="0"/>
            <a:t>Boethius’ </a:t>
          </a:r>
          <a:r>
            <a:rPr lang="en-US" sz="3100" i="1" kern="1200" dirty="0"/>
            <a:t>On Division</a:t>
          </a:r>
          <a:endParaRPr lang="en-US" sz="3100" i="0" kern="1200" dirty="0"/>
        </a:p>
        <a:p>
          <a:pPr marL="285750" lvl="1" indent="-285750" algn="l" defTabSz="1377950">
            <a:lnSpc>
              <a:spcPct val="90000"/>
            </a:lnSpc>
            <a:spcBef>
              <a:spcPct val="0"/>
            </a:spcBef>
            <a:spcAft>
              <a:spcPct val="15000"/>
            </a:spcAft>
            <a:buChar char="•"/>
          </a:pPr>
          <a:r>
            <a:rPr lang="en-US" sz="3100" kern="1200" dirty="0"/>
            <a:t>Boethius’ </a:t>
          </a:r>
          <a:r>
            <a:rPr lang="en-US" sz="3100" i="1" kern="1200" dirty="0"/>
            <a:t>On Differential Topics</a:t>
          </a:r>
          <a:endParaRPr lang="en-US" sz="3100" kern="1200" dirty="0"/>
        </a:p>
      </dsp:txBody>
      <dsp:txXfrm>
        <a:off x="3655814" y="1212826"/>
        <a:ext cx="3203971" cy="2983643"/>
      </dsp:txXfrm>
    </dsp:sp>
    <dsp:sp modelId="{E9FEB7EE-DD7A-453A-8BFC-16EBD35EEDAA}">
      <dsp:nvSpPr>
        <dsp:cNvPr id="0" name=""/>
        <dsp:cNvSpPr/>
      </dsp:nvSpPr>
      <dsp:spPr>
        <a:xfrm>
          <a:off x="7308342" y="154867"/>
          <a:ext cx="3203971" cy="1057959"/>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i="1" kern="1200" dirty="0"/>
            <a:t>New Logic</a:t>
          </a:r>
        </a:p>
      </dsp:txBody>
      <dsp:txXfrm>
        <a:off x="7308342" y="154867"/>
        <a:ext cx="3203971" cy="1057959"/>
      </dsp:txXfrm>
    </dsp:sp>
    <dsp:sp modelId="{60157413-CCFD-4D42-8826-83A41E090BDE}">
      <dsp:nvSpPr>
        <dsp:cNvPr id="0" name=""/>
        <dsp:cNvSpPr/>
      </dsp:nvSpPr>
      <dsp:spPr>
        <a:xfrm>
          <a:off x="7308342" y="1212826"/>
          <a:ext cx="3203971" cy="2983643"/>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i="1" kern="1200" dirty="0"/>
            <a:t>Prior Analytics</a:t>
          </a:r>
        </a:p>
        <a:p>
          <a:pPr marL="285750" lvl="1" indent="-285750" algn="l" defTabSz="1377950">
            <a:lnSpc>
              <a:spcPct val="90000"/>
            </a:lnSpc>
            <a:spcBef>
              <a:spcPct val="0"/>
            </a:spcBef>
            <a:spcAft>
              <a:spcPct val="15000"/>
            </a:spcAft>
            <a:buChar char="•"/>
          </a:pPr>
          <a:r>
            <a:rPr lang="en-US" sz="3100" i="1" kern="1200" dirty="0"/>
            <a:t>Posterior Analytics</a:t>
          </a:r>
        </a:p>
        <a:p>
          <a:pPr marL="285750" lvl="1" indent="-285750" algn="l" defTabSz="1377950">
            <a:lnSpc>
              <a:spcPct val="90000"/>
            </a:lnSpc>
            <a:spcBef>
              <a:spcPct val="0"/>
            </a:spcBef>
            <a:spcAft>
              <a:spcPct val="15000"/>
            </a:spcAft>
            <a:buChar char="•"/>
          </a:pPr>
          <a:r>
            <a:rPr lang="en-US" sz="3100" i="1" kern="1200" dirty="0"/>
            <a:t>Topics</a:t>
          </a:r>
        </a:p>
        <a:p>
          <a:pPr marL="285750" lvl="1" indent="-285750" algn="l" defTabSz="1377950">
            <a:lnSpc>
              <a:spcPct val="90000"/>
            </a:lnSpc>
            <a:spcBef>
              <a:spcPct val="0"/>
            </a:spcBef>
            <a:spcAft>
              <a:spcPct val="15000"/>
            </a:spcAft>
            <a:buChar char="•"/>
          </a:pPr>
          <a:r>
            <a:rPr lang="en-US" sz="3100" i="1" kern="1200" dirty="0"/>
            <a:t>On Sophistical Refutations</a:t>
          </a:r>
        </a:p>
      </dsp:txBody>
      <dsp:txXfrm>
        <a:off x="7308342" y="1212826"/>
        <a:ext cx="3203971" cy="2983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24702"/>
          <a:ext cx="4913783" cy="10944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Old Logic</a:t>
          </a:r>
        </a:p>
      </dsp:txBody>
      <dsp:txXfrm>
        <a:off x="51" y="24702"/>
        <a:ext cx="4913783" cy="1094400"/>
      </dsp:txXfrm>
    </dsp:sp>
    <dsp:sp modelId="{F2089F39-A818-4C47-9632-0923E3436641}">
      <dsp:nvSpPr>
        <dsp:cNvPr id="0" name=""/>
        <dsp:cNvSpPr/>
      </dsp:nvSpPr>
      <dsp:spPr>
        <a:xfrm>
          <a:off x="51" y="1119102"/>
          <a:ext cx="4913783" cy="3207532"/>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0" kern="1200" dirty="0"/>
            <a:t>Porphyry’s </a:t>
          </a:r>
          <a:r>
            <a:rPr lang="en-US" sz="3800" i="1" kern="1200" dirty="0" err="1"/>
            <a:t>Isagoge</a:t>
          </a:r>
          <a:endParaRPr lang="en-US" sz="3800" i="1" kern="1200" dirty="0"/>
        </a:p>
        <a:p>
          <a:pPr marL="285750" lvl="1" indent="-285750" algn="l" defTabSz="1689100">
            <a:lnSpc>
              <a:spcPct val="90000"/>
            </a:lnSpc>
            <a:spcBef>
              <a:spcPct val="0"/>
            </a:spcBef>
            <a:spcAft>
              <a:spcPct val="15000"/>
            </a:spcAft>
            <a:buChar char="•"/>
          </a:pPr>
          <a:r>
            <a:rPr lang="en-US" sz="3800" i="1" kern="1200" dirty="0"/>
            <a:t>Categories</a:t>
          </a:r>
        </a:p>
        <a:p>
          <a:pPr marL="285750" lvl="1" indent="-285750" algn="l" defTabSz="1689100">
            <a:lnSpc>
              <a:spcPct val="90000"/>
            </a:lnSpc>
            <a:spcBef>
              <a:spcPct val="0"/>
            </a:spcBef>
            <a:spcAft>
              <a:spcPct val="15000"/>
            </a:spcAft>
            <a:buChar char="•"/>
          </a:pPr>
          <a:r>
            <a:rPr lang="en-US" sz="3800" i="1" kern="1200" dirty="0"/>
            <a:t>On Interpretation</a:t>
          </a:r>
        </a:p>
      </dsp:txBody>
      <dsp:txXfrm>
        <a:off x="51" y="1119102"/>
        <a:ext cx="4913783" cy="3207532"/>
      </dsp:txXfrm>
    </dsp:sp>
    <dsp:sp modelId="{E9FEB7EE-DD7A-453A-8BFC-16EBD35EEDAA}">
      <dsp:nvSpPr>
        <dsp:cNvPr id="0" name=""/>
        <dsp:cNvSpPr/>
      </dsp:nvSpPr>
      <dsp:spPr>
        <a:xfrm>
          <a:off x="5601764" y="24702"/>
          <a:ext cx="4913783" cy="10944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i="1" kern="1200" dirty="0"/>
            <a:t>New Logic</a:t>
          </a:r>
        </a:p>
      </dsp:txBody>
      <dsp:txXfrm>
        <a:off x="5601764" y="24702"/>
        <a:ext cx="4913783" cy="1094400"/>
      </dsp:txXfrm>
    </dsp:sp>
    <dsp:sp modelId="{60157413-CCFD-4D42-8826-83A41E090BDE}">
      <dsp:nvSpPr>
        <dsp:cNvPr id="0" name=""/>
        <dsp:cNvSpPr/>
      </dsp:nvSpPr>
      <dsp:spPr>
        <a:xfrm>
          <a:off x="5601764" y="1119102"/>
          <a:ext cx="4913783" cy="3207532"/>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i="1" kern="1200" dirty="0"/>
            <a:t>Prior Analytics</a:t>
          </a:r>
        </a:p>
        <a:p>
          <a:pPr marL="285750" lvl="1" indent="-285750" algn="l" defTabSz="1689100">
            <a:lnSpc>
              <a:spcPct val="90000"/>
            </a:lnSpc>
            <a:spcBef>
              <a:spcPct val="0"/>
            </a:spcBef>
            <a:spcAft>
              <a:spcPct val="15000"/>
            </a:spcAft>
            <a:buChar char="•"/>
          </a:pPr>
          <a:r>
            <a:rPr lang="en-US" sz="3800" i="1" kern="1200" dirty="0"/>
            <a:t>Posterior Analytics</a:t>
          </a:r>
        </a:p>
        <a:p>
          <a:pPr marL="285750" lvl="1" indent="-285750" algn="l" defTabSz="1689100">
            <a:lnSpc>
              <a:spcPct val="90000"/>
            </a:lnSpc>
            <a:spcBef>
              <a:spcPct val="0"/>
            </a:spcBef>
            <a:spcAft>
              <a:spcPct val="15000"/>
            </a:spcAft>
            <a:buChar char="•"/>
          </a:pPr>
          <a:r>
            <a:rPr lang="en-US" sz="3800" b="1" i="1" kern="1200" dirty="0"/>
            <a:t>Topics</a:t>
          </a:r>
        </a:p>
        <a:p>
          <a:pPr marL="285750" lvl="1" indent="-285750" algn="l" defTabSz="1689100">
            <a:lnSpc>
              <a:spcPct val="90000"/>
            </a:lnSpc>
            <a:spcBef>
              <a:spcPct val="0"/>
            </a:spcBef>
            <a:spcAft>
              <a:spcPct val="15000"/>
            </a:spcAft>
            <a:buChar char="•"/>
          </a:pPr>
          <a:r>
            <a:rPr lang="en-US" sz="3800" i="1" kern="1200" dirty="0"/>
            <a:t>On Sophistical Refutations</a:t>
          </a:r>
        </a:p>
      </dsp:txBody>
      <dsp:txXfrm>
        <a:off x="5601764" y="1119102"/>
        <a:ext cx="4913783" cy="32075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EB06D0-A72F-49E5-8FF5-E2FD995AAAF2}"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122433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EB06D0-A72F-49E5-8FF5-E2FD995AAAF2}"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329690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EB06D0-A72F-49E5-8FF5-E2FD995AAAF2}"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133734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EB06D0-A72F-49E5-8FF5-E2FD995AAAF2}"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399439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EB06D0-A72F-49E5-8FF5-E2FD995AAAF2}"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189416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EB06D0-A72F-49E5-8FF5-E2FD995AAAF2}"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369036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EB06D0-A72F-49E5-8FF5-E2FD995AAAF2}"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286160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EB06D0-A72F-49E5-8FF5-E2FD995AAAF2}"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35991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B06D0-A72F-49E5-8FF5-E2FD995AAAF2}"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25720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EB06D0-A72F-49E5-8FF5-E2FD995AAAF2}"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406462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EB06D0-A72F-49E5-8FF5-E2FD995AAAF2}"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CE0A4-6E88-4075-921C-798B990F4AD0}" type="slidenum">
              <a:rPr lang="en-US" smtClean="0"/>
              <a:t>‹#›</a:t>
            </a:fld>
            <a:endParaRPr lang="en-US"/>
          </a:p>
        </p:txBody>
      </p:sp>
    </p:spTree>
    <p:extLst>
      <p:ext uri="{BB962C8B-B14F-4D97-AF65-F5344CB8AC3E}">
        <p14:creationId xmlns:p14="http://schemas.microsoft.com/office/powerpoint/2010/main" val="356486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B06D0-A72F-49E5-8FF5-E2FD995AAAF2}" type="datetimeFigureOut">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CE0A4-6E88-4075-921C-798B990F4AD0}" type="slidenum">
              <a:rPr lang="en-US" smtClean="0"/>
              <a:t>‹#›</a:t>
            </a:fld>
            <a:endParaRPr lang="en-US"/>
          </a:p>
        </p:txBody>
      </p:sp>
    </p:spTree>
    <p:extLst>
      <p:ext uri="{BB962C8B-B14F-4D97-AF65-F5344CB8AC3E}">
        <p14:creationId xmlns:p14="http://schemas.microsoft.com/office/powerpoint/2010/main" val="91480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cobarchambault.com/" TargetMode="External"/><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jacobarchambault.com/" TargetMode="External"/><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Consequence and formality in the logic of Walter Burley</a:t>
            </a:r>
          </a:p>
        </p:txBody>
      </p:sp>
      <p:sp>
        <p:nvSpPr>
          <p:cNvPr id="3" name="Subtitle 2"/>
          <p:cNvSpPr>
            <a:spLocks noGrp="1"/>
          </p:cNvSpPr>
          <p:nvPr>
            <p:ph type="subTitle" idx="1"/>
          </p:nvPr>
        </p:nvSpPr>
        <p:spPr/>
        <p:txBody>
          <a:bodyPr>
            <a:normAutofit lnSpcReduction="10000"/>
          </a:bodyPr>
          <a:lstStyle/>
          <a:p>
            <a:r>
              <a:rPr lang="en-US" dirty="0"/>
              <a:t>Jacob </a:t>
            </a:r>
            <a:r>
              <a:rPr lang="en-US" dirty="0" err="1"/>
              <a:t>Archambault</a:t>
            </a:r>
            <a:r>
              <a:rPr lang="en-US" dirty="0"/>
              <a:t> – Alumni dissertation fellow, Fordham University</a:t>
            </a:r>
          </a:p>
          <a:p>
            <a:r>
              <a:rPr lang="en-US" dirty="0">
                <a:hlinkClick r:id="rId2"/>
              </a:rPr>
              <a:t>jarchambault@Fordham.edu</a:t>
            </a:r>
            <a:endParaRPr lang="en-US" dirty="0"/>
          </a:p>
          <a:p>
            <a:r>
              <a:rPr lang="en-US" dirty="0">
                <a:hlinkClick r:id="rId3"/>
              </a:rPr>
              <a:t>www.jacobarchambault.com</a:t>
            </a:r>
            <a:endParaRPr lang="en-US" dirty="0"/>
          </a:p>
          <a:p>
            <a:r>
              <a:rPr lang="en-US" dirty="0"/>
              <a:t>@</a:t>
            </a:r>
            <a:r>
              <a:rPr lang="en-US" dirty="0" err="1"/>
              <a:t>jwarchambault</a:t>
            </a:r>
            <a:endParaRPr lang="en-US" dirty="0"/>
          </a:p>
          <a:p>
            <a:endParaRPr lang="en-US" dirty="0"/>
          </a:p>
        </p:txBody>
      </p:sp>
    </p:spTree>
    <p:extLst>
      <p:ext uri="{BB962C8B-B14F-4D97-AF65-F5344CB8AC3E}">
        <p14:creationId xmlns:p14="http://schemas.microsoft.com/office/powerpoint/2010/main" val="283794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Ockham’s </a:t>
            </a:r>
            <a:r>
              <a:rPr lang="en-US" i="1" dirty="0"/>
              <a:t>Summa </a:t>
            </a:r>
            <a:r>
              <a:rPr lang="en-US" i="1" dirty="0" err="1"/>
              <a:t>Logicae</a:t>
            </a:r>
            <a:r>
              <a:rPr lang="en-US" i="1" dirty="0"/>
              <a:t>, </a:t>
            </a:r>
            <a:r>
              <a:rPr lang="en-US" dirty="0"/>
              <a:t>Contents (c. 1323)</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2776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Burley on the subject matter of logic</a:t>
            </a:r>
          </a:p>
        </p:txBody>
      </p:sp>
      <p:sp>
        <p:nvSpPr>
          <p:cNvPr id="3" name="Content Placeholder 2"/>
          <p:cNvSpPr>
            <a:spLocks noGrp="1"/>
          </p:cNvSpPr>
          <p:nvPr>
            <p:ph idx="1"/>
          </p:nvPr>
        </p:nvSpPr>
        <p:spPr/>
        <p:txBody>
          <a:bodyPr>
            <a:normAutofit/>
          </a:bodyPr>
          <a:lstStyle/>
          <a:p>
            <a:pPr algn="just"/>
            <a:r>
              <a:rPr lang="en-US" dirty="0"/>
              <a:t>[W]e can say ‘primary subject of logic’ in two ways, sc. either primary by adequacy or primary by preeminence. If we speak about the primary subject of logic in terms of what is preeminent, then … the primary subject of logic is the demonstrative syllogism, because knowledge of it is principally acquired in logic. I say that the primary subject of logic, by primacy of adequacy… is the thing of second intention, or the being of reason, understanding the same thing by 'being of reason' and by 'thing of second intention', which is common to everything </a:t>
            </a:r>
            <a:r>
              <a:rPr lang="en-US" i="1" dirty="0"/>
              <a:t>per se</a:t>
            </a:r>
            <a:r>
              <a:rPr lang="en-US" dirty="0"/>
              <a:t> considered in logic, as they are considered in logic. –Walter Burley, </a:t>
            </a:r>
            <a:r>
              <a:rPr lang="en-US" i="1" dirty="0"/>
              <a:t>Commentary on Porphyry</a:t>
            </a:r>
            <a:endParaRPr lang="en-US" dirty="0"/>
          </a:p>
        </p:txBody>
      </p:sp>
    </p:spTree>
    <p:extLst>
      <p:ext uri="{BB962C8B-B14F-4D97-AF65-F5344CB8AC3E}">
        <p14:creationId xmlns:p14="http://schemas.microsoft.com/office/powerpoint/2010/main" val="11638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t>
            </a:r>
            <a:r>
              <a:rPr lang="en-US" dirty="0" err="1"/>
              <a:t>Buridan</a:t>
            </a:r>
            <a:r>
              <a:rPr lang="en-US" dirty="0"/>
              <a:t> on the subject matter of logic</a:t>
            </a:r>
          </a:p>
        </p:txBody>
      </p:sp>
      <p:sp>
        <p:nvSpPr>
          <p:cNvPr id="3" name="Content Placeholder 2"/>
          <p:cNvSpPr>
            <a:spLocks noGrp="1"/>
          </p:cNvSpPr>
          <p:nvPr>
            <p:ph idx="1"/>
          </p:nvPr>
        </p:nvSpPr>
        <p:spPr/>
        <p:txBody>
          <a:bodyPr>
            <a:normAutofit lnSpcReduction="10000"/>
          </a:bodyPr>
          <a:lstStyle/>
          <a:p>
            <a:pPr algn="just"/>
            <a:r>
              <a:rPr lang="en-US" dirty="0"/>
              <a:t>“Logic is in its entirety about arguments, their principles, parts, and attributes; therefore, we should consider in logic everything in its relation to argumentation. Thus, the division of logic is taken from argumentation. For logic is divided into the Old Logic and the New Logic. The Old Logic considers argumentation not in itself as a whole, but its integral parts, which are </a:t>
            </a:r>
            <a:r>
              <a:rPr lang="en-US" dirty="0" err="1"/>
              <a:t>incomplex</a:t>
            </a:r>
            <a:r>
              <a:rPr lang="en-US" dirty="0"/>
              <a:t> terms and expressions or enunciations. […] The New Logic is subdivided, because argumentation can be considered in itself as a whole in one way, insofar as it infers the conclusion from the premises, and in another, insofar as it proves the conclusion by means of the premises. In the first way it is discussed in the </a:t>
            </a:r>
            <a:r>
              <a:rPr lang="en-US" i="1" dirty="0"/>
              <a:t>Prior Analytics</a:t>
            </a:r>
            <a:r>
              <a:rPr lang="en-US" dirty="0"/>
              <a:t>, in the second way in the other books, but differently.” – John </a:t>
            </a:r>
            <a:r>
              <a:rPr lang="en-US" dirty="0" err="1"/>
              <a:t>Buridan</a:t>
            </a:r>
            <a:r>
              <a:rPr lang="en-US" dirty="0"/>
              <a:t>, </a:t>
            </a:r>
            <a:r>
              <a:rPr lang="en-US" i="1" dirty="0" err="1"/>
              <a:t>Isagoge</a:t>
            </a:r>
            <a:r>
              <a:rPr lang="en-US" i="1" dirty="0"/>
              <a:t> </a:t>
            </a:r>
            <a:r>
              <a:rPr lang="en-US" dirty="0"/>
              <a:t>Commentary.</a:t>
            </a:r>
            <a:endParaRPr lang="en-US" i="1" dirty="0"/>
          </a:p>
        </p:txBody>
      </p:sp>
    </p:spTree>
    <p:extLst>
      <p:ext uri="{BB962C8B-B14F-4D97-AF65-F5344CB8AC3E}">
        <p14:creationId xmlns:p14="http://schemas.microsoft.com/office/powerpoint/2010/main" val="235477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Table</a:t>
            </a:r>
          </a:p>
        </p:txBody>
      </p:sp>
      <p:graphicFrame>
        <p:nvGraphicFramePr>
          <p:cNvPr id="6" name="Content Placeholder 5"/>
          <p:cNvGraphicFramePr>
            <a:graphicFrameLocks noGrp="1"/>
          </p:cNvGraphicFramePr>
          <p:nvPr>
            <p:ph idx="1"/>
            <p:extLst/>
          </p:nvPr>
        </p:nvGraphicFramePr>
        <p:xfrm>
          <a:off x="677687" y="1270000"/>
          <a:ext cx="8596315" cy="4761230"/>
        </p:xfrm>
        <a:graphic>
          <a:graphicData uri="http://schemas.openxmlformats.org/drawingml/2006/table">
            <a:tbl>
              <a:tblPr firstRow="1" firstCol="1" bandRow="1">
                <a:tableStyleId>{7E9639D4-E3E2-4D34-9284-5A2195B3D0D7}</a:tableStyleId>
              </a:tblPr>
              <a:tblGrid>
                <a:gridCol w="1692026">
                  <a:extLst>
                    <a:ext uri="{9D8B030D-6E8A-4147-A177-3AD203B41FA5}">
                      <a16:colId xmlns:a16="http://schemas.microsoft.com/office/drawing/2014/main" val="20000"/>
                    </a:ext>
                  </a:extLst>
                </a:gridCol>
                <a:gridCol w="1442433">
                  <a:extLst>
                    <a:ext uri="{9D8B030D-6E8A-4147-A177-3AD203B41FA5}">
                      <a16:colId xmlns:a16="http://schemas.microsoft.com/office/drawing/2014/main" val="20001"/>
                    </a:ext>
                  </a:extLst>
                </a:gridCol>
                <a:gridCol w="1493950">
                  <a:extLst>
                    <a:ext uri="{9D8B030D-6E8A-4147-A177-3AD203B41FA5}">
                      <a16:colId xmlns:a16="http://schemas.microsoft.com/office/drawing/2014/main" val="20002"/>
                    </a:ext>
                  </a:extLst>
                </a:gridCol>
                <a:gridCol w="1300766">
                  <a:extLst>
                    <a:ext uri="{9D8B030D-6E8A-4147-A177-3AD203B41FA5}">
                      <a16:colId xmlns:a16="http://schemas.microsoft.com/office/drawing/2014/main" val="20003"/>
                    </a:ext>
                  </a:extLst>
                </a:gridCol>
                <a:gridCol w="1439095">
                  <a:extLst>
                    <a:ext uri="{9D8B030D-6E8A-4147-A177-3AD203B41FA5}">
                      <a16:colId xmlns:a16="http://schemas.microsoft.com/office/drawing/2014/main" val="20004"/>
                    </a:ext>
                  </a:extLst>
                </a:gridCol>
                <a:gridCol w="1228045">
                  <a:extLst>
                    <a:ext uri="{9D8B030D-6E8A-4147-A177-3AD203B41FA5}">
                      <a16:colId xmlns:a16="http://schemas.microsoft.com/office/drawing/2014/main" val="20005"/>
                    </a:ext>
                  </a:extLst>
                </a:gridCol>
              </a:tblGrid>
              <a:tr h="179388">
                <a:tc gridSpan="6">
                  <a:txBody>
                    <a:bodyPr/>
                    <a:lstStyle/>
                    <a:p>
                      <a:pPr marL="0" marR="0" algn="ctr">
                        <a:lnSpc>
                          <a:spcPct val="107000"/>
                        </a:lnSpc>
                        <a:spcBef>
                          <a:spcPts val="0"/>
                        </a:spcBef>
                        <a:spcAft>
                          <a:spcPts val="0"/>
                        </a:spcAft>
                      </a:pPr>
                      <a:r>
                        <a:rPr lang="en-US" sz="1800" b="0" dirty="0">
                          <a:effectLst/>
                        </a:rPr>
                        <a:t>Subject matter of logic</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9388">
                <a:tc gridSpan="5">
                  <a:txBody>
                    <a:bodyPr/>
                    <a:lstStyle/>
                    <a:p>
                      <a:pPr marL="0" marR="0" algn="ctr">
                        <a:lnSpc>
                          <a:spcPct val="107000"/>
                        </a:lnSpc>
                        <a:spcBef>
                          <a:spcPts val="0"/>
                        </a:spcBef>
                        <a:spcAft>
                          <a:spcPts val="0"/>
                        </a:spcAft>
                      </a:pPr>
                      <a:r>
                        <a:rPr lang="en-US" sz="1800" b="0" dirty="0">
                          <a:effectLst/>
                        </a:rPr>
                        <a:t>Ratio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800" b="0" dirty="0" err="1">
                          <a:effectLst/>
                        </a:rPr>
                        <a:t>Sermo</a:t>
                      </a: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79388">
                <a:tc gridSpan="3">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i="1" dirty="0">
                          <a:effectLst/>
                        </a:rPr>
                        <a:t>Hugh of St. Victor</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79388">
                <a:tc gridSpan="2">
                  <a:txBody>
                    <a:bodyPr/>
                    <a:lstStyle/>
                    <a:p>
                      <a:pPr marL="0" marR="0" algn="ctr">
                        <a:lnSpc>
                          <a:spcPct val="107000"/>
                        </a:lnSpc>
                        <a:spcBef>
                          <a:spcPts val="0"/>
                        </a:spcBef>
                        <a:spcAft>
                          <a:spcPts val="0"/>
                        </a:spcAft>
                      </a:pPr>
                      <a:r>
                        <a:rPr lang="en-US" sz="1800" b="0" dirty="0">
                          <a:effectLst/>
                        </a:rPr>
                        <a:t>Syllogism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Second intentions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b="0" i="1" dirty="0"/>
                        <a:t>Peter of Spain</a:t>
                      </a:r>
                    </a:p>
                  </a:txBody>
                  <a:tcPr marL="68580" marR="68580" marT="0" marB="0"/>
                </a:tc>
                <a:extLst>
                  <a:ext uri="{0D108BD9-81ED-4DB2-BD59-A6C34878D82A}">
                    <a16:rowId xmlns:a16="http://schemas.microsoft.com/office/drawing/2014/main" val="10003"/>
                  </a:ext>
                </a:extLst>
              </a:tr>
              <a:tr h="179388">
                <a:tc>
                  <a:txBody>
                    <a:bodyPr/>
                    <a:lstStyle/>
                    <a:p>
                      <a:pPr marL="0" marR="0" algn="ctr">
                        <a:lnSpc>
                          <a:spcPct val="107000"/>
                        </a:lnSpc>
                        <a:spcBef>
                          <a:spcPts val="0"/>
                        </a:spcBef>
                        <a:spcAft>
                          <a:spcPts val="0"/>
                        </a:spcAft>
                      </a:pPr>
                      <a:r>
                        <a:rPr lang="en-US" sz="1800" b="0" dirty="0">
                          <a:effectLst/>
                        </a:rPr>
                        <a:t>Demonstrative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Broadly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a:effectLst/>
                        </a:rPr>
                        <a:t>Albertus Magnus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Thomas Aquinas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Avicenna</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Lambert of </a:t>
                      </a:r>
                      <a:r>
                        <a:rPr lang="en-US" sz="1800" b="0" i="1" dirty="0" err="1">
                          <a:effectLst/>
                        </a:rPr>
                        <a:t>Lagny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79388">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t>John </a:t>
                      </a:r>
                      <a:r>
                        <a:rPr lang="en-US" sz="1800" b="0" i="1" dirty="0" err="1"/>
                        <a:t>Buridan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79388">
                <a:tc>
                  <a:txBody>
                    <a:bodyPr/>
                    <a:lstStyle/>
                    <a:p>
                      <a:pPr marL="0" marR="0" algn="ctr">
                        <a:lnSpc>
                          <a:spcPct val="107000"/>
                        </a:lnSpc>
                        <a:spcBef>
                          <a:spcPts val="0"/>
                        </a:spcBef>
                        <a:spcAft>
                          <a:spcPts val="0"/>
                        </a:spcAft>
                      </a:pP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Roger Bacon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a:effectLst/>
                        </a:rPr>
                        <a:t>Simon of </a:t>
                      </a:r>
                      <a:r>
                        <a:rPr lang="en-US" sz="1800" b="0" i="1" dirty="0" err="1">
                          <a:effectLst/>
                        </a:rPr>
                        <a:t>Faversham</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6"/>
                  </a:ext>
                </a:extLst>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a:p>
                  </a:txBody>
                  <a:tcPr marL="68580" marR="68580" marT="0" marB="0"/>
                </a:tc>
                <a:extLst>
                  <a:ext uri="{0D108BD9-81ED-4DB2-BD59-A6C34878D82A}">
                    <a16:rowId xmlns:a16="http://schemas.microsoft.com/office/drawing/2014/main" val="10007"/>
                  </a:ext>
                </a:extLst>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Duns Scotus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8"/>
                  </a:ext>
                </a:extLst>
              </a:tr>
              <a:tr h="358775">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7864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2.7 Synthetic observations</a:t>
            </a:r>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05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Buridan’s</a:t>
            </a:r>
            <a:r>
              <a:rPr lang="en-US" dirty="0"/>
              <a:t> account of formal consequence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264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a:t>
            </a:r>
            <a:r>
              <a:rPr lang="en-US" dirty="0" err="1"/>
              <a:t>Buridan’s</a:t>
            </a:r>
            <a:r>
              <a:rPr lang="en-US" dirty="0"/>
              <a:t> definitions of consequence</a:t>
            </a:r>
          </a:p>
        </p:txBody>
      </p:sp>
      <p:sp>
        <p:nvSpPr>
          <p:cNvPr id="3" name="Content Placeholder 2"/>
          <p:cNvSpPr>
            <a:spLocks noGrp="1"/>
          </p:cNvSpPr>
          <p:nvPr>
            <p:ph idx="1"/>
          </p:nvPr>
        </p:nvSpPr>
        <p:spPr/>
        <p:txBody>
          <a:bodyPr>
            <a:normAutofit/>
          </a:bodyPr>
          <a:lstStyle/>
          <a:p>
            <a:pPr algn="just"/>
            <a:r>
              <a:rPr lang="en-US" dirty="0"/>
              <a:t>“Some say that […] the one proposition is antecedent to the other proposition if it is impossible that it be true the other not being true when they are formed together.” –</a:t>
            </a:r>
            <a:r>
              <a:rPr lang="en-US" i="1" dirty="0"/>
              <a:t>TC </a:t>
            </a:r>
            <a:r>
              <a:rPr lang="en-US" dirty="0"/>
              <a:t>I.3.</a:t>
            </a:r>
          </a:p>
          <a:p>
            <a:pPr algn="just"/>
            <a:r>
              <a:rPr lang="en-US" dirty="0"/>
              <a:t>“Some [say that] one proposition is antecedent to another, which is such that it is impossible for things to be altogether as it signifies unless they are altogether as the other signifies when they are proposed together” –Ibid.</a:t>
            </a:r>
          </a:p>
          <a:p>
            <a:r>
              <a:rPr lang="en-US" dirty="0"/>
              <a:t>“A consequence is a compound proposition composed of antecedent and consequence, meaning that the antecedent is antecedent and the consequent is consequent.” –Ibid.</a:t>
            </a:r>
          </a:p>
        </p:txBody>
      </p:sp>
    </p:spTree>
    <p:extLst>
      <p:ext uri="{BB962C8B-B14F-4D97-AF65-F5344CB8AC3E}">
        <p14:creationId xmlns:p14="http://schemas.microsoft.com/office/powerpoint/2010/main" val="27213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Formal and material consequence in </a:t>
            </a:r>
            <a:r>
              <a:rPr lang="en-US" dirty="0" err="1"/>
              <a:t>Buridan’s</a:t>
            </a:r>
            <a:r>
              <a:rPr lang="en-US" dirty="0"/>
              <a:t> </a:t>
            </a:r>
            <a:r>
              <a:rPr lang="en-US" i="1" dirty="0"/>
              <a:t>Treatise on Consequences </a:t>
            </a:r>
            <a:endParaRPr lang="en-US" dirty="0"/>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if you want to put it explicitly, a formal consequence is one such that every proposition similar in form to it would be a good consequence”</a:t>
            </a:r>
          </a:p>
          <a:p>
            <a:pPr lvl="1" algn="just"/>
            <a:r>
              <a:rPr lang="en-US" dirty="0"/>
              <a:t>“e.g. </a:t>
            </a:r>
            <a:r>
              <a:rPr lang="en-US" i="1" dirty="0"/>
              <a:t>‘</a:t>
            </a:r>
            <a:r>
              <a:rPr lang="en-US" dirty="0"/>
              <a:t>What is </a:t>
            </a:r>
            <a:r>
              <a:rPr lang="en-US" i="1" dirty="0"/>
              <a:t>A</a:t>
            </a:r>
            <a:r>
              <a:rPr lang="en-US" dirty="0"/>
              <a:t> is </a:t>
            </a:r>
            <a:r>
              <a:rPr lang="en-US" i="1" dirty="0"/>
              <a:t>B</a:t>
            </a:r>
            <a:r>
              <a:rPr lang="en-US" dirty="0"/>
              <a:t>, so what is </a:t>
            </a:r>
            <a:r>
              <a:rPr lang="en-US" i="1" dirty="0"/>
              <a:t>B</a:t>
            </a:r>
            <a:r>
              <a:rPr lang="en-US" dirty="0"/>
              <a:t> is </a:t>
            </a:r>
            <a:r>
              <a:rPr lang="en-US" i="1" dirty="0"/>
              <a:t>A</a:t>
            </a:r>
            <a:r>
              <a:rPr lang="en-US" dirty="0"/>
              <a:t>’” –</a:t>
            </a:r>
            <a:r>
              <a:rPr lang="en-US" i="1" dirty="0"/>
              <a:t>TC</a:t>
            </a:r>
            <a:r>
              <a:rPr lang="en-US" dirty="0"/>
              <a:t> I.4</a:t>
            </a:r>
            <a:endParaRPr lang="en-US" i="1" dirty="0"/>
          </a:p>
          <a:p>
            <a:pPr algn="just"/>
            <a:r>
              <a:rPr lang="en-US" dirty="0"/>
              <a:t>“A material consequence, however, is one where not every proposition similar in form would be a good consequence</a:t>
            </a:r>
          </a:p>
          <a:p>
            <a:pPr lvl="1" algn="just"/>
            <a:r>
              <a:rPr lang="en-US" dirty="0"/>
              <a:t>“e.g., ‘A human is running, so an animal is running’ [is not valid], because it is not valid with these terms: ‘A horse walks, so wood walks.’ –Ibid.</a:t>
            </a:r>
          </a:p>
          <a:p>
            <a:pPr algn="just"/>
            <a:endParaRPr lang="en-US" b="1" i="1" dirty="0"/>
          </a:p>
          <a:p>
            <a:endParaRPr lang="en-US" dirty="0"/>
          </a:p>
        </p:txBody>
      </p:sp>
    </p:spTree>
    <p:extLst>
      <p:ext uri="{BB962C8B-B14F-4D97-AF65-F5344CB8AC3E}">
        <p14:creationId xmlns:p14="http://schemas.microsoft.com/office/powerpoint/2010/main" val="17660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Formal and material consequence in </a:t>
            </a:r>
            <a:r>
              <a:rPr lang="en-US" dirty="0" err="1"/>
              <a:t>Buridan’s</a:t>
            </a:r>
            <a:r>
              <a:rPr lang="en-US" dirty="0"/>
              <a:t> </a:t>
            </a:r>
            <a:r>
              <a:rPr lang="en-US" i="1" dirty="0"/>
              <a:t>Treatise on Consequences</a:t>
            </a:r>
            <a:endParaRPr lang="en-US" dirty="0"/>
          </a:p>
        </p:txBody>
      </p:sp>
      <p:sp>
        <p:nvSpPr>
          <p:cNvPr id="3" name="Content Placeholder 2"/>
          <p:cNvSpPr>
            <a:spLocks noGrp="1"/>
          </p:cNvSpPr>
          <p:nvPr>
            <p:ph idx="1"/>
          </p:nvPr>
        </p:nvSpPr>
        <p:spPr/>
        <p:txBody>
          <a:bodyPr/>
          <a:lstStyle/>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a:t>
            </a:r>
            <a:r>
              <a:rPr lang="en-US" i="1" dirty="0"/>
              <a:t>TC </a:t>
            </a:r>
            <a:r>
              <a:rPr lang="en-US" dirty="0"/>
              <a:t>I.4</a:t>
            </a:r>
          </a:p>
          <a:p>
            <a:pPr algn="just"/>
            <a:r>
              <a:rPr lang="en-US" dirty="0"/>
              <a:t>“I say that when we speak of matter and form, by the matter of a proposition or consequence we mean the purely </a:t>
            </a:r>
            <a:r>
              <a:rPr lang="en-US" dirty="0" err="1"/>
              <a:t>categorematic</a:t>
            </a:r>
            <a:r>
              <a:rPr lang="en-US" dirty="0"/>
              <a:t> terms, namely, the subject and the predicate, setting aside the </a:t>
            </a:r>
            <a:r>
              <a:rPr lang="en-US" dirty="0" err="1"/>
              <a:t>syncategoremes</a:t>
            </a:r>
            <a:r>
              <a:rPr lang="en-US" dirty="0"/>
              <a:t> attached to them by which they are conjoined or denied or distributed or given a certain kind of supposition; we say all the rest pertains to form.” –</a:t>
            </a:r>
            <a:r>
              <a:rPr lang="en-US" i="1" dirty="0"/>
              <a:t>TC</a:t>
            </a:r>
            <a:r>
              <a:rPr lang="en-US" dirty="0"/>
              <a:t> I.7</a:t>
            </a:r>
          </a:p>
        </p:txBody>
      </p:sp>
    </p:spTree>
    <p:extLst>
      <p:ext uri="{BB962C8B-B14F-4D97-AF65-F5344CB8AC3E}">
        <p14:creationId xmlns:p14="http://schemas.microsoft.com/office/powerpoint/2010/main" val="95514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3.4 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lnSpcReduction="10000"/>
          </a:bodyPr>
          <a:lstStyle/>
          <a:p>
            <a:pPr algn="just"/>
            <a:r>
              <a:rPr lang="en-US" dirty="0"/>
              <a:t>Material consequences</a:t>
            </a:r>
          </a:p>
          <a:p>
            <a:pPr lvl="1" algn="just"/>
            <a:r>
              <a:rPr lang="en-US" dirty="0"/>
              <a:t>Enthymemes</a:t>
            </a:r>
          </a:p>
          <a:p>
            <a:pPr lvl="1" algn="just"/>
            <a:r>
              <a:rPr lang="en-US" dirty="0"/>
              <a:t>Induction</a:t>
            </a:r>
          </a:p>
          <a:p>
            <a:pPr lvl="1" algn="just"/>
            <a:r>
              <a:rPr lang="en-US" dirty="0"/>
              <a:t>Examples</a:t>
            </a:r>
          </a:p>
        </p:txBody>
      </p:sp>
      <p:sp>
        <p:nvSpPr>
          <p:cNvPr id="5" name="Content Placeholder 4"/>
          <p:cNvSpPr>
            <a:spLocks noGrp="1"/>
          </p:cNvSpPr>
          <p:nvPr>
            <p:ph sz="half" idx="2"/>
          </p:nvPr>
        </p:nvSpPr>
        <p:spPr/>
        <p:txBody>
          <a:bodyPr>
            <a:normAutofit lnSpcReduction="10000"/>
          </a:bodyPr>
          <a:lstStyle/>
          <a:p>
            <a:pPr algn="just"/>
            <a:r>
              <a:rPr lang="en-US" dirty="0"/>
              <a:t>Formal consequences</a:t>
            </a:r>
          </a:p>
          <a:p>
            <a:pPr lvl="1" algn="just"/>
            <a:r>
              <a:rPr lang="en-US" dirty="0"/>
              <a:t>From one categorical to another</a:t>
            </a:r>
          </a:p>
          <a:p>
            <a:pPr lvl="1" algn="just"/>
            <a:r>
              <a:rPr lang="en-US" dirty="0"/>
              <a:t>By virtue of conjunction or disjunction</a:t>
            </a:r>
          </a:p>
          <a:p>
            <a:pPr lvl="1" algn="just"/>
            <a:r>
              <a:rPr lang="en-US" dirty="0"/>
              <a:t>By virtue of a condition</a:t>
            </a:r>
          </a:p>
          <a:p>
            <a:pPr lvl="1" algn="just"/>
            <a:r>
              <a:rPr lang="en-US" dirty="0"/>
              <a:t>On account of the formal impossibility of the antecedent or necessity of the consequent</a:t>
            </a:r>
          </a:p>
          <a:p>
            <a:pPr lvl="1" algn="just"/>
            <a:r>
              <a:rPr lang="en-US" dirty="0"/>
              <a:t>By expositions of the </a:t>
            </a:r>
            <a:r>
              <a:rPr lang="en-US" dirty="0" err="1"/>
              <a:t>syncategorematical</a:t>
            </a:r>
            <a:r>
              <a:rPr lang="en-US" dirty="0"/>
              <a:t> terms</a:t>
            </a:r>
          </a:p>
          <a:p>
            <a:pPr lvl="1" algn="just"/>
            <a:r>
              <a:rPr lang="en-US" dirty="0"/>
              <a:t>By division</a:t>
            </a:r>
          </a:p>
          <a:p>
            <a:pPr lvl="1" algn="just"/>
            <a:r>
              <a:rPr lang="en-US" dirty="0"/>
              <a:t>Syllogisms</a:t>
            </a:r>
          </a:p>
        </p:txBody>
      </p:sp>
    </p:spTree>
    <p:extLst>
      <p:ext uri="{BB962C8B-B14F-4D97-AF65-F5344CB8AC3E}">
        <p14:creationId xmlns:p14="http://schemas.microsoft.com/office/powerpoint/2010/main" val="336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 Overview</a:t>
            </a:r>
          </a:p>
        </p:txBody>
      </p:sp>
      <p:sp>
        <p:nvSpPr>
          <p:cNvPr id="3" name="Content Placeholder 2"/>
          <p:cNvSpPr>
            <a:spLocks noGrp="1"/>
          </p:cNvSpPr>
          <p:nvPr>
            <p:ph idx="1"/>
          </p:nvPr>
        </p:nvSpPr>
        <p:spPr/>
        <p:txBody>
          <a:bodyPr/>
          <a:lstStyle/>
          <a:p>
            <a:pPr marL="514350" indent="-514350">
              <a:buFont typeface="+mj-lt"/>
              <a:buAutoNum type="arabicPeriod"/>
            </a:pPr>
            <a:r>
              <a:rPr lang="en-US" dirty="0"/>
              <a:t>The big picture</a:t>
            </a:r>
          </a:p>
          <a:p>
            <a:pPr marL="514350" indent="-514350">
              <a:buFont typeface="+mj-lt"/>
              <a:buAutoNum type="arabicPeriod"/>
            </a:pPr>
            <a:r>
              <a:rPr lang="en-US" dirty="0"/>
              <a:t>The place of consequences in medieval logic</a:t>
            </a:r>
          </a:p>
          <a:p>
            <a:pPr marL="514350" indent="-514350">
              <a:buFont typeface="+mj-lt"/>
              <a:buAutoNum type="arabicPeriod"/>
            </a:pPr>
            <a:r>
              <a:rPr lang="en-US" dirty="0"/>
              <a:t>John </a:t>
            </a:r>
            <a:r>
              <a:rPr lang="en-US" dirty="0" err="1"/>
              <a:t>Buridan’s</a:t>
            </a:r>
            <a:r>
              <a:rPr lang="en-US" dirty="0"/>
              <a:t> account of formal consequence</a:t>
            </a:r>
          </a:p>
          <a:p>
            <a:pPr marL="514350" indent="-514350">
              <a:buFont typeface="+mj-lt"/>
              <a:buAutoNum type="arabicPeriod"/>
            </a:pPr>
            <a:r>
              <a:rPr lang="en-US" dirty="0"/>
              <a:t>Walter Burley on formal consequence</a:t>
            </a:r>
          </a:p>
          <a:p>
            <a:pPr marL="514350" indent="-514350">
              <a:buFont typeface="+mj-lt"/>
              <a:buAutoNum type="arabicPeriod"/>
            </a:pPr>
            <a:r>
              <a:rPr lang="en-US" dirty="0"/>
              <a:t>Conclusions</a:t>
            </a:r>
          </a:p>
        </p:txBody>
      </p:sp>
    </p:spTree>
    <p:extLst>
      <p:ext uri="{BB962C8B-B14F-4D97-AF65-F5344CB8AC3E}">
        <p14:creationId xmlns:p14="http://schemas.microsoft.com/office/powerpoint/2010/main" val="199049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Some </a:t>
            </a:r>
            <a:r>
              <a:rPr lang="en-US" dirty="0" err="1"/>
              <a:t>Buridanian</a:t>
            </a:r>
            <a:r>
              <a:rPr lang="en-US" dirty="0"/>
              <a:t> consequences</a:t>
            </a:r>
          </a:p>
        </p:txBody>
      </p:sp>
      <p:sp>
        <p:nvSpPr>
          <p:cNvPr id="4" name="Content Placeholder 3"/>
          <p:cNvSpPr>
            <a:spLocks noGrp="1"/>
          </p:cNvSpPr>
          <p:nvPr>
            <p:ph sz="half" idx="1"/>
          </p:nvPr>
        </p:nvSpPr>
        <p:spPr/>
        <p:txBody>
          <a:bodyPr>
            <a:normAutofit lnSpcReduction="10000"/>
          </a:bodyPr>
          <a:lstStyle/>
          <a:p>
            <a:pPr marL="514350" indent="-514350" algn="just">
              <a:buFont typeface="+mj-lt"/>
              <a:buAutoNum type="arabicPeriod"/>
            </a:pPr>
            <a:r>
              <a:rPr lang="en-US" dirty="0"/>
              <a:t>⊥ ⊢ </a:t>
            </a:r>
            <a:r>
              <a:rPr lang="en-US" i="1" dirty="0"/>
              <a:t>ϕ</a:t>
            </a:r>
            <a:r>
              <a:rPr lang="en-US" dirty="0"/>
              <a:t>; </a:t>
            </a:r>
            <a:r>
              <a:rPr lang="en-US" i="1" dirty="0"/>
              <a:t>ϕ</a:t>
            </a:r>
            <a:r>
              <a:rPr lang="en-US" dirty="0"/>
              <a:t> ⊢ ⊤</a:t>
            </a:r>
          </a:p>
          <a:p>
            <a:pPr marL="514350" indent="-514350" algn="just">
              <a:buFont typeface="+mj-lt"/>
              <a:buAutoNum type="arabicPeriod"/>
            </a:pPr>
            <a:r>
              <a:rPr lang="en-US" i="1" dirty="0"/>
              <a:t>ϕ</a:t>
            </a:r>
            <a:r>
              <a:rPr lang="en-US" dirty="0"/>
              <a:t>, </a:t>
            </a:r>
            <a:r>
              <a:rPr lang="en-US" i="1" dirty="0"/>
              <a:t>ϕ</a:t>
            </a:r>
            <a:r>
              <a:rPr lang="en-US" dirty="0"/>
              <a:t>⊥¬</a:t>
            </a:r>
            <a:r>
              <a:rPr lang="en-US" i="1" dirty="0"/>
              <a:t>ψ</a:t>
            </a:r>
            <a:r>
              <a:rPr lang="en-US" dirty="0"/>
              <a:t> ⇒ </a:t>
            </a:r>
            <a:r>
              <a:rPr lang="en-US" i="1" dirty="0"/>
              <a:t>ϕ</a:t>
            </a:r>
            <a:r>
              <a:rPr lang="en-US" dirty="0"/>
              <a:t> ⊢ </a:t>
            </a:r>
            <a:r>
              <a:rPr lang="en-US" i="1" dirty="0"/>
              <a:t>ψ</a:t>
            </a:r>
            <a:r>
              <a:rPr lang="en-US" dirty="0"/>
              <a:t>; </a:t>
            </a:r>
            <a:br>
              <a:rPr lang="en-US" dirty="0"/>
            </a:br>
            <a:r>
              <a:rPr lang="en-US" i="1" dirty="0"/>
              <a:t>ϕ</a:t>
            </a:r>
            <a:r>
              <a:rPr lang="en-US" dirty="0"/>
              <a:t>,  </a:t>
            </a:r>
            <a:r>
              <a:rPr lang="en-US" i="1" dirty="0"/>
              <a:t>ϕ</a:t>
            </a:r>
            <a:r>
              <a:rPr lang="en-US" dirty="0"/>
              <a:t> ∘ ¬</a:t>
            </a:r>
            <a:r>
              <a:rPr lang="en-US" i="1" dirty="0"/>
              <a:t>ψ</a:t>
            </a:r>
            <a:r>
              <a:rPr lang="en-US" dirty="0"/>
              <a:t> ⇒ </a:t>
            </a:r>
            <a:r>
              <a:rPr lang="en-US" i="1" dirty="0"/>
              <a:t>ϕ </a:t>
            </a:r>
            <a:r>
              <a:rPr lang="en-US" dirty="0"/>
              <a:t>⊢ </a:t>
            </a:r>
            <a:r>
              <a:rPr lang="en-US" i="1" dirty="0"/>
              <a:t>ψ</a:t>
            </a:r>
          </a:p>
          <a:p>
            <a:pPr marL="514350" indent="-514350" algn="just">
              <a:buFont typeface="+mj-lt"/>
              <a:buAutoNum type="arabicPeriod"/>
            </a:pPr>
            <a:r>
              <a:rPr lang="en-US" i="1" dirty="0"/>
              <a:t>ϕ</a:t>
            </a:r>
            <a:r>
              <a:rPr lang="en-US" dirty="0"/>
              <a:t> ⊢ </a:t>
            </a:r>
            <a:r>
              <a:rPr lang="en-US" i="1" dirty="0"/>
              <a:t>ψ </a:t>
            </a:r>
            <a:r>
              <a:rPr lang="en-US" dirty="0"/>
              <a:t>⇒ ¬</a:t>
            </a:r>
            <a:r>
              <a:rPr lang="en-US" i="1" dirty="0"/>
              <a:t>ψ</a:t>
            </a:r>
            <a:r>
              <a:rPr lang="en-US" dirty="0"/>
              <a:t> ⊢ ¬</a:t>
            </a:r>
            <a:r>
              <a:rPr lang="en-US" i="1" dirty="0"/>
              <a:t>ϕ</a:t>
            </a:r>
          </a:p>
          <a:p>
            <a:pPr marL="514350" indent="-514350" algn="just">
              <a:buFont typeface="+mj-lt"/>
              <a:buAutoNum type="arabicPeriod"/>
            </a:pPr>
            <a:r>
              <a:rPr lang="en-US" i="1" dirty="0"/>
              <a:t>ϕ</a:t>
            </a:r>
            <a:r>
              <a:rPr lang="en-US" dirty="0"/>
              <a:t> ⊢ </a:t>
            </a:r>
            <a:r>
              <a:rPr lang="en-US" i="1" dirty="0"/>
              <a:t>ψ</a:t>
            </a:r>
            <a:r>
              <a:rPr lang="en-US" dirty="0"/>
              <a:t>, </a:t>
            </a:r>
            <a:r>
              <a:rPr lang="en-US" i="1" dirty="0"/>
              <a:t>ψ</a:t>
            </a:r>
            <a:r>
              <a:rPr lang="en-US" dirty="0"/>
              <a:t> ⊢ </a:t>
            </a:r>
            <a:r>
              <a:rPr lang="en-US" i="1" dirty="0"/>
              <a:t>θ</a:t>
            </a:r>
            <a:r>
              <a:rPr lang="en-US" dirty="0"/>
              <a:t> ⇒ </a:t>
            </a:r>
            <a:r>
              <a:rPr lang="en-US" i="1" dirty="0"/>
              <a:t>ϕ</a:t>
            </a:r>
            <a:r>
              <a:rPr lang="en-US" dirty="0"/>
              <a:t> ⊢ </a:t>
            </a:r>
            <a:r>
              <a:rPr lang="en-US" i="1" dirty="0"/>
              <a:t>θ</a:t>
            </a:r>
            <a:r>
              <a:rPr lang="en-US" dirty="0"/>
              <a:t>; </a:t>
            </a:r>
            <a:br>
              <a:rPr lang="en-US" dirty="0"/>
            </a:br>
            <a:r>
              <a:rPr lang="en-US" i="1" dirty="0"/>
              <a:t>ϕ</a:t>
            </a:r>
            <a:r>
              <a:rPr lang="en-US" dirty="0"/>
              <a:t> ⊢ </a:t>
            </a:r>
            <a:r>
              <a:rPr lang="en-US" i="1" dirty="0"/>
              <a:t>ψ</a:t>
            </a:r>
            <a:r>
              <a:rPr lang="en-US" dirty="0"/>
              <a:t>, </a:t>
            </a:r>
            <a:r>
              <a:rPr lang="en-US" i="1" dirty="0"/>
              <a:t>θ</a:t>
            </a:r>
            <a:r>
              <a:rPr lang="en-US" dirty="0"/>
              <a:t> ⊢ </a:t>
            </a:r>
            <a:r>
              <a:rPr lang="en-US" i="1" dirty="0"/>
              <a:t>ϕ</a:t>
            </a:r>
            <a:r>
              <a:rPr lang="en-US" dirty="0"/>
              <a:t> ⇒ </a:t>
            </a:r>
            <a:r>
              <a:rPr lang="en-US" i="1" dirty="0"/>
              <a:t>θ</a:t>
            </a:r>
            <a:r>
              <a:rPr lang="en-US" dirty="0"/>
              <a:t> ⊢ </a:t>
            </a:r>
            <a:r>
              <a:rPr lang="en-US" i="1" dirty="0"/>
              <a:t>ψ</a:t>
            </a:r>
            <a:endParaRPr lang="en-US" dirty="0"/>
          </a:p>
          <a:p>
            <a:pPr marL="514350" indent="-514350" algn="just">
              <a:buFont typeface="+mj-lt"/>
              <a:buAutoNum type="arabicPeriod"/>
            </a:pPr>
            <a:r>
              <a:rPr lang="en-US" dirty="0"/>
              <a:t>For no, </a:t>
            </a:r>
            <a:r>
              <a:rPr lang="en-US" i="1" dirty="0"/>
              <a:t>ϕ</a:t>
            </a:r>
            <a:r>
              <a:rPr lang="en-US" dirty="0"/>
              <a:t>, </a:t>
            </a:r>
            <a:r>
              <a:rPr lang="en-US" i="1" dirty="0"/>
              <a:t>ψ</a:t>
            </a:r>
            <a:r>
              <a:rPr lang="en-US" dirty="0"/>
              <a:t>: </a:t>
            </a:r>
          </a:p>
          <a:p>
            <a:pPr marL="971550" lvl="1" indent="-514350" algn="just">
              <a:buFont typeface="+mj-lt"/>
              <a:buAutoNum type="arabicPeriod"/>
            </a:pPr>
            <a:r>
              <a:rPr lang="en-US" dirty="0" err="1"/>
              <a:t>T</a:t>
            </a:r>
            <a:r>
              <a:rPr lang="en-US" i="1" dirty="0" err="1"/>
              <a:t>ϕ</a:t>
            </a:r>
            <a:r>
              <a:rPr lang="en-US" dirty="0"/>
              <a:t> ⊢ </a:t>
            </a:r>
            <a:r>
              <a:rPr lang="en-US" dirty="0" err="1"/>
              <a:t>F</a:t>
            </a:r>
            <a:r>
              <a:rPr lang="en-US" i="1" dirty="0" err="1"/>
              <a:t>ψ</a:t>
            </a:r>
            <a:r>
              <a:rPr lang="en-US" dirty="0"/>
              <a:t>;  </a:t>
            </a:r>
          </a:p>
          <a:p>
            <a:pPr marL="971550" lvl="1" indent="-514350" algn="just">
              <a:buFont typeface="+mj-lt"/>
              <a:buAutoNum type="arabicPeriod"/>
            </a:pPr>
            <a:r>
              <a:rPr lang="en-US" dirty="0"/>
              <a:t>♢</a:t>
            </a:r>
            <a:r>
              <a:rPr lang="en-US" i="1" dirty="0"/>
              <a:t>ϕ</a:t>
            </a:r>
            <a:r>
              <a:rPr lang="en-US" dirty="0"/>
              <a:t> ⊢ ¬♢</a:t>
            </a:r>
            <a:r>
              <a:rPr lang="en-US" i="1" dirty="0"/>
              <a:t>ψ</a:t>
            </a:r>
            <a:r>
              <a:rPr lang="en-US" dirty="0"/>
              <a:t>; </a:t>
            </a:r>
          </a:p>
          <a:p>
            <a:pPr marL="971550" lvl="1" indent="-514350" algn="just">
              <a:buFont typeface="+mj-lt"/>
              <a:buAutoNum type="arabicPeriod"/>
            </a:pPr>
            <a:r>
              <a:rPr lang="en-US" dirty="0"/>
              <a:t>⊢ □</a:t>
            </a:r>
            <a:r>
              <a:rPr lang="en-US" i="1" dirty="0"/>
              <a:t>ϕ</a:t>
            </a:r>
            <a:r>
              <a:rPr lang="en-US" dirty="0"/>
              <a:t> → ¬□</a:t>
            </a:r>
            <a:r>
              <a:rPr lang="en-US" i="1" dirty="0"/>
              <a:t>ψ</a:t>
            </a:r>
          </a:p>
        </p:txBody>
      </p:sp>
      <p:sp>
        <p:nvSpPr>
          <p:cNvPr id="5" name="Content Placeholder 4"/>
          <p:cNvSpPr>
            <a:spLocks noGrp="1"/>
          </p:cNvSpPr>
          <p:nvPr>
            <p:ph sz="half" idx="2"/>
          </p:nvPr>
        </p:nvSpPr>
        <p:spPr/>
        <p:txBody>
          <a:bodyPr>
            <a:normAutofit lnSpcReduction="10000"/>
          </a:bodyPr>
          <a:lstStyle/>
          <a:p>
            <a:pPr marL="514350" indent="-514350">
              <a:buFont typeface="+mj-lt"/>
              <a:buAutoNum type="arabicPeriod" startAt="6"/>
            </a:pPr>
            <a:r>
              <a:rPr lang="en-US" dirty="0"/>
              <a:t>(□ </a:t>
            </a:r>
            <a:r>
              <a:rPr lang="en-US" i="1" dirty="0"/>
              <a:t>ϕ</a:t>
            </a:r>
            <a:r>
              <a:rPr lang="en-US" baseline="-25000" dirty="0"/>
              <a:t>1</a:t>
            </a:r>
            <a:r>
              <a:rPr lang="en-US" dirty="0"/>
              <a:t>... ∧ □ </a:t>
            </a:r>
            <a:r>
              <a:rPr lang="en-US" i="1" dirty="0" err="1"/>
              <a:t>ϕ</a:t>
            </a:r>
            <a:r>
              <a:rPr lang="en-US" i="1" baseline="-25000" dirty="0" err="1"/>
              <a:t>n</a:t>
            </a:r>
            <a:r>
              <a:rPr lang="en-US" dirty="0"/>
              <a:t>) ∧ </a:t>
            </a:r>
            <a:r>
              <a:rPr lang="en-US" i="1" dirty="0"/>
              <a:t>ψ</a:t>
            </a:r>
            <a:r>
              <a:rPr lang="en-US" dirty="0"/>
              <a:t> ⊢ </a:t>
            </a:r>
            <a:r>
              <a:rPr lang="en-US" i="1" dirty="0"/>
              <a:t>θ</a:t>
            </a:r>
            <a:r>
              <a:rPr lang="en-US" dirty="0"/>
              <a:t> ⇒ </a:t>
            </a:r>
            <a:r>
              <a:rPr lang="en-US" i="1" dirty="0"/>
              <a:t>ψ</a:t>
            </a:r>
            <a:r>
              <a:rPr lang="en-US" dirty="0"/>
              <a:t> ⊢ </a:t>
            </a:r>
            <a:r>
              <a:rPr lang="en-US" i="1" dirty="0"/>
              <a:t>θ</a:t>
            </a:r>
          </a:p>
          <a:p>
            <a:pPr marL="514350" indent="-514350">
              <a:buFont typeface="+mj-lt"/>
              <a:buAutoNum type="arabicPeriod" startAt="6"/>
            </a:pPr>
            <a:r>
              <a:rPr lang="en-US" i="1" dirty="0"/>
              <a:t>ϕ</a:t>
            </a:r>
            <a:r>
              <a:rPr lang="en-US" dirty="0"/>
              <a:t>  ∧ ¬</a:t>
            </a:r>
            <a:r>
              <a:rPr lang="en-US" i="1" dirty="0"/>
              <a:t>ϕ</a:t>
            </a:r>
            <a:r>
              <a:rPr lang="en-US" dirty="0"/>
              <a:t> ⊢ </a:t>
            </a:r>
            <a:r>
              <a:rPr lang="en-US" i="1" dirty="0"/>
              <a:t>ψ</a:t>
            </a:r>
          </a:p>
          <a:p>
            <a:pPr marL="514350" indent="-514350">
              <a:buFont typeface="+mj-lt"/>
              <a:buAutoNum type="arabicPeriod" startAt="6"/>
            </a:pPr>
            <a:r>
              <a:rPr lang="en-US" dirty="0"/>
              <a:t>If </a:t>
            </a:r>
            <a:r>
              <a:rPr lang="en-US" i="1" dirty="0"/>
              <a:t>ϕ</a:t>
            </a:r>
            <a:r>
              <a:rPr lang="en-US" i="1" baseline="-25000" dirty="0"/>
              <a:t>1</a:t>
            </a:r>
            <a:r>
              <a:rPr lang="en-US" baseline="-25000" dirty="0"/>
              <a:t> </a:t>
            </a:r>
            <a:r>
              <a:rPr lang="en-US" dirty="0"/>
              <a:t>⊢</a:t>
            </a:r>
            <a:r>
              <a:rPr lang="en-US" i="1" dirty="0"/>
              <a:t> ψ … </a:t>
            </a:r>
            <a:r>
              <a:rPr lang="en-US" dirty="0"/>
              <a:t>and </a:t>
            </a:r>
            <a:r>
              <a:rPr lang="en-US" i="1" dirty="0" err="1"/>
              <a:t>ϕ</a:t>
            </a:r>
            <a:r>
              <a:rPr lang="en-US" i="1" baseline="-25000" dirty="0" err="1"/>
              <a:t>n</a:t>
            </a:r>
            <a:r>
              <a:rPr lang="en-US" dirty="0"/>
              <a:t> ⊢</a:t>
            </a:r>
            <a:r>
              <a:rPr lang="en-US" i="1" dirty="0"/>
              <a:t> ψ</a:t>
            </a:r>
            <a:r>
              <a:rPr lang="en-US" dirty="0"/>
              <a:t>; </a:t>
            </a:r>
            <a:r>
              <a:rPr lang="en-US" i="1" dirty="0"/>
              <a:t>ϕ</a:t>
            </a:r>
            <a:r>
              <a:rPr lang="en-US" i="1" baseline="-25000" dirty="0"/>
              <a:t>1</a:t>
            </a:r>
            <a:r>
              <a:rPr lang="en-US" i="1" dirty="0"/>
              <a:t> </a:t>
            </a:r>
            <a:r>
              <a:rPr lang="en-US" dirty="0"/>
              <a:t>⊢ </a:t>
            </a:r>
            <a:r>
              <a:rPr lang="en-US" i="1" dirty="0"/>
              <a:t>θ </a:t>
            </a:r>
            <a:r>
              <a:rPr lang="en-US" dirty="0"/>
              <a:t> </a:t>
            </a:r>
            <a:r>
              <a:rPr lang="en-US" u="sng" dirty="0"/>
              <a:t>...  and </a:t>
            </a:r>
            <a:r>
              <a:rPr lang="en-US" i="1" u="sng" dirty="0" err="1"/>
              <a:t>ϕ</a:t>
            </a:r>
            <a:r>
              <a:rPr lang="en-US" i="1" u="sng" baseline="-25000" dirty="0" err="1"/>
              <a:t>n</a:t>
            </a:r>
            <a:r>
              <a:rPr lang="en-US" u="sng" dirty="0"/>
              <a:t> ⊢ </a:t>
            </a:r>
            <a:r>
              <a:rPr lang="en-US" i="1" u="sng" dirty="0"/>
              <a:t>θ</a:t>
            </a:r>
            <a:r>
              <a:rPr lang="en-US" dirty="0"/>
              <a:t> </a:t>
            </a:r>
            <a:br>
              <a:rPr lang="en-US" dirty="0"/>
            </a:br>
            <a:r>
              <a:rPr lang="en-US" i="1" dirty="0"/>
              <a:t>ψ</a:t>
            </a:r>
            <a:r>
              <a:rPr lang="en-US" dirty="0"/>
              <a:t> ≡</a:t>
            </a:r>
            <a:r>
              <a:rPr lang="en-US" i="1" dirty="0"/>
              <a:t> θ</a:t>
            </a:r>
            <a:br>
              <a:rPr lang="en-US" i="1" dirty="0"/>
            </a:br>
            <a:r>
              <a:rPr lang="en-US" dirty="0"/>
              <a:t>For </a:t>
            </a:r>
            <a:r>
              <a:rPr lang="en-US" i="1" dirty="0"/>
              <a:t>k </a:t>
            </a:r>
            <a:r>
              <a:rPr lang="en-US" dirty="0"/>
              <a:t>&lt; </a:t>
            </a:r>
            <a:r>
              <a:rPr lang="en-US" i="1" dirty="0"/>
              <a:t>n</a:t>
            </a:r>
            <a:r>
              <a:rPr lang="en-US" dirty="0"/>
              <a:t>: if </a:t>
            </a:r>
            <a:r>
              <a:rPr lang="en-US" i="1" dirty="0"/>
              <a:t>ϕ</a:t>
            </a:r>
            <a:r>
              <a:rPr lang="en-US" i="1" baseline="-25000" dirty="0"/>
              <a:t>1</a:t>
            </a:r>
            <a:r>
              <a:rPr lang="en-US" dirty="0"/>
              <a:t> ⊢ </a:t>
            </a:r>
            <a:r>
              <a:rPr lang="en-US" i="1" dirty="0"/>
              <a:t>ψ </a:t>
            </a:r>
            <a:r>
              <a:rPr lang="en-US" dirty="0"/>
              <a:t>... and </a:t>
            </a:r>
            <a:r>
              <a:rPr lang="en-US" i="1" dirty="0" err="1"/>
              <a:t>ϕ</a:t>
            </a:r>
            <a:r>
              <a:rPr lang="en-US" i="1" baseline="-25000" dirty="0" err="1"/>
              <a:t>k</a:t>
            </a:r>
            <a:r>
              <a:rPr lang="en-US" dirty="0"/>
              <a:t> ⊢ </a:t>
            </a:r>
            <a:r>
              <a:rPr lang="en-US" i="1" u="sng" dirty="0"/>
              <a:t>ψ</a:t>
            </a:r>
            <a:r>
              <a:rPr lang="en-US" u="sng" dirty="0"/>
              <a:t>; </a:t>
            </a:r>
            <a:r>
              <a:rPr lang="en-US" i="1" u="sng" dirty="0"/>
              <a:t>ϕ</a:t>
            </a:r>
            <a:r>
              <a:rPr lang="en-US" i="1" u="sng" baseline="-25000" dirty="0"/>
              <a:t>1</a:t>
            </a:r>
            <a:r>
              <a:rPr lang="en-US" u="sng" dirty="0"/>
              <a:t> ⊢ </a:t>
            </a:r>
            <a:r>
              <a:rPr lang="en-US" i="1" u="sng" dirty="0"/>
              <a:t>θ </a:t>
            </a:r>
            <a:r>
              <a:rPr lang="en-US" u="sng" dirty="0"/>
              <a:t>... and </a:t>
            </a:r>
            <a:r>
              <a:rPr lang="en-US" i="1" u="sng" dirty="0" err="1"/>
              <a:t>ϕ</a:t>
            </a:r>
            <a:r>
              <a:rPr lang="en-US" i="1" u="sng" baseline="-25000" dirty="0" err="1"/>
              <a:t>n</a:t>
            </a:r>
            <a:r>
              <a:rPr lang="en-US" u="sng" dirty="0"/>
              <a:t> ⊢ </a:t>
            </a:r>
            <a:r>
              <a:rPr lang="en-US" i="1" u="sng" dirty="0"/>
              <a:t>θ</a:t>
            </a:r>
            <a:br>
              <a:rPr lang="en-US" i="1" dirty="0"/>
            </a:br>
            <a:r>
              <a:rPr lang="en-US" i="1" dirty="0"/>
              <a:t>ψ</a:t>
            </a:r>
            <a:r>
              <a:rPr lang="en-US" dirty="0"/>
              <a:t> ⊢ </a:t>
            </a:r>
            <a:r>
              <a:rPr lang="en-US" i="1" dirty="0"/>
              <a:t>θ</a:t>
            </a:r>
            <a:endParaRPr lang="en-US" dirty="0"/>
          </a:p>
        </p:txBody>
      </p:sp>
      <p:cxnSp>
        <p:nvCxnSpPr>
          <p:cNvPr id="39" name="Straight Connector 38"/>
          <p:cNvCxnSpPr/>
          <p:nvPr/>
        </p:nvCxnSpPr>
        <p:spPr>
          <a:xfrm flipH="1">
            <a:off x="3008243" y="2676939"/>
            <a:ext cx="251791" cy="2782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339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Comparing Burley and </a:t>
            </a:r>
            <a:r>
              <a:rPr lang="en-US" dirty="0" err="1"/>
              <a:t>Buridan’s</a:t>
            </a:r>
            <a:r>
              <a:rPr lang="en-US" dirty="0"/>
              <a:t> distinctions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818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4.1 Ockham’s </a:t>
            </a:r>
            <a:r>
              <a:rPr lang="en-US" i="1" dirty="0"/>
              <a:t>Summa </a:t>
            </a:r>
            <a:r>
              <a:rPr lang="en-US" i="1" dirty="0" err="1"/>
              <a:t>Logicae</a:t>
            </a:r>
            <a:r>
              <a:rPr lang="en-US" dirty="0"/>
              <a:t> (c. 1323)</a:t>
            </a:r>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45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 Burley’s and </a:t>
            </a:r>
            <a:r>
              <a:rPr lang="en-US" dirty="0" err="1"/>
              <a:t>Buridan’s</a:t>
            </a:r>
            <a:r>
              <a:rPr lang="en-US" dirty="0"/>
              <a:t> distinctions compared</a:t>
            </a:r>
          </a:p>
        </p:txBody>
      </p:sp>
      <p:sp>
        <p:nvSpPr>
          <p:cNvPr id="3" name="Text Placeholder 2"/>
          <p:cNvSpPr>
            <a:spLocks noGrp="1"/>
          </p:cNvSpPr>
          <p:nvPr>
            <p:ph type="body" idx="1"/>
          </p:nvPr>
        </p:nvSpPr>
        <p:spPr/>
        <p:txBody>
          <a:bodyPr/>
          <a:lstStyle/>
          <a:p>
            <a:r>
              <a:rPr lang="en-US" dirty="0"/>
              <a:t>Burley</a:t>
            </a:r>
          </a:p>
        </p:txBody>
      </p:sp>
      <p:sp>
        <p:nvSpPr>
          <p:cNvPr id="4" name="Text Placeholder 3"/>
          <p:cNvSpPr>
            <a:spLocks noGrp="1"/>
          </p:cNvSpPr>
          <p:nvPr>
            <p:ph type="body" sz="quarter" idx="3"/>
          </p:nvPr>
        </p:nvSpPr>
        <p:spPr/>
        <p:txBody>
          <a:bodyPr/>
          <a:lstStyle/>
          <a:p>
            <a:r>
              <a:rPr lang="en-US" dirty="0" err="1"/>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7707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Burley’s division of consequences</a:t>
            </a:r>
          </a:p>
        </p:txBody>
      </p:sp>
      <p:sp>
        <p:nvSpPr>
          <p:cNvPr id="3" name="Content Placeholder 2"/>
          <p:cNvSpPr>
            <a:spLocks noGrp="1"/>
          </p:cNvSpPr>
          <p:nvPr>
            <p:ph sz="half" idx="1"/>
          </p:nvPr>
        </p:nvSpPr>
        <p:spPr/>
        <p:txBody>
          <a:bodyPr>
            <a:normAutofit lnSpcReduction="10000"/>
          </a:bodyPr>
          <a:lstStyle/>
          <a:p>
            <a:pPr algn="just"/>
            <a:r>
              <a:rPr lang="en-US" i="1" dirty="0"/>
              <a:t>Simple consequence</a:t>
            </a:r>
            <a:r>
              <a:rPr lang="en-US" dirty="0"/>
              <a:t> is twofold: one natural, and this is when the antecedent includes the consequent; and this kind of consequence holds by an intrinsic topic.</a:t>
            </a:r>
          </a:p>
          <a:p>
            <a:pPr algn="just"/>
            <a:r>
              <a:rPr lang="en-US" dirty="0"/>
              <a:t>An </a:t>
            </a:r>
            <a:r>
              <a:rPr lang="en-US" i="1" dirty="0"/>
              <a:t>accidental consequence</a:t>
            </a:r>
            <a:r>
              <a:rPr lang="en-US" dirty="0"/>
              <a:t> is one which holds by an extrinsic topic, and is when the antecedent does not include the consequent, but holds by some extrinsic rule</a:t>
            </a:r>
          </a:p>
        </p:txBody>
      </p:sp>
      <p:sp>
        <p:nvSpPr>
          <p:cNvPr id="4" name="Content Placeholder 3"/>
          <p:cNvSpPr>
            <a:spLocks noGrp="1"/>
          </p:cNvSpPr>
          <p:nvPr>
            <p:ph sz="half" idx="2"/>
          </p:nvPr>
        </p:nvSpPr>
        <p:spPr/>
        <p:txBody>
          <a:bodyPr>
            <a:normAutofit lnSpcReduction="10000"/>
          </a:bodyPr>
          <a:lstStyle/>
          <a:p>
            <a:pPr algn="just"/>
            <a:r>
              <a:rPr lang="en-US" dirty="0"/>
              <a:t>E.g. </a:t>
            </a:r>
            <a:r>
              <a:rPr lang="en-US" i="1" dirty="0"/>
              <a:t>if a man is an ass, you are sitting</a:t>
            </a:r>
            <a:r>
              <a:rPr lang="en-US" dirty="0"/>
              <a:t>; this consequence is good and holds by the rule </a:t>
            </a:r>
            <a:r>
              <a:rPr lang="en-US" i="1" dirty="0"/>
              <a:t>from the impossible anything follows. </a:t>
            </a:r>
            <a:r>
              <a:rPr lang="en-US" dirty="0"/>
              <a:t>And this rule is forced by the topic </a:t>
            </a:r>
            <a:r>
              <a:rPr lang="en-US" i="1" dirty="0"/>
              <a:t>from the less</a:t>
            </a:r>
            <a:r>
              <a:rPr lang="en-US" dirty="0"/>
              <a:t>, because the impossible seems less to be true than anything else; and so if the impossible is true, it follows from the topic </a:t>
            </a:r>
            <a:r>
              <a:rPr lang="en-US" i="1" dirty="0"/>
              <a:t>from the less</a:t>
            </a:r>
            <a:r>
              <a:rPr lang="en-US" dirty="0"/>
              <a:t> that anything else will be true. – </a:t>
            </a:r>
            <a:r>
              <a:rPr lang="en-US" i="1" dirty="0"/>
              <a:t>De </a:t>
            </a:r>
            <a:r>
              <a:rPr lang="en-US" i="1" dirty="0" err="1"/>
              <a:t>puritate</a:t>
            </a:r>
            <a:r>
              <a:rPr lang="en-US" dirty="0"/>
              <a:t>, t. 2, 1a pars, c. 1</a:t>
            </a:r>
          </a:p>
        </p:txBody>
      </p:sp>
    </p:spTree>
    <p:extLst>
      <p:ext uri="{BB962C8B-B14F-4D97-AF65-F5344CB8AC3E}">
        <p14:creationId xmlns:p14="http://schemas.microsoft.com/office/powerpoint/2010/main" val="4294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4.4a: Burley’s ordering of consequences (c. 1325-28)</a:t>
            </a:r>
          </a:p>
        </p:txBody>
      </p:sp>
      <p:sp>
        <p:nvSpPr>
          <p:cNvPr id="3" name="Content Placeholder 2"/>
          <p:cNvSpPr>
            <a:spLocks noGrp="1"/>
          </p:cNvSpPr>
          <p:nvPr>
            <p:ph sz="half" idx="1"/>
          </p:nvPr>
        </p:nvSpPr>
        <p:spPr>
          <a:xfrm>
            <a:off x="838200" y="1848485"/>
            <a:ext cx="5181600" cy="4351338"/>
          </a:xfrm>
        </p:spPr>
        <p:txBody>
          <a:bodyPr>
            <a:normAutofit fontScale="77500" lnSpcReduction="20000"/>
          </a:bodyPr>
          <a:lstStyle/>
          <a:p>
            <a:pPr marL="514350" lvl="0" indent="-514350" algn="just">
              <a:buFont typeface="+mj-lt"/>
              <a:buAutoNum type="arabicPeriod"/>
            </a:pPr>
            <a:r>
              <a:rPr lang="en-US" i="1" dirty="0"/>
              <a:t>In every good simple consequence, the antecedent cannot be true without the consequent; in an as-of-now consequence, the antecedent cannot now be true without the consequent</a:t>
            </a:r>
          </a:p>
          <a:p>
            <a:pPr marL="914400" lvl="1" indent="-457200" algn="just">
              <a:buFont typeface="+mj-lt"/>
              <a:buAutoNum type="arabicPeriod"/>
            </a:pPr>
            <a:r>
              <a:rPr lang="en-US" i="1" dirty="0"/>
              <a:t>In a simple consequence, the impossible does not follow from the contingent</a:t>
            </a:r>
          </a:p>
          <a:p>
            <a:pPr marL="914400" lvl="1" indent="-457200" algn="just">
              <a:buFont typeface="+mj-lt"/>
              <a:buAutoNum type="arabicPeriod"/>
            </a:pPr>
            <a:r>
              <a:rPr lang="en-US" i="1" dirty="0"/>
              <a:t>The contingent does not follow from the necessary</a:t>
            </a:r>
          </a:p>
          <a:p>
            <a:pPr marL="514350" lvl="0" indent="-514350" algn="just">
              <a:buFont typeface="+mj-lt"/>
              <a:buAutoNum type="arabicPeriod"/>
            </a:pPr>
            <a:r>
              <a:rPr lang="en-US" i="1" dirty="0"/>
              <a:t>Whatever follows from the consequent follows from the antecedent; Whatever entails the antecedent entails the consequent.</a:t>
            </a:r>
          </a:p>
          <a:p>
            <a:pPr marL="914400" lvl="1" indent="-457200" algn="just">
              <a:buFont typeface="+mj-lt"/>
              <a:buAutoNum type="arabicPeriod"/>
            </a:pPr>
            <a:r>
              <a:rPr lang="en-US" i="1" dirty="0"/>
              <a:t>Whatever follows from the antecedent and consequent follows from the antecedent per se</a:t>
            </a:r>
          </a:p>
          <a:p>
            <a:pPr marL="914400" lvl="1" indent="-457200" algn="just">
              <a:buFont typeface="+mj-lt"/>
              <a:buAutoNum type="arabicPeriod"/>
            </a:pPr>
            <a:r>
              <a:rPr lang="en-US" i="1" dirty="0"/>
              <a:t>Whatever follows from the consequent with something added follows from the antecedent with the same added</a:t>
            </a:r>
          </a:p>
          <a:p>
            <a:pPr marL="457200" indent="-457200" algn="just">
              <a:buFont typeface="+mj-lt"/>
              <a:buAutoNum type="arabicPeriod"/>
            </a:pPr>
            <a:r>
              <a:rPr lang="en-US" i="1" dirty="0"/>
              <a:t>Whatever conflicts with the consequent conflicts with the antecedent</a:t>
            </a:r>
            <a:endParaRPr lang="en-US" dirty="0"/>
          </a:p>
          <a:p>
            <a:pPr marL="914400" lvl="1" indent="-457200" algn="just">
              <a:buFont typeface="+mj-lt"/>
              <a:buAutoNum type="arabicPeriod"/>
            </a:pPr>
            <a:endParaRPr lang="en-US" i="1" dirty="0"/>
          </a:p>
        </p:txBody>
      </p:sp>
      <p:sp>
        <p:nvSpPr>
          <p:cNvPr id="4" name="Content Placeholder 3"/>
          <p:cNvSpPr>
            <a:spLocks noGrp="1"/>
          </p:cNvSpPr>
          <p:nvPr>
            <p:ph sz="half" idx="2"/>
          </p:nvPr>
        </p:nvSpPr>
        <p:spPr/>
        <p:txBody>
          <a:bodyPr>
            <a:normAutofit fontScale="77500" lnSpcReduction="20000"/>
          </a:bodyPr>
          <a:lstStyle/>
          <a:p>
            <a:pPr marL="514350" lvl="0" indent="-514350" algn="just">
              <a:buFont typeface="+mj-lt"/>
              <a:buAutoNum type="arabicPeriod" startAt="4"/>
            </a:pPr>
            <a:r>
              <a:rPr lang="en-US" i="1" dirty="0"/>
              <a:t>Whatever stands with the antecedent stands with the consequent</a:t>
            </a:r>
            <a:endParaRPr lang="en-US" dirty="0"/>
          </a:p>
          <a:p>
            <a:pPr marL="914400" lvl="1" indent="-457200" algn="just">
              <a:buFont typeface="+mj-lt"/>
              <a:buAutoNum type="arabicPeriod"/>
            </a:pPr>
            <a:r>
              <a:rPr lang="en-US" i="1" dirty="0"/>
              <a:t>If the consequences of certain propositions conflict, those propositions conflict with each other</a:t>
            </a:r>
            <a:endParaRPr lang="en-US" dirty="0"/>
          </a:p>
          <a:p>
            <a:pPr marL="914400" lvl="1" indent="-457200" algn="just">
              <a:buFont typeface="+mj-lt"/>
              <a:buAutoNum type="arabicPeriod"/>
            </a:pPr>
            <a:r>
              <a:rPr lang="en-US" i="1" dirty="0"/>
              <a:t>If antecedents stand together, so do their consequents</a:t>
            </a:r>
            <a:endParaRPr lang="en-US" dirty="0"/>
          </a:p>
          <a:p>
            <a:pPr marL="914400" lvl="1" indent="-457200" algn="just">
              <a:buFont typeface="+mj-lt"/>
              <a:buAutoNum type="arabicPeriod"/>
            </a:pPr>
            <a:r>
              <a:rPr lang="en-US" i="1" dirty="0"/>
              <a:t>In every good consequence the opposite of the consequent conflicts with the antecedent</a:t>
            </a:r>
            <a:endParaRPr lang="en-US" dirty="0"/>
          </a:p>
          <a:p>
            <a:pPr marL="514350" indent="-514350" algn="just">
              <a:buFont typeface="+mj-lt"/>
              <a:buAutoNum type="arabicPeriod" startAt="4"/>
            </a:pPr>
            <a:r>
              <a:rPr lang="en-US" i="1" dirty="0"/>
              <a:t>Whenever a consequent follows from an antecedent, the opposite of the antecedent follows from the contradictory opposite of the consequent</a:t>
            </a:r>
          </a:p>
          <a:p>
            <a:pPr marL="971550" lvl="1" indent="-514350" algn="just">
              <a:buFont typeface="+mj-lt"/>
              <a:buAutoNum type="arabicPeriod"/>
            </a:pPr>
            <a:r>
              <a:rPr lang="en-US" i="1" dirty="0"/>
              <a:t>Whatever follows from the opposite of the antecedent follows from the opposite of the consequent</a:t>
            </a:r>
          </a:p>
          <a:p>
            <a:pPr marL="971550" lvl="1" indent="-514350" algn="just">
              <a:buFont typeface="+mj-lt"/>
              <a:buAutoNum type="arabicPeriod"/>
            </a:pPr>
            <a:r>
              <a:rPr lang="en-US" i="1" dirty="0"/>
              <a:t>Whatever entails the opposite of the consequent entails the opposite of the antecedent. </a:t>
            </a:r>
            <a:endParaRPr lang="en-US" dirty="0"/>
          </a:p>
        </p:txBody>
      </p:sp>
    </p:spTree>
    <p:extLst>
      <p:ext uri="{BB962C8B-B14F-4D97-AF65-F5344CB8AC3E}">
        <p14:creationId xmlns:p14="http://schemas.microsoft.com/office/powerpoint/2010/main" val="704414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4.4b: Burley’s ordering of consequences (c. 1325-28)</a:t>
            </a:r>
          </a:p>
        </p:txBody>
      </p:sp>
      <p:sp>
        <p:nvSpPr>
          <p:cNvPr id="3" name="Content Placeholder 2"/>
          <p:cNvSpPr>
            <a:spLocks noGrp="1"/>
          </p:cNvSpPr>
          <p:nvPr>
            <p:ph sz="half" idx="1"/>
          </p:nvPr>
        </p:nvSpPr>
        <p:spPr/>
        <p:txBody>
          <a:bodyPr>
            <a:normAutofit fontScale="92500" lnSpcReduction="20000"/>
          </a:bodyPr>
          <a:lstStyle/>
          <a:p>
            <a:pPr marL="514350" lvl="0" indent="-514350">
              <a:buFont typeface="+mj-lt"/>
              <a:buAutoNum type="arabicPeriod"/>
            </a:pPr>
            <a:r>
              <a:rPr lang="en-US" dirty="0"/>
              <a:t>(</a:t>
            </a:r>
            <a:r>
              <a:rPr lang="en-US" i="1" dirty="0"/>
              <a:t>ϕ </a:t>
            </a:r>
            <a:r>
              <a:rPr lang="en-US" dirty="0"/>
              <a:t>⊢</a:t>
            </a:r>
            <a:r>
              <a:rPr lang="en-US" i="1" baseline="-25000" dirty="0"/>
              <a:t>S</a:t>
            </a:r>
            <a:r>
              <a:rPr lang="en-US" dirty="0"/>
              <a:t> </a:t>
            </a:r>
            <a:r>
              <a:rPr lang="en-US" i="1" dirty="0"/>
              <a:t>ψ</a:t>
            </a:r>
            <a:r>
              <a:rPr lang="en-US" dirty="0"/>
              <a:t>) ⇒ □¬(</a:t>
            </a:r>
            <a:r>
              <a:rPr lang="en-US" i="1" dirty="0"/>
              <a:t>ϕ </a:t>
            </a:r>
            <a:r>
              <a:rPr lang="en-US" dirty="0"/>
              <a:t>∧ </a:t>
            </a:r>
            <a:r>
              <a:rPr lang="en-US" i="1" dirty="0"/>
              <a:t>¬ψ</a:t>
            </a:r>
            <a:r>
              <a:rPr lang="en-US" dirty="0"/>
              <a:t>)</a:t>
            </a:r>
            <a:br>
              <a:rPr lang="en-US" dirty="0"/>
            </a:br>
            <a:r>
              <a:rPr lang="en-US" i="1" dirty="0"/>
              <a:t>ϕ </a:t>
            </a:r>
            <a:r>
              <a:rPr lang="en-US" dirty="0"/>
              <a:t>⊢</a:t>
            </a:r>
            <a:r>
              <a:rPr lang="en-US" i="1" baseline="-25000" dirty="0"/>
              <a:t>N</a:t>
            </a:r>
            <a:r>
              <a:rPr lang="en-US" dirty="0"/>
              <a:t> </a:t>
            </a:r>
            <a:r>
              <a:rPr lang="en-US" i="1" dirty="0"/>
              <a:t>ψ</a:t>
            </a:r>
            <a:r>
              <a:rPr lang="en-US" dirty="0"/>
              <a:t> ⇒ ¬(</a:t>
            </a:r>
            <a:r>
              <a:rPr lang="en-US" i="1" dirty="0"/>
              <a:t>ϕ </a:t>
            </a:r>
            <a:r>
              <a:rPr lang="en-US" dirty="0"/>
              <a:t>∧ </a:t>
            </a:r>
            <a:r>
              <a:rPr lang="en-US" i="1" dirty="0"/>
              <a:t>¬ψ</a:t>
            </a:r>
            <a:r>
              <a:rPr lang="en-US" dirty="0"/>
              <a:t>)</a:t>
            </a:r>
          </a:p>
          <a:p>
            <a:pPr marL="914400" lvl="1" indent="-457200">
              <a:buFont typeface="+mj-lt"/>
              <a:buAutoNum type="arabicPeriod"/>
            </a:pPr>
            <a:r>
              <a:rPr lang="en-US" dirty="0"/>
              <a:t>For no </a:t>
            </a:r>
            <a:r>
              <a:rPr lang="en-US" i="1" dirty="0"/>
              <a:t>ϕ, ψ</a:t>
            </a:r>
            <a:r>
              <a:rPr lang="en-US" dirty="0"/>
              <a:t>: (𝒬</a:t>
            </a:r>
            <a:r>
              <a:rPr lang="en-US" i="1" dirty="0"/>
              <a:t>ϕ</a:t>
            </a:r>
            <a:r>
              <a:rPr lang="en-US" dirty="0"/>
              <a:t> ⊢</a:t>
            </a:r>
            <a:r>
              <a:rPr lang="en-US" i="1" baseline="-25000" dirty="0"/>
              <a:t>S</a:t>
            </a:r>
            <a:r>
              <a:rPr lang="en-US" dirty="0"/>
              <a:t> ¬♢</a:t>
            </a:r>
            <a:r>
              <a:rPr lang="en-US" i="1" dirty="0"/>
              <a:t>ψ</a:t>
            </a:r>
            <a:r>
              <a:rPr lang="en-US" dirty="0"/>
              <a:t>)</a:t>
            </a:r>
          </a:p>
          <a:p>
            <a:pPr marL="914400" lvl="1" indent="-457200">
              <a:buFont typeface="+mj-lt"/>
              <a:buAutoNum type="arabicPeriod"/>
            </a:pPr>
            <a:r>
              <a:rPr lang="en-US" dirty="0"/>
              <a:t>For no </a:t>
            </a:r>
            <a:r>
              <a:rPr lang="en-US" i="1" dirty="0"/>
              <a:t>ϕ, ψ</a:t>
            </a:r>
            <a:r>
              <a:rPr lang="en-US" dirty="0"/>
              <a:t>: □</a:t>
            </a:r>
            <a:r>
              <a:rPr lang="en-US" i="1" dirty="0"/>
              <a:t>ϕ</a:t>
            </a:r>
            <a:r>
              <a:rPr lang="en-US" dirty="0"/>
              <a:t> ⊢</a:t>
            </a:r>
            <a:r>
              <a:rPr lang="en-US" i="1" baseline="-25000" dirty="0"/>
              <a:t>S</a:t>
            </a:r>
            <a:r>
              <a:rPr lang="en-US" dirty="0"/>
              <a:t> 𝒬</a:t>
            </a:r>
            <a:r>
              <a:rPr lang="en-US" i="1" dirty="0"/>
              <a:t>ψ</a:t>
            </a:r>
            <a:r>
              <a:rPr lang="en-US" dirty="0"/>
              <a:t> </a:t>
            </a:r>
          </a:p>
          <a:p>
            <a:pPr marL="514350" lvl="0" indent="-514350">
              <a:buFont typeface="+mj-lt"/>
              <a:buAutoNum type="arabicPeriod"/>
            </a:pPr>
            <a:r>
              <a:rPr lang="en-US" dirty="0"/>
              <a:t>(</a:t>
            </a:r>
            <a:r>
              <a:rPr lang="en-US" i="1" dirty="0"/>
              <a:t>ϕ </a:t>
            </a:r>
            <a:r>
              <a:rPr lang="en-US" dirty="0"/>
              <a:t>⊢ </a:t>
            </a:r>
            <a:r>
              <a:rPr lang="en-US" i="1" dirty="0"/>
              <a:t>ψ</a:t>
            </a:r>
            <a:r>
              <a:rPr lang="en-US" dirty="0"/>
              <a:t>) ⇒ (</a:t>
            </a:r>
            <a:r>
              <a:rPr lang="en-US" i="1" dirty="0"/>
              <a:t>ψ </a:t>
            </a:r>
            <a:r>
              <a:rPr lang="en-US" dirty="0"/>
              <a:t>⊢ </a:t>
            </a:r>
            <a:r>
              <a:rPr lang="en-US" i="1" dirty="0"/>
              <a:t>χ</a:t>
            </a:r>
            <a:r>
              <a:rPr lang="en-US" dirty="0"/>
              <a:t>) ⊢ (</a:t>
            </a:r>
            <a:r>
              <a:rPr lang="en-US" i="1" dirty="0"/>
              <a:t>ϕ</a:t>
            </a:r>
            <a:r>
              <a:rPr lang="en-US" dirty="0"/>
              <a:t> ⊢ </a:t>
            </a:r>
            <a:r>
              <a:rPr lang="en-US" i="1" dirty="0"/>
              <a:t>χ</a:t>
            </a:r>
            <a:r>
              <a:rPr lang="en-US" dirty="0"/>
              <a:t>)</a:t>
            </a:r>
            <a:br>
              <a:rPr lang="en-US" dirty="0"/>
            </a:br>
            <a:r>
              <a:rPr lang="en-US" dirty="0"/>
              <a:t>(</a:t>
            </a:r>
            <a:r>
              <a:rPr lang="en-US" i="1" dirty="0"/>
              <a:t>ψ </a:t>
            </a:r>
            <a:r>
              <a:rPr lang="en-US" dirty="0"/>
              <a:t>⊢ </a:t>
            </a:r>
            <a:r>
              <a:rPr lang="en-US" i="1" dirty="0"/>
              <a:t>χ</a:t>
            </a:r>
            <a:r>
              <a:rPr lang="en-US" dirty="0"/>
              <a:t>) ⇒ (</a:t>
            </a:r>
            <a:r>
              <a:rPr lang="en-US" i="1" dirty="0"/>
              <a:t>ϕ </a:t>
            </a:r>
            <a:r>
              <a:rPr lang="en-US" dirty="0"/>
              <a:t>⊢ </a:t>
            </a:r>
            <a:r>
              <a:rPr lang="en-US" i="1" dirty="0"/>
              <a:t>ψ</a:t>
            </a:r>
            <a:r>
              <a:rPr lang="en-US" dirty="0"/>
              <a:t>) ⊢ (</a:t>
            </a:r>
            <a:r>
              <a:rPr lang="en-US" i="1" dirty="0"/>
              <a:t>ϕ</a:t>
            </a:r>
            <a:r>
              <a:rPr lang="en-US" dirty="0"/>
              <a:t> ⊢ </a:t>
            </a:r>
            <a:r>
              <a:rPr lang="en-US" i="1" dirty="0"/>
              <a:t>χ</a:t>
            </a:r>
            <a:r>
              <a:rPr lang="en-US" dirty="0"/>
              <a:t>)</a:t>
            </a:r>
          </a:p>
          <a:p>
            <a:pPr marL="914400" lvl="1" indent="-457200">
              <a:buFont typeface="+mj-lt"/>
              <a:buAutoNum type="arabicPeriod"/>
            </a:pPr>
            <a:r>
              <a:rPr lang="en-US" i="1" u="sng" dirty="0"/>
              <a:t>ϕ</a:t>
            </a:r>
            <a:r>
              <a:rPr lang="en-US" u="sng" dirty="0"/>
              <a:t> ⊢ </a:t>
            </a:r>
            <a:r>
              <a:rPr lang="en-US" i="1" u="sng" dirty="0"/>
              <a:t>ψ</a:t>
            </a:r>
            <a:r>
              <a:rPr lang="en-US" u="sng" dirty="0"/>
              <a:t>; </a:t>
            </a:r>
            <a:r>
              <a:rPr lang="en-US" i="1" u="sng" dirty="0"/>
              <a:t>ϕ</a:t>
            </a:r>
            <a:r>
              <a:rPr lang="en-US" u="sng" dirty="0"/>
              <a:t> ∧ </a:t>
            </a:r>
            <a:r>
              <a:rPr lang="en-US" i="1" u="sng" dirty="0"/>
              <a:t>ψ</a:t>
            </a:r>
            <a:r>
              <a:rPr lang="en-US" u="sng" dirty="0"/>
              <a:t> ⊢ </a:t>
            </a:r>
            <a:r>
              <a:rPr lang="en-US" i="1" u="sng" dirty="0"/>
              <a:t>χ</a:t>
            </a:r>
            <a:br>
              <a:rPr lang="en-US" dirty="0"/>
            </a:br>
            <a:r>
              <a:rPr lang="en-US" i="1" dirty="0"/>
              <a:t>ϕ</a:t>
            </a:r>
            <a:r>
              <a:rPr lang="en-US" dirty="0"/>
              <a:t> ⊢ </a:t>
            </a:r>
            <a:r>
              <a:rPr lang="en-US" i="1" dirty="0"/>
              <a:t>χ</a:t>
            </a:r>
            <a:endParaRPr lang="en-US" dirty="0"/>
          </a:p>
          <a:p>
            <a:pPr marL="914400" lvl="1" indent="-457200">
              <a:buFont typeface="+mj-lt"/>
              <a:buAutoNum type="arabicPeriod"/>
            </a:pPr>
            <a:r>
              <a:rPr lang="en-US" i="1" u="sng" dirty="0"/>
              <a:t>ϕ</a:t>
            </a:r>
            <a:r>
              <a:rPr lang="en-US" u="sng" dirty="0"/>
              <a:t> ⊢ </a:t>
            </a:r>
            <a:r>
              <a:rPr lang="en-US" i="1" u="sng" dirty="0"/>
              <a:t>ψ</a:t>
            </a:r>
            <a:r>
              <a:rPr lang="en-US" u="sng" dirty="0"/>
              <a:t>; </a:t>
            </a:r>
            <a:r>
              <a:rPr lang="en-US" i="1" u="sng" dirty="0"/>
              <a:t>ψ</a:t>
            </a:r>
            <a:r>
              <a:rPr lang="en-US" u="sng" dirty="0"/>
              <a:t> ∧ </a:t>
            </a:r>
            <a:r>
              <a:rPr lang="en-US" i="1" u="sng" dirty="0"/>
              <a:t>β</a:t>
            </a:r>
            <a:r>
              <a:rPr lang="en-US" u="sng" dirty="0"/>
              <a:t> ⊢ </a:t>
            </a:r>
            <a:r>
              <a:rPr lang="en-US" i="1" u="sng" dirty="0"/>
              <a:t>χ</a:t>
            </a:r>
            <a:r>
              <a:rPr lang="en-US" dirty="0"/>
              <a:t> </a:t>
            </a:r>
            <a:br>
              <a:rPr lang="en-US" dirty="0"/>
            </a:br>
            <a:r>
              <a:rPr lang="en-US" dirty="0"/>
              <a:t>(</a:t>
            </a:r>
            <a:r>
              <a:rPr lang="en-US" i="1" dirty="0"/>
              <a:t>ϕ</a:t>
            </a:r>
            <a:r>
              <a:rPr lang="en-US" dirty="0"/>
              <a:t> ∧ </a:t>
            </a:r>
            <a:r>
              <a:rPr lang="en-US" i="1" dirty="0"/>
              <a:t>β</a:t>
            </a:r>
            <a:r>
              <a:rPr lang="en-US" dirty="0"/>
              <a:t>) ⊢ </a:t>
            </a:r>
            <a:r>
              <a:rPr lang="en-US" i="1" dirty="0"/>
              <a:t>χ</a:t>
            </a:r>
          </a:p>
          <a:p>
            <a:pPr marL="457200" indent="-457200">
              <a:buFont typeface="+mj-lt"/>
              <a:buAutoNum type="arabicPeriod"/>
            </a:pPr>
            <a:r>
              <a:rPr lang="en-US" i="1" u="sng" dirty="0"/>
              <a:t>ϕ</a:t>
            </a:r>
            <a:r>
              <a:rPr lang="en-US" u="sng" dirty="0"/>
              <a:t> ⊢ </a:t>
            </a:r>
            <a:r>
              <a:rPr lang="en-US" i="1" u="sng" dirty="0"/>
              <a:t>ψ</a:t>
            </a:r>
            <a:r>
              <a:rPr lang="en-US" u="sng" dirty="0"/>
              <a:t>; </a:t>
            </a:r>
            <a:r>
              <a:rPr lang="en-US" i="1" u="sng" dirty="0"/>
              <a:t>ψ </a:t>
            </a:r>
            <a:r>
              <a:rPr lang="en-US" u="sng" dirty="0"/>
              <a:t>⊥ </a:t>
            </a:r>
            <a:r>
              <a:rPr lang="en-US" i="1" u="sng" dirty="0"/>
              <a:t>χ</a:t>
            </a:r>
            <a:br>
              <a:rPr lang="en-US" i="1" dirty="0"/>
            </a:br>
            <a:r>
              <a:rPr lang="en-US" i="1" dirty="0"/>
              <a:t>ϕ </a:t>
            </a:r>
            <a:r>
              <a:rPr lang="en-US" dirty="0"/>
              <a:t>⊥ </a:t>
            </a:r>
            <a:r>
              <a:rPr lang="en-US" i="1" dirty="0"/>
              <a:t>χ</a:t>
            </a:r>
            <a:endParaRPr lang="en-US" dirty="0"/>
          </a:p>
        </p:txBody>
      </p:sp>
      <p:sp>
        <p:nvSpPr>
          <p:cNvPr id="4" name="Content Placeholder 3"/>
          <p:cNvSpPr>
            <a:spLocks noGrp="1"/>
          </p:cNvSpPr>
          <p:nvPr>
            <p:ph sz="half" idx="2"/>
          </p:nvPr>
        </p:nvSpPr>
        <p:spPr/>
        <p:txBody>
          <a:bodyPr>
            <a:normAutofit fontScale="92500" lnSpcReduction="20000"/>
          </a:bodyPr>
          <a:lstStyle/>
          <a:p>
            <a:pPr marL="514350" lvl="0" indent="-514350">
              <a:buFont typeface="+mj-lt"/>
              <a:buAutoNum type="arabicPeriod" startAt="4"/>
            </a:pPr>
            <a:r>
              <a:rPr lang="en-US" i="1" u="sng" dirty="0"/>
              <a:t>ϕ</a:t>
            </a:r>
            <a:r>
              <a:rPr lang="en-US" u="sng" dirty="0"/>
              <a:t> ⊢ </a:t>
            </a:r>
            <a:r>
              <a:rPr lang="en-US" i="1" u="sng" dirty="0"/>
              <a:t>ψ</a:t>
            </a:r>
            <a:r>
              <a:rPr lang="en-US" u="sng" dirty="0"/>
              <a:t>; </a:t>
            </a:r>
            <a:r>
              <a:rPr lang="en-US" i="1" u="sng" dirty="0"/>
              <a:t>ϕ </a:t>
            </a:r>
            <a:r>
              <a:rPr lang="en-US" u="sng" dirty="0"/>
              <a:t>∘ </a:t>
            </a:r>
            <a:r>
              <a:rPr lang="en-US" i="1" u="sng" dirty="0"/>
              <a:t>χ</a:t>
            </a:r>
            <a:br>
              <a:rPr lang="en-US" dirty="0"/>
            </a:br>
            <a:r>
              <a:rPr lang="en-US" i="1" dirty="0"/>
              <a:t>ψ</a:t>
            </a:r>
            <a:r>
              <a:rPr lang="en-US" dirty="0"/>
              <a:t> ∘</a:t>
            </a:r>
            <a:r>
              <a:rPr lang="en-US" i="1" dirty="0"/>
              <a:t> χ</a:t>
            </a:r>
            <a:endParaRPr lang="en-US" dirty="0"/>
          </a:p>
          <a:p>
            <a:pPr marL="914400" lvl="1" indent="-457200">
              <a:buFont typeface="+mj-lt"/>
              <a:buAutoNum type="arabicPeriod"/>
            </a:pPr>
            <a:r>
              <a:rPr lang="en-US" i="1" u="sng" dirty="0"/>
              <a:t>ϕ</a:t>
            </a:r>
            <a:r>
              <a:rPr lang="en-US" u="sng" dirty="0"/>
              <a:t> ⊢ </a:t>
            </a:r>
            <a:r>
              <a:rPr lang="en-US" i="1" u="sng" dirty="0"/>
              <a:t>ψ</a:t>
            </a:r>
            <a:r>
              <a:rPr lang="en-US" u="sng" dirty="0"/>
              <a:t>; </a:t>
            </a:r>
            <a:r>
              <a:rPr lang="en-US" i="1" u="sng" dirty="0"/>
              <a:t>χ </a:t>
            </a:r>
            <a:r>
              <a:rPr lang="en-US" u="sng" dirty="0"/>
              <a:t>⊢ </a:t>
            </a:r>
            <a:r>
              <a:rPr lang="en-US" i="1" u="sng" dirty="0"/>
              <a:t>β</a:t>
            </a:r>
            <a:r>
              <a:rPr lang="en-US" u="sng" dirty="0"/>
              <a:t>; </a:t>
            </a:r>
            <a:r>
              <a:rPr lang="en-US" i="1" u="sng" dirty="0"/>
              <a:t>ψ</a:t>
            </a:r>
            <a:r>
              <a:rPr lang="en-US" u="sng" dirty="0"/>
              <a:t> ⊥ </a:t>
            </a:r>
            <a:r>
              <a:rPr lang="en-US" i="1" u="sng" dirty="0"/>
              <a:t>β</a:t>
            </a:r>
            <a:r>
              <a:rPr lang="en-US" i="1" dirty="0"/>
              <a:t> </a:t>
            </a:r>
            <a:br>
              <a:rPr lang="en-US" dirty="0"/>
            </a:br>
            <a:r>
              <a:rPr lang="en-US" i="1" dirty="0"/>
              <a:t>ϕ </a:t>
            </a:r>
            <a:r>
              <a:rPr lang="en-US" dirty="0"/>
              <a:t>⊥ </a:t>
            </a:r>
            <a:r>
              <a:rPr lang="en-US" i="1" dirty="0"/>
              <a:t>χ</a:t>
            </a:r>
            <a:endParaRPr lang="en-US" dirty="0"/>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ϕ </a:t>
            </a:r>
            <a:r>
              <a:rPr lang="en-US" u="sng" dirty="0"/>
              <a:t>⊢ </a:t>
            </a:r>
            <a:r>
              <a:rPr lang="en-US" i="1" u="sng" dirty="0"/>
              <a:t>χ</a:t>
            </a:r>
            <a:r>
              <a:rPr lang="en-US" u="sng" dirty="0"/>
              <a:t>; </a:t>
            </a:r>
            <a:r>
              <a:rPr lang="en-US" i="1" u="sng" dirty="0"/>
              <a:t>ψ</a:t>
            </a:r>
            <a:r>
              <a:rPr lang="en-US" u="sng" dirty="0"/>
              <a:t> ⊢ </a:t>
            </a:r>
            <a:r>
              <a:rPr lang="en-US" i="1" u="sng" dirty="0"/>
              <a:t>β</a:t>
            </a:r>
            <a:br>
              <a:rPr lang="en-US" i="1" dirty="0"/>
            </a:br>
            <a:r>
              <a:rPr lang="en-US" i="1" dirty="0"/>
              <a:t>χ</a:t>
            </a:r>
            <a:r>
              <a:rPr lang="en-US" dirty="0"/>
              <a:t> ∘ </a:t>
            </a:r>
            <a:r>
              <a:rPr lang="en-US" i="1" dirty="0"/>
              <a:t>β</a:t>
            </a:r>
            <a:endParaRPr lang="en-US" dirty="0"/>
          </a:p>
          <a:p>
            <a:pPr marL="914400" lvl="1" indent="-457200">
              <a:buFont typeface="+mj-lt"/>
              <a:buAutoNum type="arabicPeriod"/>
            </a:pPr>
            <a:r>
              <a:rPr lang="en-US" i="1" u="sng" dirty="0"/>
              <a:t>ϕ</a:t>
            </a:r>
            <a:r>
              <a:rPr lang="en-US" u="sng" dirty="0"/>
              <a:t> ⊢ </a:t>
            </a:r>
            <a:r>
              <a:rPr lang="en-US" i="1" u="sng" dirty="0"/>
              <a:t>ψ</a:t>
            </a:r>
            <a:br>
              <a:rPr lang="en-US" i="1" dirty="0"/>
            </a:br>
            <a:r>
              <a:rPr lang="en-US" dirty="0"/>
              <a:t>¬</a:t>
            </a:r>
            <a:r>
              <a:rPr lang="en-US" i="1" dirty="0"/>
              <a:t>ψ</a:t>
            </a:r>
            <a:r>
              <a:rPr lang="en-US" dirty="0"/>
              <a:t> ⊥ </a:t>
            </a:r>
            <a:r>
              <a:rPr lang="en-US" i="1" dirty="0"/>
              <a:t>ϕ</a:t>
            </a:r>
            <a:endParaRPr lang="en-US" dirty="0"/>
          </a:p>
          <a:p>
            <a:pPr marL="514350" indent="-514350">
              <a:buFont typeface="+mj-lt"/>
              <a:buAutoNum type="arabicPeriod" startAt="4"/>
            </a:pPr>
            <a:r>
              <a:rPr lang="en-US" i="1" u="sng" dirty="0"/>
              <a:t>ϕ</a:t>
            </a:r>
            <a:r>
              <a:rPr lang="en-US" u="sng" dirty="0"/>
              <a:t> ⊢ </a:t>
            </a:r>
            <a:r>
              <a:rPr lang="en-US" i="1" u="sng" dirty="0"/>
              <a:t>ψ</a:t>
            </a:r>
            <a:br>
              <a:rPr lang="en-US" dirty="0"/>
            </a:br>
            <a:r>
              <a:rPr lang="en-US" dirty="0"/>
              <a:t>¬</a:t>
            </a:r>
            <a:r>
              <a:rPr lang="en-US" i="1" dirty="0"/>
              <a:t>ψ</a:t>
            </a:r>
            <a:r>
              <a:rPr lang="en-US" dirty="0"/>
              <a:t> ⊢ ¬</a:t>
            </a:r>
            <a:r>
              <a:rPr lang="en-US" i="1" dirty="0"/>
              <a:t>ϕ</a:t>
            </a:r>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ϕ </a:t>
            </a:r>
            <a:r>
              <a:rPr lang="en-US" u="sng" dirty="0"/>
              <a:t>⊢ </a:t>
            </a:r>
            <a:r>
              <a:rPr lang="en-US" i="1" u="sng" dirty="0"/>
              <a:t>χ</a:t>
            </a:r>
            <a:br>
              <a:rPr lang="en-US" u="sng" dirty="0"/>
            </a:br>
            <a:r>
              <a:rPr lang="en-US" dirty="0"/>
              <a:t>¬</a:t>
            </a:r>
            <a:r>
              <a:rPr lang="en-US" i="1" dirty="0"/>
              <a:t>ψ</a:t>
            </a:r>
            <a:r>
              <a:rPr lang="en-US" dirty="0"/>
              <a:t> ⊢ </a:t>
            </a:r>
            <a:r>
              <a:rPr lang="en-US" i="1" dirty="0"/>
              <a:t>χ</a:t>
            </a:r>
            <a:endParaRPr lang="en-US" dirty="0"/>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χ </a:t>
            </a:r>
            <a:r>
              <a:rPr lang="en-US" u="sng" dirty="0"/>
              <a:t>⊢ ¬</a:t>
            </a:r>
            <a:r>
              <a:rPr lang="en-US" i="1" u="sng" dirty="0"/>
              <a:t>ψ</a:t>
            </a:r>
            <a:br>
              <a:rPr lang="en-US" u="sng" dirty="0"/>
            </a:br>
            <a:r>
              <a:rPr lang="en-US" i="1" dirty="0"/>
              <a:t>χ</a:t>
            </a:r>
            <a:r>
              <a:rPr lang="en-US" dirty="0"/>
              <a:t> ⊢ ¬</a:t>
            </a:r>
            <a:r>
              <a:rPr lang="en-US" i="1" dirty="0"/>
              <a:t>ϕ</a:t>
            </a:r>
            <a:r>
              <a:rPr lang="en-US" dirty="0"/>
              <a:t> </a:t>
            </a:r>
          </a:p>
        </p:txBody>
      </p:sp>
    </p:spTree>
    <p:extLst>
      <p:ext uri="{BB962C8B-B14F-4D97-AF65-F5344CB8AC3E}">
        <p14:creationId xmlns:p14="http://schemas.microsoft.com/office/powerpoint/2010/main" val="38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dirty="0"/>
              <a:t>4.5 Burley’s later </a:t>
            </a:r>
            <a:r>
              <a:rPr lang="en-US" i="1" dirty="0"/>
              <a:t>On the Purity of the Art of Logic </a:t>
            </a:r>
            <a:r>
              <a:rPr lang="en-US" dirty="0"/>
              <a:t>(c. 1325-28)</a:t>
            </a:r>
          </a:p>
        </p:txBody>
      </p:sp>
      <p:sp>
        <p:nvSpPr>
          <p:cNvPr id="3" name="Content Placeholder 2"/>
          <p:cNvSpPr>
            <a:spLocks noGrp="1"/>
          </p:cNvSpPr>
          <p:nvPr>
            <p:ph idx="1"/>
          </p:nvPr>
        </p:nvSpPr>
        <p:spPr/>
        <p:txBody>
          <a:bodyPr>
            <a:normAutofit/>
          </a:bodyPr>
          <a:lstStyle/>
          <a:p>
            <a:pPr marL="0" indent="0" algn="just">
              <a:buNone/>
            </a:pPr>
            <a:r>
              <a:rPr lang="en-US" b="1" dirty="0"/>
              <a:t>Against rule 2.1</a:t>
            </a:r>
            <a:r>
              <a:rPr lang="en-US" dirty="0"/>
              <a:t> ‘</a:t>
            </a:r>
            <a:r>
              <a:rPr lang="en-US" dirty="0" err="1"/>
              <a:t>Brunellus</a:t>
            </a:r>
            <a:r>
              <a:rPr lang="en-US" dirty="0"/>
              <a:t> is risible, therefore </a:t>
            </a:r>
            <a:r>
              <a:rPr lang="en-US" dirty="0" err="1"/>
              <a:t>Brunellus</a:t>
            </a:r>
            <a:r>
              <a:rPr lang="en-US" dirty="0"/>
              <a:t> is a man’ follows; and from these two it follows formally that a man is risible […]. And yet the same consequence does not follow formally from the antecedent </a:t>
            </a:r>
            <a:r>
              <a:rPr lang="en-US" i="1" dirty="0"/>
              <a:t>per se</a:t>
            </a:r>
            <a:r>
              <a:rPr lang="en-US" dirty="0"/>
              <a:t>.</a:t>
            </a:r>
          </a:p>
          <a:p>
            <a:pPr marL="0" indent="0" algn="just">
              <a:buNone/>
            </a:pPr>
            <a:r>
              <a:rPr lang="en-US" b="1" dirty="0"/>
              <a:t>I say that </a:t>
            </a:r>
            <a:r>
              <a:rPr lang="en-US" dirty="0"/>
              <a:t>this consequence is formal by reason of three terms and not by reason of two terms only. Hence the consequence does not hold if the predicate is changed: for `</a:t>
            </a:r>
            <a:r>
              <a:rPr lang="en-US" dirty="0" err="1"/>
              <a:t>Brunellus</a:t>
            </a:r>
            <a:r>
              <a:rPr lang="en-US" dirty="0"/>
              <a:t> runs, therefore a man runs’ does not follow.</a:t>
            </a:r>
          </a:p>
        </p:txBody>
      </p:sp>
    </p:spTree>
    <p:extLst>
      <p:ext uri="{BB962C8B-B14F-4D97-AF65-F5344CB8AC3E}">
        <p14:creationId xmlns:p14="http://schemas.microsoft.com/office/powerpoint/2010/main" val="26981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4.6 Burley’s later </a:t>
            </a:r>
            <a:r>
              <a:rPr lang="en-US" i="1" dirty="0"/>
              <a:t>On the Purity of the Art of Logic </a:t>
            </a:r>
            <a:r>
              <a:rPr lang="en-US" dirty="0"/>
              <a:t>(c. 1325-28)</a:t>
            </a:r>
          </a:p>
        </p:txBody>
      </p:sp>
      <p:sp>
        <p:nvSpPr>
          <p:cNvPr id="3" name="Content Placeholder 2"/>
          <p:cNvSpPr>
            <a:spLocks noGrp="1"/>
          </p:cNvSpPr>
          <p:nvPr>
            <p:ph idx="1"/>
          </p:nvPr>
        </p:nvSpPr>
        <p:spPr/>
        <p:txBody>
          <a:bodyPr>
            <a:normAutofit/>
          </a:bodyPr>
          <a:lstStyle/>
          <a:p>
            <a:pPr algn="just"/>
            <a:r>
              <a:rPr lang="en-US" dirty="0"/>
              <a:t>Formal consequence is twofold: one, which holds by the form of the whole complex, and consequences of this type are conversions, syllogisms, etc. […]; and another is a formal consequence holding by reason of the forms of the simples, such as the consequence </a:t>
            </a:r>
            <a:r>
              <a:rPr lang="en-US" i="1" dirty="0"/>
              <a:t>from an inferior to a superior affirming</a:t>
            </a:r>
            <a:r>
              <a:rPr lang="en-US" dirty="0"/>
              <a:t>: [this]</a:t>
            </a:r>
            <a:r>
              <a:rPr lang="en-US" i="1" dirty="0"/>
              <a:t> </a:t>
            </a:r>
            <a:r>
              <a:rPr lang="en-US" dirty="0"/>
              <a:t>is formal, and yet it holds by reason of the terms. </a:t>
            </a:r>
          </a:p>
          <a:p>
            <a:pPr algn="just"/>
            <a:r>
              <a:rPr lang="en-US" dirty="0"/>
              <a:t>[…] I say, then, that a consequence can be formal by reason of terms, and this if it holds </a:t>
            </a:r>
            <a:r>
              <a:rPr lang="en-US" i="1" dirty="0"/>
              <a:t>per se </a:t>
            </a:r>
            <a:r>
              <a:rPr lang="en-US" dirty="0"/>
              <a:t>by reason of the terms. But if it holds by reason of the terms </a:t>
            </a:r>
            <a:r>
              <a:rPr lang="en-US" i="1" dirty="0"/>
              <a:t>per </a:t>
            </a:r>
            <a:r>
              <a:rPr lang="en-US" i="1" dirty="0" err="1"/>
              <a:t>accidens</a:t>
            </a:r>
            <a:r>
              <a:rPr lang="en-US" dirty="0"/>
              <a:t>, then it is not formal.</a:t>
            </a:r>
          </a:p>
        </p:txBody>
      </p:sp>
    </p:spTree>
    <p:extLst>
      <p:ext uri="{BB962C8B-B14F-4D97-AF65-F5344CB8AC3E}">
        <p14:creationId xmlns:p14="http://schemas.microsoft.com/office/powerpoint/2010/main" val="42765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4.7 Rule 4.3 and explosion</a:t>
            </a:r>
          </a:p>
        </p:txBody>
      </p:sp>
      <p:sp>
        <p:nvSpPr>
          <p:cNvPr id="3" name="Content Placeholder 2"/>
          <p:cNvSpPr>
            <a:spLocks noGrp="1"/>
          </p:cNvSpPr>
          <p:nvPr>
            <p:ph idx="1"/>
          </p:nvPr>
        </p:nvSpPr>
        <p:spPr/>
        <p:txBody>
          <a:bodyPr/>
          <a:lstStyle/>
          <a:p>
            <a:pPr algn="just"/>
            <a:r>
              <a:rPr lang="en-US" dirty="0"/>
              <a:t>‘And so I say that for a consequence to be good, it suffices and is required that the contradictory of the consequent conflicts with the antecedent.’</a:t>
            </a:r>
          </a:p>
          <a:p>
            <a:pPr algn="just"/>
            <a:r>
              <a:rPr lang="en-US" dirty="0"/>
              <a:t>The explosion rule follows from this on the assumption that every proposition conflicts with a proposition contradictory in itself. But this assumption presupposes the denial of </a:t>
            </a:r>
            <a:r>
              <a:rPr lang="en-US" i="1" dirty="0"/>
              <a:t>independence</a:t>
            </a:r>
            <a:r>
              <a:rPr lang="en-US" dirty="0"/>
              <a:t>, and</a:t>
            </a:r>
            <a:r>
              <a:rPr lang="en-US" i="1" dirty="0"/>
              <a:t> </a:t>
            </a:r>
            <a:r>
              <a:rPr lang="en-US" dirty="0"/>
              <a:t>is nowhere stated by Burley.</a:t>
            </a:r>
          </a:p>
        </p:txBody>
      </p:sp>
    </p:spTree>
    <p:extLst>
      <p:ext uri="{BB962C8B-B14F-4D97-AF65-F5344CB8AC3E}">
        <p14:creationId xmlns:p14="http://schemas.microsoft.com/office/powerpoint/2010/main" val="85436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Formal consequence and formal logic</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344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Conclusions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015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Comparing Burley and </a:t>
            </a:r>
            <a:r>
              <a:rPr lang="en-US" dirty="0" err="1"/>
              <a:t>Buridan’s</a:t>
            </a:r>
            <a:r>
              <a:rPr lang="en-US" dirty="0"/>
              <a:t> accounts</a:t>
            </a:r>
          </a:p>
        </p:txBody>
      </p:sp>
      <p:sp>
        <p:nvSpPr>
          <p:cNvPr id="3" name="Content Placeholder 2"/>
          <p:cNvSpPr>
            <a:spLocks noGrp="1"/>
          </p:cNvSpPr>
          <p:nvPr>
            <p:ph idx="1"/>
          </p:nvPr>
        </p:nvSpPr>
        <p:spPr/>
        <p:txBody>
          <a:bodyPr>
            <a:normAutofit lnSpcReduction="10000"/>
          </a:bodyPr>
          <a:lstStyle/>
          <a:p>
            <a:pPr lvl="0" algn="just"/>
            <a:r>
              <a:rPr lang="en-US" dirty="0"/>
              <a:t>Burley sees uniform substitution as a necessary, but not sufficient, condition for formal consequence. Hence, </a:t>
            </a:r>
            <a:r>
              <a:rPr lang="en-US" dirty="0" err="1"/>
              <a:t>Buridan’s</a:t>
            </a:r>
            <a:r>
              <a:rPr lang="en-US" dirty="0"/>
              <a:t> theory takes what for Burley is a method for finding formally </a:t>
            </a:r>
            <a:r>
              <a:rPr lang="en-US" i="1" dirty="0"/>
              <a:t>invalid </a:t>
            </a:r>
            <a:r>
              <a:rPr lang="en-US" dirty="0"/>
              <a:t>consequences, and turns it into a definition of formally </a:t>
            </a:r>
            <a:r>
              <a:rPr lang="en-US" i="1" dirty="0"/>
              <a:t>valid </a:t>
            </a:r>
            <a:r>
              <a:rPr lang="en-US" dirty="0"/>
              <a:t>consequence.</a:t>
            </a:r>
          </a:p>
          <a:p>
            <a:pPr lvl="0" algn="just"/>
            <a:r>
              <a:rPr lang="en-US" dirty="0"/>
              <a:t>When Burley speaks about formal consequences holding in virtue of terms, he means </a:t>
            </a:r>
            <a:r>
              <a:rPr lang="en-US" i="1" dirty="0" err="1"/>
              <a:t>categorematic</a:t>
            </a:r>
            <a:r>
              <a:rPr lang="en-US" dirty="0"/>
              <a:t> terms. Hence, </a:t>
            </a:r>
            <a:r>
              <a:rPr lang="en-US" dirty="0" err="1"/>
              <a:t>Buridan’s</a:t>
            </a:r>
            <a:r>
              <a:rPr lang="en-US" dirty="0"/>
              <a:t> understanding of </a:t>
            </a:r>
            <a:r>
              <a:rPr lang="en-US" dirty="0" err="1"/>
              <a:t>categorematic</a:t>
            </a:r>
            <a:r>
              <a:rPr lang="en-US" dirty="0"/>
              <a:t> consequences as dependent on </a:t>
            </a:r>
            <a:r>
              <a:rPr lang="en-US" i="1" dirty="0"/>
              <a:t>syn</a:t>
            </a:r>
            <a:r>
              <a:rPr lang="en-US" dirty="0"/>
              <a:t>categorematic terms reflects an interesting inversion of Burley’s approach.</a:t>
            </a:r>
          </a:p>
          <a:p>
            <a:pPr lvl="0" algn="just"/>
            <a:r>
              <a:rPr lang="en-US" dirty="0"/>
              <a:t>Burley’s distinction between formal and material consequence is not absolute, but may be relativized to an explicit determination of which [relations between?] terms may be held constant in a given consequence.</a:t>
            </a:r>
          </a:p>
        </p:txBody>
      </p:sp>
    </p:spTree>
    <p:extLst>
      <p:ext uri="{BB962C8B-B14F-4D97-AF65-F5344CB8AC3E}">
        <p14:creationId xmlns:p14="http://schemas.microsoft.com/office/powerpoint/2010/main" val="398655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Consequence and formality in the logic of Walter Burley</a:t>
            </a:r>
          </a:p>
        </p:txBody>
      </p:sp>
      <p:sp>
        <p:nvSpPr>
          <p:cNvPr id="3" name="Subtitle 2"/>
          <p:cNvSpPr>
            <a:spLocks noGrp="1"/>
          </p:cNvSpPr>
          <p:nvPr>
            <p:ph type="subTitle" idx="1"/>
          </p:nvPr>
        </p:nvSpPr>
        <p:spPr/>
        <p:txBody>
          <a:bodyPr>
            <a:normAutofit lnSpcReduction="10000"/>
          </a:bodyPr>
          <a:lstStyle/>
          <a:p>
            <a:r>
              <a:rPr lang="en-US" dirty="0"/>
              <a:t>Jacob </a:t>
            </a:r>
            <a:r>
              <a:rPr lang="en-US" dirty="0" err="1"/>
              <a:t>Archambault</a:t>
            </a:r>
            <a:r>
              <a:rPr lang="en-US" dirty="0"/>
              <a:t> – Alumni dissertation fellow, Fordham University</a:t>
            </a:r>
          </a:p>
          <a:p>
            <a:r>
              <a:rPr lang="en-US" dirty="0">
                <a:hlinkClick r:id="rId2"/>
              </a:rPr>
              <a:t>jarchambault@Fordham.edu</a:t>
            </a:r>
            <a:endParaRPr lang="en-US" dirty="0"/>
          </a:p>
          <a:p>
            <a:r>
              <a:rPr lang="en-US" dirty="0">
                <a:hlinkClick r:id="rId3"/>
              </a:rPr>
              <a:t>www.jacobarchambault.com</a:t>
            </a:r>
            <a:endParaRPr lang="en-US" dirty="0"/>
          </a:p>
          <a:p>
            <a:r>
              <a:rPr lang="en-US" dirty="0"/>
              <a:t>@</a:t>
            </a:r>
            <a:r>
              <a:rPr lang="en-US" dirty="0" err="1"/>
              <a:t>jwarchambault</a:t>
            </a:r>
            <a:endParaRPr lang="en-US" dirty="0"/>
          </a:p>
          <a:p>
            <a:endParaRPr lang="en-US" dirty="0"/>
          </a:p>
        </p:txBody>
      </p:sp>
    </p:spTree>
    <p:extLst>
      <p:ext uri="{BB962C8B-B14F-4D97-AF65-F5344CB8AC3E}">
        <p14:creationId xmlns:p14="http://schemas.microsoft.com/office/powerpoint/2010/main" val="2670403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1.1 </a:t>
            </a:r>
            <a:r>
              <a:rPr lang="en-US" dirty="0" err="1"/>
              <a:t>Themistius</a:t>
            </a:r>
            <a:r>
              <a:rPr lang="en-US" dirty="0"/>
              <a:t>’ division of the topics: intrinsic topics</a:t>
            </a:r>
          </a:p>
        </p:txBody>
      </p:sp>
      <p:sp>
        <p:nvSpPr>
          <p:cNvPr id="3" name="Content Placeholder 2"/>
          <p:cNvSpPr>
            <a:spLocks noGrp="1"/>
          </p:cNvSpPr>
          <p:nvPr>
            <p:ph sz="half" idx="1"/>
          </p:nvPr>
        </p:nvSpPr>
        <p:spPr/>
        <p:txBody>
          <a:bodyPr>
            <a:normAutofit/>
          </a:bodyPr>
          <a:lstStyle/>
          <a:p>
            <a:pPr algn="just"/>
            <a:r>
              <a:rPr lang="en-US" dirty="0"/>
              <a:t>Topics</a:t>
            </a:r>
          </a:p>
          <a:p>
            <a:pPr lvl="1" algn="just"/>
            <a:r>
              <a:rPr lang="en-US" dirty="0"/>
              <a:t>Intrinsic</a:t>
            </a:r>
          </a:p>
          <a:p>
            <a:pPr lvl="2" algn="just"/>
            <a:r>
              <a:rPr lang="en-US" dirty="0"/>
              <a:t>In substance</a:t>
            </a:r>
          </a:p>
          <a:p>
            <a:pPr lvl="3" algn="just"/>
            <a:r>
              <a:rPr lang="en-US" i="1" dirty="0"/>
              <a:t>From a definition</a:t>
            </a:r>
          </a:p>
          <a:p>
            <a:pPr lvl="3" algn="just"/>
            <a:r>
              <a:rPr lang="en-US" i="1" dirty="0"/>
              <a:t>From a description</a:t>
            </a:r>
          </a:p>
          <a:p>
            <a:pPr lvl="3" algn="just"/>
            <a:r>
              <a:rPr lang="en-US" i="1" dirty="0"/>
              <a:t>From the interpretation of a name</a:t>
            </a:r>
          </a:p>
          <a:p>
            <a:pPr lvl="2" algn="just"/>
            <a:r>
              <a:rPr lang="en-US" dirty="0"/>
              <a:t>Consequent upon substance</a:t>
            </a:r>
          </a:p>
          <a:p>
            <a:pPr lvl="1" algn="just"/>
            <a:r>
              <a:rPr lang="en-US" dirty="0"/>
              <a:t>Extrinsic</a:t>
            </a:r>
          </a:p>
          <a:p>
            <a:pPr lvl="1" algn="just"/>
            <a:r>
              <a:rPr lang="en-US" dirty="0"/>
              <a:t>Middle</a:t>
            </a:r>
          </a:p>
          <a:p>
            <a:pPr lvl="3" algn="just"/>
            <a:endParaRPr lang="en-US" dirty="0"/>
          </a:p>
        </p:txBody>
      </p:sp>
      <p:sp>
        <p:nvSpPr>
          <p:cNvPr id="4" name="Content Placeholder 3"/>
          <p:cNvSpPr>
            <a:spLocks noGrp="1"/>
          </p:cNvSpPr>
          <p:nvPr>
            <p:ph sz="half" idx="2"/>
          </p:nvPr>
        </p:nvSpPr>
        <p:spPr/>
        <p:txBody>
          <a:bodyPr>
            <a:normAutofit/>
          </a:bodyPr>
          <a:lstStyle/>
          <a:p>
            <a:pPr algn="just"/>
            <a:r>
              <a:rPr lang="en-US" dirty="0"/>
              <a:t>Example 1: The topic </a:t>
            </a:r>
            <a:r>
              <a:rPr lang="en-US" i="1" dirty="0"/>
              <a:t>from a description</a:t>
            </a:r>
            <a:r>
              <a:rPr lang="en-US" dirty="0"/>
              <a:t>: </a:t>
            </a:r>
          </a:p>
          <a:p>
            <a:pPr lvl="1" algn="just"/>
            <a:r>
              <a:rPr lang="en-US" b="1" dirty="0"/>
              <a:t>Question</a:t>
            </a:r>
            <a:r>
              <a:rPr lang="en-US" dirty="0"/>
              <a:t>: whether whiteness is a substance</a:t>
            </a:r>
          </a:p>
          <a:p>
            <a:pPr lvl="1" algn="just"/>
            <a:r>
              <a:rPr lang="en-US" b="1" dirty="0"/>
              <a:t>Argument</a:t>
            </a:r>
            <a:r>
              <a:rPr lang="en-US" dirty="0"/>
              <a:t>. “A substance is what can be the subject of accidents. But whiteness underlies no accidents. So whiteness isn’t a substance”</a:t>
            </a:r>
          </a:p>
          <a:p>
            <a:pPr lvl="1" algn="just"/>
            <a:r>
              <a:rPr lang="en-US" b="1" dirty="0"/>
              <a:t>Maximal proposition</a:t>
            </a:r>
            <a:r>
              <a:rPr lang="en-US" dirty="0"/>
              <a:t>: “That the description of which does not belong to a species is not the genus of that species”</a:t>
            </a:r>
          </a:p>
        </p:txBody>
      </p:sp>
    </p:spTree>
    <p:extLst>
      <p:ext uri="{BB962C8B-B14F-4D97-AF65-F5344CB8AC3E}">
        <p14:creationId xmlns:p14="http://schemas.microsoft.com/office/powerpoint/2010/main" val="385102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1.2 </a:t>
            </a:r>
            <a:r>
              <a:rPr lang="en-US" dirty="0" err="1"/>
              <a:t>Themistius</a:t>
            </a:r>
            <a:r>
              <a:rPr lang="en-US" dirty="0"/>
              <a:t>’ division of topics: topics consequent upon substance</a:t>
            </a:r>
          </a:p>
        </p:txBody>
      </p:sp>
      <p:sp>
        <p:nvSpPr>
          <p:cNvPr id="3" name="Content Placeholder 2"/>
          <p:cNvSpPr>
            <a:spLocks noGrp="1"/>
          </p:cNvSpPr>
          <p:nvPr>
            <p:ph sz="half" idx="1"/>
          </p:nvPr>
        </p:nvSpPr>
        <p:spPr/>
        <p:txBody>
          <a:bodyPr>
            <a:normAutofit fontScale="62500" lnSpcReduction="20000"/>
          </a:bodyPr>
          <a:lstStyle/>
          <a:p>
            <a:r>
              <a:rPr lang="en-US" dirty="0"/>
              <a:t>Topics</a:t>
            </a:r>
          </a:p>
          <a:p>
            <a:pPr lvl="1"/>
            <a:r>
              <a:rPr lang="en-US" dirty="0"/>
              <a:t>Intrinsic</a:t>
            </a:r>
          </a:p>
          <a:p>
            <a:pPr lvl="2"/>
            <a:r>
              <a:rPr lang="en-US" dirty="0"/>
              <a:t>In substance</a:t>
            </a:r>
          </a:p>
          <a:p>
            <a:pPr lvl="2"/>
            <a:r>
              <a:rPr lang="en-US" dirty="0"/>
              <a:t>Consequences of substance</a:t>
            </a:r>
          </a:p>
          <a:p>
            <a:pPr lvl="3"/>
            <a:r>
              <a:rPr lang="en-US" dirty="0"/>
              <a:t>Parts and wholes</a:t>
            </a:r>
          </a:p>
          <a:p>
            <a:pPr lvl="4"/>
            <a:r>
              <a:rPr lang="en-US" dirty="0"/>
              <a:t>Wholes</a:t>
            </a:r>
          </a:p>
          <a:p>
            <a:pPr lvl="5"/>
            <a:r>
              <a:rPr lang="en-US" i="1" dirty="0"/>
              <a:t>from a genus</a:t>
            </a:r>
          </a:p>
          <a:p>
            <a:pPr lvl="5"/>
            <a:r>
              <a:rPr lang="en-US" i="1" dirty="0"/>
              <a:t>From an integral whole</a:t>
            </a:r>
          </a:p>
          <a:p>
            <a:pPr lvl="4"/>
            <a:r>
              <a:rPr lang="en-US" dirty="0"/>
              <a:t>Parts</a:t>
            </a:r>
          </a:p>
          <a:p>
            <a:pPr lvl="5"/>
            <a:r>
              <a:rPr lang="en-US" i="1" dirty="0"/>
              <a:t>From the species</a:t>
            </a:r>
          </a:p>
          <a:p>
            <a:pPr lvl="5"/>
            <a:r>
              <a:rPr lang="en-US" i="1" dirty="0"/>
              <a:t>From an integral part</a:t>
            </a:r>
          </a:p>
          <a:p>
            <a:pPr lvl="3"/>
            <a:r>
              <a:rPr lang="en-US" i="1" dirty="0"/>
              <a:t>From a cause</a:t>
            </a:r>
          </a:p>
          <a:p>
            <a:pPr lvl="4"/>
            <a:r>
              <a:rPr lang="en-US" dirty="0"/>
              <a:t>Efficient</a:t>
            </a:r>
          </a:p>
          <a:p>
            <a:pPr lvl="4"/>
            <a:r>
              <a:rPr lang="en-US" dirty="0"/>
              <a:t>Material</a:t>
            </a:r>
          </a:p>
          <a:p>
            <a:pPr lvl="4"/>
            <a:r>
              <a:rPr lang="en-US" dirty="0"/>
              <a:t>Formal</a:t>
            </a:r>
          </a:p>
          <a:p>
            <a:pPr lvl="5"/>
            <a:r>
              <a:rPr lang="en-US" i="1" dirty="0"/>
              <a:t>From generation/what is effected</a:t>
            </a:r>
          </a:p>
          <a:p>
            <a:pPr lvl="5"/>
            <a:r>
              <a:rPr lang="en-US" i="1" dirty="0"/>
              <a:t>From corruption</a:t>
            </a:r>
            <a:endParaRPr lang="en-US" dirty="0"/>
          </a:p>
          <a:p>
            <a:pPr lvl="4"/>
            <a:r>
              <a:rPr lang="en-US" dirty="0"/>
              <a:t>Final</a:t>
            </a:r>
          </a:p>
          <a:p>
            <a:pPr lvl="5"/>
            <a:r>
              <a:rPr lang="en-US" i="1" dirty="0"/>
              <a:t>From the use [of a thing]</a:t>
            </a:r>
            <a:endParaRPr lang="en-US" dirty="0"/>
          </a:p>
          <a:p>
            <a:pPr lvl="3"/>
            <a:r>
              <a:rPr lang="en-US" i="1" dirty="0"/>
              <a:t>From common accidents</a:t>
            </a:r>
          </a:p>
          <a:p>
            <a:pPr lvl="1"/>
            <a:r>
              <a:rPr lang="en-US" dirty="0"/>
              <a:t>Extrinsic</a:t>
            </a:r>
          </a:p>
          <a:p>
            <a:pPr lvl="1"/>
            <a:r>
              <a:rPr lang="en-US" dirty="0"/>
              <a:t>Middle</a:t>
            </a:r>
          </a:p>
        </p:txBody>
      </p:sp>
      <p:sp>
        <p:nvSpPr>
          <p:cNvPr id="4" name="Content Placeholder 3"/>
          <p:cNvSpPr>
            <a:spLocks noGrp="1"/>
          </p:cNvSpPr>
          <p:nvPr>
            <p:ph sz="half" idx="2"/>
          </p:nvPr>
        </p:nvSpPr>
        <p:spPr/>
        <p:txBody>
          <a:bodyPr/>
          <a:lstStyle/>
          <a:p>
            <a:r>
              <a:rPr lang="en-US" dirty="0"/>
              <a:t>Example 2: the topic </a:t>
            </a:r>
            <a:r>
              <a:rPr lang="en-US" i="1" dirty="0"/>
              <a:t>from an efficient cause</a:t>
            </a:r>
            <a:endParaRPr lang="en-US" dirty="0"/>
          </a:p>
          <a:p>
            <a:pPr lvl="1"/>
            <a:r>
              <a:rPr lang="en-US" b="1" dirty="0"/>
              <a:t>Question</a:t>
            </a:r>
            <a:r>
              <a:rPr lang="en-US" dirty="0"/>
              <a:t>: whether justice is natural</a:t>
            </a:r>
          </a:p>
          <a:p>
            <a:pPr lvl="1"/>
            <a:r>
              <a:rPr lang="en-US" b="1" dirty="0"/>
              <a:t>Argument</a:t>
            </a:r>
            <a:r>
              <a:rPr lang="en-US" dirty="0"/>
              <a:t>: “It is natural for human beings to gather together, and the gathering of human beings brings about justice. Justice, then, is natural.”</a:t>
            </a:r>
          </a:p>
          <a:p>
            <a:pPr lvl="1"/>
            <a:r>
              <a:rPr lang="en-US" b="1" dirty="0"/>
              <a:t>Maximal proposition</a:t>
            </a:r>
            <a:r>
              <a:rPr lang="en-US" dirty="0"/>
              <a:t>: “things whose efficient causes are natural are themselves natural”</a:t>
            </a:r>
          </a:p>
        </p:txBody>
      </p:sp>
    </p:spTree>
    <p:extLst>
      <p:ext uri="{BB962C8B-B14F-4D97-AF65-F5344CB8AC3E}">
        <p14:creationId xmlns:p14="http://schemas.microsoft.com/office/powerpoint/2010/main" val="181705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1.3 </a:t>
            </a:r>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p:txBody>
      </p:sp>
      <p:sp>
        <p:nvSpPr>
          <p:cNvPr id="5" name="Content Placeholder 4"/>
          <p:cNvSpPr>
            <a:spLocks noGrp="1"/>
          </p:cNvSpPr>
          <p:nvPr>
            <p:ph sz="half" idx="2"/>
          </p:nvPr>
        </p:nvSpPr>
        <p:spPr/>
        <p:txBody>
          <a:bodyPr/>
          <a:lstStyle/>
          <a:p>
            <a:r>
              <a:rPr lang="en-US" dirty="0"/>
              <a:t>Example 3: the topic </a:t>
            </a:r>
            <a:r>
              <a:rPr lang="en-US" i="1" dirty="0"/>
              <a:t>from proportion</a:t>
            </a:r>
          </a:p>
          <a:p>
            <a:pPr lvl="1"/>
            <a:r>
              <a:rPr lang="en-US" b="1" dirty="0"/>
              <a:t>Question</a:t>
            </a:r>
            <a:r>
              <a:rPr lang="en-US" dirty="0"/>
              <a:t>: whether the magistrate of a city should be chosen by lot.</a:t>
            </a:r>
          </a:p>
          <a:p>
            <a:pPr lvl="1"/>
            <a:r>
              <a:rPr lang="en-US" b="1" dirty="0"/>
              <a:t>Argument</a:t>
            </a:r>
            <a:r>
              <a:rPr lang="en-US" dirty="0"/>
              <a:t>: “By no means, because not even the captain of a ship is chosen by lot”</a:t>
            </a:r>
          </a:p>
          <a:p>
            <a:pPr lvl="1"/>
            <a:r>
              <a:rPr lang="en-US" b="1" dirty="0"/>
              <a:t>Maximal proposition</a:t>
            </a:r>
            <a:r>
              <a:rPr lang="en-US" dirty="0"/>
              <a:t>: “what is the case in each instance must be so in one proportionate to it”</a:t>
            </a:r>
            <a:endParaRPr lang="en-US" b="1" dirty="0"/>
          </a:p>
        </p:txBody>
      </p:sp>
    </p:spTree>
    <p:extLst>
      <p:ext uri="{BB962C8B-B14F-4D97-AF65-F5344CB8AC3E}">
        <p14:creationId xmlns:p14="http://schemas.microsoft.com/office/powerpoint/2010/main" val="35222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1.4 </a:t>
            </a:r>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pPr algn="just"/>
            <a:r>
              <a:rPr lang="en-US" b="1" dirty="0"/>
              <a:t>Example 4</a:t>
            </a:r>
            <a:r>
              <a:rPr lang="en-US" dirty="0"/>
              <a:t>: The topic </a:t>
            </a:r>
            <a:r>
              <a:rPr lang="en-US" i="1" dirty="0"/>
              <a:t>from a likeness</a:t>
            </a:r>
            <a:endParaRPr lang="en-US" b="1" dirty="0"/>
          </a:p>
          <a:p>
            <a:pPr lvl="1" algn="just"/>
            <a:r>
              <a:rPr lang="en-US" b="1" dirty="0"/>
              <a:t>Question</a:t>
            </a:r>
            <a:r>
              <a:rPr lang="en-US" dirty="0"/>
              <a:t>: Whether two-footedness is proper to humans</a:t>
            </a:r>
          </a:p>
          <a:p>
            <a:pPr lvl="1" algn="just"/>
            <a:r>
              <a:rPr lang="en-US" b="1" dirty="0"/>
              <a:t>Response:</a:t>
            </a:r>
            <a:r>
              <a:rPr lang="en-US" dirty="0"/>
              <a:t> “four-footedness is in a horse as two-footedness in humans; but four-footedness is not proper to a horse; and so two-footedness is not proper to humans</a:t>
            </a:r>
            <a:r>
              <a:rPr lang="en-US" b="1" dirty="0"/>
              <a:t>”</a:t>
            </a:r>
          </a:p>
          <a:p>
            <a:pPr lvl="1" algn="just"/>
            <a:r>
              <a:rPr lang="en-US" b="1" dirty="0"/>
              <a:t>Maximal Proposition: “</a:t>
            </a:r>
            <a:r>
              <a:rPr lang="en-US" dirty="0"/>
              <a:t>if what inheres in a similar manner isn’t proper, neither is that of which it is asked whether it is proper”</a:t>
            </a:r>
          </a:p>
        </p:txBody>
      </p:sp>
    </p:spTree>
    <p:extLst>
      <p:ext uri="{BB962C8B-B14F-4D97-AF65-F5344CB8AC3E}">
        <p14:creationId xmlns:p14="http://schemas.microsoft.com/office/powerpoint/2010/main" val="4562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The place of topics in logic (13</a:t>
            </a:r>
            <a:r>
              <a:rPr lang="en-US" baseline="30000" dirty="0"/>
              <a:t>th</a:t>
            </a:r>
            <a:r>
              <a:rPr lang="en-US" dirty="0"/>
              <a:t> c.)</a:t>
            </a:r>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996472"/>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The place of topics in logic (early 14</a:t>
            </a:r>
            <a:r>
              <a:rPr lang="en-US" baseline="30000" dirty="0"/>
              <a:t>th</a:t>
            </a:r>
            <a:r>
              <a:rPr lang="en-US" dirty="0"/>
              <a:t> c.)</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088732"/>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Ockham’s </a:t>
            </a:r>
            <a:r>
              <a:rPr lang="en-US" i="1" dirty="0"/>
              <a:t>Summa </a:t>
            </a:r>
            <a:r>
              <a:rPr lang="en-US" i="1" dirty="0" err="1"/>
              <a:t>Logicae</a:t>
            </a:r>
            <a:r>
              <a:rPr lang="en-US" i="1" dirty="0"/>
              <a:t>, </a:t>
            </a:r>
            <a:r>
              <a:rPr lang="en-US" dirty="0"/>
              <a:t>Contents (c. 1323)</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3927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Formal consequence and formal logic</a:t>
            </a:r>
          </a:p>
        </p:txBody>
      </p:sp>
      <p:sp>
        <p:nvSpPr>
          <p:cNvPr id="3" name="Content Placeholder 2"/>
          <p:cNvSpPr>
            <a:spLocks noGrp="1"/>
          </p:cNvSpPr>
          <p:nvPr>
            <p:ph idx="1"/>
          </p:nvPr>
        </p:nvSpPr>
        <p:spPr/>
        <p:txBody>
          <a:bodyPr>
            <a:normAutofit/>
          </a:bodyPr>
          <a:lstStyle/>
          <a:p>
            <a:pPr algn="just"/>
            <a:r>
              <a:rPr lang="en-US" dirty="0"/>
              <a:t>The sentence </a:t>
            </a:r>
            <a:r>
              <a:rPr lang="en-US" i="1" dirty="0"/>
              <a:t>X </a:t>
            </a:r>
            <a:r>
              <a:rPr lang="en-US" b="1" i="1" dirty="0"/>
              <a:t>follows logically </a:t>
            </a:r>
            <a:r>
              <a:rPr lang="en-US" dirty="0"/>
              <a:t>from the sentences of the class 𝔎 if and only if every model of the sentences of the class 𝔎 is at the same time a model of the sentence </a:t>
            </a:r>
            <a:r>
              <a:rPr lang="en-US" i="1" dirty="0"/>
              <a:t>X</a:t>
            </a:r>
            <a:r>
              <a:rPr lang="en-US" dirty="0"/>
              <a:t>. –Tarski (1936).</a:t>
            </a:r>
          </a:p>
          <a:p>
            <a:pPr algn="just"/>
            <a:r>
              <a:rPr lang="en-US" dirty="0"/>
              <a:t>At the foundation of our whole construction lies the division of all terms of a language into logical and extra-logical. This division is certainly not entirely arbitrary […].</a:t>
            </a:r>
            <a:r>
              <a:rPr lang="en-US" b="1" dirty="0"/>
              <a:t> </a:t>
            </a:r>
            <a:r>
              <a:rPr lang="en-US" dirty="0"/>
              <a:t>On the other hand however I know no objective reasons which would allow one to draw a precise dividing line between the two categories of terms. –Tarski (1936).</a:t>
            </a:r>
          </a:p>
        </p:txBody>
      </p:sp>
    </p:spTree>
    <p:extLst>
      <p:ext uri="{BB962C8B-B14F-4D97-AF65-F5344CB8AC3E}">
        <p14:creationId xmlns:p14="http://schemas.microsoft.com/office/powerpoint/2010/main" val="131587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4.1 Ockham’s </a:t>
            </a:r>
            <a:r>
              <a:rPr lang="en-US" i="1" dirty="0"/>
              <a:t>Summa </a:t>
            </a:r>
            <a:r>
              <a:rPr lang="en-US" i="1" dirty="0" err="1"/>
              <a:t>Logicae</a:t>
            </a:r>
            <a:r>
              <a:rPr lang="en-US" dirty="0"/>
              <a:t> (c. 1323)</a:t>
            </a:r>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830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 Burley’s and </a:t>
            </a:r>
            <a:r>
              <a:rPr lang="en-US" dirty="0" err="1"/>
              <a:t>Buridan’s</a:t>
            </a:r>
            <a:r>
              <a:rPr lang="en-US" dirty="0"/>
              <a:t> distinctions compared</a:t>
            </a:r>
          </a:p>
        </p:txBody>
      </p:sp>
      <p:sp>
        <p:nvSpPr>
          <p:cNvPr id="3" name="Text Placeholder 2"/>
          <p:cNvSpPr>
            <a:spLocks noGrp="1"/>
          </p:cNvSpPr>
          <p:nvPr>
            <p:ph type="body" idx="1"/>
          </p:nvPr>
        </p:nvSpPr>
        <p:spPr/>
        <p:txBody>
          <a:bodyPr/>
          <a:lstStyle/>
          <a:p>
            <a:r>
              <a:rPr lang="en-US" dirty="0"/>
              <a:t>Burley</a:t>
            </a:r>
          </a:p>
        </p:txBody>
      </p:sp>
      <p:sp>
        <p:nvSpPr>
          <p:cNvPr id="4" name="Text Placeholder 3"/>
          <p:cNvSpPr>
            <a:spLocks noGrp="1"/>
          </p:cNvSpPr>
          <p:nvPr>
            <p:ph type="body" sz="quarter" idx="3"/>
          </p:nvPr>
        </p:nvSpPr>
        <p:spPr/>
        <p:txBody>
          <a:bodyPr/>
          <a:lstStyle/>
          <a:p>
            <a:r>
              <a:rPr lang="en-US" dirty="0" err="1"/>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6872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 2: </a:t>
            </a:r>
            <a:r>
              <a:rPr lang="en-US" dirty="0" err="1"/>
              <a:t>Buridan’s</a:t>
            </a:r>
            <a:r>
              <a:rPr lang="en-US" dirty="0"/>
              <a:t> theory of supposition</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582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3.4 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lnSpcReduction="10000"/>
          </a:bodyPr>
          <a:lstStyle/>
          <a:p>
            <a:pPr algn="just"/>
            <a:r>
              <a:rPr lang="en-US" dirty="0"/>
              <a:t>Material consequences</a:t>
            </a:r>
          </a:p>
          <a:p>
            <a:pPr lvl="1" algn="just"/>
            <a:r>
              <a:rPr lang="en-US" dirty="0"/>
              <a:t>Enthymemes</a:t>
            </a:r>
          </a:p>
          <a:p>
            <a:pPr lvl="1" algn="just"/>
            <a:r>
              <a:rPr lang="en-US" dirty="0"/>
              <a:t>Induction</a:t>
            </a:r>
          </a:p>
          <a:p>
            <a:pPr lvl="1" algn="just"/>
            <a:r>
              <a:rPr lang="en-US" dirty="0"/>
              <a:t>Examples</a:t>
            </a:r>
          </a:p>
        </p:txBody>
      </p:sp>
      <p:sp>
        <p:nvSpPr>
          <p:cNvPr id="5" name="Content Placeholder 4"/>
          <p:cNvSpPr>
            <a:spLocks noGrp="1"/>
          </p:cNvSpPr>
          <p:nvPr>
            <p:ph sz="half" idx="2"/>
          </p:nvPr>
        </p:nvSpPr>
        <p:spPr/>
        <p:txBody>
          <a:bodyPr>
            <a:normAutofit lnSpcReduction="10000"/>
          </a:bodyPr>
          <a:lstStyle/>
          <a:p>
            <a:pPr algn="just"/>
            <a:r>
              <a:rPr lang="en-US" dirty="0"/>
              <a:t>Formal consequences</a:t>
            </a:r>
          </a:p>
          <a:p>
            <a:pPr lvl="1" algn="just"/>
            <a:r>
              <a:rPr lang="en-US" dirty="0"/>
              <a:t>From one categorical to another</a:t>
            </a:r>
          </a:p>
          <a:p>
            <a:pPr lvl="1" algn="just"/>
            <a:r>
              <a:rPr lang="en-US" dirty="0"/>
              <a:t>By virtue of conjunction or disjunction</a:t>
            </a:r>
          </a:p>
          <a:p>
            <a:pPr lvl="1" algn="just"/>
            <a:r>
              <a:rPr lang="en-US" dirty="0"/>
              <a:t>By virtue of a condition</a:t>
            </a:r>
          </a:p>
          <a:p>
            <a:pPr lvl="1" algn="just"/>
            <a:r>
              <a:rPr lang="en-US" dirty="0"/>
              <a:t>On account of the formal impossibility of the antecedent or necessity of the consequent</a:t>
            </a:r>
          </a:p>
          <a:p>
            <a:pPr lvl="1" algn="just"/>
            <a:r>
              <a:rPr lang="en-US" dirty="0"/>
              <a:t>By expositions of the </a:t>
            </a:r>
            <a:r>
              <a:rPr lang="en-US" dirty="0" err="1"/>
              <a:t>syncategorematical</a:t>
            </a:r>
            <a:r>
              <a:rPr lang="en-US" dirty="0"/>
              <a:t> terms</a:t>
            </a:r>
          </a:p>
          <a:p>
            <a:pPr lvl="1" algn="just"/>
            <a:r>
              <a:rPr lang="en-US" dirty="0"/>
              <a:t>By division</a:t>
            </a:r>
          </a:p>
          <a:p>
            <a:pPr lvl="1" algn="just"/>
            <a:r>
              <a:rPr lang="en-US" dirty="0"/>
              <a:t>Syllogisms</a:t>
            </a:r>
          </a:p>
        </p:txBody>
      </p:sp>
    </p:spTree>
    <p:extLst>
      <p:ext uri="{BB962C8B-B14F-4D97-AF65-F5344CB8AC3E}">
        <p14:creationId xmlns:p14="http://schemas.microsoft.com/office/powerpoint/2010/main" val="34764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Some </a:t>
            </a:r>
            <a:r>
              <a:rPr lang="en-US" dirty="0" err="1"/>
              <a:t>Buridanian</a:t>
            </a:r>
            <a:r>
              <a:rPr lang="en-US" dirty="0"/>
              <a:t> consequences</a:t>
            </a:r>
          </a:p>
        </p:txBody>
      </p:sp>
      <p:sp>
        <p:nvSpPr>
          <p:cNvPr id="4" name="Content Placeholder 3"/>
          <p:cNvSpPr>
            <a:spLocks noGrp="1"/>
          </p:cNvSpPr>
          <p:nvPr>
            <p:ph sz="half" idx="1"/>
          </p:nvPr>
        </p:nvSpPr>
        <p:spPr/>
        <p:txBody>
          <a:bodyPr>
            <a:normAutofit lnSpcReduction="10000"/>
          </a:bodyPr>
          <a:lstStyle/>
          <a:p>
            <a:pPr marL="514350" indent="-514350" algn="just">
              <a:buFont typeface="+mj-lt"/>
              <a:buAutoNum type="arabicPeriod"/>
            </a:pPr>
            <a:r>
              <a:rPr lang="en-US" dirty="0"/>
              <a:t>⊥ ⊢ </a:t>
            </a:r>
            <a:r>
              <a:rPr lang="en-US" i="1" dirty="0"/>
              <a:t>ϕ</a:t>
            </a:r>
            <a:r>
              <a:rPr lang="en-US" dirty="0"/>
              <a:t>; </a:t>
            </a:r>
            <a:r>
              <a:rPr lang="en-US" i="1" dirty="0"/>
              <a:t>ϕ</a:t>
            </a:r>
            <a:r>
              <a:rPr lang="en-US" dirty="0"/>
              <a:t> ⊢ ⊤</a:t>
            </a:r>
          </a:p>
          <a:p>
            <a:pPr marL="514350" indent="-514350" algn="just">
              <a:buFont typeface="+mj-lt"/>
              <a:buAutoNum type="arabicPeriod"/>
            </a:pPr>
            <a:r>
              <a:rPr lang="en-US" i="1" dirty="0"/>
              <a:t>ϕ</a:t>
            </a:r>
            <a:r>
              <a:rPr lang="en-US" dirty="0"/>
              <a:t>, </a:t>
            </a:r>
            <a:r>
              <a:rPr lang="en-US" i="1" dirty="0"/>
              <a:t>ϕ</a:t>
            </a:r>
            <a:r>
              <a:rPr lang="en-US" dirty="0"/>
              <a:t>⊥¬</a:t>
            </a:r>
            <a:r>
              <a:rPr lang="en-US" i="1" dirty="0"/>
              <a:t>ψ</a:t>
            </a:r>
            <a:r>
              <a:rPr lang="en-US" dirty="0"/>
              <a:t> ⇒ </a:t>
            </a:r>
            <a:r>
              <a:rPr lang="en-US" i="1" dirty="0"/>
              <a:t>ϕ</a:t>
            </a:r>
            <a:r>
              <a:rPr lang="en-US" dirty="0"/>
              <a:t> ⊢ </a:t>
            </a:r>
            <a:r>
              <a:rPr lang="en-US" i="1" dirty="0"/>
              <a:t>ψ</a:t>
            </a:r>
            <a:r>
              <a:rPr lang="en-US" dirty="0"/>
              <a:t>; </a:t>
            </a:r>
            <a:br>
              <a:rPr lang="en-US" dirty="0"/>
            </a:br>
            <a:r>
              <a:rPr lang="en-US" i="1" dirty="0"/>
              <a:t>ϕ</a:t>
            </a:r>
            <a:r>
              <a:rPr lang="en-US" dirty="0"/>
              <a:t>,  </a:t>
            </a:r>
            <a:r>
              <a:rPr lang="en-US" i="1" dirty="0"/>
              <a:t>ϕ</a:t>
            </a:r>
            <a:r>
              <a:rPr lang="en-US" dirty="0"/>
              <a:t> ∘ ¬</a:t>
            </a:r>
            <a:r>
              <a:rPr lang="en-US" i="1" dirty="0"/>
              <a:t>ψ</a:t>
            </a:r>
            <a:r>
              <a:rPr lang="en-US" dirty="0"/>
              <a:t> ⇒ </a:t>
            </a:r>
            <a:r>
              <a:rPr lang="en-US" i="1" dirty="0"/>
              <a:t>ϕ </a:t>
            </a:r>
            <a:r>
              <a:rPr lang="en-US" dirty="0"/>
              <a:t>⊢ </a:t>
            </a:r>
            <a:r>
              <a:rPr lang="en-US" i="1" dirty="0"/>
              <a:t>ψ</a:t>
            </a:r>
          </a:p>
          <a:p>
            <a:pPr marL="514350" indent="-514350" algn="just">
              <a:buFont typeface="+mj-lt"/>
              <a:buAutoNum type="arabicPeriod"/>
            </a:pPr>
            <a:r>
              <a:rPr lang="en-US" i="1" dirty="0"/>
              <a:t>ϕ</a:t>
            </a:r>
            <a:r>
              <a:rPr lang="en-US" dirty="0"/>
              <a:t> ⊢ </a:t>
            </a:r>
            <a:r>
              <a:rPr lang="en-US" i="1" dirty="0"/>
              <a:t>ψ </a:t>
            </a:r>
            <a:r>
              <a:rPr lang="en-US" dirty="0"/>
              <a:t>⇒ ¬</a:t>
            </a:r>
            <a:r>
              <a:rPr lang="en-US" i="1" dirty="0"/>
              <a:t>ψ</a:t>
            </a:r>
            <a:r>
              <a:rPr lang="en-US" dirty="0"/>
              <a:t> ⊢ ¬</a:t>
            </a:r>
            <a:r>
              <a:rPr lang="en-US" i="1" dirty="0"/>
              <a:t>ϕ</a:t>
            </a:r>
          </a:p>
          <a:p>
            <a:pPr marL="514350" indent="-514350" algn="just">
              <a:buFont typeface="+mj-lt"/>
              <a:buAutoNum type="arabicPeriod"/>
            </a:pPr>
            <a:r>
              <a:rPr lang="en-US" i="1" dirty="0"/>
              <a:t>ϕ</a:t>
            </a:r>
            <a:r>
              <a:rPr lang="en-US" dirty="0"/>
              <a:t> ⊢ </a:t>
            </a:r>
            <a:r>
              <a:rPr lang="en-US" i="1" dirty="0"/>
              <a:t>ψ</a:t>
            </a:r>
            <a:r>
              <a:rPr lang="en-US" dirty="0"/>
              <a:t>, </a:t>
            </a:r>
            <a:r>
              <a:rPr lang="en-US" i="1" dirty="0"/>
              <a:t>ψ</a:t>
            </a:r>
            <a:r>
              <a:rPr lang="en-US" dirty="0"/>
              <a:t> ⊢ </a:t>
            </a:r>
            <a:r>
              <a:rPr lang="en-US" i="1" dirty="0"/>
              <a:t>θ</a:t>
            </a:r>
            <a:r>
              <a:rPr lang="en-US" dirty="0"/>
              <a:t> ⇒ </a:t>
            </a:r>
            <a:r>
              <a:rPr lang="en-US" i="1" dirty="0"/>
              <a:t>ϕ</a:t>
            </a:r>
            <a:r>
              <a:rPr lang="en-US" dirty="0"/>
              <a:t> ⊢ </a:t>
            </a:r>
            <a:r>
              <a:rPr lang="en-US" i="1" dirty="0"/>
              <a:t>θ</a:t>
            </a:r>
            <a:r>
              <a:rPr lang="en-US" dirty="0"/>
              <a:t>; </a:t>
            </a:r>
            <a:br>
              <a:rPr lang="en-US" dirty="0"/>
            </a:br>
            <a:r>
              <a:rPr lang="en-US" i="1" dirty="0"/>
              <a:t>ϕ</a:t>
            </a:r>
            <a:r>
              <a:rPr lang="en-US" dirty="0"/>
              <a:t> ⊢ </a:t>
            </a:r>
            <a:r>
              <a:rPr lang="en-US" i="1" dirty="0"/>
              <a:t>ψ</a:t>
            </a:r>
            <a:r>
              <a:rPr lang="en-US" dirty="0"/>
              <a:t>, </a:t>
            </a:r>
            <a:r>
              <a:rPr lang="en-US" i="1" dirty="0"/>
              <a:t>θ</a:t>
            </a:r>
            <a:r>
              <a:rPr lang="en-US" dirty="0"/>
              <a:t> ⊢ </a:t>
            </a:r>
            <a:r>
              <a:rPr lang="en-US" i="1" dirty="0"/>
              <a:t>ϕ</a:t>
            </a:r>
            <a:r>
              <a:rPr lang="en-US" dirty="0"/>
              <a:t> ⇒ </a:t>
            </a:r>
            <a:r>
              <a:rPr lang="en-US" i="1" dirty="0"/>
              <a:t>θ</a:t>
            </a:r>
            <a:r>
              <a:rPr lang="en-US" dirty="0"/>
              <a:t> ⊢ </a:t>
            </a:r>
            <a:r>
              <a:rPr lang="en-US" i="1" dirty="0"/>
              <a:t>ψ</a:t>
            </a:r>
            <a:endParaRPr lang="en-US" dirty="0"/>
          </a:p>
          <a:p>
            <a:pPr marL="514350" indent="-514350" algn="just">
              <a:buFont typeface="+mj-lt"/>
              <a:buAutoNum type="arabicPeriod"/>
            </a:pPr>
            <a:r>
              <a:rPr lang="en-US" dirty="0"/>
              <a:t>For no, </a:t>
            </a:r>
            <a:r>
              <a:rPr lang="en-US" i="1" dirty="0"/>
              <a:t>ϕ</a:t>
            </a:r>
            <a:r>
              <a:rPr lang="en-US" dirty="0"/>
              <a:t>, </a:t>
            </a:r>
            <a:r>
              <a:rPr lang="en-US" i="1" dirty="0"/>
              <a:t>ψ</a:t>
            </a:r>
            <a:r>
              <a:rPr lang="en-US" dirty="0"/>
              <a:t>: </a:t>
            </a:r>
          </a:p>
          <a:p>
            <a:pPr marL="971550" lvl="1" indent="-514350" algn="just">
              <a:buFont typeface="+mj-lt"/>
              <a:buAutoNum type="arabicPeriod"/>
            </a:pPr>
            <a:r>
              <a:rPr lang="en-US" dirty="0" err="1"/>
              <a:t>T</a:t>
            </a:r>
            <a:r>
              <a:rPr lang="en-US" i="1" dirty="0" err="1"/>
              <a:t>ϕ</a:t>
            </a:r>
            <a:r>
              <a:rPr lang="en-US" dirty="0"/>
              <a:t> ⊢ </a:t>
            </a:r>
            <a:r>
              <a:rPr lang="en-US" dirty="0" err="1"/>
              <a:t>F</a:t>
            </a:r>
            <a:r>
              <a:rPr lang="en-US" i="1" dirty="0" err="1"/>
              <a:t>ψ</a:t>
            </a:r>
            <a:r>
              <a:rPr lang="en-US" dirty="0"/>
              <a:t>;  </a:t>
            </a:r>
          </a:p>
          <a:p>
            <a:pPr marL="971550" lvl="1" indent="-514350" algn="just">
              <a:buFont typeface="+mj-lt"/>
              <a:buAutoNum type="arabicPeriod"/>
            </a:pPr>
            <a:r>
              <a:rPr lang="en-US" dirty="0"/>
              <a:t>♢</a:t>
            </a:r>
            <a:r>
              <a:rPr lang="en-US" i="1" dirty="0"/>
              <a:t>ϕ</a:t>
            </a:r>
            <a:r>
              <a:rPr lang="en-US" dirty="0"/>
              <a:t> ⊢ ¬♢</a:t>
            </a:r>
            <a:r>
              <a:rPr lang="en-US" i="1" dirty="0"/>
              <a:t>ψ</a:t>
            </a:r>
            <a:r>
              <a:rPr lang="en-US" dirty="0"/>
              <a:t>; </a:t>
            </a:r>
          </a:p>
          <a:p>
            <a:pPr marL="971550" lvl="1" indent="-514350" algn="just">
              <a:buFont typeface="+mj-lt"/>
              <a:buAutoNum type="arabicPeriod"/>
            </a:pPr>
            <a:r>
              <a:rPr lang="en-US" dirty="0"/>
              <a:t>⊢ □</a:t>
            </a:r>
            <a:r>
              <a:rPr lang="en-US" i="1" dirty="0"/>
              <a:t>ϕ</a:t>
            </a:r>
            <a:r>
              <a:rPr lang="en-US" dirty="0"/>
              <a:t> → ¬□</a:t>
            </a:r>
            <a:r>
              <a:rPr lang="en-US" i="1" dirty="0"/>
              <a:t>ψ</a:t>
            </a:r>
          </a:p>
        </p:txBody>
      </p:sp>
      <p:sp>
        <p:nvSpPr>
          <p:cNvPr id="5" name="Content Placeholder 4"/>
          <p:cNvSpPr>
            <a:spLocks noGrp="1"/>
          </p:cNvSpPr>
          <p:nvPr>
            <p:ph sz="half" idx="2"/>
          </p:nvPr>
        </p:nvSpPr>
        <p:spPr/>
        <p:txBody>
          <a:bodyPr>
            <a:normAutofit lnSpcReduction="10000"/>
          </a:bodyPr>
          <a:lstStyle/>
          <a:p>
            <a:pPr marL="514350" indent="-514350">
              <a:buFont typeface="+mj-lt"/>
              <a:buAutoNum type="arabicPeriod" startAt="6"/>
            </a:pPr>
            <a:r>
              <a:rPr lang="en-US" dirty="0"/>
              <a:t>(□ </a:t>
            </a:r>
            <a:r>
              <a:rPr lang="en-US" i="1" dirty="0"/>
              <a:t>ϕ</a:t>
            </a:r>
            <a:r>
              <a:rPr lang="en-US" baseline="-25000" dirty="0"/>
              <a:t>1</a:t>
            </a:r>
            <a:r>
              <a:rPr lang="en-US" dirty="0"/>
              <a:t>... ∧ □ </a:t>
            </a:r>
            <a:r>
              <a:rPr lang="en-US" i="1" dirty="0" err="1"/>
              <a:t>ϕ</a:t>
            </a:r>
            <a:r>
              <a:rPr lang="en-US" i="1" baseline="-25000" dirty="0" err="1"/>
              <a:t>n</a:t>
            </a:r>
            <a:r>
              <a:rPr lang="en-US" dirty="0"/>
              <a:t>) ∧ </a:t>
            </a:r>
            <a:r>
              <a:rPr lang="en-US" i="1" dirty="0"/>
              <a:t>ψ</a:t>
            </a:r>
            <a:r>
              <a:rPr lang="en-US" dirty="0"/>
              <a:t> ⊢ </a:t>
            </a:r>
            <a:r>
              <a:rPr lang="en-US" i="1" dirty="0"/>
              <a:t>θ</a:t>
            </a:r>
            <a:r>
              <a:rPr lang="en-US" dirty="0"/>
              <a:t> ⇒ </a:t>
            </a:r>
            <a:r>
              <a:rPr lang="en-US" i="1" dirty="0"/>
              <a:t>ψ</a:t>
            </a:r>
            <a:r>
              <a:rPr lang="en-US" dirty="0"/>
              <a:t> ⊢ </a:t>
            </a:r>
            <a:r>
              <a:rPr lang="en-US" i="1" dirty="0"/>
              <a:t>θ</a:t>
            </a:r>
          </a:p>
          <a:p>
            <a:pPr marL="514350" indent="-514350">
              <a:buFont typeface="+mj-lt"/>
              <a:buAutoNum type="arabicPeriod" startAt="6"/>
            </a:pPr>
            <a:r>
              <a:rPr lang="en-US" i="1" dirty="0"/>
              <a:t>ϕ</a:t>
            </a:r>
            <a:r>
              <a:rPr lang="en-US" dirty="0"/>
              <a:t>  ∧ ¬</a:t>
            </a:r>
            <a:r>
              <a:rPr lang="en-US" i="1" dirty="0"/>
              <a:t>ϕ</a:t>
            </a:r>
            <a:r>
              <a:rPr lang="en-US" dirty="0"/>
              <a:t> ⊢ </a:t>
            </a:r>
            <a:r>
              <a:rPr lang="en-US" i="1" dirty="0"/>
              <a:t>ψ</a:t>
            </a:r>
          </a:p>
          <a:p>
            <a:pPr marL="514350" indent="-514350">
              <a:buFont typeface="+mj-lt"/>
              <a:buAutoNum type="arabicPeriod" startAt="6"/>
            </a:pPr>
            <a:r>
              <a:rPr lang="en-US" dirty="0"/>
              <a:t>If </a:t>
            </a:r>
            <a:r>
              <a:rPr lang="en-US" i="1" dirty="0"/>
              <a:t>ϕ</a:t>
            </a:r>
            <a:r>
              <a:rPr lang="en-US" i="1" baseline="-25000" dirty="0"/>
              <a:t>1</a:t>
            </a:r>
            <a:r>
              <a:rPr lang="en-US" baseline="-25000" dirty="0"/>
              <a:t> </a:t>
            </a:r>
            <a:r>
              <a:rPr lang="en-US" dirty="0"/>
              <a:t>⊢</a:t>
            </a:r>
            <a:r>
              <a:rPr lang="en-US" i="1" dirty="0"/>
              <a:t> ψ … </a:t>
            </a:r>
            <a:r>
              <a:rPr lang="en-US" dirty="0"/>
              <a:t>and </a:t>
            </a:r>
            <a:r>
              <a:rPr lang="en-US" i="1" dirty="0" err="1"/>
              <a:t>ϕ</a:t>
            </a:r>
            <a:r>
              <a:rPr lang="en-US" i="1" baseline="-25000" dirty="0" err="1"/>
              <a:t>n</a:t>
            </a:r>
            <a:r>
              <a:rPr lang="en-US" dirty="0"/>
              <a:t> ⊢</a:t>
            </a:r>
            <a:r>
              <a:rPr lang="en-US" i="1" dirty="0"/>
              <a:t> ψ</a:t>
            </a:r>
            <a:r>
              <a:rPr lang="en-US" dirty="0"/>
              <a:t>; </a:t>
            </a:r>
            <a:r>
              <a:rPr lang="en-US" i="1" dirty="0"/>
              <a:t>ϕ</a:t>
            </a:r>
            <a:r>
              <a:rPr lang="en-US" i="1" baseline="-25000" dirty="0"/>
              <a:t>1</a:t>
            </a:r>
            <a:r>
              <a:rPr lang="en-US" i="1" dirty="0"/>
              <a:t> </a:t>
            </a:r>
            <a:r>
              <a:rPr lang="en-US" dirty="0"/>
              <a:t>⊢ </a:t>
            </a:r>
            <a:r>
              <a:rPr lang="en-US" i="1" dirty="0"/>
              <a:t>θ </a:t>
            </a:r>
            <a:r>
              <a:rPr lang="en-US" dirty="0"/>
              <a:t> </a:t>
            </a:r>
            <a:r>
              <a:rPr lang="en-US" u="sng" dirty="0"/>
              <a:t>...  and </a:t>
            </a:r>
            <a:r>
              <a:rPr lang="en-US" i="1" u="sng" dirty="0" err="1"/>
              <a:t>ϕ</a:t>
            </a:r>
            <a:r>
              <a:rPr lang="en-US" i="1" u="sng" baseline="-25000" dirty="0" err="1"/>
              <a:t>n</a:t>
            </a:r>
            <a:r>
              <a:rPr lang="en-US" u="sng" dirty="0"/>
              <a:t> ⊢ </a:t>
            </a:r>
            <a:r>
              <a:rPr lang="en-US" i="1" u="sng" dirty="0"/>
              <a:t>θ</a:t>
            </a:r>
            <a:r>
              <a:rPr lang="en-US" dirty="0"/>
              <a:t> </a:t>
            </a:r>
            <a:br>
              <a:rPr lang="en-US" dirty="0"/>
            </a:br>
            <a:r>
              <a:rPr lang="en-US" i="1" dirty="0"/>
              <a:t>ψ</a:t>
            </a:r>
            <a:r>
              <a:rPr lang="en-US" dirty="0"/>
              <a:t> ≡</a:t>
            </a:r>
            <a:r>
              <a:rPr lang="en-US" i="1" dirty="0"/>
              <a:t> θ</a:t>
            </a:r>
            <a:br>
              <a:rPr lang="en-US" i="1" dirty="0"/>
            </a:br>
            <a:r>
              <a:rPr lang="en-US" dirty="0"/>
              <a:t>For </a:t>
            </a:r>
            <a:r>
              <a:rPr lang="en-US" i="1" dirty="0"/>
              <a:t>k </a:t>
            </a:r>
            <a:r>
              <a:rPr lang="en-US" dirty="0"/>
              <a:t>&lt; </a:t>
            </a:r>
            <a:r>
              <a:rPr lang="en-US" i="1" dirty="0"/>
              <a:t>n</a:t>
            </a:r>
            <a:r>
              <a:rPr lang="en-US" dirty="0"/>
              <a:t>: if </a:t>
            </a:r>
            <a:r>
              <a:rPr lang="en-US" i="1" dirty="0"/>
              <a:t>ϕ</a:t>
            </a:r>
            <a:r>
              <a:rPr lang="en-US" i="1" baseline="-25000" dirty="0"/>
              <a:t>1</a:t>
            </a:r>
            <a:r>
              <a:rPr lang="en-US" dirty="0"/>
              <a:t> ⊢ </a:t>
            </a:r>
            <a:r>
              <a:rPr lang="en-US" i="1" dirty="0"/>
              <a:t>ψ </a:t>
            </a:r>
            <a:r>
              <a:rPr lang="en-US" dirty="0"/>
              <a:t>... and </a:t>
            </a:r>
            <a:r>
              <a:rPr lang="en-US" i="1" dirty="0" err="1"/>
              <a:t>ϕ</a:t>
            </a:r>
            <a:r>
              <a:rPr lang="en-US" i="1" baseline="-25000" dirty="0" err="1"/>
              <a:t>k</a:t>
            </a:r>
            <a:r>
              <a:rPr lang="en-US" dirty="0"/>
              <a:t> ⊢ </a:t>
            </a:r>
            <a:r>
              <a:rPr lang="en-US" i="1" u="sng" dirty="0"/>
              <a:t>ψ</a:t>
            </a:r>
            <a:r>
              <a:rPr lang="en-US" u="sng" dirty="0"/>
              <a:t>; </a:t>
            </a:r>
            <a:r>
              <a:rPr lang="en-US" i="1" u="sng" dirty="0"/>
              <a:t>ϕ</a:t>
            </a:r>
            <a:r>
              <a:rPr lang="en-US" i="1" u="sng" baseline="-25000" dirty="0"/>
              <a:t>1</a:t>
            </a:r>
            <a:r>
              <a:rPr lang="en-US" u="sng" dirty="0"/>
              <a:t> ⊢ </a:t>
            </a:r>
            <a:r>
              <a:rPr lang="en-US" i="1" u="sng" dirty="0"/>
              <a:t>θ </a:t>
            </a:r>
            <a:r>
              <a:rPr lang="en-US" u="sng" dirty="0"/>
              <a:t>... and </a:t>
            </a:r>
            <a:r>
              <a:rPr lang="en-US" i="1" u="sng" dirty="0" err="1"/>
              <a:t>ϕ</a:t>
            </a:r>
            <a:r>
              <a:rPr lang="en-US" i="1" u="sng" baseline="-25000" dirty="0" err="1"/>
              <a:t>n</a:t>
            </a:r>
            <a:r>
              <a:rPr lang="en-US" u="sng" dirty="0"/>
              <a:t> ⊢ </a:t>
            </a:r>
            <a:r>
              <a:rPr lang="en-US" i="1" u="sng" dirty="0"/>
              <a:t>θ</a:t>
            </a:r>
            <a:br>
              <a:rPr lang="en-US" i="1" dirty="0"/>
            </a:br>
            <a:r>
              <a:rPr lang="en-US" i="1" dirty="0"/>
              <a:t>ψ</a:t>
            </a:r>
            <a:r>
              <a:rPr lang="en-US" dirty="0"/>
              <a:t> ⊢ </a:t>
            </a:r>
            <a:r>
              <a:rPr lang="en-US" i="1" dirty="0"/>
              <a:t>θ</a:t>
            </a:r>
            <a:endParaRPr lang="en-US" dirty="0"/>
          </a:p>
        </p:txBody>
      </p:sp>
      <p:cxnSp>
        <p:nvCxnSpPr>
          <p:cNvPr id="39" name="Straight Connector 38"/>
          <p:cNvCxnSpPr/>
          <p:nvPr/>
        </p:nvCxnSpPr>
        <p:spPr>
          <a:xfrm flipH="1">
            <a:off x="3008243" y="2676939"/>
            <a:ext cx="251791" cy="2782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413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Logical </a:t>
            </a:r>
            <a:r>
              <a:rPr lang="en-US" dirty="0" err="1"/>
              <a:t>hylomorphism</a:t>
            </a:r>
            <a:endParaRPr lang="en-US" dirty="0"/>
          </a:p>
        </p:txBody>
      </p:sp>
      <p:sp>
        <p:nvSpPr>
          <p:cNvPr id="3" name="Content Placeholder 2"/>
          <p:cNvSpPr>
            <a:spLocks noGrp="1"/>
          </p:cNvSpPr>
          <p:nvPr>
            <p:ph idx="1"/>
          </p:nvPr>
        </p:nvSpPr>
        <p:spPr/>
        <p:txBody>
          <a:bodyPr>
            <a:normAutofit/>
          </a:bodyPr>
          <a:lstStyle/>
          <a:p>
            <a:pPr algn="just"/>
            <a:r>
              <a:rPr lang="en-US" dirty="0"/>
              <a:t>The logical versus non-logical distinction neatly corresponds to the form versus matter distinction…The assumption warranting this correspondence is that logic deals exclusively with forms, namely forms of arguments, and thus that to be logical and to be formal are equivalent notions. The form of an argument corresponds to a particular subset of its lexicon in a particular disposition, and precisely this subset is thought to correspond to the </a:t>
            </a:r>
            <a:r>
              <a:rPr lang="en-US" i="1" dirty="0"/>
              <a:t>logical constants </a:t>
            </a:r>
            <a:r>
              <a:rPr lang="en-US" dirty="0"/>
              <a:t>being used in the argument –</a:t>
            </a:r>
            <a:r>
              <a:rPr lang="en-US" dirty="0" err="1"/>
              <a:t>Dutilh</a:t>
            </a:r>
            <a:r>
              <a:rPr lang="en-US" dirty="0"/>
              <a:t> </a:t>
            </a:r>
            <a:r>
              <a:rPr lang="en-US" dirty="0" err="1"/>
              <a:t>Novaes</a:t>
            </a:r>
            <a:r>
              <a:rPr lang="en-US" dirty="0"/>
              <a:t> (2012).</a:t>
            </a:r>
          </a:p>
        </p:txBody>
      </p:sp>
    </p:spTree>
    <p:extLst>
      <p:ext uri="{BB962C8B-B14F-4D97-AF65-F5344CB8AC3E}">
        <p14:creationId xmlns:p14="http://schemas.microsoft.com/office/powerpoint/2010/main" val="73041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Three questions</a:t>
            </a:r>
          </a:p>
        </p:txBody>
      </p:sp>
      <p:sp>
        <p:nvSpPr>
          <p:cNvPr id="3" name="Content Placeholder 2"/>
          <p:cNvSpPr>
            <a:spLocks noGrp="1"/>
          </p:cNvSpPr>
          <p:nvPr>
            <p:ph idx="1"/>
          </p:nvPr>
        </p:nvSpPr>
        <p:spPr/>
        <p:txBody>
          <a:bodyPr/>
          <a:lstStyle/>
          <a:p>
            <a:pPr algn="just"/>
            <a:r>
              <a:rPr lang="en-US" dirty="0"/>
              <a:t>Where does the study of consequences fit in medieval accounts of the subject and parts of logic?</a:t>
            </a:r>
          </a:p>
          <a:p>
            <a:pPr algn="just"/>
            <a:r>
              <a:rPr lang="en-US" dirty="0"/>
              <a:t>Where did this distinction between formal and material consequences come from?</a:t>
            </a:r>
          </a:p>
          <a:p>
            <a:pPr algn="just"/>
            <a:r>
              <a:rPr lang="en-US" dirty="0"/>
              <a:t>How does the division of consequences into formal and material relate back to the division between natural and accidental consequences, i.e. to the division it seems to have replaced?</a:t>
            </a:r>
          </a:p>
        </p:txBody>
      </p:sp>
    </p:spTree>
    <p:extLst>
      <p:ext uri="{BB962C8B-B14F-4D97-AF65-F5344CB8AC3E}">
        <p14:creationId xmlns:p14="http://schemas.microsoft.com/office/powerpoint/2010/main" val="39433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place of consequences in medieval logic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8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The place of topics in logic (13</a:t>
            </a:r>
            <a:r>
              <a:rPr lang="en-US" baseline="30000" dirty="0"/>
              <a:t>th</a:t>
            </a:r>
            <a:r>
              <a:rPr lang="en-US" dirty="0"/>
              <a:t> c.)</a:t>
            </a:r>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13807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The place of topics in logic (early 14</a:t>
            </a:r>
            <a:r>
              <a:rPr lang="en-US" baseline="30000" dirty="0"/>
              <a:t>th</a:t>
            </a:r>
            <a:r>
              <a:rPr lang="en-US" dirty="0"/>
              <a:t> c.)</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17944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8130</TotalTime>
  <Words>3229</Words>
  <Application>Microsoft Office PowerPoint</Application>
  <PresentationFormat>Widescreen</PresentationFormat>
  <Paragraphs>396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Garamond</vt:lpstr>
      <vt:lpstr>Times New Roman</vt:lpstr>
      <vt:lpstr>Office Theme</vt:lpstr>
      <vt:lpstr>Consequence and formality in the logic of Walter Burley</vt:lpstr>
      <vt:lpstr>0 Overview</vt:lpstr>
      <vt:lpstr>1 Formal consequence and formal logic</vt:lpstr>
      <vt:lpstr>1.1 Formal consequence and formal logic</vt:lpstr>
      <vt:lpstr>1.2 Logical hylomorphism</vt:lpstr>
      <vt:lpstr>1.3 Three questions</vt:lpstr>
      <vt:lpstr>2 The place of consequences in medieval logic</vt:lpstr>
      <vt:lpstr>2.1 The place of topics in logic (13th c.)</vt:lpstr>
      <vt:lpstr>2.2 The place of topics in logic (early 14th c.)</vt:lpstr>
      <vt:lpstr>2.3 Ockham’s Summa Logicae, Contents (c. 1323)</vt:lpstr>
      <vt:lpstr>2.4 Burley on the subject matter of logic</vt:lpstr>
      <vt:lpstr>2.5 Buridan on the subject matter of logic</vt:lpstr>
      <vt:lpstr>2.6 Table</vt:lpstr>
      <vt:lpstr>2.7 Synthetic observations</vt:lpstr>
      <vt:lpstr>3 Buridan’s account of formal consequence</vt:lpstr>
      <vt:lpstr>3.1 Buridan’s definitions of consequence</vt:lpstr>
      <vt:lpstr>3.2 Formal and material consequence in Buridan’s Treatise on Consequences </vt:lpstr>
      <vt:lpstr>3.3 Formal and material consequence in Buridan’s Treatise on Consequences</vt:lpstr>
      <vt:lpstr>3.4 Formal and material consequence in Buridan’s Treatise on Consequences</vt:lpstr>
      <vt:lpstr>3.5 Some Buridanian consequences</vt:lpstr>
      <vt:lpstr>4 Comparing Burley and Buridan’s distinctions</vt:lpstr>
      <vt:lpstr>4.1 Ockham’s Summa Logicae (c. 1323)</vt:lpstr>
      <vt:lpstr>4.2: Burley’s and Buridan’s distinctions compared</vt:lpstr>
      <vt:lpstr>4.3 Burley’s division of consequences</vt:lpstr>
      <vt:lpstr>4.4a: Burley’s ordering of consequences (c. 1325-28)</vt:lpstr>
      <vt:lpstr>4.4b: Burley’s ordering of consequences (c. 1325-28)</vt:lpstr>
      <vt:lpstr>4.5 Burley’s later On the Purity of the Art of Logic (c. 1325-28)</vt:lpstr>
      <vt:lpstr>4.6 Burley’s later On the Purity of the Art of Logic (c. 1325-28)</vt:lpstr>
      <vt:lpstr>4.7 Rule 4.3 and explosion</vt:lpstr>
      <vt:lpstr>5 Conclusions</vt:lpstr>
      <vt:lpstr>5.1 Comparing Burley and Buridan’s accounts</vt:lpstr>
      <vt:lpstr>Consequence and formality in the logic of Walter Burley</vt:lpstr>
      <vt:lpstr>Appendix 1.1 Themistius’ division of the topics: intrinsic topics</vt:lpstr>
      <vt:lpstr>Appendix 1.2 Themistius’ division of topics: topics consequent upon substance</vt:lpstr>
      <vt:lpstr>Appendix 1.3 Themistius’ division of the topics: extrinsic topics</vt:lpstr>
      <vt:lpstr>Appendix 1.4 Themistius’ division of the topics: extrinsic topics</vt:lpstr>
      <vt:lpstr>2.1 The place of topics in logic (13th c.)</vt:lpstr>
      <vt:lpstr>2.2 The place of topics in logic (early 14th c.)</vt:lpstr>
      <vt:lpstr>2.3 Ockham’s Summa Logicae, Contents (c. 1323)</vt:lpstr>
      <vt:lpstr>4.1 Ockham’s Summa Logicae (c. 1323)</vt:lpstr>
      <vt:lpstr>4.2: Burley’s and Buridan’s distinctions compared</vt:lpstr>
      <vt:lpstr>Appendix 2: Buridan’s theory of supposition</vt:lpstr>
      <vt:lpstr>3.4 Formal and material consequence in Buridan’s Treatise on Consequences</vt:lpstr>
      <vt:lpstr>3.5 Some Buridanian consequences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 and formality in the logic of Walter Burley</dc:title>
  <dc:creator>Jacob</dc:creator>
  <cp:lastModifiedBy>Jacob Archambault</cp:lastModifiedBy>
  <cp:revision>52</cp:revision>
  <dcterms:created xsi:type="dcterms:W3CDTF">2016-06-23T19:20:41Z</dcterms:created>
  <dcterms:modified xsi:type="dcterms:W3CDTF">2017-01-30T17:23:09Z</dcterms:modified>
</cp:coreProperties>
</file>