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3" r:id="rId12"/>
    <p:sldId id="266" r:id="rId13"/>
    <p:sldId id="267" r:id="rId14"/>
    <p:sldId id="272" r:id="rId15"/>
    <p:sldId id="275" r:id="rId16"/>
    <p:sldId id="274" r:id="rId17"/>
    <p:sldId id="268" r:id="rId18"/>
    <p:sldId id="269" r:id="rId19"/>
    <p:sldId id="270"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5F3778-FB5C-4D4E-8791-FCEE19054432}">
          <p14:sldIdLst>
            <p14:sldId id="256"/>
            <p14:sldId id="257"/>
            <p14:sldId id="258"/>
            <p14:sldId id="259"/>
            <p14:sldId id="260"/>
            <p14:sldId id="261"/>
            <p14:sldId id="262"/>
            <p14:sldId id="263"/>
            <p14:sldId id="264"/>
            <p14:sldId id="265"/>
            <p14:sldId id="273"/>
            <p14:sldId id="266"/>
            <p14:sldId id="267"/>
            <p14:sldId id="272"/>
            <p14:sldId id="275"/>
            <p14:sldId id="274"/>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CDF98F-BB22-4BBE-85D5-A81C3B87A9C3}"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59795283-6640-4CD6-B554-0C50C263E233}" type="pres">
      <dgm:prSet presAssocID="{64CDF98F-BB22-4BBE-85D5-A81C3B87A9C3}" presName="Name0" presStyleCnt="0">
        <dgm:presLayoutVars>
          <dgm:orgChart val="1"/>
          <dgm:chPref val="1"/>
          <dgm:dir/>
          <dgm:animOne val="branch"/>
          <dgm:animLvl val="lvl"/>
          <dgm:resizeHandles/>
        </dgm:presLayoutVars>
      </dgm:prSet>
      <dgm:spPr/>
    </dgm:pt>
  </dgm:ptLst>
  <dgm:cxnLst>
    <dgm:cxn modelId="{6D07A645-DBD2-456E-9E2E-FAC9A1428168}" type="presOf" srcId="{64CDF98F-BB22-4BBE-85D5-A81C3B87A9C3}" destId="{59795283-6640-4CD6-B554-0C50C263E233}" srcOrd="0"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87143-1EB5-4CAA-B9E4-FC4F413C3E5F}" type="datetimeFigureOut">
              <a:rPr lang="en-US" smtClean="0"/>
              <a:t>8/2/2016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17EBF1-25FE-44A9-972E-223791608F69}" type="slidenum">
              <a:rPr lang="en-US" smtClean="0"/>
              <a:t>‹#›</a:t>
            </a:fld>
            <a:endParaRPr lang="en-US"/>
          </a:p>
        </p:txBody>
      </p:sp>
    </p:spTree>
    <p:extLst>
      <p:ext uri="{BB962C8B-B14F-4D97-AF65-F5344CB8AC3E}">
        <p14:creationId xmlns:p14="http://schemas.microsoft.com/office/powerpoint/2010/main" val="173319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517EBF1-25FE-44A9-972E-223791608F69}" type="slidenum">
              <a:rPr lang="en-US" smtClean="0"/>
              <a:t>2</a:t>
            </a:fld>
            <a:endParaRPr lang="en-US"/>
          </a:p>
        </p:txBody>
      </p:sp>
    </p:spTree>
    <p:extLst>
      <p:ext uri="{BB962C8B-B14F-4D97-AF65-F5344CB8AC3E}">
        <p14:creationId xmlns:p14="http://schemas.microsoft.com/office/powerpoint/2010/main" val="3242671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4F5DAA-0F87-4CC8-ACB9-1D1B9CCA001D}"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979167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4F5DAA-0F87-4CC8-ACB9-1D1B9CCA001D}"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367759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4F5DAA-0F87-4CC8-ACB9-1D1B9CCA001D}"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376971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4F5DAA-0F87-4CC8-ACB9-1D1B9CCA001D}"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2437378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F5DAA-0F87-4CC8-ACB9-1D1B9CCA001D}" type="datetimeFigureOut">
              <a:rPr lang="en-US" smtClean="0"/>
              <a:t>8/2/2016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2549454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4F5DAA-0F87-4CC8-ACB9-1D1B9CCA001D}"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144666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4F5DAA-0F87-4CC8-ACB9-1D1B9CCA001D}" type="datetimeFigureOut">
              <a:rPr lang="en-US" smtClean="0"/>
              <a:t>8/2/2016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383200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4F5DAA-0F87-4CC8-ACB9-1D1B9CCA001D}" type="datetimeFigureOut">
              <a:rPr lang="en-US" smtClean="0"/>
              <a:t>8/2/2016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2759400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4F5DAA-0F87-4CC8-ACB9-1D1B9CCA001D}" type="datetimeFigureOut">
              <a:rPr lang="en-US" smtClean="0"/>
              <a:t>8/2/2016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3871536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F5DAA-0F87-4CC8-ACB9-1D1B9CCA001D}"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2786484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4F5DAA-0F87-4CC8-ACB9-1D1B9CCA001D}" type="datetimeFigureOut">
              <a:rPr lang="en-US" smtClean="0"/>
              <a:t>8/2/2016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99A007-FFC6-4BCA-A0C1-F5057987C654}" type="slidenum">
              <a:rPr lang="en-US" smtClean="0"/>
              <a:t>‹#›</a:t>
            </a:fld>
            <a:endParaRPr lang="en-US"/>
          </a:p>
        </p:txBody>
      </p:sp>
    </p:spTree>
    <p:extLst>
      <p:ext uri="{BB962C8B-B14F-4D97-AF65-F5344CB8AC3E}">
        <p14:creationId xmlns:p14="http://schemas.microsoft.com/office/powerpoint/2010/main" val="1043780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4F5DAA-0F87-4CC8-ACB9-1D1B9CCA001D}" type="datetimeFigureOut">
              <a:rPr lang="en-US" smtClean="0"/>
              <a:t>8/2/2016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99A007-FFC6-4BCA-A0C1-F5057987C654}" type="slidenum">
              <a:rPr lang="en-US" smtClean="0"/>
              <a:t>‹#›</a:t>
            </a:fld>
            <a:endParaRPr lang="en-US"/>
          </a:p>
        </p:txBody>
      </p:sp>
    </p:spTree>
    <p:extLst>
      <p:ext uri="{BB962C8B-B14F-4D97-AF65-F5344CB8AC3E}">
        <p14:creationId xmlns:p14="http://schemas.microsoft.com/office/powerpoint/2010/main" val="2325455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jacobarchambault.com/" TargetMode="External"/><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Consequence and Proportionality in Boethius’ </a:t>
            </a:r>
            <a:r>
              <a:rPr lang="en-US" i="1" dirty="0"/>
              <a:t>De </a:t>
            </a:r>
            <a:r>
              <a:rPr lang="en-US" i="1" dirty="0" err="1"/>
              <a:t>Differentiis</a:t>
            </a:r>
            <a:r>
              <a:rPr lang="en-US" i="1" dirty="0"/>
              <a:t> </a:t>
            </a:r>
            <a:r>
              <a:rPr lang="en-US" i="1" dirty="0" err="1"/>
              <a:t>Topicis</a:t>
            </a:r>
            <a:endParaRPr lang="en-US" dirty="0"/>
          </a:p>
        </p:txBody>
      </p:sp>
      <p:sp>
        <p:nvSpPr>
          <p:cNvPr id="3" name="Subtitle 2"/>
          <p:cNvSpPr>
            <a:spLocks noGrp="1"/>
          </p:cNvSpPr>
          <p:nvPr>
            <p:ph type="subTitle" idx="1"/>
          </p:nvPr>
        </p:nvSpPr>
        <p:spPr/>
        <p:txBody>
          <a:bodyPr/>
          <a:lstStyle/>
          <a:p>
            <a:r>
              <a:rPr lang="en-US" dirty="0"/>
              <a:t>Jacob Archambault (Fordham University)</a:t>
            </a:r>
          </a:p>
        </p:txBody>
      </p:sp>
    </p:spTree>
    <p:extLst>
      <p:ext uri="{BB962C8B-B14F-4D97-AF65-F5344CB8AC3E}">
        <p14:creationId xmlns:p14="http://schemas.microsoft.com/office/powerpoint/2010/main" val="112422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Themistius</a:t>
            </a:r>
            <a:r>
              <a:rPr lang="en-US" dirty="0"/>
              <a:t>’ Division of the Topics: extrinsic topics</a:t>
            </a:r>
          </a:p>
        </p:txBody>
      </p:sp>
      <p:sp>
        <p:nvSpPr>
          <p:cNvPr id="3" name="Content Placeholder 2"/>
          <p:cNvSpPr>
            <a:spLocks noGrp="1"/>
          </p:cNvSpPr>
          <p:nvPr>
            <p:ph sz="half" idx="1"/>
          </p:nvPr>
        </p:nvSpPr>
        <p:spPr/>
        <p:txBody>
          <a:bodyPr>
            <a:normAutofit fontScale="85000" lnSpcReduction="20000"/>
          </a:bodyPr>
          <a:lstStyle/>
          <a:p>
            <a:r>
              <a:rPr lang="en-US" dirty="0"/>
              <a:t>Topics</a:t>
            </a:r>
          </a:p>
          <a:p>
            <a:pPr lvl="1"/>
            <a:r>
              <a:rPr lang="en-US" dirty="0"/>
              <a:t>Intrinsic</a:t>
            </a:r>
          </a:p>
          <a:p>
            <a:pPr lvl="1"/>
            <a:r>
              <a:rPr lang="en-US" dirty="0"/>
              <a:t>Extrinsic</a:t>
            </a:r>
          </a:p>
          <a:p>
            <a:pPr lvl="2"/>
            <a:r>
              <a:rPr lang="en-US" i="1" dirty="0"/>
              <a:t>From a judgment </a:t>
            </a:r>
            <a:r>
              <a:rPr lang="en-US" dirty="0"/>
              <a:t>[authority]</a:t>
            </a:r>
          </a:p>
          <a:p>
            <a:pPr lvl="2"/>
            <a:r>
              <a:rPr lang="en-US" i="1" dirty="0"/>
              <a:t>From a likeness</a:t>
            </a:r>
          </a:p>
          <a:p>
            <a:pPr lvl="3"/>
            <a:r>
              <a:rPr lang="en-US" dirty="0"/>
              <a:t>In quality -</a:t>
            </a:r>
            <a:r>
              <a:rPr lang="en-US" i="1" dirty="0"/>
              <a:t> similitude</a:t>
            </a:r>
            <a:endParaRPr lang="en-US" dirty="0"/>
          </a:p>
          <a:p>
            <a:pPr lvl="3"/>
            <a:r>
              <a:rPr lang="en-US" dirty="0"/>
              <a:t>In quantity - </a:t>
            </a:r>
            <a:r>
              <a:rPr lang="en-US" i="1" dirty="0"/>
              <a:t>parity</a:t>
            </a:r>
            <a:endParaRPr lang="en-US" dirty="0"/>
          </a:p>
          <a:p>
            <a:pPr lvl="2"/>
            <a:r>
              <a:rPr lang="en-US" i="1" dirty="0"/>
              <a:t>From what is greater</a:t>
            </a:r>
          </a:p>
          <a:p>
            <a:pPr lvl="2"/>
            <a:r>
              <a:rPr lang="en-US" i="1" dirty="0"/>
              <a:t>From what is less</a:t>
            </a:r>
          </a:p>
          <a:p>
            <a:pPr lvl="2"/>
            <a:r>
              <a:rPr lang="en-US" i="1" dirty="0"/>
              <a:t>From proportion</a:t>
            </a:r>
          </a:p>
          <a:p>
            <a:pPr lvl="2"/>
            <a:r>
              <a:rPr lang="en-US" i="1" dirty="0"/>
              <a:t>From opposites</a:t>
            </a:r>
          </a:p>
          <a:p>
            <a:pPr lvl="3"/>
            <a:r>
              <a:rPr lang="en-US" dirty="0"/>
              <a:t>Contraries</a:t>
            </a:r>
          </a:p>
          <a:p>
            <a:pPr lvl="3"/>
            <a:r>
              <a:rPr lang="en-US" dirty="0"/>
              <a:t>Habit and privation</a:t>
            </a:r>
          </a:p>
          <a:p>
            <a:pPr lvl="3"/>
            <a:r>
              <a:rPr lang="en-US" dirty="0"/>
              <a:t>Relatives</a:t>
            </a:r>
          </a:p>
          <a:p>
            <a:pPr lvl="3"/>
            <a:r>
              <a:rPr lang="en-US" dirty="0"/>
              <a:t>Affirmation and negation</a:t>
            </a:r>
          </a:p>
          <a:p>
            <a:pPr lvl="2"/>
            <a:r>
              <a:rPr lang="en-US" i="1" dirty="0"/>
              <a:t>From </a:t>
            </a:r>
            <a:r>
              <a:rPr lang="en-US" i="1" dirty="0" err="1"/>
              <a:t>Transumption</a:t>
            </a:r>
            <a:endParaRPr lang="en-US" i="1" dirty="0"/>
          </a:p>
          <a:p>
            <a:pPr lvl="1"/>
            <a:r>
              <a:rPr lang="en-US" dirty="0"/>
              <a:t>Middle</a:t>
            </a:r>
          </a:p>
          <a:p>
            <a:pPr lvl="2"/>
            <a:endParaRPr lang="en-US" dirty="0"/>
          </a:p>
          <a:p>
            <a:endParaRPr lang="en-US" dirty="0"/>
          </a:p>
        </p:txBody>
      </p:sp>
      <p:sp>
        <p:nvSpPr>
          <p:cNvPr id="5" name="Content Placeholder 4"/>
          <p:cNvSpPr>
            <a:spLocks noGrp="1"/>
          </p:cNvSpPr>
          <p:nvPr>
            <p:ph sz="half" idx="2"/>
          </p:nvPr>
        </p:nvSpPr>
        <p:spPr/>
        <p:txBody>
          <a:bodyPr/>
          <a:lstStyle/>
          <a:p>
            <a:r>
              <a:rPr lang="en-US" dirty="0"/>
              <a:t>Example 3: the topic </a:t>
            </a:r>
            <a:r>
              <a:rPr lang="en-US" i="1" dirty="0"/>
              <a:t>from proportion</a:t>
            </a:r>
          </a:p>
          <a:p>
            <a:pPr lvl="1"/>
            <a:r>
              <a:rPr lang="en-US" b="1" dirty="0"/>
              <a:t>Question</a:t>
            </a:r>
            <a:r>
              <a:rPr lang="en-US" dirty="0"/>
              <a:t>: whether the magistrate of a city should be chosen by lot.</a:t>
            </a:r>
          </a:p>
          <a:p>
            <a:pPr lvl="1"/>
            <a:r>
              <a:rPr lang="en-US" b="1" dirty="0"/>
              <a:t>Argument</a:t>
            </a:r>
            <a:r>
              <a:rPr lang="en-US" dirty="0"/>
              <a:t>: “By no means, because not even the captain of a ship is chosen by lot”</a:t>
            </a:r>
          </a:p>
          <a:p>
            <a:pPr lvl="1"/>
            <a:r>
              <a:rPr lang="en-US" b="1" dirty="0"/>
              <a:t>Maximal proposition</a:t>
            </a:r>
            <a:r>
              <a:rPr lang="en-US" dirty="0"/>
              <a:t>: “what is the case in each instance must be so in one proportionate to it”</a:t>
            </a:r>
            <a:endParaRPr lang="en-US" b="1" dirty="0"/>
          </a:p>
        </p:txBody>
      </p:sp>
    </p:spTree>
    <p:extLst>
      <p:ext uri="{BB962C8B-B14F-4D97-AF65-F5344CB8AC3E}">
        <p14:creationId xmlns:p14="http://schemas.microsoft.com/office/powerpoint/2010/main" val="105237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fade">
                                      <p:cBhvr>
                                        <p:cTn id="60" dur="500"/>
                                        <p:tgtEl>
                                          <p:spTgt spid="5">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0"/>
                                        <p:tgtEl>
                                          <p:spTgt spid="5">
                                            <p:txEl>
                                              <p:pRg st="1" end="1"/>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fade">
                                      <p:cBhvr>
                                        <p:cTn id="66" dur="500"/>
                                        <p:tgtEl>
                                          <p:spTgt spid="5">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fade">
                                      <p:cBhvr>
                                        <p:cTn id="6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Themistius</a:t>
            </a:r>
            <a:r>
              <a:rPr lang="en-US" dirty="0"/>
              <a:t>’ Division of the Topics: extrinsic topics</a:t>
            </a:r>
          </a:p>
        </p:txBody>
      </p:sp>
      <p:sp>
        <p:nvSpPr>
          <p:cNvPr id="3" name="Content Placeholder 2"/>
          <p:cNvSpPr>
            <a:spLocks noGrp="1"/>
          </p:cNvSpPr>
          <p:nvPr>
            <p:ph sz="half" idx="1"/>
          </p:nvPr>
        </p:nvSpPr>
        <p:spPr/>
        <p:txBody>
          <a:bodyPr>
            <a:normAutofit fontScale="85000" lnSpcReduction="20000"/>
          </a:bodyPr>
          <a:lstStyle/>
          <a:p>
            <a:r>
              <a:rPr lang="en-US" dirty="0"/>
              <a:t>Topics</a:t>
            </a:r>
          </a:p>
          <a:p>
            <a:pPr lvl="1"/>
            <a:r>
              <a:rPr lang="en-US" dirty="0"/>
              <a:t>Intrinsic</a:t>
            </a:r>
          </a:p>
          <a:p>
            <a:pPr lvl="1"/>
            <a:r>
              <a:rPr lang="en-US" dirty="0"/>
              <a:t>Extrinsic</a:t>
            </a:r>
          </a:p>
          <a:p>
            <a:pPr lvl="2"/>
            <a:r>
              <a:rPr lang="en-US" i="1" dirty="0"/>
              <a:t>From a judgment </a:t>
            </a:r>
            <a:r>
              <a:rPr lang="en-US" dirty="0"/>
              <a:t>[authority]</a:t>
            </a:r>
          </a:p>
          <a:p>
            <a:pPr lvl="2"/>
            <a:r>
              <a:rPr lang="en-US" i="1" dirty="0"/>
              <a:t>From a likeness</a:t>
            </a:r>
          </a:p>
          <a:p>
            <a:pPr lvl="3"/>
            <a:r>
              <a:rPr lang="en-US" dirty="0"/>
              <a:t>In quality -</a:t>
            </a:r>
            <a:r>
              <a:rPr lang="en-US" i="1" dirty="0"/>
              <a:t> similitude</a:t>
            </a:r>
            <a:endParaRPr lang="en-US" dirty="0"/>
          </a:p>
          <a:p>
            <a:pPr lvl="3"/>
            <a:r>
              <a:rPr lang="en-US" dirty="0"/>
              <a:t>In quantity - </a:t>
            </a:r>
            <a:r>
              <a:rPr lang="en-US" i="1" dirty="0"/>
              <a:t>parity</a:t>
            </a:r>
            <a:endParaRPr lang="en-US" dirty="0"/>
          </a:p>
          <a:p>
            <a:pPr lvl="2"/>
            <a:r>
              <a:rPr lang="en-US" i="1" dirty="0"/>
              <a:t>From what is greater</a:t>
            </a:r>
          </a:p>
          <a:p>
            <a:pPr lvl="2"/>
            <a:r>
              <a:rPr lang="en-US" i="1" dirty="0"/>
              <a:t>From what is less</a:t>
            </a:r>
          </a:p>
          <a:p>
            <a:pPr lvl="2"/>
            <a:r>
              <a:rPr lang="en-US" i="1" dirty="0"/>
              <a:t>From proportion</a:t>
            </a:r>
          </a:p>
          <a:p>
            <a:pPr lvl="2"/>
            <a:r>
              <a:rPr lang="en-US" i="1" dirty="0"/>
              <a:t>From opposites</a:t>
            </a:r>
          </a:p>
          <a:p>
            <a:pPr lvl="3"/>
            <a:r>
              <a:rPr lang="en-US" dirty="0"/>
              <a:t>Contraries</a:t>
            </a:r>
          </a:p>
          <a:p>
            <a:pPr lvl="3"/>
            <a:r>
              <a:rPr lang="en-US" dirty="0"/>
              <a:t>Habit and privation</a:t>
            </a:r>
          </a:p>
          <a:p>
            <a:pPr lvl="3"/>
            <a:r>
              <a:rPr lang="en-US" dirty="0"/>
              <a:t>Relatives</a:t>
            </a:r>
          </a:p>
          <a:p>
            <a:pPr lvl="3"/>
            <a:r>
              <a:rPr lang="en-US" dirty="0"/>
              <a:t>Affirmation and negation</a:t>
            </a:r>
          </a:p>
          <a:p>
            <a:pPr lvl="2"/>
            <a:r>
              <a:rPr lang="en-US" i="1" dirty="0"/>
              <a:t>From </a:t>
            </a:r>
            <a:r>
              <a:rPr lang="en-US" i="1" dirty="0" err="1"/>
              <a:t>Transumption</a:t>
            </a:r>
            <a:endParaRPr lang="en-US" i="1" dirty="0"/>
          </a:p>
          <a:p>
            <a:pPr lvl="1"/>
            <a:r>
              <a:rPr lang="en-US" dirty="0"/>
              <a:t>Middle</a:t>
            </a:r>
          </a:p>
          <a:p>
            <a:pPr lvl="2"/>
            <a:endParaRPr lang="en-US" dirty="0"/>
          </a:p>
          <a:p>
            <a:endParaRPr lang="en-US" dirty="0"/>
          </a:p>
          <a:p>
            <a:endParaRPr lang="en-US" dirty="0"/>
          </a:p>
        </p:txBody>
      </p:sp>
      <p:sp>
        <p:nvSpPr>
          <p:cNvPr id="4" name="Content Placeholder 3"/>
          <p:cNvSpPr>
            <a:spLocks noGrp="1"/>
          </p:cNvSpPr>
          <p:nvPr>
            <p:ph sz="half" idx="2"/>
          </p:nvPr>
        </p:nvSpPr>
        <p:spPr/>
        <p:txBody>
          <a:bodyPr>
            <a:normAutofit fontScale="85000" lnSpcReduction="20000"/>
          </a:bodyPr>
          <a:lstStyle/>
          <a:p>
            <a:pPr algn="just"/>
            <a:r>
              <a:rPr lang="en-US" b="1" dirty="0"/>
              <a:t>Example 4</a:t>
            </a:r>
            <a:r>
              <a:rPr lang="en-US" dirty="0"/>
              <a:t>: The topic </a:t>
            </a:r>
            <a:r>
              <a:rPr lang="en-US" i="1" dirty="0"/>
              <a:t>from a likeness</a:t>
            </a:r>
            <a:endParaRPr lang="en-US" b="1" dirty="0"/>
          </a:p>
          <a:p>
            <a:pPr lvl="1" algn="just"/>
            <a:r>
              <a:rPr lang="en-US" b="1" dirty="0"/>
              <a:t>Question</a:t>
            </a:r>
            <a:r>
              <a:rPr lang="en-US" dirty="0"/>
              <a:t>: Whether two-footedness is proper to humans</a:t>
            </a:r>
          </a:p>
          <a:p>
            <a:pPr lvl="1" algn="just"/>
            <a:r>
              <a:rPr lang="en-US" b="1" dirty="0"/>
              <a:t>Response:</a:t>
            </a:r>
            <a:r>
              <a:rPr lang="en-US" dirty="0"/>
              <a:t> “four-footedness is in a horse as two-footedness in humans; but four-footedness is not proper to a horse; and so two-footedness is not proper to humans</a:t>
            </a:r>
            <a:r>
              <a:rPr lang="en-US" b="1" dirty="0"/>
              <a:t>”</a:t>
            </a:r>
          </a:p>
          <a:p>
            <a:pPr lvl="1" algn="just"/>
            <a:r>
              <a:rPr lang="en-US" b="1" dirty="0"/>
              <a:t>Maximal Proposition: “</a:t>
            </a:r>
            <a:r>
              <a:rPr lang="en-US" dirty="0"/>
              <a:t>if what inheres in a similar manner isn’t proper, neither is that of which it is asked whether it is proper”</a:t>
            </a:r>
          </a:p>
        </p:txBody>
      </p:sp>
    </p:spTree>
    <p:extLst>
      <p:ext uri="{BB962C8B-B14F-4D97-AF65-F5344CB8AC3E}">
        <p14:creationId xmlns:p14="http://schemas.microsoft.com/office/powerpoint/2010/main" val="338397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fade">
                                      <p:cBhvr>
                                        <p:cTn id="60" dur="500"/>
                                        <p:tgtEl>
                                          <p:spTgt spid="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Effect transition="in" filter="fade">
                                      <p:cBhvr>
                                        <p:cTn id="63" dur="500"/>
                                        <p:tgtEl>
                                          <p:spTgt spid="4">
                                            <p:txEl>
                                              <p:pRg st="1" end="1"/>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Effect transition="in" filter="fade">
                                      <p:cBhvr>
                                        <p:cTn id="66" dur="500"/>
                                        <p:tgtEl>
                                          <p:spTgt spid="4">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animEffect transition="in" filter="fade">
                                      <p:cBhvr>
                                        <p:cTn id="6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Some Remarks on Boethius’ examples: intrinsic topics</a:t>
            </a:r>
          </a:p>
        </p:txBody>
      </p:sp>
      <p:sp>
        <p:nvSpPr>
          <p:cNvPr id="3" name="Content Placeholder 2"/>
          <p:cNvSpPr>
            <a:spLocks noGrp="1"/>
          </p:cNvSpPr>
          <p:nvPr>
            <p:ph idx="1"/>
          </p:nvPr>
        </p:nvSpPr>
        <p:spPr/>
        <p:txBody>
          <a:bodyPr>
            <a:normAutofit/>
          </a:bodyPr>
          <a:lstStyle/>
          <a:p>
            <a:pPr algn="just"/>
            <a:r>
              <a:rPr lang="en-US" dirty="0"/>
              <a:t>In each case, the subject under discussion is specified not only </a:t>
            </a:r>
            <a:r>
              <a:rPr lang="en-US" i="1" dirty="0"/>
              <a:t>as </a:t>
            </a:r>
            <a:r>
              <a:rPr lang="en-US" dirty="0"/>
              <a:t>being/not being the subject of a predicate, but also as bearing a specified relation to what is predicated of it, with the affirmation/negation holding in virtue of that relation. </a:t>
            </a:r>
          </a:p>
          <a:p>
            <a:pPr lvl="1" algn="just"/>
            <a:r>
              <a:rPr lang="en-US" u="sng" dirty="0"/>
              <a:t>Example 1</a:t>
            </a:r>
            <a:r>
              <a:rPr lang="en-US" dirty="0"/>
              <a:t> – substance : what can underlie accidents = object : description</a:t>
            </a:r>
          </a:p>
          <a:p>
            <a:pPr lvl="1" algn="just"/>
            <a:r>
              <a:rPr lang="en-US" u="sng" dirty="0"/>
              <a:t>Example 2</a:t>
            </a:r>
            <a:r>
              <a:rPr lang="en-US" dirty="0"/>
              <a:t> – justice : humans gathering together = effect: efficient cause</a:t>
            </a:r>
          </a:p>
          <a:p>
            <a:pPr algn="just"/>
            <a:r>
              <a:rPr lang="en-US" dirty="0"/>
              <a:t>At least </a:t>
            </a:r>
            <a:r>
              <a:rPr lang="en-US" i="1" dirty="0"/>
              <a:t>some</a:t>
            </a:r>
            <a:r>
              <a:rPr lang="en-US" dirty="0"/>
              <a:t> (intrinsic) topics are </a:t>
            </a:r>
            <a:r>
              <a:rPr lang="en-US" dirty="0" err="1"/>
              <a:t>formulable</a:t>
            </a:r>
            <a:r>
              <a:rPr lang="en-US" dirty="0"/>
              <a:t> as syllogisms – and so the distinction between topics and analytics cannot be a division of logic as a whole into distinct domains</a:t>
            </a:r>
          </a:p>
        </p:txBody>
      </p:sp>
    </p:spTree>
    <p:extLst>
      <p:ext uri="{BB962C8B-B14F-4D97-AF65-F5344CB8AC3E}">
        <p14:creationId xmlns:p14="http://schemas.microsoft.com/office/powerpoint/2010/main" val="411804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Remarks on Boethius’ Examples: extrinsic topics</a:t>
            </a:r>
          </a:p>
        </p:txBody>
      </p:sp>
      <p:sp>
        <p:nvSpPr>
          <p:cNvPr id="3" name="Content Placeholder 2"/>
          <p:cNvSpPr>
            <a:spLocks noGrp="1"/>
          </p:cNvSpPr>
          <p:nvPr>
            <p:ph idx="1"/>
          </p:nvPr>
        </p:nvSpPr>
        <p:spPr/>
        <p:txBody>
          <a:bodyPr/>
          <a:lstStyle/>
          <a:p>
            <a:r>
              <a:rPr lang="en-US" dirty="0"/>
              <a:t>The topic </a:t>
            </a:r>
            <a:r>
              <a:rPr lang="en-US" i="1" dirty="0"/>
              <a:t>a </a:t>
            </a:r>
            <a:r>
              <a:rPr lang="en-US" i="1" dirty="0" err="1"/>
              <a:t>proportione</a:t>
            </a:r>
            <a:r>
              <a:rPr lang="en-US" dirty="0"/>
              <a:t> (and extrinsic topics more generally), differs from the others in bringing in an series of terms falling under the specified relation. </a:t>
            </a:r>
          </a:p>
          <a:p>
            <a:pPr lvl="1"/>
            <a:r>
              <a:rPr lang="en-US" u="sng" dirty="0"/>
              <a:t>Example 3</a:t>
            </a:r>
            <a:r>
              <a:rPr lang="en-US" dirty="0"/>
              <a:t> – magistrate : city ≈ captain : ship = governor : governed</a:t>
            </a:r>
            <a:endParaRPr lang="en-US" u="sng" dirty="0"/>
          </a:p>
          <a:p>
            <a:pPr lvl="1"/>
            <a:r>
              <a:rPr lang="en-US" u="sng" dirty="0"/>
              <a:t>Example 4</a:t>
            </a:r>
            <a:r>
              <a:rPr lang="en-US" dirty="0"/>
              <a:t> – human : bipedal ≈ horse : </a:t>
            </a:r>
            <a:r>
              <a:rPr lang="en-US" dirty="0" err="1"/>
              <a:t>quadrupedal</a:t>
            </a:r>
            <a:r>
              <a:rPr lang="en-US" dirty="0"/>
              <a:t> ≠ subject : </a:t>
            </a:r>
            <a:r>
              <a:rPr lang="en-US" dirty="0" err="1"/>
              <a:t>proprium</a:t>
            </a:r>
            <a:endParaRPr lang="en-US" dirty="0"/>
          </a:p>
          <a:p>
            <a:pPr lvl="2"/>
            <a:endParaRPr lang="en-US" u="sng" dirty="0"/>
          </a:p>
          <a:p>
            <a:endParaRPr lang="en-US" dirty="0"/>
          </a:p>
        </p:txBody>
      </p:sp>
    </p:spTree>
    <p:extLst>
      <p:ext uri="{BB962C8B-B14F-4D97-AF65-F5344CB8AC3E}">
        <p14:creationId xmlns:p14="http://schemas.microsoft.com/office/powerpoint/2010/main" val="3281792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on proportionality</a:t>
            </a:r>
          </a:p>
        </p:txBody>
      </p:sp>
      <p:sp>
        <p:nvSpPr>
          <p:cNvPr id="3" name="Content Placeholder 2"/>
          <p:cNvSpPr>
            <a:spLocks noGrp="1"/>
          </p:cNvSpPr>
          <p:nvPr>
            <p:ph idx="1"/>
          </p:nvPr>
        </p:nvSpPr>
        <p:spPr/>
        <p:txBody>
          <a:bodyPr>
            <a:normAutofit fontScale="92500" lnSpcReduction="10000"/>
          </a:bodyPr>
          <a:lstStyle/>
          <a:p>
            <a:pPr algn="just"/>
            <a:r>
              <a:rPr lang="en-US" dirty="0"/>
              <a:t>Strictly speaking, analogy is </a:t>
            </a:r>
            <a:r>
              <a:rPr lang="en-US" i="1" dirty="0"/>
              <a:t>not </a:t>
            </a:r>
            <a:r>
              <a:rPr lang="en-US" dirty="0"/>
              <a:t>captured by the schema:</a:t>
            </a:r>
          </a:p>
          <a:p>
            <a:pPr lvl="1" algn="just"/>
            <a:r>
              <a:rPr lang="en-US" i="1" dirty="0"/>
              <a:t>a</a:t>
            </a:r>
            <a:r>
              <a:rPr lang="en-US" i="1" baseline="-25000" dirty="0"/>
              <a:t>1 </a:t>
            </a:r>
            <a:r>
              <a:rPr lang="en-US" i="1" dirty="0"/>
              <a:t>: …a</a:t>
            </a:r>
            <a:r>
              <a:rPr lang="en-US" i="1" baseline="-25000" dirty="0"/>
              <a:t>n</a:t>
            </a:r>
            <a:r>
              <a:rPr lang="en-US" i="1" dirty="0"/>
              <a:t> ≈ b</a:t>
            </a:r>
            <a:r>
              <a:rPr lang="en-US" i="1" baseline="-25000" dirty="0"/>
              <a:t>1</a:t>
            </a:r>
            <a:r>
              <a:rPr lang="en-US" i="1" dirty="0"/>
              <a:t> : …</a:t>
            </a:r>
            <a:r>
              <a:rPr lang="en-US" i="1" dirty="0" err="1"/>
              <a:t>b</a:t>
            </a:r>
            <a:r>
              <a:rPr lang="en-US" i="1" baseline="-25000" dirty="0" err="1"/>
              <a:t>n</a:t>
            </a:r>
            <a:r>
              <a:rPr lang="en-US" i="1" dirty="0"/>
              <a:t> = C</a:t>
            </a:r>
            <a:r>
              <a:rPr lang="en-US" i="1" baseline="-25000" dirty="0"/>
              <a:t>1</a:t>
            </a:r>
            <a:r>
              <a:rPr lang="en-US" i="1" dirty="0"/>
              <a:t> : …C</a:t>
            </a:r>
            <a:r>
              <a:rPr lang="en-US" i="1" baseline="-25000" dirty="0"/>
              <a:t>n</a:t>
            </a:r>
            <a:r>
              <a:rPr lang="en-US" i="1" dirty="0"/>
              <a:t>. </a:t>
            </a:r>
          </a:p>
          <a:p>
            <a:pPr lvl="1" algn="just"/>
            <a:r>
              <a:rPr lang="en-US" dirty="0"/>
              <a:t>This schema </a:t>
            </a:r>
            <a:r>
              <a:rPr lang="en-US" dirty="0" err="1"/>
              <a:t>overgenerates</a:t>
            </a:r>
            <a:r>
              <a:rPr lang="en-US" dirty="0"/>
              <a:t>, and seems to be proper to extrinsic topics rather than analogies as such.</a:t>
            </a:r>
          </a:p>
          <a:p>
            <a:pPr algn="just"/>
            <a:r>
              <a:rPr lang="en-US" dirty="0"/>
              <a:t>Not just any terms can factor into an analogy</a:t>
            </a:r>
          </a:p>
          <a:p>
            <a:pPr lvl="1" algn="just"/>
            <a:r>
              <a:rPr lang="en-US" dirty="0"/>
              <a:t> e.g. relations of species to their properties do not constitute an analogy, but a similarity</a:t>
            </a:r>
          </a:p>
          <a:p>
            <a:pPr algn="just"/>
            <a:r>
              <a:rPr lang="en-US" dirty="0"/>
              <a:t>Since the topical argument </a:t>
            </a:r>
            <a:r>
              <a:rPr lang="en-US" i="1" dirty="0"/>
              <a:t>a </a:t>
            </a:r>
            <a:r>
              <a:rPr lang="en-US" i="1" dirty="0" err="1"/>
              <a:t>proportione</a:t>
            </a:r>
            <a:r>
              <a:rPr lang="en-US" i="1" dirty="0"/>
              <a:t> </a:t>
            </a:r>
            <a:r>
              <a:rPr lang="en-US" dirty="0"/>
              <a:t>is an extrinsic topic, reflexivity should fail for it. </a:t>
            </a:r>
          </a:p>
          <a:p>
            <a:pPr lvl="1" algn="just"/>
            <a:r>
              <a:rPr lang="en-US" dirty="0"/>
              <a:t>For the analogical relation</a:t>
            </a:r>
          </a:p>
          <a:p>
            <a:pPr lvl="1" algn="just"/>
            <a:r>
              <a:rPr lang="en-US" dirty="0"/>
              <a:t>…and for the </a:t>
            </a:r>
            <a:r>
              <a:rPr lang="en-US" i="1" dirty="0" err="1"/>
              <a:t>analogata</a:t>
            </a:r>
            <a:endParaRPr lang="en-US" dirty="0"/>
          </a:p>
          <a:p>
            <a:pPr lvl="2" algn="just"/>
            <a:r>
              <a:rPr lang="en-US" dirty="0"/>
              <a:t>Reason: we want symmetry and permutation to hold. </a:t>
            </a:r>
          </a:p>
        </p:txBody>
      </p:sp>
    </p:spTree>
    <p:extLst>
      <p:ext uri="{BB962C8B-B14F-4D97-AF65-F5344CB8AC3E}">
        <p14:creationId xmlns:p14="http://schemas.microsoft.com/office/powerpoint/2010/main" val="197174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Conclusions: on topics and consequences</a:t>
            </a:r>
          </a:p>
        </p:txBody>
      </p:sp>
      <p:sp>
        <p:nvSpPr>
          <p:cNvPr id="3" name="Content Placeholder 2"/>
          <p:cNvSpPr>
            <a:spLocks noGrp="1"/>
          </p:cNvSpPr>
          <p:nvPr>
            <p:ph idx="1"/>
          </p:nvPr>
        </p:nvSpPr>
        <p:spPr/>
        <p:txBody>
          <a:bodyPr>
            <a:normAutofit fontScale="85000" lnSpcReduction="10000"/>
          </a:bodyPr>
          <a:lstStyle/>
          <a:p>
            <a:pPr algn="just"/>
            <a:r>
              <a:rPr lang="en-US" dirty="0"/>
              <a:t>Topics form a framework for the discussion of consequences in their entirety</a:t>
            </a:r>
          </a:p>
          <a:p>
            <a:pPr algn="just"/>
            <a:r>
              <a:rPr lang="en-US" dirty="0"/>
              <a:t>But this framework goes further than the more familiar consequence framework, in aiming to determine not only </a:t>
            </a:r>
            <a:r>
              <a:rPr lang="en-US" i="1" dirty="0"/>
              <a:t>which </a:t>
            </a:r>
            <a:r>
              <a:rPr lang="en-US" dirty="0"/>
              <a:t>consequences are valid, but also </a:t>
            </a:r>
            <a:r>
              <a:rPr lang="en-US" i="1" dirty="0"/>
              <a:t>why </a:t>
            </a:r>
            <a:r>
              <a:rPr lang="en-US" dirty="0"/>
              <a:t>they are: consequents follow from their antecedents by virtue of their </a:t>
            </a:r>
            <a:r>
              <a:rPr lang="en-US" i="1" dirty="0" err="1"/>
              <a:t>significata</a:t>
            </a:r>
            <a:r>
              <a:rPr lang="en-US" dirty="0"/>
              <a:t> being in certain topical relations to what the terms of the antecedent signify. </a:t>
            </a:r>
          </a:p>
          <a:p>
            <a:pPr algn="just"/>
            <a:r>
              <a:rPr lang="en-US" dirty="0"/>
              <a:t>For Boethius, the question of which consequences hold is simultaneously a question about </a:t>
            </a:r>
            <a:r>
              <a:rPr lang="en-US" i="1" dirty="0"/>
              <a:t>evidence</a:t>
            </a:r>
            <a:r>
              <a:rPr lang="en-US" dirty="0"/>
              <a:t>: one does not have a good consequence unless the antecedent makes the consequents’ holding clear.</a:t>
            </a:r>
          </a:p>
          <a:p>
            <a:pPr algn="just"/>
            <a:r>
              <a:rPr lang="en-US" dirty="0"/>
              <a:t>For the reason indicated in the second bullet, the </a:t>
            </a:r>
            <a:r>
              <a:rPr lang="en-US" dirty="0" err="1"/>
              <a:t>Boethian</a:t>
            </a:r>
            <a:r>
              <a:rPr lang="en-US" dirty="0"/>
              <a:t> account must reject one of the defining aspects of the modern relevant logic paradigm: the quest for an adequate account of ‘the’ conditional. For Boethius, the </a:t>
            </a:r>
            <a:r>
              <a:rPr lang="en-US" dirty="0" err="1"/>
              <a:t>syncategorematical</a:t>
            </a:r>
            <a:r>
              <a:rPr lang="en-US" dirty="0"/>
              <a:t> term </a:t>
            </a:r>
            <a:r>
              <a:rPr lang="en-US" i="1" dirty="0" err="1"/>
              <a:t>si</a:t>
            </a:r>
            <a:r>
              <a:rPr lang="en-US" dirty="0"/>
              <a:t> does not signify a form of reasoning: it is an ambiguous verbal construction used to signify several different kinds of topical argument. </a:t>
            </a:r>
          </a:p>
          <a:p>
            <a:pPr algn="just"/>
            <a:endParaRPr lang="en-US" dirty="0"/>
          </a:p>
        </p:txBody>
      </p:sp>
    </p:spTree>
    <p:extLst>
      <p:ext uri="{BB962C8B-B14F-4D97-AF65-F5344CB8AC3E}">
        <p14:creationId xmlns:p14="http://schemas.microsoft.com/office/powerpoint/2010/main" val="396300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Questions?</a:t>
            </a:r>
          </a:p>
        </p:txBody>
      </p:sp>
      <p:sp>
        <p:nvSpPr>
          <p:cNvPr id="3" name="Subtitle 2"/>
          <p:cNvSpPr>
            <a:spLocks noGrp="1"/>
          </p:cNvSpPr>
          <p:nvPr>
            <p:ph type="subTitle" idx="1"/>
          </p:nvPr>
        </p:nvSpPr>
        <p:spPr/>
        <p:txBody>
          <a:bodyPr>
            <a:normAutofit lnSpcReduction="10000"/>
          </a:bodyPr>
          <a:lstStyle/>
          <a:p>
            <a:r>
              <a:rPr lang="en-US" dirty="0"/>
              <a:t>Jacob Archambault</a:t>
            </a:r>
          </a:p>
          <a:p>
            <a:r>
              <a:rPr lang="en-US" dirty="0"/>
              <a:t>Department of Philosophy, Fordham University</a:t>
            </a:r>
          </a:p>
          <a:p>
            <a:r>
              <a:rPr lang="en-US" dirty="0">
                <a:hlinkClick r:id="rId2"/>
              </a:rPr>
              <a:t>jarchambault@Fordham.edu</a:t>
            </a:r>
            <a:endParaRPr lang="en-US" dirty="0"/>
          </a:p>
          <a:p>
            <a:r>
              <a:rPr lang="en-US" dirty="0">
                <a:hlinkClick r:id="rId3"/>
              </a:rPr>
              <a:t>www.jacobarchambault.com</a:t>
            </a:r>
            <a:r>
              <a:rPr lang="en-US" dirty="0"/>
              <a:t> </a:t>
            </a:r>
          </a:p>
        </p:txBody>
      </p:sp>
    </p:spTree>
    <p:extLst>
      <p:ext uri="{BB962C8B-B14F-4D97-AF65-F5344CB8AC3E}">
        <p14:creationId xmlns:p14="http://schemas.microsoft.com/office/powerpoint/2010/main" val="54883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2543910"/>
              </p:ext>
            </p:extLst>
          </p:nvPr>
        </p:nvGraphicFramePr>
        <p:xfrm>
          <a:off x="10682" y="2215166"/>
          <a:ext cx="12197078" cy="2300479"/>
        </p:xfrm>
        <a:graphic>
          <a:graphicData uri="http://schemas.openxmlformats.org/drawingml/2006/table">
            <a:tbl>
              <a:tblPr firstRow="1" firstCol="1" bandRow="1">
                <a:tableStyleId>{5940675A-B579-460E-94D1-54222C63F5DA}</a:tableStyleId>
              </a:tblPr>
              <a:tblGrid>
                <a:gridCol w="2078068">
                  <a:extLst>
                    <a:ext uri="{9D8B030D-6E8A-4147-A177-3AD203B41FA5}">
                      <a16:colId xmlns:a16="http://schemas.microsoft.com/office/drawing/2014/main" val="20000"/>
                    </a:ext>
                  </a:extLst>
                </a:gridCol>
                <a:gridCol w="2731624">
                  <a:extLst>
                    <a:ext uri="{9D8B030D-6E8A-4147-A177-3AD203B41FA5}">
                      <a16:colId xmlns:a16="http://schemas.microsoft.com/office/drawing/2014/main" val="20001"/>
                    </a:ext>
                  </a:extLst>
                </a:gridCol>
                <a:gridCol w="2474637">
                  <a:extLst>
                    <a:ext uri="{9D8B030D-6E8A-4147-A177-3AD203B41FA5}">
                      <a16:colId xmlns:a16="http://schemas.microsoft.com/office/drawing/2014/main" val="20002"/>
                    </a:ext>
                  </a:extLst>
                </a:gridCol>
                <a:gridCol w="4912749">
                  <a:extLst>
                    <a:ext uri="{9D8B030D-6E8A-4147-A177-3AD203B41FA5}">
                      <a16:colId xmlns:a16="http://schemas.microsoft.com/office/drawing/2014/main" val="20003"/>
                    </a:ext>
                  </a:extLst>
                </a:gridCol>
              </a:tblGrid>
              <a:tr h="381483">
                <a:tc>
                  <a:txBody>
                    <a:bodyPr/>
                    <a:lstStyle/>
                    <a:p>
                      <a:pPr marL="0" marR="0" algn="ctr">
                        <a:lnSpc>
                          <a:spcPct val="107000"/>
                        </a:lnSpc>
                        <a:spcBef>
                          <a:spcPts val="0"/>
                        </a:spcBef>
                        <a:spcAft>
                          <a:spcPts val="0"/>
                        </a:spcAft>
                      </a:pPr>
                      <a:r>
                        <a:rPr lang="en-US" sz="2300" dirty="0">
                          <a:effectLst/>
                        </a:rPr>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gridSpan="3">
                  <a:txBody>
                    <a:bodyPr/>
                    <a:lstStyle/>
                    <a:p>
                      <a:pPr marL="0" marR="0" algn="ctr">
                        <a:lnSpc>
                          <a:spcPct val="107000"/>
                        </a:lnSpc>
                        <a:spcBef>
                          <a:spcPts val="0"/>
                        </a:spcBef>
                        <a:spcAft>
                          <a:spcPts val="0"/>
                        </a:spcAft>
                      </a:pPr>
                      <a:r>
                        <a:rPr lang="en-US" sz="2300" b="1" dirty="0">
                          <a:effectLst/>
                        </a:rPr>
                        <a:t>Question</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483">
                <a:tc>
                  <a:txBody>
                    <a:bodyPr/>
                    <a:lstStyle/>
                    <a:p>
                      <a:pPr marL="0" marR="0" algn="ctr">
                        <a:lnSpc>
                          <a:spcPct val="107000"/>
                        </a:lnSpc>
                        <a:spcBef>
                          <a:spcPts val="0"/>
                        </a:spcBef>
                        <a:spcAft>
                          <a:spcPts val="0"/>
                        </a:spcAft>
                      </a:pPr>
                      <a:r>
                        <a:rPr lang="en-US" sz="2300">
                          <a:effectLst/>
                        </a:rPr>
                        <a:t>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gridSpan="2">
                  <a:txBody>
                    <a:bodyPr/>
                    <a:lstStyle/>
                    <a:p>
                      <a:pPr marL="0" marR="0" algn="ctr">
                        <a:lnSpc>
                          <a:spcPct val="107000"/>
                        </a:lnSpc>
                        <a:spcBef>
                          <a:spcPts val="0"/>
                        </a:spcBef>
                        <a:spcAft>
                          <a:spcPts val="0"/>
                        </a:spcAft>
                      </a:pPr>
                      <a:r>
                        <a:rPr lang="en-US" sz="2300" b="1" dirty="0">
                          <a:effectLst/>
                        </a:rPr>
                        <a:t>Categorical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hMerge="1">
                  <a:txBody>
                    <a:bodyPr/>
                    <a:lstStyle/>
                    <a:p>
                      <a:endParaRPr lang="en-US"/>
                    </a:p>
                  </a:txBody>
                  <a:tcPr/>
                </a:tc>
                <a:tc>
                  <a:txBody>
                    <a:bodyPr/>
                    <a:lstStyle/>
                    <a:p>
                      <a:pPr marL="0" marR="0" algn="ctr">
                        <a:lnSpc>
                          <a:spcPct val="107000"/>
                        </a:lnSpc>
                        <a:spcBef>
                          <a:spcPts val="0"/>
                        </a:spcBef>
                        <a:spcAft>
                          <a:spcPts val="0"/>
                        </a:spcAft>
                      </a:pPr>
                      <a:r>
                        <a:rPr lang="en-US" sz="2300" b="1" dirty="0">
                          <a:effectLst/>
                        </a:rPr>
                        <a:t>Hypothetical/conditional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extLst>
                  <a:ext uri="{0D108BD9-81ED-4DB2-BD59-A6C34878D82A}">
                    <a16:rowId xmlns:a16="http://schemas.microsoft.com/office/drawing/2014/main" val="10001"/>
                  </a:ext>
                </a:extLst>
              </a:tr>
              <a:tr h="762964">
                <a:tc>
                  <a:txBody>
                    <a:bodyPr/>
                    <a:lstStyle/>
                    <a:p>
                      <a:pPr marL="0" marR="0" algn="ctr">
                        <a:lnSpc>
                          <a:spcPct val="107000"/>
                        </a:lnSpc>
                        <a:spcBef>
                          <a:spcPts val="0"/>
                        </a:spcBef>
                        <a:spcAft>
                          <a:spcPts val="0"/>
                        </a:spcAft>
                      </a:pPr>
                      <a:r>
                        <a:rPr lang="en-US" sz="2300" b="1" dirty="0">
                          <a:effectLst/>
                        </a:rPr>
                        <a:t>Mode of predication</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Inherent, substantial</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Not pertaining to</a:t>
                      </a:r>
                      <a:r>
                        <a:rPr lang="en-US" sz="2300" baseline="0" dirty="0">
                          <a:effectLst/>
                        </a:rPr>
                        <a:t> substance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rowSpan="3">
                  <a:txBody>
                    <a:bodyPr/>
                    <a:lstStyle/>
                    <a:p>
                      <a:pPr marL="0" marR="0" algn="ctr">
                        <a:lnSpc>
                          <a:spcPct val="107000"/>
                        </a:lnSpc>
                        <a:spcBef>
                          <a:spcPts val="0"/>
                        </a:spcBef>
                        <a:spcAft>
                          <a:spcPts val="0"/>
                        </a:spcAft>
                      </a:pPr>
                      <a:r>
                        <a:rPr lang="en-US" sz="2300" dirty="0">
                          <a:effectLst/>
                        </a:rPr>
                        <a:t>Whether an affirmation/negation follows an affirmation/negation,</a:t>
                      </a:r>
                    </a:p>
                    <a:p>
                      <a:pPr marL="0" marR="0" algn="ctr">
                        <a:lnSpc>
                          <a:spcPct val="107000"/>
                        </a:lnSpc>
                        <a:spcBef>
                          <a:spcPts val="0"/>
                        </a:spcBef>
                        <a:spcAft>
                          <a:spcPts val="0"/>
                        </a:spcAft>
                      </a:pPr>
                      <a:r>
                        <a:rPr lang="en-US" sz="2300" dirty="0">
                          <a:effectLst/>
                        </a:rPr>
                        <a:t>Whether an effect</a:t>
                      </a:r>
                      <a:r>
                        <a:rPr lang="en-US" sz="2300" baseline="0" dirty="0">
                          <a:effectLst/>
                        </a:rPr>
                        <a:t> follows a</a:t>
                      </a:r>
                      <a:r>
                        <a:rPr lang="en-US" sz="2300" dirty="0">
                          <a:effectLst/>
                        </a:rPr>
                        <a:t> cause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extLst>
                  <a:ext uri="{0D108BD9-81ED-4DB2-BD59-A6C34878D82A}">
                    <a16:rowId xmlns:a16="http://schemas.microsoft.com/office/drawing/2014/main" val="10002"/>
                  </a:ext>
                </a:extLst>
              </a:tr>
              <a:tr h="381483">
                <a:tc>
                  <a:txBody>
                    <a:bodyPr/>
                    <a:lstStyle/>
                    <a:p>
                      <a:pPr marL="0" marR="0" algn="ctr">
                        <a:lnSpc>
                          <a:spcPct val="107000"/>
                        </a:lnSpc>
                        <a:spcBef>
                          <a:spcPts val="0"/>
                        </a:spcBef>
                        <a:spcAft>
                          <a:spcPts val="0"/>
                        </a:spcAft>
                      </a:pPr>
                      <a:r>
                        <a:rPr lang="en-US" sz="2300" b="1" dirty="0">
                          <a:effectLst/>
                        </a:rPr>
                        <a:t>Greater than</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Genus</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Accident</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vMerge="1">
                  <a:txBody>
                    <a:bodyPr/>
                    <a:lstStyle/>
                    <a:p>
                      <a:endParaRPr lang="en-US"/>
                    </a:p>
                  </a:txBody>
                  <a:tcPr/>
                </a:tc>
                <a:extLst>
                  <a:ext uri="{0D108BD9-81ED-4DB2-BD59-A6C34878D82A}">
                    <a16:rowId xmlns:a16="http://schemas.microsoft.com/office/drawing/2014/main" val="10003"/>
                  </a:ext>
                </a:extLst>
              </a:tr>
              <a:tr h="393066">
                <a:tc>
                  <a:txBody>
                    <a:bodyPr/>
                    <a:lstStyle/>
                    <a:p>
                      <a:pPr marL="0" marR="0" algn="ctr">
                        <a:lnSpc>
                          <a:spcPct val="107000"/>
                        </a:lnSpc>
                        <a:spcBef>
                          <a:spcPts val="0"/>
                        </a:spcBef>
                        <a:spcAft>
                          <a:spcPts val="0"/>
                        </a:spcAft>
                      </a:pPr>
                      <a:r>
                        <a:rPr lang="en-US" sz="2300" b="1" dirty="0">
                          <a:effectLst/>
                        </a:rPr>
                        <a:t>Equal</a:t>
                      </a:r>
                      <a:r>
                        <a:rPr lang="en-US" sz="2300" b="1" baseline="0" dirty="0">
                          <a:effectLst/>
                        </a:rPr>
                        <a:t> to</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Definition</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err="1">
                          <a:effectLst/>
                        </a:rPr>
                        <a:t>Proprium</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v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6995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09949523"/>
              </p:ext>
            </p:extLst>
          </p:nvPr>
        </p:nvGraphicFramePr>
        <p:xfrm>
          <a:off x="-9622" y="2822525"/>
          <a:ext cx="12211244" cy="2585862"/>
        </p:xfrm>
        <a:graphic>
          <a:graphicData uri="http://schemas.openxmlformats.org/drawingml/2006/table">
            <a:tbl>
              <a:tblPr firstRow="1" firstCol="1" bandRow="1">
                <a:tableStyleId>{073A0DAA-6AF3-43AB-8588-CEC1D06C72B9}</a:tableStyleId>
              </a:tblPr>
              <a:tblGrid>
                <a:gridCol w="4069544">
                  <a:extLst>
                    <a:ext uri="{9D8B030D-6E8A-4147-A177-3AD203B41FA5}">
                      <a16:colId xmlns:a16="http://schemas.microsoft.com/office/drawing/2014/main" val="20000"/>
                    </a:ext>
                  </a:extLst>
                </a:gridCol>
                <a:gridCol w="4070850">
                  <a:extLst>
                    <a:ext uri="{9D8B030D-6E8A-4147-A177-3AD203B41FA5}">
                      <a16:colId xmlns:a16="http://schemas.microsoft.com/office/drawing/2014/main" val="20001"/>
                    </a:ext>
                  </a:extLst>
                </a:gridCol>
                <a:gridCol w="4070850">
                  <a:extLst>
                    <a:ext uri="{9D8B030D-6E8A-4147-A177-3AD203B41FA5}">
                      <a16:colId xmlns:a16="http://schemas.microsoft.com/office/drawing/2014/main" val="20002"/>
                    </a:ext>
                  </a:extLst>
                </a:gridCol>
              </a:tblGrid>
              <a:tr h="368950">
                <a:tc>
                  <a:txBody>
                    <a:bodyPr/>
                    <a:lstStyle/>
                    <a:p>
                      <a:pPr marL="0" marR="0">
                        <a:lnSpc>
                          <a:spcPct val="107000"/>
                        </a:lnSpc>
                        <a:spcBef>
                          <a:spcPts val="0"/>
                        </a:spcBef>
                        <a:spcAft>
                          <a:spcPts val="0"/>
                        </a:spcAft>
                      </a:pPr>
                      <a:r>
                        <a:rPr lang="en-US" sz="2300" dirty="0">
                          <a:effectLst/>
                        </a:rPr>
                        <a:t>Arguments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a:effectLst/>
                        </a:rPr>
                        <a:t>Necessary</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a:effectLst/>
                        </a:rPr>
                        <a:t>Not necessary</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extLst>
                  <a:ext uri="{0D108BD9-81ED-4DB2-BD59-A6C34878D82A}">
                    <a16:rowId xmlns:a16="http://schemas.microsoft.com/office/drawing/2014/main" val="10000"/>
                  </a:ext>
                </a:extLst>
              </a:tr>
              <a:tr h="1090523">
                <a:tc>
                  <a:txBody>
                    <a:bodyPr/>
                    <a:lstStyle/>
                    <a:p>
                      <a:pPr marL="0" marR="0">
                        <a:lnSpc>
                          <a:spcPct val="107000"/>
                        </a:lnSpc>
                        <a:spcBef>
                          <a:spcPts val="0"/>
                        </a:spcBef>
                        <a:spcAft>
                          <a:spcPts val="0"/>
                        </a:spcAft>
                      </a:pPr>
                      <a:r>
                        <a:rPr lang="en-US" sz="2300" dirty="0" err="1">
                          <a:effectLst/>
                        </a:rPr>
                        <a:t>Probabilis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a:effectLst/>
                        </a:rPr>
                        <a:t>If</a:t>
                      </a:r>
                      <a:r>
                        <a:rPr lang="en-US" sz="2300" baseline="0" dirty="0">
                          <a:effectLst/>
                        </a:rPr>
                        <a:t> anything is added to something, the whole becomes greater. </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a:effectLst/>
                        </a:rPr>
                        <a:t>If she is a mother, she loves</a:t>
                      </a:r>
                      <a:r>
                        <a:rPr lang="en-US" sz="2300" baseline="0" dirty="0">
                          <a:effectLst/>
                        </a:rPr>
                        <a:t> her child.</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extLst>
                  <a:ext uri="{0D108BD9-81ED-4DB2-BD59-A6C34878D82A}">
                    <a16:rowId xmlns:a16="http://schemas.microsoft.com/office/drawing/2014/main" val="10001"/>
                  </a:ext>
                </a:extLst>
              </a:tr>
              <a:tr h="1090523">
                <a:tc>
                  <a:txBody>
                    <a:bodyPr/>
                    <a:lstStyle/>
                    <a:p>
                      <a:pPr marL="0" marR="0">
                        <a:lnSpc>
                          <a:spcPct val="107000"/>
                        </a:lnSpc>
                        <a:spcBef>
                          <a:spcPts val="0"/>
                        </a:spcBef>
                        <a:spcAft>
                          <a:spcPts val="0"/>
                        </a:spcAft>
                      </a:pPr>
                      <a:r>
                        <a:rPr lang="en-US" sz="2300" dirty="0">
                          <a:effectLst/>
                        </a:rPr>
                        <a:t>Non </a:t>
                      </a:r>
                      <a:r>
                        <a:rPr lang="en-US" sz="2300" dirty="0" err="1">
                          <a:effectLst/>
                        </a:rPr>
                        <a:t>probabilis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a:effectLst/>
                        </a:rPr>
                        <a:t>If the moon is placed in front of the sun, the sun’s brightness fails.</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a:effectLst/>
                        </a:rPr>
                        <a:t>Diogenes has horns</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2480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8219090"/>
              </p:ext>
            </p:extLst>
          </p:nvPr>
        </p:nvGraphicFramePr>
        <p:xfrm>
          <a:off x="0" y="837128"/>
          <a:ext cx="12192000" cy="5724658"/>
        </p:xfrm>
        <a:graphic>
          <a:graphicData uri="http://schemas.openxmlformats.org/drawingml/2006/table">
            <a:tbl>
              <a:tblPr firstRow="1" firstCol="1" bandRow="1">
                <a:tableStyleId>{073A0DAA-6AF3-43AB-8588-CEC1D06C72B9}</a:tableStyleId>
              </a:tblPr>
              <a:tblGrid>
                <a:gridCol w="3759309">
                  <a:extLst>
                    <a:ext uri="{9D8B030D-6E8A-4147-A177-3AD203B41FA5}">
                      <a16:colId xmlns:a16="http://schemas.microsoft.com/office/drawing/2014/main" val="20000"/>
                    </a:ext>
                  </a:extLst>
                </a:gridCol>
                <a:gridCol w="4297843">
                  <a:extLst>
                    <a:ext uri="{9D8B030D-6E8A-4147-A177-3AD203B41FA5}">
                      <a16:colId xmlns:a16="http://schemas.microsoft.com/office/drawing/2014/main" val="20001"/>
                    </a:ext>
                  </a:extLst>
                </a:gridCol>
                <a:gridCol w="4134848">
                  <a:extLst>
                    <a:ext uri="{9D8B030D-6E8A-4147-A177-3AD203B41FA5}">
                      <a16:colId xmlns:a16="http://schemas.microsoft.com/office/drawing/2014/main" val="20002"/>
                    </a:ext>
                  </a:extLst>
                </a:gridCol>
              </a:tblGrid>
              <a:tr h="286234">
                <a:tc>
                  <a:txBody>
                    <a:bodyPr/>
                    <a:lstStyle/>
                    <a:p>
                      <a:pPr marL="0" marR="0" algn="ctr">
                        <a:lnSpc>
                          <a:spcPct val="107000"/>
                        </a:lnSpc>
                        <a:spcBef>
                          <a:spcPts val="0"/>
                        </a:spcBef>
                        <a:spcAft>
                          <a:spcPts val="0"/>
                        </a:spcAft>
                      </a:pPr>
                      <a:r>
                        <a:rPr lang="en-US" sz="1300" dirty="0">
                          <a:effectLst/>
                        </a:rPr>
                        <a:t>Types of argumentation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ctr">
                        <a:lnSpc>
                          <a:spcPct val="107000"/>
                        </a:lnSpc>
                        <a:spcBef>
                          <a:spcPts val="0"/>
                        </a:spcBef>
                        <a:spcAft>
                          <a:spcPts val="0"/>
                        </a:spcAft>
                      </a:pPr>
                      <a:r>
                        <a:rPr lang="en-US" sz="1300" dirty="0">
                          <a:effectLst/>
                        </a:rPr>
                        <a:t>Syllogism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ctr">
                        <a:lnSpc>
                          <a:spcPct val="107000"/>
                        </a:lnSpc>
                        <a:spcBef>
                          <a:spcPts val="0"/>
                        </a:spcBef>
                        <a:spcAft>
                          <a:spcPts val="0"/>
                        </a:spcAft>
                      </a:pPr>
                      <a:r>
                        <a:rPr lang="en-US" sz="1300" dirty="0">
                          <a:effectLst/>
                        </a:rPr>
                        <a:t>Induction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extLst>
                  <a:ext uri="{0D108BD9-81ED-4DB2-BD59-A6C34878D82A}">
                    <a16:rowId xmlns:a16="http://schemas.microsoft.com/office/drawing/2014/main" val="10000"/>
                  </a:ext>
                </a:extLst>
              </a:tr>
              <a:tr h="1431165">
                <a:tc>
                  <a:txBody>
                    <a:bodyPr/>
                    <a:lstStyle/>
                    <a:p>
                      <a:pPr marL="0" marR="0" algn="ctr">
                        <a:lnSpc>
                          <a:spcPct val="107000"/>
                        </a:lnSpc>
                        <a:spcBef>
                          <a:spcPts val="0"/>
                        </a:spcBef>
                        <a:spcAft>
                          <a:spcPts val="0"/>
                        </a:spcAft>
                      </a:pPr>
                      <a:r>
                        <a:rPr lang="en-US" sz="1300" dirty="0">
                          <a:effectLst/>
                        </a:rPr>
                        <a:t>Definition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a:effectLst/>
                        </a:rPr>
                        <a:t>A</a:t>
                      </a:r>
                      <a:r>
                        <a:rPr lang="en-US" sz="1300" baseline="0" dirty="0">
                          <a:effectLst/>
                        </a:rPr>
                        <a:t> speech in which, certain things being put forth and conceded, something distinct from what is conceded must come about by those very things which were conceded. </a:t>
                      </a:r>
                      <a:r>
                        <a:rPr lang="en-US" sz="1300" i="1" baseline="0" dirty="0">
                          <a:effectLst/>
                        </a:rPr>
                        <a:t>(</a:t>
                      </a:r>
                      <a:r>
                        <a:rPr lang="en-US" sz="1300" i="1" dirty="0" err="1">
                          <a:effectLst/>
                        </a:rPr>
                        <a:t>Oratio</a:t>
                      </a:r>
                      <a:r>
                        <a:rPr lang="en-US" sz="1300" i="1" dirty="0">
                          <a:effectLst/>
                        </a:rPr>
                        <a:t> in qua </a:t>
                      </a:r>
                      <a:r>
                        <a:rPr lang="en-US" sz="1300" i="1" dirty="0" err="1">
                          <a:effectLst/>
                        </a:rPr>
                        <a:t>quibusdam</a:t>
                      </a:r>
                      <a:r>
                        <a:rPr lang="en-US" sz="1300" i="1" dirty="0">
                          <a:effectLst/>
                        </a:rPr>
                        <a:t> </a:t>
                      </a:r>
                      <a:r>
                        <a:rPr lang="en-US" sz="1300" i="1" dirty="0" err="1">
                          <a:effectLst/>
                        </a:rPr>
                        <a:t>positis</a:t>
                      </a:r>
                      <a:r>
                        <a:rPr lang="en-US" sz="1300" i="1" dirty="0">
                          <a:effectLst/>
                        </a:rPr>
                        <a:t> et </a:t>
                      </a:r>
                      <a:r>
                        <a:rPr lang="en-US" sz="1300" i="1" dirty="0" err="1">
                          <a:effectLst/>
                        </a:rPr>
                        <a:t>concessis</a:t>
                      </a:r>
                      <a:r>
                        <a:rPr lang="en-US" sz="1300" i="1" dirty="0">
                          <a:effectLst/>
                        </a:rPr>
                        <a:t>, </a:t>
                      </a:r>
                      <a:r>
                        <a:rPr lang="en-US" sz="1300" i="1" dirty="0" err="1">
                          <a:effectLst/>
                        </a:rPr>
                        <a:t>aliud</a:t>
                      </a:r>
                      <a:r>
                        <a:rPr lang="en-US" sz="1300" i="1" dirty="0">
                          <a:effectLst/>
                        </a:rPr>
                        <a:t> </a:t>
                      </a:r>
                      <a:r>
                        <a:rPr lang="en-US" sz="1300" i="1" dirty="0" err="1">
                          <a:effectLst/>
                        </a:rPr>
                        <a:t>quiddam</a:t>
                      </a:r>
                      <a:r>
                        <a:rPr lang="en-US" sz="1300" i="1" dirty="0">
                          <a:effectLst/>
                        </a:rPr>
                        <a:t> per </a:t>
                      </a:r>
                      <a:r>
                        <a:rPr lang="en-US" sz="1300" i="1" dirty="0" err="1">
                          <a:effectLst/>
                        </a:rPr>
                        <a:t>ea</a:t>
                      </a:r>
                      <a:r>
                        <a:rPr lang="en-US" sz="1300" i="1" dirty="0">
                          <a:effectLst/>
                        </a:rPr>
                        <a:t> </a:t>
                      </a:r>
                      <a:r>
                        <a:rPr lang="en-US" sz="1300" i="1" dirty="0" err="1">
                          <a:effectLst/>
                        </a:rPr>
                        <a:t>ipsa</a:t>
                      </a:r>
                      <a:r>
                        <a:rPr lang="en-US" sz="1300" i="1" dirty="0">
                          <a:effectLst/>
                        </a:rPr>
                        <a:t> quae </a:t>
                      </a:r>
                      <a:r>
                        <a:rPr lang="en-US" sz="1300" i="1" dirty="0" err="1">
                          <a:effectLst/>
                        </a:rPr>
                        <a:t>concessa</a:t>
                      </a:r>
                      <a:r>
                        <a:rPr lang="en-US" sz="1300" i="1" dirty="0">
                          <a:effectLst/>
                        </a:rPr>
                        <a:t> </a:t>
                      </a:r>
                      <a:r>
                        <a:rPr lang="en-US" sz="1300" i="1" dirty="0" err="1">
                          <a:effectLst/>
                        </a:rPr>
                        <a:t>sunt</a:t>
                      </a:r>
                      <a:r>
                        <a:rPr lang="en-US" sz="1300" i="1" dirty="0">
                          <a:effectLst/>
                        </a:rPr>
                        <a:t>, </a:t>
                      </a:r>
                      <a:r>
                        <a:rPr lang="en-US" sz="1300" i="1" dirty="0" err="1">
                          <a:effectLst/>
                        </a:rPr>
                        <a:t>evenire</a:t>
                      </a:r>
                      <a:r>
                        <a:rPr lang="en-US" sz="1300" i="1" dirty="0">
                          <a:effectLst/>
                        </a:rPr>
                        <a:t> </a:t>
                      </a:r>
                      <a:r>
                        <a:rPr lang="en-US" sz="1300" i="1" dirty="0" err="1">
                          <a:effectLst/>
                        </a:rPr>
                        <a:t>necesse</a:t>
                      </a:r>
                      <a:r>
                        <a:rPr lang="en-US" sz="1300" i="1" dirty="0">
                          <a:effectLst/>
                        </a:rPr>
                        <a:t> </a:t>
                      </a:r>
                      <a:r>
                        <a:rPr lang="en-US" sz="1300" i="1" dirty="0" err="1">
                          <a:effectLst/>
                        </a:rPr>
                        <a:t>est</a:t>
                      </a:r>
                      <a:r>
                        <a:rPr lang="en-US" sz="1300" i="1" dirty="0">
                          <a:effectLst/>
                        </a:rPr>
                        <a:t>, quam </a:t>
                      </a:r>
                      <a:r>
                        <a:rPr lang="en-US" sz="1300" i="1" dirty="0" err="1">
                          <a:effectLst/>
                        </a:rPr>
                        <a:t>sint</a:t>
                      </a:r>
                      <a:r>
                        <a:rPr lang="en-US" sz="1300" i="1" dirty="0">
                          <a:effectLst/>
                        </a:rPr>
                        <a:t> </a:t>
                      </a:r>
                      <a:r>
                        <a:rPr lang="en-US" sz="1300" i="1" dirty="0" err="1">
                          <a:effectLst/>
                        </a:rPr>
                        <a:t>ipsa</a:t>
                      </a:r>
                      <a:r>
                        <a:rPr lang="en-US" sz="1300" i="1" dirty="0">
                          <a:effectLst/>
                        </a:rPr>
                        <a:t> quae </a:t>
                      </a:r>
                      <a:r>
                        <a:rPr lang="en-US" sz="1300" i="1" dirty="0" err="1">
                          <a:effectLst/>
                        </a:rPr>
                        <a:t>concessa</a:t>
                      </a:r>
                      <a:r>
                        <a:rPr lang="en-US" sz="1300" i="1" dirty="0">
                          <a:effectLst/>
                        </a:rPr>
                        <a:t> </a:t>
                      </a:r>
                      <a:r>
                        <a:rPr lang="en-US" sz="1300" i="1" dirty="0" err="1">
                          <a:effectLst/>
                        </a:rPr>
                        <a:t>sunt</a:t>
                      </a:r>
                      <a:r>
                        <a:rPr lang="en-US" sz="1300" i="1" dirty="0">
                          <a:effectLst/>
                        </a:rPr>
                        <a:t>)</a:t>
                      </a:r>
                      <a:endParaRPr lang="en-US" sz="1300" i="1"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a:effectLst/>
                        </a:rPr>
                        <a:t>A speech whereby a progression from particulars to universals occurs.</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extLst>
                  <a:ext uri="{0D108BD9-81ED-4DB2-BD59-A6C34878D82A}">
                    <a16:rowId xmlns:a16="http://schemas.microsoft.com/office/drawing/2014/main" val="10001"/>
                  </a:ext>
                </a:extLst>
              </a:tr>
              <a:tr h="4007259">
                <a:tc>
                  <a:txBody>
                    <a:bodyPr/>
                    <a:lstStyle/>
                    <a:p>
                      <a:pPr marL="0" marR="0" algn="ctr">
                        <a:lnSpc>
                          <a:spcPct val="107000"/>
                        </a:lnSpc>
                        <a:spcBef>
                          <a:spcPts val="0"/>
                        </a:spcBef>
                        <a:spcAft>
                          <a:spcPts val="0"/>
                        </a:spcAft>
                      </a:pPr>
                      <a:r>
                        <a:rPr lang="en-US" sz="1300" dirty="0">
                          <a:effectLst/>
                        </a:rPr>
                        <a:t>Example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a:effectLst/>
                        </a:rPr>
                        <a:t>Every man is an animal, every animal is a substance,</a:t>
                      </a:r>
                      <a:r>
                        <a:rPr lang="en-US" sz="1300" baseline="0" dirty="0">
                          <a:effectLst/>
                        </a:rPr>
                        <a:t> therefore, every man is a substance.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a:effectLst/>
                        </a:rPr>
                        <a:t>If, in governing ships, the captain</a:t>
                      </a:r>
                      <a:r>
                        <a:rPr lang="en-US" sz="1300" baseline="0" dirty="0">
                          <a:effectLst/>
                        </a:rPr>
                        <a:t> is chosen not by lot, but by art; if in governing horses the </a:t>
                      </a:r>
                      <a:r>
                        <a:rPr lang="en-US" sz="1300" baseline="0" dirty="0" err="1">
                          <a:effectLst/>
                        </a:rPr>
                        <a:t>horsemaster</a:t>
                      </a:r>
                      <a:r>
                        <a:rPr lang="en-US" sz="1300" baseline="0" dirty="0">
                          <a:effectLst/>
                        </a:rPr>
                        <a:t> is picked not by chance happening, but by the recommendation of art; if, in the administration of a republic the prince is not elected by lot, but by art, and this is found to be so in many things, then by these it is inferred that also in every matter requiring governance or administration, the governor must be chosen not by lot, but by art.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42756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and Material Consequence</a:t>
            </a:r>
          </a:p>
        </p:txBody>
      </p:sp>
      <p:sp>
        <p:nvSpPr>
          <p:cNvPr id="3" name="Content Placeholder 2"/>
          <p:cNvSpPr>
            <a:spLocks noGrp="1"/>
          </p:cNvSpPr>
          <p:nvPr>
            <p:ph idx="1"/>
          </p:nvPr>
        </p:nvSpPr>
        <p:spPr/>
        <p:txBody>
          <a:bodyPr>
            <a:normAutofit/>
          </a:bodyPr>
          <a:lstStyle/>
          <a:p>
            <a:pPr algn="just"/>
            <a:r>
              <a:rPr lang="en-US" dirty="0"/>
              <a:t>“A consequence which is valid in all terms retaining a similar form is called </a:t>
            </a:r>
            <a:r>
              <a:rPr lang="en-US" i="1" dirty="0"/>
              <a:t>formal. </a:t>
            </a:r>
            <a:r>
              <a:rPr lang="en-US" dirty="0"/>
              <a:t>Or […] a formal consequence is one such that every proposition similar in form to it would be a good consequence” – John </a:t>
            </a:r>
            <a:r>
              <a:rPr lang="en-US" dirty="0" err="1"/>
              <a:t>Buridan</a:t>
            </a:r>
            <a:r>
              <a:rPr lang="en-US" dirty="0"/>
              <a:t>, </a:t>
            </a:r>
            <a:r>
              <a:rPr lang="en-US" i="1" dirty="0" err="1"/>
              <a:t>Tractatus</a:t>
            </a:r>
            <a:r>
              <a:rPr lang="en-US" i="1" dirty="0"/>
              <a:t> de </a:t>
            </a:r>
            <a:r>
              <a:rPr lang="en-US" i="1" dirty="0" err="1"/>
              <a:t>Consequentiis</a:t>
            </a:r>
            <a:r>
              <a:rPr lang="en-US" i="1" dirty="0"/>
              <a:t>, </a:t>
            </a:r>
            <a:r>
              <a:rPr lang="en-US" dirty="0"/>
              <a:t>Bk. I, cap. 4</a:t>
            </a:r>
            <a:endParaRPr lang="en-US" i="1" dirty="0"/>
          </a:p>
          <a:p>
            <a:pPr algn="just"/>
            <a:r>
              <a:rPr lang="en-US" dirty="0"/>
              <a:t>“A material consequence, however, is one where not every proposition similar in form would be a good consequence” – Ibid.</a:t>
            </a:r>
          </a:p>
          <a:p>
            <a:pPr algn="just"/>
            <a:r>
              <a:rPr lang="en-US" dirty="0"/>
              <a:t>“It seems to me that </a:t>
            </a:r>
            <a:r>
              <a:rPr lang="en-US" b="1" i="1" dirty="0"/>
              <a:t>no material consequence is evident in inferring except by reducing it to a formal one</a:t>
            </a:r>
            <a:r>
              <a:rPr lang="en-US" dirty="0"/>
              <a:t>. It is reduced to a formal one by adding another proposition or other propositions, the positioning of which in the antecedent gives a formal consequence.” – Ibid.</a:t>
            </a:r>
            <a:endParaRPr lang="en-US" b="1" i="1" dirty="0"/>
          </a:p>
        </p:txBody>
      </p:sp>
    </p:spTree>
    <p:extLst>
      <p:ext uri="{BB962C8B-B14F-4D97-AF65-F5344CB8AC3E}">
        <p14:creationId xmlns:p14="http://schemas.microsoft.com/office/powerpoint/2010/main" val="90956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94750908"/>
              </p:ext>
            </p:extLst>
          </p:nvPr>
        </p:nvGraphicFramePr>
        <p:xfrm>
          <a:off x="8587" y="2479625"/>
          <a:ext cx="12174826" cy="2207096"/>
        </p:xfrm>
        <a:graphic>
          <a:graphicData uri="http://schemas.openxmlformats.org/drawingml/2006/table">
            <a:tbl>
              <a:tblPr firstRow="1" firstCol="1" bandRow="1">
                <a:tableStyleId>{5940675A-B579-460E-94D1-54222C63F5DA}</a:tableStyleId>
              </a:tblPr>
              <a:tblGrid>
                <a:gridCol w="6087413">
                  <a:extLst>
                    <a:ext uri="{9D8B030D-6E8A-4147-A177-3AD203B41FA5}">
                      <a16:colId xmlns:a16="http://schemas.microsoft.com/office/drawing/2014/main" val="20000"/>
                    </a:ext>
                  </a:extLst>
                </a:gridCol>
                <a:gridCol w="6087413">
                  <a:extLst>
                    <a:ext uri="{9D8B030D-6E8A-4147-A177-3AD203B41FA5}">
                      <a16:colId xmlns:a16="http://schemas.microsoft.com/office/drawing/2014/main" val="20001"/>
                    </a:ext>
                  </a:extLst>
                </a:gridCol>
              </a:tblGrid>
              <a:tr h="367850">
                <a:tc gridSpan="2">
                  <a:txBody>
                    <a:bodyPr/>
                    <a:lstStyle/>
                    <a:p>
                      <a:pPr marL="0" marR="0" algn="ctr">
                        <a:lnSpc>
                          <a:spcPct val="107000"/>
                        </a:lnSpc>
                        <a:spcBef>
                          <a:spcPts val="0"/>
                        </a:spcBef>
                        <a:spcAft>
                          <a:spcPts val="0"/>
                        </a:spcAft>
                      </a:pPr>
                      <a:r>
                        <a:rPr lang="en-US" sz="2300" b="1" dirty="0">
                          <a:effectLst/>
                        </a:rPr>
                        <a:t>Types of syllogisms</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hMerge="1">
                  <a:txBody>
                    <a:bodyPr/>
                    <a:lstStyle/>
                    <a:p>
                      <a:endParaRPr lang="en-US"/>
                    </a:p>
                  </a:txBody>
                  <a:tcPr/>
                </a:tc>
                <a:extLst>
                  <a:ext uri="{0D108BD9-81ED-4DB2-BD59-A6C34878D82A}">
                    <a16:rowId xmlns:a16="http://schemas.microsoft.com/office/drawing/2014/main" val="10000"/>
                  </a:ext>
                </a:extLst>
              </a:tr>
              <a:tr h="367850">
                <a:tc>
                  <a:txBody>
                    <a:bodyPr/>
                    <a:lstStyle/>
                    <a:p>
                      <a:pPr marL="0" marR="0" algn="ctr">
                        <a:lnSpc>
                          <a:spcPct val="107000"/>
                        </a:lnSpc>
                        <a:spcBef>
                          <a:spcPts val="0"/>
                        </a:spcBef>
                        <a:spcAft>
                          <a:spcPts val="0"/>
                        </a:spcAft>
                      </a:pPr>
                      <a:r>
                        <a:rPr lang="en-US" sz="2300" b="1" dirty="0">
                          <a:effectLst/>
                        </a:rPr>
                        <a:t>Predicative/Categorical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a:txBody>
                    <a:bodyPr/>
                    <a:lstStyle/>
                    <a:p>
                      <a:pPr marL="0" marR="0" algn="ctr">
                        <a:lnSpc>
                          <a:spcPct val="107000"/>
                        </a:lnSpc>
                        <a:spcBef>
                          <a:spcPts val="0"/>
                        </a:spcBef>
                        <a:spcAft>
                          <a:spcPts val="0"/>
                        </a:spcAft>
                      </a:pPr>
                      <a:r>
                        <a:rPr lang="en-US" sz="2300" b="1" dirty="0">
                          <a:effectLst/>
                        </a:rPr>
                        <a:t>Conditional/ Hypothetical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extLst>
                  <a:ext uri="{0D108BD9-81ED-4DB2-BD59-A6C34878D82A}">
                    <a16:rowId xmlns:a16="http://schemas.microsoft.com/office/drawing/2014/main" val="10001"/>
                  </a:ext>
                </a:extLst>
              </a:tr>
              <a:tr h="735698">
                <a:tc>
                  <a:txBody>
                    <a:bodyPr/>
                    <a:lstStyle/>
                    <a:p>
                      <a:pPr marL="0" marR="0" algn="just">
                        <a:lnSpc>
                          <a:spcPct val="107000"/>
                        </a:lnSpc>
                        <a:spcBef>
                          <a:spcPts val="0"/>
                        </a:spcBef>
                        <a:spcAft>
                          <a:spcPts val="0"/>
                        </a:spcAft>
                      </a:pPr>
                      <a:r>
                        <a:rPr lang="en-US" sz="2300" dirty="0">
                          <a:effectLst/>
                        </a:rPr>
                        <a:t>i.e. those that are joined entirely by predicative propositions.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a:txBody>
                    <a:bodyPr/>
                    <a:lstStyle/>
                    <a:p>
                      <a:pPr marL="0" marR="0" algn="just">
                        <a:lnSpc>
                          <a:spcPct val="107000"/>
                        </a:lnSpc>
                        <a:spcBef>
                          <a:spcPts val="0"/>
                        </a:spcBef>
                        <a:spcAft>
                          <a:spcPts val="0"/>
                        </a:spcAft>
                      </a:pPr>
                      <a:r>
                        <a:rPr lang="en-US" sz="2300" dirty="0">
                          <a:effectLst/>
                        </a:rPr>
                        <a:t>i.e. the propositions</a:t>
                      </a:r>
                      <a:r>
                        <a:rPr lang="en-US" sz="2300" baseline="0" dirty="0">
                          <a:effectLst/>
                        </a:rPr>
                        <a:t> of which are linked by a condition.</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extLst>
                  <a:ext uri="{0D108BD9-81ED-4DB2-BD59-A6C34878D82A}">
                    <a16:rowId xmlns:a16="http://schemas.microsoft.com/office/drawing/2014/main" val="10002"/>
                  </a:ext>
                </a:extLst>
              </a:tr>
              <a:tr h="735698">
                <a:tc>
                  <a:txBody>
                    <a:bodyPr/>
                    <a:lstStyle/>
                    <a:p>
                      <a:pPr marL="0" marR="0" algn="just">
                        <a:lnSpc>
                          <a:spcPct val="107000"/>
                        </a:lnSpc>
                        <a:spcBef>
                          <a:spcPts val="0"/>
                        </a:spcBef>
                        <a:spcAft>
                          <a:spcPts val="0"/>
                        </a:spcAft>
                      </a:pPr>
                      <a:r>
                        <a:rPr lang="en-US" sz="2300" dirty="0">
                          <a:effectLst/>
                        </a:rPr>
                        <a:t>e.g. every man</a:t>
                      </a:r>
                      <a:r>
                        <a:rPr lang="en-US" sz="2300" baseline="0" dirty="0">
                          <a:effectLst/>
                        </a:rPr>
                        <a:t> is an animal, every animal is a substance, therefore, every man is a substance.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a:txBody>
                    <a:bodyPr/>
                    <a:lstStyle/>
                    <a:p>
                      <a:pPr marL="0" marR="0" algn="just">
                        <a:lnSpc>
                          <a:spcPct val="107000"/>
                        </a:lnSpc>
                        <a:spcBef>
                          <a:spcPts val="0"/>
                        </a:spcBef>
                        <a:spcAft>
                          <a:spcPts val="0"/>
                        </a:spcAft>
                      </a:pPr>
                      <a:r>
                        <a:rPr lang="en-US" sz="2300" dirty="0">
                          <a:effectLst/>
                        </a:rPr>
                        <a:t>If it is day, it is light; but it is</a:t>
                      </a:r>
                      <a:r>
                        <a:rPr lang="en-US" sz="2300" baseline="0" dirty="0">
                          <a:effectLst/>
                        </a:rPr>
                        <a:t> day. Therefore, it is light.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8637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and Material Consequence (cont.)</a:t>
            </a:r>
          </a:p>
        </p:txBody>
      </p:sp>
      <p:sp>
        <p:nvSpPr>
          <p:cNvPr id="3" name="Content Placeholder 2"/>
          <p:cNvSpPr>
            <a:spLocks noGrp="1"/>
          </p:cNvSpPr>
          <p:nvPr>
            <p:ph idx="1"/>
          </p:nvPr>
        </p:nvSpPr>
        <p:spPr/>
        <p:txBody>
          <a:bodyPr/>
          <a:lstStyle/>
          <a:p>
            <a:pPr algn="just"/>
            <a:r>
              <a:rPr lang="en-US" dirty="0"/>
              <a:t>Elements of formal consequence</a:t>
            </a:r>
          </a:p>
          <a:p>
            <a:pPr lvl="1" algn="just"/>
            <a:r>
              <a:rPr lang="en-US" dirty="0"/>
              <a:t>Logical </a:t>
            </a:r>
            <a:r>
              <a:rPr lang="en-US" dirty="0" err="1"/>
              <a:t>Hylomorphism</a:t>
            </a:r>
            <a:r>
              <a:rPr lang="en-US" dirty="0"/>
              <a:t> (Alexander of </a:t>
            </a:r>
            <a:r>
              <a:rPr lang="en-US" dirty="0" err="1"/>
              <a:t>Aphrodisias</a:t>
            </a:r>
            <a:r>
              <a:rPr lang="en-US" dirty="0"/>
              <a:t>)</a:t>
            </a:r>
          </a:p>
          <a:p>
            <a:pPr lvl="1" algn="just"/>
            <a:r>
              <a:rPr lang="en-US" dirty="0"/>
              <a:t>The development of a notion of consequence (Burley)</a:t>
            </a:r>
          </a:p>
          <a:p>
            <a:pPr lvl="1" algn="just"/>
            <a:r>
              <a:rPr lang="en-US" dirty="0"/>
              <a:t>The application of </a:t>
            </a:r>
            <a:r>
              <a:rPr lang="en-US" dirty="0" err="1"/>
              <a:t>hylomorphism</a:t>
            </a:r>
            <a:r>
              <a:rPr lang="en-US" dirty="0"/>
              <a:t> to the concept of consequence (Ockham)</a:t>
            </a:r>
          </a:p>
          <a:p>
            <a:pPr lvl="1" algn="just"/>
            <a:r>
              <a:rPr lang="en-US" dirty="0"/>
              <a:t>The determination of formal consequence in terms of a substitution criterion (</a:t>
            </a:r>
            <a:r>
              <a:rPr lang="en-US" dirty="0" err="1"/>
              <a:t>Buridan</a:t>
            </a:r>
            <a:r>
              <a:rPr lang="en-US" dirty="0"/>
              <a:t>)</a:t>
            </a:r>
          </a:p>
        </p:txBody>
      </p:sp>
    </p:spTree>
    <p:extLst>
      <p:ext uri="{BB962C8B-B14F-4D97-AF65-F5344CB8AC3E}">
        <p14:creationId xmlns:p14="http://schemas.microsoft.com/office/powerpoint/2010/main" val="87249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a:t>
            </a:r>
            <a:r>
              <a:rPr lang="en-US" i="1" dirty="0"/>
              <a:t>De </a:t>
            </a:r>
            <a:r>
              <a:rPr lang="en-US" i="1" dirty="0" err="1"/>
              <a:t>Differentiis</a:t>
            </a:r>
            <a:r>
              <a:rPr lang="en-US" i="1" dirty="0"/>
              <a:t> </a:t>
            </a:r>
            <a:r>
              <a:rPr lang="en-US" i="1" dirty="0" err="1"/>
              <a:t>Topicis</a:t>
            </a:r>
            <a:r>
              <a:rPr lang="en-US" dirty="0"/>
              <a:t>?</a:t>
            </a:r>
          </a:p>
        </p:txBody>
      </p:sp>
      <p:sp>
        <p:nvSpPr>
          <p:cNvPr id="3" name="Content Placeholder 2"/>
          <p:cNvSpPr>
            <a:spLocks noGrp="1"/>
          </p:cNvSpPr>
          <p:nvPr>
            <p:ph idx="1"/>
          </p:nvPr>
        </p:nvSpPr>
        <p:spPr/>
        <p:txBody>
          <a:bodyPr/>
          <a:lstStyle/>
          <a:p>
            <a:pPr algn="just"/>
            <a:r>
              <a:rPr lang="en-US" dirty="0"/>
              <a:t>Typically, the last work of the </a:t>
            </a:r>
            <a:r>
              <a:rPr lang="en-US" i="1" dirty="0" err="1"/>
              <a:t>Logica</a:t>
            </a:r>
            <a:r>
              <a:rPr lang="en-US" i="1" dirty="0"/>
              <a:t> </a:t>
            </a:r>
            <a:r>
              <a:rPr lang="en-US" i="1" dirty="0" err="1"/>
              <a:t>Vetus</a:t>
            </a:r>
            <a:r>
              <a:rPr lang="en-US" dirty="0"/>
              <a:t> to be read before introducing the </a:t>
            </a:r>
            <a:r>
              <a:rPr lang="en-US" i="1" dirty="0" err="1"/>
              <a:t>Logica</a:t>
            </a:r>
            <a:r>
              <a:rPr lang="en-US" i="1" dirty="0"/>
              <a:t> Nova</a:t>
            </a:r>
            <a:r>
              <a:rPr lang="en-US" dirty="0"/>
              <a:t>. </a:t>
            </a:r>
          </a:p>
          <a:p>
            <a:pPr algn="just"/>
            <a:r>
              <a:rPr lang="en-US" dirty="0"/>
              <a:t>A once influential hypothesis: treatises on consequences developed out of the topical tradition (Stump). </a:t>
            </a:r>
          </a:p>
          <a:p>
            <a:pPr marL="0" indent="0" algn="just">
              <a:buNone/>
            </a:pP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30373523"/>
              </p:ext>
            </p:extLst>
          </p:nvPr>
        </p:nvGraphicFramePr>
        <p:xfrm>
          <a:off x="838200" y="3519230"/>
          <a:ext cx="10515600" cy="2870202"/>
        </p:xfrm>
        <a:graphic>
          <a:graphicData uri="http://schemas.openxmlformats.org/drawingml/2006/table">
            <a:tbl>
              <a:tblPr firstRow="1" firstCol="1" bandRow="1">
                <a:tableStyleId>{5940675A-B579-460E-94D1-54222C63F5DA}</a:tableStyleId>
              </a:tblPr>
              <a:tblGrid>
                <a:gridCol w="1314450">
                  <a:extLst>
                    <a:ext uri="{9D8B030D-6E8A-4147-A177-3AD203B41FA5}">
                      <a16:colId xmlns:a16="http://schemas.microsoft.com/office/drawing/2014/main" val="20000"/>
                    </a:ext>
                  </a:extLst>
                </a:gridCol>
                <a:gridCol w="1314450">
                  <a:extLst>
                    <a:ext uri="{9D8B030D-6E8A-4147-A177-3AD203B41FA5}">
                      <a16:colId xmlns:a16="http://schemas.microsoft.com/office/drawing/2014/main" val="20001"/>
                    </a:ext>
                  </a:extLst>
                </a:gridCol>
                <a:gridCol w="1314450">
                  <a:extLst>
                    <a:ext uri="{9D8B030D-6E8A-4147-A177-3AD203B41FA5}">
                      <a16:colId xmlns:a16="http://schemas.microsoft.com/office/drawing/2014/main" val="20002"/>
                    </a:ext>
                  </a:extLst>
                </a:gridCol>
                <a:gridCol w="1314450">
                  <a:extLst>
                    <a:ext uri="{9D8B030D-6E8A-4147-A177-3AD203B41FA5}">
                      <a16:colId xmlns:a16="http://schemas.microsoft.com/office/drawing/2014/main" val="20003"/>
                    </a:ext>
                  </a:extLst>
                </a:gridCol>
                <a:gridCol w="1314450">
                  <a:extLst>
                    <a:ext uri="{9D8B030D-6E8A-4147-A177-3AD203B41FA5}">
                      <a16:colId xmlns:a16="http://schemas.microsoft.com/office/drawing/2014/main" val="20004"/>
                    </a:ext>
                  </a:extLst>
                </a:gridCol>
                <a:gridCol w="1314450">
                  <a:extLst>
                    <a:ext uri="{9D8B030D-6E8A-4147-A177-3AD203B41FA5}">
                      <a16:colId xmlns:a16="http://schemas.microsoft.com/office/drawing/2014/main" val="20005"/>
                    </a:ext>
                  </a:extLst>
                </a:gridCol>
                <a:gridCol w="1314450">
                  <a:extLst>
                    <a:ext uri="{9D8B030D-6E8A-4147-A177-3AD203B41FA5}">
                      <a16:colId xmlns:a16="http://schemas.microsoft.com/office/drawing/2014/main" val="20006"/>
                    </a:ext>
                  </a:extLst>
                </a:gridCol>
                <a:gridCol w="1314450">
                  <a:extLst>
                    <a:ext uri="{9D8B030D-6E8A-4147-A177-3AD203B41FA5}">
                      <a16:colId xmlns:a16="http://schemas.microsoft.com/office/drawing/2014/main" val="20007"/>
                    </a:ext>
                  </a:extLst>
                </a:gridCol>
              </a:tblGrid>
              <a:tr h="0">
                <a:tc gridSpan="8">
                  <a:txBody>
                    <a:bodyPr/>
                    <a:lstStyle/>
                    <a:p>
                      <a:pPr marL="0" marR="0" algn="ctr">
                        <a:lnSpc>
                          <a:spcPct val="107000"/>
                        </a:lnSpc>
                        <a:spcBef>
                          <a:spcPts val="0"/>
                        </a:spcBef>
                        <a:spcAft>
                          <a:spcPts val="0"/>
                        </a:spcAft>
                      </a:pPr>
                      <a:r>
                        <a:rPr lang="en-US" sz="1100" dirty="0" err="1">
                          <a:effectLst/>
                        </a:rPr>
                        <a:t>Isagoge</a:t>
                      </a:r>
                      <a:r>
                        <a:rPr lang="en-US" sz="1100" dirty="0">
                          <a:effectLst/>
                        </a:rPr>
                        <a:t>, 49</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8">
                  <a:txBody>
                    <a:bodyPr/>
                    <a:lstStyle/>
                    <a:p>
                      <a:pPr marL="0" marR="0" algn="ctr">
                        <a:lnSpc>
                          <a:spcPct val="107000"/>
                        </a:lnSpc>
                        <a:spcBef>
                          <a:spcPts val="0"/>
                        </a:spcBef>
                        <a:spcAft>
                          <a:spcPts val="0"/>
                        </a:spcAft>
                      </a:pPr>
                      <a:r>
                        <a:rPr lang="en-US" sz="1100" dirty="0">
                          <a:effectLst/>
                        </a:rPr>
                        <a:t>Categories, 48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6">
                  <a:txBody>
                    <a:bodyPr/>
                    <a:lstStyle/>
                    <a:p>
                      <a:pPr marL="0" marR="0" algn="ctr">
                        <a:lnSpc>
                          <a:spcPct val="107000"/>
                        </a:lnSpc>
                        <a:spcBef>
                          <a:spcPts val="0"/>
                        </a:spcBef>
                        <a:spcAft>
                          <a:spcPts val="0"/>
                        </a:spcAft>
                      </a:pPr>
                      <a:r>
                        <a:rPr lang="en-US" sz="1100" dirty="0" err="1">
                          <a:effectLst/>
                        </a:rPr>
                        <a:t>Periermenias</a:t>
                      </a:r>
                      <a:r>
                        <a:rPr lang="en-US" sz="1100" dirty="0">
                          <a:effectLst/>
                        </a:rPr>
                        <a:t>, 41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0"/>
                        </a:spcAft>
                      </a:pPr>
                      <a:r>
                        <a:rPr lang="en-US" sz="1100">
                          <a:effectLst/>
                        </a:rPr>
                        <a:t>Liber Sex Principiorum,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2"/>
                  </a:ext>
                </a:extLst>
              </a:tr>
              <a:tr h="0">
                <a:tc gridSpan="3">
                  <a:txBody>
                    <a:bodyPr/>
                    <a:lstStyle/>
                    <a:p>
                      <a:pPr marL="0" marR="0" algn="ctr">
                        <a:lnSpc>
                          <a:spcPct val="107000"/>
                        </a:lnSpc>
                        <a:spcBef>
                          <a:spcPts val="0"/>
                        </a:spcBef>
                        <a:spcAft>
                          <a:spcPts val="0"/>
                        </a:spcAft>
                      </a:pPr>
                      <a:r>
                        <a:rPr lang="en-US" sz="1100">
                          <a:effectLst/>
                        </a:rPr>
                        <a:t>Liber Sex Principiorum, 28</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100">
                          <a:effectLst/>
                        </a:rPr>
                        <a:t>De Divisione, 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De Topicis Differentiis,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Aristotle’s Topics,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Periermenias,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3"/>
                  </a:ext>
                </a:extLst>
              </a:tr>
              <a:tr h="0">
                <a:tc gridSpan="3">
                  <a:txBody>
                    <a:bodyPr/>
                    <a:lstStyle/>
                    <a:p>
                      <a:pPr marL="0" marR="0" algn="ctr">
                        <a:lnSpc>
                          <a:spcPct val="107000"/>
                        </a:lnSpc>
                        <a:spcBef>
                          <a:spcPts val="0"/>
                        </a:spcBef>
                        <a:spcAft>
                          <a:spcPts val="0"/>
                        </a:spcAft>
                      </a:pPr>
                      <a:r>
                        <a:rPr lang="en-US" sz="1100">
                          <a:effectLst/>
                        </a:rPr>
                        <a:t>De Divisione, 22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100" dirty="0">
                          <a:effectLst/>
                        </a:rPr>
                        <a:t>De </a:t>
                      </a:r>
                      <a:r>
                        <a:rPr lang="en-US" sz="1100" dirty="0" err="1">
                          <a:effectLst/>
                        </a:rPr>
                        <a:t>Topicis</a:t>
                      </a:r>
                      <a:r>
                        <a:rPr lang="en-US" sz="1100" dirty="0">
                          <a:effectLst/>
                        </a:rPr>
                        <a:t> </a:t>
                      </a:r>
                      <a:r>
                        <a:rPr lang="en-US" sz="1100" dirty="0" err="1">
                          <a:effectLst/>
                        </a:rPr>
                        <a:t>Differentiis</a:t>
                      </a:r>
                      <a:r>
                        <a:rPr lang="en-US" sz="1100" dirty="0">
                          <a:effectLst/>
                        </a:rPr>
                        <a:t>, 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On Sophistical Refutations,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De Divisione,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4"/>
                  </a:ext>
                </a:extLst>
              </a:tr>
              <a:tr h="0">
                <a:tc gridSpan="3">
                  <a:txBody>
                    <a:bodyPr/>
                    <a:lstStyle/>
                    <a:p>
                      <a:pPr marL="0" marR="0" algn="ctr">
                        <a:lnSpc>
                          <a:spcPct val="107000"/>
                        </a:lnSpc>
                        <a:spcBef>
                          <a:spcPts val="0"/>
                        </a:spcBef>
                        <a:spcAft>
                          <a:spcPts val="0"/>
                        </a:spcAft>
                      </a:pPr>
                      <a:r>
                        <a:rPr lang="en-US" sz="1100">
                          <a:effectLst/>
                        </a:rPr>
                        <a:t>De Topicis Differentiis, 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100">
                          <a:effectLst/>
                        </a:rPr>
                        <a:t>Liber Sex Principiorum, 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Prior Analytics,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De Topicis differentiis,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0005"/>
                  </a:ext>
                </a:extLst>
              </a:tr>
              <a:tr h="0">
                <a:tc>
                  <a:txBody>
                    <a:bodyPr/>
                    <a:lstStyle/>
                    <a:p>
                      <a:pPr marL="0" marR="0" algn="ctr">
                        <a:lnSpc>
                          <a:spcPct val="107000"/>
                        </a:lnSpc>
                        <a:spcBef>
                          <a:spcPts val="0"/>
                        </a:spcBef>
                        <a:spcAft>
                          <a:spcPts val="0"/>
                        </a:spcAft>
                      </a:pPr>
                      <a:r>
                        <a:rPr lang="en-US" sz="1100">
                          <a:effectLst/>
                        </a:rPr>
                        <a:t>On Sophistical Refutations, 7</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Prior Analytics,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Aristotle’s Topics,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Prior Analytics,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Posterior Analytics,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marL="0" marR="0" algn="ctr">
                        <a:lnSpc>
                          <a:spcPct val="107000"/>
                        </a:lnSpc>
                        <a:spcBef>
                          <a:spcPts val="0"/>
                        </a:spcBef>
                        <a:spcAft>
                          <a:spcPts val="0"/>
                        </a:spcAft>
                      </a:pPr>
                      <a:r>
                        <a:rPr lang="en-US" sz="1100">
                          <a:effectLst/>
                        </a:rPr>
                        <a:t>Aristotle’s Topics,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Posterior Analytics, 6</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On Sophistical Refutations,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marL="0" marR="0" algn="ctr">
                        <a:lnSpc>
                          <a:spcPct val="107000"/>
                        </a:lnSpc>
                        <a:spcBef>
                          <a:spcPts val="0"/>
                        </a:spcBef>
                        <a:spcAft>
                          <a:spcPts val="0"/>
                        </a:spcAft>
                      </a:pPr>
                      <a:r>
                        <a:rPr lang="en-US" sz="1100">
                          <a:effectLst/>
                        </a:rPr>
                        <a:t>Prior Analytics,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Aristotle’s Topics,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Prior Analytics,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0">
                <a:tc>
                  <a:txBody>
                    <a:bodyPr/>
                    <a:lstStyle/>
                    <a:p>
                      <a:pPr marL="0" marR="0" algn="ctr">
                        <a:lnSpc>
                          <a:spcPct val="107000"/>
                        </a:lnSpc>
                        <a:spcBef>
                          <a:spcPts val="0"/>
                        </a:spcBef>
                        <a:spcAft>
                          <a:spcPts val="0"/>
                        </a:spcAft>
                      </a:pPr>
                      <a:r>
                        <a:rPr lang="en-US" sz="1100">
                          <a:effectLst/>
                        </a:rPr>
                        <a:t>Posterior Analytics,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On Sophistical Refutations,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Posterior Analytics, 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
        <p:nvSpPr>
          <p:cNvPr id="10" name="Rectangle 4"/>
          <p:cNvSpPr>
            <a:spLocks noChangeArrowheads="1"/>
          </p:cNvSpPr>
          <p:nvPr/>
        </p:nvSpPr>
        <p:spPr bwMode="auto">
          <a:xfrm>
            <a:off x="838200" y="351843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7970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Topical Framework(s): the place of the topics in logic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507917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697783253"/>
              </p:ext>
            </p:extLst>
          </p:nvPr>
        </p:nvGraphicFramePr>
        <p:xfrm>
          <a:off x="2482761" y="2982771"/>
          <a:ext cx="8128000" cy="1107440"/>
        </p:xfrm>
        <a:graphic>
          <a:graphicData uri="http://schemas.openxmlformats.org/drawingml/2006/table">
            <a:tbl>
              <a:tblPr firstRow="1" bandRow="1">
                <a:tableStyleId>{7E9639D4-E3E2-4D34-9284-5A2195B3D0D7}</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0">
                <a:tc gridSpan="2">
                  <a:txBody>
                    <a:bodyPr/>
                    <a:lstStyle/>
                    <a:p>
                      <a:pPr algn="ctr"/>
                      <a:r>
                        <a:rPr lang="en-US" dirty="0"/>
                        <a:t>Logic</a:t>
                      </a:r>
                    </a:p>
                  </a:txBody>
                  <a:tcPr/>
                </a:tc>
                <a:tc hMerge="1">
                  <a:txBody>
                    <a:bodyPr/>
                    <a:lstStyle/>
                    <a:p>
                      <a:endParaRPr lang="en-US"/>
                    </a:p>
                  </a:txBody>
                  <a:tcPr/>
                </a:tc>
                <a:extLst>
                  <a:ext uri="{0D108BD9-81ED-4DB2-BD59-A6C34878D82A}">
                    <a16:rowId xmlns:a16="http://schemas.microsoft.com/office/drawing/2014/main" val="10000"/>
                  </a:ext>
                </a:extLst>
              </a:tr>
              <a:tr h="370840">
                <a:tc>
                  <a:txBody>
                    <a:bodyPr/>
                    <a:lstStyle/>
                    <a:p>
                      <a:r>
                        <a:rPr lang="en-US" i="1" dirty="0"/>
                        <a:t>Pars </a:t>
                      </a:r>
                      <a:r>
                        <a:rPr lang="en-US" i="1" dirty="0" err="1"/>
                        <a:t>Inveniendi</a:t>
                      </a:r>
                      <a:endParaRPr lang="en-US" i="1" dirty="0"/>
                    </a:p>
                  </a:txBody>
                  <a:tcPr/>
                </a:tc>
                <a:tc>
                  <a:txBody>
                    <a:bodyPr/>
                    <a:lstStyle/>
                    <a:p>
                      <a:r>
                        <a:rPr lang="en-US" i="1" dirty="0"/>
                        <a:t>Pars </a:t>
                      </a:r>
                      <a:r>
                        <a:rPr lang="en-US" i="1" dirty="0" err="1"/>
                        <a:t>Iudicandi</a:t>
                      </a:r>
                      <a:endParaRPr lang="en-US" i="1" dirty="0"/>
                    </a:p>
                  </a:txBody>
                  <a:tcPr/>
                </a:tc>
                <a:extLst>
                  <a:ext uri="{0D108BD9-81ED-4DB2-BD59-A6C34878D82A}">
                    <a16:rowId xmlns:a16="http://schemas.microsoft.com/office/drawing/2014/main" val="10001"/>
                  </a:ext>
                </a:extLst>
              </a:tr>
              <a:tr h="370840">
                <a:tc>
                  <a:txBody>
                    <a:bodyPr/>
                    <a:lstStyle/>
                    <a:p>
                      <a:r>
                        <a:rPr lang="en-US" dirty="0"/>
                        <a:t>Topics</a:t>
                      </a:r>
                      <a:endParaRPr lang="en-US" b="1" i="0" dirty="0"/>
                    </a:p>
                  </a:txBody>
                  <a:tcPr/>
                </a:tc>
                <a:tc>
                  <a:txBody>
                    <a:bodyPr/>
                    <a:lstStyle/>
                    <a:p>
                      <a:r>
                        <a:rPr lang="en-US" dirty="0"/>
                        <a:t>Analytics</a:t>
                      </a:r>
                      <a:endParaRPr lang="en-US" b="1" i="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7631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Topical Framework(s): Structure of the </a:t>
            </a:r>
            <a:r>
              <a:rPr lang="en-US" i="1" dirty="0"/>
              <a:t>DDT</a:t>
            </a:r>
            <a:endParaRPr lang="en-US" dirty="0"/>
          </a:p>
        </p:txBody>
      </p:sp>
      <p:sp>
        <p:nvSpPr>
          <p:cNvPr id="3" name="Content Placeholder 2"/>
          <p:cNvSpPr>
            <a:spLocks noGrp="1"/>
          </p:cNvSpPr>
          <p:nvPr>
            <p:ph idx="1"/>
          </p:nvPr>
        </p:nvSpPr>
        <p:spPr/>
        <p:txBody>
          <a:bodyPr/>
          <a:lstStyle/>
          <a:p>
            <a:pPr algn="just"/>
            <a:r>
              <a:rPr lang="en-US" dirty="0"/>
              <a:t>Book I – Prerequisites: definitions of ‘proposition’, ‘question’ ‘conclusion’ ‘argument’ and ‘topic’</a:t>
            </a:r>
          </a:p>
          <a:p>
            <a:pPr algn="just"/>
            <a:r>
              <a:rPr lang="en-US" dirty="0"/>
              <a:t>Book II – </a:t>
            </a:r>
            <a:r>
              <a:rPr lang="en-US" dirty="0" err="1"/>
              <a:t>Themistius</a:t>
            </a:r>
            <a:r>
              <a:rPr lang="en-US" dirty="0"/>
              <a:t>’ division of topical arguments</a:t>
            </a:r>
          </a:p>
          <a:p>
            <a:pPr algn="just"/>
            <a:r>
              <a:rPr lang="en-US" dirty="0"/>
              <a:t>Book III – Cicero’s division of topical arguments; reconciliation of Cicero and </a:t>
            </a:r>
            <a:r>
              <a:rPr lang="en-US" dirty="0" err="1"/>
              <a:t>Themistius</a:t>
            </a:r>
            <a:r>
              <a:rPr lang="en-US" dirty="0"/>
              <a:t>’ divisions</a:t>
            </a:r>
          </a:p>
          <a:p>
            <a:pPr algn="just"/>
            <a:r>
              <a:rPr lang="en-US" dirty="0"/>
              <a:t>Book IV – Rhetorical Topics</a:t>
            </a:r>
          </a:p>
        </p:txBody>
      </p:sp>
    </p:spTree>
    <p:extLst>
      <p:ext uri="{BB962C8B-B14F-4D97-AF65-F5344CB8AC3E}">
        <p14:creationId xmlns:p14="http://schemas.microsoft.com/office/powerpoint/2010/main" val="1652641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Definitions</a:t>
            </a:r>
          </a:p>
        </p:txBody>
      </p:sp>
      <p:sp>
        <p:nvSpPr>
          <p:cNvPr id="3" name="Content Placeholder 2"/>
          <p:cNvSpPr>
            <a:spLocks noGrp="1"/>
          </p:cNvSpPr>
          <p:nvPr>
            <p:ph idx="1"/>
          </p:nvPr>
        </p:nvSpPr>
        <p:spPr/>
        <p:txBody>
          <a:bodyPr>
            <a:normAutofit lnSpcReduction="10000"/>
          </a:bodyPr>
          <a:lstStyle/>
          <a:p>
            <a:pPr algn="just"/>
            <a:r>
              <a:rPr lang="en-US" i="1" u="sng" dirty="0"/>
              <a:t>Proposition</a:t>
            </a:r>
            <a:r>
              <a:rPr lang="en-US" dirty="0"/>
              <a:t> – </a:t>
            </a:r>
            <a:r>
              <a:rPr lang="en-US" i="1" dirty="0"/>
              <a:t>a speech signifying truth or falsity</a:t>
            </a:r>
          </a:p>
          <a:p>
            <a:pPr algn="just"/>
            <a:r>
              <a:rPr lang="en-US" i="1" u="sng" dirty="0"/>
              <a:t>Question</a:t>
            </a:r>
            <a:r>
              <a:rPr lang="en-US" i="1" dirty="0"/>
              <a:t> – a proposition brought into doubt or ambiguity; a dubitable proposition</a:t>
            </a:r>
          </a:p>
          <a:p>
            <a:pPr algn="just"/>
            <a:r>
              <a:rPr lang="en-US" i="1" u="sng" dirty="0"/>
              <a:t>Conclusion</a:t>
            </a:r>
            <a:r>
              <a:rPr lang="en-US" i="1" dirty="0"/>
              <a:t> – a proposition proven by arguments</a:t>
            </a:r>
          </a:p>
          <a:p>
            <a:pPr algn="just"/>
            <a:r>
              <a:rPr lang="en-US" i="1" u="sng" dirty="0"/>
              <a:t>Argument</a:t>
            </a:r>
            <a:r>
              <a:rPr lang="en-US" i="1" dirty="0"/>
              <a:t> – a reason making a matter in doubt trustworthy (ratio rei </a:t>
            </a:r>
            <a:r>
              <a:rPr lang="en-US" i="1" dirty="0" err="1"/>
              <a:t>dubiae</a:t>
            </a:r>
            <a:r>
              <a:rPr lang="en-US" i="1" dirty="0"/>
              <a:t> </a:t>
            </a:r>
            <a:r>
              <a:rPr lang="en-US" i="1" dirty="0" err="1"/>
              <a:t>faciens</a:t>
            </a:r>
            <a:r>
              <a:rPr lang="en-US" i="1" dirty="0"/>
              <a:t> </a:t>
            </a:r>
            <a:r>
              <a:rPr lang="en-US" i="1" dirty="0" err="1"/>
              <a:t>fidem</a:t>
            </a:r>
            <a:r>
              <a:rPr lang="en-US" i="1" dirty="0"/>
              <a:t>)</a:t>
            </a:r>
          </a:p>
          <a:p>
            <a:pPr algn="just"/>
            <a:r>
              <a:rPr lang="en-US" i="1" u="sng" dirty="0"/>
              <a:t>Topic</a:t>
            </a:r>
            <a:r>
              <a:rPr lang="en-US" i="1" dirty="0"/>
              <a:t> – the seat of an argument, i.e. the [place] from whence an appropriate argument is brought to bear on a question posed.</a:t>
            </a:r>
          </a:p>
          <a:p>
            <a:pPr lvl="1" algn="just"/>
            <a:r>
              <a:rPr lang="en-US" i="1" dirty="0"/>
              <a:t>1. Maximal Proposition, e.g. equals added to equals are equal</a:t>
            </a:r>
          </a:p>
          <a:p>
            <a:pPr lvl="1" algn="just"/>
            <a:r>
              <a:rPr lang="en-US" i="1" dirty="0"/>
              <a:t>2 .The Difference of a Maximal Proposition</a:t>
            </a:r>
          </a:p>
        </p:txBody>
      </p:sp>
    </p:spTree>
    <p:extLst>
      <p:ext uri="{BB962C8B-B14F-4D97-AF65-F5344CB8AC3E}">
        <p14:creationId xmlns:p14="http://schemas.microsoft.com/office/powerpoint/2010/main" val="410436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Themistius</a:t>
            </a:r>
            <a:r>
              <a:rPr lang="en-US" dirty="0"/>
              <a:t>’ Division of the Topics: topics of substance</a:t>
            </a:r>
          </a:p>
        </p:txBody>
      </p:sp>
      <p:sp>
        <p:nvSpPr>
          <p:cNvPr id="3" name="Content Placeholder 2"/>
          <p:cNvSpPr>
            <a:spLocks noGrp="1"/>
          </p:cNvSpPr>
          <p:nvPr>
            <p:ph sz="half" idx="1"/>
          </p:nvPr>
        </p:nvSpPr>
        <p:spPr/>
        <p:txBody>
          <a:bodyPr>
            <a:normAutofit lnSpcReduction="10000"/>
          </a:bodyPr>
          <a:lstStyle/>
          <a:p>
            <a:pPr algn="just"/>
            <a:r>
              <a:rPr lang="en-US" dirty="0"/>
              <a:t>Topics</a:t>
            </a:r>
          </a:p>
          <a:p>
            <a:pPr lvl="1" algn="just"/>
            <a:r>
              <a:rPr lang="en-US" dirty="0"/>
              <a:t>Intrinsic</a:t>
            </a:r>
          </a:p>
          <a:p>
            <a:pPr lvl="2" algn="just"/>
            <a:r>
              <a:rPr lang="en-US" dirty="0"/>
              <a:t>In substance</a:t>
            </a:r>
          </a:p>
          <a:p>
            <a:pPr lvl="3" algn="just"/>
            <a:r>
              <a:rPr lang="en-US" i="1" dirty="0"/>
              <a:t>From a definition</a:t>
            </a:r>
          </a:p>
          <a:p>
            <a:pPr lvl="3" algn="just"/>
            <a:r>
              <a:rPr lang="en-US" i="1" dirty="0"/>
              <a:t>From a description</a:t>
            </a:r>
          </a:p>
          <a:p>
            <a:pPr lvl="3" algn="just"/>
            <a:r>
              <a:rPr lang="en-US" i="1" dirty="0"/>
              <a:t>From the interpretation of a name</a:t>
            </a:r>
          </a:p>
          <a:p>
            <a:pPr lvl="2" algn="just"/>
            <a:r>
              <a:rPr lang="en-US" dirty="0"/>
              <a:t>Consequent upon substance</a:t>
            </a:r>
          </a:p>
          <a:p>
            <a:pPr lvl="1" algn="just"/>
            <a:r>
              <a:rPr lang="en-US" dirty="0"/>
              <a:t>Extrinsic</a:t>
            </a:r>
          </a:p>
          <a:p>
            <a:pPr lvl="1" algn="just"/>
            <a:r>
              <a:rPr lang="en-US" dirty="0"/>
              <a:t>Middle</a:t>
            </a:r>
          </a:p>
          <a:p>
            <a:pPr lvl="3" algn="just"/>
            <a:endParaRPr lang="en-US" dirty="0"/>
          </a:p>
        </p:txBody>
      </p:sp>
      <p:sp>
        <p:nvSpPr>
          <p:cNvPr id="4" name="Content Placeholder 3"/>
          <p:cNvSpPr>
            <a:spLocks noGrp="1"/>
          </p:cNvSpPr>
          <p:nvPr>
            <p:ph sz="half" idx="2"/>
          </p:nvPr>
        </p:nvSpPr>
        <p:spPr/>
        <p:txBody>
          <a:bodyPr>
            <a:normAutofit lnSpcReduction="10000"/>
          </a:bodyPr>
          <a:lstStyle/>
          <a:p>
            <a:pPr algn="just"/>
            <a:r>
              <a:rPr lang="en-US" dirty="0"/>
              <a:t>Example 1: The topic </a:t>
            </a:r>
            <a:r>
              <a:rPr lang="en-US" i="1" dirty="0"/>
              <a:t>from a description</a:t>
            </a:r>
            <a:r>
              <a:rPr lang="en-US" dirty="0"/>
              <a:t>: </a:t>
            </a:r>
          </a:p>
          <a:p>
            <a:pPr lvl="1" algn="just"/>
            <a:r>
              <a:rPr lang="en-US" b="1" dirty="0"/>
              <a:t>Question</a:t>
            </a:r>
            <a:r>
              <a:rPr lang="en-US" dirty="0"/>
              <a:t>: whether whiteness is a substance</a:t>
            </a:r>
          </a:p>
          <a:p>
            <a:pPr lvl="1" algn="just"/>
            <a:r>
              <a:rPr lang="en-US" b="1" dirty="0"/>
              <a:t>Argument</a:t>
            </a:r>
            <a:r>
              <a:rPr lang="en-US" dirty="0"/>
              <a:t>. “A substance is what can be the subject of any accidents. But whiteness underlies no accidents. So whiteness isn’t a substance”</a:t>
            </a:r>
          </a:p>
          <a:p>
            <a:pPr lvl="1" algn="just"/>
            <a:r>
              <a:rPr lang="en-US" b="1" dirty="0"/>
              <a:t>Maximal proposition</a:t>
            </a:r>
            <a:r>
              <a:rPr lang="en-US" dirty="0"/>
              <a:t>: “That the description of which does not belong to a species is not the genus of that species”</a:t>
            </a:r>
          </a:p>
        </p:txBody>
      </p:sp>
    </p:spTree>
    <p:extLst>
      <p:ext uri="{BB962C8B-B14F-4D97-AF65-F5344CB8AC3E}">
        <p14:creationId xmlns:p14="http://schemas.microsoft.com/office/powerpoint/2010/main" val="97923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Themistius</a:t>
            </a:r>
            <a:r>
              <a:rPr lang="en-US" dirty="0"/>
              <a:t>’ Division of the Topics: topics consequent upon substance</a:t>
            </a:r>
          </a:p>
        </p:txBody>
      </p:sp>
      <p:sp>
        <p:nvSpPr>
          <p:cNvPr id="3" name="Content Placeholder 2"/>
          <p:cNvSpPr>
            <a:spLocks noGrp="1"/>
          </p:cNvSpPr>
          <p:nvPr>
            <p:ph sz="half" idx="1"/>
          </p:nvPr>
        </p:nvSpPr>
        <p:spPr/>
        <p:txBody>
          <a:bodyPr>
            <a:normAutofit fontScale="62500" lnSpcReduction="20000"/>
          </a:bodyPr>
          <a:lstStyle/>
          <a:p>
            <a:r>
              <a:rPr lang="en-US" dirty="0"/>
              <a:t>Topics</a:t>
            </a:r>
          </a:p>
          <a:p>
            <a:pPr lvl="1"/>
            <a:r>
              <a:rPr lang="en-US" dirty="0"/>
              <a:t>Intrinsic</a:t>
            </a:r>
          </a:p>
          <a:p>
            <a:pPr lvl="2"/>
            <a:r>
              <a:rPr lang="en-US" dirty="0"/>
              <a:t>In substance</a:t>
            </a:r>
          </a:p>
          <a:p>
            <a:pPr lvl="2"/>
            <a:r>
              <a:rPr lang="en-US" dirty="0"/>
              <a:t>Consequences of substance</a:t>
            </a:r>
          </a:p>
          <a:p>
            <a:pPr lvl="3"/>
            <a:r>
              <a:rPr lang="en-US" dirty="0"/>
              <a:t>Parts and wholes</a:t>
            </a:r>
          </a:p>
          <a:p>
            <a:pPr lvl="4"/>
            <a:r>
              <a:rPr lang="en-US" dirty="0"/>
              <a:t>Wholes</a:t>
            </a:r>
          </a:p>
          <a:p>
            <a:pPr lvl="5"/>
            <a:r>
              <a:rPr lang="en-US" i="1" dirty="0"/>
              <a:t>from a genus</a:t>
            </a:r>
          </a:p>
          <a:p>
            <a:pPr lvl="5"/>
            <a:r>
              <a:rPr lang="en-US" i="1" dirty="0"/>
              <a:t>From an integral whole</a:t>
            </a:r>
          </a:p>
          <a:p>
            <a:pPr lvl="4"/>
            <a:r>
              <a:rPr lang="en-US" dirty="0"/>
              <a:t>Parts</a:t>
            </a:r>
          </a:p>
          <a:p>
            <a:pPr lvl="5"/>
            <a:r>
              <a:rPr lang="en-US" i="1" dirty="0"/>
              <a:t>From the species</a:t>
            </a:r>
          </a:p>
          <a:p>
            <a:pPr lvl="5"/>
            <a:r>
              <a:rPr lang="en-US" i="1" dirty="0"/>
              <a:t>From an integral part</a:t>
            </a:r>
          </a:p>
          <a:p>
            <a:pPr lvl="3"/>
            <a:r>
              <a:rPr lang="en-US" i="1" dirty="0"/>
              <a:t>From a cause</a:t>
            </a:r>
          </a:p>
          <a:p>
            <a:pPr lvl="4"/>
            <a:r>
              <a:rPr lang="en-US" dirty="0"/>
              <a:t>Efficient</a:t>
            </a:r>
          </a:p>
          <a:p>
            <a:pPr lvl="4"/>
            <a:r>
              <a:rPr lang="en-US" dirty="0"/>
              <a:t>Material</a:t>
            </a:r>
          </a:p>
          <a:p>
            <a:pPr lvl="4"/>
            <a:r>
              <a:rPr lang="en-US" dirty="0"/>
              <a:t>Formal</a:t>
            </a:r>
          </a:p>
          <a:p>
            <a:pPr lvl="5"/>
            <a:r>
              <a:rPr lang="en-US" i="1" dirty="0"/>
              <a:t>From generation/what is effected</a:t>
            </a:r>
          </a:p>
          <a:p>
            <a:pPr lvl="5"/>
            <a:r>
              <a:rPr lang="en-US" i="1" dirty="0"/>
              <a:t>From corruption</a:t>
            </a:r>
            <a:endParaRPr lang="en-US" dirty="0"/>
          </a:p>
          <a:p>
            <a:pPr lvl="4"/>
            <a:r>
              <a:rPr lang="en-US" dirty="0"/>
              <a:t>Final</a:t>
            </a:r>
          </a:p>
          <a:p>
            <a:pPr lvl="5"/>
            <a:r>
              <a:rPr lang="en-US" i="1" dirty="0"/>
              <a:t>From the use [of a thing]</a:t>
            </a:r>
            <a:endParaRPr lang="en-US" dirty="0"/>
          </a:p>
          <a:p>
            <a:pPr lvl="3"/>
            <a:r>
              <a:rPr lang="en-US" i="1" dirty="0"/>
              <a:t>From common accidents</a:t>
            </a:r>
          </a:p>
          <a:p>
            <a:pPr lvl="1"/>
            <a:r>
              <a:rPr lang="en-US" dirty="0"/>
              <a:t>Extrinsic</a:t>
            </a:r>
          </a:p>
          <a:p>
            <a:pPr lvl="1"/>
            <a:r>
              <a:rPr lang="en-US" dirty="0"/>
              <a:t>Middle</a:t>
            </a:r>
          </a:p>
        </p:txBody>
      </p:sp>
      <p:sp>
        <p:nvSpPr>
          <p:cNvPr id="4" name="Content Placeholder 3"/>
          <p:cNvSpPr>
            <a:spLocks noGrp="1"/>
          </p:cNvSpPr>
          <p:nvPr>
            <p:ph sz="half" idx="2"/>
          </p:nvPr>
        </p:nvSpPr>
        <p:spPr/>
        <p:txBody>
          <a:bodyPr/>
          <a:lstStyle/>
          <a:p>
            <a:r>
              <a:rPr lang="en-US" dirty="0"/>
              <a:t>Example 2: the topic </a:t>
            </a:r>
            <a:r>
              <a:rPr lang="en-US" i="1" dirty="0"/>
              <a:t>from an efficient cause</a:t>
            </a:r>
            <a:endParaRPr lang="en-US" dirty="0"/>
          </a:p>
          <a:p>
            <a:pPr lvl="1"/>
            <a:r>
              <a:rPr lang="en-US" b="1" dirty="0"/>
              <a:t>Question</a:t>
            </a:r>
            <a:r>
              <a:rPr lang="en-US" dirty="0"/>
              <a:t>: whether justice is natural</a:t>
            </a:r>
          </a:p>
          <a:p>
            <a:pPr lvl="1"/>
            <a:r>
              <a:rPr lang="en-US" b="1" dirty="0"/>
              <a:t>Argument</a:t>
            </a:r>
            <a:r>
              <a:rPr lang="en-US" dirty="0"/>
              <a:t>: “It is natural for human beings to gather together, and the gathering of human beings brings about justice. Justice, then, is natural.”</a:t>
            </a:r>
          </a:p>
          <a:p>
            <a:pPr lvl="1"/>
            <a:r>
              <a:rPr lang="en-US" b="1" dirty="0"/>
              <a:t>Maximal proposition</a:t>
            </a:r>
            <a:r>
              <a:rPr lang="en-US" dirty="0"/>
              <a:t>: “things whose efficient causes are natural are themselves natural”</a:t>
            </a:r>
          </a:p>
        </p:txBody>
      </p:sp>
    </p:spTree>
    <p:extLst>
      <p:ext uri="{BB962C8B-B14F-4D97-AF65-F5344CB8AC3E}">
        <p14:creationId xmlns:p14="http://schemas.microsoft.com/office/powerpoint/2010/main" val="1436788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down)">
                                      <p:cBhvr>
                                        <p:cTn id="58" dur="500"/>
                                        <p:tgtEl>
                                          <p:spTgt spid="3">
                                            <p:txEl>
                                              <p:pRg st="17" end="17"/>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ipe(down)">
                                      <p:cBhvr>
                                        <p:cTn id="61" dur="500"/>
                                        <p:tgtEl>
                                          <p:spTgt spid="3">
                                            <p:txEl>
                                              <p:pRg st="18" end="18"/>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wipe(down)">
                                      <p:cBhvr>
                                        <p:cTn id="64" dur="500"/>
                                        <p:tgtEl>
                                          <p:spTgt spid="3">
                                            <p:txEl>
                                              <p:pRg st="19" end="19"/>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Effect transition="in" filter="wipe(down)">
                                      <p:cBhvr>
                                        <p:cTn id="67" dur="500"/>
                                        <p:tgtEl>
                                          <p:spTgt spid="3">
                                            <p:txEl>
                                              <p:pRg st="20" end="20"/>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
                                            <p:txEl>
                                              <p:pRg st="21" end="21"/>
                                            </p:txEl>
                                          </p:spTgt>
                                        </p:tgtEl>
                                        <p:attrNameLst>
                                          <p:attrName>style.visibility</p:attrName>
                                        </p:attrNameLst>
                                      </p:cBhvr>
                                      <p:to>
                                        <p:strVal val="visible"/>
                                      </p:to>
                                    </p:set>
                                    <p:animEffect transition="in" filter="wipe(down)">
                                      <p:cBhvr>
                                        <p:cTn id="70" dur="500"/>
                                        <p:tgtEl>
                                          <p:spTgt spid="3">
                                            <p:txEl>
                                              <p:pRg st="21" end="2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fade">
                                      <p:cBhvr>
                                        <p:cTn id="81" dur="500"/>
                                        <p:tgtEl>
                                          <p:spTgt spid="4">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1891</TotalTime>
  <Words>1832</Words>
  <Application>Microsoft Office PowerPoint</Application>
  <PresentationFormat>Widescreen</PresentationFormat>
  <Paragraphs>242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vt:lpstr>
      <vt:lpstr>Times New Roman</vt:lpstr>
      <vt:lpstr>Office Theme</vt:lpstr>
      <vt:lpstr>Consequence and Proportionality in Boethius’ De Differentiis Topicis</vt:lpstr>
      <vt:lpstr>Formal and Material Consequence</vt:lpstr>
      <vt:lpstr>Formal and Material Consequence (cont.)</vt:lpstr>
      <vt:lpstr>Why the De Differentiis Topicis?</vt:lpstr>
      <vt:lpstr>Topical Framework(s): the place of the topics in logic</vt:lpstr>
      <vt:lpstr>The Topical Framework(s): Structure of the DDT</vt:lpstr>
      <vt:lpstr>Some Definitions</vt:lpstr>
      <vt:lpstr>Themistius’ Division of the Topics: topics of substance</vt:lpstr>
      <vt:lpstr>Themistius’ Division of the Topics: topics consequent upon substance</vt:lpstr>
      <vt:lpstr>Themistius’ Division of the Topics: extrinsic topics</vt:lpstr>
      <vt:lpstr>Themistius’ Division of the Topics: extrinsic topics</vt:lpstr>
      <vt:lpstr>Some Remarks on Boethius’ examples: intrinsic topics</vt:lpstr>
      <vt:lpstr>Some Remarks on Boethius’ Examples: extrinsic topics</vt:lpstr>
      <vt:lpstr>Conclusions: on proportionality</vt:lpstr>
      <vt:lpstr>Conclusions: on topics and consequences</vt:lpstr>
      <vt:lpstr>Questions?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Consequence and Proportionality in Boethius’ De Differentiis Topicis</dc:title>
  <dc:creator>Jacob Archambault</dc:creator>
  <cp:lastModifiedBy>Jacob</cp:lastModifiedBy>
  <cp:revision>81</cp:revision>
  <dcterms:created xsi:type="dcterms:W3CDTF">2014-11-22T19:56:27Z</dcterms:created>
  <dcterms:modified xsi:type="dcterms:W3CDTF">2016-08-03T12:26:17Z</dcterms:modified>
</cp:coreProperties>
</file>