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75" r:id="rId5"/>
    <p:sldId id="273" r:id="rId6"/>
    <p:sldId id="276" r:id="rId7"/>
    <p:sldId id="274" r:id="rId8"/>
    <p:sldId id="277" r:id="rId9"/>
    <p:sldId id="278" r:id="rId10"/>
    <p:sldId id="279" r:id="rId11"/>
    <p:sldId id="259" r:id="rId12"/>
    <p:sldId id="261" r:id="rId13"/>
    <p:sldId id="268" r:id="rId14"/>
    <p:sldId id="262" r:id="rId15"/>
    <p:sldId id="280" r:id="rId16"/>
    <p:sldId id="267" r:id="rId17"/>
    <p:sldId id="264" r:id="rId18"/>
    <p:sldId id="265" r:id="rId19"/>
    <p:sldId id="272" r:id="rId20"/>
    <p:sldId id="263" r:id="rId21"/>
    <p:sldId id="270" r:id="rId22"/>
    <p:sldId id="271" r:id="rId23"/>
    <p:sldId id="28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108" y="4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32978-8C82-48FE-B874-3074683EADA7}"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30FDDDA2-FC32-4ADF-9F9F-6033CD1C6814}">
      <dgm:prSet phldrT="[Text]"/>
      <dgm:spPr/>
      <dgm:t>
        <a:bodyPr/>
        <a:lstStyle/>
        <a:p>
          <a:r>
            <a:rPr lang="en-US" dirty="0" smtClean="0"/>
            <a:t>Logic</a:t>
          </a:r>
          <a:endParaRPr lang="en-US" dirty="0"/>
        </a:p>
      </dgm:t>
    </dgm:pt>
    <dgm:pt modelId="{2370BAE0-6B19-47AA-BD43-B3D5032FC946}" type="parTrans" cxnId="{4C708081-0CBD-4F8C-86BA-95F07AC9D97F}">
      <dgm:prSet/>
      <dgm:spPr/>
      <dgm:t>
        <a:bodyPr/>
        <a:lstStyle/>
        <a:p>
          <a:endParaRPr lang="en-US"/>
        </a:p>
      </dgm:t>
    </dgm:pt>
    <dgm:pt modelId="{103FBCD9-5605-4E27-8640-650BBEF36C50}" type="sibTrans" cxnId="{4C708081-0CBD-4F8C-86BA-95F07AC9D97F}">
      <dgm:prSet/>
      <dgm:spPr/>
      <dgm:t>
        <a:bodyPr/>
        <a:lstStyle/>
        <a:p>
          <a:endParaRPr lang="en-US"/>
        </a:p>
      </dgm:t>
    </dgm:pt>
    <dgm:pt modelId="{0580F237-25F3-4146-82AB-8F164032BA4E}">
      <dgm:prSet phldrT="[Text]"/>
      <dgm:spPr/>
      <dgm:t>
        <a:bodyPr/>
        <a:lstStyle/>
        <a:p>
          <a:r>
            <a:rPr lang="en-US" dirty="0" smtClean="0"/>
            <a:t>Syllogism</a:t>
          </a:r>
          <a:endParaRPr lang="en-US" dirty="0"/>
        </a:p>
      </dgm:t>
    </dgm:pt>
    <dgm:pt modelId="{E5692808-CC6B-4F4D-922A-7BBF3D34EE3B}" type="parTrans" cxnId="{2F6198A5-2727-4F74-BF97-87E99D7428DE}">
      <dgm:prSet/>
      <dgm:spPr/>
      <dgm:t>
        <a:bodyPr/>
        <a:lstStyle/>
        <a:p>
          <a:endParaRPr lang="en-US"/>
        </a:p>
      </dgm:t>
    </dgm:pt>
    <dgm:pt modelId="{DCE917CD-CCF9-45A3-A0FF-37EE5D2F4A90}" type="sibTrans" cxnId="{2F6198A5-2727-4F74-BF97-87E99D7428DE}">
      <dgm:prSet/>
      <dgm:spPr/>
      <dgm:t>
        <a:bodyPr/>
        <a:lstStyle/>
        <a:p>
          <a:endParaRPr lang="en-US"/>
        </a:p>
      </dgm:t>
    </dgm:pt>
    <dgm:pt modelId="{D620771F-3BF5-4BBC-ABED-6DD8F31B7486}">
      <dgm:prSet phldrT="[Text]"/>
      <dgm:spPr/>
      <dgm:t>
        <a:bodyPr/>
        <a:lstStyle/>
        <a:p>
          <a:r>
            <a:rPr lang="en-US" dirty="0" smtClean="0"/>
            <a:t>Argument</a:t>
          </a:r>
          <a:endParaRPr lang="en-US" dirty="0"/>
        </a:p>
      </dgm:t>
    </dgm:pt>
    <dgm:pt modelId="{1A51F227-CDF9-4DB4-8C35-13E6676FA4DD}" type="parTrans" cxnId="{E982D211-50B4-4020-A448-EE561CF37814}">
      <dgm:prSet/>
      <dgm:spPr/>
      <dgm:t>
        <a:bodyPr/>
        <a:lstStyle/>
        <a:p>
          <a:endParaRPr lang="en-US"/>
        </a:p>
      </dgm:t>
    </dgm:pt>
    <dgm:pt modelId="{A5B964E4-C32E-40D8-93E3-B485D1F4D1FA}" type="sibTrans" cxnId="{E982D211-50B4-4020-A448-EE561CF37814}">
      <dgm:prSet/>
      <dgm:spPr/>
      <dgm:t>
        <a:bodyPr/>
        <a:lstStyle/>
        <a:p>
          <a:endParaRPr lang="en-US"/>
        </a:p>
      </dgm:t>
    </dgm:pt>
    <dgm:pt modelId="{630782E1-57AC-4BE0-92A8-A349CFEAECA6}">
      <dgm:prSet phldrT="[Text]"/>
      <dgm:spPr/>
      <dgm:t>
        <a:bodyPr/>
        <a:lstStyle/>
        <a:p>
          <a:r>
            <a:rPr lang="en-US" dirty="0" smtClean="0"/>
            <a:t>Demonstrative</a:t>
          </a:r>
          <a:endParaRPr lang="en-US" dirty="0"/>
        </a:p>
      </dgm:t>
    </dgm:pt>
    <dgm:pt modelId="{0AE2FA10-A27A-44E0-AACA-E4A0ED46D3DC}" type="parTrans" cxnId="{78BA1E9F-ABE3-412A-AE9B-CD84DAB48A5E}">
      <dgm:prSet/>
      <dgm:spPr/>
      <dgm:t>
        <a:bodyPr/>
        <a:lstStyle/>
        <a:p>
          <a:endParaRPr lang="en-US"/>
        </a:p>
      </dgm:t>
    </dgm:pt>
    <dgm:pt modelId="{7EB945EB-DC8E-4250-92CE-EA1B0367FB37}" type="sibTrans" cxnId="{78BA1E9F-ABE3-412A-AE9B-CD84DAB48A5E}">
      <dgm:prSet/>
      <dgm:spPr/>
      <dgm:t>
        <a:bodyPr/>
        <a:lstStyle/>
        <a:p>
          <a:endParaRPr lang="en-US"/>
        </a:p>
      </dgm:t>
    </dgm:pt>
    <dgm:pt modelId="{C6AAF2CE-8840-4C77-BCA6-3BBC813FCFF6}">
      <dgm:prSet phldrT="[Text]"/>
      <dgm:spPr/>
      <dgm:t>
        <a:bodyPr/>
        <a:lstStyle/>
        <a:p>
          <a:r>
            <a:rPr lang="en-US" i="1" dirty="0" err="1" smtClean="0"/>
            <a:t>Sermo</a:t>
          </a:r>
          <a:endParaRPr lang="en-US" i="1" dirty="0"/>
        </a:p>
      </dgm:t>
    </dgm:pt>
    <dgm:pt modelId="{EB52E551-DE1D-4BB8-B5C1-F36B85342456}" type="parTrans" cxnId="{7B09A01A-EE33-46C9-A25C-C4FBCB9E842B}">
      <dgm:prSet/>
      <dgm:spPr/>
      <dgm:t>
        <a:bodyPr/>
        <a:lstStyle/>
        <a:p>
          <a:endParaRPr lang="en-US"/>
        </a:p>
      </dgm:t>
    </dgm:pt>
    <dgm:pt modelId="{B635BCCF-E213-4F10-B379-939BBC39275B}" type="sibTrans" cxnId="{7B09A01A-EE33-46C9-A25C-C4FBCB9E842B}">
      <dgm:prSet/>
      <dgm:spPr/>
      <dgm:t>
        <a:bodyPr/>
        <a:lstStyle/>
        <a:p>
          <a:endParaRPr lang="en-US"/>
        </a:p>
      </dgm:t>
    </dgm:pt>
    <dgm:pt modelId="{2B51F6F6-6476-415E-9DB6-BBEC9819DE1F}">
      <dgm:prSet phldrT="[Text]"/>
      <dgm:spPr/>
      <dgm:t>
        <a:bodyPr/>
        <a:lstStyle/>
        <a:p>
          <a:r>
            <a:rPr lang="en-US" i="1" dirty="0" err="1" smtClean="0"/>
            <a:t>Ens</a:t>
          </a:r>
          <a:r>
            <a:rPr lang="en-US" i="1" dirty="0" smtClean="0"/>
            <a:t> </a:t>
          </a:r>
          <a:r>
            <a:rPr lang="en-US" i="1" dirty="0" err="1" smtClean="0"/>
            <a:t>rationis</a:t>
          </a:r>
          <a:endParaRPr lang="en-US" i="1" dirty="0"/>
        </a:p>
      </dgm:t>
    </dgm:pt>
    <dgm:pt modelId="{3B7CC041-B219-4763-8E07-55367597D7B3}" type="parTrans" cxnId="{F1EF5146-5C0D-4E26-9C81-E41C5E926FE8}">
      <dgm:prSet/>
      <dgm:spPr/>
      <dgm:t>
        <a:bodyPr/>
        <a:lstStyle/>
        <a:p>
          <a:endParaRPr lang="en-US"/>
        </a:p>
      </dgm:t>
    </dgm:pt>
    <dgm:pt modelId="{835BFFC7-F859-4DD2-A0F2-33F3CDBEC02C}" type="sibTrans" cxnId="{F1EF5146-5C0D-4E26-9C81-E41C5E926FE8}">
      <dgm:prSet/>
      <dgm:spPr/>
      <dgm:t>
        <a:bodyPr/>
        <a:lstStyle/>
        <a:p>
          <a:endParaRPr lang="en-US"/>
        </a:p>
      </dgm:t>
    </dgm:pt>
    <dgm:pt modelId="{9398DA97-4A98-466B-B2EA-AC689A16F29D}" type="pres">
      <dgm:prSet presAssocID="{73032978-8C82-48FE-B874-3074683EADA7}" presName="diagram" presStyleCnt="0">
        <dgm:presLayoutVars>
          <dgm:chPref val="1"/>
          <dgm:dir/>
          <dgm:animOne val="branch"/>
          <dgm:animLvl val="lvl"/>
          <dgm:resizeHandles val="exact"/>
        </dgm:presLayoutVars>
      </dgm:prSet>
      <dgm:spPr/>
      <dgm:t>
        <a:bodyPr/>
        <a:lstStyle/>
        <a:p>
          <a:endParaRPr lang="en-US"/>
        </a:p>
      </dgm:t>
    </dgm:pt>
    <dgm:pt modelId="{781A2E9C-286B-40CF-9227-0BE0E8854BF4}" type="pres">
      <dgm:prSet presAssocID="{30FDDDA2-FC32-4ADF-9F9F-6033CD1C6814}" presName="root1" presStyleCnt="0"/>
      <dgm:spPr/>
    </dgm:pt>
    <dgm:pt modelId="{DA8A5C46-46B0-43EF-B1DB-BD8BDC66B732}" type="pres">
      <dgm:prSet presAssocID="{30FDDDA2-FC32-4ADF-9F9F-6033CD1C6814}" presName="LevelOneTextNode" presStyleLbl="node0" presStyleIdx="0" presStyleCnt="1">
        <dgm:presLayoutVars>
          <dgm:chPref val="3"/>
        </dgm:presLayoutVars>
      </dgm:prSet>
      <dgm:spPr/>
      <dgm:t>
        <a:bodyPr/>
        <a:lstStyle/>
        <a:p>
          <a:endParaRPr lang="en-US"/>
        </a:p>
      </dgm:t>
    </dgm:pt>
    <dgm:pt modelId="{B5BF6E04-22C4-4C4B-95E1-492A9EB6EE64}" type="pres">
      <dgm:prSet presAssocID="{30FDDDA2-FC32-4ADF-9F9F-6033CD1C6814}" presName="level2hierChild" presStyleCnt="0"/>
      <dgm:spPr/>
    </dgm:pt>
    <dgm:pt modelId="{DB6D0DD2-B11F-457E-9E0E-718DD73CEBB6}" type="pres">
      <dgm:prSet presAssocID="{E5692808-CC6B-4F4D-922A-7BBF3D34EE3B}" presName="conn2-1" presStyleLbl="parChTrans1D2" presStyleIdx="0" presStyleCnt="2"/>
      <dgm:spPr/>
      <dgm:t>
        <a:bodyPr/>
        <a:lstStyle/>
        <a:p>
          <a:endParaRPr lang="en-US"/>
        </a:p>
      </dgm:t>
    </dgm:pt>
    <dgm:pt modelId="{786AEDA1-54FA-4955-8EAC-F6A65E6DEC88}" type="pres">
      <dgm:prSet presAssocID="{E5692808-CC6B-4F4D-922A-7BBF3D34EE3B}" presName="connTx" presStyleLbl="parChTrans1D2" presStyleIdx="0" presStyleCnt="2"/>
      <dgm:spPr/>
      <dgm:t>
        <a:bodyPr/>
        <a:lstStyle/>
        <a:p>
          <a:endParaRPr lang="en-US"/>
        </a:p>
      </dgm:t>
    </dgm:pt>
    <dgm:pt modelId="{FF0F2EC2-8945-48ED-BE4F-99485C29868C}" type="pres">
      <dgm:prSet presAssocID="{0580F237-25F3-4146-82AB-8F164032BA4E}" presName="root2" presStyleCnt="0"/>
      <dgm:spPr/>
    </dgm:pt>
    <dgm:pt modelId="{F7089774-05B3-4CE5-81C0-5E2183DBAC51}" type="pres">
      <dgm:prSet presAssocID="{0580F237-25F3-4146-82AB-8F164032BA4E}" presName="LevelTwoTextNode" presStyleLbl="node2" presStyleIdx="0" presStyleCnt="2">
        <dgm:presLayoutVars>
          <dgm:chPref val="3"/>
        </dgm:presLayoutVars>
      </dgm:prSet>
      <dgm:spPr/>
      <dgm:t>
        <a:bodyPr/>
        <a:lstStyle/>
        <a:p>
          <a:endParaRPr lang="en-US"/>
        </a:p>
      </dgm:t>
    </dgm:pt>
    <dgm:pt modelId="{663AD635-7168-4C68-989F-3A94D0F2B8DF}" type="pres">
      <dgm:prSet presAssocID="{0580F237-25F3-4146-82AB-8F164032BA4E}" presName="level3hierChild" presStyleCnt="0"/>
      <dgm:spPr/>
    </dgm:pt>
    <dgm:pt modelId="{7B65F761-B279-447C-B27D-D76669E3A3F7}" type="pres">
      <dgm:prSet presAssocID="{1A51F227-CDF9-4DB4-8C35-13E6676FA4DD}" presName="conn2-1" presStyleLbl="parChTrans1D3" presStyleIdx="0" presStyleCnt="3"/>
      <dgm:spPr/>
      <dgm:t>
        <a:bodyPr/>
        <a:lstStyle/>
        <a:p>
          <a:endParaRPr lang="en-US"/>
        </a:p>
      </dgm:t>
    </dgm:pt>
    <dgm:pt modelId="{BCD112E4-5ACA-4F21-84BD-F3F4C7D1742F}" type="pres">
      <dgm:prSet presAssocID="{1A51F227-CDF9-4DB4-8C35-13E6676FA4DD}" presName="connTx" presStyleLbl="parChTrans1D3" presStyleIdx="0" presStyleCnt="3"/>
      <dgm:spPr/>
      <dgm:t>
        <a:bodyPr/>
        <a:lstStyle/>
        <a:p>
          <a:endParaRPr lang="en-US"/>
        </a:p>
      </dgm:t>
    </dgm:pt>
    <dgm:pt modelId="{F175694C-7D8F-45CD-86DB-D5190E401A87}" type="pres">
      <dgm:prSet presAssocID="{D620771F-3BF5-4BBC-ABED-6DD8F31B7486}" presName="root2" presStyleCnt="0"/>
      <dgm:spPr/>
    </dgm:pt>
    <dgm:pt modelId="{E359C59E-1443-4749-948C-0B833A39767E}" type="pres">
      <dgm:prSet presAssocID="{D620771F-3BF5-4BBC-ABED-6DD8F31B7486}" presName="LevelTwoTextNode" presStyleLbl="node3" presStyleIdx="0" presStyleCnt="3">
        <dgm:presLayoutVars>
          <dgm:chPref val="3"/>
        </dgm:presLayoutVars>
      </dgm:prSet>
      <dgm:spPr/>
      <dgm:t>
        <a:bodyPr/>
        <a:lstStyle/>
        <a:p>
          <a:endParaRPr lang="en-US"/>
        </a:p>
      </dgm:t>
    </dgm:pt>
    <dgm:pt modelId="{2EE86D4A-4F7E-4DFB-BBAE-5E354AE6F727}" type="pres">
      <dgm:prSet presAssocID="{D620771F-3BF5-4BBC-ABED-6DD8F31B7486}" presName="level3hierChild" presStyleCnt="0"/>
      <dgm:spPr/>
    </dgm:pt>
    <dgm:pt modelId="{3D6B0F1F-2F8E-42E2-BE3F-AE653C184B85}" type="pres">
      <dgm:prSet presAssocID="{0AE2FA10-A27A-44E0-AACA-E4A0ED46D3DC}" presName="conn2-1" presStyleLbl="parChTrans1D3" presStyleIdx="1" presStyleCnt="3"/>
      <dgm:spPr/>
      <dgm:t>
        <a:bodyPr/>
        <a:lstStyle/>
        <a:p>
          <a:endParaRPr lang="en-US"/>
        </a:p>
      </dgm:t>
    </dgm:pt>
    <dgm:pt modelId="{4E6C0882-2F7D-40EA-BA93-BF8BFE65FB07}" type="pres">
      <dgm:prSet presAssocID="{0AE2FA10-A27A-44E0-AACA-E4A0ED46D3DC}" presName="connTx" presStyleLbl="parChTrans1D3" presStyleIdx="1" presStyleCnt="3"/>
      <dgm:spPr/>
      <dgm:t>
        <a:bodyPr/>
        <a:lstStyle/>
        <a:p>
          <a:endParaRPr lang="en-US"/>
        </a:p>
      </dgm:t>
    </dgm:pt>
    <dgm:pt modelId="{E4860650-B1B9-45EE-94DA-1133F3E19843}" type="pres">
      <dgm:prSet presAssocID="{630782E1-57AC-4BE0-92A8-A349CFEAECA6}" presName="root2" presStyleCnt="0"/>
      <dgm:spPr/>
    </dgm:pt>
    <dgm:pt modelId="{1FB2222B-0316-496E-B7C2-C96A9F400D73}" type="pres">
      <dgm:prSet presAssocID="{630782E1-57AC-4BE0-92A8-A349CFEAECA6}" presName="LevelTwoTextNode" presStyleLbl="node3" presStyleIdx="1" presStyleCnt="3" custLinFactNeighborX="-312">
        <dgm:presLayoutVars>
          <dgm:chPref val="3"/>
        </dgm:presLayoutVars>
      </dgm:prSet>
      <dgm:spPr/>
      <dgm:t>
        <a:bodyPr/>
        <a:lstStyle/>
        <a:p>
          <a:endParaRPr lang="en-US"/>
        </a:p>
      </dgm:t>
    </dgm:pt>
    <dgm:pt modelId="{403FA6AE-0064-47DF-A9DA-C54ED22F5537}" type="pres">
      <dgm:prSet presAssocID="{630782E1-57AC-4BE0-92A8-A349CFEAECA6}" presName="level3hierChild" presStyleCnt="0"/>
      <dgm:spPr/>
    </dgm:pt>
    <dgm:pt modelId="{80B86057-541B-4FF6-A45C-061848726F9E}" type="pres">
      <dgm:prSet presAssocID="{EB52E551-DE1D-4BB8-B5C1-F36B85342456}" presName="conn2-1" presStyleLbl="parChTrans1D2" presStyleIdx="1" presStyleCnt="2"/>
      <dgm:spPr/>
      <dgm:t>
        <a:bodyPr/>
        <a:lstStyle/>
        <a:p>
          <a:endParaRPr lang="en-US"/>
        </a:p>
      </dgm:t>
    </dgm:pt>
    <dgm:pt modelId="{7DB98C36-006F-4BF0-993B-34F9B9B62FB7}" type="pres">
      <dgm:prSet presAssocID="{EB52E551-DE1D-4BB8-B5C1-F36B85342456}" presName="connTx" presStyleLbl="parChTrans1D2" presStyleIdx="1" presStyleCnt="2"/>
      <dgm:spPr/>
      <dgm:t>
        <a:bodyPr/>
        <a:lstStyle/>
        <a:p>
          <a:endParaRPr lang="en-US"/>
        </a:p>
      </dgm:t>
    </dgm:pt>
    <dgm:pt modelId="{4758FF2E-ED45-442B-B20E-9989CEF4C820}" type="pres">
      <dgm:prSet presAssocID="{C6AAF2CE-8840-4C77-BCA6-3BBC813FCFF6}" presName="root2" presStyleCnt="0"/>
      <dgm:spPr/>
    </dgm:pt>
    <dgm:pt modelId="{C823F8D7-5441-445A-A30B-E0280FA306C7}" type="pres">
      <dgm:prSet presAssocID="{C6AAF2CE-8840-4C77-BCA6-3BBC813FCFF6}" presName="LevelTwoTextNode" presStyleLbl="node2" presStyleIdx="1" presStyleCnt="2">
        <dgm:presLayoutVars>
          <dgm:chPref val="3"/>
        </dgm:presLayoutVars>
      </dgm:prSet>
      <dgm:spPr/>
      <dgm:t>
        <a:bodyPr/>
        <a:lstStyle/>
        <a:p>
          <a:endParaRPr lang="en-US"/>
        </a:p>
      </dgm:t>
    </dgm:pt>
    <dgm:pt modelId="{04D37BAA-5C2F-4DA4-B5FD-6F1EC7364ED6}" type="pres">
      <dgm:prSet presAssocID="{C6AAF2CE-8840-4C77-BCA6-3BBC813FCFF6}" presName="level3hierChild" presStyleCnt="0"/>
      <dgm:spPr/>
    </dgm:pt>
    <dgm:pt modelId="{3BD10E1F-2305-477A-B31D-C6DC78343EBD}" type="pres">
      <dgm:prSet presAssocID="{3B7CC041-B219-4763-8E07-55367597D7B3}" presName="conn2-1" presStyleLbl="parChTrans1D3" presStyleIdx="2" presStyleCnt="3"/>
      <dgm:spPr/>
      <dgm:t>
        <a:bodyPr/>
        <a:lstStyle/>
        <a:p>
          <a:endParaRPr lang="en-US"/>
        </a:p>
      </dgm:t>
    </dgm:pt>
    <dgm:pt modelId="{3DEBED53-4C3D-42C2-9C9A-A1129466E7DD}" type="pres">
      <dgm:prSet presAssocID="{3B7CC041-B219-4763-8E07-55367597D7B3}" presName="connTx" presStyleLbl="parChTrans1D3" presStyleIdx="2" presStyleCnt="3"/>
      <dgm:spPr/>
      <dgm:t>
        <a:bodyPr/>
        <a:lstStyle/>
        <a:p>
          <a:endParaRPr lang="en-US"/>
        </a:p>
      </dgm:t>
    </dgm:pt>
    <dgm:pt modelId="{9180D0AC-8D64-4245-A552-13E4E8F4EE16}" type="pres">
      <dgm:prSet presAssocID="{2B51F6F6-6476-415E-9DB6-BBEC9819DE1F}" presName="root2" presStyleCnt="0"/>
      <dgm:spPr/>
    </dgm:pt>
    <dgm:pt modelId="{94CEAFE7-69F2-4076-A837-4357761B5659}" type="pres">
      <dgm:prSet presAssocID="{2B51F6F6-6476-415E-9DB6-BBEC9819DE1F}" presName="LevelTwoTextNode" presStyleLbl="node3" presStyleIdx="2" presStyleCnt="3">
        <dgm:presLayoutVars>
          <dgm:chPref val="3"/>
        </dgm:presLayoutVars>
      </dgm:prSet>
      <dgm:spPr/>
      <dgm:t>
        <a:bodyPr/>
        <a:lstStyle/>
        <a:p>
          <a:endParaRPr lang="en-US"/>
        </a:p>
      </dgm:t>
    </dgm:pt>
    <dgm:pt modelId="{4D7A6506-1BA7-45A8-9552-525CCA4363D4}" type="pres">
      <dgm:prSet presAssocID="{2B51F6F6-6476-415E-9DB6-BBEC9819DE1F}" presName="level3hierChild" presStyleCnt="0"/>
      <dgm:spPr/>
    </dgm:pt>
  </dgm:ptLst>
  <dgm:cxnLst>
    <dgm:cxn modelId="{F1EF5146-5C0D-4E26-9C81-E41C5E926FE8}" srcId="{C6AAF2CE-8840-4C77-BCA6-3BBC813FCFF6}" destId="{2B51F6F6-6476-415E-9DB6-BBEC9819DE1F}" srcOrd="0" destOrd="0" parTransId="{3B7CC041-B219-4763-8E07-55367597D7B3}" sibTransId="{835BFFC7-F859-4DD2-A0F2-33F3CDBEC02C}"/>
    <dgm:cxn modelId="{1AAAE1EF-1699-4DD8-9E95-759C99F548EC}" type="presOf" srcId="{630782E1-57AC-4BE0-92A8-A349CFEAECA6}" destId="{1FB2222B-0316-496E-B7C2-C96A9F400D73}" srcOrd="0" destOrd="0" presId="urn:microsoft.com/office/officeart/2005/8/layout/hierarchy2"/>
    <dgm:cxn modelId="{FE2035DE-6BD9-4A3F-9B6A-F8203179F342}" type="presOf" srcId="{EB52E551-DE1D-4BB8-B5C1-F36B85342456}" destId="{80B86057-541B-4FF6-A45C-061848726F9E}" srcOrd="0" destOrd="0" presId="urn:microsoft.com/office/officeart/2005/8/layout/hierarchy2"/>
    <dgm:cxn modelId="{9656F409-70D8-46FA-B4E9-0D226207B828}" type="presOf" srcId="{3B7CC041-B219-4763-8E07-55367597D7B3}" destId="{3BD10E1F-2305-477A-B31D-C6DC78343EBD}" srcOrd="0" destOrd="0" presId="urn:microsoft.com/office/officeart/2005/8/layout/hierarchy2"/>
    <dgm:cxn modelId="{7B09A01A-EE33-46C9-A25C-C4FBCB9E842B}" srcId="{30FDDDA2-FC32-4ADF-9F9F-6033CD1C6814}" destId="{C6AAF2CE-8840-4C77-BCA6-3BBC813FCFF6}" srcOrd="1" destOrd="0" parTransId="{EB52E551-DE1D-4BB8-B5C1-F36B85342456}" sibTransId="{B635BCCF-E213-4F10-B379-939BBC39275B}"/>
    <dgm:cxn modelId="{91040686-E667-49E6-A348-0E8CD740CBA3}" type="presOf" srcId="{2B51F6F6-6476-415E-9DB6-BBEC9819DE1F}" destId="{94CEAFE7-69F2-4076-A837-4357761B5659}" srcOrd="0" destOrd="0" presId="urn:microsoft.com/office/officeart/2005/8/layout/hierarchy2"/>
    <dgm:cxn modelId="{4C708081-0CBD-4F8C-86BA-95F07AC9D97F}" srcId="{73032978-8C82-48FE-B874-3074683EADA7}" destId="{30FDDDA2-FC32-4ADF-9F9F-6033CD1C6814}" srcOrd="0" destOrd="0" parTransId="{2370BAE0-6B19-47AA-BD43-B3D5032FC946}" sibTransId="{103FBCD9-5605-4E27-8640-650BBEF36C50}"/>
    <dgm:cxn modelId="{2AD10FD1-DB23-498B-9235-9A18F3FDF2EF}" type="presOf" srcId="{1A51F227-CDF9-4DB4-8C35-13E6676FA4DD}" destId="{7B65F761-B279-447C-B27D-D76669E3A3F7}" srcOrd="0" destOrd="0" presId="urn:microsoft.com/office/officeart/2005/8/layout/hierarchy2"/>
    <dgm:cxn modelId="{06B8D37E-7BFA-4955-AEC9-7E103DE244B4}" type="presOf" srcId="{30FDDDA2-FC32-4ADF-9F9F-6033CD1C6814}" destId="{DA8A5C46-46B0-43EF-B1DB-BD8BDC66B732}" srcOrd="0" destOrd="0" presId="urn:microsoft.com/office/officeart/2005/8/layout/hierarchy2"/>
    <dgm:cxn modelId="{E982D211-50B4-4020-A448-EE561CF37814}" srcId="{0580F237-25F3-4146-82AB-8F164032BA4E}" destId="{D620771F-3BF5-4BBC-ABED-6DD8F31B7486}" srcOrd="0" destOrd="0" parTransId="{1A51F227-CDF9-4DB4-8C35-13E6676FA4DD}" sibTransId="{A5B964E4-C32E-40D8-93E3-B485D1F4D1FA}"/>
    <dgm:cxn modelId="{461E9BD1-70AC-4E20-A36E-F9CFC45FF5DD}" type="presOf" srcId="{D620771F-3BF5-4BBC-ABED-6DD8F31B7486}" destId="{E359C59E-1443-4749-948C-0B833A39767E}" srcOrd="0" destOrd="0" presId="urn:microsoft.com/office/officeart/2005/8/layout/hierarchy2"/>
    <dgm:cxn modelId="{CB6BFC15-17E7-4070-8043-1D89719DFA80}" type="presOf" srcId="{0AE2FA10-A27A-44E0-AACA-E4A0ED46D3DC}" destId="{4E6C0882-2F7D-40EA-BA93-BF8BFE65FB07}" srcOrd="1" destOrd="0" presId="urn:microsoft.com/office/officeart/2005/8/layout/hierarchy2"/>
    <dgm:cxn modelId="{78BA1E9F-ABE3-412A-AE9B-CD84DAB48A5E}" srcId="{0580F237-25F3-4146-82AB-8F164032BA4E}" destId="{630782E1-57AC-4BE0-92A8-A349CFEAECA6}" srcOrd="1" destOrd="0" parTransId="{0AE2FA10-A27A-44E0-AACA-E4A0ED46D3DC}" sibTransId="{7EB945EB-DC8E-4250-92CE-EA1B0367FB37}"/>
    <dgm:cxn modelId="{1CB9A606-D0C1-46D9-A7DE-CC4FDB108FFC}" type="presOf" srcId="{1A51F227-CDF9-4DB4-8C35-13E6676FA4DD}" destId="{BCD112E4-5ACA-4F21-84BD-F3F4C7D1742F}" srcOrd="1" destOrd="0" presId="urn:microsoft.com/office/officeart/2005/8/layout/hierarchy2"/>
    <dgm:cxn modelId="{BB159027-3242-427D-B438-6E91A5B04124}" type="presOf" srcId="{0AE2FA10-A27A-44E0-AACA-E4A0ED46D3DC}" destId="{3D6B0F1F-2F8E-42E2-BE3F-AE653C184B85}" srcOrd="0" destOrd="0" presId="urn:microsoft.com/office/officeart/2005/8/layout/hierarchy2"/>
    <dgm:cxn modelId="{1014044E-52A0-48F5-A86D-D676A53AAB67}" type="presOf" srcId="{3B7CC041-B219-4763-8E07-55367597D7B3}" destId="{3DEBED53-4C3D-42C2-9C9A-A1129466E7DD}" srcOrd="1" destOrd="0" presId="urn:microsoft.com/office/officeart/2005/8/layout/hierarchy2"/>
    <dgm:cxn modelId="{670939AD-9EA2-4DA6-8850-62DDF8C725F2}" type="presOf" srcId="{C6AAF2CE-8840-4C77-BCA6-3BBC813FCFF6}" destId="{C823F8D7-5441-445A-A30B-E0280FA306C7}" srcOrd="0" destOrd="0" presId="urn:microsoft.com/office/officeart/2005/8/layout/hierarchy2"/>
    <dgm:cxn modelId="{1CD42487-69AE-4F05-889D-C549317EF45B}" type="presOf" srcId="{73032978-8C82-48FE-B874-3074683EADA7}" destId="{9398DA97-4A98-466B-B2EA-AC689A16F29D}" srcOrd="0" destOrd="0" presId="urn:microsoft.com/office/officeart/2005/8/layout/hierarchy2"/>
    <dgm:cxn modelId="{54D620FA-27A5-475F-8E3F-45B3EE55EFE7}" type="presOf" srcId="{0580F237-25F3-4146-82AB-8F164032BA4E}" destId="{F7089774-05B3-4CE5-81C0-5E2183DBAC51}" srcOrd="0" destOrd="0" presId="urn:microsoft.com/office/officeart/2005/8/layout/hierarchy2"/>
    <dgm:cxn modelId="{774F34BA-6C89-4B5E-99FB-E57C13351C37}" type="presOf" srcId="{EB52E551-DE1D-4BB8-B5C1-F36B85342456}" destId="{7DB98C36-006F-4BF0-993B-34F9B9B62FB7}" srcOrd="1" destOrd="0" presId="urn:microsoft.com/office/officeart/2005/8/layout/hierarchy2"/>
    <dgm:cxn modelId="{9C084AE0-80F6-486C-8B80-66F3C4139295}" type="presOf" srcId="{E5692808-CC6B-4F4D-922A-7BBF3D34EE3B}" destId="{DB6D0DD2-B11F-457E-9E0E-718DD73CEBB6}" srcOrd="0" destOrd="0" presId="urn:microsoft.com/office/officeart/2005/8/layout/hierarchy2"/>
    <dgm:cxn modelId="{4E429A03-C8E2-4A22-8C56-BB6FB24B6D7F}" type="presOf" srcId="{E5692808-CC6B-4F4D-922A-7BBF3D34EE3B}" destId="{786AEDA1-54FA-4955-8EAC-F6A65E6DEC88}" srcOrd="1" destOrd="0" presId="urn:microsoft.com/office/officeart/2005/8/layout/hierarchy2"/>
    <dgm:cxn modelId="{2F6198A5-2727-4F74-BF97-87E99D7428DE}" srcId="{30FDDDA2-FC32-4ADF-9F9F-6033CD1C6814}" destId="{0580F237-25F3-4146-82AB-8F164032BA4E}" srcOrd="0" destOrd="0" parTransId="{E5692808-CC6B-4F4D-922A-7BBF3D34EE3B}" sibTransId="{DCE917CD-CCF9-45A3-A0FF-37EE5D2F4A90}"/>
    <dgm:cxn modelId="{8828EFFD-873E-4EC0-B248-9199026C1744}" type="presParOf" srcId="{9398DA97-4A98-466B-B2EA-AC689A16F29D}" destId="{781A2E9C-286B-40CF-9227-0BE0E8854BF4}" srcOrd="0" destOrd="0" presId="urn:microsoft.com/office/officeart/2005/8/layout/hierarchy2"/>
    <dgm:cxn modelId="{3AC6B283-5387-41C2-85C5-67BCE48C5A72}" type="presParOf" srcId="{781A2E9C-286B-40CF-9227-0BE0E8854BF4}" destId="{DA8A5C46-46B0-43EF-B1DB-BD8BDC66B732}" srcOrd="0" destOrd="0" presId="urn:microsoft.com/office/officeart/2005/8/layout/hierarchy2"/>
    <dgm:cxn modelId="{1AD3AE11-06CB-4154-AD2A-5C2ED82292F3}" type="presParOf" srcId="{781A2E9C-286B-40CF-9227-0BE0E8854BF4}" destId="{B5BF6E04-22C4-4C4B-95E1-492A9EB6EE64}" srcOrd="1" destOrd="0" presId="urn:microsoft.com/office/officeart/2005/8/layout/hierarchy2"/>
    <dgm:cxn modelId="{791F993A-8068-4C3B-96D7-0D0E1FB9AE52}" type="presParOf" srcId="{B5BF6E04-22C4-4C4B-95E1-492A9EB6EE64}" destId="{DB6D0DD2-B11F-457E-9E0E-718DD73CEBB6}" srcOrd="0" destOrd="0" presId="urn:microsoft.com/office/officeart/2005/8/layout/hierarchy2"/>
    <dgm:cxn modelId="{B0FD4100-A6B1-4016-9D6D-D729CBEC9CF4}" type="presParOf" srcId="{DB6D0DD2-B11F-457E-9E0E-718DD73CEBB6}" destId="{786AEDA1-54FA-4955-8EAC-F6A65E6DEC88}" srcOrd="0" destOrd="0" presId="urn:microsoft.com/office/officeart/2005/8/layout/hierarchy2"/>
    <dgm:cxn modelId="{0197B30C-85EA-4575-A1E9-F76DB087284C}" type="presParOf" srcId="{B5BF6E04-22C4-4C4B-95E1-492A9EB6EE64}" destId="{FF0F2EC2-8945-48ED-BE4F-99485C29868C}" srcOrd="1" destOrd="0" presId="urn:microsoft.com/office/officeart/2005/8/layout/hierarchy2"/>
    <dgm:cxn modelId="{62BADFDD-F47F-4E92-B0B0-885205E3EA78}" type="presParOf" srcId="{FF0F2EC2-8945-48ED-BE4F-99485C29868C}" destId="{F7089774-05B3-4CE5-81C0-5E2183DBAC51}" srcOrd="0" destOrd="0" presId="urn:microsoft.com/office/officeart/2005/8/layout/hierarchy2"/>
    <dgm:cxn modelId="{CD689D60-6D78-4B72-911A-1481E19DB604}" type="presParOf" srcId="{FF0F2EC2-8945-48ED-BE4F-99485C29868C}" destId="{663AD635-7168-4C68-989F-3A94D0F2B8DF}" srcOrd="1" destOrd="0" presId="urn:microsoft.com/office/officeart/2005/8/layout/hierarchy2"/>
    <dgm:cxn modelId="{59222AC3-25CA-45BB-A86D-D7023EA5A884}" type="presParOf" srcId="{663AD635-7168-4C68-989F-3A94D0F2B8DF}" destId="{7B65F761-B279-447C-B27D-D76669E3A3F7}" srcOrd="0" destOrd="0" presId="urn:microsoft.com/office/officeart/2005/8/layout/hierarchy2"/>
    <dgm:cxn modelId="{F6764533-17E0-4806-B685-4692F743CCA4}" type="presParOf" srcId="{7B65F761-B279-447C-B27D-D76669E3A3F7}" destId="{BCD112E4-5ACA-4F21-84BD-F3F4C7D1742F}" srcOrd="0" destOrd="0" presId="urn:microsoft.com/office/officeart/2005/8/layout/hierarchy2"/>
    <dgm:cxn modelId="{11073276-828A-4D1F-8FF3-02386EAF081A}" type="presParOf" srcId="{663AD635-7168-4C68-989F-3A94D0F2B8DF}" destId="{F175694C-7D8F-45CD-86DB-D5190E401A87}" srcOrd="1" destOrd="0" presId="urn:microsoft.com/office/officeart/2005/8/layout/hierarchy2"/>
    <dgm:cxn modelId="{9266A9FE-EBEA-46ED-858B-8C4012EBAAAC}" type="presParOf" srcId="{F175694C-7D8F-45CD-86DB-D5190E401A87}" destId="{E359C59E-1443-4749-948C-0B833A39767E}" srcOrd="0" destOrd="0" presId="urn:microsoft.com/office/officeart/2005/8/layout/hierarchy2"/>
    <dgm:cxn modelId="{6F8E998F-62BF-479A-BAA4-CE274BF5F1B7}" type="presParOf" srcId="{F175694C-7D8F-45CD-86DB-D5190E401A87}" destId="{2EE86D4A-4F7E-4DFB-BBAE-5E354AE6F727}" srcOrd="1" destOrd="0" presId="urn:microsoft.com/office/officeart/2005/8/layout/hierarchy2"/>
    <dgm:cxn modelId="{3971202D-50C9-4132-9505-2B32F41B447E}" type="presParOf" srcId="{663AD635-7168-4C68-989F-3A94D0F2B8DF}" destId="{3D6B0F1F-2F8E-42E2-BE3F-AE653C184B85}" srcOrd="2" destOrd="0" presId="urn:microsoft.com/office/officeart/2005/8/layout/hierarchy2"/>
    <dgm:cxn modelId="{74649272-5884-4D6E-90EE-8BF70BD4A52A}" type="presParOf" srcId="{3D6B0F1F-2F8E-42E2-BE3F-AE653C184B85}" destId="{4E6C0882-2F7D-40EA-BA93-BF8BFE65FB07}" srcOrd="0" destOrd="0" presId="urn:microsoft.com/office/officeart/2005/8/layout/hierarchy2"/>
    <dgm:cxn modelId="{FFEF2717-8CD9-4E22-979B-55FA53BAFD8A}" type="presParOf" srcId="{663AD635-7168-4C68-989F-3A94D0F2B8DF}" destId="{E4860650-B1B9-45EE-94DA-1133F3E19843}" srcOrd="3" destOrd="0" presId="urn:microsoft.com/office/officeart/2005/8/layout/hierarchy2"/>
    <dgm:cxn modelId="{F429F355-38A9-4D5D-86E7-3BCFE1FF28B7}" type="presParOf" srcId="{E4860650-B1B9-45EE-94DA-1133F3E19843}" destId="{1FB2222B-0316-496E-B7C2-C96A9F400D73}" srcOrd="0" destOrd="0" presId="urn:microsoft.com/office/officeart/2005/8/layout/hierarchy2"/>
    <dgm:cxn modelId="{0A43D59E-A110-4D85-8E19-154AF7F30ECC}" type="presParOf" srcId="{E4860650-B1B9-45EE-94DA-1133F3E19843}" destId="{403FA6AE-0064-47DF-A9DA-C54ED22F5537}" srcOrd="1" destOrd="0" presId="urn:microsoft.com/office/officeart/2005/8/layout/hierarchy2"/>
    <dgm:cxn modelId="{D20C55C1-9DF4-4FC2-9C17-26EC58C8B032}" type="presParOf" srcId="{B5BF6E04-22C4-4C4B-95E1-492A9EB6EE64}" destId="{80B86057-541B-4FF6-A45C-061848726F9E}" srcOrd="2" destOrd="0" presId="urn:microsoft.com/office/officeart/2005/8/layout/hierarchy2"/>
    <dgm:cxn modelId="{8A744F24-5924-4FD2-B027-1F406C992BC0}" type="presParOf" srcId="{80B86057-541B-4FF6-A45C-061848726F9E}" destId="{7DB98C36-006F-4BF0-993B-34F9B9B62FB7}" srcOrd="0" destOrd="0" presId="urn:microsoft.com/office/officeart/2005/8/layout/hierarchy2"/>
    <dgm:cxn modelId="{25539A56-DBFD-49E1-8C6B-DB0B11184691}" type="presParOf" srcId="{B5BF6E04-22C4-4C4B-95E1-492A9EB6EE64}" destId="{4758FF2E-ED45-442B-B20E-9989CEF4C820}" srcOrd="3" destOrd="0" presId="urn:microsoft.com/office/officeart/2005/8/layout/hierarchy2"/>
    <dgm:cxn modelId="{60B2C477-AD45-4D9B-BEA4-B71DCA04FBD3}" type="presParOf" srcId="{4758FF2E-ED45-442B-B20E-9989CEF4C820}" destId="{C823F8D7-5441-445A-A30B-E0280FA306C7}" srcOrd="0" destOrd="0" presId="urn:microsoft.com/office/officeart/2005/8/layout/hierarchy2"/>
    <dgm:cxn modelId="{626A9306-4F41-48D7-ACFB-2DC1342055B9}" type="presParOf" srcId="{4758FF2E-ED45-442B-B20E-9989CEF4C820}" destId="{04D37BAA-5C2F-4DA4-B5FD-6F1EC7364ED6}" srcOrd="1" destOrd="0" presId="urn:microsoft.com/office/officeart/2005/8/layout/hierarchy2"/>
    <dgm:cxn modelId="{03699AD2-5566-4579-B1A9-0D8B042B8801}" type="presParOf" srcId="{04D37BAA-5C2F-4DA4-B5FD-6F1EC7364ED6}" destId="{3BD10E1F-2305-477A-B31D-C6DC78343EBD}" srcOrd="0" destOrd="0" presId="urn:microsoft.com/office/officeart/2005/8/layout/hierarchy2"/>
    <dgm:cxn modelId="{C5422C1E-2BD1-4C50-8954-38673E60CABD}" type="presParOf" srcId="{3BD10E1F-2305-477A-B31D-C6DC78343EBD}" destId="{3DEBED53-4C3D-42C2-9C9A-A1129466E7DD}" srcOrd="0" destOrd="0" presId="urn:microsoft.com/office/officeart/2005/8/layout/hierarchy2"/>
    <dgm:cxn modelId="{2A65EF37-D922-4B02-817E-BEFA79659FF4}" type="presParOf" srcId="{04D37BAA-5C2F-4DA4-B5FD-6F1EC7364ED6}" destId="{9180D0AC-8D64-4245-A552-13E4E8F4EE16}" srcOrd="1" destOrd="0" presId="urn:microsoft.com/office/officeart/2005/8/layout/hierarchy2"/>
    <dgm:cxn modelId="{203094D0-304B-44BD-A8AF-8FF60F9F6FE7}" type="presParOf" srcId="{9180D0AC-8D64-4245-A552-13E4E8F4EE16}" destId="{94CEAFE7-69F2-4076-A837-4357761B5659}" srcOrd="0" destOrd="0" presId="urn:microsoft.com/office/officeart/2005/8/layout/hierarchy2"/>
    <dgm:cxn modelId="{52682917-39C8-4059-898F-BECE859F02CA}" type="presParOf" srcId="{9180D0AC-8D64-4245-A552-13E4E8F4EE16}" destId="{4D7A6506-1BA7-45A8-9552-525CCA4363D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317147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320923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053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224001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03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1398230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308672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53431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130833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77C52-F572-4287-AA49-47C9681A4E67}"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390542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577C52-F572-4287-AA49-47C9681A4E67}"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20518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577C52-F572-4287-AA49-47C9681A4E67}"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40239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577C52-F572-4287-AA49-47C9681A4E67}"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249903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77C52-F572-4287-AA49-47C9681A4E67}"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52874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77C52-F572-4287-AA49-47C9681A4E67}"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200062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77C52-F572-4287-AA49-47C9681A4E67}"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74885-8715-465B-85FA-B7CC521C6788}" type="slidenum">
              <a:rPr lang="en-US" smtClean="0"/>
              <a:t>‹#›</a:t>
            </a:fld>
            <a:endParaRPr lang="en-US"/>
          </a:p>
        </p:txBody>
      </p:sp>
    </p:spTree>
    <p:extLst>
      <p:ext uri="{BB962C8B-B14F-4D97-AF65-F5344CB8AC3E}">
        <p14:creationId xmlns:p14="http://schemas.microsoft.com/office/powerpoint/2010/main" val="417710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577C52-F572-4287-AA49-47C9681A4E67}" type="datetimeFigureOut">
              <a:rPr lang="en-US" smtClean="0"/>
              <a:t>11/9/2015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A74885-8715-465B-85FA-B7CC521C6788}" type="slidenum">
              <a:rPr lang="en-US" smtClean="0"/>
              <a:t>‹#›</a:t>
            </a:fld>
            <a:endParaRPr lang="en-US"/>
          </a:p>
        </p:txBody>
      </p:sp>
    </p:spTree>
    <p:extLst>
      <p:ext uri="{BB962C8B-B14F-4D97-AF65-F5344CB8AC3E}">
        <p14:creationId xmlns:p14="http://schemas.microsoft.com/office/powerpoint/2010/main" val="269573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cobarchambault.com/" TargetMode="External"/><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jacobarchambault.com/" TargetMode="External"/><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Dialectically situating medieval accounts of the subject matter of logic</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Jacob Archambault</a:t>
            </a:r>
          </a:p>
          <a:p>
            <a:r>
              <a:rPr lang="en-US" dirty="0" smtClean="0"/>
              <a:t>Mark and Kathryn </a:t>
            </a:r>
            <a:r>
              <a:rPr lang="en-US" dirty="0" err="1" smtClean="0"/>
              <a:t>Tomasic</a:t>
            </a:r>
            <a:r>
              <a:rPr lang="en-US" dirty="0" smtClean="0"/>
              <a:t> Research Fellow Fordham University</a:t>
            </a:r>
          </a:p>
          <a:p>
            <a:r>
              <a:rPr lang="en-US" dirty="0" smtClean="0">
                <a:hlinkClick r:id="rId2"/>
              </a:rPr>
              <a:t>jarchambault@Fordham.edu</a:t>
            </a:r>
            <a:r>
              <a:rPr lang="en-US" dirty="0" smtClean="0"/>
              <a:t> </a:t>
            </a:r>
          </a:p>
          <a:p>
            <a:r>
              <a:rPr lang="en-US" dirty="0" smtClean="0">
                <a:hlinkClick r:id="rId3"/>
              </a:rPr>
              <a:t>www.jacobarchambault.com</a:t>
            </a:r>
            <a:r>
              <a:rPr lang="en-US" dirty="0" smtClean="0"/>
              <a:t> </a:t>
            </a:r>
          </a:p>
          <a:p>
            <a:endParaRPr lang="en-US" dirty="0"/>
          </a:p>
        </p:txBody>
      </p:sp>
    </p:spTree>
    <p:extLst>
      <p:ext uri="{BB962C8B-B14F-4D97-AF65-F5344CB8AC3E}">
        <p14:creationId xmlns:p14="http://schemas.microsoft.com/office/powerpoint/2010/main" val="254208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lstStyle/>
          <a:p>
            <a:r>
              <a:rPr lang="en-US" dirty="0" smtClean="0"/>
              <a:t>Similar dual-answer positions are advocated by Peter of Auvergne and </a:t>
            </a:r>
            <a:r>
              <a:rPr lang="en-US" dirty="0" err="1" smtClean="0"/>
              <a:t>Radulphus</a:t>
            </a:r>
            <a:r>
              <a:rPr lang="en-US" dirty="0" smtClean="0"/>
              <a:t> Brito. </a:t>
            </a:r>
            <a:endParaRPr lang="en-US" dirty="0"/>
          </a:p>
        </p:txBody>
      </p:sp>
    </p:spTree>
    <p:extLst>
      <p:ext uri="{BB962C8B-B14F-4D97-AF65-F5344CB8AC3E}">
        <p14:creationId xmlns:p14="http://schemas.microsoft.com/office/powerpoint/2010/main" val="27269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a:t>
            </a:r>
            <a:r>
              <a:rPr lang="en-US" i="1" dirty="0" err="1" smtClean="0"/>
              <a:t>Entia</a:t>
            </a:r>
            <a:r>
              <a:rPr lang="en-US" i="1" dirty="0" smtClean="0"/>
              <a:t> </a:t>
            </a:r>
            <a:r>
              <a:rPr lang="en-US" i="1" dirty="0" err="1" smtClean="0"/>
              <a:t>rationis</a:t>
            </a:r>
            <a:r>
              <a:rPr lang="en-US" dirty="0" smtClean="0"/>
              <a:t>: what are they?</a:t>
            </a:r>
            <a:endParaRPr lang="en-US" dirty="0"/>
          </a:p>
        </p:txBody>
      </p:sp>
      <p:sp>
        <p:nvSpPr>
          <p:cNvPr id="3" name="Content Placeholder 2"/>
          <p:cNvSpPr>
            <a:spLocks noGrp="1"/>
          </p:cNvSpPr>
          <p:nvPr>
            <p:ph idx="1"/>
          </p:nvPr>
        </p:nvSpPr>
        <p:spPr/>
        <p:txBody>
          <a:bodyPr>
            <a:normAutofit/>
          </a:bodyPr>
          <a:lstStyle/>
          <a:p>
            <a:pPr algn="just"/>
            <a:r>
              <a:rPr lang="en-US" dirty="0" smtClean="0"/>
              <a:t>“We </a:t>
            </a:r>
            <a:r>
              <a:rPr lang="en-US" dirty="0"/>
              <a:t>ought, then, to admit three parts of logic according to the diversity of the acts of reason. Now there are three acts of reason. The first two of these belong to reason on account of its being a kind of understanding. For one act of understanding is </a:t>
            </a:r>
            <a:r>
              <a:rPr lang="en-US" i="1" dirty="0"/>
              <a:t>understanding indivisibles</a:t>
            </a:r>
            <a:r>
              <a:rPr lang="en-US" dirty="0"/>
              <a:t>, or </a:t>
            </a:r>
            <a:r>
              <a:rPr lang="en-US" i="1" dirty="0"/>
              <a:t>simples </a:t>
            </a:r>
            <a:r>
              <a:rPr lang="en-US" dirty="0"/>
              <a:t>(</a:t>
            </a:r>
            <a:r>
              <a:rPr lang="en-US" i="1" dirty="0" err="1"/>
              <a:t>incomplexorum</a:t>
            </a:r>
            <a:r>
              <a:rPr lang="en-US" dirty="0"/>
              <a:t>), from which we conceive what a thing is; and this operation is called by some </a:t>
            </a:r>
            <a:r>
              <a:rPr lang="en-US" i="1" dirty="0"/>
              <a:t>informing the understanding </a:t>
            </a:r>
            <a:r>
              <a:rPr lang="en-US" dirty="0"/>
              <a:t>(</a:t>
            </a:r>
            <a:r>
              <a:rPr lang="en-US" i="1" dirty="0" err="1"/>
              <a:t>informatio</a:t>
            </a:r>
            <a:r>
              <a:rPr lang="en-US" i="1" dirty="0"/>
              <a:t> </a:t>
            </a:r>
            <a:r>
              <a:rPr lang="en-US" i="1" dirty="0" err="1"/>
              <a:t>intellectus</a:t>
            </a:r>
            <a:r>
              <a:rPr lang="en-US" dirty="0"/>
              <a:t>), or </a:t>
            </a:r>
            <a:r>
              <a:rPr lang="en-US" i="1" dirty="0"/>
              <a:t>imagining through understanding </a:t>
            </a:r>
            <a:r>
              <a:rPr lang="en-US" dirty="0"/>
              <a:t>(</a:t>
            </a:r>
            <a:r>
              <a:rPr lang="en-US" i="1" dirty="0" err="1"/>
              <a:t>imaginatio</a:t>
            </a:r>
            <a:r>
              <a:rPr lang="en-US" i="1" dirty="0"/>
              <a:t> per </a:t>
            </a:r>
            <a:r>
              <a:rPr lang="en-US" i="1" dirty="0" err="1"/>
              <a:t>intellectum</a:t>
            </a:r>
            <a:r>
              <a:rPr lang="en-US" dirty="0"/>
              <a:t>); and the teaching that is ordered toward this operation of reason is given by Aristotle in the book of </a:t>
            </a:r>
            <a:r>
              <a:rPr lang="en-US" i="1" dirty="0"/>
              <a:t>Categories</a:t>
            </a:r>
            <a:r>
              <a:rPr lang="en-US" dirty="0" smtClean="0"/>
              <a:t>.</a:t>
            </a:r>
            <a:endParaRPr lang="en-US" dirty="0"/>
          </a:p>
        </p:txBody>
      </p:sp>
    </p:spTree>
    <p:extLst>
      <p:ext uri="{BB962C8B-B14F-4D97-AF65-F5344CB8AC3E}">
        <p14:creationId xmlns:p14="http://schemas.microsoft.com/office/powerpoint/2010/main" val="56200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a:t>
            </a:r>
            <a:r>
              <a:rPr lang="en-US" i="1" dirty="0" err="1" smtClean="0"/>
              <a:t>Entia</a:t>
            </a:r>
            <a:r>
              <a:rPr lang="en-US" i="1" dirty="0" smtClean="0"/>
              <a:t> </a:t>
            </a:r>
            <a:r>
              <a:rPr lang="en-US" i="1" dirty="0" err="1" smtClean="0"/>
              <a:t>rationis</a:t>
            </a:r>
            <a:r>
              <a:rPr lang="en-US" dirty="0" smtClean="0"/>
              <a:t>: what are they?</a:t>
            </a:r>
            <a:endParaRPr lang="en-US" dirty="0"/>
          </a:p>
        </p:txBody>
      </p:sp>
      <p:sp>
        <p:nvSpPr>
          <p:cNvPr id="3" name="Content Placeholder 2"/>
          <p:cNvSpPr>
            <a:spLocks noGrp="1"/>
          </p:cNvSpPr>
          <p:nvPr>
            <p:ph idx="1"/>
          </p:nvPr>
        </p:nvSpPr>
        <p:spPr/>
        <p:txBody>
          <a:bodyPr/>
          <a:lstStyle/>
          <a:p>
            <a:pPr algn="just"/>
            <a:r>
              <a:rPr lang="en-US" dirty="0" smtClean="0"/>
              <a:t>“The second operation of understanding is </a:t>
            </a:r>
            <a:r>
              <a:rPr lang="en-US" i="1" dirty="0" smtClean="0"/>
              <a:t>joining or separating [things] understood </a:t>
            </a:r>
            <a:r>
              <a:rPr lang="en-US" dirty="0" smtClean="0"/>
              <a:t>(</a:t>
            </a:r>
            <a:r>
              <a:rPr lang="en-US" i="1" dirty="0" err="1" smtClean="0"/>
              <a:t>compositio</a:t>
            </a:r>
            <a:r>
              <a:rPr lang="en-US" i="1" dirty="0" smtClean="0"/>
              <a:t> </a:t>
            </a:r>
            <a:r>
              <a:rPr lang="en-US" i="1" dirty="0" err="1" smtClean="0"/>
              <a:t>vel</a:t>
            </a:r>
            <a:r>
              <a:rPr lang="en-US" i="1" dirty="0" smtClean="0"/>
              <a:t> </a:t>
            </a:r>
            <a:r>
              <a:rPr lang="en-US" i="1" dirty="0" err="1" smtClean="0"/>
              <a:t>divisio</a:t>
            </a:r>
            <a:r>
              <a:rPr lang="en-US" i="1" dirty="0" smtClean="0"/>
              <a:t> </a:t>
            </a:r>
            <a:r>
              <a:rPr lang="en-US" i="1" dirty="0" err="1" smtClean="0"/>
              <a:t>intellectuum</a:t>
            </a:r>
            <a:r>
              <a:rPr lang="en-US" dirty="0" smtClean="0"/>
              <a:t>), in which lie truth and falsity; and the teaching dedicated to this act of reason is given by Aristotle in the book </a:t>
            </a:r>
            <a:r>
              <a:rPr lang="en-US" i="1" dirty="0" smtClean="0"/>
              <a:t>On interpretation</a:t>
            </a:r>
            <a:r>
              <a:rPr lang="en-US" dirty="0" smtClean="0"/>
              <a:t>. </a:t>
            </a:r>
          </a:p>
          <a:p>
            <a:pPr algn="just"/>
            <a:r>
              <a:rPr lang="en-US" dirty="0" smtClean="0"/>
              <a:t>“The third act of reason is what is proper to reason, sc. moving discursively from one into another, in order to come to recognize what is unknown through what is known; and the remaining books of logic are dedicated to this act”</a:t>
            </a:r>
          </a:p>
          <a:p>
            <a:pPr algn="just"/>
            <a:r>
              <a:rPr lang="en-US" dirty="0" smtClean="0"/>
              <a:t>-Thomas Aquinas, commentary on the </a:t>
            </a:r>
            <a:r>
              <a:rPr lang="en-US" i="1" dirty="0" smtClean="0"/>
              <a:t>Posterior Analytics, </a:t>
            </a:r>
            <a:r>
              <a:rPr lang="en-US" dirty="0" smtClean="0"/>
              <a:t>preface</a:t>
            </a:r>
            <a:endParaRPr lang="en-US" dirty="0"/>
          </a:p>
        </p:txBody>
      </p:sp>
    </p:spTree>
    <p:extLst>
      <p:ext uri="{BB962C8B-B14F-4D97-AF65-F5344CB8AC3E}">
        <p14:creationId xmlns:p14="http://schemas.microsoft.com/office/powerpoint/2010/main" val="352741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4.1.2 Second intentions</a:t>
            </a:r>
            <a:endParaRPr lang="en-US" dirty="0"/>
          </a:p>
        </p:txBody>
      </p:sp>
      <p:sp>
        <p:nvSpPr>
          <p:cNvPr id="3" name="Content Placeholder 2"/>
          <p:cNvSpPr>
            <a:spLocks noGrp="1"/>
          </p:cNvSpPr>
          <p:nvPr>
            <p:ph idx="1"/>
          </p:nvPr>
        </p:nvSpPr>
        <p:spPr/>
        <p:txBody>
          <a:bodyPr/>
          <a:lstStyle/>
          <a:p>
            <a:pPr algn="just"/>
            <a:r>
              <a:rPr lang="en-US" dirty="0" smtClean="0"/>
              <a:t>“</a:t>
            </a:r>
            <a:r>
              <a:rPr lang="en-US" dirty="0"/>
              <a:t>Intentions understood secondarily (</a:t>
            </a:r>
            <a:r>
              <a:rPr lang="en-US" i="1" dirty="0" err="1"/>
              <a:t>intentiones</a:t>
            </a:r>
            <a:r>
              <a:rPr lang="en-US" i="1" dirty="0"/>
              <a:t> </a:t>
            </a:r>
            <a:r>
              <a:rPr lang="en-US" i="1" dirty="0" err="1"/>
              <a:t>intellectae</a:t>
            </a:r>
            <a:r>
              <a:rPr lang="en-US" i="1" dirty="0"/>
              <a:t> </a:t>
            </a:r>
            <a:r>
              <a:rPr lang="en-US" i="1" dirty="0" err="1"/>
              <a:t>secundo</a:t>
            </a:r>
            <a:r>
              <a:rPr lang="en-US" dirty="0"/>
              <a:t>), which are added to intentions understood firstly (</a:t>
            </a:r>
            <a:r>
              <a:rPr lang="en-US" i="1" dirty="0"/>
              <a:t>quae </a:t>
            </a:r>
            <a:r>
              <a:rPr lang="en-US" i="1" dirty="0" err="1"/>
              <a:t>apponuntur</a:t>
            </a:r>
            <a:r>
              <a:rPr lang="en-US" i="1" dirty="0"/>
              <a:t> </a:t>
            </a:r>
            <a:r>
              <a:rPr lang="en-US" i="1" dirty="0" err="1"/>
              <a:t>intentionibus</a:t>
            </a:r>
            <a:r>
              <a:rPr lang="en-US" i="1" dirty="0"/>
              <a:t> </a:t>
            </a:r>
            <a:r>
              <a:rPr lang="en-US" i="1" dirty="0" err="1"/>
              <a:t>intellectis</a:t>
            </a:r>
            <a:r>
              <a:rPr lang="en-US" i="1" dirty="0"/>
              <a:t> primo</a:t>
            </a:r>
            <a:r>
              <a:rPr lang="en-US" dirty="0"/>
              <a:t>), are, as you knew, the subject of logic...” Avicenna, </a:t>
            </a:r>
            <a:r>
              <a:rPr lang="en-US" i="1" dirty="0"/>
              <a:t>Metaph. </a:t>
            </a:r>
            <a:r>
              <a:rPr lang="en-US" dirty="0"/>
              <a:t>I c. </a:t>
            </a:r>
            <a:r>
              <a:rPr lang="en-US" dirty="0" smtClean="0"/>
              <a:t>2.</a:t>
            </a:r>
            <a:endParaRPr lang="en-US" dirty="0"/>
          </a:p>
        </p:txBody>
      </p:sp>
    </p:spTree>
    <p:extLst>
      <p:ext uri="{BB962C8B-B14F-4D97-AF65-F5344CB8AC3E}">
        <p14:creationId xmlns:p14="http://schemas.microsoft.com/office/powerpoint/2010/main" val="148459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4.1.3 </a:t>
            </a:r>
            <a:r>
              <a:rPr lang="en-US" i="1" dirty="0" err="1" smtClean="0"/>
              <a:t>Entia</a:t>
            </a:r>
            <a:r>
              <a:rPr lang="en-US" i="1" dirty="0" smtClean="0"/>
              <a:t> </a:t>
            </a:r>
            <a:r>
              <a:rPr lang="en-US" i="1" dirty="0" err="1" smtClean="0"/>
              <a:t>rationis</a:t>
            </a:r>
            <a:r>
              <a:rPr lang="en-US" dirty="0" smtClean="0"/>
              <a:t>: contra</a:t>
            </a:r>
            <a:endParaRPr lang="en-US" dirty="0"/>
          </a:p>
        </p:txBody>
      </p:sp>
      <p:sp>
        <p:nvSpPr>
          <p:cNvPr id="3" name="Content Placeholder 2"/>
          <p:cNvSpPr>
            <a:spLocks noGrp="1"/>
          </p:cNvSpPr>
          <p:nvPr>
            <p:ph idx="1"/>
          </p:nvPr>
        </p:nvSpPr>
        <p:spPr/>
        <p:txBody>
          <a:bodyPr>
            <a:normAutofit/>
          </a:bodyPr>
          <a:lstStyle/>
          <a:p>
            <a:pPr algn="just"/>
            <a:r>
              <a:rPr lang="en-US" dirty="0" smtClean="0"/>
              <a:t>“Three </a:t>
            </a:r>
            <a:r>
              <a:rPr lang="en-US" dirty="0"/>
              <a:t>conditions are required of the subject in a science. [The first is] that it is known what it is (</a:t>
            </a:r>
            <a:r>
              <a:rPr lang="en-US" i="1" dirty="0"/>
              <a:t>quid </a:t>
            </a:r>
            <a:r>
              <a:rPr lang="en-US" i="1" dirty="0" err="1"/>
              <a:t>est</a:t>
            </a:r>
            <a:r>
              <a:rPr lang="en-US" dirty="0"/>
              <a:t>)</a:t>
            </a:r>
            <a:r>
              <a:rPr lang="en-US" i="1" dirty="0"/>
              <a:t> </a:t>
            </a:r>
            <a:r>
              <a:rPr lang="en-US" dirty="0"/>
              <a:t>and that it is (</a:t>
            </a:r>
            <a:r>
              <a:rPr lang="en-US" i="1" dirty="0" err="1"/>
              <a:t>quia</a:t>
            </a:r>
            <a:r>
              <a:rPr lang="en-US" i="1" dirty="0"/>
              <a:t> </a:t>
            </a:r>
            <a:r>
              <a:rPr lang="en-US" i="1" dirty="0" err="1"/>
              <a:t>est</a:t>
            </a:r>
            <a:r>
              <a:rPr lang="en-US" dirty="0" smtClean="0"/>
              <a:t>)[…].The </a:t>
            </a:r>
            <a:r>
              <a:rPr lang="en-US" dirty="0"/>
              <a:t>second is that in that science, the properties (</a:t>
            </a:r>
            <a:r>
              <a:rPr lang="en-US" i="1" dirty="0" err="1"/>
              <a:t>passiones</a:t>
            </a:r>
            <a:r>
              <a:rPr lang="en-US" dirty="0"/>
              <a:t>) of its subject be demonstrated of it from its quiddity (</a:t>
            </a:r>
            <a:r>
              <a:rPr lang="en-US" i="1" dirty="0"/>
              <a:t>quid </a:t>
            </a:r>
            <a:r>
              <a:rPr lang="en-US" i="1" dirty="0" err="1"/>
              <a:t>est</a:t>
            </a:r>
            <a:r>
              <a:rPr lang="en-US" dirty="0"/>
              <a:t>). The third is that everything else determined in the science refers back to it and is considered for its sake</a:t>
            </a:r>
            <a:r>
              <a:rPr lang="en-US" dirty="0" smtClean="0"/>
              <a:t>.”</a:t>
            </a:r>
          </a:p>
          <a:p>
            <a:pPr algn="just"/>
            <a:r>
              <a:rPr lang="en-US" dirty="0" smtClean="0"/>
              <a:t>“The </a:t>
            </a:r>
            <a:r>
              <a:rPr lang="en-US" dirty="0"/>
              <a:t>first two conditions are lacking from </a:t>
            </a:r>
            <a:r>
              <a:rPr lang="en-US" dirty="0" smtClean="0"/>
              <a:t>[these views], </a:t>
            </a:r>
            <a:r>
              <a:rPr lang="en-US" dirty="0"/>
              <a:t>since none of these are defined in logic in a general manner (</a:t>
            </a:r>
            <a:r>
              <a:rPr lang="en-US" i="1" dirty="0" err="1"/>
              <a:t>secundum</a:t>
            </a:r>
            <a:r>
              <a:rPr lang="en-US" i="1" dirty="0"/>
              <a:t> </a:t>
            </a:r>
            <a:r>
              <a:rPr lang="en-US" i="1" dirty="0" err="1"/>
              <a:t>rationem</a:t>
            </a:r>
            <a:r>
              <a:rPr lang="en-US" i="1" dirty="0"/>
              <a:t> </a:t>
            </a:r>
            <a:r>
              <a:rPr lang="en-US" i="1" dirty="0" err="1"/>
              <a:t>generalem</a:t>
            </a:r>
            <a:r>
              <a:rPr lang="en-US" dirty="0"/>
              <a:t>),</a:t>
            </a:r>
            <a:r>
              <a:rPr lang="en-US" i="1" dirty="0"/>
              <a:t> </a:t>
            </a:r>
            <a:r>
              <a:rPr lang="en-US" dirty="0"/>
              <a:t>as subjects are put forth</a:t>
            </a:r>
            <a:r>
              <a:rPr lang="en-US" dirty="0" smtClean="0"/>
              <a:t>.”</a:t>
            </a:r>
          </a:p>
          <a:p>
            <a:pPr algn="just"/>
            <a:r>
              <a:rPr lang="en-US" dirty="0" smtClean="0"/>
              <a:t>-John Duns Scotus, </a:t>
            </a:r>
            <a:r>
              <a:rPr lang="en-US" i="1" dirty="0" smtClean="0"/>
              <a:t>Questions on Porphyry’s </a:t>
            </a:r>
            <a:r>
              <a:rPr lang="en-US" i="1" dirty="0" err="1" smtClean="0"/>
              <a:t>Isagoge</a:t>
            </a:r>
            <a:r>
              <a:rPr lang="en-US" i="1" dirty="0" smtClean="0"/>
              <a:t>, </a:t>
            </a:r>
            <a:r>
              <a:rPr lang="en-US" dirty="0" smtClean="0"/>
              <a:t>q. 3.</a:t>
            </a:r>
            <a:endParaRPr lang="en-US" dirty="0"/>
          </a:p>
          <a:p>
            <a:pPr algn="just"/>
            <a:endParaRPr lang="en-US" dirty="0"/>
          </a:p>
        </p:txBody>
      </p:sp>
    </p:spTree>
    <p:extLst>
      <p:ext uri="{BB962C8B-B14F-4D97-AF65-F5344CB8AC3E}">
        <p14:creationId xmlns:p14="http://schemas.microsoft.com/office/powerpoint/2010/main" val="265900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4.1.4 </a:t>
            </a:r>
            <a:r>
              <a:rPr lang="en-US" i="1" dirty="0" err="1" smtClean="0"/>
              <a:t>Entia</a:t>
            </a:r>
            <a:r>
              <a:rPr lang="en-US" i="1" dirty="0" smtClean="0"/>
              <a:t> </a:t>
            </a:r>
            <a:r>
              <a:rPr lang="en-US" i="1" dirty="0" err="1" smtClean="0"/>
              <a:t>rationis</a:t>
            </a:r>
            <a:r>
              <a:rPr lang="en-US" dirty="0" smtClean="0"/>
              <a:t>: replies</a:t>
            </a:r>
            <a:endParaRPr lang="en-US" dirty="0"/>
          </a:p>
        </p:txBody>
      </p:sp>
      <p:sp>
        <p:nvSpPr>
          <p:cNvPr id="3" name="Content Placeholder 2"/>
          <p:cNvSpPr>
            <a:spLocks noGrp="1"/>
          </p:cNvSpPr>
          <p:nvPr>
            <p:ph idx="1"/>
          </p:nvPr>
        </p:nvSpPr>
        <p:spPr/>
        <p:txBody>
          <a:bodyPr/>
          <a:lstStyle/>
          <a:p>
            <a:pPr algn="just"/>
            <a:r>
              <a:rPr lang="en-US" dirty="0"/>
              <a:t>I</a:t>
            </a:r>
            <a:r>
              <a:rPr lang="en-US" dirty="0" smtClean="0"/>
              <a:t>t is not necessary </a:t>
            </a:r>
            <a:r>
              <a:rPr lang="en-US" dirty="0"/>
              <a:t>that attributes and properties are proven of a subject of that sort in a science, but it is only required that attributes and properties are proven of the species or of those </a:t>
            </a:r>
            <a:r>
              <a:rPr lang="en-US" i="1" dirty="0"/>
              <a:t>per se</a:t>
            </a:r>
            <a:r>
              <a:rPr lang="en-US" dirty="0"/>
              <a:t> contained under that subject</a:t>
            </a:r>
            <a:r>
              <a:rPr lang="en-US" dirty="0" smtClean="0"/>
              <a:t>. – Walter Burley, </a:t>
            </a:r>
            <a:r>
              <a:rPr lang="en-US" i="1" dirty="0" smtClean="0"/>
              <a:t>Commentary on Porphyry</a:t>
            </a:r>
            <a:endParaRPr lang="en-US" dirty="0"/>
          </a:p>
        </p:txBody>
      </p:sp>
    </p:spTree>
    <p:extLst>
      <p:ext uri="{BB962C8B-B14F-4D97-AF65-F5344CB8AC3E}">
        <p14:creationId xmlns:p14="http://schemas.microsoft.com/office/powerpoint/2010/main" val="319997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4.2.1.1 The syllogism: early advocates</a:t>
            </a:r>
            <a:endParaRPr lang="en-US" dirty="0"/>
          </a:p>
        </p:txBody>
      </p:sp>
      <p:sp>
        <p:nvSpPr>
          <p:cNvPr id="3" name="Content Placeholder 2"/>
          <p:cNvSpPr>
            <a:spLocks noGrp="1"/>
          </p:cNvSpPr>
          <p:nvPr>
            <p:ph idx="1"/>
          </p:nvPr>
        </p:nvSpPr>
        <p:spPr/>
        <p:txBody>
          <a:bodyPr/>
          <a:lstStyle/>
          <a:p>
            <a:pPr algn="just"/>
            <a:r>
              <a:rPr lang="en-US" dirty="0" smtClean="0"/>
              <a:t>“Dialectic deals with syllogism absolutely speaking, as in the </a:t>
            </a:r>
            <a:r>
              <a:rPr lang="en-US" i="1" dirty="0" smtClean="0"/>
              <a:t>Prior Analytics</a:t>
            </a:r>
            <a:r>
              <a:rPr lang="en-US" dirty="0" smtClean="0"/>
              <a:t>, and with its subjective parts, as in the </a:t>
            </a:r>
            <a:r>
              <a:rPr lang="en-US" i="1" dirty="0" smtClean="0"/>
              <a:t>Posterior Analytics</a:t>
            </a:r>
            <a:r>
              <a:rPr lang="en-US" dirty="0" smtClean="0"/>
              <a:t>, in the </a:t>
            </a:r>
            <a:r>
              <a:rPr lang="en-US" i="1" dirty="0" smtClean="0"/>
              <a:t>Topics</a:t>
            </a:r>
            <a:r>
              <a:rPr lang="en-US" dirty="0" smtClean="0"/>
              <a:t>, and in the </a:t>
            </a:r>
            <a:r>
              <a:rPr lang="en-US" i="1" dirty="0" smtClean="0"/>
              <a:t>Sophistical Refutations</a:t>
            </a:r>
            <a:r>
              <a:rPr lang="en-US" dirty="0" smtClean="0"/>
              <a:t>, while its integral parts are dealt with in the </a:t>
            </a:r>
            <a:r>
              <a:rPr lang="en-US" i="1" dirty="0" smtClean="0"/>
              <a:t>Categories</a:t>
            </a:r>
            <a:r>
              <a:rPr lang="en-US" dirty="0" smtClean="0"/>
              <a:t> and </a:t>
            </a:r>
            <a:r>
              <a:rPr lang="en-US" i="1" dirty="0" err="1" smtClean="0"/>
              <a:t>Perihermeneias</a:t>
            </a:r>
            <a:r>
              <a:rPr lang="en-US" dirty="0" smtClean="0"/>
              <a:t>.” – </a:t>
            </a:r>
            <a:r>
              <a:rPr lang="en-US" i="1" dirty="0" err="1" smtClean="0"/>
              <a:t>Dialectica</a:t>
            </a:r>
            <a:r>
              <a:rPr lang="en-US" i="1" dirty="0" smtClean="0"/>
              <a:t> </a:t>
            </a:r>
            <a:r>
              <a:rPr lang="en-US" i="1" dirty="0" err="1" smtClean="0"/>
              <a:t>Monacensis</a:t>
            </a:r>
            <a:r>
              <a:rPr lang="en-US" dirty="0" smtClean="0"/>
              <a:t>, pp. 459-60.</a:t>
            </a:r>
          </a:p>
          <a:p>
            <a:pPr algn="just"/>
            <a:r>
              <a:rPr lang="en-US" dirty="0"/>
              <a:t>“And so a discourse inquiring after an unknown truth on a general question is a syllogism and its </a:t>
            </a:r>
            <a:r>
              <a:rPr lang="en-US" dirty="0" smtClean="0"/>
              <a:t>kind (</a:t>
            </a:r>
            <a:r>
              <a:rPr lang="en-US" i="1" dirty="0" smtClean="0"/>
              <a:t>species</a:t>
            </a:r>
            <a:r>
              <a:rPr lang="en-US" dirty="0"/>
              <a:t>), which logic </a:t>
            </a:r>
            <a:r>
              <a:rPr lang="en-US" dirty="0" smtClean="0"/>
              <a:t>is about” – Robert </a:t>
            </a:r>
            <a:r>
              <a:rPr lang="en-US" dirty="0" err="1" smtClean="0"/>
              <a:t>Kilwardby</a:t>
            </a:r>
            <a:r>
              <a:rPr lang="en-US" dirty="0" smtClean="0"/>
              <a:t>, </a:t>
            </a:r>
            <a:r>
              <a:rPr lang="en-US" i="1" dirty="0" smtClean="0"/>
              <a:t>De </a:t>
            </a:r>
            <a:r>
              <a:rPr lang="en-US" i="1" dirty="0" err="1" smtClean="0"/>
              <a:t>ortu</a:t>
            </a:r>
            <a:r>
              <a:rPr lang="en-US" i="1" dirty="0" smtClean="0"/>
              <a:t> </a:t>
            </a:r>
            <a:r>
              <a:rPr lang="en-US" i="1" dirty="0" err="1" smtClean="0"/>
              <a:t>scientarium</a:t>
            </a:r>
            <a:r>
              <a:rPr lang="en-US" i="1" dirty="0" smtClean="0"/>
              <a:t> </a:t>
            </a:r>
            <a:r>
              <a:rPr lang="en-US" dirty="0" smtClean="0"/>
              <a:t>c. 49</a:t>
            </a:r>
          </a:p>
        </p:txBody>
      </p:sp>
    </p:spTree>
    <p:extLst>
      <p:ext uri="{BB962C8B-B14F-4D97-AF65-F5344CB8AC3E}">
        <p14:creationId xmlns:p14="http://schemas.microsoft.com/office/powerpoint/2010/main" val="203818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4.2.1.2 The syllogism: pro</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first and proper subject [of logic] is the syllogism. It meets the first condition, since immediately after its parts are determined in the old logic (</a:t>
            </a:r>
            <a:r>
              <a:rPr lang="en-US" i="1" dirty="0"/>
              <a:t>in </a:t>
            </a:r>
            <a:r>
              <a:rPr lang="en-US" i="1" dirty="0" err="1"/>
              <a:t>veteri</a:t>
            </a:r>
            <a:r>
              <a:rPr lang="en-US" i="1" dirty="0"/>
              <a:t> </a:t>
            </a:r>
            <a:r>
              <a:rPr lang="en-US" i="1" dirty="0" err="1"/>
              <a:t>logica</a:t>
            </a:r>
            <a:r>
              <a:rPr lang="en-US" dirty="0"/>
              <a:t>), [Aristotle] advances (</a:t>
            </a:r>
            <a:r>
              <a:rPr lang="en-US" i="1" dirty="0" err="1"/>
              <a:t>praemittit</a:t>
            </a:r>
            <a:r>
              <a:rPr lang="en-US" dirty="0"/>
              <a:t>) its definition at the beginning of the </a:t>
            </a:r>
            <a:r>
              <a:rPr lang="en-US" i="1" dirty="0"/>
              <a:t>Prior Analytics</a:t>
            </a:r>
            <a:r>
              <a:rPr lang="en-US" dirty="0"/>
              <a:t>. And the second, since in the same [work] he demonstrates many properties (</a:t>
            </a:r>
            <a:r>
              <a:rPr lang="en-US" i="1" dirty="0" err="1"/>
              <a:t>passiones</a:t>
            </a:r>
            <a:r>
              <a:rPr lang="en-US" dirty="0"/>
              <a:t>) of it through that </a:t>
            </a:r>
            <a:r>
              <a:rPr lang="en-US" dirty="0" smtClean="0"/>
              <a:t>definition [..]. And </a:t>
            </a:r>
            <a:r>
              <a:rPr lang="en-US" dirty="0"/>
              <a:t>the third, since [Aristotle] determines its parts, sc. the simple (</a:t>
            </a:r>
            <a:r>
              <a:rPr lang="en-US" i="1" dirty="0" err="1"/>
              <a:t>incomplexo</a:t>
            </a:r>
            <a:r>
              <a:rPr lang="en-US" dirty="0"/>
              <a:t>) and the statement and its integral and subjective parts, for the sake of it </a:t>
            </a:r>
            <a:r>
              <a:rPr lang="en-US" dirty="0" smtClean="0"/>
              <a:t>[…]; </a:t>
            </a:r>
            <a:r>
              <a:rPr lang="en-US" dirty="0"/>
              <a:t>and </a:t>
            </a:r>
            <a:r>
              <a:rPr lang="en-US" dirty="0" smtClean="0"/>
              <a:t>the </a:t>
            </a:r>
            <a:r>
              <a:rPr lang="en-US" dirty="0"/>
              <a:t>other kinds of argumentation because these are reduced to it as the imperfect </a:t>
            </a:r>
            <a:r>
              <a:rPr lang="en-US" dirty="0" smtClean="0"/>
              <a:t>to </a:t>
            </a:r>
            <a:r>
              <a:rPr lang="en-US" dirty="0"/>
              <a:t>the perfect; and of the sophistical syllogism, as its </a:t>
            </a:r>
            <a:r>
              <a:rPr lang="en-US" dirty="0" smtClean="0"/>
              <a:t>privation[…]. </a:t>
            </a:r>
            <a:r>
              <a:rPr lang="en-US" dirty="0"/>
              <a:t>And so it is plain that the divisions of logic are according to the divisions and attributes of [the syllogism</a:t>
            </a:r>
            <a:r>
              <a:rPr lang="en-US" dirty="0" smtClean="0"/>
              <a:t>].” – Scotus, Ibid.</a:t>
            </a:r>
          </a:p>
        </p:txBody>
      </p:sp>
    </p:spTree>
    <p:extLst>
      <p:ext uri="{BB962C8B-B14F-4D97-AF65-F5344CB8AC3E}">
        <p14:creationId xmlns:p14="http://schemas.microsoft.com/office/powerpoint/2010/main" val="212153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4.2.1.3 The syllogism: contra</a:t>
            </a:r>
            <a:endParaRPr lang="en-US" dirty="0"/>
          </a:p>
        </p:txBody>
      </p:sp>
      <p:sp>
        <p:nvSpPr>
          <p:cNvPr id="3" name="Content Placeholder 2"/>
          <p:cNvSpPr>
            <a:spLocks noGrp="1"/>
          </p:cNvSpPr>
          <p:nvPr>
            <p:ph idx="1"/>
          </p:nvPr>
        </p:nvSpPr>
        <p:spPr/>
        <p:txBody>
          <a:bodyPr>
            <a:normAutofit/>
          </a:bodyPr>
          <a:lstStyle/>
          <a:p>
            <a:pPr algn="just"/>
            <a:r>
              <a:rPr lang="en-US" dirty="0" smtClean="0"/>
              <a:t>Nothing </a:t>
            </a:r>
            <a:r>
              <a:rPr lang="en-US" dirty="0"/>
              <a:t>is the subject of a whole and [its] part; but the syllogism is the subject of a part of logic, sc. the books of the </a:t>
            </a:r>
            <a:r>
              <a:rPr lang="en-US" i="1" dirty="0"/>
              <a:t>Prior Analytics. </a:t>
            </a:r>
            <a:endParaRPr lang="en-US" i="1" dirty="0" smtClean="0"/>
          </a:p>
          <a:p>
            <a:pPr algn="just"/>
            <a:r>
              <a:rPr lang="en-US" dirty="0" smtClean="0"/>
              <a:t>I </a:t>
            </a:r>
            <a:r>
              <a:rPr lang="en-US" dirty="0"/>
              <a:t>say that the syllogism, with respect to the properties (</a:t>
            </a:r>
            <a:r>
              <a:rPr lang="en-US" i="1" dirty="0" err="1"/>
              <a:t>proprietates</a:t>
            </a:r>
            <a:r>
              <a:rPr lang="en-US" dirty="0"/>
              <a:t>) formally consequent upon it, is the subject of the books of the </a:t>
            </a:r>
            <a:r>
              <a:rPr lang="en-US" i="1" dirty="0"/>
              <a:t>Prior Analytics</a:t>
            </a:r>
            <a:r>
              <a:rPr lang="en-US" dirty="0"/>
              <a:t>. But it is the subject of the whole of logic with respect to </a:t>
            </a:r>
            <a:r>
              <a:rPr lang="en-US" i="1" dirty="0"/>
              <a:t>all </a:t>
            </a:r>
            <a:r>
              <a:rPr lang="en-US" dirty="0"/>
              <a:t>of its properties (</a:t>
            </a:r>
            <a:r>
              <a:rPr lang="en-US" i="1" dirty="0" err="1"/>
              <a:t>passiones</a:t>
            </a:r>
            <a:r>
              <a:rPr lang="en-US" dirty="0"/>
              <a:t>), whether intrinsic (</a:t>
            </a:r>
            <a:r>
              <a:rPr lang="en-US" i="1" dirty="0"/>
              <a:t>in se</a:t>
            </a:r>
            <a:r>
              <a:rPr lang="en-US" dirty="0"/>
              <a:t>) or in its integral or subjective parts, </a:t>
            </a:r>
            <a:r>
              <a:rPr lang="en-US" b="1" dirty="0"/>
              <a:t>or in what is reducible to it</a:t>
            </a:r>
            <a:r>
              <a:rPr lang="en-US" dirty="0"/>
              <a:t>. Nor ought we call all things considered in a science [its] subject, but [only] the being (</a:t>
            </a:r>
            <a:r>
              <a:rPr lang="en-US" i="1" dirty="0" err="1"/>
              <a:t>esse</a:t>
            </a:r>
            <a:r>
              <a:rPr lang="en-US" dirty="0"/>
              <a:t>) for the sake of which the others are considered; as occurs in the subject of natural science – which is the mobile body – where motion and nature, which are not mobile bodies, are still discussed</a:t>
            </a:r>
            <a:r>
              <a:rPr lang="en-US" dirty="0" smtClean="0"/>
              <a:t>. – Scotus, Ibid.</a:t>
            </a:r>
          </a:p>
        </p:txBody>
      </p:sp>
    </p:spTree>
    <p:extLst>
      <p:ext uri="{BB962C8B-B14F-4D97-AF65-F5344CB8AC3E}">
        <p14:creationId xmlns:p14="http://schemas.microsoft.com/office/powerpoint/2010/main" val="133528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4.2.1.3 The syllogism: contra</a:t>
            </a:r>
            <a:endParaRPr lang="en-US" dirty="0"/>
          </a:p>
        </p:txBody>
      </p:sp>
      <p:sp>
        <p:nvSpPr>
          <p:cNvPr id="3" name="Content Placeholder 2"/>
          <p:cNvSpPr>
            <a:spLocks noGrp="1"/>
          </p:cNvSpPr>
          <p:nvPr>
            <p:ph idx="1"/>
          </p:nvPr>
        </p:nvSpPr>
        <p:spPr/>
        <p:txBody>
          <a:bodyPr/>
          <a:lstStyle/>
          <a:p>
            <a:pPr algn="just"/>
            <a:r>
              <a:rPr lang="en-US" dirty="0" smtClean="0"/>
              <a:t>Among the species of argumentation the syllogism is most prominent. On account of this, some said that the whole of logic is about the syllogism and its parts, not determining the common subject of logic, but that which what is its principal subject. For conviction (</a:t>
            </a:r>
            <a:r>
              <a:rPr lang="en-US" i="1" dirty="0" smtClean="0"/>
              <a:t>fides</a:t>
            </a:r>
            <a:r>
              <a:rPr lang="en-US" dirty="0" smtClean="0"/>
              <a:t>) cannot be by syllogism for all things, given that syllogistic reasoning is only from the universal accepted universally, which in many philosophical matters cannot be, e.g. in rhetoric. – Albertus Magnus, </a:t>
            </a:r>
            <a:r>
              <a:rPr lang="en-US" i="1" dirty="0" smtClean="0"/>
              <a:t>De </a:t>
            </a:r>
            <a:r>
              <a:rPr lang="en-US" i="1" dirty="0" err="1" smtClean="0"/>
              <a:t>antecedentibus</a:t>
            </a:r>
            <a:r>
              <a:rPr lang="en-US" i="1" dirty="0" smtClean="0"/>
              <a:t> ad </a:t>
            </a:r>
            <a:r>
              <a:rPr lang="en-US" i="1" dirty="0" err="1" smtClean="0"/>
              <a:t>logicam</a:t>
            </a:r>
            <a:r>
              <a:rPr lang="en-US" i="1" dirty="0" smtClean="0"/>
              <a:t>, </a:t>
            </a:r>
            <a:r>
              <a:rPr lang="en-US" dirty="0" smtClean="0"/>
              <a:t>c. 4.</a:t>
            </a:r>
            <a:endParaRPr lang="en-US" dirty="0"/>
          </a:p>
        </p:txBody>
      </p:sp>
    </p:spTree>
    <p:extLst>
      <p:ext uri="{BB962C8B-B14F-4D97-AF65-F5344CB8AC3E}">
        <p14:creationId xmlns:p14="http://schemas.microsoft.com/office/powerpoint/2010/main" val="801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1.1 What is logic about?</a:t>
            </a:r>
            <a:endParaRPr lang="en-US" dirty="0"/>
          </a:p>
        </p:txBody>
      </p:sp>
      <p:sp>
        <p:nvSpPr>
          <p:cNvPr id="3" name="Content Placeholder 2"/>
          <p:cNvSpPr>
            <a:spLocks noGrp="1"/>
          </p:cNvSpPr>
          <p:nvPr>
            <p:ph idx="1"/>
          </p:nvPr>
        </p:nvSpPr>
        <p:spPr/>
        <p:txBody>
          <a:bodyPr/>
          <a:lstStyle/>
          <a:p>
            <a:pPr algn="just"/>
            <a:r>
              <a:rPr lang="en-US" dirty="0" smtClean="0"/>
              <a:t>Most common answer today: Logic is about ‘what follows from what’, i.e. logical consequence (cf. Beall and </a:t>
            </a:r>
            <a:r>
              <a:rPr lang="en-US" dirty="0" err="1" smtClean="0"/>
              <a:t>Restall</a:t>
            </a:r>
            <a:r>
              <a:rPr lang="en-US" dirty="0" smtClean="0"/>
              <a:t>, </a:t>
            </a:r>
            <a:r>
              <a:rPr lang="en-US" i="1" dirty="0" smtClean="0"/>
              <a:t>Logical Pluralism</a:t>
            </a:r>
            <a:r>
              <a:rPr lang="en-US" dirty="0" smtClean="0"/>
              <a:t>, Introduction)</a:t>
            </a:r>
          </a:p>
          <a:p>
            <a:pPr algn="just"/>
            <a:r>
              <a:rPr lang="en-US" dirty="0" smtClean="0"/>
              <a:t>No medieval figures I know of identified the subject matter of logic with logical consequence</a:t>
            </a:r>
          </a:p>
        </p:txBody>
      </p:sp>
    </p:spTree>
    <p:extLst>
      <p:ext uri="{BB962C8B-B14F-4D97-AF65-F5344CB8AC3E}">
        <p14:creationId xmlns:p14="http://schemas.microsoft.com/office/powerpoint/2010/main" val="313190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Argument: Albertus Magnus</a:t>
            </a:r>
            <a:endParaRPr lang="en-US" dirty="0"/>
          </a:p>
        </p:txBody>
      </p:sp>
      <p:sp>
        <p:nvSpPr>
          <p:cNvPr id="3" name="Content Placeholder 2"/>
          <p:cNvSpPr>
            <a:spLocks noGrp="1"/>
          </p:cNvSpPr>
          <p:nvPr>
            <p:ph idx="1"/>
          </p:nvPr>
        </p:nvSpPr>
        <p:spPr/>
        <p:txBody>
          <a:bodyPr/>
          <a:lstStyle/>
          <a:p>
            <a:pPr algn="just"/>
            <a:r>
              <a:rPr lang="en-US" dirty="0" smtClean="0"/>
              <a:t>Since logic is a contemplative science teaching how and by what one comes from the known to the knowledge of the unknown, it necessarily has to be that logic is about the instrument of this kind of reasoning, by which knowledge </a:t>
            </a:r>
            <a:r>
              <a:rPr lang="en-US" i="1" dirty="0" smtClean="0"/>
              <a:t>(</a:t>
            </a:r>
            <a:r>
              <a:rPr lang="en-US" i="1" dirty="0" err="1"/>
              <a:t>s</a:t>
            </a:r>
            <a:r>
              <a:rPr lang="en-US" i="1" dirty="0" err="1" smtClean="0"/>
              <a:t>cientia</a:t>
            </a:r>
            <a:r>
              <a:rPr lang="en-US" dirty="0" smtClean="0"/>
              <a:t>) of the unknown is acquired through the known in everything </a:t>
            </a:r>
            <a:r>
              <a:rPr lang="en-US" i="1" dirty="0" smtClean="0"/>
              <a:t>because </a:t>
            </a:r>
            <a:r>
              <a:rPr lang="en-US" dirty="0" smtClean="0"/>
              <a:t>it brings about knowledge of the unknown. But this is argumentation…. Argumentation </a:t>
            </a:r>
            <a:r>
              <a:rPr lang="en-US" dirty="0"/>
              <a:t>is, then, the proper subject of teaching logic (</a:t>
            </a:r>
            <a:r>
              <a:rPr lang="en-US" i="1" dirty="0" err="1"/>
              <a:t>logicae</a:t>
            </a:r>
            <a:r>
              <a:rPr lang="en-US" i="1" dirty="0"/>
              <a:t> </a:t>
            </a:r>
            <a:r>
              <a:rPr lang="en-US" i="1" dirty="0" err="1"/>
              <a:t>docentis</a:t>
            </a:r>
            <a:r>
              <a:rPr lang="en-US" dirty="0"/>
              <a:t>). And this is the judgment of three philosophers, sc. Avicenna, </a:t>
            </a:r>
            <a:r>
              <a:rPr lang="en-US" dirty="0" err="1"/>
              <a:t>Alfarabi</a:t>
            </a:r>
            <a:r>
              <a:rPr lang="en-US" dirty="0"/>
              <a:t>, and </a:t>
            </a:r>
            <a:r>
              <a:rPr lang="en-US" dirty="0" err="1"/>
              <a:t>Algazel</a:t>
            </a:r>
            <a:r>
              <a:rPr lang="en-US" dirty="0" smtClean="0"/>
              <a:t>” –Albertus Magnus, </a:t>
            </a:r>
            <a:r>
              <a:rPr lang="en-US" i="1" dirty="0" smtClean="0"/>
              <a:t>de </a:t>
            </a:r>
            <a:r>
              <a:rPr lang="en-US" i="1" dirty="0" err="1" smtClean="0"/>
              <a:t>antecedentibus</a:t>
            </a:r>
            <a:r>
              <a:rPr lang="en-US" i="1" dirty="0" smtClean="0"/>
              <a:t> ad </a:t>
            </a:r>
            <a:r>
              <a:rPr lang="en-US" i="1" dirty="0" err="1" smtClean="0"/>
              <a:t>logicam</a:t>
            </a:r>
            <a:r>
              <a:rPr lang="en-US" dirty="0" smtClean="0"/>
              <a:t>, c. 4.</a:t>
            </a:r>
          </a:p>
        </p:txBody>
      </p:sp>
    </p:spTree>
    <p:extLst>
      <p:ext uri="{BB962C8B-B14F-4D97-AF65-F5344CB8AC3E}">
        <p14:creationId xmlns:p14="http://schemas.microsoft.com/office/powerpoint/2010/main" val="403412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Argument: John </a:t>
            </a:r>
            <a:r>
              <a:rPr lang="en-US" dirty="0" err="1" smtClean="0"/>
              <a:t>Buridan</a:t>
            </a:r>
            <a:endParaRPr lang="en-US" dirty="0"/>
          </a:p>
        </p:txBody>
      </p:sp>
      <p:sp>
        <p:nvSpPr>
          <p:cNvPr id="3" name="Content Placeholder 2"/>
          <p:cNvSpPr>
            <a:spLocks noGrp="1"/>
          </p:cNvSpPr>
          <p:nvPr>
            <p:ph idx="1"/>
          </p:nvPr>
        </p:nvSpPr>
        <p:spPr/>
        <p:txBody>
          <a:bodyPr>
            <a:normAutofit/>
          </a:bodyPr>
          <a:lstStyle/>
          <a:p>
            <a:pPr algn="just"/>
            <a:r>
              <a:rPr lang="en-US" dirty="0" smtClean="0"/>
              <a:t>“Logic is in its entirety about arguments, their principles, parts, and attributes; therefore, we should consider in logic everything in its relation to argumentation. Thus, the division of logic is taken from argumentation. For logic is divided into the Old Logic and the New Logic. The Old Logic considers argumentation not in itself as a whole, but its integral parts, which are </a:t>
            </a:r>
            <a:r>
              <a:rPr lang="en-US" dirty="0" err="1" smtClean="0"/>
              <a:t>incomplex</a:t>
            </a:r>
            <a:r>
              <a:rPr lang="en-US" dirty="0" smtClean="0"/>
              <a:t> terms and expressions or enunciations. […] The New Logic is subdivided, because argumentation can be considered in itself as a whole in one way, insofar as it infers the conclusion from the premises, and in another, insofar as it proves the conclusion by means of the premises. In the first way it is discussed in the </a:t>
            </a:r>
            <a:r>
              <a:rPr lang="en-US" i="1" dirty="0" smtClean="0"/>
              <a:t>Prior Analytics</a:t>
            </a:r>
            <a:r>
              <a:rPr lang="en-US" dirty="0" smtClean="0"/>
              <a:t>, in the second way in the other books, but differently.” – John </a:t>
            </a:r>
            <a:r>
              <a:rPr lang="en-US" dirty="0" err="1" smtClean="0"/>
              <a:t>Buridan</a:t>
            </a:r>
            <a:r>
              <a:rPr lang="en-US" dirty="0" smtClean="0"/>
              <a:t>, </a:t>
            </a:r>
            <a:r>
              <a:rPr lang="en-US" i="1" dirty="0" err="1" smtClean="0"/>
              <a:t>Isagoge</a:t>
            </a:r>
            <a:r>
              <a:rPr lang="en-US" i="1" dirty="0" smtClean="0"/>
              <a:t> </a:t>
            </a:r>
            <a:r>
              <a:rPr lang="en-US" dirty="0" smtClean="0"/>
              <a:t>Commentary.</a:t>
            </a:r>
            <a:endParaRPr lang="en-US" i="1" dirty="0"/>
          </a:p>
        </p:txBody>
      </p:sp>
    </p:spTree>
    <p:extLst>
      <p:ext uri="{BB962C8B-B14F-4D97-AF65-F5344CB8AC3E}">
        <p14:creationId xmlns:p14="http://schemas.microsoft.com/office/powerpoint/2010/main" val="428808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Synthetic observations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5162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22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Table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44692900"/>
              </p:ext>
            </p:extLst>
          </p:nvPr>
        </p:nvGraphicFramePr>
        <p:xfrm>
          <a:off x="677687" y="1270000"/>
          <a:ext cx="8596315" cy="4842769"/>
        </p:xfrm>
        <a:graphic>
          <a:graphicData uri="http://schemas.openxmlformats.org/drawingml/2006/table">
            <a:tbl>
              <a:tblPr firstRow="1" firstCol="1" bandRow="1">
                <a:tableStyleId>{7E9639D4-E3E2-4D34-9284-5A2195B3D0D7}</a:tableStyleId>
              </a:tblPr>
              <a:tblGrid>
                <a:gridCol w="1692026"/>
                <a:gridCol w="1442433"/>
                <a:gridCol w="1493950"/>
                <a:gridCol w="1300766"/>
                <a:gridCol w="1439095"/>
                <a:gridCol w="1228045"/>
              </a:tblGrid>
              <a:tr h="179388">
                <a:tc gridSpan="6">
                  <a:txBody>
                    <a:bodyPr/>
                    <a:lstStyle/>
                    <a:p>
                      <a:pPr marL="0" marR="0" algn="ctr">
                        <a:lnSpc>
                          <a:spcPct val="107000"/>
                        </a:lnSpc>
                        <a:spcBef>
                          <a:spcPts val="0"/>
                        </a:spcBef>
                        <a:spcAft>
                          <a:spcPts val="0"/>
                        </a:spcAft>
                      </a:pPr>
                      <a:r>
                        <a:rPr lang="en-US" sz="1800" b="0" dirty="0">
                          <a:effectLst/>
                        </a:rPr>
                        <a:t>Subject matter of logic</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9388">
                <a:tc gridSpan="5">
                  <a:txBody>
                    <a:bodyPr/>
                    <a:lstStyle/>
                    <a:p>
                      <a:pPr marL="0" marR="0" algn="ctr">
                        <a:lnSpc>
                          <a:spcPct val="107000"/>
                        </a:lnSpc>
                        <a:spcBef>
                          <a:spcPts val="0"/>
                        </a:spcBef>
                        <a:spcAft>
                          <a:spcPts val="0"/>
                        </a:spcAft>
                      </a:pPr>
                      <a:r>
                        <a:rPr lang="en-US" sz="1800" b="0" dirty="0">
                          <a:effectLst/>
                        </a:rPr>
                        <a:t>Ratio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800" b="0" dirty="0" err="1">
                          <a:effectLst/>
                        </a:rPr>
                        <a:t>Sermo</a:t>
                      </a: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9388">
                <a:tc gridSpan="3">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i="1" dirty="0">
                          <a:effectLst/>
                        </a:rPr>
                        <a:t>Hugh of St. Victor</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9388">
                <a:tc gridSpan="2">
                  <a:txBody>
                    <a:bodyPr/>
                    <a:lstStyle/>
                    <a:p>
                      <a:pPr marL="0" marR="0" algn="ctr">
                        <a:lnSpc>
                          <a:spcPct val="107000"/>
                        </a:lnSpc>
                        <a:spcBef>
                          <a:spcPts val="0"/>
                        </a:spcBef>
                        <a:spcAft>
                          <a:spcPts val="0"/>
                        </a:spcAft>
                      </a:pPr>
                      <a:r>
                        <a:rPr lang="en-US" sz="1800" b="0" dirty="0">
                          <a:effectLst/>
                        </a:rPr>
                        <a:t>Syllogism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Second intentions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b="0" i="1" dirty="0" smtClean="0"/>
                        <a:t>Peter of Spain</a:t>
                      </a:r>
                      <a:endParaRPr lang="en-US" b="0" i="1" dirty="0"/>
                    </a:p>
                  </a:txBody>
                  <a:tcPr marL="68580" marR="68580" marT="0" marB="0"/>
                </a:tc>
              </a:tr>
              <a:tr h="179388">
                <a:tc>
                  <a:txBody>
                    <a:bodyPr/>
                    <a:lstStyle/>
                    <a:p>
                      <a:pPr marL="0" marR="0" algn="ctr">
                        <a:lnSpc>
                          <a:spcPct val="107000"/>
                        </a:lnSpc>
                        <a:spcBef>
                          <a:spcPts val="0"/>
                        </a:spcBef>
                        <a:spcAft>
                          <a:spcPts val="0"/>
                        </a:spcAft>
                      </a:pPr>
                      <a:r>
                        <a:rPr lang="en-US" sz="1800" b="0" dirty="0" smtClean="0">
                          <a:effectLst/>
                        </a:rPr>
                        <a:t>Demonstrative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Broadly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smtClean="0">
                          <a:effectLst/>
                        </a:rPr>
                        <a:t>Albertus Magnus</a:t>
                      </a:r>
                      <a:endParaRPr lang="en-US" sz="1800" b="0" i="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Thomas Aquinas</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Avicenna</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Lambert of </a:t>
                      </a:r>
                      <a:r>
                        <a:rPr lang="en-US" sz="1800" b="0" i="1" dirty="0" err="1">
                          <a:effectLst/>
                        </a:rPr>
                        <a:t>Lagny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9388">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smtClean="0">
                          <a:effectLst/>
                        </a:rPr>
                        <a:t>Walter Burley</a:t>
                      </a:r>
                      <a:endParaRPr lang="en-US" sz="1800" b="0" i="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smtClean="0"/>
                        <a:t>John </a:t>
                      </a:r>
                      <a:r>
                        <a:rPr lang="en-US" sz="1800" b="0" i="1" dirty="0" err="1" smtClean="0"/>
                        <a:t>Buridan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Walter Burley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9388">
                <a:tc>
                  <a:txBody>
                    <a:bodyPr/>
                    <a:lstStyle/>
                    <a:p>
                      <a:pPr marL="0" marR="0" algn="ctr">
                        <a:lnSpc>
                          <a:spcPct val="107000"/>
                        </a:lnSpc>
                        <a:spcBef>
                          <a:spcPts val="0"/>
                        </a:spcBef>
                        <a:spcAft>
                          <a:spcPts val="0"/>
                        </a:spcAft>
                      </a:pP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Roger Bacon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a:effectLst/>
                        </a:rPr>
                        <a:t>Simon of </a:t>
                      </a:r>
                      <a:r>
                        <a:rPr lang="en-US" sz="1800" b="0" i="1" dirty="0" err="1">
                          <a:effectLst/>
                        </a:rPr>
                        <a:t>Faversham</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r>
              <a:tr h="179388">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a:p>
                  </a:txBody>
                  <a:tcPr marL="68580" marR="68580" marT="0" marB="0"/>
                </a:tc>
              </a:tr>
              <a:tr h="179388">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Duns Scotus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tr>
              <a:tr h="358775">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39102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Dialectically situating medieval accounts of the subject matter of logic</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Jacob Archambault</a:t>
            </a:r>
          </a:p>
          <a:p>
            <a:r>
              <a:rPr lang="en-US" dirty="0" smtClean="0"/>
              <a:t>Mark and Kathryn </a:t>
            </a:r>
            <a:r>
              <a:rPr lang="en-US" dirty="0" err="1" smtClean="0"/>
              <a:t>Tomasic</a:t>
            </a:r>
            <a:r>
              <a:rPr lang="en-US" dirty="0" smtClean="0"/>
              <a:t> Research Fellow Fordham University</a:t>
            </a:r>
          </a:p>
          <a:p>
            <a:r>
              <a:rPr lang="en-US" dirty="0" smtClean="0">
                <a:hlinkClick r:id="rId2"/>
              </a:rPr>
              <a:t>jarchambault@Fordham.edu</a:t>
            </a:r>
            <a:r>
              <a:rPr lang="en-US" dirty="0" smtClean="0"/>
              <a:t> </a:t>
            </a:r>
          </a:p>
          <a:p>
            <a:r>
              <a:rPr lang="en-US" dirty="0" smtClean="0">
                <a:hlinkClick r:id="rId3"/>
              </a:rPr>
              <a:t>www.jacobarchambault.com</a:t>
            </a:r>
            <a:r>
              <a:rPr lang="en-US" dirty="0" smtClean="0"/>
              <a:t> </a:t>
            </a:r>
          </a:p>
          <a:p>
            <a:endParaRPr lang="en-US" dirty="0"/>
          </a:p>
        </p:txBody>
      </p:sp>
    </p:spTree>
    <p:extLst>
      <p:ext uri="{BB962C8B-B14F-4D97-AF65-F5344CB8AC3E}">
        <p14:creationId xmlns:p14="http://schemas.microsoft.com/office/powerpoint/2010/main" val="322964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1.2 Four medieval answers to the question of what logic is about</a:t>
            </a:r>
            <a:endParaRPr lang="en-US" dirty="0"/>
          </a:p>
        </p:txBody>
      </p:sp>
      <p:sp>
        <p:nvSpPr>
          <p:cNvPr id="3" name="Content Placeholder 2"/>
          <p:cNvSpPr>
            <a:spLocks noGrp="1"/>
          </p:cNvSpPr>
          <p:nvPr>
            <p:ph idx="1"/>
          </p:nvPr>
        </p:nvSpPr>
        <p:spPr/>
        <p:txBody>
          <a:bodyPr/>
          <a:lstStyle/>
          <a:p>
            <a:pPr algn="just"/>
            <a:r>
              <a:rPr lang="en-US" dirty="0" smtClean="0"/>
              <a:t>True and false discourse</a:t>
            </a:r>
          </a:p>
          <a:p>
            <a:pPr algn="just"/>
            <a:r>
              <a:rPr lang="en-US" i="1" dirty="0" err="1" smtClean="0"/>
              <a:t>Entia</a:t>
            </a:r>
            <a:r>
              <a:rPr lang="en-US" i="1" dirty="0" smtClean="0"/>
              <a:t> </a:t>
            </a:r>
            <a:r>
              <a:rPr lang="en-US" i="1" dirty="0" err="1" smtClean="0"/>
              <a:t>Rationis</a:t>
            </a:r>
            <a:endParaRPr lang="en-US" i="1" dirty="0" smtClean="0"/>
          </a:p>
          <a:p>
            <a:pPr lvl="1" algn="just"/>
            <a:r>
              <a:rPr lang="en-US" dirty="0" smtClean="0"/>
              <a:t>Second intentions</a:t>
            </a:r>
          </a:p>
          <a:p>
            <a:pPr lvl="1" algn="just"/>
            <a:r>
              <a:rPr lang="en-US" dirty="0" smtClean="0"/>
              <a:t>Being</a:t>
            </a:r>
          </a:p>
          <a:p>
            <a:pPr algn="just"/>
            <a:r>
              <a:rPr lang="en-US" dirty="0" smtClean="0"/>
              <a:t>The syllogism</a:t>
            </a:r>
          </a:p>
          <a:p>
            <a:pPr algn="just"/>
            <a:r>
              <a:rPr lang="en-US" dirty="0" smtClean="0"/>
              <a:t>Argument</a:t>
            </a:r>
          </a:p>
        </p:txBody>
      </p:sp>
    </p:spTree>
    <p:extLst>
      <p:ext uri="{BB962C8B-B14F-4D97-AF65-F5344CB8AC3E}">
        <p14:creationId xmlns:p14="http://schemas.microsoft.com/office/powerpoint/2010/main" val="186171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2 Early remarks on the subject matter of logic</a:t>
            </a:r>
            <a:endParaRPr lang="en-US" dirty="0"/>
          </a:p>
        </p:txBody>
      </p:sp>
      <p:sp>
        <p:nvSpPr>
          <p:cNvPr id="3" name="Content Placeholder 2"/>
          <p:cNvSpPr>
            <a:spLocks noGrp="1"/>
          </p:cNvSpPr>
          <p:nvPr>
            <p:ph idx="1"/>
          </p:nvPr>
        </p:nvSpPr>
        <p:spPr/>
        <p:txBody>
          <a:bodyPr>
            <a:normAutofit/>
          </a:bodyPr>
          <a:lstStyle/>
          <a:p>
            <a:pPr algn="just"/>
            <a:r>
              <a:rPr lang="en-US" dirty="0" smtClean="0"/>
              <a:t>For </a:t>
            </a:r>
            <a:r>
              <a:rPr lang="en-US" dirty="0"/>
              <a:t>sophistry and dialectics are concerned with the same genus as philosophy </a:t>
            </a:r>
            <a:r>
              <a:rPr lang="en-US" dirty="0" smtClean="0"/>
              <a:t>is –Aristotle, </a:t>
            </a:r>
            <a:r>
              <a:rPr lang="en-US" i="1" dirty="0" smtClean="0"/>
              <a:t>Metaphysics </a:t>
            </a:r>
            <a:r>
              <a:rPr lang="en-US" dirty="0" smtClean="0"/>
              <a:t>Γ, </a:t>
            </a:r>
            <a:r>
              <a:rPr lang="en-US" i="1" dirty="0" smtClean="0"/>
              <a:t>1004b</a:t>
            </a:r>
            <a:r>
              <a:rPr lang="en-US" dirty="0"/>
              <a:t> </a:t>
            </a:r>
            <a:r>
              <a:rPr lang="en-US" dirty="0" smtClean="0"/>
              <a:t>22-23.</a:t>
            </a:r>
            <a:endParaRPr lang="en-US" i="1" dirty="0" smtClean="0"/>
          </a:p>
          <a:p>
            <a:pPr algn="just"/>
            <a:r>
              <a:rPr lang="en-US" dirty="0" smtClean="0"/>
              <a:t>The end of logic is the discovery and assessment of reasons –Boethius, </a:t>
            </a:r>
            <a:r>
              <a:rPr lang="en-US" i="1" dirty="0" smtClean="0"/>
              <a:t>Commentary on Porphyry</a:t>
            </a:r>
            <a:r>
              <a:rPr lang="en-US" dirty="0" smtClean="0"/>
              <a:t>, 74D.</a:t>
            </a:r>
          </a:p>
          <a:p>
            <a:pPr algn="just"/>
            <a:r>
              <a:rPr lang="en-US" dirty="0" smtClean="0"/>
              <a:t>Every logical art is about speech (</a:t>
            </a:r>
            <a:r>
              <a:rPr lang="en-US" i="1" dirty="0" smtClean="0"/>
              <a:t>de </a:t>
            </a:r>
            <a:r>
              <a:rPr lang="en-US" i="1" dirty="0" err="1" smtClean="0"/>
              <a:t>oratione</a:t>
            </a:r>
            <a:r>
              <a:rPr lang="en-US" dirty="0" smtClean="0"/>
              <a:t>) -Boethius, </a:t>
            </a:r>
            <a:r>
              <a:rPr lang="en-US" i="1" dirty="0" smtClean="0"/>
              <a:t>Commentary on the Categories</a:t>
            </a:r>
            <a:r>
              <a:rPr lang="en-US" dirty="0" smtClean="0"/>
              <a:t>, 161D</a:t>
            </a:r>
          </a:p>
        </p:txBody>
      </p:sp>
    </p:spTree>
    <p:extLst>
      <p:ext uri="{BB962C8B-B14F-4D97-AF65-F5344CB8AC3E}">
        <p14:creationId xmlns:p14="http://schemas.microsoft.com/office/powerpoint/2010/main" val="23330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3.1 True and </a:t>
            </a:r>
            <a:r>
              <a:rPr lang="en-US" dirty="0"/>
              <a:t>f</a:t>
            </a:r>
            <a:r>
              <a:rPr lang="en-US" dirty="0" smtClean="0"/>
              <a:t>alse discourse:</a:t>
            </a:r>
            <a:endParaRPr lang="en-US" dirty="0"/>
          </a:p>
        </p:txBody>
      </p:sp>
      <p:sp>
        <p:nvSpPr>
          <p:cNvPr id="6" name="Content Placeholder 5"/>
          <p:cNvSpPr>
            <a:spLocks noGrp="1"/>
          </p:cNvSpPr>
          <p:nvPr>
            <p:ph idx="1"/>
          </p:nvPr>
        </p:nvSpPr>
        <p:spPr/>
        <p:txBody>
          <a:bodyPr>
            <a:normAutofit/>
          </a:bodyPr>
          <a:lstStyle/>
          <a:p>
            <a:pPr algn="just"/>
            <a:r>
              <a:rPr lang="en-US" dirty="0" smtClean="0"/>
              <a:t>Logic </a:t>
            </a:r>
            <a:r>
              <a:rPr lang="en-US" dirty="0"/>
              <a:t>is so called from the Greek word </a:t>
            </a:r>
            <a:r>
              <a:rPr lang="en-US" i="1" dirty="0"/>
              <a:t>logos</a:t>
            </a:r>
            <a:r>
              <a:rPr lang="en-US" dirty="0"/>
              <a:t>, which </a:t>
            </a:r>
            <a:r>
              <a:rPr lang="en-US" dirty="0" smtClean="0"/>
              <a:t>has a </a:t>
            </a:r>
            <a:r>
              <a:rPr lang="en-US" dirty="0"/>
              <a:t>double sense. For </a:t>
            </a:r>
            <a:r>
              <a:rPr lang="en-US" i="1" dirty="0"/>
              <a:t>logos </a:t>
            </a:r>
            <a:r>
              <a:rPr lang="en-US" dirty="0"/>
              <a:t>means either word (</a:t>
            </a:r>
            <a:r>
              <a:rPr lang="en-US" i="1" dirty="0" err="1"/>
              <a:t>sermo</a:t>
            </a:r>
            <a:r>
              <a:rPr lang="en-US" dirty="0"/>
              <a:t>) or reason, and hence logic can </a:t>
            </a:r>
            <a:r>
              <a:rPr lang="en-US" dirty="0" smtClean="0"/>
              <a:t>be called </a:t>
            </a:r>
            <a:r>
              <a:rPr lang="en-US" dirty="0"/>
              <a:t>either a linguistic (</a:t>
            </a:r>
            <a:r>
              <a:rPr lang="en-US" i="1" dirty="0" err="1"/>
              <a:t>sermocinalis</a:t>
            </a:r>
            <a:r>
              <a:rPr lang="en-US" dirty="0"/>
              <a:t>) or a rational science. Rational logic, which is </a:t>
            </a:r>
            <a:r>
              <a:rPr lang="en-US" dirty="0" smtClean="0"/>
              <a:t>called argumentative</a:t>
            </a:r>
            <a:r>
              <a:rPr lang="en-US" dirty="0"/>
              <a:t>, contains dialectic and rhetoric. Linguistic logic stands as genus to </a:t>
            </a:r>
            <a:r>
              <a:rPr lang="en-US" dirty="0" smtClean="0"/>
              <a:t>grammar, dialectic </a:t>
            </a:r>
            <a:r>
              <a:rPr lang="en-US" dirty="0"/>
              <a:t>and rhetoric, thus containing </a:t>
            </a:r>
            <a:r>
              <a:rPr lang="en-US" dirty="0" smtClean="0"/>
              <a:t>argumentative </a:t>
            </a:r>
            <a:r>
              <a:rPr lang="en-US" dirty="0"/>
              <a:t>logic as a </a:t>
            </a:r>
            <a:r>
              <a:rPr lang="en-US" dirty="0" smtClean="0"/>
              <a:t>subdivision –Hugh of St. Victor, </a:t>
            </a:r>
            <a:r>
              <a:rPr lang="en-US" i="1" dirty="0" err="1" smtClean="0"/>
              <a:t>Didascalicon</a:t>
            </a:r>
            <a:r>
              <a:rPr lang="en-US" i="1" dirty="0" smtClean="0"/>
              <a:t>, </a:t>
            </a:r>
            <a:r>
              <a:rPr lang="en-US" dirty="0" smtClean="0"/>
              <a:t>59.</a:t>
            </a:r>
          </a:p>
          <a:p>
            <a:pPr algn="just"/>
            <a:r>
              <a:rPr lang="en-US" dirty="0" smtClean="0"/>
              <a:t>Dialectic is named … from the discourse or reason of two, sc. the opponent and the respondent. –Peter of Spain, </a:t>
            </a:r>
            <a:r>
              <a:rPr lang="en-US" i="1" dirty="0" err="1" smtClean="0"/>
              <a:t>Summulae</a:t>
            </a:r>
            <a:r>
              <a:rPr lang="en-US" i="1" dirty="0" smtClean="0"/>
              <a:t> </a:t>
            </a:r>
            <a:r>
              <a:rPr lang="en-US" i="1" dirty="0" err="1" smtClean="0"/>
              <a:t>Logicales</a:t>
            </a:r>
            <a:r>
              <a:rPr lang="en-US" dirty="0" smtClean="0"/>
              <a:t>.</a:t>
            </a:r>
          </a:p>
          <a:p>
            <a:r>
              <a:rPr lang="en-US" dirty="0" smtClean="0"/>
              <a:t>Logic considers truth and falsity in discourse, that it may choose the good and flee the false. –</a:t>
            </a:r>
            <a:r>
              <a:rPr lang="en-US" i="1" dirty="0" smtClean="0"/>
              <a:t>Summa </a:t>
            </a:r>
            <a:r>
              <a:rPr lang="en-US" i="1" dirty="0" err="1" smtClean="0"/>
              <a:t>Lamberti</a:t>
            </a:r>
            <a:r>
              <a:rPr lang="en-US" dirty="0" smtClean="0"/>
              <a:t>, p. 3 </a:t>
            </a:r>
          </a:p>
        </p:txBody>
      </p:sp>
    </p:spTree>
    <p:extLst>
      <p:ext uri="{BB962C8B-B14F-4D97-AF65-F5344CB8AC3E}">
        <p14:creationId xmlns:p14="http://schemas.microsoft.com/office/powerpoint/2010/main" val="350866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3.1 True and false discourse:</a:t>
            </a:r>
          </a:p>
        </p:txBody>
      </p:sp>
      <p:sp>
        <p:nvSpPr>
          <p:cNvPr id="3" name="Content Placeholder 2"/>
          <p:cNvSpPr>
            <a:spLocks noGrp="1"/>
          </p:cNvSpPr>
          <p:nvPr>
            <p:ph idx="1"/>
          </p:nvPr>
        </p:nvSpPr>
        <p:spPr/>
        <p:txBody>
          <a:bodyPr>
            <a:normAutofit/>
          </a:bodyPr>
          <a:lstStyle/>
          <a:p>
            <a:pPr algn="just"/>
            <a:r>
              <a:rPr lang="en-US" dirty="0" smtClean="0"/>
              <a:t>[L]</a:t>
            </a:r>
            <a:r>
              <a:rPr lang="en-US" dirty="0" err="1" smtClean="0"/>
              <a:t>ogic</a:t>
            </a:r>
            <a:r>
              <a:rPr lang="en-US" dirty="0" smtClean="0"/>
              <a:t> </a:t>
            </a:r>
            <a:r>
              <a:rPr lang="en-US" dirty="0"/>
              <a:t>is in one sense a science of </a:t>
            </a:r>
            <a:r>
              <a:rPr lang="en-US" dirty="0" smtClean="0"/>
              <a:t>discourse, and </a:t>
            </a:r>
            <a:r>
              <a:rPr lang="en-US" dirty="0"/>
              <a:t>in that sense it includes grammar, rhetoric, and logic </a:t>
            </a:r>
            <a:r>
              <a:rPr lang="en-US" dirty="0" smtClean="0"/>
              <a:t>properly co-called</a:t>
            </a:r>
            <a:r>
              <a:rPr lang="en-US" dirty="0"/>
              <a:t>; in the other sense it is a science of reason, and in </a:t>
            </a:r>
            <a:r>
              <a:rPr lang="en-US" dirty="0" smtClean="0"/>
              <a:t>that sense </a:t>
            </a:r>
            <a:r>
              <a:rPr lang="en-US" dirty="0"/>
              <a:t>it is a science belonging to the </a:t>
            </a:r>
            <a:r>
              <a:rPr lang="en-US" i="1" dirty="0"/>
              <a:t>trivium</a:t>
            </a:r>
            <a:r>
              <a:rPr lang="en-US" dirty="0"/>
              <a:t>, distinguished </a:t>
            </a:r>
            <a:r>
              <a:rPr lang="en-US" dirty="0" smtClean="0"/>
              <a:t>from grammar </a:t>
            </a:r>
            <a:r>
              <a:rPr lang="en-US" dirty="0"/>
              <a:t>and </a:t>
            </a:r>
            <a:r>
              <a:rPr lang="en-US" dirty="0" smtClean="0"/>
              <a:t>rhetoric…. [</a:t>
            </a:r>
            <a:r>
              <a:rPr lang="en-US" dirty="0"/>
              <a:t>Logic] is, therefore, a ratiocinative science, or science of reason, because it teaches one how to use the process of reasoning systematically, and a science of discourse because it teaches one how to put it into discourse systematically (Robert </a:t>
            </a:r>
            <a:r>
              <a:rPr lang="en-US" dirty="0" err="1" smtClean="0"/>
              <a:t>Kilwardby</a:t>
            </a:r>
            <a:r>
              <a:rPr lang="en-US" dirty="0"/>
              <a:t>:</a:t>
            </a:r>
            <a:r>
              <a:rPr lang="en-US" dirty="0" smtClean="0"/>
              <a:t> Stump, </a:t>
            </a:r>
            <a:r>
              <a:rPr lang="en-US" dirty="0" err="1" smtClean="0"/>
              <a:t>Kretzmann</a:t>
            </a:r>
            <a:r>
              <a:rPr lang="en-US" dirty="0" smtClean="0"/>
              <a:t>, et al., pp</a:t>
            </a:r>
            <a:r>
              <a:rPr lang="en-US" dirty="0"/>
              <a:t>. 264–265</a:t>
            </a:r>
            <a:r>
              <a:rPr lang="en-US" dirty="0" smtClean="0"/>
              <a:t>).</a:t>
            </a:r>
            <a:endParaRPr lang="en-US" dirty="0"/>
          </a:p>
        </p:txBody>
      </p:sp>
    </p:spTree>
    <p:extLst>
      <p:ext uri="{BB962C8B-B14F-4D97-AF65-F5344CB8AC3E}">
        <p14:creationId xmlns:p14="http://schemas.microsoft.com/office/powerpoint/2010/main" val="396505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3.2 True and false discourse: contra</a:t>
            </a:r>
            <a:endParaRPr lang="en-US" dirty="0"/>
          </a:p>
        </p:txBody>
      </p:sp>
      <p:sp>
        <p:nvSpPr>
          <p:cNvPr id="3" name="Content Placeholder 2"/>
          <p:cNvSpPr>
            <a:spLocks noGrp="1"/>
          </p:cNvSpPr>
          <p:nvPr>
            <p:ph idx="1"/>
          </p:nvPr>
        </p:nvSpPr>
        <p:spPr/>
        <p:txBody>
          <a:bodyPr/>
          <a:lstStyle/>
          <a:p>
            <a:pPr algn="just"/>
            <a:r>
              <a:rPr lang="en-US" dirty="0" smtClean="0"/>
              <a:t>Still, there are some who interpret logic to mean the same as discursive (</a:t>
            </a:r>
            <a:r>
              <a:rPr lang="en-US" i="1" dirty="0" err="1" smtClean="0"/>
              <a:t>sermocinale</a:t>
            </a:r>
            <a:r>
              <a:rPr lang="en-US" dirty="0" smtClean="0"/>
              <a:t>), under which grammar, poetry, rhetoric, and dialectic are said to be contained…</a:t>
            </a:r>
          </a:p>
          <a:p>
            <a:pPr algn="just"/>
            <a:r>
              <a:rPr lang="en-US" dirty="0" smtClean="0"/>
              <a:t>But Avicenna refutes this opinion in the beginning of his </a:t>
            </a:r>
            <a:r>
              <a:rPr lang="en-US" i="1" dirty="0" smtClean="0"/>
              <a:t>Logic</a:t>
            </a:r>
            <a:r>
              <a:rPr lang="en-US" dirty="0" smtClean="0"/>
              <a:t>, saying that a discourse (</a:t>
            </a:r>
            <a:r>
              <a:rPr lang="en-US" i="1" dirty="0" err="1" smtClean="0"/>
              <a:t>sermo</a:t>
            </a:r>
            <a:r>
              <a:rPr lang="en-US" dirty="0" smtClean="0"/>
              <a:t>) ‘signifies nothing of itself’… Both in itself and dialectically, [L]</a:t>
            </a:r>
            <a:r>
              <a:rPr lang="en-US" dirty="0" err="1" smtClean="0"/>
              <a:t>ogic</a:t>
            </a:r>
            <a:r>
              <a:rPr lang="en-US" dirty="0" smtClean="0"/>
              <a:t> makes use of discourse accidentally, and not </a:t>
            </a:r>
            <a:r>
              <a:rPr lang="en-US" i="1" dirty="0" smtClean="0"/>
              <a:t>per se</a:t>
            </a:r>
            <a:r>
              <a:rPr lang="en-US" dirty="0" smtClean="0"/>
              <a:t>, sc. since it cannot proceed to the knowledge of what is unknown except by signifying speech (</a:t>
            </a:r>
            <a:r>
              <a:rPr lang="en-US" i="1" dirty="0" err="1" smtClean="0"/>
              <a:t>sermone</a:t>
            </a:r>
            <a:r>
              <a:rPr lang="en-US" i="1" dirty="0" smtClean="0"/>
              <a:t> </a:t>
            </a:r>
            <a:r>
              <a:rPr lang="en-US" i="1" dirty="0" err="1" smtClean="0"/>
              <a:t>designativo</a:t>
            </a:r>
            <a:r>
              <a:rPr lang="en-US" dirty="0" smtClean="0"/>
              <a:t>). – Albertus Magnus, </a:t>
            </a:r>
            <a:r>
              <a:rPr lang="en-US" i="1" dirty="0" smtClean="0"/>
              <a:t>de </a:t>
            </a:r>
            <a:r>
              <a:rPr lang="en-US" i="1" dirty="0" err="1" smtClean="0"/>
              <a:t>antecedentibus</a:t>
            </a:r>
            <a:r>
              <a:rPr lang="en-US" i="1" dirty="0" smtClean="0"/>
              <a:t> ad </a:t>
            </a:r>
            <a:r>
              <a:rPr lang="en-US" i="1" dirty="0" err="1" smtClean="0"/>
              <a:t>logicam</a:t>
            </a:r>
            <a:r>
              <a:rPr lang="en-US" dirty="0" smtClean="0"/>
              <a:t>, c. 4.</a:t>
            </a:r>
            <a:endParaRPr lang="en-US" dirty="0"/>
          </a:p>
        </p:txBody>
      </p:sp>
    </p:spTree>
    <p:extLst>
      <p:ext uri="{BB962C8B-B14F-4D97-AF65-F5344CB8AC3E}">
        <p14:creationId xmlns:p14="http://schemas.microsoft.com/office/powerpoint/2010/main" val="258694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Two kinds of positions, two senses of ‘logic’</a:t>
            </a:r>
            <a:endParaRPr lang="en-US" dirty="0"/>
          </a:p>
        </p:txBody>
      </p:sp>
      <p:sp>
        <p:nvSpPr>
          <p:cNvPr id="3" name="Content Placeholder 2"/>
          <p:cNvSpPr>
            <a:spLocks noGrp="1"/>
          </p:cNvSpPr>
          <p:nvPr>
            <p:ph idx="1"/>
          </p:nvPr>
        </p:nvSpPr>
        <p:spPr/>
        <p:txBody>
          <a:bodyPr>
            <a:normAutofit/>
          </a:bodyPr>
          <a:lstStyle/>
          <a:p>
            <a:r>
              <a:rPr lang="en-US" dirty="0" smtClean="0"/>
              <a:t>In later scholastic logic, there seem to have been two basic groups of positions set out:</a:t>
            </a:r>
          </a:p>
          <a:p>
            <a:pPr lvl="1"/>
            <a:r>
              <a:rPr lang="en-US" dirty="0" smtClean="0"/>
              <a:t>Logic is about </a:t>
            </a:r>
            <a:r>
              <a:rPr lang="en-US" i="1" dirty="0" err="1" smtClean="0"/>
              <a:t>entia</a:t>
            </a:r>
            <a:r>
              <a:rPr lang="en-US" i="1" dirty="0" smtClean="0"/>
              <a:t> </a:t>
            </a:r>
            <a:r>
              <a:rPr lang="en-US" i="1" dirty="0" err="1" smtClean="0"/>
              <a:t>rationis</a:t>
            </a:r>
            <a:r>
              <a:rPr lang="en-US" dirty="0" smtClean="0"/>
              <a:t>/second intentions</a:t>
            </a:r>
          </a:p>
          <a:p>
            <a:pPr lvl="1"/>
            <a:r>
              <a:rPr lang="en-US" dirty="0" smtClean="0"/>
              <a:t>Logic is about syllogisms/arguments</a:t>
            </a:r>
          </a:p>
        </p:txBody>
      </p:sp>
    </p:spTree>
    <p:extLst>
      <p:ext uri="{BB962C8B-B14F-4D97-AF65-F5344CB8AC3E}">
        <p14:creationId xmlns:p14="http://schemas.microsoft.com/office/powerpoint/2010/main" val="22075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normAutofit/>
          </a:bodyPr>
          <a:lstStyle/>
          <a:p>
            <a:pPr algn="just"/>
            <a:r>
              <a:rPr lang="en-US" dirty="0" smtClean="0"/>
              <a:t>[W]e </a:t>
            </a:r>
            <a:r>
              <a:rPr lang="en-US" dirty="0"/>
              <a:t>can </a:t>
            </a:r>
            <a:r>
              <a:rPr lang="en-US" dirty="0" smtClean="0"/>
              <a:t>say ‘primary subject </a:t>
            </a:r>
            <a:r>
              <a:rPr lang="en-US" dirty="0"/>
              <a:t>of </a:t>
            </a:r>
            <a:r>
              <a:rPr lang="en-US" dirty="0" smtClean="0"/>
              <a:t>logic’ </a:t>
            </a:r>
            <a:r>
              <a:rPr lang="en-US" dirty="0"/>
              <a:t>in two ways, </a:t>
            </a:r>
            <a:r>
              <a:rPr lang="en-US" dirty="0" smtClean="0"/>
              <a:t>sc. either primary </a:t>
            </a:r>
            <a:r>
              <a:rPr lang="en-US" dirty="0"/>
              <a:t>by </a:t>
            </a:r>
            <a:r>
              <a:rPr lang="en-US" dirty="0" smtClean="0"/>
              <a:t>adequacy or primary </a:t>
            </a:r>
            <a:r>
              <a:rPr lang="en-US" dirty="0"/>
              <a:t>by preeminence. If we speak about the primary subject of logic in terms of what is preeminent, then </a:t>
            </a:r>
            <a:r>
              <a:rPr lang="en-US" dirty="0" smtClean="0"/>
              <a:t>… the </a:t>
            </a:r>
            <a:r>
              <a:rPr lang="en-US" dirty="0"/>
              <a:t>primary subject of logic is the </a:t>
            </a:r>
            <a:r>
              <a:rPr lang="en-US" dirty="0" smtClean="0"/>
              <a:t>demonstrative </a:t>
            </a:r>
            <a:r>
              <a:rPr lang="en-US" dirty="0"/>
              <a:t>syllogism, because knowledge of it is principally acquired in logic. I say that the primary subject of logic, </a:t>
            </a:r>
            <a:r>
              <a:rPr lang="en-US" dirty="0" smtClean="0"/>
              <a:t>by primacy of adequacy… is </a:t>
            </a:r>
            <a:r>
              <a:rPr lang="en-US" dirty="0"/>
              <a:t>the thing of second intention, or the being of reason, </a:t>
            </a:r>
            <a:r>
              <a:rPr lang="en-US" dirty="0" smtClean="0"/>
              <a:t>understanding </a:t>
            </a:r>
            <a:r>
              <a:rPr lang="en-US" dirty="0"/>
              <a:t>the same thing </a:t>
            </a:r>
            <a:r>
              <a:rPr lang="en-US" dirty="0" smtClean="0"/>
              <a:t>by 'being </a:t>
            </a:r>
            <a:r>
              <a:rPr lang="en-US" dirty="0"/>
              <a:t>of reason' and </a:t>
            </a:r>
            <a:r>
              <a:rPr lang="en-US" dirty="0" smtClean="0"/>
              <a:t>by 'thing </a:t>
            </a:r>
            <a:r>
              <a:rPr lang="en-US" dirty="0"/>
              <a:t>of second intention', which is common to everything </a:t>
            </a:r>
            <a:r>
              <a:rPr lang="en-US" i="1" dirty="0"/>
              <a:t>per se</a:t>
            </a:r>
            <a:r>
              <a:rPr lang="en-US" dirty="0"/>
              <a:t> considered in logic, as they are considered in logic. </a:t>
            </a:r>
            <a:r>
              <a:rPr lang="en-US" dirty="0" smtClean="0"/>
              <a:t>–Walter Burley, </a:t>
            </a:r>
            <a:r>
              <a:rPr lang="en-US" i="1" dirty="0" smtClean="0"/>
              <a:t>Commentary on Porphyry</a:t>
            </a:r>
            <a:endParaRPr lang="en-US" dirty="0"/>
          </a:p>
        </p:txBody>
      </p:sp>
    </p:spTree>
    <p:extLst>
      <p:ext uri="{BB962C8B-B14F-4D97-AF65-F5344CB8AC3E}">
        <p14:creationId xmlns:p14="http://schemas.microsoft.com/office/powerpoint/2010/main" val="2513342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1077</TotalTime>
  <Words>2175</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Trebuchet MS</vt:lpstr>
      <vt:lpstr>Wingdings 3</vt:lpstr>
      <vt:lpstr>Facet</vt:lpstr>
      <vt:lpstr>Dialectically situating medieval accounts of the subject matter of logic</vt:lpstr>
      <vt:lpstr>1.1 What is logic about?</vt:lpstr>
      <vt:lpstr>1.2 Four medieval answers to the question of what logic is about</vt:lpstr>
      <vt:lpstr>2 Early remarks on the subject matter of logic</vt:lpstr>
      <vt:lpstr>3.1 True and false discourse:</vt:lpstr>
      <vt:lpstr>3.1 True and false discourse:</vt:lpstr>
      <vt:lpstr>3.2 True and false discourse: contra</vt:lpstr>
      <vt:lpstr>4 Two kinds of positions, two senses of ‘logic’</vt:lpstr>
      <vt:lpstr>4 Two kinds of positions, two senses of ‘logic’</vt:lpstr>
      <vt:lpstr>4 Two kinds of positions, two senses of ‘logic’</vt:lpstr>
      <vt:lpstr>4.1.1 Entia rationis: what are they?</vt:lpstr>
      <vt:lpstr>4.1.1 Entia rationis: what are they?</vt:lpstr>
      <vt:lpstr>4.1.2 Second intentions</vt:lpstr>
      <vt:lpstr>4.1.3 Entia rationis: contra</vt:lpstr>
      <vt:lpstr>4.1.4 Entia rationis: replies</vt:lpstr>
      <vt:lpstr>4.2.1.1 The syllogism: early advocates</vt:lpstr>
      <vt:lpstr>4.2.1.2 The syllogism: pro</vt:lpstr>
      <vt:lpstr>4.2.1.3 The syllogism: contra</vt:lpstr>
      <vt:lpstr>4.2.1.3 The syllogism: contra</vt:lpstr>
      <vt:lpstr>4.2.2 Argument: Albertus Magnus</vt:lpstr>
      <vt:lpstr>4.2.2 Argument: John Buridan</vt:lpstr>
      <vt:lpstr>5 Synthetic observations</vt:lpstr>
      <vt:lpstr>6 Table</vt:lpstr>
      <vt:lpstr>Dialectically situating medieval accounts of the subject matter of logic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medieval accounts of the subject matter of logic</dc:title>
  <dc:creator>Jacob Archambault</dc:creator>
  <cp:lastModifiedBy>Jacob Archambault</cp:lastModifiedBy>
  <cp:revision>61</cp:revision>
  <dcterms:created xsi:type="dcterms:W3CDTF">2015-10-05T13:00:37Z</dcterms:created>
  <dcterms:modified xsi:type="dcterms:W3CDTF">2015-11-09T16:31:57Z</dcterms:modified>
</cp:coreProperties>
</file>