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9F0BDA-6408-461E-A2AB-F346E47AB191}"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5D165-6039-4F42-8299-6DA4E5ABFD8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5323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9F0BDA-6408-461E-A2AB-F346E47AB191}"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5D165-6039-4F42-8299-6DA4E5ABFD88}" type="slidenum">
              <a:rPr lang="en-US" smtClean="0"/>
              <a:t>‹#›</a:t>
            </a:fld>
            <a:endParaRPr lang="en-US"/>
          </a:p>
        </p:txBody>
      </p:sp>
    </p:spTree>
    <p:extLst>
      <p:ext uri="{BB962C8B-B14F-4D97-AF65-F5344CB8AC3E}">
        <p14:creationId xmlns:p14="http://schemas.microsoft.com/office/powerpoint/2010/main" val="866440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9F0BDA-6408-461E-A2AB-F346E47AB191}"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5D165-6039-4F42-8299-6DA4E5ABFD88}" type="slidenum">
              <a:rPr lang="en-US" smtClean="0"/>
              <a:t>‹#›</a:t>
            </a:fld>
            <a:endParaRPr lang="en-US"/>
          </a:p>
        </p:txBody>
      </p:sp>
    </p:spTree>
    <p:extLst>
      <p:ext uri="{BB962C8B-B14F-4D97-AF65-F5344CB8AC3E}">
        <p14:creationId xmlns:p14="http://schemas.microsoft.com/office/powerpoint/2010/main" val="223489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9F0BDA-6408-461E-A2AB-F346E47AB191}"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5D165-6039-4F42-8299-6DA4E5ABFD88}" type="slidenum">
              <a:rPr lang="en-US" smtClean="0"/>
              <a:t>‹#›</a:t>
            </a:fld>
            <a:endParaRPr lang="en-US"/>
          </a:p>
        </p:txBody>
      </p:sp>
    </p:spTree>
    <p:extLst>
      <p:ext uri="{BB962C8B-B14F-4D97-AF65-F5344CB8AC3E}">
        <p14:creationId xmlns:p14="http://schemas.microsoft.com/office/powerpoint/2010/main" val="397885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9F0BDA-6408-461E-A2AB-F346E47AB191}"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85D165-6039-4F42-8299-6DA4E5ABFD8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640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9F0BDA-6408-461E-A2AB-F346E47AB191}"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5D165-6039-4F42-8299-6DA4E5ABFD88}" type="slidenum">
              <a:rPr lang="en-US" smtClean="0"/>
              <a:t>‹#›</a:t>
            </a:fld>
            <a:endParaRPr lang="en-US"/>
          </a:p>
        </p:txBody>
      </p:sp>
    </p:spTree>
    <p:extLst>
      <p:ext uri="{BB962C8B-B14F-4D97-AF65-F5344CB8AC3E}">
        <p14:creationId xmlns:p14="http://schemas.microsoft.com/office/powerpoint/2010/main" val="1212607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9F0BDA-6408-461E-A2AB-F346E47AB191}" type="datetimeFigureOut">
              <a:rPr lang="en-US" smtClean="0"/>
              <a:t>10/19/2016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85D165-6039-4F42-8299-6DA4E5ABFD88}" type="slidenum">
              <a:rPr lang="en-US" smtClean="0"/>
              <a:t>‹#›</a:t>
            </a:fld>
            <a:endParaRPr lang="en-US"/>
          </a:p>
        </p:txBody>
      </p:sp>
    </p:spTree>
    <p:extLst>
      <p:ext uri="{BB962C8B-B14F-4D97-AF65-F5344CB8AC3E}">
        <p14:creationId xmlns:p14="http://schemas.microsoft.com/office/powerpoint/2010/main" val="1647342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9F0BDA-6408-461E-A2AB-F346E47AB191}" type="datetimeFigureOut">
              <a:rPr lang="en-US" smtClean="0"/>
              <a:t>10/19/2016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85D165-6039-4F42-8299-6DA4E5ABFD88}" type="slidenum">
              <a:rPr lang="en-US" smtClean="0"/>
              <a:t>‹#›</a:t>
            </a:fld>
            <a:endParaRPr lang="en-US"/>
          </a:p>
        </p:txBody>
      </p:sp>
    </p:spTree>
    <p:extLst>
      <p:ext uri="{BB962C8B-B14F-4D97-AF65-F5344CB8AC3E}">
        <p14:creationId xmlns:p14="http://schemas.microsoft.com/office/powerpoint/2010/main" val="957547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99F0BDA-6408-461E-A2AB-F346E47AB191}" type="datetimeFigureOut">
              <a:rPr lang="en-US" smtClean="0"/>
              <a:t>10/19/2016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785D165-6039-4F42-8299-6DA4E5ABFD88}" type="slidenum">
              <a:rPr lang="en-US" smtClean="0"/>
              <a:t>‹#›</a:t>
            </a:fld>
            <a:endParaRPr lang="en-US"/>
          </a:p>
        </p:txBody>
      </p:sp>
    </p:spTree>
    <p:extLst>
      <p:ext uri="{BB962C8B-B14F-4D97-AF65-F5344CB8AC3E}">
        <p14:creationId xmlns:p14="http://schemas.microsoft.com/office/powerpoint/2010/main" val="362829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99F0BDA-6408-461E-A2AB-F346E47AB191}" type="datetimeFigureOut">
              <a:rPr lang="en-US" smtClean="0"/>
              <a:t>10/19/2016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785D165-6039-4F42-8299-6DA4E5ABFD88}" type="slidenum">
              <a:rPr lang="en-US" smtClean="0"/>
              <a:t>‹#›</a:t>
            </a:fld>
            <a:endParaRPr lang="en-US"/>
          </a:p>
        </p:txBody>
      </p:sp>
    </p:spTree>
    <p:extLst>
      <p:ext uri="{BB962C8B-B14F-4D97-AF65-F5344CB8AC3E}">
        <p14:creationId xmlns:p14="http://schemas.microsoft.com/office/powerpoint/2010/main" val="1325921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99F0BDA-6408-461E-A2AB-F346E47AB191}"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85D165-6039-4F42-8299-6DA4E5ABFD88}" type="slidenum">
              <a:rPr lang="en-US" smtClean="0"/>
              <a:t>‹#›</a:t>
            </a:fld>
            <a:endParaRPr lang="en-US"/>
          </a:p>
        </p:txBody>
      </p:sp>
    </p:spTree>
    <p:extLst>
      <p:ext uri="{BB962C8B-B14F-4D97-AF65-F5344CB8AC3E}">
        <p14:creationId xmlns:p14="http://schemas.microsoft.com/office/powerpoint/2010/main" val="2220744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99F0BDA-6408-461E-A2AB-F346E47AB191}" type="datetimeFigureOut">
              <a:rPr lang="en-US" smtClean="0"/>
              <a:t>10/19/2016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785D165-6039-4F42-8299-6DA4E5ABFD8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3326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Comparing John </a:t>
            </a:r>
            <a:r>
              <a:rPr lang="en-US" dirty="0" err="1"/>
              <a:t>Buridan</a:t>
            </a:r>
            <a:r>
              <a:rPr lang="en-US" dirty="0"/>
              <a:t> and Pseudo-Scotus’ accounts of consequence</a:t>
            </a:r>
          </a:p>
        </p:txBody>
      </p:sp>
      <p:sp>
        <p:nvSpPr>
          <p:cNvPr id="3" name="Subtitle 2"/>
          <p:cNvSpPr>
            <a:spLocks noGrp="1"/>
          </p:cNvSpPr>
          <p:nvPr>
            <p:ph type="subTitle" idx="1"/>
          </p:nvPr>
        </p:nvSpPr>
        <p:spPr/>
        <p:txBody>
          <a:bodyPr>
            <a:normAutofit fontScale="85000" lnSpcReduction="20000"/>
          </a:bodyPr>
          <a:lstStyle/>
          <a:p>
            <a:r>
              <a:rPr lang="en-US" dirty="0"/>
              <a:t>Jacob Archambault</a:t>
            </a:r>
          </a:p>
          <a:p>
            <a:r>
              <a:rPr lang="en-US" dirty="0"/>
              <a:t>Fordham University</a:t>
            </a:r>
          </a:p>
          <a:p>
            <a:r>
              <a:rPr lang="en-US" dirty="0"/>
              <a:t>www.jacobarchambault.com</a:t>
            </a:r>
          </a:p>
        </p:txBody>
      </p:sp>
    </p:spTree>
    <p:extLst>
      <p:ext uri="{BB962C8B-B14F-4D97-AF65-F5344CB8AC3E}">
        <p14:creationId xmlns:p14="http://schemas.microsoft.com/office/powerpoint/2010/main" val="1557977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 consequence</a:t>
            </a:r>
          </a:p>
        </p:txBody>
      </p:sp>
      <p:sp>
        <p:nvSpPr>
          <p:cNvPr id="3" name="Text Placeholder 2"/>
          <p:cNvSpPr>
            <a:spLocks noGrp="1"/>
          </p:cNvSpPr>
          <p:nvPr>
            <p:ph type="body" idx="1"/>
          </p:nvPr>
        </p:nvSpPr>
        <p:spPr/>
        <p:txBody>
          <a:bodyPr/>
          <a:lstStyle/>
          <a:p>
            <a:r>
              <a:rPr lang="en-US" dirty="0" err="1"/>
              <a:t>Buridan</a:t>
            </a:r>
            <a:endParaRPr lang="en-US" dirty="0"/>
          </a:p>
        </p:txBody>
      </p:sp>
      <p:sp>
        <p:nvSpPr>
          <p:cNvPr id="4" name="Content Placeholder 3"/>
          <p:cNvSpPr>
            <a:spLocks noGrp="1"/>
          </p:cNvSpPr>
          <p:nvPr>
            <p:ph sz="half" idx="2"/>
          </p:nvPr>
        </p:nvSpPr>
        <p:spPr/>
        <p:txBody>
          <a:bodyPr/>
          <a:lstStyle/>
          <a:p>
            <a:r>
              <a:rPr lang="en-US" dirty="0"/>
              <a:t>A material consequence is that to which not every proposition similar in form would be good, or as is commonly said, </a:t>
            </a:r>
            <a:r>
              <a:rPr lang="en-US" u="sng" dirty="0"/>
              <a:t>which does not hold in all terms, retaining a similar form</a:t>
            </a:r>
            <a:endParaRPr lang="en-US" dirty="0"/>
          </a:p>
        </p:txBody>
      </p:sp>
      <p:sp>
        <p:nvSpPr>
          <p:cNvPr id="5" name="Text Placeholder 4"/>
          <p:cNvSpPr>
            <a:spLocks noGrp="1"/>
          </p:cNvSpPr>
          <p:nvPr>
            <p:ph type="body" sz="quarter" idx="3"/>
          </p:nvPr>
        </p:nvSpPr>
        <p:spPr/>
        <p:txBody>
          <a:bodyPr/>
          <a:lstStyle/>
          <a:p>
            <a:r>
              <a:rPr lang="en-US" dirty="0"/>
              <a:t>Pseudo-Scotus</a:t>
            </a:r>
          </a:p>
        </p:txBody>
      </p:sp>
      <p:sp>
        <p:nvSpPr>
          <p:cNvPr id="6" name="Content Placeholder 5"/>
          <p:cNvSpPr>
            <a:spLocks noGrp="1"/>
          </p:cNvSpPr>
          <p:nvPr>
            <p:ph sz="quarter" idx="4"/>
          </p:nvPr>
        </p:nvSpPr>
        <p:spPr/>
        <p:txBody>
          <a:bodyPr/>
          <a:lstStyle/>
          <a:p>
            <a:r>
              <a:rPr lang="en-US" dirty="0"/>
              <a:t>A material consequence is that </a:t>
            </a:r>
            <a:r>
              <a:rPr lang="en-US" u="sng" dirty="0"/>
              <a:t>which does not hold in all terms, retaining a similar </a:t>
            </a:r>
            <a:r>
              <a:rPr lang="en-US" b="1" u="sng" dirty="0"/>
              <a:t>disposition and </a:t>
            </a:r>
            <a:r>
              <a:rPr lang="en-US" u="sng" dirty="0"/>
              <a:t>form.</a:t>
            </a:r>
            <a:endParaRPr lang="en-US" dirty="0"/>
          </a:p>
        </p:txBody>
      </p:sp>
    </p:spTree>
    <p:extLst>
      <p:ext uri="{BB962C8B-B14F-4D97-AF65-F5344CB8AC3E}">
        <p14:creationId xmlns:p14="http://schemas.microsoft.com/office/powerpoint/2010/main" val="1068380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consequence</a:t>
            </a:r>
          </a:p>
        </p:txBody>
      </p:sp>
      <p:sp>
        <p:nvSpPr>
          <p:cNvPr id="3" name="Text Placeholder 2"/>
          <p:cNvSpPr>
            <a:spLocks noGrp="1"/>
          </p:cNvSpPr>
          <p:nvPr>
            <p:ph type="body" idx="1"/>
          </p:nvPr>
        </p:nvSpPr>
        <p:spPr/>
        <p:txBody>
          <a:bodyPr/>
          <a:lstStyle/>
          <a:p>
            <a:r>
              <a:rPr lang="en-US" dirty="0" err="1"/>
              <a:t>Buridan</a:t>
            </a:r>
            <a:endParaRPr lang="en-US" dirty="0"/>
          </a:p>
        </p:txBody>
      </p:sp>
      <p:sp>
        <p:nvSpPr>
          <p:cNvPr id="4" name="Content Placeholder 3"/>
          <p:cNvSpPr>
            <a:spLocks noGrp="1"/>
          </p:cNvSpPr>
          <p:nvPr>
            <p:ph sz="half" idx="2"/>
          </p:nvPr>
        </p:nvSpPr>
        <p:spPr/>
        <p:txBody>
          <a:bodyPr>
            <a:normAutofit/>
          </a:bodyPr>
          <a:lstStyle/>
          <a:p>
            <a:r>
              <a:rPr lang="en-US" dirty="0"/>
              <a:t>Some consequences are called simple, since they are good consequences simply speaking, since it is not possible for the antecedent to be true with the consequence being false, or to be such that...etc.</a:t>
            </a:r>
          </a:p>
          <a:p>
            <a:r>
              <a:rPr lang="en-US" u="sng" dirty="0"/>
              <a:t>...by the addition of some necessary proposition or some necessary propositions </a:t>
            </a:r>
            <a:r>
              <a:rPr lang="en-US" dirty="0"/>
              <a:t>whose placement in the antecedent assumed leads to a formal consequence.</a:t>
            </a:r>
          </a:p>
          <a:p>
            <a:endParaRPr lang="en-US" dirty="0"/>
          </a:p>
        </p:txBody>
      </p:sp>
      <p:sp>
        <p:nvSpPr>
          <p:cNvPr id="5" name="Text Placeholder 4"/>
          <p:cNvSpPr>
            <a:spLocks noGrp="1"/>
          </p:cNvSpPr>
          <p:nvPr>
            <p:ph type="body" sz="quarter" idx="3"/>
          </p:nvPr>
        </p:nvSpPr>
        <p:spPr/>
        <p:txBody>
          <a:bodyPr/>
          <a:lstStyle/>
          <a:p>
            <a:r>
              <a:rPr lang="en-US" dirty="0"/>
              <a:t>Pseudo-Scotus</a:t>
            </a:r>
          </a:p>
        </p:txBody>
      </p:sp>
      <p:sp>
        <p:nvSpPr>
          <p:cNvPr id="6" name="Content Placeholder 5"/>
          <p:cNvSpPr>
            <a:spLocks noGrp="1"/>
          </p:cNvSpPr>
          <p:nvPr>
            <p:ph sz="quarter" idx="4"/>
          </p:nvPr>
        </p:nvSpPr>
        <p:spPr/>
        <p:txBody>
          <a:bodyPr/>
          <a:lstStyle/>
          <a:p>
            <a:r>
              <a:rPr lang="en-US" dirty="0"/>
              <a:t>A simply true consequence is that which can be reduced to a formal one </a:t>
            </a:r>
            <a:r>
              <a:rPr lang="en-US" u="sng" dirty="0"/>
              <a:t>by the assumption of one necessary proposition</a:t>
            </a:r>
            <a:r>
              <a:rPr lang="en-US" dirty="0"/>
              <a:t>.</a:t>
            </a:r>
          </a:p>
          <a:p>
            <a:endParaRPr lang="en-US" dirty="0"/>
          </a:p>
        </p:txBody>
      </p:sp>
    </p:spTree>
    <p:extLst>
      <p:ext uri="{BB962C8B-B14F-4D97-AF65-F5344CB8AC3E}">
        <p14:creationId xmlns:p14="http://schemas.microsoft.com/office/powerpoint/2010/main" val="3464364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As-of-now consequence</a:t>
            </a:r>
          </a:p>
        </p:txBody>
      </p:sp>
      <p:sp>
        <p:nvSpPr>
          <p:cNvPr id="3" name="Text Placeholder 2"/>
          <p:cNvSpPr>
            <a:spLocks noGrp="1"/>
          </p:cNvSpPr>
          <p:nvPr>
            <p:ph type="body" idx="1"/>
          </p:nvPr>
        </p:nvSpPr>
        <p:spPr/>
        <p:txBody>
          <a:bodyPr/>
          <a:lstStyle/>
          <a:p>
            <a:r>
              <a:rPr lang="en-US" dirty="0" err="1"/>
              <a:t>Buridan</a:t>
            </a:r>
            <a:endParaRPr lang="en-US" dirty="0"/>
          </a:p>
        </p:txBody>
      </p:sp>
      <p:sp>
        <p:nvSpPr>
          <p:cNvPr id="4" name="Content Placeholder 3"/>
          <p:cNvSpPr>
            <a:spLocks noGrp="1"/>
          </p:cNvSpPr>
          <p:nvPr>
            <p:ph sz="half" idx="2"/>
          </p:nvPr>
        </p:nvSpPr>
        <p:spPr/>
        <p:txBody>
          <a:bodyPr/>
          <a:lstStyle/>
          <a:p>
            <a:r>
              <a:rPr lang="en-US" dirty="0"/>
              <a:t>[</a:t>
            </a:r>
            <a:r>
              <a:rPr lang="en-US" dirty="0" err="1"/>
              <a:t>Ut</a:t>
            </a:r>
            <a:r>
              <a:rPr lang="en-US" dirty="0"/>
              <a:t> </a:t>
            </a:r>
            <a:r>
              <a:rPr lang="en-US" dirty="0" err="1"/>
              <a:t>nunc</a:t>
            </a:r>
            <a:r>
              <a:rPr lang="en-US" dirty="0"/>
              <a:t> consequences are those] which are not simply speaking good, since it is possible for the antecedent to be true without the consequent.</a:t>
            </a:r>
          </a:p>
        </p:txBody>
      </p:sp>
      <p:sp>
        <p:nvSpPr>
          <p:cNvPr id="5" name="Text Placeholder 4"/>
          <p:cNvSpPr>
            <a:spLocks noGrp="1"/>
          </p:cNvSpPr>
          <p:nvPr>
            <p:ph type="body" sz="quarter" idx="3"/>
          </p:nvPr>
        </p:nvSpPr>
        <p:spPr/>
        <p:txBody>
          <a:bodyPr/>
          <a:lstStyle/>
          <a:p>
            <a:r>
              <a:rPr lang="en-US" dirty="0"/>
              <a:t>Pseudo-Scotus</a:t>
            </a:r>
          </a:p>
        </p:txBody>
      </p:sp>
      <p:sp>
        <p:nvSpPr>
          <p:cNvPr id="6" name="Content Placeholder 5"/>
          <p:cNvSpPr>
            <a:spLocks noGrp="1"/>
          </p:cNvSpPr>
          <p:nvPr>
            <p:ph sz="quarter" idx="4"/>
          </p:nvPr>
        </p:nvSpPr>
        <p:spPr/>
        <p:txBody>
          <a:bodyPr/>
          <a:lstStyle/>
          <a:p>
            <a:r>
              <a:rPr lang="en-US" dirty="0"/>
              <a:t>A good material as-of-now material consequence is that which can be reduced to a formal one by the assumption of some contingently true proposition.</a:t>
            </a:r>
          </a:p>
          <a:p>
            <a:endParaRPr lang="en-US" dirty="0"/>
          </a:p>
        </p:txBody>
      </p:sp>
    </p:spTree>
    <p:extLst>
      <p:ext uri="{BB962C8B-B14F-4D97-AF65-F5344CB8AC3E}">
        <p14:creationId xmlns:p14="http://schemas.microsoft.com/office/powerpoint/2010/main" val="1305894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Divided modality</a:t>
            </a:r>
          </a:p>
        </p:txBody>
      </p:sp>
      <p:sp>
        <p:nvSpPr>
          <p:cNvPr id="3" name="Text Placeholder 2"/>
          <p:cNvSpPr>
            <a:spLocks noGrp="1"/>
          </p:cNvSpPr>
          <p:nvPr>
            <p:ph type="body" idx="1"/>
          </p:nvPr>
        </p:nvSpPr>
        <p:spPr/>
        <p:txBody>
          <a:bodyPr/>
          <a:lstStyle/>
          <a:p>
            <a:r>
              <a:rPr lang="en-US" dirty="0"/>
              <a:t>John </a:t>
            </a:r>
            <a:r>
              <a:rPr lang="en-US" dirty="0" err="1"/>
              <a:t>Buridan</a:t>
            </a:r>
            <a:endParaRPr lang="en-US" dirty="0"/>
          </a:p>
        </p:txBody>
      </p:sp>
      <p:sp>
        <p:nvSpPr>
          <p:cNvPr id="4" name="Content Placeholder 3"/>
          <p:cNvSpPr>
            <a:spLocks noGrp="1"/>
          </p:cNvSpPr>
          <p:nvPr>
            <p:ph sz="half" idx="2"/>
          </p:nvPr>
        </p:nvSpPr>
        <p:spPr/>
        <p:txBody>
          <a:bodyPr/>
          <a:lstStyle/>
          <a:p>
            <a:r>
              <a:rPr lang="en-US" dirty="0"/>
              <a:t>A divided proposition of possibility has a </a:t>
            </a:r>
            <a:r>
              <a:rPr lang="en-US" u="sng" dirty="0"/>
              <a:t>subject</a:t>
            </a:r>
            <a:r>
              <a:rPr lang="en-US" dirty="0"/>
              <a:t> </a:t>
            </a:r>
            <a:r>
              <a:rPr lang="en-US" dirty="0" err="1"/>
              <a:t>ampliated</a:t>
            </a:r>
            <a:r>
              <a:rPr lang="en-US" dirty="0"/>
              <a:t> by the mode following it </a:t>
            </a:r>
            <a:r>
              <a:rPr lang="en-US" u="sng" dirty="0"/>
              <a:t>so that it </a:t>
            </a:r>
            <a:r>
              <a:rPr lang="en-US" u="sng" dirty="0" err="1"/>
              <a:t>supposits</a:t>
            </a:r>
            <a:r>
              <a:rPr lang="en-US" u="sng" dirty="0"/>
              <a:t> </a:t>
            </a:r>
            <a:r>
              <a:rPr lang="en-US" b="1" u="sng" dirty="0"/>
              <a:t>not only for</a:t>
            </a:r>
            <a:r>
              <a:rPr lang="en-US" u="sng" dirty="0"/>
              <a:t> those which are </a:t>
            </a:r>
            <a:r>
              <a:rPr lang="en-US" b="1" u="sng" dirty="0"/>
              <a:t>but also</a:t>
            </a:r>
            <a:r>
              <a:rPr lang="en-US" u="sng" dirty="0"/>
              <a:t> for those which can be</a:t>
            </a:r>
            <a:r>
              <a:rPr lang="en-US" dirty="0"/>
              <a:t> though they are not. – TC II.4</a:t>
            </a:r>
          </a:p>
          <a:p>
            <a:endParaRPr lang="en-US" dirty="0"/>
          </a:p>
        </p:txBody>
      </p:sp>
      <p:sp>
        <p:nvSpPr>
          <p:cNvPr id="5" name="Text Placeholder 4"/>
          <p:cNvSpPr>
            <a:spLocks noGrp="1"/>
          </p:cNvSpPr>
          <p:nvPr>
            <p:ph type="body" sz="quarter" idx="3"/>
          </p:nvPr>
        </p:nvSpPr>
        <p:spPr/>
        <p:txBody>
          <a:bodyPr/>
          <a:lstStyle/>
          <a:p>
            <a:r>
              <a:rPr lang="en-US" dirty="0"/>
              <a:t>Pseudo-Scotus</a:t>
            </a:r>
          </a:p>
        </p:txBody>
      </p:sp>
      <p:sp>
        <p:nvSpPr>
          <p:cNvPr id="6" name="Content Placeholder 5"/>
          <p:cNvSpPr>
            <a:spLocks noGrp="1"/>
          </p:cNvSpPr>
          <p:nvPr>
            <p:ph sz="quarter" idx="4"/>
          </p:nvPr>
        </p:nvSpPr>
        <p:spPr/>
        <p:txBody>
          <a:bodyPr>
            <a:normAutofit/>
          </a:bodyPr>
          <a:lstStyle/>
          <a:p>
            <a:r>
              <a:rPr lang="en-US" dirty="0"/>
              <a:t>One [view] posits that a </a:t>
            </a:r>
            <a:r>
              <a:rPr lang="en-US" u="sng" dirty="0"/>
              <a:t>subject</a:t>
            </a:r>
            <a:r>
              <a:rPr lang="en-US" dirty="0"/>
              <a:t> in an indefinite proposition</a:t>
            </a:r>
            <a:r>
              <a:rPr lang="en-US" u="sng" dirty="0"/>
              <a:t> </a:t>
            </a:r>
            <a:r>
              <a:rPr lang="en-US" dirty="0"/>
              <a:t>with respect to a verb of possibility</a:t>
            </a:r>
            <a:r>
              <a:rPr lang="en-US" u="sng" dirty="0"/>
              <a:t> </a:t>
            </a:r>
            <a:r>
              <a:rPr lang="en-US" u="sng" dirty="0" err="1"/>
              <a:t>supposits</a:t>
            </a:r>
            <a:r>
              <a:rPr lang="en-US" u="sng" dirty="0"/>
              <a:t> </a:t>
            </a:r>
            <a:r>
              <a:rPr lang="en-US" b="1" u="sng" dirty="0"/>
              <a:t>disjunctively</a:t>
            </a:r>
            <a:r>
              <a:rPr lang="en-US" u="sng" dirty="0"/>
              <a:t> for those which are </a:t>
            </a:r>
            <a:r>
              <a:rPr lang="en-US" b="1" u="sng" dirty="0"/>
              <a:t>or </a:t>
            </a:r>
            <a:r>
              <a:rPr lang="en-US" u="sng" dirty="0"/>
              <a:t>for this which can be</a:t>
            </a:r>
            <a:r>
              <a:rPr lang="en-US" dirty="0"/>
              <a:t>; and in a universal, whether affirmative or negative, </a:t>
            </a:r>
            <a:r>
              <a:rPr lang="en-US" dirty="0" err="1"/>
              <a:t>supposits</a:t>
            </a:r>
            <a:r>
              <a:rPr lang="en-US" dirty="0"/>
              <a:t> conjunctively for this which are and for those which can be. Q. 26, p. 143.</a:t>
            </a:r>
          </a:p>
        </p:txBody>
      </p:sp>
    </p:spTree>
    <p:extLst>
      <p:ext uri="{BB962C8B-B14F-4D97-AF65-F5344CB8AC3E}">
        <p14:creationId xmlns:p14="http://schemas.microsoft.com/office/powerpoint/2010/main" val="1517576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Conversions of divided modals of possibility</a:t>
            </a:r>
          </a:p>
        </p:txBody>
      </p:sp>
      <p:sp>
        <p:nvSpPr>
          <p:cNvPr id="3" name="Text Placeholder 2"/>
          <p:cNvSpPr>
            <a:spLocks noGrp="1"/>
          </p:cNvSpPr>
          <p:nvPr>
            <p:ph type="body" idx="1"/>
          </p:nvPr>
        </p:nvSpPr>
        <p:spPr/>
        <p:txBody>
          <a:bodyPr/>
          <a:lstStyle/>
          <a:p>
            <a:r>
              <a:rPr lang="en-US" dirty="0" err="1"/>
              <a:t>Buridan</a:t>
            </a:r>
            <a:endParaRPr lang="en-US" dirty="0"/>
          </a:p>
        </p:txBody>
      </p:sp>
      <p:sp>
        <p:nvSpPr>
          <p:cNvPr id="4" name="Content Placeholder 3"/>
          <p:cNvSpPr>
            <a:spLocks noGrp="1"/>
          </p:cNvSpPr>
          <p:nvPr>
            <p:ph sz="half" idx="2"/>
          </p:nvPr>
        </p:nvSpPr>
        <p:spPr/>
        <p:txBody>
          <a:bodyPr>
            <a:normAutofit fontScale="92500" lnSpcReduction="20000"/>
          </a:bodyPr>
          <a:lstStyle/>
          <a:p>
            <a:r>
              <a:rPr lang="en-US" dirty="0"/>
              <a:t>The fifth conclusion is: from every affirmative of possibility there follows by conversion in particular terms an affirmative particular of possibility...</a:t>
            </a:r>
          </a:p>
          <a:p>
            <a:r>
              <a:rPr lang="en-US" dirty="0"/>
              <a:t> </a:t>
            </a:r>
          </a:p>
          <a:p>
            <a:r>
              <a:rPr lang="en-US" dirty="0"/>
              <a:t>The first part is shown by expository syllogism. For if B can be A, designate that B as C. Then thus: </a:t>
            </a:r>
            <a:r>
              <a:rPr lang="en-US" u="sng" dirty="0"/>
              <a:t>this C is or can be B</a:t>
            </a:r>
            <a:r>
              <a:rPr lang="en-US" dirty="0"/>
              <a:t> and itself can be A; </a:t>
            </a:r>
            <a:r>
              <a:rPr lang="en-US" u="sng" dirty="0"/>
              <a:t>therefore what can be A is or can be B</a:t>
            </a:r>
            <a:r>
              <a:rPr lang="en-US" dirty="0"/>
              <a:t>. From this it follows that the same can be B, since from being B being able to be B follows by the previous conclusion. From this it follows: What can be A can be B; therefore A can be B.</a:t>
            </a:r>
          </a:p>
        </p:txBody>
      </p:sp>
      <p:sp>
        <p:nvSpPr>
          <p:cNvPr id="5" name="Text Placeholder 4"/>
          <p:cNvSpPr>
            <a:spLocks noGrp="1"/>
          </p:cNvSpPr>
          <p:nvPr>
            <p:ph type="body" sz="quarter" idx="3"/>
          </p:nvPr>
        </p:nvSpPr>
        <p:spPr/>
        <p:txBody>
          <a:bodyPr/>
          <a:lstStyle/>
          <a:p>
            <a:r>
              <a:rPr lang="en-US" dirty="0"/>
              <a:t>Pseudo-Scotus</a:t>
            </a:r>
          </a:p>
        </p:txBody>
      </p:sp>
      <p:sp>
        <p:nvSpPr>
          <p:cNvPr id="6" name="Content Placeholder 5"/>
          <p:cNvSpPr>
            <a:spLocks noGrp="1"/>
          </p:cNvSpPr>
          <p:nvPr>
            <p:ph sz="quarter" idx="4"/>
          </p:nvPr>
        </p:nvSpPr>
        <p:spPr/>
        <p:txBody>
          <a:bodyPr>
            <a:normAutofit/>
          </a:bodyPr>
          <a:lstStyle/>
          <a:p>
            <a:r>
              <a:rPr lang="en-US" dirty="0"/>
              <a:t>From here we must say of modals of possibility that they are converted like </a:t>
            </a:r>
            <a:r>
              <a:rPr lang="en-US" dirty="0" err="1"/>
              <a:t>assertoric</a:t>
            </a:r>
            <a:r>
              <a:rPr lang="en-US" dirty="0"/>
              <a:t> ones inasmuch as a universal affirmative converts into a particular affirmative; and likewise a particular affirmative ...  just as </a:t>
            </a:r>
            <a:r>
              <a:rPr lang="en-US" u="sng" dirty="0"/>
              <a:t>some B can be A, therefore some A is or can be B </a:t>
            </a:r>
            <a:r>
              <a:rPr lang="en-US" dirty="0" err="1"/>
              <a:t>folows</a:t>
            </a:r>
            <a:r>
              <a:rPr lang="en-US" dirty="0"/>
              <a:t>, and the predicate ought to be a </a:t>
            </a:r>
            <a:r>
              <a:rPr lang="en-US" dirty="0" err="1"/>
              <a:t>disjunct</a:t>
            </a:r>
            <a:r>
              <a:rPr lang="en-US" dirty="0"/>
              <a:t>, for the reason that the subject in the antecedent </a:t>
            </a:r>
            <a:r>
              <a:rPr lang="en-US" u="sng" dirty="0" err="1"/>
              <a:t>supposits</a:t>
            </a:r>
            <a:r>
              <a:rPr lang="en-US" u="sng" dirty="0"/>
              <a:t> disjunctively for this </a:t>
            </a:r>
            <a:r>
              <a:rPr lang="en-US" u="sng" dirty="0" err="1"/>
              <a:t>whare</a:t>
            </a:r>
            <a:r>
              <a:rPr lang="en-US" u="sng" dirty="0"/>
              <a:t> are or for this which can be.</a:t>
            </a:r>
            <a:endParaRPr lang="en-US" dirty="0"/>
          </a:p>
        </p:txBody>
      </p:sp>
    </p:spTree>
    <p:extLst>
      <p:ext uri="{BB962C8B-B14F-4D97-AF65-F5344CB8AC3E}">
        <p14:creationId xmlns:p14="http://schemas.microsoft.com/office/powerpoint/2010/main" val="858056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criterion for formal consequence</a:t>
            </a:r>
          </a:p>
        </p:txBody>
      </p:sp>
      <p:sp>
        <p:nvSpPr>
          <p:cNvPr id="3" name="Text Placeholder 2"/>
          <p:cNvSpPr>
            <a:spLocks noGrp="1"/>
          </p:cNvSpPr>
          <p:nvPr>
            <p:ph type="body" idx="1"/>
          </p:nvPr>
        </p:nvSpPr>
        <p:spPr/>
        <p:txBody>
          <a:bodyPr/>
          <a:lstStyle/>
          <a:p>
            <a:r>
              <a:rPr lang="en-US" dirty="0" err="1"/>
              <a:t>Buridan</a:t>
            </a:r>
            <a:endParaRPr lang="en-US" dirty="0"/>
          </a:p>
        </p:txBody>
      </p:sp>
      <p:sp>
        <p:nvSpPr>
          <p:cNvPr id="4" name="Content Placeholder 3"/>
          <p:cNvSpPr>
            <a:spLocks noGrp="1"/>
          </p:cNvSpPr>
          <p:nvPr>
            <p:ph sz="half" idx="2"/>
          </p:nvPr>
        </p:nvSpPr>
        <p:spPr/>
        <p:txBody>
          <a:bodyPr/>
          <a:lstStyle/>
          <a:p>
            <a:r>
              <a:rPr lang="en-US" dirty="0"/>
              <a:t>Of two propositions, that is antecedent to the other which </a:t>
            </a:r>
            <a:r>
              <a:rPr lang="en-US" u="sng" dirty="0"/>
              <a:t>is impossible to be true with the other </a:t>
            </a:r>
            <a:r>
              <a:rPr lang="en-US" b="1" u="sng" dirty="0"/>
              <a:t>not being true</a:t>
            </a:r>
            <a:r>
              <a:rPr lang="en-US" u="sng" dirty="0"/>
              <a:t>.</a:t>
            </a:r>
            <a:endParaRPr lang="en-US" dirty="0"/>
          </a:p>
        </p:txBody>
      </p:sp>
      <p:sp>
        <p:nvSpPr>
          <p:cNvPr id="5" name="Text Placeholder 4"/>
          <p:cNvSpPr>
            <a:spLocks noGrp="1"/>
          </p:cNvSpPr>
          <p:nvPr>
            <p:ph type="body" sz="quarter" idx="3"/>
          </p:nvPr>
        </p:nvSpPr>
        <p:spPr/>
        <p:txBody>
          <a:bodyPr/>
          <a:lstStyle/>
          <a:p>
            <a:r>
              <a:rPr lang="en-US" dirty="0"/>
              <a:t>Pseudo-Scotus</a:t>
            </a:r>
          </a:p>
        </p:txBody>
      </p:sp>
      <p:sp>
        <p:nvSpPr>
          <p:cNvPr id="6" name="Content Placeholder 5"/>
          <p:cNvSpPr>
            <a:spLocks noGrp="1"/>
          </p:cNvSpPr>
          <p:nvPr>
            <p:ph sz="quarter" idx="4"/>
          </p:nvPr>
        </p:nvSpPr>
        <p:spPr/>
        <p:txBody>
          <a:bodyPr/>
          <a:lstStyle/>
          <a:p>
            <a:r>
              <a:rPr lang="en-US" dirty="0"/>
              <a:t>For the goodness of a consequence it is required and sufficient that it is </a:t>
            </a:r>
            <a:r>
              <a:rPr lang="en-US" u="sng" dirty="0"/>
              <a:t>impossible for the antecedent to be true and the consequent </a:t>
            </a:r>
            <a:r>
              <a:rPr lang="en-US" b="1" u="sng" dirty="0"/>
              <a:t>false</a:t>
            </a:r>
            <a:endParaRPr lang="en-US" dirty="0"/>
          </a:p>
        </p:txBody>
      </p:sp>
    </p:spTree>
    <p:extLst>
      <p:ext uri="{BB962C8B-B14F-4D97-AF65-F5344CB8AC3E}">
        <p14:creationId xmlns:p14="http://schemas.microsoft.com/office/powerpoint/2010/main" val="905277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baseline="30000" dirty="0"/>
              <a:t>st</a:t>
            </a:r>
            <a:r>
              <a:rPr lang="en-US" dirty="0"/>
              <a:t> counterexample</a:t>
            </a:r>
          </a:p>
        </p:txBody>
      </p:sp>
      <p:sp>
        <p:nvSpPr>
          <p:cNvPr id="3" name="Text Placeholder 2"/>
          <p:cNvSpPr>
            <a:spLocks noGrp="1"/>
          </p:cNvSpPr>
          <p:nvPr>
            <p:ph type="body" idx="1"/>
          </p:nvPr>
        </p:nvSpPr>
        <p:spPr/>
        <p:txBody>
          <a:bodyPr/>
          <a:lstStyle/>
          <a:p>
            <a:r>
              <a:rPr lang="en-US" dirty="0" err="1"/>
              <a:t>Buridan</a:t>
            </a:r>
            <a:endParaRPr lang="en-US" dirty="0"/>
          </a:p>
        </p:txBody>
      </p:sp>
      <p:sp>
        <p:nvSpPr>
          <p:cNvPr id="4" name="Content Placeholder 3"/>
          <p:cNvSpPr>
            <a:spLocks noGrp="1"/>
          </p:cNvSpPr>
          <p:nvPr>
            <p:ph sz="half" idx="2"/>
          </p:nvPr>
        </p:nvSpPr>
        <p:spPr/>
        <p:txBody>
          <a:bodyPr/>
          <a:lstStyle/>
          <a:p>
            <a:r>
              <a:rPr lang="en-US" dirty="0"/>
              <a:t>Every man runs, therefore some man runs.</a:t>
            </a:r>
          </a:p>
          <a:p>
            <a:endParaRPr lang="en-US" dirty="0"/>
          </a:p>
        </p:txBody>
      </p:sp>
      <p:sp>
        <p:nvSpPr>
          <p:cNvPr id="5" name="Text Placeholder 4"/>
          <p:cNvSpPr>
            <a:spLocks noGrp="1"/>
          </p:cNvSpPr>
          <p:nvPr>
            <p:ph type="body" sz="quarter" idx="3"/>
          </p:nvPr>
        </p:nvSpPr>
        <p:spPr/>
        <p:txBody>
          <a:bodyPr/>
          <a:lstStyle/>
          <a:p>
            <a:r>
              <a:rPr lang="en-US" dirty="0"/>
              <a:t>Pseudo-Scotus</a:t>
            </a:r>
          </a:p>
        </p:txBody>
      </p:sp>
      <p:sp>
        <p:nvSpPr>
          <p:cNvPr id="6" name="Content Placeholder 5"/>
          <p:cNvSpPr>
            <a:spLocks noGrp="1"/>
          </p:cNvSpPr>
          <p:nvPr>
            <p:ph sz="quarter" idx="4"/>
          </p:nvPr>
        </p:nvSpPr>
        <p:spPr/>
        <p:txBody>
          <a:bodyPr/>
          <a:lstStyle/>
          <a:p>
            <a:r>
              <a:rPr lang="en-US" dirty="0"/>
              <a:t>Every proposition is affirmative, therefore no proposition is negative.</a:t>
            </a:r>
          </a:p>
          <a:p>
            <a:endParaRPr lang="en-US" dirty="0"/>
          </a:p>
        </p:txBody>
      </p:sp>
    </p:spTree>
    <p:extLst>
      <p:ext uri="{BB962C8B-B14F-4D97-AF65-F5344CB8AC3E}">
        <p14:creationId xmlns:p14="http://schemas.microsoft.com/office/powerpoint/2010/main" val="688927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Buridan’s</a:t>
            </a:r>
            <a:r>
              <a:rPr lang="en-US" dirty="0"/>
              <a:t> 2</a:t>
            </a:r>
            <a:r>
              <a:rPr lang="en-US" baseline="30000" dirty="0"/>
              <a:t>nd</a:t>
            </a:r>
            <a:r>
              <a:rPr lang="en-US" dirty="0"/>
              <a:t> criterion [Pseudo-Scotus’ 3</a:t>
            </a:r>
            <a:r>
              <a:rPr lang="en-US" baseline="30000" dirty="0"/>
              <a:t>rd</a:t>
            </a:r>
            <a:r>
              <a:rPr lang="en-US" dirty="0"/>
              <a:t>]</a:t>
            </a:r>
          </a:p>
        </p:txBody>
      </p:sp>
      <p:sp>
        <p:nvSpPr>
          <p:cNvPr id="3" name="Text Placeholder 2"/>
          <p:cNvSpPr>
            <a:spLocks noGrp="1"/>
          </p:cNvSpPr>
          <p:nvPr>
            <p:ph type="body" idx="1"/>
          </p:nvPr>
        </p:nvSpPr>
        <p:spPr/>
        <p:txBody>
          <a:bodyPr/>
          <a:lstStyle/>
          <a:p>
            <a:r>
              <a:rPr lang="en-US" dirty="0" err="1"/>
              <a:t>Buridan</a:t>
            </a:r>
            <a:endParaRPr lang="en-US" dirty="0"/>
          </a:p>
        </p:txBody>
      </p:sp>
      <p:sp>
        <p:nvSpPr>
          <p:cNvPr id="4" name="Content Placeholder 3"/>
          <p:cNvSpPr>
            <a:spLocks noGrp="1"/>
          </p:cNvSpPr>
          <p:nvPr>
            <p:ph sz="half" idx="2"/>
          </p:nvPr>
        </p:nvSpPr>
        <p:spPr/>
        <p:txBody>
          <a:bodyPr/>
          <a:lstStyle/>
          <a:p>
            <a:r>
              <a:rPr lang="en-US" dirty="0"/>
              <a:t>That proposition is antecedent to the other which </a:t>
            </a:r>
            <a:r>
              <a:rPr lang="en-US" u="sng" dirty="0"/>
              <a:t>is impossible to be true the other </a:t>
            </a:r>
            <a:r>
              <a:rPr lang="en-US" b="1" u="sng" dirty="0"/>
              <a:t>not being true</a:t>
            </a:r>
            <a:r>
              <a:rPr lang="en-US" u="sng" dirty="0"/>
              <a:t>, both being formed</a:t>
            </a:r>
            <a:r>
              <a:rPr lang="en-US" dirty="0"/>
              <a:t>.</a:t>
            </a:r>
          </a:p>
        </p:txBody>
      </p:sp>
      <p:sp>
        <p:nvSpPr>
          <p:cNvPr id="5" name="Text Placeholder 4"/>
          <p:cNvSpPr>
            <a:spLocks noGrp="1"/>
          </p:cNvSpPr>
          <p:nvPr>
            <p:ph type="body" sz="quarter" idx="3"/>
          </p:nvPr>
        </p:nvSpPr>
        <p:spPr/>
        <p:txBody>
          <a:bodyPr/>
          <a:lstStyle/>
          <a:p>
            <a:r>
              <a:rPr lang="en-US" dirty="0"/>
              <a:t>Pseudo-Scotus</a:t>
            </a:r>
          </a:p>
        </p:txBody>
      </p:sp>
      <p:sp>
        <p:nvSpPr>
          <p:cNvPr id="6" name="Content Placeholder 5"/>
          <p:cNvSpPr>
            <a:spLocks noGrp="1"/>
          </p:cNvSpPr>
          <p:nvPr>
            <p:ph sz="quarter" idx="4"/>
          </p:nvPr>
        </p:nvSpPr>
        <p:spPr/>
        <p:txBody>
          <a:bodyPr/>
          <a:lstStyle/>
          <a:p>
            <a:r>
              <a:rPr lang="en-US" dirty="0"/>
              <a:t>For the goodness of a consequence it is required and suffices that </a:t>
            </a:r>
            <a:r>
              <a:rPr lang="en-US" u="sng" dirty="0"/>
              <a:t>it is impossible, the antecedent and consequent both being formed, that the antecedent be true and the consequent </a:t>
            </a:r>
            <a:r>
              <a:rPr lang="en-US" b="1" u="sng" dirty="0"/>
              <a:t>false</a:t>
            </a:r>
            <a:r>
              <a:rPr lang="en-US" dirty="0"/>
              <a:t>.</a:t>
            </a:r>
          </a:p>
        </p:txBody>
      </p:sp>
    </p:spTree>
    <p:extLst>
      <p:ext uri="{BB962C8B-B14F-4D97-AF65-F5344CB8AC3E}">
        <p14:creationId xmlns:p14="http://schemas.microsoft.com/office/powerpoint/2010/main" val="1220934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baseline="30000" dirty="0"/>
              <a:t>nd</a:t>
            </a:r>
            <a:r>
              <a:rPr lang="en-US" dirty="0"/>
              <a:t> [3</a:t>
            </a:r>
            <a:r>
              <a:rPr lang="en-US" baseline="30000" dirty="0"/>
              <a:t>rd</a:t>
            </a:r>
            <a:r>
              <a:rPr lang="en-US" dirty="0"/>
              <a:t>] counterexample</a:t>
            </a:r>
          </a:p>
        </p:txBody>
      </p:sp>
      <p:sp>
        <p:nvSpPr>
          <p:cNvPr id="3" name="Text Placeholder 2"/>
          <p:cNvSpPr>
            <a:spLocks noGrp="1"/>
          </p:cNvSpPr>
          <p:nvPr>
            <p:ph type="body" idx="1"/>
          </p:nvPr>
        </p:nvSpPr>
        <p:spPr/>
        <p:txBody>
          <a:bodyPr/>
          <a:lstStyle/>
          <a:p>
            <a:r>
              <a:rPr lang="en-US" dirty="0" err="1"/>
              <a:t>Buridan</a:t>
            </a:r>
            <a:endParaRPr lang="en-US" dirty="0"/>
          </a:p>
        </p:txBody>
      </p:sp>
      <p:sp>
        <p:nvSpPr>
          <p:cNvPr id="4" name="Content Placeholder 3"/>
          <p:cNvSpPr>
            <a:spLocks noGrp="1"/>
          </p:cNvSpPr>
          <p:nvPr>
            <p:ph sz="half" idx="2"/>
          </p:nvPr>
        </p:nvSpPr>
        <p:spPr/>
        <p:txBody>
          <a:bodyPr/>
          <a:lstStyle/>
          <a:p>
            <a:r>
              <a:rPr lang="en-US" dirty="0"/>
              <a:t>No proposition is negative. Therefore no ass is running</a:t>
            </a:r>
          </a:p>
        </p:txBody>
      </p:sp>
      <p:sp>
        <p:nvSpPr>
          <p:cNvPr id="5" name="Text Placeholder 4"/>
          <p:cNvSpPr>
            <a:spLocks noGrp="1"/>
          </p:cNvSpPr>
          <p:nvPr>
            <p:ph type="body" sz="quarter" idx="3"/>
          </p:nvPr>
        </p:nvSpPr>
        <p:spPr/>
        <p:txBody>
          <a:bodyPr/>
          <a:lstStyle/>
          <a:p>
            <a:r>
              <a:rPr lang="en-US" dirty="0"/>
              <a:t>Pseudo-Scotus</a:t>
            </a:r>
          </a:p>
        </p:txBody>
      </p:sp>
      <p:sp>
        <p:nvSpPr>
          <p:cNvPr id="6" name="Content Placeholder 5"/>
          <p:cNvSpPr>
            <a:spLocks noGrp="1"/>
          </p:cNvSpPr>
          <p:nvPr>
            <p:ph sz="quarter" idx="4"/>
          </p:nvPr>
        </p:nvSpPr>
        <p:spPr/>
        <p:txBody>
          <a:bodyPr/>
          <a:lstStyle/>
          <a:p>
            <a:r>
              <a:rPr lang="en-US" dirty="0"/>
              <a:t>God exists. Therefore, this consequence is invalid.</a:t>
            </a:r>
          </a:p>
        </p:txBody>
      </p:sp>
    </p:spTree>
    <p:extLst>
      <p:ext uri="{BB962C8B-B14F-4D97-AF65-F5344CB8AC3E}">
        <p14:creationId xmlns:p14="http://schemas.microsoft.com/office/powerpoint/2010/main" val="2446035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Buridan’s</a:t>
            </a:r>
            <a:r>
              <a:rPr lang="en-US" dirty="0"/>
              <a:t> 3</a:t>
            </a:r>
            <a:r>
              <a:rPr lang="en-US" baseline="30000" dirty="0"/>
              <a:t>rd</a:t>
            </a:r>
            <a:r>
              <a:rPr lang="en-US" dirty="0"/>
              <a:t> [Pseudo-Scotus’ 2</a:t>
            </a:r>
            <a:r>
              <a:rPr lang="en-US" baseline="30000" dirty="0"/>
              <a:t>nd</a:t>
            </a:r>
            <a:r>
              <a:rPr lang="en-US" dirty="0"/>
              <a:t>] criterion</a:t>
            </a:r>
          </a:p>
        </p:txBody>
      </p:sp>
      <p:sp>
        <p:nvSpPr>
          <p:cNvPr id="3" name="Text Placeholder 2"/>
          <p:cNvSpPr>
            <a:spLocks noGrp="1"/>
          </p:cNvSpPr>
          <p:nvPr>
            <p:ph type="body" idx="1"/>
          </p:nvPr>
        </p:nvSpPr>
        <p:spPr/>
        <p:txBody>
          <a:bodyPr/>
          <a:lstStyle/>
          <a:p>
            <a:r>
              <a:rPr lang="en-US" dirty="0" err="1"/>
              <a:t>Buridan</a:t>
            </a:r>
            <a:endParaRPr lang="en-US" dirty="0"/>
          </a:p>
        </p:txBody>
      </p:sp>
      <p:sp>
        <p:nvSpPr>
          <p:cNvPr id="4" name="Content Placeholder 3"/>
          <p:cNvSpPr>
            <a:spLocks noGrp="1"/>
          </p:cNvSpPr>
          <p:nvPr>
            <p:ph sz="half" idx="2"/>
          </p:nvPr>
        </p:nvSpPr>
        <p:spPr/>
        <p:txBody>
          <a:bodyPr/>
          <a:lstStyle/>
          <a:p>
            <a:r>
              <a:rPr lang="en-US" dirty="0"/>
              <a:t>That proposition is antecedent to the other which is related to the other such </a:t>
            </a:r>
            <a:r>
              <a:rPr lang="en-US" u="sng" dirty="0"/>
              <a:t>that it is impossible that things are however it signifies without being however the other signifies</a:t>
            </a:r>
            <a:r>
              <a:rPr lang="en-US" dirty="0"/>
              <a:t>, both being formed together.</a:t>
            </a:r>
          </a:p>
          <a:p>
            <a:endParaRPr lang="en-US" dirty="0"/>
          </a:p>
        </p:txBody>
      </p:sp>
      <p:sp>
        <p:nvSpPr>
          <p:cNvPr id="5" name="Text Placeholder 4"/>
          <p:cNvSpPr>
            <a:spLocks noGrp="1"/>
          </p:cNvSpPr>
          <p:nvPr>
            <p:ph type="body" sz="quarter" idx="3"/>
          </p:nvPr>
        </p:nvSpPr>
        <p:spPr/>
        <p:txBody>
          <a:bodyPr/>
          <a:lstStyle/>
          <a:p>
            <a:r>
              <a:rPr lang="en-US" dirty="0"/>
              <a:t>Pseudo-Scotus</a:t>
            </a:r>
          </a:p>
        </p:txBody>
      </p:sp>
      <p:sp>
        <p:nvSpPr>
          <p:cNvPr id="6" name="Content Placeholder 5"/>
          <p:cNvSpPr>
            <a:spLocks noGrp="1"/>
          </p:cNvSpPr>
          <p:nvPr>
            <p:ph sz="quarter" idx="4"/>
          </p:nvPr>
        </p:nvSpPr>
        <p:spPr/>
        <p:txBody>
          <a:bodyPr/>
          <a:lstStyle/>
          <a:p>
            <a:r>
              <a:rPr lang="en-US" dirty="0"/>
              <a:t>For the goodness of a consequence it is required and sufficient </a:t>
            </a:r>
            <a:r>
              <a:rPr lang="en-US" u="sng" dirty="0"/>
              <a:t>that it is impossible that things are as are signified by the antecedent without being as is signified by the consequent.</a:t>
            </a:r>
            <a:endParaRPr lang="en-US" dirty="0"/>
          </a:p>
        </p:txBody>
      </p:sp>
    </p:spTree>
    <p:extLst>
      <p:ext uri="{BB962C8B-B14F-4D97-AF65-F5344CB8AC3E}">
        <p14:creationId xmlns:p14="http://schemas.microsoft.com/office/powerpoint/2010/main" val="176161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baseline="30000" dirty="0"/>
              <a:t>rd</a:t>
            </a:r>
            <a:r>
              <a:rPr lang="en-US" dirty="0"/>
              <a:t> [2</a:t>
            </a:r>
            <a:r>
              <a:rPr lang="en-US" baseline="30000" dirty="0"/>
              <a:t>nd</a:t>
            </a:r>
            <a:r>
              <a:rPr lang="en-US" dirty="0"/>
              <a:t>] counterexample</a:t>
            </a:r>
          </a:p>
        </p:txBody>
      </p:sp>
      <p:sp>
        <p:nvSpPr>
          <p:cNvPr id="3" name="Text Placeholder 2"/>
          <p:cNvSpPr>
            <a:spLocks noGrp="1"/>
          </p:cNvSpPr>
          <p:nvPr>
            <p:ph type="body" idx="1"/>
          </p:nvPr>
        </p:nvSpPr>
        <p:spPr/>
        <p:txBody>
          <a:bodyPr/>
          <a:lstStyle/>
          <a:p>
            <a:r>
              <a:rPr lang="en-US" dirty="0" err="1"/>
              <a:t>Buridan</a:t>
            </a:r>
            <a:endParaRPr lang="en-US" dirty="0"/>
          </a:p>
        </p:txBody>
      </p:sp>
      <p:sp>
        <p:nvSpPr>
          <p:cNvPr id="4" name="Content Placeholder 3"/>
          <p:cNvSpPr>
            <a:spLocks noGrp="1"/>
          </p:cNvSpPr>
          <p:nvPr>
            <p:ph sz="half" idx="2"/>
          </p:nvPr>
        </p:nvSpPr>
        <p:spPr/>
        <p:txBody>
          <a:bodyPr/>
          <a:lstStyle/>
          <a:p>
            <a:r>
              <a:rPr lang="en-US" dirty="0"/>
              <a:t>[not every proposition is true because things are as it signifies]</a:t>
            </a:r>
          </a:p>
        </p:txBody>
      </p:sp>
      <p:sp>
        <p:nvSpPr>
          <p:cNvPr id="5" name="Text Placeholder 4"/>
          <p:cNvSpPr>
            <a:spLocks noGrp="1"/>
          </p:cNvSpPr>
          <p:nvPr>
            <p:ph type="body" sz="quarter" idx="3"/>
          </p:nvPr>
        </p:nvSpPr>
        <p:spPr/>
        <p:txBody>
          <a:bodyPr/>
          <a:lstStyle/>
          <a:p>
            <a:r>
              <a:rPr lang="en-US" dirty="0"/>
              <a:t>Pseudo-Scotus</a:t>
            </a:r>
          </a:p>
        </p:txBody>
      </p:sp>
      <p:sp>
        <p:nvSpPr>
          <p:cNvPr id="6" name="Content Placeholder 5"/>
          <p:cNvSpPr>
            <a:spLocks noGrp="1"/>
          </p:cNvSpPr>
          <p:nvPr>
            <p:ph sz="quarter" idx="4"/>
          </p:nvPr>
        </p:nvSpPr>
        <p:spPr/>
        <p:txBody>
          <a:bodyPr/>
          <a:lstStyle/>
          <a:p>
            <a:r>
              <a:rPr lang="en-US" dirty="0"/>
              <a:t>No chimera is a goat-stag; therefore a man is an ass</a:t>
            </a:r>
          </a:p>
        </p:txBody>
      </p:sp>
    </p:spTree>
    <p:extLst>
      <p:ext uri="{BB962C8B-B14F-4D97-AF65-F5344CB8AC3E}">
        <p14:creationId xmlns:p14="http://schemas.microsoft.com/office/powerpoint/2010/main" val="3550123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of consequence</a:t>
            </a:r>
          </a:p>
        </p:txBody>
      </p:sp>
      <p:sp>
        <p:nvSpPr>
          <p:cNvPr id="3" name="Text Placeholder 2"/>
          <p:cNvSpPr>
            <a:spLocks noGrp="1"/>
          </p:cNvSpPr>
          <p:nvPr>
            <p:ph type="body" idx="1"/>
          </p:nvPr>
        </p:nvSpPr>
        <p:spPr/>
        <p:txBody>
          <a:bodyPr/>
          <a:lstStyle/>
          <a:p>
            <a:r>
              <a:rPr lang="en-US" dirty="0" err="1"/>
              <a:t>Buridan</a:t>
            </a:r>
            <a:endParaRPr lang="en-US" dirty="0"/>
          </a:p>
        </p:txBody>
      </p:sp>
      <p:sp>
        <p:nvSpPr>
          <p:cNvPr id="4" name="Content Placeholder 3"/>
          <p:cNvSpPr>
            <a:spLocks noGrp="1"/>
          </p:cNvSpPr>
          <p:nvPr>
            <p:ph sz="half" idx="2"/>
          </p:nvPr>
        </p:nvSpPr>
        <p:spPr/>
        <p:txBody>
          <a:bodyPr/>
          <a:lstStyle/>
          <a:p>
            <a:r>
              <a:rPr lang="en-US" u="sng" dirty="0"/>
              <a:t>A consequence is a hypothetical proposition composed of an antecedent and a consequent</a:t>
            </a:r>
            <a:r>
              <a:rPr lang="en-US" dirty="0"/>
              <a:t>, designating the antecedent to be antecedent and the consequent to be consequent.</a:t>
            </a:r>
          </a:p>
        </p:txBody>
      </p:sp>
      <p:sp>
        <p:nvSpPr>
          <p:cNvPr id="5" name="Text Placeholder 4"/>
          <p:cNvSpPr>
            <a:spLocks noGrp="1"/>
          </p:cNvSpPr>
          <p:nvPr>
            <p:ph type="body" sz="quarter" idx="3"/>
          </p:nvPr>
        </p:nvSpPr>
        <p:spPr/>
        <p:txBody>
          <a:bodyPr/>
          <a:lstStyle/>
          <a:p>
            <a:r>
              <a:rPr lang="en-US" dirty="0"/>
              <a:t>Pseudo-Scotus</a:t>
            </a:r>
          </a:p>
        </p:txBody>
      </p:sp>
      <p:sp>
        <p:nvSpPr>
          <p:cNvPr id="6" name="Content Placeholder 5"/>
          <p:cNvSpPr>
            <a:spLocks noGrp="1"/>
          </p:cNvSpPr>
          <p:nvPr>
            <p:ph sz="quarter" idx="4"/>
          </p:nvPr>
        </p:nvSpPr>
        <p:spPr/>
        <p:txBody>
          <a:bodyPr>
            <a:normAutofit/>
          </a:bodyPr>
          <a:lstStyle/>
          <a:p>
            <a:r>
              <a:rPr lang="en-US" u="sng" dirty="0"/>
              <a:t>A consequence is a hypothetical proposition composed of an antecedent and a consequent</a:t>
            </a:r>
            <a:r>
              <a:rPr lang="en-US" dirty="0"/>
              <a:t>, with a conditional or rational connective mediating, which denotes that it is impossible for them, namely the antecedent and the consequent formed together, that the antecedent be true and the consequent false.</a:t>
            </a:r>
          </a:p>
        </p:txBody>
      </p:sp>
    </p:spTree>
    <p:extLst>
      <p:ext uri="{BB962C8B-B14F-4D97-AF65-F5344CB8AC3E}">
        <p14:creationId xmlns:p14="http://schemas.microsoft.com/office/powerpoint/2010/main" val="934668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consequence</a:t>
            </a:r>
          </a:p>
        </p:txBody>
      </p:sp>
      <p:sp>
        <p:nvSpPr>
          <p:cNvPr id="3" name="Text Placeholder 2"/>
          <p:cNvSpPr>
            <a:spLocks noGrp="1"/>
          </p:cNvSpPr>
          <p:nvPr>
            <p:ph type="body" idx="1"/>
          </p:nvPr>
        </p:nvSpPr>
        <p:spPr/>
        <p:txBody>
          <a:bodyPr/>
          <a:lstStyle/>
          <a:p>
            <a:r>
              <a:rPr lang="en-US" dirty="0" err="1"/>
              <a:t>Buridan</a:t>
            </a:r>
            <a:endParaRPr lang="en-US" dirty="0"/>
          </a:p>
        </p:txBody>
      </p:sp>
      <p:sp>
        <p:nvSpPr>
          <p:cNvPr id="4" name="Content Placeholder 3"/>
          <p:cNvSpPr>
            <a:spLocks noGrp="1"/>
          </p:cNvSpPr>
          <p:nvPr>
            <p:ph sz="half" idx="2"/>
          </p:nvPr>
        </p:nvSpPr>
        <p:spPr/>
        <p:txBody>
          <a:bodyPr/>
          <a:lstStyle/>
          <a:p>
            <a:r>
              <a:rPr lang="en-US" dirty="0"/>
              <a:t>A consequence is called formal </a:t>
            </a:r>
            <a:r>
              <a:rPr lang="en-US" u="sng" dirty="0"/>
              <a:t>which is valid in all terms, retaining a similar form</a:t>
            </a:r>
            <a:r>
              <a:rPr lang="en-US" dirty="0"/>
              <a:t>.</a:t>
            </a:r>
          </a:p>
        </p:txBody>
      </p:sp>
      <p:sp>
        <p:nvSpPr>
          <p:cNvPr id="5" name="Text Placeholder 4"/>
          <p:cNvSpPr>
            <a:spLocks noGrp="1"/>
          </p:cNvSpPr>
          <p:nvPr>
            <p:ph type="body" sz="quarter" idx="3"/>
          </p:nvPr>
        </p:nvSpPr>
        <p:spPr/>
        <p:txBody>
          <a:bodyPr/>
          <a:lstStyle/>
          <a:p>
            <a:r>
              <a:rPr lang="en-US" dirty="0"/>
              <a:t>Pseudo-Scotus</a:t>
            </a:r>
          </a:p>
        </p:txBody>
      </p:sp>
      <p:sp>
        <p:nvSpPr>
          <p:cNvPr id="6" name="Content Placeholder 5"/>
          <p:cNvSpPr>
            <a:spLocks noGrp="1"/>
          </p:cNvSpPr>
          <p:nvPr>
            <p:ph sz="quarter" idx="4"/>
          </p:nvPr>
        </p:nvSpPr>
        <p:spPr/>
        <p:txBody>
          <a:bodyPr/>
          <a:lstStyle/>
          <a:p>
            <a:r>
              <a:rPr lang="en-US" dirty="0"/>
              <a:t>A formal consequence is that </a:t>
            </a:r>
            <a:r>
              <a:rPr lang="en-US" u="sng" dirty="0"/>
              <a:t>which is valid in all terms, maintaining a similar </a:t>
            </a:r>
            <a:r>
              <a:rPr lang="en-US" b="1" u="sng" dirty="0"/>
              <a:t>disposition and</a:t>
            </a:r>
            <a:r>
              <a:rPr lang="en-US" u="sng" dirty="0"/>
              <a:t> form of terms</a:t>
            </a:r>
            <a:endParaRPr lang="en-US" dirty="0"/>
          </a:p>
        </p:txBody>
      </p:sp>
    </p:spTree>
    <p:extLst>
      <p:ext uri="{BB962C8B-B14F-4D97-AF65-F5344CB8AC3E}">
        <p14:creationId xmlns:p14="http://schemas.microsoft.com/office/powerpoint/2010/main" val="122472126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27</TotalTime>
  <Words>846</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Calibri</vt:lpstr>
      <vt:lpstr>Calibri Light</vt:lpstr>
      <vt:lpstr>Retrospect</vt:lpstr>
      <vt:lpstr>Comparing John Buridan and Pseudo-Scotus’ accounts of consequence</vt:lpstr>
      <vt:lpstr>First criterion for formal consequence</vt:lpstr>
      <vt:lpstr>1st counterexample</vt:lpstr>
      <vt:lpstr>Buridan’s 2nd criterion [Pseudo-Scotus’ 3rd]</vt:lpstr>
      <vt:lpstr>2nd [3rd] counterexample</vt:lpstr>
      <vt:lpstr>Buridan’s 3rd [Pseudo-Scotus’ 2nd] criterion</vt:lpstr>
      <vt:lpstr>3rd [2nd] counterexample</vt:lpstr>
      <vt:lpstr>Definitions of consequence</vt:lpstr>
      <vt:lpstr>Formal consequence</vt:lpstr>
      <vt:lpstr>Material consequence</vt:lpstr>
      <vt:lpstr>Simple consequence</vt:lpstr>
      <vt:lpstr>As-of-now consequence</vt:lpstr>
      <vt:lpstr>Divided modality</vt:lpstr>
      <vt:lpstr>Conversions of divided modals of possibility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John Buridan and Pseudo-Scotus’ accounts of consequence</dc:title>
  <dc:creator>Jacob Archambault</dc:creator>
  <cp:lastModifiedBy>Jacob Archambault</cp:lastModifiedBy>
  <cp:revision>13</cp:revision>
  <dcterms:created xsi:type="dcterms:W3CDTF">2016-10-19T15:58:42Z</dcterms:created>
  <dcterms:modified xsi:type="dcterms:W3CDTF">2016-10-19T16:25:50Z</dcterms:modified>
</cp:coreProperties>
</file>