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6" r:id="rId10"/>
    <p:sldId id="267" r:id="rId11"/>
    <p:sldId id="270" r:id="rId12"/>
    <p:sldId id="271" r:id="rId13"/>
    <p:sldId id="272" r:id="rId14"/>
    <p:sldId id="274" r:id="rId15"/>
    <p:sldId id="275" r:id="rId16"/>
    <p:sldId id="295" r:id="rId17"/>
    <p:sldId id="276" r:id="rId18"/>
    <p:sldId id="279" r:id="rId19"/>
    <p:sldId id="296" r:id="rId20"/>
    <p:sldId id="329" r:id="rId21"/>
    <p:sldId id="281" r:id="rId22"/>
    <p:sldId id="286" r:id="rId23"/>
    <p:sldId id="287" r:id="rId24"/>
    <p:sldId id="326" r:id="rId25"/>
    <p:sldId id="328" r:id="rId26"/>
    <p:sldId id="288" r:id="rId27"/>
    <p:sldId id="327" r:id="rId28"/>
    <p:sldId id="294" r:id="rId29"/>
    <p:sldId id="277" r:id="rId30"/>
    <p:sldId id="282" r:id="rId31"/>
    <p:sldId id="289" r:id="rId32"/>
    <p:sldId id="290" r:id="rId33"/>
    <p:sldId id="291" r:id="rId34"/>
    <p:sldId id="292" r:id="rId35"/>
    <p:sldId id="293"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2" r:id="rId62"/>
    <p:sldId id="323" r:id="rId63"/>
    <p:sldId id="324" r:id="rId64"/>
    <p:sldId id="325"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9" autoAdjust="0"/>
    <p:restoredTop sz="94660"/>
  </p:normalViewPr>
  <p:slideViewPr>
    <p:cSldViewPr snapToGrid="0">
      <p:cViewPr varScale="1">
        <p:scale>
          <a:sx n="70" d="100"/>
          <a:sy n="70" d="100"/>
        </p:scale>
        <p:origin x="9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 (Greek authors)</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8315CF52-06E5-4D0A-A4F4-69C663DC567E}">
      <dgm:prSet phldrT="[Text]"/>
      <dgm:spPr/>
      <dgm:t>
        <a:bodyPr/>
        <a:lstStyle/>
        <a:p>
          <a:r>
            <a:rPr lang="en-US" i="1" dirty="0"/>
            <a:t>Old Logic (Latin authors)</a:t>
          </a:r>
        </a:p>
      </dgm:t>
    </dgm:pt>
    <dgm:pt modelId="{1C124BCB-48FA-4F7B-AB5B-B214BA6006B6}" type="parTrans" cxnId="{61368246-B0FA-4312-BFE8-6D6565A45230}">
      <dgm:prSet/>
      <dgm:spPr/>
      <dgm:t>
        <a:bodyPr/>
        <a:lstStyle/>
        <a:p>
          <a:endParaRPr lang="en-US"/>
        </a:p>
      </dgm:t>
    </dgm:pt>
    <dgm:pt modelId="{5F786115-0FE6-4659-865A-BC9CAC9CD449}" type="sibTrans" cxnId="{61368246-B0FA-4312-BFE8-6D6565A45230}">
      <dgm:prSet/>
      <dgm:spPr/>
      <dgm:t>
        <a:bodyPr/>
        <a:lstStyle/>
        <a:p>
          <a:endParaRPr lang="en-US"/>
        </a:p>
      </dgm:t>
    </dgm:pt>
    <dgm:pt modelId="{8BD9182A-9026-42A4-AAD6-C52EBD0E4746}">
      <dgm:prSet phldrT="[Text]"/>
      <dgm:spPr/>
      <dgm:t>
        <a:bodyPr/>
        <a:lstStyle/>
        <a:p>
          <a:r>
            <a:rPr lang="en-US" i="1" dirty="0"/>
            <a:t>The Book of Six Principles</a:t>
          </a:r>
        </a:p>
      </dgm:t>
    </dgm:pt>
    <dgm:pt modelId="{0C53472B-4E79-4DA0-8090-08AFD22F1ADA}" type="parTrans" cxnId="{40D80611-1B11-4620-B946-275E312D2EBD}">
      <dgm:prSet/>
      <dgm:spPr/>
      <dgm:t>
        <a:bodyPr/>
        <a:lstStyle/>
        <a:p>
          <a:endParaRPr lang="en-US"/>
        </a:p>
      </dgm:t>
    </dgm:pt>
    <dgm:pt modelId="{BE9D8E9E-41DE-47D5-B984-D4EC8DD82426}" type="sibTrans" cxnId="{40D80611-1B11-4620-B946-275E312D2EBD}">
      <dgm:prSet/>
      <dgm:spPr/>
      <dgm:t>
        <a:bodyPr/>
        <a:lstStyle/>
        <a:p>
          <a:endParaRPr lang="en-US"/>
        </a:p>
      </dgm:t>
    </dgm:pt>
    <dgm:pt modelId="{D6E29A65-B30B-49ED-8D06-56DEC5079092}">
      <dgm:prSet phldrT="[Text]"/>
      <dgm:spPr/>
      <dgm:t>
        <a:bodyPr/>
        <a:lstStyle/>
        <a:p>
          <a:r>
            <a:rPr lang="en-US" dirty="0"/>
            <a:t>Boethius’ </a:t>
          </a:r>
          <a:r>
            <a:rPr lang="en-US" i="1" dirty="0"/>
            <a:t>On Differential Topics</a:t>
          </a:r>
          <a:endParaRPr lang="en-US" dirty="0"/>
        </a:p>
      </dgm:t>
    </dgm:pt>
    <dgm:pt modelId="{45DB6B67-E865-4927-80B2-54D52EC5754A}" type="parTrans" cxnId="{6E507CC9-958C-4063-9B7D-5E7DC89F024D}">
      <dgm:prSet/>
      <dgm:spPr/>
      <dgm:t>
        <a:bodyPr/>
        <a:lstStyle/>
        <a:p>
          <a:endParaRPr lang="en-US"/>
        </a:p>
      </dgm:t>
    </dgm:pt>
    <dgm:pt modelId="{1F2EA33F-6E52-4E50-B763-EB62A46A3BCB}" type="sibTrans" cxnId="{6E507CC9-958C-4063-9B7D-5E7DC89F024D}">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B5DA2C83-64C5-45BA-944C-B8628334CBA5}">
      <dgm:prSet phldrT="[Text]"/>
      <dgm:spPr/>
      <dgm:t>
        <a:bodyPr/>
        <a:lstStyle/>
        <a:p>
          <a:r>
            <a:rPr lang="en-US" i="0" dirty="0"/>
            <a:t>Boethius’ </a:t>
          </a:r>
          <a:r>
            <a:rPr lang="en-US" i="1" dirty="0"/>
            <a:t>On Division</a:t>
          </a:r>
          <a:endParaRPr lang="en-US" i="0" dirty="0"/>
        </a:p>
      </dgm:t>
    </dgm:pt>
    <dgm:pt modelId="{43DF30A8-8692-43C4-B235-BCE0158F4BFB}" type="parTrans" cxnId="{32E7A119-0657-4293-8500-1A72DE371916}">
      <dgm:prSet/>
      <dgm:spPr/>
      <dgm:t>
        <a:bodyPr/>
        <a:lstStyle/>
        <a:p>
          <a:endParaRPr lang="en-US"/>
        </a:p>
      </dgm:t>
    </dgm:pt>
    <dgm:pt modelId="{73EC763B-58E7-478F-9DF9-E1989A149B27}" type="sibTrans" cxnId="{32E7A119-0657-4293-8500-1A72DE37191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3">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3">
        <dgm:presLayoutVars>
          <dgm:bulletEnabled val="1"/>
        </dgm:presLayoutVars>
      </dgm:prSet>
      <dgm:spPr/>
    </dgm:pt>
    <dgm:pt modelId="{ED941987-EB14-4FED-9BF6-BC5B7727D404}" type="pres">
      <dgm:prSet presAssocID="{37223CDA-A4D1-44C3-A15A-50E34D947A35}" presName="space" presStyleCnt="0"/>
      <dgm:spPr/>
    </dgm:pt>
    <dgm:pt modelId="{8172F90B-8426-4848-ACC1-2557FE91092D}" type="pres">
      <dgm:prSet presAssocID="{8315CF52-06E5-4D0A-A4F4-69C663DC567E}" presName="composite" presStyleCnt="0"/>
      <dgm:spPr/>
    </dgm:pt>
    <dgm:pt modelId="{0EDEDC91-CD16-4177-A7A5-A8E76BB70489}" type="pres">
      <dgm:prSet presAssocID="{8315CF52-06E5-4D0A-A4F4-69C663DC567E}" presName="parTx" presStyleLbl="alignNode1" presStyleIdx="1" presStyleCnt="3">
        <dgm:presLayoutVars>
          <dgm:chMax val="0"/>
          <dgm:chPref val="0"/>
          <dgm:bulletEnabled val="1"/>
        </dgm:presLayoutVars>
      </dgm:prSet>
      <dgm:spPr/>
    </dgm:pt>
    <dgm:pt modelId="{1BF8C057-7C6E-4C80-ACC4-682CE8D4ABAB}" type="pres">
      <dgm:prSet presAssocID="{8315CF52-06E5-4D0A-A4F4-69C663DC567E}" presName="desTx" presStyleLbl="alignAccFollowNode1" presStyleIdx="1" presStyleCnt="3">
        <dgm:presLayoutVars>
          <dgm:bulletEnabled val="1"/>
        </dgm:presLayoutVars>
      </dgm:prSet>
      <dgm:spPr/>
    </dgm:pt>
    <dgm:pt modelId="{676DE4FD-D732-40F1-90B4-49A25F02FB05}" type="pres">
      <dgm:prSet presAssocID="{5F786115-0FE6-4659-865A-BC9CAC9CD449}"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2" presStyleCnt="3">
        <dgm:presLayoutVars>
          <dgm:chMax val="0"/>
          <dgm:chPref val="0"/>
          <dgm:bulletEnabled val="1"/>
        </dgm:presLayoutVars>
      </dgm:prSet>
      <dgm:spPr/>
    </dgm:pt>
    <dgm:pt modelId="{60157413-CCFD-4D42-8826-83A41E090BDE}" type="pres">
      <dgm:prSet presAssocID="{33A9981E-ACDF-4429-8CD1-D5221B274B4D}" presName="desTx" presStyleLbl="alignAccFollowNode1" presStyleIdx="2" presStyleCnt="3">
        <dgm:presLayoutVars>
          <dgm:bulletEnabled val="1"/>
        </dgm:presLayoutVars>
      </dgm:prSet>
      <dgm:spPr/>
    </dgm:pt>
  </dgm:ptLst>
  <dgm:cxnLst>
    <dgm:cxn modelId="{40D80611-1B11-4620-B946-275E312D2EBD}" srcId="{8315CF52-06E5-4D0A-A4F4-69C663DC567E}" destId="{8BD9182A-9026-42A4-AAD6-C52EBD0E4746}" srcOrd="0" destOrd="0" parTransId="{0C53472B-4E79-4DA0-8090-08AFD22F1ADA}" sibTransId="{BE9D8E9E-41DE-47D5-B984-D4EC8DD82426}"/>
    <dgm:cxn modelId="{32E7A119-0657-4293-8500-1A72DE371916}" srcId="{8315CF52-06E5-4D0A-A4F4-69C663DC567E}" destId="{B5DA2C83-64C5-45BA-944C-B8628334CBA5}" srcOrd="1" destOrd="0" parTransId="{43DF30A8-8692-43C4-B235-BCE0158F4BFB}" sibTransId="{73EC763B-58E7-478F-9DF9-E1989A149B27}"/>
    <dgm:cxn modelId="{342C213C-F002-4E32-8FFA-F742DDBF6380}" type="presOf" srcId="{D6E29A65-B30B-49ED-8D06-56DEC5079092}" destId="{1BF8C057-7C6E-4C80-ACC4-682CE8D4ABAB}" srcOrd="0" destOrd="2" presId="urn:microsoft.com/office/officeart/2005/8/layout/hList1"/>
    <dgm:cxn modelId="{8AE6595C-94DB-4451-86FF-6746F3B1A779}" type="presOf" srcId="{55CB2A37-F3E5-483A-9460-ACAABD4238F5}" destId="{60157413-CCFD-4D42-8826-83A41E090BDE}" srcOrd="0" destOrd="0"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61368246-B0FA-4312-BFE8-6D6565A45230}" srcId="{C7C97023-72F2-4545-9CE6-3709C6C8CB16}" destId="{8315CF52-06E5-4D0A-A4F4-69C663DC567E}" srcOrd="1" destOrd="0" parTransId="{1C124BCB-48FA-4F7B-AB5B-B214BA6006B6}" sibTransId="{5F786115-0FE6-4659-865A-BC9CAC9CD449}"/>
    <dgm:cxn modelId="{E9091C68-E046-4F63-97E6-7D1B5F0C7E13}" type="presOf" srcId="{28E43CC6-7BA2-43AC-8C0E-DBBF2FC01BEC}" destId="{F2089F39-A818-4C47-9632-0923E3436641}"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4020B54C-645C-4028-B75C-18CC1E19CC77}" type="presOf" srcId="{8BD9182A-9026-42A4-AAD6-C52EBD0E4746}" destId="{1BF8C057-7C6E-4C80-ACC4-682CE8D4ABAB}" srcOrd="0" destOrd="0"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5C01E255-E979-44C8-9CBC-362A0876A4F2}" type="presOf" srcId="{9725E106-22AC-4485-A99C-1694155AAB24}" destId="{60157413-CCFD-4D42-8826-83A41E090BDE}" srcOrd="0" destOrd="3" presId="urn:microsoft.com/office/officeart/2005/8/layout/hList1"/>
    <dgm:cxn modelId="{0310F176-29A9-4AA3-AC65-6039C408B116}" type="presOf" srcId="{8315CF52-06E5-4D0A-A4F4-69C663DC567E}" destId="{0EDEDC91-CD16-4177-A7A5-A8E76BB70489}" srcOrd="0" destOrd="0"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A966B98-4379-44DD-B56F-4E84947F3169}" type="presOf" srcId="{1DE8F1D9-4D0E-4957-AC1E-167006FE11FD}" destId="{F2089F39-A818-4C47-9632-0923E3436641}" srcOrd="0" destOrd="1" presId="urn:microsoft.com/office/officeart/2005/8/layout/hList1"/>
    <dgm:cxn modelId="{59F1C69C-D292-4272-9DDA-78BF8260D3E6}" srcId="{FABDDE98-1372-4465-96EB-C929EA3587FF}" destId="{65419C37-8934-44CA-A408-3171964CC3EA}" srcOrd="2" destOrd="0" parTransId="{F89040A0-B055-49D6-9413-649AFF6DA84A}" sibTransId="{A3BBBE80-305B-4850-A0AC-CF36161F03D2}"/>
    <dgm:cxn modelId="{CBB5B7AF-7305-4B3C-BECB-FF5EB2F82B5A}" type="presOf" srcId="{FABDDE98-1372-4465-96EB-C929EA3587FF}" destId="{06D1AFD5-7082-4A61-906B-66AE00E48DCE}" srcOrd="0" destOrd="0" presId="urn:microsoft.com/office/officeart/2005/8/layout/hList1"/>
    <dgm:cxn modelId="{6F7147B4-6E57-416E-9574-4F0B510FEE4A}" srcId="{FABDDE98-1372-4465-96EB-C929EA3587FF}" destId="{1DE8F1D9-4D0E-4957-AC1E-167006FE11FD}" srcOrd="1" destOrd="0" parTransId="{304C66CF-9492-4C43-8E69-8A569A67DF38}" sibTransId="{D7F65BB0-50CC-4A87-BB5B-3ABB693BFE76}"/>
    <dgm:cxn modelId="{EBB357B8-1A68-46A0-B197-09FB5CD48026}" srcId="{C7C97023-72F2-4545-9CE6-3709C6C8CB16}" destId="{33A9981E-ACDF-4429-8CD1-D5221B274B4D}" srcOrd="2" destOrd="0" parTransId="{C273A542-4939-483F-9FCB-18EF5DE6382F}" sibTransId="{F967FDB3-117D-4CCA-99BF-D24DBCD8C204}"/>
    <dgm:cxn modelId="{F4A50DB9-7544-4C69-8D4A-B3AF42C0F428}" type="presOf" srcId="{65419C37-8934-44CA-A408-3171964CC3EA}" destId="{F2089F39-A818-4C47-9632-0923E3436641}" srcOrd="0" destOrd="2" presId="urn:microsoft.com/office/officeart/2005/8/layout/hList1"/>
    <dgm:cxn modelId="{635508BD-E86D-4892-8A0F-EF39CBCF9547}" type="presOf" srcId="{59D3F66C-DADA-4929-A3B3-1335B13E0E92}" destId="{60157413-CCFD-4D42-8826-83A41E090BDE}" srcOrd="0" destOrd="1" presId="urn:microsoft.com/office/officeart/2005/8/layout/hList1"/>
    <dgm:cxn modelId="{809E6CC4-CA41-4BE5-A4D0-138E98BC8D95}" type="presOf" srcId="{33A9981E-ACDF-4429-8CD1-D5221B274B4D}" destId="{E9FEB7EE-DD7A-453A-8BFC-16EBD35EEDAA}"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6E507CC9-958C-4063-9B7D-5E7DC89F024D}" srcId="{8315CF52-06E5-4D0A-A4F4-69C663DC567E}" destId="{D6E29A65-B30B-49ED-8D06-56DEC5079092}" srcOrd="2" destOrd="0" parTransId="{45DB6B67-E865-4927-80B2-54D52EC5754A}" sibTransId="{1F2EA33F-6E52-4E50-B763-EB62A46A3BCB}"/>
    <dgm:cxn modelId="{401C3ECC-B423-4F65-8A9E-79676E5F727C}" type="presOf" srcId="{B5DA2C83-64C5-45BA-944C-B8628334CBA5}" destId="{1BF8C057-7C6E-4C80-ACC4-682CE8D4ABAB}" srcOrd="0" destOrd="1"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F9541BDE-C147-4B2B-B036-A9CE6D830055}" srcId="{33A9981E-ACDF-4429-8CD1-D5221B274B4D}" destId="{55CB2A37-F3E5-483A-9460-ACAABD4238F5}" srcOrd="0" destOrd="0" parTransId="{3A30BC5E-AADA-4079-BA64-D02942E12C4B}" sibTransId="{065B9A3E-8DA9-4E88-9833-60638C67EDF0}"/>
    <dgm:cxn modelId="{71C106F3-1C9C-4470-8F82-8446EB39D2AD}" type="presOf" srcId="{C7C97023-72F2-4545-9CE6-3709C6C8CB16}" destId="{8268C1DE-8288-47C3-BB38-5D185119E2DC}" srcOrd="0" destOrd="0"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2A3272EF-E676-4202-B7BF-87B3AB21D1E9}" type="presParOf" srcId="{8268C1DE-8288-47C3-BB38-5D185119E2DC}" destId="{8172F90B-8426-4848-ACC1-2557FE91092D}" srcOrd="2" destOrd="0" presId="urn:microsoft.com/office/officeart/2005/8/layout/hList1"/>
    <dgm:cxn modelId="{24C0FCE5-2E22-445A-82B9-218A176DE6F4}" type="presParOf" srcId="{8172F90B-8426-4848-ACC1-2557FE91092D}" destId="{0EDEDC91-CD16-4177-A7A5-A8E76BB70489}" srcOrd="0" destOrd="0" presId="urn:microsoft.com/office/officeart/2005/8/layout/hList1"/>
    <dgm:cxn modelId="{FD487B77-881D-4AE1-A210-23761F8E38AD}" type="presParOf" srcId="{8172F90B-8426-4848-ACC1-2557FE91092D}" destId="{1BF8C057-7C6E-4C80-ACC4-682CE8D4ABAB}" srcOrd="1" destOrd="0" presId="urn:microsoft.com/office/officeart/2005/8/layout/hList1"/>
    <dgm:cxn modelId="{4B4A7F66-A49D-4B3C-955A-D32B1F90ADFC}" type="presParOf" srcId="{8268C1DE-8288-47C3-BB38-5D185119E2DC}" destId="{676DE4FD-D732-40F1-90B4-49A25F02FB05}" srcOrd="3" destOrd="0" presId="urn:microsoft.com/office/officeart/2005/8/layout/hList1"/>
    <dgm:cxn modelId="{D19FAA68-EB7D-47CD-9ED8-43707109BB4C}" type="presParOf" srcId="{8268C1DE-8288-47C3-BB38-5D185119E2DC}" destId="{966BC8BD-4010-4B2C-96FA-6AA3F33AE518}" srcOrd="4"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28E43CC6-7BA2-43AC-8C0E-DBBF2FC01BEC}">
      <dgm:prSet phldrT="[Text]"/>
      <dgm:spPr/>
      <dgm:t>
        <a:bodyPr/>
        <a:lstStyle/>
        <a:p>
          <a:r>
            <a:rPr lang="en-US" i="0" dirty="0"/>
            <a:t>Porphyry’s </a:t>
          </a:r>
          <a:r>
            <a:rPr lang="en-US" i="1" dirty="0" err="1"/>
            <a:t>Isagoge</a:t>
          </a:r>
          <a:endParaRPr lang="en-US" i="1" dirty="0"/>
        </a:p>
      </dgm:t>
    </dgm:pt>
    <dgm:pt modelId="{24A58ABF-1246-4EA2-84B1-E08CAE58F30D}" type="parTrans" cxnId="{C47453D6-2F9C-42F3-B802-6BA61D033B28}">
      <dgm:prSet/>
      <dgm:spPr/>
      <dgm:t>
        <a:bodyPr/>
        <a:lstStyle/>
        <a:p>
          <a:endParaRPr lang="en-US"/>
        </a:p>
      </dgm:t>
    </dgm:pt>
    <dgm:pt modelId="{34BCCABE-57B3-4103-A9AA-FF6B3A8FC1F3}" type="sibTrans" cxnId="{C47453D6-2F9C-42F3-B802-6BA61D033B28}">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Prior Analytics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Categories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On Interpretation</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9D3F66C-DADA-4929-A3B3-1335B13E0E92}">
      <dgm:prSet phldrT="[Text]"/>
      <dgm:spPr/>
      <dgm:t>
        <a:bodyPr/>
        <a:lstStyle/>
        <a:p>
          <a:r>
            <a:rPr lang="en-US" i="1" dirty="0"/>
            <a:t>Posterior Analytics</a:t>
          </a:r>
        </a:p>
      </dgm:t>
    </dgm:pt>
    <dgm:pt modelId="{BA14D8A6-21C2-4A23-8F24-FB59FEEE3902}" type="parTrans" cxnId="{54C55F6A-3C77-4088-A593-DEA56CFD233D}">
      <dgm:prSet/>
      <dgm:spPr/>
      <dgm:t>
        <a:bodyPr/>
        <a:lstStyle/>
        <a:p>
          <a:endParaRPr lang="en-US"/>
        </a:p>
      </dgm:t>
    </dgm:pt>
    <dgm:pt modelId="{1D9B2E08-CE59-4BDA-8DDB-A946297610C4}" type="sibTrans" cxnId="{54C55F6A-3C77-4088-A593-DEA56CFD233D}">
      <dgm:prSet/>
      <dgm:spPr/>
      <dgm:t>
        <a:bodyPr/>
        <a:lstStyle/>
        <a:p>
          <a:endParaRPr lang="en-US"/>
        </a:p>
      </dgm:t>
    </dgm:pt>
    <dgm:pt modelId="{58143967-AEDB-45CC-89BF-6B8B0AD2FF5B}">
      <dgm:prSet phldrT="[Text]"/>
      <dgm:spPr/>
      <dgm:t>
        <a:bodyPr/>
        <a:lstStyle/>
        <a:p>
          <a:r>
            <a:rPr lang="en-US" b="1" i="1" dirty="0"/>
            <a:t>Topics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On Sophistical Refutations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8AE6595C-94DB-4451-86FF-6746F3B1A779}" type="presOf" srcId="{55CB2A37-F3E5-483A-9460-ACAABD4238F5}" destId="{60157413-CCFD-4D42-8826-83A41E090BDE}" srcOrd="0" destOrd="0"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E9091C68-E046-4F63-97E6-7D1B5F0C7E13}" type="presOf" srcId="{28E43CC6-7BA2-43AC-8C0E-DBBF2FC01BEC}" destId="{F2089F39-A818-4C47-9632-0923E3436641}" srcOrd="0" destOrd="0" presId="urn:microsoft.com/office/officeart/2005/8/layout/hList1"/>
    <dgm:cxn modelId="{54C55F6A-3C77-4088-A593-DEA56CFD233D}" srcId="{33A9981E-ACDF-4429-8CD1-D5221B274B4D}" destId="{59D3F66C-DADA-4929-A3B3-1335B13E0E92}" srcOrd="1" destOrd="0" parTransId="{BA14D8A6-21C2-4A23-8F24-FB59FEEE3902}" sibTransId="{1D9B2E08-CE59-4BDA-8DDB-A946297610C4}"/>
    <dgm:cxn modelId="{2829D455-97A8-48B8-BE61-F47060B3BC1C}" srcId="{C7C97023-72F2-4545-9CE6-3709C6C8CB16}" destId="{FABDDE98-1372-4465-96EB-C929EA3587FF}" srcOrd="0" destOrd="0" parTransId="{B04D3C1E-19F9-493E-AD8F-EDDC4EB2D2B7}" sibTransId="{37223CDA-A4D1-44C3-A15A-50E34D947A35}"/>
    <dgm:cxn modelId="{5C01E255-E979-44C8-9CBC-362A0876A4F2}" type="presOf" srcId="{9725E106-22AC-4485-A99C-1694155AAB24}" destId="{60157413-CCFD-4D42-8826-83A41E090BDE}" srcOrd="0" destOrd="3"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A966B98-4379-44DD-B56F-4E84947F3169}" type="presOf" srcId="{1DE8F1D9-4D0E-4957-AC1E-167006FE11FD}" destId="{F2089F39-A818-4C47-9632-0923E3436641}" srcOrd="0" destOrd="1" presId="urn:microsoft.com/office/officeart/2005/8/layout/hList1"/>
    <dgm:cxn modelId="{59F1C69C-D292-4272-9DDA-78BF8260D3E6}" srcId="{FABDDE98-1372-4465-96EB-C929EA3587FF}" destId="{65419C37-8934-44CA-A408-3171964CC3EA}" srcOrd="2" destOrd="0" parTransId="{F89040A0-B055-49D6-9413-649AFF6DA84A}" sibTransId="{A3BBBE80-305B-4850-A0AC-CF36161F03D2}"/>
    <dgm:cxn modelId="{CBB5B7AF-7305-4B3C-BECB-FF5EB2F82B5A}" type="presOf" srcId="{FABDDE98-1372-4465-96EB-C929EA3587FF}" destId="{06D1AFD5-7082-4A61-906B-66AE00E48DCE}" srcOrd="0" destOrd="0" presId="urn:microsoft.com/office/officeart/2005/8/layout/hList1"/>
    <dgm:cxn modelId="{6F7147B4-6E57-416E-9574-4F0B510FEE4A}" srcId="{FABDDE98-1372-4465-96EB-C929EA3587FF}" destId="{1DE8F1D9-4D0E-4957-AC1E-167006FE11FD}" srcOrd="1" destOrd="0" parTransId="{304C66CF-9492-4C43-8E69-8A569A67DF38}" sibTransId="{D7F65BB0-50CC-4A87-BB5B-3ABB693BFE76}"/>
    <dgm:cxn modelId="{EBB357B8-1A68-46A0-B197-09FB5CD48026}" srcId="{C7C97023-72F2-4545-9CE6-3709C6C8CB16}" destId="{33A9981E-ACDF-4429-8CD1-D5221B274B4D}" srcOrd="1" destOrd="0" parTransId="{C273A542-4939-483F-9FCB-18EF5DE6382F}" sibTransId="{F967FDB3-117D-4CCA-99BF-D24DBCD8C204}"/>
    <dgm:cxn modelId="{F4A50DB9-7544-4C69-8D4A-B3AF42C0F428}" type="presOf" srcId="{65419C37-8934-44CA-A408-3171964CC3EA}" destId="{F2089F39-A818-4C47-9632-0923E3436641}" srcOrd="0" destOrd="2" presId="urn:microsoft.com/office/officeart/2005/8/layout/hList1"/>
    <dgm:cxn modelId="{635508BD-E86D-4892-8A0F-EF39CBCF9547}" type="presOf" srcId="{59D3F66C-DADA-4929-A3B3-1335B13E0E92}" destId="{60157413-CCFD-4D42-8826-83A41E090BDE}" srcOrd="0" destOrd="1" presId="urn:microsoft.com/office/officeart/2005/8/layout/hList1"/>
    <dgm:cxn modelId="{809E6CC4-CA41-4BE5-A4D0-138E98BC8D95}" type="presOf" srcId="{33A9981E-ACDF-4429-8CD1-D5221B274B4D}" destId="{E9FEB7EE-DD7A-453A-8BFC-16EBD35EEDAA}"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C47453D6-2F9C-42F3-B802-6BA61D033B28}" srcId="{FABDDE98-1372-4465-96EB-C929EA3587FF}" destId="{28E43CC6-7BA2-43AC-8C0E-DBBF2FC01BEC}" srcOrd="0" destOrd="0" parTransId="{24A58ABF-1246-4EA2-84B1-E08CAE58F30D}" sibTransId="{34BCCABE-57B3-4103-A9AA-FF6B3A8FC1F3}"/>
    <dgm:cxn modelId="{F9541BDE-C147-4B2B-B036-A9CE6D830055}" srcId="{33A9981E-ACDF-4429-8CD1-D5221B274B4D}" destId="{55CB2A37-F3E5-483A-9460-ACAABD4238F5}" srcOrd="0" destOrd="0" parTransId="{3A30BC5E-AADA-4079-BA64-D02942E12C4B}" sibTransId="{065B9A3E-8DA9-4E88-9833-60638C67EDF0}"/>
    <dgm:cxn modelId="{71C106F3-1C9C-4470-8F82-8446EB39D2AD}" type="presOf" srcId="{C7C97023-72F2-4545-9CE6-3709C6C8CB16}" destId="{8268C1DE-8288-47C3-BB38-5D185119E2DC}" srcOrd="0" destOrd="0"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7C97023-72F2-4545-9CE6-3709C6C8CB16}" type="doc">
      <dgm:prSet loTypeId="urn:microsoft.com/office/officeart/2005/8/layout/hList1" loCatId="list" qsTypeId="urn:microsoft.com/office/officeart/2005/8/quickstyle/3d3" qsCatId="3D" csTypeId="urn:microsoft.com/office/officeart/2005/8/colors/colorful4" csCatId="colorful" phldr="1"/>
      <dgm:spPr/>
      <dgm:t>
        <a:bodyPr/>
        <a:lstStyle/>
        <a:p>
          <a:endParaRPr lang="en-US"/>
        </a:p>
      </dgm:t>
    </dgm:pt>
    <dgm:pt modelId="{FABDDE98-1372-4465-96EB-C929EA3587FF}">
      <dgm:prSet phldrT="[Text]"/>
      <dgm:spPr/>
      <dgm:t>
        <a:bodyPr/>
        <a:lstStyle/>
        <a:p>
          <a:r>
            <a:rPr lang="en-US" i="1" dirty="0"/>
            <a:t>(Old Logic)</a:t>
          </a:r>
        </a:p>
      </dgm:t>
    </dgm:pt>
    <dgm:pt modelId="{B04D3C1E-19F9-493E-AD8F-EDDC4EB2D2B7}" type="parTrans" cxnId="{2829D455-97A8-48B8-BE61-F47060B3BC1C}">
      <dgm:prSet/>
      <dgm:spPr/>
      <dgm:t>
        <a:bodyPr/>
        <a:lstStyle/>
        <a:p>
          <a:endParaRPr lang="en-US"/>
        </a:p>
      </dgm:t>
    </dgm:pt>
    <dgm:pt modelId="{37223CDA-A4D1-44C3-A15A-50E34D947A35}" type="sibTrans" cxnId="{2829D455-97A8-48B8-BE61-F47060B3BC1C}">
      <dgm:prSet/>
      <dgm:spPr/>
      <dgm:t>
        <a:bodyPr/>
        <a:lstStyle/>
        <a:p>
          <a:endParaRPr lang="en-US"/>
        </a:p>
      </dgm:t>
    </dgm:pt>
    <dgm:pt modelId="{33A9981E-ACDF-4429-8CD1-D5221B274B4D}">
      <dgm:prSet phldrT="[Text]"/>
      <dgm:spPr/>
      <dgm:t>
        <a:bodyPr/>
        <a:lstStyle/>
        <a:p>
          <a:r>
            <a:rPr lang="en-US" i="1" dirty="0"/>
            <a:t>(New Logic)</a:t>
          </a:r>
        </a:p>
      </dgm:t>
    </dgm:pt>
    <dgm:pt modelId="{C273A542-4939-483F-9FCB-18EF5DE6382F}" type="parTrans" cxnId="{EBB357B8-1A68-46A0-B197-09FB5CD48026}">
      <dgm:prSet/>
      <dgm:spPr/>
      <dgm:t>
        <a:bodyPr/>
        <a:lstStyle/>
        <a:p>
          <a:endParaRPr lang="en-US"/>
        </a:p>
      </dgm:t>
    </dgm:pt>
    <dgm:pt modelId="{F967FDB3-117D-4CCA-99BF-D24DBCD8C204}" type="sibTrans" cxnId="{EBB357B8-1A68-46A0-B197-09FB5CD48026}">
      <dgm:prSet/>
      <dgm:spPr/>
      <dgm:t>
        <a:bodyPr/>
        <a:lstStyle/>
        <a:p>
          <a:endParaRPr lang="en-US"/>
        </a:p>
      </dgm:t>
    </dgm:pt>
    <dgm:pt modelId="{55CB2A37-F3E5-483A-9460-ACAABD4238F5}">
      <dgm:prSet phldrT="[Text]"/>
      <dgm:spPr/>
      <dgm:t>
        <a:bodyPr/>
        <a:lstStyle/>
        <a:p>
          <a:r>
            <a:rPr lang="en-US" i="1" dirty="0"/>
            <a:t>III.1 On Syllogisms</a:t>
          </a:r>
        </a:p>
      </dgm:t>
    </dgm:pt>
    <dgm:pt modelId="{3A30BC5E-AADA-4079-BA64-D02942E12C4B}" type="parTrans" cxnId="{F9541BDE-C147-4B2B-B036-A9CE6D830055}">
      <dgm:prSet/>
      <dgm:spPr/>
      <dgm:t>
        <a:bodyPr/>
        <a:lstStyle/>
        <a:p>
          <a:endParaRPr lang="en-US"/>
        </a:p>
      </dgm:t>
    </dgm:pt>
    <dgm:pt modelId="{065B9A3E-8DA9-4E88-9833-60638C67EDF0}" type="sibTrans" cxnId="{F9541BDE-C147-4B2B-B036-A9CE6D830055}">
      <dgm:prSet/>
      <dgm:spPr/>
      <dgm:t>
        <a:bodyPr/>
        <a:lstStyle/>
        <a:p>
          <a:endParaRPr lang="en-US"/>
        </a:p>
      </dgm:t>
    </dgm:pt>
    <dgm:pt modelId="{1DE8F1D9-4D0E-4957-AC1E-167006FE11FD}">
      <dgm:prSet phldrT="[Text]"/>
      <dgm:spPr/>
      <dgm:t>
        <a:bodyPr/>
        <a:lstStyle/>
        <a:p>
          <a:r>
            <a:rPr lang="en-US" i="1" dirty="0"/>
            <a:t>I. On Terms</a:t>
          </a:r>
        </a:p>
      </dgm:t>
    </dgm:pt>
    <dgm:pt modelId="{304C66CF-9492-4C43-8E69-8A569A67DF38}" type="parTrans" cxnId="{6F7147B4-6E57-416E-9574-4F0B510FEE4A}">
      <dgm:prSet/>
      <dgm:spPr/>
      <dgm:t>
        <a:bodyPr/>
        <a:lstStyle/>
        <a:p>
          <a:endParaRPr lang="en-US"/>
        </a:p>
      </dgm:t>
    </dgm:pt>
    <dgm:pt modelId="{D7F65BB0-50CC-4A87-BB5B-3ABB693BFE76}" type="sibTrans" cxnId="{6F7147B4-6E57-416E-9574-4F0B510FEE4A}">
      <dgm:prSet/>
      <dgm:spPr/>
      <dgm:t>
        <a:bodyPr/>
        <a:lstStyle/>
        <a:p>
          <a:endParaRPr lang="en-US"/>
        </a:p>
      </dgm:t>
    </dgm:pt>
    <dgm:pt modelId="{65419C37-8934-44CA-A408-3171964CC3EA}">
      <dgm:prSet phldrT="[Text]"/>
      <dgm:spPr/>
      <dgm:t>
        <a:bodyPr/>
        <a:lstStyle/>
        <a:p>
          <a:r>
            <a:rPr lang="en-US" i="1" dirty="0"/>
            <a:t>II. On Propositions</a:t>
          </a:r>
        </a:p>
      </dgm:t>
    </dgm:pt>
    <dgm:pt modelId="{F89040A0-B055-49D6-9413-649AFF6DA84A}" type="parTrans" cxnId="{59F1C69C-D292-4272-9DDA-78BF8260D3E6}">
      <dgm:prSet/>
      <dgm:spPr/>
      <dgm:t>
        <a:bodyPr/>
        <a:lstStyle/>
        <a:p>
          <a:endParaRPr lang="en-US"/>
        </a:p>
      </dgm:t>
    </dgm:pt>
    <dgm:pt modelId="{A3BBBE80-305B-4850-A0AC-CF36161F03D2}" type="sibTrans" cxnId="{59F1C69C-D292-4272-9DDA-78BF8260D3E6}">
      <dgm:prSet/>
      <dgm:spPr/>
      <dgm:t>
        <a:bodyPr/>
        <a:lstStyle/>
        <a:p>
          <a:endParaRPr lang="en-US"/>
        </a:p>
      </dgm:t>
    </dgm:pt>
    <dgm:pt modelId="{58143967-AEDB-45CC-89BF-6B8B0AD2FF5B}">
      <dgm:prSet phldrT="[Text]"/>
      <dgm:spPr/>
      <dgm:t>
        <a:bodyPr/>
        <a:lstStyle/>
        <a:p>
          <a:r>
            <a:rPr lang="en-US" i="1" dirty="0"/>
            <a:t>III.3 </a:t>
          </a:r>
          <a:r>
            <a:rPr lang="en-US" b="1" i="1" dirty="0"/>
            <a:t>On Consequences</a:t>
          </a:r>
        </a:p>
      </dgm:t>
    </dgm:pt>
    <dgm:pt modelId="{0BB19FBC-75B9-4E28-96E0-B74753B7D137}" type="parTrans" cxnId="{5739EB62-71AD-4E0C-9D84-09678E169C2F}">
      <dgm:prSet/>
      <dgm:spPr/>
      <dgm:t>
        <a:bodyPr/>
        <a:lstStyle/>
        <a:p>
          <a:endParaRPr lang="en-US"/>
        </a:p>
      </dgm:t>
    </dgm:pt>
    <dgm:pt modelId="{AEB2055A-A35B-41C6-A0F0-919B103FA08E}" type="sibTrans" cxnId="{5739EB62-71AD-4E0C-9D84-09678E169C2F}">
      <dgm:prSet/>
      <dgm:spPr/>
      <dgm:t>
        <a:bodyPr/>
        <a:lstStyle/>
        <a:p>
          <a:endParaRPr lang="en-US"/>
        </a:p>
      </dgm:t>
    </dgm:pt>
    <dgm:pt modelId="{9725E106-22AC-4485-A99C-1694155AAB24}">
      <dgm:prSet phldrT="[Text]"/>
      <dgm:spPr/>
      <dgm:t>
        <a:bodyPr/>
        <a:lstStyle/>
        <a:p>
          <a:r>
            <a:rPr lang="en-US" i="1" dirty="0"/>
            <a:t>III.4 On Fallacies</a:t>
          </a:r>
        </a:p>
      </dgm:t>
    </dgm:pt>
    <dgm:pt modelId="{617E10AA-B8C1-4E3F-A3B3-3E993F4BEBA3}" type="parTrans" cxnId="{7BC5FB96-BE71-4AB6-8C3F-C4F9B1D92761}">
      <dgm:prSet/>
      <dgm:spPr/>
      <dgm:t>
        <a:bodyPr/>
        <a:lstStyle/>
        <a:p>
          <a:endParaRPr lang="en-US"/>
        </a:p>
      </dgm:t>
    </dgm:pt>
    <dgm:pt modelId="{0F03745D-C04C-4BBE-A817-225B82ADEDFA}" type="sibTrans" cxnId="{7BC5FB96-BE71-4AB6-8C3F-C4F9B1D92761}">
      <dgm:prSet/>
      <dgm:spPr/>
      <dgm:t>
        <a:bodyPr/>
        <a:lstStyle/>
        <a:p>
          <a:endParaRPr lang="en-US"/>
        </a:p>
      </dgm:t>
    </dgm:pt>
    <dgm:pt modelId="{EE5A1B25-D845-452E-AF3D-68E69472BB5F}">
      <dgm:prSet phldrT="[Text]"/>
      <dgm:spPr/>
      <dgm:t>
        <a:bodyPr/>
        <a:lstStyle/>
        <a:p>
          <a:r>
            <a:rPr lang="en-US" i="1" dirty="0"/>
            <a:t>III.2 On Demonstrations</a:t>
          </a:r>
        </a:p>
      </dgm:t>
    </dgm:pt>
    <dgm:pt modelId="{3DA9D2E1-741C-47F3-BB71-BD5ABE6A49E6}" type="parTrans" cxnId="{4040A806-3590-4DB2-A8C4-5D555AC6475B}">
      <dgm:prSet/>
      <dgm:spPr/>
    </dgm:pt>
    <dgm:pt modelId="{014EA937-813D-4692-968E-0DE1C1B16374}" type="sibTrans" cxnId="{4040A806-3590-4DB2-A8C4-5D555AC6475B}">
      <dgm:prSet/>
      <dgm:spPr/>
    </dgm:pt>
    <dgm:pt modelId="{8268C1DE-8288-47C3-BB38-5D185119E2DC}" type="pres">
      <dgm:prSet presAssocID="{C7C97023-72F2-4545-9CE6-3709C6C8CB16}" presName="Name0" presStyleCnt="0">
        <dgm:presLayoutVars>
          <dgm:dir/>
          <dgm:animLvl val="lvl"/>
          <dgm:resizeHandles val="exact"/>
        </dgm:presLayoutVars>
      </dgm:prSet>
      <dgm:spPr/>
    </dgm:pt>
    <dgm:pt modelId="{3E698AE3-D68D-4B08-9FBF-B6C8092A26EA}" type="pres">
      <dgm:prSet presAssocID="{FABDDE98-1372-4465-96EB-C929EA3587FF}" presName="composite" presStyleCnt="0"/>
      <dgm:spPr/>
    </dgm:pt>
    <dgm:pt modelId="{06D1AFD5-7082-4A61-906B-66AE00E48DCE}" type="pres">
      <dgm:prSet presAssocID="{FABDDE98-1372-4465-96EB-C929EA3587FF}" presName="parTx" presStyleLbl="alignNode1" presStyleIdx="0" presStyleCnt="2">
        <dgm:presLayoutVars>
          <dgm:chMax val="0"/>
          <dgm:chPref val="0"/>
          <dgm:bulletEnabled val="1"/>
        </dgm:presLayoutVars>
      </dgm:prSet>
      <dgm:spPr/>
    </dgm:pt>
    <dgm:pt modelId="{F2089F39-A818-4C47-9632-0923E3436641}" type="pres">
      <dgm:prSet presAssocID="{FABDDE98-1372-4465-96EB-C929EA3587FF}" presName="desTx" presStyleLbl="alignAccFollowNode1" presStyleIdx="0" presStyleCnt="2">
        <dgm:presLayoutVars>
          <dgm:bulletEnabled val="1"/>
        </dgm:presLayoutVars>
      </dgm:prSet>
      <dgm:spPr/>
    </dgm:pt>
    <dgm:pt modelId="{ED941987-EB14-4FED-9BF6-BC5B7727D404}" type="pres">
      <dgm:prSet presAssocID="{37223CDA-A4D1-44C3-A15A-50E34D947A35}" presName="space" presStyleCnt="0"/>
      <dgm:spPr/>
    </dgm:pt>
    <dgm:pt modelId="{966BC8BD-4010-4B2C-96FA-6AA3F33AE518}" type="pres">
      <dgm:prSet presAssocID="{33A9981E-ACDF-4429-8CD1-D5221B274B4D}" presName="composite" presStyleCnt="0"/>
      <dgm:spPr/>
    </dgm:pt>
    <dgm:pt modelId="{E9FEB7EE-DD7A-453A-8BFC-16EBD35EEDAA}" type="pres">
      <dgm:prSet presAssocID="{33A9981E-ACDF-4429-8CD1-D5221B274B4D}" presName="parTx" presStyleLbl="alignNode1" presStyleIdx="1" presStyleCnt="2">
        <dgm:presLayoutVars>
          <dgm:chMax val="0"/>
          <dgm:chPref val="0"/>
          <dgm:bulletEnabled val="1"/>
        </dgm:presLayoutVars>
      </dgm:prSet>
      <dgm:spPr/>
    </dgm:pt>
    <dgm:pt modelId="{60157413-CCFD-4D42-8826-83A41E090BDE}" type="pres">
      <dgm:prSet presAssocID="{33A9981E-ACDF-4429-8CD1-D5221B274B4D}" presName="desTx" presStyleLbl="alignAccFollowNode1" presStyleIdx="1" presStyleCnt="2">
        <dgm:presLayoutVars>
          <dgm:bulletEnabled val="1"/>
        </dgm:presLayoutVars>
      </dgm:prSet>
      <dgm:spPr/>
    </dgm:pt>
  </dgm:ptLst>
  <dgm:cxnLst>
    <dgm:cxn modelId="{4040A806-3590-4DB2-A8C4-5D555AC6475B}" srcId="{33A9981E-ACDF-4429-8CD1-D5221B274B4D}" destId="{EE5A1B25-D845-452E-AF3D-68E69472BB5F}" srcOrd="1" destOrd="0" parTransId="{3DA9D2E1-741C-47F3-BB71-BD5ABE6A49E6}" sibTransId="{014EA937-813D-4692-968E-0DE1C1B16374}"/>
    <dgm:cxn modelId="{D132E030-30D8-4B4B-9112-7C5AAF848E27}" type="presOf" srcId="{65419C37-8934-44CA-A408-3171964CC3EA}" destId="{F2089F39-A818-4C47-9632-0923E3436641}" srcOrd="0" destOrd="1" presId="urn:microsoft.com/office/officeart/2005/8/layout/hList1"/>
    <dgm:cxn modelId="{8AE6595C-94DB-4451-86FF-6746F3B1A779}" type="presOf" srcId="{55CB2A37-F3E5-483A-9460-ACAABD4238F5}" destId="{60157413-CCFD-4D42-8826-83A41E090BDE}" srcOrd="0" destOrd="0" presId="urn:microsoft.com/office/officeart/2005/8/layout/hList1"/>
    <dgm:cxn modelId="{5739EB62-71AD-4E0C-9D84-09678E169C2F}" srcId="{33A9981E-ACDF-4429-8CD1-D5221B274B4D}" destId="{58143967-AEDB-45CC-89BF-6B8B0AD2FF5B}" srcOrd="2" destOrd="0" parTransId="{0BB19FBC-75B9-4E28-96E0-B74753B7D137}" sibTransId="{AEB2055A-A35B-41C6-A0F0-919B103FA08E}"/>
    <dgm:cxn modelId="{F6C0E850-40BF-4489-84B8-CB344CBBB00F}" type="presOf" srcId="{EE5A1B25-D845-452E-AF3D-68E69472BB5F}" destId="{60157413-CCFD-4D42-8826-83A41E090BDE}" srcOrd="0" destOrd="1" presId="urn:microsoft.com/office/officeart/2005/8/layout/hList1"/>
    <dgm:cxn modelId="{2829D455-97A8-48B8-BE61-F47060B3BC1C}" srcId="{C7C97023-72F2-4545-9CE6-3709C6C8CB16}" destId="{FABDDE98-1372-4465-96EB-C929EA3587FF}" srcOrd="0" destOrd="0" parTransId="{B04D3C1E-19F9-493E-AD8F-EDDC4EB2D2B7}" sibTransId="{37223CDA-A4D1-44C3-A15A-50E34D947A35}"/>
    <dgm:cxn modelId="{5C01E255-E979-44C8-9CBC-362A0876A4F2}" type="presOf" srcId="{9725E106-22AC-4485-A99C-1694155AAB24}" destId="{60157413-CCFD-4D42-8826-83A41E090BDE}" srcOrd="0" destOrd="3" presId="urn:microsoft.com/office/officeart/2005/8/layout/hList1"/>
    <dgm:cxn modelId="{7BC5FB96-BE71-4AB6-8C3F-C4F9B1D92761}" srcId="{33A9981E-ACDF-4429-8CD1-D5221B274B4D}" destId="{9725E106-22AC-4485-A99C-1694155AAB24}" srcOrd="3" destOrd="0" parTransId="{617E10AA-B8C1-4E3F-A3B3-3E993F4BEBA3}" sibTransId="{0F03745D-C04C-4BBE-A817-225B82ADEDFA}"/>
    <dgm:cxn modelId="{59F1C69C-D292-4272-9DDA-78BF8260D3E6}" srcId="{FABDDE98-1372-4465-96EB-C929EA3587FF}" destId="{65419C37-8934-44CA-A408-3171964CC3EA}" srcOrd="1" destOrd="0" parTransId="{F89040A0-B055-49D6-9413-649AFF6DA84A}" sibTransId="{A3BBBE80-305B-4850-A0AC-CF36161F03D2}"/>
    <dgm:cxn modelId="{CBB5B7AF-7305-4B3C-BECB-FF5EB2F82B5A}" type="presOf" srcId="{FABDDE98-1372-4465-96EB-C929EA3587FF}" destId="{06D1AFD5-7082-4A61-906B-66AE00E48DCE}" srcOrd="0" destOrd="0" presId="urn:microsoft.com/office/officeart/2005/8/layout/hList1"/>
    <dgm:cxn modelId="{6E772FB1-D094-4A5E-A135-C72B5C7C5859}" type="presOf" srcId="{1DE8F1D9-4D0E-4957-AC1E-167006FE11FD}" destId="{F2089F39-A818-4C47-9632-0923E3436641}" srcOrd="0" destOrd="0" presId="urn:microsoft.com/office/officeart/2005/8/layout/hList1"/>
    <dgm:cxn modelId="{6F7147B4-6E57-416E-9574-4F0B510FEE4A}" srcId="{FABDDE98-1372-4465-96EB-C929EA3587FF}" destId="{1DE8F1D9-4D0E-4957-AC1E-167006FE11FD}" srcOrd="0" destOrd="0" parTransId="{304C66CF-9492-4C43-8E69-8A569A67DF38}" sibTransId="{D7F65BB0-50CC-4A87-BB5B-3ABB693BFE76}"/>
    <dgm:cxn modelId="{EBB357B8-1A68-46A0-B197-09FB5CD48026}" srcId="{C7C97023-72F2-4545-9CE6-3709C6C8CB16}" destId="{33A9981E-ACDF-4429-8CD1-D5221B274B4D}" srcOrd="1" destOrd="0" parTransId="{C273A542-4939-483F-9FCB-18EF5DE6382F}" sibTransId="{F967FDB3-117D-4CCA-99BF-D24DBCD8C204}"/>
    <dgm:cxn modelId="{809E6CC4-CA41-4BE5-A4D0-138E98BC8D95}" type="presOf" srcId="{33A9981E-ACDF-4429-8CD1-D5221B274B4D}" destId="{E9FEB7EE-DD7A-453A-8BFC-16EBD35EEDAA}" srcOrd="0" destOrd="0" presId="urn:microsoft.com/office/officeart/2005/8/layout/hList1"/>
    <dgm:cxn modelId="{079C5AC4-6503-4DB8-BB6B-62EEF755042C}" type="presOf" srcId="{58143967-AEDB-45CC-89BF-6B8B0AD2FF5B}" destId="{60157413-CCFD-4D42-8826-83A41E090BDE}" srcOrd="0" destOrd="2" presId="urn:microsoft.com/office/officeart/2005/8/layout/hList1"/>
    <dgm:cxn modelId="{F9541BDE-C147-4B2B-B036-A9CE6D830055}" srcId="{33A9981E-ACDF-4429-8CD1-D5221B274B4D}" destId="{55CB2A37-F3E5-483A-9460-ACAABD4238F5}" srcOrd="0" destOrd="0" parTransId="{3A30BC5E-AADA-4079-BA64-D02942E12C4B}" sibTransId="{065B9A3E-8DA9-4E88-9833-60638C67EDF0}"/>
    <dgm:cxn modelId="{71C106F3-1C9C-4470-8F82-8446EB39D2AD}" type="presOf" srcId="{C7C97023-72F2-4545-9CE6-3709C6C8CB16}" destId="{8268C1DE-8288-47C3-BB38-5D185119E2DC}" srcOrd="0" destOrd="0" presId="urn:microsoft.com/office/officeart/2005/8/layout/hList1"/>
    <dgm:cxn modelId="{3B951534-2C32-4E5C-9BC9-2291A82A7A6A}" type="presParOf" srcId="{8268C1DE-8288-47C3-BB38-5D185119E2DC}" destId="{3E698AE3-D68D-4B08-9FBF-B6C8092A26EA}" srcOrd="0" destOrd="0" presId="urn:microsoft.com/office/officeart/2005/8/layout/hList1"/>
    <dgm:cxn modelId="{376F079D-789D-46E9-A999-DDB6114D00D0}" type="presParOf" srcId="{3E698AE3-D68D-4B08-9FBF-B6C8092A26EA}" destId="{06D1AFD5-7082-4A61-906B-66AE00E48DCE}" srcOrd="0" destOrd="0" presId="urn:microsoft.com/office/officeart/2005/8/layout/hList1"/>
    <dgm:cxn modelId="{E31FFD73-AB57-41AF-BB78-7F04FAEE7700}" type="presParOf" srcId="{3E698AE3-D68D-4B08-9FBF-B6C8092A26EA}" destId="{F2089F39-A818-4C47-9632-0923E3436641}" srcOrd="1" destOrd="0" presId="urn:microsoft.com/office/officeart/2005/8/layout/hList1"/>
    <dgm:cxn modelId="{B470AF1F-7E59-4A47-BA22-3BAD882A947D}" type="presParOf" srcId="{8268C1DE-8288-47C3-BB38-5D185119E2DC}" destId="{ED941987-EB14-4FED-9BF6-BC5B7727D404}" srcOrd="1" destOrd="0" presId="urn:microsoft.com/office/officeart/2005/8/layout/hList1"/>
    <dgm:cxn modelId="{D19FAA68-EB7D-47CD-9ED8-43707109BB4C}" type="presParOf" srcId="{8268C1DE-8288-47C3-BB38-5D185119E2DC}" destId="{966BC8BD-4010-4B2C-96FA-6AA3F33AE518}" srcOrd="2" destOrd="0" presId="urn:microsoft.com/office/officeart/2005/8/layout/hList1"/>
    <dgm:cxn modelId="{4957198B-52ED-460C-93AF-5489F427BB6D}" type="presParOf" srcId="{966BC8BD-4010-4B2C-96FA-6AA3F33AE518}" destId="{E9FEB7EE-DD7A-453A-8BFC-16EBD35EEDAA}" srcOrd="0" destOrd="0" presId="urn:microsoft.com/office/officeart/2005/8/layout/hList1"/>
    <dgm:cxn modelId="{C83F4264-F083-4490-B87F-2EC4D3ACC556}" type="presParOf" srcId="{966BC8BD-4010-4B2C-96FA-6AA3F33AE518}" destId="{60157413-CCFD-4D42-8826-83A41E090BD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C71C00-8241-4097-B8FF-A80C43732E6F}"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6987D52-4830-42A6-983B-9415F2F42BE4}">
      <dgm:prSet phldrT="[Text]"/>
      <dgm:spPr/>
      <dgm:t>
        <a:bodyPr/>
        <a:lstStyle/>
        <a:p>
          <a:r>
            <a:rPr lang="en-US" dirty="0"/>
            <a:t>Common personal supposition</a:t>
          </a:r>
        </a:p>
      </dgm:t>
    </dgm:pt>
    <dgm:pt modelId="{6EDD7947-E562-473D-BD93-9EFDFED74F2F}" type="parTrans" cxnId="{5FBCAD17-8BB0-4D8C-9222-0B8EA74EBCE3}">
      <dgm:prSet/>
      <dgm:spPr/>
      <dgm:t>
        <a:bodyPr/>
        <a:lstStyle/>
        <a:p>
          <a:endParaRPr lang="en-US"/>
        </a:p>
      </dgm:t>
    </dgm:pt>
    <dgm:pt modelId="{11C52DA6-D14F-46A6-AE37-CC7764616834}" type="sibTrans" cxnId="{5FBCAD17-8BB0-4D8C-9222-0B8EA74EBCE3}">
      <dgm:prSet/>
      <dgm:spPr/>
      <dgm:t>
        <a:bodyPr/>
        <a:lstStyle/>
        <a:p>
          <a:endParaRPr lang="en-US"/>
        </a:p>
      </dgm:t>
    </dgm:pt>
    <dgm:pt modelId="{4CCEE4F4-6F42-45F6-B8D9-78797A98F6DA}">
      <dgm:prSet phldrT="[Text]"/>
      <dgm:spPr/>
      <dgm:t>
        <a:bodyPr/>
        <a:lstStyle/>
        <a:p>
          <a:r>
            <a:rPr lang="en-US" dirty="0"/>
            <a:t>Determinate</a:t>
          </a:r>
        </a:p>
      </dgm:t>
    </dgm:pt>
    <dgm:pt modelId="{4242F706-482A-4D85-B89A-26054C0847CA}" type="parTrans" cxnId="{11B32F5C-3FB5-403A-AD9F-284C19EE89B9}">
      <dgm:prSet/>
      <dgm:spPr/>
      <dgm:t>
        <a:bodyPr/>
        <a:lstStyle/>
        <a:p>
          <a:endParaRPr lang="en-US"/>
        </a:p>
      </dgm:t>
    </dgm:pt>
    <dgm:pt modelId="{019C093F-7079-4C21-BE18-A9ED56BEF170}" type="sibTrans" cxnId="{11B32F5C-3FB5-403A-AD9F-284C19EE89B9}">
      <dgm:prSet/>
      <dgm:spPr/>
      <dgm:t>
        <a:bodyPr/>
        <a:lstStyle/>
        <a:p>
          <a:endParaRPr lang="en-US"/>
        </a:p>
      </dgm:t>
    </dgm:pt>
    <dgm:pt modelId="{08AF6A67-7A09-4F2F-A6BD-0CB8FC732964}">
      <dgm:prSet phldrT="[Text]"/>
      <dgm:spPr/>
      <dgm:t>
        <a:bodyPr/>
        <a:lstStyle/>
        <a:p>
          <a:r>
            <a:rPr lang="en-US" dirty="0"/>
            <a:t>Confused</a:t>
          </a:r>
        </a:p>
      </dgm:t>
    </dgm:pt>
    <dgm:pt modelId="{CF41D2F5-D8BC-4D1B-A3A3-91BC144EB7F4}" type="parTrans" cxnId="{B951B0A1-2944-49D0-924F-7939A653C5A1}">
      <dgm:prSet/>
      <dgm:spPr/>
      <dgm:t>
        <a:bodyPr/>
        <a:lstStyle/>
        <a:p>
          <a:endParaRPr lang="en-US"/>
        </a:p>
      </dgm:t>
    </dgm:pt>
    <dgm:pt modelId="{207DF089-D94F-41F1-BC79-6A0C0C90DE6C}" type="sibTrans" cxnId="{B951B0A1-2944-49D0-924F-7939A653C5A1}">
      <dgm:prSet/>
      <dgm:spPr/>
      <dgm:t>
        <a:bodyPr/>
        <a:lstStyle/>
        <a:p>
          <a:endParaRPr lang="en-US"/>
        </a:p>
      </dgm:t>
    </dgm:pt>
    <dgm:pt modelId="{7C409877-7F10-4973-8B10-3739E26E4688}">
      <dgm:prSet phldrT="[Text]"/>
      <dgm:spPr/>
      <dgm:t>
        <a:bodyPr/>
        <a:lstStyle/>
        <a:p>
          <a:r>
            <a:rPr lang="en-US" dirty="0"/>
            <a:t>Distributed</a:t>
          </a:r>
        </a:p>
      </dgm:t>
    </dgm:pt>
    <dgm:pt modelId="{0E59473F-9E83-4DF8-BBBE-2B8574AED36E}" type="parTrans" cxnId="{226682CE-EC69-4115-91D0-375D684135DA}">
      <dgm:prSet/>
      <dgm:spPr/>
      <dgm:t>
        <a:bodyPr/>
        <a:lstStyle/>
        <a:p>
          <a:endParaRPr lang="en-US"/>
        </a:p>
      </dgm:t>
    </dgm:pt>
    <dgm:pt modelId="{34A2C3ED-C46C-43CF-ABA1-FDC19B04CC46}" type="sibTrans" cxnId="{226682CE-EC69-4115-91D0-375D684135DA}">
      <dgm:prSet/>
      <dgm:spPr/>
      <dgm:t>
        <a:bodyPr/>
        <a:lstStyle/>
        <a:p>
          <a:endParaRPr lang="en-US"/>
        </a:p>
      </dgm:t>
    </dgm:pt>
    <dgm:pt modelId="{B0592F92-480C-4ECE-9C16-C0EBEBD6975A}">
      <dgm:prSet phldrT="[Text]"/>
      <dgm:spPr/>
      <dgm:t>
        <a:bodyPr/>
        <a:lstStyle/>
        <a:p>
          <a:r>
            <a:rPr lang="en-US" dirty="0"/>
            <a:t>Merely confused</a:t>
          </a:r>
        </a:p>
      </dgm:t>
    </dgm:pt>
    <dgm:pt modelId="{14C6F94E-5FFC-4526-96B5-6F2A0A84E72D}" type="parTrans" cxnId="{03FE3120-2988-41CD-94F7-0C86AA9D8AFB}">
      <dgm:prSet/>
      <dgm:spPr/>
      <dgm:t>
        <a:bodyPr/>
        <a:lstStyle/>
        <a:p>
          <a:endParaRPr lang="en-US"/>
        </a:p>
      </dgm:t>
    </dgm:pt>
    <dgm:pt modelId="{7A75093C-D5C0-4297-97B7-D48C97A146B1}" type="sibTrans" cxnId="{03FE3120-2988-41CD-94F7-0C86AA9D8AFB}">
      <dgm:prSet/>
      <dgm:spPr/>
      <dgm:t>
        <a:bodyPr/>
        <a:lstStyle/>
        <a:p>
          <a:endParaRPr lang="en-US"/>
        </a:p>
      </dgm:t>
    </dgm:pt>
    <dgm:pt modelId="{18321F10-410F-4C1E-8680-D0D558EFBC7E}">
      <dgm:prSet phldrT="[Text]"/>
      <dgm:spPr/>
      <dgm:t>
        <a:bodyPr/>
        <a:lstStyle/>
        <a:p>
          <a:r>
            <a:rPr lang="en-US" b="1" i="1" dirty="0"/>
            <a:t>Some S </a:t>
          </a:r>
          <a:r>
            <a:rPr lang="en-US" b="0" i="1" dirty="0"/>
            <a:t>is P: Therefore, this S is P </a:t>
          </a:r>
          <a:r>
            <a:rPr lang="en-US" b="0" i="1" u="sng" dirty="0"/>
            <a:t>or </a:t>
          </a:r>
          <a:r>
            <a:rPr lang="en-US" b="0" i="1" u="none" dirty="0"/>
            <a:t>that S is P … etc.</a:t>
          </a:r>
          <a:endParaRPr lang="en-US" b="1" i="1" dirty="0"/>
        </a:p>
      </dgm:t>
    </dgm:pt>
    <dgm:pt modelId="{F4C058C2-328B-4286-9205-E23F0FDCBC81}" type="parTrans" cxnId="{297819EB-FF3E-4F22-A4F9-5AAC6E96B803}">
      <dgm:prSet/>
      <dgm:spPr/>
      <dgm:t>
        <a:bodyPr/>
        <a:lstStyle/>
        <a:p>
          <a:endParaRPr lang="en-US"/>
        </a:p>
      </dgm:t>
    </dgm:pt>
    <dgm:pt modelId="{7B7EF5C3-C692-4323-81FA-FDD49E2EEFF7}" type="sibTrans" cxnId="{297819EB-FF3E-4F22-A4F9-5AAC6E96B803}">
      <dgm:prSet/>
      <dgm:spPr/>
      <dgm:t>
        <a:bodyPr/>
        <a:lstStyle/>
        <a:p>
          <a:endParaRPr lang="en-US"/>
        </a:p>
      </dgm:t>
    </dgm:pt>
    <dgm:pt modelId="{87A8276C-6EB8-4178-898D-26D1105EAE76}">
      <dgm:prSet phldrT="[Text]"/>
      <dgm:spPr/>
      <dgm:t>
        <a:bodyPr/>
        <a:lstStyle/>
        <a:p>
          <a:r>
            <a:rPr lang="en-US" b="1" i="1" dirty="0"/>
            <a:t>Every S </a:t>
          </a:r>
          <a:r>
            <a:rPr lang="en-US" b="0" i="1" dirty="0"/>
            <a:t>is P: so this S is P, </a:t>
          </a:r>
          <a:r>
            <a:rPr lang="en-US" b="0" i="1" u="sng" dirty="0"/>
            <a:t>and</a:t>
          </a:r>
          <a:r>
            <a:rPr lang="en-US" b="0" i="1" u="none" dirty="0"/>
            <a:t> that S is P … etc.</a:t>
          </a:r>
          <a:endParaRPr lang="en-US" b="0" i="1" dirty="0"/>
        </a:p>
      </dgm:t>
    </dgm:pt>
    <dgm:pt modelId="{B5502936-EFCF-430D-91E2-F98F2FCDDECD}" type="parTrans" cxnId="{B9880197-60B9-4585-9E8A-38A7C07AD13F}">
      <dgm:prSet/>
      <dgm:spPr/>
      <dgm:t>
        <a:bodyPr/>
        <a:lstStyle/>
        <a:p>
          <a:endParaRPr lang="en-US"/>
        </a:p>
      </dgm:t>
    </dgm:pt>
    <dgm:pt modelId="{2496357F-C46C-4D64-96F4-35D4DBC34C92}" type="sibTrans" cxnId="{B9880197-60B9-4585-9E8A-38A7C07AD13F}">
      <dgm:prSet/>
      <dgm:spPr/>
      <dgm:t>
        <a:bodyPr/>
        <a:lstStyle/>
        <a:p>
          <a:endParaRPr lang="en-US"/>
        </a:p>
      </dgm:t>
    </dgm:pt>
    <dgm:pt modelId="{B900927E-FB53-46A9-8A86-0B8DEC747AAC}">
      <dgm:prSet phldrT="[Text]"/>
      <dgm:spPr/>
      <dgm:t>
        <a:bodyPr/>
        <a:lstStyle/>
        <a:p>
          <a:r>
            <a:rPr lang="en-US" b="0" i="1" dirty="0"/>
            <a:t>Every S is </a:t>
          </a:r>
          <a:r>
            <a:rPr lang="en-US" b="1" i="1" dirty="0"/>
            <a:t>P</a:t>
          </a:r>
          <a:r>
            <a:rPr lang="en-US" b="0" i="1" dirty="0"/>
            <a:t>: so Every S is this P </a:t>
          </a:r>
          <a:r>
            <a:rPr lang="en-US" b="0" i="1" u="sng" dirty="0"/>
            <a:t>or </a:t>
          </a:r>
          <a:r>
            <a:rPr lang="en-US" b="0" i="1" u="none" dirty="0"/>
            <a:t>that P … etc.</a:t>
          </a:r>
          <a:endParaRPr lang="en-US" b="0" i="1" dirty="0"/>
        </a:p>
      </dgm:t>
    </dgm:pt>
    <dgm:pt modelId="{8033CFDD-D7A1-4CC7-8F91-3FB82147D74D}" type="parTrans" cxnId="{6BF5EDDC-784E-4DF5-909F-09856CB216D1}">
      <dgm:prSet/>
      <dgm:spPr/>
      <dgm:t>
        <a:bodyPr/>
        <a:lstStyle/>
        <a:p>
          <a:endParaRPr lang="en-US"/>
        </a:p>
      </dgm:t>
    </dgm:pt>
    <dgm:pt modelId="{E370F117-EA27-4187-8EE2-B88BC42EABF8}" type="sibTrans" cxnId="{6BF5EDDC-784E-4DF5-909F-09856CB216D1}">
      <dgm:prSet/>
      <dgm:spPr/>
      <dgm:t>
        <a:bodyPr/>
        <a:lstStyle/>
        <a:p>
          <a:endParaRPr lang="en-US"/>
        </a:p>
      </dgm:t>
    </dgm:pt>
    <dgm:pt modelId="{C6564FFA-D389-4CFF-9D09-7F5BA33AFDE4}" type="pres">
      <dgm:prSet presAssocID="{7DC71C00-8241-4097-B8FF-A80C43732E6F}" presName="hierChild1" presStyleCnt="0">
        <dgm:presLayoutVars>
          <dgm:orgChart val="1"/>
          <dgm:chPref val="1"/>
          <dgm:dir/>
          <dgm:animOne val="branch"/>
          <dgm:animLvl val="lvl"/>
          <dgm:resizeHandles/>
        </dgm:presLayoutVars>
      </dgm:prSet>
      <dgm:spPr/>
    </dgm:pt>
    <dgm:pt modelId="{682238C8-9E9C-4D77-AA8D-03FE63180D39}" type="pres">
      <dgm:prSet presAssocID="{66987D52-4830-42A6-983B-9415F2F42BE4}" presName="hierRoot1" presStyleCnt="0">
        <dgm:presLayoutVars>
          <dgm:hierBranch val="init"/>
        </dgm:presLayoutVars>
      </dgm:prSet>
      <dgm:spPr/>
    </dgm:pt>
    <dgm:pt modelId="{C572AF84-47C5-4CD6-8DD3-C4314BB41147}" type="pres">
      <dgm:prSet presAssocID="{66987D52-4830-42A6-983B-9415F2F42BE4}" presName="rootComposite1" presStyleCnt="0"/>
      <dgm:spPr/>
    </dgm:pt>
    <dgm:pt modelId="{616D7E67-B364-4D32-B005-E99872219B77}" type="pres">
      <dgm:prSet presAssocID="{66987D52-4830-42A6-983B-9415F2F42BE4}" presName="rootText1" presStyleLbl="node0" presStyleIdx="0" presStyleCnt="1">
        <dgm:presLayoutVars>
          <dgm:chPref val="3"/>
        </dgm:presLayoutVars>
      </dgm:prSet>
      <dgm:spPr/>
    </dgm:pt>
    <dgm:pt modelId="{F2254580-9A63-4862-9FCE-C15ED275316A}" type="pres">
      <dgm:prSet presAssocID="{66987D52-4830-42A6-983B-9415F2F42BE4}" presName="rootConnector1" presStyleLbl="node1" presStyleIdx="0" presStyleCnt="0"/>
      <dgm:spPr/>
    </dgm:pt>
    <dgm:pt modelId="{E9354722-5442-49FA-BE10-4431A6852E18}" type="pres">
      <dgm:prSet presAssocID="{66987D52-4830-42A6-983B-9415F2F42BE4}" presName="hierChild2" presStyleCnt="0"/>
      <dgm:spPr/>
    </dgm:pt>
    <dgm:pt modelId="{8D41F0A5-6291-4BAD-9233-E1F8AB8C0985}" type="pres">
      <dgm:prSet presAssocID="{4242F706-482A-4D85-B89A-26054C0847CA}" presName="Name37" presStyleLbl="parChTrans1D2" presStyleIdx="0" presStyleCnt="2"/>
      <dgm:spPr/>
    </dgm:pt>
    <dgm:pt modelId="{05A7AA65-A061-490A-92FD-E69CC049DEE0}" type="pres">
      <dgm:prSet presAssocID="{4CCEE4F4-6F42-45F6-B8D9-78797A98F6DA}" presName="hierRoot2" presStyleCnt="0">
        <dgm:presLayoutVars>
          <dgm:hierBranch val="init"/>
        </dgm:presLayoutVars>
      </dgm:prSet>
      <dgm:spPr/>
    </dgm:pt>
    <dgm:pt modelId="{0268A2AE-0E0C-4F31-887E-8D8B9333915A}" type="pres">
      <dgm:prSet presAssocID="{4CCEE4F4-6F42-45F6-B8D9-78797A98F6DA}" presName="rootComposite" presStyleCnt="0"/>
      <dgm:spPr/>
    </dgm:pt>
    <dgm:pt modelId="{9FD65E88-F2FB-431A-9AD8-0E89E4D0A494}" type="pres">
      <dgm:prSet presAssocID="{4CCEE4F4-6F42-45F6-B8D9-78797A98F6DA}" presName="rootText" presStyleLbl="node2" presStyleIdx="0" presStyleCnt="2">
        <dgm:presLayoutVars>
          <dgm:chPref val="3"/>
        </dgm:presLayoutVars>
      </dgm:prSet>
      <dgm:spPr/>
    </dgm:pt>
    <dgm:pt modelId="{8C12A75D-39E8-4A4A-AE9D-842D73082925}" type="pres">
      <dgm:prSet presAssocID="{4CCEE4F4-6F42-45F6-B8D9-78797A98F6DA}" presName="rootConnector" presStyleLbl="node2" presStyleIdx="0" presStyleCnt="2"/>
      <dgm:spPr/>
    </dgm:pt>
    <dgm:pt modelId="{92C8C2E8-6777-48BC-8063-DF3C8DC23374}" type="pres">
      <dgm:prSet presAssocID="{4CCEE4F4-6F42-45F6-B8D9-78797A98F6DA}" presName="hierChild4" presStyleCnt="0"/>
      <dgm:spPr/>
    </dgm:pt>
    <dgm:pt modelId="{72D339CC-BE62-480A-8FCC-A19A553F2E2D}" type="pres">
      <dgm:prSet presAssocID="{F4C058C2-328B-4286-9205-E23F0FDCBC81}" presName="Name37" presStyleLbl="parChTrans1D3" presStyleIdx="0" presStyleCnt="3"/>
      <dgm:spPr/>
    </dgm:pt>
    <dgm:pt modelId="{72B4C2F1-C32F-4C26-99FD-599ACE8B9B7B}" type="pres">
      <dgm:prSet presAssocID="{18321F10-410F-4C1E-8680-D0D558EFBC7E}" presName="hierRoot2" presStyleCnt="0">
        <dgm:presLayoutVars>
          <dgm:hierBranch val="init"/>
        </dgm:presLayoutVars>
      </dgm:prSet>
      <dgm:spPr/>
    </dgm:pt>
    <dgm:pt modelId="{0E9A2D21-BBAC-47C6-B5A6-57E0CDDA43A4}" type="pres">
      <dgm:prSet presAssocID="{18321F10-410F-4C1E-8680-D0D558EFBC7E}" presName="rootComposite" presStyleCnt="0"/>
      <dgm:spPr/>
    </dgm:pt>
    <dgm:pt modelId="{78DFCDF1-A561-4721-ADC7-9F8B121574F4}" type="pres">
      <dgm:prSet presAssocID="{18321F10-410F-4C1E-8680-D0D558EFBC7E}" presName="rootText" presStyleLbl="node3" presStyleIdx="0" presStyleCnt="3">
        <dgm:presLayoutVars>
          <dgm:chPref val="3"/>
        </dgm:presLayoutVars>
      </dgm:prSet>
      <dgm:spPr/>
    </dgm:pt>
    <dgm:pt modelId="{B85131DC-5EF6-4CDC-B9F7-4C14BD658B97}" type="pres">
      <dgm:prSet presAssocID="{18321F10-410F-4C1E-8680-D0D558EFBC7E}" presName="rootConnector" presStyleLbl="node3" presStyleIdx="0" presStyleCnt="3"/>
      <dgm:spPr/>
    </dgm:pt>
    <dgm:pt modelId="{C33BC9AC-7D63-46BB-ADAC-A2A74803D744}" type="pres">
      <dgm:prSet presAssocID="{18321F10-410F-4C1E-8680-D0D558EFBC7E}" presName="hierChild4" presStyleCnt="0"/>
      <dgm:spPr/>
    </dgm:pt>
    <dgm:pt modelId="{5B467FF2-DE94-4747-B264-2727A270A9DE}" type="pres">
      <dgm:prSet presAssocID="{18321F10-410F-4C1E-8680-D0D558EFBC7E}" presName="hierChild5" presStyleCnt="0"/>
      <dgm:spPr/>
    </dgm:pt>
    <dgm:pt modelId="{2D97D2B2-3603-4C36-ABF6-4D4AB4E3040E}" type="pres">
      <dgm:prSet presAssocID="{4CCEE4F4-6F42-45F6-B8D9-78797A98F6DA}" presName="hierChild5" presStyleCnt="0"/>
      <dgm:spPr/>
    </dgm:pt>
    <dgm:pt modelId="{B57A7438-1748-4416-840D-79C09E309EC3}" type="pres">
      <dgm:prSet presAssocID="{CF41D2F5-D8BC-4D1B-A3A3-91BC144EB7F4}" presName="Name37" presStyleLbl="parChTrans1D2" presStyleIdx="1" presStyleCnt="2"/>
      <dgm:spPr/>
    </dgm:pt>
    <dgm:pt modelId="{8B94EF73-16D3-4B09-88A7-FD647AEA6250}" type="pres">
      <dgm:prSet presAssocID="{08AF6A67-7A09-4F2F-A6BD-0CB8FC732964}" presName="hierRoot2" presStyleCnt="0">
        <dgm:presLayoutVars>
          <dgm:hierBranch val="init"/>
        </dgm:presLayoutVars>
      </dgm:prSet>
      <dgm:spPr/>
    </dgm:pt>
    <dgm:pt modelId="{81B96EF1-E7F2-4203-98E4-65BB70E9F6D7}" type="pres">
      <dgm:prSet presAssocID="{08AF6A67-7A09-4F2F-A6BD-0CB8FC732964}" presName="rootComposite" presStyleCnt="0"/>
      <dgm:spPr/>
    </dgm:pt>
    <dgm:pt modelId="{13D04BB2-8F46-4E4E-970B-1B7C038A0870}" type="pres">
      <dgm:prSet presAssocID="{08AF6A67-7A09-4F2F-A6BD-0CB8FC732964}" presName="rootText" presStyleLbl="node2" presStyleIdx="1" presStyleCnt="2">
        <dgm:presLayoutVars>
          <dgm:chPref val="3"/>
        </dgm:presLayoutVars>
      </dgm:prSet>
      <dgm:spPr/>
    </dgm:pt>
    <dgm:pt modelId="{C6A5BAE5-B846-4B81-A4BA-CEB7E8505BDC}" type="pres">
      <dgm:prSet presAssocID="{08AF6A67-7A09-4F2F-A6BD-0CB8FC732964}" presName="rootConnector" presStyleLbl="node2" presStyleIdx="1" presStyleCnt="2"/>
      <dgm:spPr/>
    </dgm:pt>
    <dgm:pt modelId="{E61DB2ED-5F3E-46B5-A937-48B86AFD8734}" type="pres">
      <dgm:prSet presAssocID="{08AF6A67-7A09-4F2F-A6BD-0CB8FC732964}" presName="hierChild4" presStyleCnt="0"/>
      <dgm:spPr/>
    </dgm:pt>
    <dgm:pt modelId="{964129B4-B4B1-4FA0-B97F-5F06BA5881E5}" type="pres">
      <dgm:prSet presAssocID="{0E59473F-9E83-4DF8-BBBE-2B8574AED36E}" presName="Name37" presStyleLbl="parChTrans1D3" presStyleIdx="1" presStyleCnt="3"/>
      <dgm:spPr/>
    </dgm:pt>
    <dgm:pt modelId="{226B3EAE-9377-4D94-8692-4FF806E7F838}" type="pres">
      <dgm:prSet presAssocID="{7C409877-7F10-4973-8B10-3739E26E4688}" presName="hierRoot2" presStyleCnt="0">
        <dgm:presLayoutVars>
          <dgm:hierBranch val="init"/>
        </dgm:presLayoutVars>
      </dgm:prSet>
      <dgm:spPr/>
    </dgm:pt>
    <dgm:pt modelId="{F44817F0-D921-41C3-800C-AE096BF19B68}" type="pres">
      <dgm:prSet presAssocID="{7C409877-7F10-4973-8B10-3739E26E4688}" presName="rootComposite" presStyleCnt="0"/>
      <dgm:spPr/>
    </dgm:pt>
    <dgm:pt modelId="{938DD0BD-034D-44E4-9D30-73A0128664B7}" type="pres">
      <dgm:prSet presAssocID="{7C409877-7F10-4973-8B10-3739E26E4688}" presName="rootText" presStyleLbl="node3" presStyleIdx="1" presStyleCnt="3">
        <dgm:presLayoutVars>
          <dgm:chPref val="3"/>
        </dgm:presLayoutVars>
      </dgm:prSet>
      <dgm:spPr/>
    </dgm:pt>
    <dgm:pt modelId="{EA6F1BE1-B1AC-4280-89A7-BF14C7823B96}" type="pres">
      <dgm:prSet presAssocID="{7C409877-7F10-4973-8B10-3739E26E4688}" presName="rootConnector" presStyleLbl="node3" presStyleIdx="1" presStyleCnt="3"/>
      <dgm:spPr/>
    </dgm:pt>
    <dgm:pt modelId="{D455288D-5445-4965-AB0B-C166FDF11DD5}" type="pres">
      <dgm:prSet presAssocID="{7C409877-7F10-4973-8B10-3739E26E4688}" presName="hierChild4" presStyleCnt="0"/>
      <dgm:spPr/>
    </dgm:pt>
    <dgm:pt modelId="{3F5CA96C-85FF-473E-978E-52215A148D97}" type="pres">
      <dgm:prSet presAssocID="{B5502936-EFCF-430D-91E2-F98F2FCDDECD}" presName="Name37" presStyleLbl="parChTrans1D4" presStyleIdx="0" presStyleCnt="2"/>
      <dgm:spPr/>
    </dgm:pt>
    <dgm:pt modelId="{623B295B-8A4E-4D8C-ADA0-044289A1E63E}" type="pres">
      <dgm:prSet presAssocID="{87A8276C-6EB8-4178-898D-26D1105EAE76}" presName="hierRoot2" presStyleCnt="0">
        <dgm:presLayoutVars>
          <dgm:hierBranch val="init"/>
        </dgm:presLayoutVars>
      </dgm:prSet>
      <dgm:spPr/>
    </dgm:pt>
    <dgm:pt modelId="{952D3AB0-1F02-4F40-A0AA-DA58570BCFBF}" type="pres">
      <dgm:prSet presAssocID="{87A8276C-6EB8-4178-898D-26D1105EAE76}" presName="rootComposite" presStyleCnt="0"/>
      <dgm:spPr/>
    </dgm:pt>
    <dgm:pt modelId="{D60069AC-ADBE-4F73-AE90-163C74473FEA}" type="pres">
      <dgm:prSet presAssocID="{87A8276C-6EB8-4178-898D-26D1105EAE76}" presName="rootText" presStyleLbl="node4" presStyleIdx="0" presStyleCnt="2">
        <dgm:presLayoutVars>
          <dgm:chPref val="3"/>
        </dgm:presLayoutVars>
      </dgm:prSet>
      <dgm:spPr/>
    </dgm:pt>
    <dgm:pt modelId="{E02406BA-0739-47C9-81A7-E9BE10B9570B}" type="pres">
      <dgm:prSet presAssocID="{87A8276C-6EB8-4178-898D-26D1105EAE76}" presName="rootConnector" presStyleLbl="node4" presStyleIdx="0" presStyleCnt="2"/>
      <dgm:spPr/>
    </dgm:pt>
    <dgm:pt modelId="{EB2EB698-1652-41DF-B39C-D42D3381456A}" type="pres">
      <dgm:prSet presAssocID="{87A8276C-6EB8-4178-898D-26D1105EAE76}" presName="hierChild4" presStyleCnt="0"/>
      <dgm:spPr/>
    </dgm:pt>
    <dgm:pt modelId="{77994CC1-A33B-4ACF-A7CE-096407784696}" type="pres">
      <dgm:prSet presAssocID="{87A8276C-6EB8-4178-898D-26D1105EAE76}" presName="hierChild5" presStyleCnt="0"/>
      <dgm:spPr/>
    </dgm:pt>
    <dgm:pt modelId="{E6D351B1-FE44-41CC-9000-9133FE8CE763}" type="pres">
      <dgm:prSet presAssocID="{7C409877-7F10-4973-8B10-3739E26E4688}" presName="hierChild5" presStyleCnt="0"/>
      <dgm:spPr/>
    </dgm:pt>
    <dgm:pt modelId="{4A0A8226-D462-4260-AAD8-50DF8C39BC74}" type="pres">
      <dgm:prSet presAssocID="{14C6F94E-5FFC-4526-96B5-6F2A0A84E72D}" presName="Name37" presStyleLbl="parChTrans1D3" presStyleIdx="2" presStyleCnt="3"/>
      <dgm:spPr/>
    </dgm:pt>
    <dgm:pt modelId="{DF205B04-45CC-4B38-BF9D-DAF4EDDCF3D7}" type="pres">
      <dgm:prSet presAssocID="{B0592F92-480C-4ECE-9C16-C0EBEBD6975A}" presName="hierRoot2" presStyleCnt="0">
        <dgm:presLayoutVars>
          <dgm:hierBranch val="init"/>
        </dgm:presLayoutVars>
      </dgm:prSet>
      <dgm:spPr/>
    </dgm:pt>
    <dgm:pt modelId="{E9744EE7-6A8F-41BF-A1BE-301CC66070A1}" type="pres">
      <dgm:prSet presAssocID="{B0592F92-480C-4ECE-9C16-C0EBEBD6975A}" presName="rootComposite" presStyleCnt="0"/>
      <dgm:spPr/>
    </dgm:pt>
    <dgm:pt modelId="{7EB084CD-69D2-4330-9347-A7D3DA98D98B}" type="pres">
      <dgm:prSet presAssocID="{B0592F92-480C-4ECE-9C16-C0EBEBD6975A}" presName="rootText" presStyleLbl="node3" presStyleIdx="2" presStyleCnt="3">
        <dgm:presLayoutVars>
          <dgm:chPref val="3"/>
        </dgm:presLayoutVars>
      </dgm:prSet>
      <dgm:spPr/>
    </dgm:pt>
    <dgm:pt modelId="{955C39E5-87F4-49BE-BEB3-C26162668E49}" type="pres">
      <dgm:prSet presAssocID="{B0592F92-480C-4ECE-9C16-C0EBEBD6975A}" presName="rootConnector" presStyleLbl="node3" presStyleIdx="2" presStyleCnt="3"/>
      <dgm:spPr/>
    </dgm:pt>
    <dgm:pt modelId="{984E186E-706E-4940-9CF8-15F707CDB657}" type="pres">
      <dgm:prSet presAssocID="{B0592F92-480C-4ECE-9C16-C0EBEBD6975A}" presName="hierChild4" presStyleCnt="0"/>
      <dgm:spPr/>
    </dgm:pt>
    <dgm:pt modelId="{32E65F87-612B-44A2-85A4-36DC73025714}" type="pres">
      <dgm:prSet presAssocID="{8033CFDD-D7A1-4CC7-8F91-3FB82147D74D}" presName="Name37" presStyleLbl="parChTrans1D4" presStyleIdx="1" presStyleCnt="2"/>
      <dgm:spPr/>
    </dgm:pt>
    <dgm:pt modelId="{0840C587-F68A-4B32-A185-8CDA0F85F150}" type="pres">
      <dgm:prSet presAssocID="{B900927E-FB53-46A9-8A86-0B8DEC747AAC}" presName="hierRoot2" presStyleCnt="0">
        <dgm:presLayoutVars>
          <dgm:hierBranch val="init"/>
        </dgm:presLayoutVars>
      </dgm:prSet>
      <dgm:spPr/>
    </dgm:pt>
    <dgm:pt modelId="{9C596171-B032-4888-9C0F-DDF094393EEB}" type="pres">
      <dgm:prSet presAssocID="{B900927E-FB53-46A9-8A86-0B8DEC747AAC}" presName="rootComposite" presStyleCnt="0"/>
      <dgm:spPr/>
    </dgm:pt>
    <dgm:pt modelId="{3B8EADF4-A075-4BB0-8C4B-34C11A673B38}" type="pres">
      <dgm:prSet presAssocID="{B900927E-FB53-46A9-8A86-0B8DEC747AAC}" presName="rootText" presStyleLbl="node4" presStyleIdx="1" presStyleCnt="2">
        <dgm:presLayoutVars>
          <dgm:chPref val="3"/>
        </dgm:presLayoutVars>
      </dgm:prSet>
      <dgm:spPr/>
    </dgm:pt>
    <dgm:pt modelId="{CA3F2FD3-EADD-4EF7-B6D3-5D661EEB2038}" type="pres">
      <dgm:prSet presAssocID="{B900927E-FB53-46A9-8A86-0B8DEC747AAC}" presName="rootConnector" presStyleLbl="node4" presStyleIdx="1" presStyleCnt="2"/>
      <dgm:spPr/>
    </dgm:pt>
    <dgm:pt modelId="{E33DCB75-61B5-497F-A6DF-C63D90E29CDD}" type="pres">
      <dgm:prSet presAssocID="{B900927E-FB53-46A9-8A86-0B8DEC747AAC}" presName="hierChild4" presStyleCnt="0"/>
      <dgm:spPr/>
    </dgm:pt>
    <dgm:pt modelId="{1507A300-8C0C-4A24-B393-C832FC6ADB80}" type="pres">
      <dgm:prSet presAssocID="{B900927E-FB53-46A9-8A86-0B8DEC747AAC}" presName="hierChild5" presStyleCnt="0"/>
      <dgm:spPr/>
    </dgm:pt>
    <dgm:pt modelId="{0B55BDFE-E68B-438F-9820-9C89160295EE}" type="pres">
      <dgm:prSet presAssocID="{B0592F92-480C-4ECE-9C16-C0EBEBD6975A}" presName="hierChild5" presStyleCnt="0"/>
      <dgm:spPr/>
    </dgm:pt>
    <dgm:pt modelId="{81163F37-07FD-4634-A84E-EFDE5FF09B10}" type="pres">
      <dgm:prSet presAssocID="{08AF6A67-7A09-4F2F-A6BD-0CB8FC732964}" presName="hierChild5" presStyleCnt="0"/>
      <dgm:spPr/>
    </dgm:pt>
    <dgm:pt modelId="{06C44026-9674-4452-BD4F-09D0DE8EEBB7}" type="pres">
      <dgm:prSet presAssocID="{66987D52-4830-42A6-983B-9415F2F42BE4}" presName="hierChild3" presStyleCnt="0"/>
      <dgm:spPr/>
    </dgm:pt>
  </dgm:ptLst>
  <dgm:cxnLst>
    <dgm:cxn modelId="{F1A47006-0217-408B-8389-80E056F8FF19}" type="presOf" srcId="{CF41D2F5-D8BC-4D1B-A3A3-91BC144EB7F4}" destId="{B57A7438-1748-4416-840D-79C09E309EC3}" srcOrd="0" destOrd="0" presId="urn:microsoft.com/office/officeart/2005/8/layout/orgChart1"/>
    <dgm:cxn modelId="{3844190C-6D51-48CF-BE12-C9AA804FF04B}" type="presOf" srcId="{B900927E-FB53-46A9-8A86-0B8DEC747AAC}" destId="{CA3F2FD3-EADD-4EF7-B6D3-5D661EEB2038}" srcOrd="1" destOrd="0" presId="urn:microsoft.com/office/officeart/2005/8/layout/orgChart1"/>
    <dgm:cxn modelId="{006A7D0E-3DE6-4906-B6C1-1566B28C17B3}" type="presOf" srcId="{18321F10-410F-4C1E-8680-D0D558EFBC7E}" destId="{B85131DC-5EF6-4CDC-B9F7-4C14BD658B97}" srcOrd="1" destOrd="0" presId="urn:microsoft.com/office/officeart/2005/8/layout/orgChart1"/>
    <dgm:cxn modelId="{5FBCAD17-8BB0-4D8C-9222-0B8EA74EBCE3}" srcId="{7DC71C00-8241-4097-B8FF-A80C43732E6F}" destId="{66987D52-4830-42A6-983B-9415F2F42BE4}" srcOrd="0" destOrd="0" parTransId="{6EDD7947-E562-473D-BD93-9EFDFED74F2F}" sibTransId="{11C52DA6-D14F-46A6-AE37-CC7764616834}"/>
    <dgm:cxn modelId="{39286B1A-FE9F-42D8-A29E-572B068481DF}" type="presOf" srcId="{B0592F92-480C-4ECE-9C16-C0EBEBD6975A}" destId="{7EB084CD-69D2-4330-9347-A7D3DA98D98B}" srcOrd="0" destOrd="0" presId="urn:microsoft.com/office/officeart/2005/8/layout/orgChart1"/>
    <dgm:cxn modelId="{C592371E-F06E-497E-971E-1EEE45521188}" type="presOf" srcId="{4242F706-482A-4D85-B89A-26054C0847CA}" destId="{8D41F0A5-6291-4BAD-9233-E1F8AB8C0985}" srcOrd="0" destOrd="0" presId="urn:microsoft.com/office/officeart/2005/8/layout/orgChart1"/>
    <dgm:cxn modelId="{03FE3120-2988-41CD-94F7-0C86AA9D8AFB}" srcId="{08AF6A67-7A09-4F2F-A6BD-0CB8FC732964}" destId="{B0592F92-480C-4ECE-9C16-C0EBEBD6975A}" srcOrd="1" destOrd="0" parTransId="{14C6F94E-5FFC-4526-96B5-6F2A0A84E72D}" sibTransId="{7A75093C-D5C0-4297-97B7-D48C97A146B1}"/>
    <dgm:cxn modelId="{6422AF24-941D-4DFD-AB20-00572F97353F}" type="presOf" srcId="{08AF6A67-7A09-4F2F-A6BD-0CB8FC732964}" destId="{13D04BB2-8F46-4E4E-970B-1B7C038A0870}" srcOrd="0" destOrd="0" presId="urn:microsoft.com/office/officeart/2005/8/layout/orgChart1"/>
    <dgm:cxn modelId="{F5E49026-75BE-4CBF-9B9F-7505DCC12763}" type="presOf" srcId="{0E59473F-9E83-4DF8-BBBE-2B8574AED36E}" destId="{964129B4-B4B1-4FA0-B97F-5F06BA5881E5}" srcOrd="0" destOrd="0" presId="urn:microsoft.com/office/officeart/2005/8/layout/orgChart1"/>
    <dgm:cxn modelId="{4E6AD426-2ECB-475D-B695-D5C5BD113342}" type="presOf" srcId="{87A8276C-6EB8-4178-898D-26D1105EAE76}" destId="{E02406BA-0739-47C9-81A7-E9BE10B9570B}" srcOrd="1" destOrd="0" presId="urn:microsoft.com/office/officeart/2005/8/layout/orgChart1"/>
    <dgm:cxn modelId="{59F6CB38-CCBF-4DA5-BD62-B80EDA3A346F}" type="presOf" srcId="{66987D52-4830-42A6-983B-9415F2F42BE4}" destId="{616D7E67-B364-4D32-B005-E99872219B77}" srcOrd="0" destOrd="0" presId="urn:microsoft.com/office/officeart/2005/8/layout/orgChart1"/>
    <dgm:cxn modelId="{11B32F5C-3FB5-403A-AD9F-284C19EE89B9}" srcId="{66987D52-4830-42A6-983B-9415F2F42BE4}" destId="{4CCEE4F4-6F42-45F6-B8D9-78797A98F6DA}" srcOrd="0" destOrd="0" parTransId="{4242F706-482A-4D85-B89A-26054C0847CA}" sibTransId="{019C093F-7079-4C21-BE18-A9ED56BEF170}"/>
    <dgm:cxn modelId="{3ADF835E-3BF7-4AEA-BC5C-23ED6C34F1BD}" type="presOf" srcId="{8033CFDD-D7A1-4CC7-8F91-3FB82147D74D}" destId="{32E65F87-612B-44A2-85A4-36DC73025714}" srcOrd="0" destOrd="0" presId="urn:microsoft.com/office/officeart/2005/8/layout/orgChart1"/>
    <dgm:cxn modelId="{6579266C-117D-452E-A889-891264BFCCFB}" type="presOf" srcId="{B5502936-EFCF-430D-91E2-F98F2FCDDECD}" destId="{3F5CA96C-85FF-473E-978E-52215A148D97}" srcOrd="0" destOrd="0" presId="urn:microsoft.com/office/officeart/2005/8/layout/orgChart1"/>
    <dgm:cxn modelId="{4F00C573-10C2-4043-8B0B-1915B60BC592}" type="presOf" srcId="{7C409877-7F10-4973-8B10-3739E26E4688}" destId="{EA6F1BE1-B1AC-4280-89A7-BF14C7823B96}" srcOrd="1" destOrd="0" presId="urn:microsoft.com/office/officeart/2005/8/layout/orgChart1"/>
    <dgm:cxn modelId="{D46AC357-05FA-4772-A371-250CDDD9C4DC}" type="presOf" srcId="{14C6F94E-5FFC-4526-96B5-6F2A0A84E72D}" destId="{4A0A8226-D462-4260-AAD8-50DF8C39BC74}" srcOrd="0" destOrd="0" presId="urn:microsoft.com/office/officeart/2005/8/layout/orgChart1"/>
    <dgm:cxn modelId="{186E157E-99E0-4AA7-9007-095B01D7C80A}" type="presOf" srcId="{87A8276C-6EB8-4178-898D-26D1105EAE76}" destId="{D60069AC-ADBE-4F73-AE90-163C74473FEA}" srcOrd="0" destOrd="0" presId="urn:microsoft.com/office/officeart/2005/8/layout/orgChart1"/>
    <dgm:cxn modelId="{E5E4DB91-20D4-40E6-8276-71737D436AFD}" type="presOf" srcId="{18321F10-410F-4C1E-8680-D0D558EFBC7E}" destId="{78DFCDF1-A561-4721-ADC7-9F8B121574F4}" srcOrd="0" destOrd="0" presId="urn:microsoft.com/office/officeart/2005/8/layout/orgChart1"/>
    <dgm:cxn modelId="{57525D93-86EC-4183-B4A1-47EA9CA77477}" type="presOf" srcId="{4CCEE4F4-6F42-45F6-B8D9-78797A98F6DA}" destId="{8C12A75D-39E8-4A4A-AE9D-842D73082925}" srcOrd="1" destOrd="0" presId="urn:microsoft.com/office/officeart/2005/8/layout/orgChart1"/>
    <dgm:cxn modelId="{B9880197-60B9-4585-9E8A-38A7C07AD13F}" srcId="{7C409877-7F10-4973-8B10-3739E26E4688}" destId="{87A8276C-6EB8-4178-898D-26D1105EAE76}" srcOrd="0" destOrd="0" parTransId="{B5502936-EFCF-430D-91E2-F98F2FCDDECD}" sibTransId="{2496357F-C46C-4D64-96F4-35D4DBC34C92}"/>
    <dgm:cxn modelId="{82277F9B-EBC5-4D15-A7E4-07676F24AEB1}" type="presOf" srcId="{66987D52-4830-42A6-983B-9415F2F42BE4}" destId="{F2254580-9A63-4862-9FCE-C15ED275316A}" srcOrd="1" destOrd="0" presId="urn:microsoft.com/office/officeart/2005/8/layout/orgChart1"/>
    <dgm:cxn modelId="{BA23959D-0629-4334-BFA3-073FB0F30A9A}" type="presOf" srcId="{4CCEE4F4-6F42-45F6-B8D9-78797A98F6DA}" destId="{9FD65E88-F2FB-431A-9AD8-0E89E4D0A494}" srcOrd="0" destOrd="0" presId="urn:microsoft.com/office/officeart/2005/8/layout/orgChart1"/>
    <dgm:cxn modelId="{B951B0A1-2944-49D0-924F-7939A653C5A1}" srcId="{66987D52-4830-42A6-983B-9415F2F42BE4}" destId="{08AF6A67-7A09-4F2F-A6BD-0CB8FC732964}" srcOrd="1" destOrd="0" parTransId="{CF41D2F5-D8BC-4D1B-A3A3-91BC144EB7F4}" sibTransId="{207DF089-D94F-41F1-BC79-6A0C0C90DE6C}"/>
    <dgm:cxn modelId="{2DB608A4-1466-43BE-9A75-5B3B68350158}" type="presOf" srcId="{08AF6A67-7A09-4F2F-A6BD-0CB8FC732964}" destId="{C6A5BAE5-B846-4B81-A4BA-CEB7E8505BDC}" srcOrd="1" destOrd="0" presId="urn:microsoft.com/office/officeart/2005/8/layout/orgChart1"/>
    <dgm:cxn modelId="{C54A70A7-1F05-4C60-A0E2-991F736C0DDA}" type="presOf" srcId="{B900927E-FB53-46A9-8A86-0B8DEC747AAC}" destId="{3B8EADF4-A075-4BB0-8C4B-34C11A673B38}" srcOrd="0" destOrd="0" presId="urn:microsoft.com/office/officeart/2005/8/layout/orgChart1"/>
    <dgm:cxn modelId="{9F2557A8-37A5-4AFC-BBFC-6EDA3A03DD15}" type="presOf" srcId="{7DC71C00-8241-4097-B8FF-A80C43732E6F}" destId="{C6564FFA-D389-4CFF-9D09-7F5BA33AFDE4}" srcOrd="0" destOrd="0" presId="urn:microsoft.com/office/officeart/2005/8/layout/orgChart1"/>
    <dgm:cxn modelId="{D5CBDFB0-2D36-4568-8975-43A753A22E2A}" type="presOf" srcId="{7C409877-7F10-4973-8B10-3739E26E4688}" destId="{938DD0BD-034D-44E4-9D30-73A0128664B7}" srcOrd="0" destOrd="0" presId="urn:microsoft.com/office/officeart/2005/8/layout/orgChart1"/>
    <dgm:cxn modelId="{E2372EBC-4BCB-48DF-B47B-4CF555EB6294}" type="presOf" srcId="{B0592F92-480C-4ECE-9C16-C0EBEBD6975A}" destId="{955C39E5-87F4-49BE-BEB3-C26162668E49}" srcOrd="1" destOrd="0" presId="urn:microsoft.com/office/officeart/2005/8/layout/orgChart1"/>
    <dgm:cxn modelId="{BA0F0FC9-EB11-4F19-9360-5D50B0A57AE3}" type="presOf" srcId="{F4C058C2-328B-4286-9205-E23F0FDCBC81}" destId="{72D339CC-BE62-480A-8FCC-A19A553F2E2D}" srcOrd="0" destOrd="0" presId="urn:microsoft.com/office/officeart/2005/8/layout/orgChart1"/>
    <dgm:cxn modelId="{226682CE-EC69-4115-91D0-375D684135DA}" srcId="{08AF6A67-7A09-4F2F-A6BD-0CB8FC732964}" destId="{7C409877-7F10-4973-8B10-3739E26E4688}" srcOrd="0" destOrd="0" parTransId="{0E59473F-9E83-4DF8-BBBE-2B8574AED36E}" sibTransId="{34A2C3ED-C46C-43CF-ABA1-FDC19B04CC46}"/>
    <dgm:cxn modelId="{6BF5EDDC-784E-4DF5-909F-09856CB216D1}" srcId="{B0592F92-480C-4ECE-9C16-C0EBEBD6975A}" destId="{B900927E-FB53-46A9-8A86-0B8DEC747AAC}" srcOrd="0" destOrd="0" parTransId="{8033CFDD-D7A1-4CC7-8F91-3FB82147D74D}" sibTransId="{E370F117-EA27-4187-8EE2-B88BC42EABF8}"/>
    <dgm:cxn modelId="{297819EB-FF3E-4F22-A4F9-5AAC6E96B803}" srcId="{4CCEE4F4-6F42-45F6-B8D9-78797A98F6DA}" destId="{18321F10-410F-4C1E-8680-D0D558EFBC7E}" srcOrd="0" destOrd="0" parTransId="{F4C058C2-328B-4286-9205-E23F0FDCBC81}" sibTransId="{7B7EF5C3-C692-4323-81FA-FDD49E2EEFF7}"/>
    <dgm:cxn modelId="{EF6F628C-0E7C-4564-BFBD-C9AE6781577D}" type="presParOf" srcId="{C6564FFA-D389-4CFF-9D09-7F5BA33AFDE4}" destId="{682238C8-9E9C-4D77-AA8D-03FE63180D39}" srcOrd="0" destOrd="0" presId="urn:microsoft.com/office/officeart/2005/8/layout/orgChart1"/>
    <dgm:cxn modelId="{463DC2F1-AF14-4056-98A3-B6BC27610337}" type="presParOf" srcId="{682238C8-9E9C-4D77-AA8D-03FE63180D39}" destId="{C572AF84-47C5-4CD6-8DD3-C4314BB41147}" srcOrd="0" destOrd="0" presId="urn:microsoft.com/office/officeart/2005/8/layout/orgChart1"/>
    <dgm:cxn modelId="{783DBC65-51AA-4846-AC3F-AD571F7438FE}" type="presParOf" srcId="{C572AF84-47C5-4CD6-8DD3-C4314BB41147}" destId="{616D7E67-B364-4D32-B005-E99872219B77}" srcOrd="0" destOrd="0" presId="urn:microsoft.com/office/officeart/2005/8/layout/orgChart1"/>
    <dgm:cxn modelId="{7287EE86-B1D6-498E-BBC7-6C71F4436110}" type="presParOf" srcId="{C572AF84-47C5-4CD6-8DD3-C4314BB41147}" destId="{F2254580-9A63-4862-9FCE-C15ED275316A}" srcOrd="1" destOrd="0" presId="urn:microsoft.com/office/officeart/2005/8/layout/orgChart1"/>
    <dgm:cxn modelId="{F8634209-931C-488D-8E19-46D8C9E87C13}" type="presParOf" srcId="{682238C8-9E9C-4D77-AA8D-03FE63180D39}" destId="{E9354722-5442-49FA-BE10-4431A6852E18}" srcOrd="1" destOrd="0" presId="urn:microsoft.com/office/officeart/2005/8/layout/orgChart1"/>
    <dgm:cxn modelId="{B7F6CB84-45BC-4171-A7DB-9E4D79A4CC72}" type="presParOf" srcId="{E9354722-5442-49FA-BE10-4431A6852E18}" destId="{8D41F0A5-6291-4BAD-9233-E1F8AB8C0985}" srcOrd="0" destOrd="0" presId="urn:microsoft.com/office/officeart/2005/8/layout/orgChart1"/>
    <dgm:cxn modelId="{C1F3E3D9-B5D5-41BA-B631-69096F52553A}" type="presParOf" srcId="{E9354722-5442-49FA-BE10-4431A6852E18}" destId="{05A7AA65-A061-490A-92FD-E69CC049DEE0}" srcOrd="1" destOrd="0" presId="urn:microsoft.com/office/officeart/2005/8/layout/orgChart1"/>
    <dgm:cxn modelId="{5ACF88E7-A1FC-48CB-AF07-E68AE7D55183}" type="presParOf" srcId="{05A7AA65-A061-490A-92FD-E69CC049DEE0}" destId="{0268A2AE-0E0C-4F31-887E-8D8B9333915A}" srcOrd="0" destOrd="0" presId="urn:microsoft.com/office/officeart/2005/8/layout/orgChart1"/>
    <dgm:cxn modelId="{F3B48CC8-E9E1-473A-A4E5-8BA8F217D4AB}" type="presParOf" srcId="{0268A2AE-0E0C-4F31-887E-8D8B9333915A}" destId="{9FD65E88-F2FB-431A-9AD8-0E89E4D0A494}" srcOrd="0" destOrd="0" presId="urn:microsoft.com/office/officeart/2005/8/layout/orgChart1"/>
    <dgm:cxn modelId="{0755C809-2993-43BC-B382-6938DC485BE7}" type="presParOf" srcId="{0268A2AE-0E0C-4F31-887E-8D8B9333915A}" destId="{8C12A75D-39E8-4A4A-AE9D-842D73082925}" srcOrd="1" destOrd="0" presId="urn:microsoft.com/office/officeart/2005/8/layout/orgChart1"/>
    <dgm:cxn modelId="{4655FE1C-441A-4B20-AB8B-95C918310A68}" type="presParOf" srcId="{05A7AA65-A061-490A-92FD-E69CC049DEE0}" destId="{92C8C2E8-6777-48BC-8063-DF3C8DC23374}" srcOrd="1" destOrd="0" presId="urn:microsoft.com/office/officeart/2005/8/layout/orgChart1"/>
    <dgm:cxn modelId="{D34F638C-B1DF-491B-BEC4-7840DE7C1068}" type="presParOf" srcId="{92C8C2E8-6777-48BC-8063-DF3C8DC23374}" destId="{72D339CC-BE62-480A-8FCC-A19A553F2E2D}" srcOrd="0" destOrd="0" presId="urn:microsoft.com/office/officeart/2005/8/layout/orgChart1"/>
    <dgm:cxn modelId="{0C338ABB-CB0E-4623-B29E-56E037C4BA8B}" type="presParOf" srcId="{92C8C2E8-6777-48BC-8063-DF3C8DC23374}" destId="{72B4C2F1-C32F-4C26-99FD-599ACE8B9B7B}" srcOrd="1" destOrd="0" presId="urn:microsoft.com/office/officeart/2005/8/layout/orgChart1"/>
    <dgm:cxn modelId="{728D9259-6784-415D-B7F7-A94508041D1C}" type="presParOf" srcId="{72B4C2F1-C32F-4C26-99FD-599ACE8B9B7B}" destId="{0E9A2D21-BBAC-47C6-B5A6-57E0CDDA43A4}" srcOrd="0" destOrd="0" presId="urn:microsoft.com/office/officeart/2005/8/layout/orgChart1"/>
    <dgm:cxn modelId="{EFF05066-10A8-4FA4-BD88-D048593ADA07}" type="presParOf" srcId="{0E9A2D21-BBAC-47C6-B5A6-57E0CDDA43A4}" destId="{78DFCDF1-A561-4721-ADC7-9F8B121574F4}" srcOrd="0" destOrd="0" presId="urn:microsoft.com/office/officeart/2005/8/layout/orgChart1"/>
    <dgm:cxn modelId="{4E8AF1BC-8913-44CE-81A9-5F9E6CF9D365}" type="presParOf" srcId="{0E9A2D21-BBAC-47C6-B5A6-57E0CDDA43A4}" destId="{B85131DC-5EF6-4CDC-B9F7-4C14BD658B97}" srcOrd="1" destOrd="0" presId="urn:microsoft.com/office/officeart/2005/8/layout/orgChart1"/>
    <dgm:cxn modelId="{4CEF4FCF-8008-4AB9-9186-6AE7365A938D}" type="presParOf" srcId="{72B4C2F1-C32F-4C26-99FD-599ACE8B9B7B}" destId="{C33BC9AC-7D63-46BB-ADAC-A2A74803D744}" srcOrd="1" destOrd="0" presId="urn:microsoft.com/office/officeart/2005/8/layout/orgChart1"/>
    <dgm:cxn modelId="{B3BFA462-2B9A-4DB2-A9A5-9D42EFE5A5BB}" type="presParOf" srcId="{72B4C2F1-C32F-4C26-99FD-599ACE8B9B7B}" destId="{5B467FF2-DE94-4747-B264-2727A270A9DE}" srcOrd="2" destOrd="0" presId="urn:microsoft.com/office/officeart/2005/8/layout/orgChart1"/>
    <dgm:cxn modelId="{81C674A6-9974-4B83-B549-EA880521B739}" type="presParOf" srcId="{05A7AA65-A061-490A-92FD-E69CC049DEE0}" destId="{2D97D2B2-3603-4C36-ABF6-4D4AB4E3040E}" srcOrd="2" destOrd="0" presId="urn:microsoft.com/office/officeart/2005/8/layout/orgChart1"/>
    <dgm:cxn modelId="{775C4AA1-FDB9-4615-818E-AAB27BE4EFE1}" type="presParOf" srcId="{E9354722-5442-49FA-BE10-4431A6852E18}" destId="{B57A7438-1748-4416-840D-79C09E309EC3}" srcOrd="2" destOrd="0" presId="urn:microsoft.com/office/officeart/2005/8/layout/orgChart1"/>
    <dgm:cxn modelId="{FFB5EB28-9B7F-4CD4-864F-5F34C213B681}" type="presParOf" srcId="{E9354722-5442-49FA-BE10-4431A6852E18}" destId="{8B94EF73-16D3-4B09-88A7-FD647AEA6250}" srcOrd="3" destOrd="0" presId="urn:microsoft.com/office/officeart/2005/8/layout/orgChart1"/>
    <dgm:cxn modelId="{DD18A378-45EB-4EE6-AF3B-11742B63DEF0}" type="presParOf" srcId="{8B94EF73-16D3-4B09-88A7-FD647AEA6250}" destId="{81B96EF1-E7F2-4203-98E4-65BB70E9F6D7}" srcOrd="0" destOrd="0" presId="urn:microsoft.com/office/officeart/2005/8/layout/orgChart1"/>
    <dgm:cxn modelId="{ED5C66CE-A367-481D-B587-8A3C75F583C2}" type="presParOf" srcId="{81B96EF1-E7F2-4203-98E4-65BB70E9F6D7}" destId="{13D04BB2-8F46-4E4E-970B-1B7C038A0870}" srcOrd="0" destOrd="0" presId="urn:microsoft.com/office/officeart/2005/8/layout/orgChart1"/>
    <dgm:cxn modelId="{E51D8CC7-F1CC-47B4-8308-10FC8A6779B0}" type="presParOf" srcId="{81B96EF1-E7F2-4203-98E4-65BB70E9F6D7}" destId="{C6A5BAE5-B846-4B81-A4BA-CEB7E8505BDC}" srcOrd="1" destOrd="0" presId="urn:microsoft.com/office/officeart/2005/8/layout/orgChart1"/>
    <dgm:cxn modelId="{38CD0755-3057-4ABB-90F3-6883A8448E25}" type="presParOf" srcId="{8B94EF73-16D3-4B09-88A7-FD647AEA6250}" destId="{E61DB2ED-5F3E-46B5-A937-48B86AFD8734}" srcOrd="1" destOrd="0" presId="urn:microsoft.com/office/officeart/2005/8/layout/orgChart1"/>
    <dgm:cxn modelId="{73725155-FA9F-4589-85B8-AEEC8399EE73}" type="presParOf" srcId="{E61DB2ED-5F3E-46B5-A937-48B86AFD8734}" destId="{964129B4-B4B1-4FA0-B97F-5F06BA5881E5}" srcOrd="0" destOrd="0" presId="urn:microsoft.com/office/officeart/2005/8/layout/orgChart1"/>
    <dgm:cxn modelId="{74593BF2-9585-4039-AF90-2563D5071121}" type="presParOf" srcId="{E61DB2ED-5F3E-46B5-A937-48B86AFD8734}" destId="{226B3EAE-9377-4D94-8692-4FF806E7F838}" srcOrd="1" destOrd="0" presId="urn:microsoft.com/office/officeart/2005/8/layout/orgChart1"/>
    <dgm:cxn modelId="{8367D381-AE9D-400D-90CC-B6FD8F9BA48F}" type="presParOf" srcId="{226B3EAE-9377-4D94-8692-4FF806E7F838}" destId="{F44817F0-D921-41C3-800C-AE096BF19B68}" srcOrd="0" destOrd="0" presId="urn:microsoft.com/office/officeart/2005/8/layout/orgChart1"/>
    <dgm:cxn modelId="{5EEB8B63-556F-4409-9F38-01D7A5FF709E}" type="presParOf" srcId="{F44817F0-D921-41C3-800C-AE096BF19B68}" destId="{938DD0BD-034D-44E4-9D30-73A0128664B7}" srcOrd="0" destOrd="0" presId="urn:microsoft.com/office/officeart/2005/8/layout/orgChart1"/>
    <dgm:cxn modelId="{D602015E-B6DB-448F-AC05-4809E1366191}" type="presParOf" srcId="{F44817F0-D921-41C3-800C-AE096BF19B68}" destId="{EA6F1BE1-B1AC-4280-89A7-BF14C7823B96}" srcOrd="1" destOrd="0" presId="urn:microsoft.com/office/officeart/2005/8/layout/orgChart1"/>
    <dgm:cxn modelId="{7233AB1B-31CD-4CE0-A643-9D58FA08E62E}" type="presParOf" srcId="{226B3EAE-9377-4D94-8692-4FF806E7F838}" destId="{D455288D-5445-4965-AB0B-C166FDF11DD5}" srcOrd="1" destOrd="0" presId="urn:microsoft.com/office/officeart/2005/8/layout/orgChart1"/>
    <dgm:cxn modelId="{EDAAE8C5-1DC2-48E4-B131-A4D28AD6D3EC}" type="presParOf" srcId="{D455288D-5445-4965-AB0B-C166FDF11DD5}" destId="{3F5CA96C-85FF-473E-978E-52215A148D97}" srcOrd="0" destOrd="0" presId="urn:microsoft.com/office/officeart/2005/8/layout/orgChart1"/>
    <dgm:cxn modelId="{F97C7AF7-8357-4EA9-B238-CDF0E09473A2}" type="presParOf" srcId="{D455288D-5445-4965-AB0B-C166FDF11DD5}" destId="{623B295B-8A4E-4D8C-ADA0-044289A1E63E}" srcOrd="1" destOrd="0" presId="urn:microsoft.com/office/officeart/2005/8/layout/orgChart1"/>
    <dgm:cxn modelId="{B1A526FF-0304-4AF7-9F63-1332738B1725}" type="presParOf" srcId="{623B295B-8A4E-4D8C-ADA0-044289A1E63E}" destId="{952D3AB0-1F02-4F40-A0AA-DA58570BCFBF}" srcOrd="0" destOrd="0" presId="urn:microsoft.com/office/officeart/2005/8/layout/orgChart1"/>
    <dgm:cxn modelId="{27B6FC10-5EB3-4D40-8725-257FCD9FF66C}" type="presParOf" srcId="{952D3AB0-1F02-4F40-A0AA-DA58570BCFBF}" destId="{D60069AC-ADBE-4F73-AE90-163C74473FEA}" srcOrd="0" destOrd="0" presId="urn:microsoft.com/office/officeart/2005/8/layout/orgChart1"/>
    <dgm:cxn modelId="{EC7CCE78-503F-4AEE-A221-0ABA6932590E}" type="presParOf" srcId="{952D3AB0-1F02-4F40-A0AA-DA58570BCFBF}" destId="{E02406BA-0739-47C9-81A7-E9BE10B9570B}" srcOrd="1" destOrd="0" presId="urn:microsoft.com/office/officeart/2005/8/layout/orgChart1"/>
    <dgm:cxn modelId="{D93386CB-CF65-4CE8-92C5-9D95F6D00C4F}" type="presParOf" srcId="{623B295B-8A4E-4D8C-ADA0-044289A1E63E}" destId="{EB2EB698-1652-41DF-B39C-D42D3381456A}" srcOrd="1" destOrd="0" presId="urn:microsoft.com/office/officeart/2005/8/layout/orgChart1"/>
    <dgm:cxn modelId="{B2028BB1-7F61-42C3-98C2-FD52762885A1}" type="presParOf" srcId="{623B295B-8A4E-4D8C-ADA0-044289A1E63E}" destId="{77994CC1-A33B-4ACF-A7CE-096407784696}" srcOrd="2" destOrd="0" presId="urn:microsoft.com/office/officeart/2005/8/layout/orgChart1"/>
    <dgm:cxn modelId="{8186FCB9-8B50-498E-9A08-1E7CE362A9B1}" type="presParOf" srcId="{226B3EAE-9377-4D94-8692-4FF806E7F838}" destId="{E6D351B1-FE44-41CC-9000-9133FE8CE763}" srcOrd="2" destOrd="0" presId="urn:microsoft.com/office/officeart/2005/8/layout/orgChart1"/>
    <dgm:cxn modelId="{015F7364-ABA5-402A-87E2-4FA67E09F52E}" type="presParOf" srcId="{E61DB2ED-5F3E-46B5-A937-48B86AFD8734}" destId="{4A0A8226-D462-4260-AAD8-50DF8C39BC74}" srcOrd="2" destOrd="0" presId="urn:microsoft.com/office/officeart/2005/8/layout/orgChart1"/>
    <dgm:cxn modelId="{1094DF4F-90ED-49A6-9DE6-0E5BEFCC516C}" type="presParOf" srcId="{E61DB2ED-5F3E-46B5-A937-48B86AFD8734}" destId="{DF205B04-45CC-4B38-BF9D-DAF4EDDCF3D7}" srcOrd="3" destOrd="0" presId="urn:microsoft.com/office/officeart/2005/8/layout/orgChart1"/>
    <dgm:cxn modelId="{CE60CF64-F533-4367-B26F-385D39278829}" type="presParOf" srcId="{DF205B04-45CC-4B38-BF9D-DAF4EDDCF3D7}" destId="{E9744EE7-6A8F-41BF-A1BE-301CC66070A1}" srcOrd="0" destOrd="0" presId="urn:microsoft.com/office/officeart/2005/8/layout/orgChart1"/>
    <dgm:cxn modelId="{31B9F465-25A9-40BD-A37E-3D07FEADDF64}" type="presParOf" srcId="{E9744EE7-6A8F-41BF-A1BE-301CC66070A1}" destId="{7EB084CD-69D2-4330-9347-A7D3DA98D98B}" srcOrd="0" destOrd="0" presId="urn:microsoft.com/office/officeart/2005/8/layout/orgChart1"/>
    <dgm:cxn modelId="{2219DD85-49FD-4DAC-9649-2D9E3D6E3462}" type="presParOf" srcId="{E9744EE7-6A8F-41BF-A1BE-301CC66070A1}" destId="{955C39E5-87F4-49BE-BEB3-C26162668E49}" srcOrd="1" destOrd="0" presId="urn:microsoft.com/office/officeart/2005/8/layout/orgChart1"/>
    <dgm:cxn modelId="{2E3E7EA9-FED4-4D2D-B1B6-149A535B156E}" type="presParOf" srcId="{DF205B04-45CC-4B38-BF9D-DAF4EDDCF3D7}" destId="{984E186E-706E-4940-9CF8-15F707CDB657}" srcOrd="1" destOrd="0" presId="urn:microsoft.com/office/officeart/2005/8/layout/orgChart1"/>
    <dgm:cxn modelId="{78183D7C-1E26-4DF3-B4F4-9FACB41E14CC}" type="presParOf" srcId="{984E186E-706E-4940-9CF8-15F707CDB657}" destId="{32E65F87-612B-44A2-85A4-36DC73025714}" srcOrd="0" destOrd="0" presId="urn:microsoft.com/office/officeart/2005/8/layout/orgChart1"/>
    <dgm:cxn modelId="{5F101307-529F-4379-89A8-A59C2F4FC782}" type="presParOf" srcId="{984E186E-706E-4940-9CF8-15F707CDB657}" destId="{0840C587-F68A-4B32-A185-8CDA0F85F150}" srcOrd="1" destOrd="0" presId="urn:microsoft.com/office/officeart/2005/8/layout/orgChart1"/>
    <dgm:cxn modelId="{C8868D06-FD42-4096-9A72-3FA70942DF3A}" type="presParOf" srcId="{0840C587-F68A-4B32-A185-8CDA0F85F150}" destId="{9C596171-B032-4888-9C0F-DDF094393EEB}" srcOrd="0" destOrd="0" presId="urn:microsoft.com/office/officeart/2005/8/layout/orgChart1"/>
    <dgm:cxn modelId="{22323B6E-61CB-4B1D-B7B5-C6B9531B07C4}" type="presParOf" srcId="{9C596171-B032-4888-9C0F-DDF094393EEB}" destId="{3B8EADF4-A075-4BB0-8C4B-34C11A673B38}" srcOrd="0" destOrd="0" presId="urn:microsoft.com/office/officeart/2005/8/layout/orgChart1"/>
    <dgm:cxn modelId="{DBE4A15A-94D3-4AFA-90E6-70D95098FABB}" type="presParOf" srcId="{9C596171-B032-4888-9C0F-DDF094393EEB}" destId="{CA3F2FD3-EADD-4EF7-B6D3-5D661EEB2038}" srcOrd="1" destOrd="0" presId="urn:microsoft.com/office/officeart/2005/8/layout/orgChart1"/>
    <dgm:cxn modelId="{A0098A36-E6B9-43BD-ACE0-94E77093F51F}" type="presParOf" srcId="{0840C587-F68A-4B32-A185-8CDA0F85F150}" destId="{E33DCB75-61B5-497F-A6DF-C63D90E29CDD}" srcOrd="1" destOrd="0" presId="urn:microsoft.com/office/officeart/2005/8/layout/orgChart1"/>
    <dgm:cxn modelId="{444B133B-E626-4A13-8B69-BA4E0FAC87E8}" type="presParOf" srcId="{0840C587-F68A-4B32-A185-8CDA0F85F150}" destId="{1507A300-8C0C-4A24-B393-C832FC6ADB80}" srcOrd="2" destOrd="0" presId="urn:microsoft.com/office/officeart/2005/8/layout/orgChart1"/>
    <dgm:cxn modelId="{8D5E43A3-155D-4410-9F51-59CCF9984457}" type="presParOf" srcId="{DF205B04-45CC-4B38-BF9D-DAF4EDDCF3D7}" destId="{0B55BDFE-E68B-438F-9820-9C89160295EE}" srcOrd="2" destOrd="0" presId="urn:microsoft.com/office/officeart/2005/8/layout/orgChart1"/>
    <dgm:cxn modelId="{BA7E3D77-E1A6-4121-99AD-F54D3654ACF5}" type="presParOf" srcId="{8B94EF73-16D3-4B09-88A7-FD647AEA6250}" destId="{81163F37-07FD-4634-A84E-EFDE5FF09B10}" srcOrd="2" destOrd="0" presId="urn:microsoft.com/office/officeart/2005/8/layout/orgChart1"/>
    <dgm:cxn modelId="{007C6388-D7F2-4221-8328-5773437E4CCB}" type="presParOf" srcId="{682238C8-9E9C-4D77-AA8D-03FE63180D39}" destId="{06C44026-9674-4452-BD4F-09D0DE8EEB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a:t>Consequences</a:t>
          </a:r>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a:t>Formal</a:t>
          </a:r>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a:t>By an extrinsic middle</a:t>
          </a:r>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a:t>“From a necessary major premise and an </a:t>
          </a:r>
          <a:r>
            <a:rPr lang="en-US" dirty="0" err="1"/>
            <a:t>assertoric</a:t>
          </a:r>
          <a:r>
            <a:rPr lang="en-US" dirty="0"/>
            <a:t> minor follows a necessary conclusion”</a:t>
          </a:r>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a:t>By an intrinsic middle</a:t>
          </a:r>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a:t>“Socrates does not run, therefore a man does not run”</a:t>
          </a:r>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a:t>Material</a:t>
          </a:r>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a:t>Holds precisely by reason of the terms, and not by reason of any extrinsic middle</a:t>
          </a:r>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a:t>“If a man runs, God exists”</a:t>
          </a:r>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a:t>“A man is an ass, therefore God does not exist.”</a:t>
          </a:r>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pt>
    <dgm:pt modelId="{A4513B4C-A1B7-4D89-9C73-D05942A060C1}" type="pres">
      <dgm:prSet presAssocID="{3B0965BE-D054-4142-A8D2-E15FB9942246}" presName="rootConnector1" presStyleLbl="node1" presStyleIdx="0" presStyleCnt="0"/>
      <dgm:spPr/>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pt>
    <dgm:pt modelId="{29D48EA5-BF34-4CEB-BF3B-FF515BD8BA0E}" type="pres">
      <dgm:prSet presAssocID="{D560B293-DBF0-42AA-9C15-159565BFB557}" presName="rootConnector3" presStyleLbl="asst1" presStyleIdx="0" presStyleCnt="9"/>
      <dgm:spPr/>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pt>
    <dgm:pt modelId="{56ACF392-4154-436C-9770-A8C777E27C20}" type="pres">
      <dgm:prSet presAssocID="{4EC1319D-98B8-43F9-9DFD-F18E247D6038}" presName="rootConnector3" presStyleLbl="asst1" presStyleIdx="1" presStyleCnt="9"/>
      <dgm:spPr/>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pt>
    <dgm:pt modelId="{DA4581A3-C960-4F92-81E3-FD91D641FBF7}" type="pres">
      <dgm:prSet presAssocID="{A82EFFFB-8D98-4B68-8453-3EC152F4F4BC}" presName="rootConnector3" presStyleLbl="asst1" presStyleIdx="2" presStyleCnt="9"/>
      <dgm:spPr/>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pt>
    <dgm:pt modelId="{FA77E6DB-A290-4C97-9EA1-B8E9C1595836}" type="pres">
      <dgm:prSet presAssocID="{1070677C-EE1A-48BA-BAFB-ED09AE14C066}" presName="rootConnector3" presStyleLbl="asst1" presStyleIdx="3" presStyleCnt="9"/>
      <dgm:spPr/>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pt>
    <dgm:pt modelId="{2065BBDB-6772-4F28-9D9E-90B7CE42FC81}" type="pres">
      <dgm:prSet presAssocID="{778C5A6A-2915-4399-86C2-BC08871B1DEE}" presName="rootConnector3" presStyleLbl="asst1" presStyleIdx="4" presStyleCnt="9"/>
      <dgm:spPr/>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pt>
    <dgm:pt modelId="{00E864D9-30F3-4256-A9E8-3084D3D74CAC}" type="pres">
      <dgm:prSet presAssocID="{E79E8139-D746-4B62-8672-B10C0369C5D9}" presName="rootConnector3" presStyleLbl="asst1" presStyleIdx="5" presStyleCnt="9"/>
      <dgm:spPr/>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pt>
    <dgm:pt modelId="{480AFDEF-9836-4C75-B392-20037EF2C32B}" type="pres">
      <dgm:prSet presAssocID="{8F2ED8C9-0E2B-4B94-A9B4-19F17FA6588B}" presName="rootConnector3" presStyleLbl="asst1" presStyleIdx="6" presStyleCnt="9"/>
      <dgm:spPr/>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pt>
    <dgm:pt modelId="{93BF9216-C746-4132-82D8-08A7B4C26934}" type="pres">
      <dgm:prSet presAssocID="{4D581A0F-6079-4368-9E91-BDFC8B3B1B87}" presName="rootConnector3" presStyleLbl="asst1" presStyleIdx="7" presStyleCnt="9"/>
      <dgm:spPr/>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pt>
    <dgm:pt modelId="{1AD4FDBA-F88F-45A3-8B77-08C179331C10}" type="pres">
      <dgm:prSet presAssocID="{F8FA9592-B9EC-449C-B0DB-93D244668DE2}" presName="rootConnector3" presStyleLbl="asst1" presStyleIdx="8" presStyleCnt="9"/>
      <dgm:spPr/>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DA92305-F258-4C83-9392-A2E03C0B9576}" srcId="{E79E8139-D746-4B62-8672-B10C0369C5D9}" destId="{8F2ED8C9-0E2B-4B94-A9B4-19F17FA6588B}" srcOrd="0" destOrd="0" parTransId="{955AAAF1-FB27-4515-9AD3-8DE4AD0B99B0}" sibTransId="{C92E6AD3-52CF-4E02-92F0-BD2B46048F50}"/>
    <dgm:cxn modelId="{7D18F70C-56E7-48DD-A29A-6508F7C6DA13}" srcId="{3B0965BE-D054-4142-A8D2-E15FB9942246}" destId="{D560B293-DBF0-42AA-9C15-159565BFB557}" srcOrd="0" destOrd="0" parTransId="{6D162A48-52E4-40EA-81C8-A450EA32C7AD}" sibTransId="{529D115E-6CB0-46DF-A6A8-DDA9F4C3B0AD}"/>
    <dgm:cxn modelId="{12AEB310-C8EE-4194-8D31-40577F5E7BE9}" type="presOf" srcId="{4B1198AF-7B94-4DA3-B765-0BFD0DD58969}" destId="{85413CED-6F19-4943-A6DF-B455694490E0}"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BB5A5626-2C71-48AD-B36D-15651201830B}" type="presOf" srcId="{3B0965BE-D054-4142-A8D2-E15FB9942246}" destId="{01F36405-ECBD-48BD-A921-851EAC138EE6}"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8305452F-2FAC-4D81-8CF2-AA116A70C90C}" type="presOf" srcId="{4EC1319D-98B8-43F9-9DFD-F18E247D6038}" destId="{56ACF392-4154-436C-9770-A8C777E27C20}" srcOrd="1" destOrd="0" presId="urn:microsoft.com/office/officeart/2005/8/layout/orgChart1"/>
    <dgm:cxn modelId="{A81E2540-9B71-491D-8581-E970604E1429}" srcId="{3B0965BE-D054-4142-A8D2-E15FB9942246}" destId="{E79E8139-D746-4B62-8672-B10C0369C5D9}" srcOrd="1" destOrd="0" parTransId="{F2E607F3-B654-4B16-922A-61C1C0EDF581}" sibTransId="{66EDC9D0-7C57-497F-BCA5-EBA3E06A1EB6}"/>
    <dgm:cxn modelId="{945FC95F-07AE-4B9F-98E9-E4FB9EE82F1A}" type="presOf" srcId="{1070677C-EE1A-48BA-BAFB-ED09AE14C066}" destId="{FA77E6DB-A290-4C97-9EA1-B8E9C1595836}" srcOrd="1"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46142F64-5738-4AE1-985A-5B50A537D5B0}" type="presOf" srcId="{ECBD1A45-C2F9-467B-BD45-B7D5C4DE9850}" destId="{97DBE1EE-C404-46CB-BB80-9DF384D98545}" srcOrd="0" destOrd="0" presId="urn:microsoft.com/office/officeart/2005/8/layout/orgChart1"/>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41A27B57-2400-4B68-8558-55625747088F}" type="presOf" srcId="{1265E719-8F5A-4F7B-9180-D06102259271}" destId="{A125C91E-39B2-4427-B454-6939101B1BCA}" srcOrd="0"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90D3BB89-FBE7-4B6E-AD03-7693AD257760}" type="presOf" srcId="{4EC1319D-98B8-43F9-9DFD-F18E247D6038}" destId="{4B065B25-17CF-4486-8528-48B186376A47}"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1C62B693-26BA-40F9-B5AB-9ACE3317964C}" type="presOf" srcId="{A82EFFFB-8D98-4B68-8453-3EC152F4F4BC}" destId="{3AE4D9D8-5BF2-48B1-A394-937FECEBED9E}" srcOrd="0" destOrd="0" presId="urn:microsoft.com/office/officeart/2005/8/layout/orgChart1"/>
    <dgm:cxn modelId="{03BB2B96-3D19-4686-BB81-70A3CBE9D177}" type="presOf" srcId="{D560B293-DBF0-42AA-9C15-159565BFB557}" destId="{29D48EA5-BF34-4CEB-BF3B-FF515BD8BA0E}" srcOrd="1"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38FC28B9-01E0-4CD1-B248-915FE9D3DA8E}" type="presOf" srcId="{1070677C-EE1A-48BA-BAFB-ED09AE14C066}" destId="{1F785AAD-8B6E-489F-A2A2-0530A739EF0A}"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C4252D1-A825-467F-BECE-4498AE5A961D}" srcId="{18ABDFFE-5228-4E4C-95EE-685FCCD061E1}" destId="{3B0965BE-D054-4142-A8D2-E15FB9942246}" srcOrd="0" destOrd="0" parTransId="{1255FC98-3E36-4997-9C3F-4C748FA8F24B}" sibTransId="{5C7E5C1D-8C87-42D5-AC69-669826CCF92B}"/>
    <dgm:cxn modelId="{69B256D2-8F19-4E4C-AB89-1AD51B19DE27}" type="presOf" srcId="{E79E8139-D746-4B62-8672-B10C0369C5D9}" destId="{E41B0B3F-A71F-4D67-ADEF-DCBC7BB198FD}" srcOrd="0" destOrd="0" presId="urn:microsoft.com/office/officeart/2005/8/layout/orgChart1"/>
    <dgm:cxn modelId="{E5F5E0D3-EE94-4CD5-A2F2-9F070DA3AC82}" type="presOf" srcId="{955AAAF1-FB27-4515-9AD3-8DE4AD0B99B0}" destId="{647A5149-0D09-4413-B7F1-B0AAAFD7191C}"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90F9CBE2-159A-46F0-A415-19B52B2987AF}" type="presOf" srcId="{F8FA9592-B9EC-449C-B0DB-93D244668DE2}" destId="{2DD95D23-4A13-436F-B253-20E38EC2CB64}"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a:t>Consequences</a:t>
          </a:r>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a:t>Formal</a:t>
          </a:r>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a:t>Material</a:t>
          </a:r>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a:t>Simple</a:t>
          </a:r>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a:t>As-of-now</a:t>
          </a:r>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pt>
    <dgm:pt modelId="{F08E6CDC-3ACC-40BF-A8D6-E38F0332578C}" type="pres">
      <dgm:prSet presAssocID="{CDDC4104-495B-476F-9EAB-F294B025B639}" presName="rootConnector1" presStyleLbl="node1" presStyleIdx="0" presStyleCnt="0"/>
      <dgm:spPr/>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pt>
    <dgm:pt modelId="{F541D9B4-2498-4763-ADF9-EF659EDF8E9F}" type="pres">
      <dgm:prSet presAssocID="{114CA871-99FC-4D18-9755-5F0C985149AF}" presName="rootConnector" presStyleLbl="node2" presStyleIdx="0" presStyleCnt="2"/>
      <dgm:spPr/>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pt>
    <dgm:pt modelId="{4A58DD60-BF85-489B-AACF-E41C4D2D99A5}" type="pres">
      <dgm:prSet presAssocID="{01B1A002-D54F-4D34-87A9-4B4F4B214641}" presName="rootConnector" presStyleLbl="node2" presStyleIdx="1" presStyleCnt="2"/>
      <dgm:spPr/>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pt>
    <dgm:pt modelId="{D37FC9CE-BCE6-4548-93FD-6470F564F478}" type="pres">
      <dgm:prSet presAssocID="{BDAF42A5-A5CA-43B2-929F-CFBF8A6A84C8}" presName="rootConnector" presStyleLbl="node3" presStyleIdx="0" presStyleCnt="2"/>
      <dgm:spPr/>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pt>
    <dgm:pt modelId="{F26B308C-731E-41E6-B662-AB4EA0D92866}" type="pres">
      <dgm:prSet presAssocID="{131F845E-B7A2-458B-9116-7747547F9345}" presName="rootConnector" presStyleLbl="node3" presStyleIdx="1" presStyleCnt="2"/>
      <dgm:spPr/>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F2C38103-2E5D-4549-9747-D95A02B087E1}" type="presOf" srcId="{CDDC4104-495B-476F-9EAB-F294B025B639}" destId="{7CDAE793-98E1-4ADE-8D32-22287DA19CA8}" srcOrd="0"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E98C5721-27B3-4828-BAF8-EED54CFD84D2}" type="presOf" srcId="{114CA871-99FC-4D18-9755-5F0C985149AF}" destId="{AAD0585D-E262-4B9C-BA3F-10399EA3D758}"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05AA2B25-8E70-4734-BB79-8D236C3308EF}" type="presOf" srcId="{29562721-D309-4ACA-9670-F51A05CF597D}" destId="{CEABF345-7932-4151-97C0-9B55BF38FCA5}" srcOrd="0" destOrd="0" presId="urn:microsoft.com/office/officeart/2005/8/layout/orgChart1"/>
    <dgm:cxn modelId="{3D1B5427-53FC-44DD-A437-70C2C233A907}" type="presOf" srcId="{CDDC4104-495B-476F-9EAB-F294B025B639}" destId="{F08E6CDC-3ACC-40BF-A8D6-E38F0332578C}"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C8488043-A674-48A0-AA52-329859376A15}" srcId="{01B1A002-D54F-4D34-87A9-4B4F4B214641}" destId="{131F845E-B7A2-458B-9116-7747547F9345}" srcOrd="1" destOrd="0" parTransId="{2B068EBD-F1F4-4C6B-93F1-D0BC12AF98E6}" sibTransId="{CB8DE8C0-0DF3-46A9-A478-1F02C8E188F9}"/>
    <dgm:cxn modelId="{E6E66B49-C128-40DD-A49C-C46E4F4E482E}" type="presOf" srcId="{A8972C79-4139-4B79-B294-16D83FFC8858}" destId="{6D663AF9-4491-40FD-93D6-47CF08C493CA}"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26EBAB7D-C80C-46DF-867F-1DCC6332BA74}" type="presOf" srcId="{2B068EBD-F1F4-4C6B-93F1-D0BC12AF98E6}" destId="{3819AFD6-33A1-49B7-81E1-6069FCFC1ED9}"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C981A1AE-DEAF-46FE-BB07-767CA61189D0}" type="presOf" srcId="{BDAF42A5-A5CA-43B2-929F-CFBF8A6A84C8}" destId="{B0B3D5B8-31B7-4738-ABD9-7DA3EAF0D2BC}" srcOrd="0" destOrd="0" presId="urn:microsoft.com/office/officeart/2005/8/layout/orgChart1"/>
    <dgm:cxn modelId="{ABDBBDB2-F9FE-4F48-8ECC-CF3ECBEF3CDF}" type="presOf" srcId="{24AE8C99-7D72-41B2-9994-91C33FA139C3}" destId="{EAE3D71F-AD27-4496-9735-DB14F8948188}"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4DF69FF6-D2B1-4608-B1AB-8506A9337232}" type="presOf" srcId="{131F845E-B7A2-458B-9116-7747547F9345}" destId="{6887BB1C-AC1F-4600-BFC2-7471E1C569FE}" srcOrd="0"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a:t>Consequences</a:t>
          </a:r>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a:t>Simple</a:t>
          </a:r>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a:t>Natural</a:t>
          </a:r>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a:t>Accidental</a:t>
          </a:r>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a:t>As-of-now</a:t>
          </a:r>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pt>
    <dgm:pt modelId="{B659A3EB-0608-4209-9436-5AC685CA9810}" type="pres">
      <dgm:prSet presAssocID="{9AD0CE10-588C-4BFD-AA61-5D8515EE1101}" presName="rootConnector1" presStyleLbl="node1" presStyleIdx="0" presStyleCnt="0"/>
      <dgm:spPr/>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pt>
    <dgm:pt modelId="{D21E068D-845C-4919-A7F6-3DA1D369FCB0}" type="pres">
      <dgm:prSet presAssocID="{E9E0D4BE-6E51-4D86-85CD-D043ED024B15}" presName="rootConnector3" presStyleLbl="asst1" presStyleIdx="0" presStyleCnt="4"/>
      <dgm:spPr/>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pt>
    <dgm:pt modelId="{D04D72A9-6163-40A9-AF4E-04521BB1503D}" type="pres">
      <dgm:prSet presAssocID="{35F30722-53B9-4E41-836B-1525DFCFC0CF}" presName="rootConnector3" presStyleLbl="asst1" presStyleIdx="1" presStyleCnt="4"/>
      <dgm:spPr/>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pt>
    <dgm:pt modelId="{3819DF6D-5637-41DB-AEB6-99C56177C7D5}" type="pres">
      <dgm:prSet presAssocID="{DDD19C8E-1EE9-486C-B689-96A76FF4DF63}" presName="rootConnector3" presStyleLbl="asst1" presStyleIdx="2" presStyleCnt="4"/>
      <dgm:spPr/>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pt>
    <dgm:pt modelId="{01376F11-5776-4B01-B6E5-1FE59B7EF5C4}" type="pres">
      <dgm:prSet presAssocID="{D2C8DDB2-7EEB-4436-BDB0-252EDC6E4BC3}" presName="rootConnector3" presStyleLbl="asst1" presStyleIdx="3" presStyleCnt="4"/>
      <dgm:spPr/>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BB551605-BA4B-4ABF-B9B9-4D52F6EA7881}" type="presOf" srcId="{D2C8DDB2-7EEB-4436-BDB0-252EDC6E4BC3}" destId="{01376F11-5776-4B01-B6E5-1FE59B7EF5C4}" srcOrd="1"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C079DA76-64DC-47C8-9230-ED38490A121A}" type="presOf" srcId="{E9E0D4BE-6E51-4D86-85CD-D043ED024B15}" destId="{F17136B2-6E7E-4679-A532-B44B2DF89783}" srcOrd="0"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44823558-669F-402F-B318-ACE2258D6CA9}" srcId="{E9E0D4BE-6E51-4D86-85CD-D043ED024B15}" destId="{35F30722-53B9-4E41-836B-1525DFCFC0CF}" srcOrd="0" destOrd="0" parTransId="{5F8F916C-6C5A-4BA9-AC24-EC2C3CF5B708}" sibTransId="{32FFC5B7-4F8E-42D3-A7B8-5628DBC3074B}"/>
    <dgm:cxn modelId="{6A93467E-3C92-45D5-A18B-8E0E4806CF33}" type="presOf" srcId="{DDD19C8E-1EE9-486C-B689-96A76FF4DF63}" destId="{90CD7B00-CABA-4003-8490-8E1806121AE0}" srcOrd="0"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7475668D-89FB-4B1D-A392-6A2A1476FB29}" type="presOf" srcId="{A8DAED19-C239-4036-AAEB-30B6ADBE7F8B}" destId="{E0A0C45D-5759-4DC1-968D-6CE47FB40FB2}" srcOrd="0" destOrd="0" presId="urn:microsoft.com/office/officeart/2005/8/layout/orgChart1"/>
    <dgm:cxn modelId="{4B7FB78D-A64A-45EA-9663-213FDBB9D8ED}" srcId="{9AD0CE10-588C-4BFD-AA61-5D8515EE1101}" destId="{D2C8DDB2-7EEB-4436-BDB0-252EDC6E4BC3}" srcOrd="1" destOrd="0" parTransId="{19E1A273-062F-4181-8DBE-EFBE23BCD0C5}" sibTransId="{98EBC67B-C60D-434F-B0E6-82783E7BFDB0}"/>
    <dgm:cxn modelId="{918E738F-2D5E-4592-A11B-62092C8DB5E0}" type="presOf" srcId="{5F8F916C-6C5A-4BA9-AC24-EC2C3CF5B708}" destId="{38B78E58-55C9-425E-87EC-361C8AAB180C}" srcOrd="0" destOrd="0" presId="urn:microsoft.com/office/officeart/2005/8/layout/orgChart1"/>
    <dgm:cxn modelId="{3A330CAF-C312-4CE5-AA6D-83172F63AE36}" type="presOf" srcId="{19E1A273-062F-4181-8DBE-EFBE23BCD0C5}" destId="{2A1F25F2-2DEC-49E4-B52C-212DE80784E9}" srcOrd="0"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217795B1-C33B-488F-A10E-17EF17D7B593}" type="presOf" srcId="{2EDE7757-A28D-41B0-A704-3E0551096F6C}" destId="{2926F342-42DC-4B67-9B11-A6825445B4EE}" srcOrd="0" destOrd="0" presId="urn:microsoft.com/office/officeart/2005/8/layout/orgChart1"/>
    <dgm:cxn modelId="{5122A3C4-E1F4-415E-9D7D-0BFD1B42498C}" type="presOf" srcId="{DDD19C8E-1EE9-486C-B689-96A76FF4DF63}" destId="{3819DF6D-5637-41DB-AEB6-99C56177C7D5}" srcOrd="1"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C1007DD6-6EFB-45E4-B390-F93C68F0821C}" srcId="{E9E0D4BE-6E51-4D86-85CD-D043ED024B15}" destId="{DDD19C8E-1EE9-486C-B689-96A76FF4DF63}" srcOrd="1" destOrd="0" parTransId="{A8DAED19-C239-4036-AAEB-30B6ADBE7F8B}" sibTransId="{84FE9289-3593-45F2-9700-156C3DE65D49}"/>
    <dgm:cxn modelId="{60867BEC-ED26-4B18-AF60-8F30C497AE25}" type="presOf" srcId="{9AD0CE10-588C-4BFD-AA61-5D8515EE1101}" destId="{28D5E008-ABA7-43B0-8641-343033075753}" srcOrd="0" destOrd="0" presId="urn:microsoft.com/office/officeart/2005/8/layout/orgChart1"/>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032978-8C82-48FE-B874-3074683EADA7}"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30FDDDA2-FC32-4ADF-9F9F-6033CD1C6814}">
      <dgm:prSet phldrT="[Text]"/>
      <dgm:spPr/>
      <dgm:t>
        <a:bodyPr/>
        <a:lstStyle/>
        <a:p>
          <a:r>
            <a:rPr lang="en-US" dirty="0"/>
            <a:t>Logic</a:t>
          </a:r>
        </a:p>
      </dgm:t>
    </dgm:pt>
    <dgm:pt modelId="{2370BAE0-6B19-47AA-BD43-B3D5032FC946}" type="parTrans" cxnId="{4C708081-0CBD-4F8C-86BA-95F07AC9D97F}">
      <dgm:prSet/>
      <dgm:spPr/>
      <dgm:t>
        <a:bodyPr/>
        <a:lstStyle/>
        <a:p>
          <a:endParaRPr lang="en-US"/>
        </a:p>
      </dgm:t>
    </dgm:pt>
    <dgm:pt modelId="{103FBCD9-5605-4E27-8640-650BBEF36C50}" type="sibTrans" cxnId="{4C708081-0CBD-4F8C-86BA-95F07AC9D97F}">
      <dgm:prSet/>
      <dgm:spPr/>
      <dgm:t>
        <a:bodyPr/>
        <a:lstStyle/>
        <a:p>
          <a:endParaRPr lang="en-US"/>
        </a:p>
      </dgm:t>
    </dgm:pt>
    <dgm:pt modelId="{0580F237-25F3-4146-82AB-8F164032BA4E}">
      <dgm:prSet phldrT="[Text]"/>
      <dgm:spPr/>
      <dgm:t>
        <a:bodyPr/>
        <a:lstStyle/>
        <a:p>
          <a:r>
            <a:rPr lang="en-US" dirty="0"/>
            <a:t>Syllogism</a:t>
          </a:r>
        </a:p>
      </dgm:t>
    </dgm:pt>
    <dgm:pt modelId="{E5692808-CC6B-4F4D-922A-7BBF3D34EE3B}" type="parTrans" cxnId="{2F6198A5-2727-4F74-BF97-87E99D7428DE}">
      <dgm:prSet/>
      <dgm:spPr/>
      <dgm:t>
        <a:bodyPr/>
        <a:lstStyle/>
        <a:p>
          <a:endParaRPr lang="en-US"/>
        </a:p>
      </dgm:t>
    </dgm:pt>
    <dgm:pt modelId="{DCE917CD-CCF9-45A3-A0FF-37EE5D2F4A90}" type="sibTrans" cxnId="{2F6198A5-2727-4F74-BF97-87E99D7428DE}">
      <dgm:prSet/>
      <dgm:spPr/>
      <dgm:t>
        <a:bodyPr/>
        <a:lstStyle/>
        <a:p>
          <a:endParaRPr lang="en-US"/>
        </a:p>
      </dgm:t>
    </dgm:pt>
    <dgm:pt modelId="{D620771F-3BF5-4BBC-ABED-6DD8F31B7486}">
      <dgm:prSet phldrT="[Text]"/>
      <dgm:spPr/>
      <dgm:t>
        <a:bodyPr/>
        <a:lstStyle/>
        <a:p>
          <a:r>
            <a:rPr lang="en-US" dirty="0"/>
            <a:t>Argument</a:t>
          </a:r>
        </a:p>
      </dgm:t>
    </dgm:pt>
    <dgm:pt modelId="{1A51F227-CDF9-4DB4-8C35-13E6676FA4DD}" type="parTrans" cxnId="{E982D211-50B4-4020-A448-EE561CF37814}">
      <dgm:prSet/>
      <dgm:spPr/>
      <dgm:t>
        <a:bodyPr/>
        <a:lstStyle/>
        <a:p>
          <a:endParaRPr lang="en-US"/>
        </a:p>
      </dgm:t>
    </dgm:pt>
    <dgm:pt modelId="{A5B964E4-C32E-40D8-93E3-B485D1F4D1FA}" type="sibTrans" cxnId="{E982D211-50B4-4020-A448-EE561CF37814}">
      <dgm:prSet/>
      <dgm:spPr/>
      <dgm:t>
        <a:bodyPr/>
        <a:lstStyle/>
        <a:p>
          <a:endParaRPr lang="en-US"/>
        </a:p>
      </dgm:t>
    </dgm:pt>
    <dgm:pt modelId="{630782E1-57AC-4BE0-92A8-A349CFEAECA6}">
      <dgm:prSet phldrT="[Text]"/>
      <dgm:spPr/>
      <dgm:t>
        <a:bodyPr/>
        <a:lstStyle/>
        <a:p>
          <a:r>
            <a:rPr lang="en-US" dirty="0"/>
            <a:t>Demonstrative</a:t>
          </a:r>
        </a:p>
      </dgm:t>
    </dgm:pt>
    <dgm:pt modelId="{0AE2FA10-A27A-44E0-AACA-E4A0ED46D3DC}" type="parTrans" cxnId="{78BA1E9F-ABE3-412A-AE9B-CD84DAB48A5E}">
      <dgm:prSet/>
      <dgm:spPr/>
      <dgm:t>
        <a:bodyPr/>
        <a:lstStyle/>
        <a:p>
          <a:endParaRPr lang="en-US"/>
        </a:p>
      </dgm:t>
    </dgm:pt>
    <dgm:pt modelId="{7EB945EB-DC8E-4250-92CE-EA1B0367FB37}" type="sibTrans" cxnId="{78BA1E9F-ABE3-412A-AE9B-CD84DAB48A5E}">
      <dgm:prSet/>
      <dgm:spPr/>
      <dgm:t>
        <a:bodyPr/>
        <a:lstStyle/>
        <a:p>
          <a:endParaRPr lang="en-US"/>
        </a:p>
      </dgm:t>
    </dgm:pt>
    <dgm:pt modelId="{C6AAF2CE-8840-4C77-BCA6-3BBC813FCFF6}">
      <dgm:prSet phldrT="[Text]"/>
      <dgm:spPr/>
      <dgm:t>
        <a:bodyPr/>
        <a:lstStyle/>
        <a:p>
          <a:r>
            <a:rPr lang="en-US" i="1" dirty="0" err="1"/>
            <a:t>Sermo</a:t>
          </a:r>
          <a:endParaRPr lang="en-US" i="1" dirty="0"/>
        </a:p>
      </dgm:t>
    </dgm:pt>
    <dgm:pt modelId="{EB52E551-DE1D-4BB8-B5C1-F36B85342456}" type="parTrans" cxnId="{7B09A01A-EE33-46C9-A25C-C4FBCB9E842B}">
      <dgm:prSet/>
      <dgm:spPr/>
      <dgm:t>
        <a:bodyPr/>
        <a:lstStyle/>
        <a:p>
          <a:endParaRPr lang="en-US"/>
        </a:p>
      </dgm:t>
    </dgm:pt>
    <dgm:pt modelId="{B635BCCF-E213-4F10-B379-939BBC39275B}" type="sibTrans" cxnId="{7B09A01A-EE33-46C9-A25C-C4FBCB9E842B}">
      <dgm:prSet/>
      <dgm:spPr/>
      <dgm:t>
        <a:bodyPr/>
        <a:lstStyle/>
        <a:p>
          <a:endParaRPr lang="en-US"/>
        </a:p>
      </dgm:t>
    </dgm:pt>
    <dgm:pt modelId="{2B51F6F6-6476-415E-9DB6-BBEC9819DE1F}">
      <dgm:prSet phldrT="[Text]"/>
      <dgm:spPr/>
      <dgm:t>
        <a:bodyPr/>
        <a:lstStyle/>
        <a:p>
          <a:r>
            <a:rPr lang="en-US" i="1" dirty="0" err="1"/>
            <a:t>Ens</a:t>
          </a:r>
          <a:r>
            <a:rPr lang="en-US" i="1" dirty="0"/>
            <a:t> </a:t>
          </a:r>
          <a:r>
            <a:rPr lang="en-US" i="1" dirty="0" err="1"/>
            <a:t>rationis</a:t>
          </a:r>
          <a:endParaRPr lang="en-US" i="1" dirty="0"/>
        </a:p>
      </dgm:t>
    </dgm:pt>
    <dgm:pt modelId="{3B7CC041-B219-4763-8E07-55367597D7B3}" type="parTrans" cxnId="{F1EF5146-5C0D-4E26-9C81-E41C5E926FE8}">
      <dgm:prSet/>
      <dgm:spPr/>
      <dgm:t>
        <a:bodyPr/>
        <a:lstStyle/>
        <a:p>
          <a:endParaRPr lang="en-US"/>
        </a:p>
      </dgm:t>
    </dgm:pt>
    <dgm:pt modelId="{835BFFC7-F859-4DD2-A0F2-33F3CDBEC02C}" type="sibTrans" cxnId="{F1EF5146-5C0D-4E26-9C81-E41C5E926FE8}">
      <dgm:prSet/>
      <dgm:spPr/>
      <dgm:t>
        <a:bodyPr/>
        <a:lstStyle/>
        <a:p>
          <a:endParaRPr lang="en-US"/>
        </a:p>
      </dgm:t>
    </dgm:pt>
    <dgm:pt modelId="{9398DA97-4A98-466B-B2EA-AC689A16F29D}" type="pres">
      <dgm:prSet presAssocID="{73032978-8C82-48FE-B874-3074683EADA7}" presName="diagram" presStyleCnt="0">
        <dgm:presLayoutVars>
          <dgm:chPref val="1"/>
          <dgm:dir/>
          <dgm:animOne val="branch"/>
          <dgm:animLvl val="lvl"/>
          <dgm:resizeHandles val="exact"/>
        </dgm:presLayoutVars>
      </dgm:prSet>
      <dgm:spPr/>
    </dgm:pt>
    <dgm:pt modelId="{781A2E9C-286B-40CF-9227-0BE0E8854BF4}" type="pres">
      <dgm:prSet presAssocID="{30FDDDA2-FC32-4ADF-9F9F-6033CD1C6814}" presName="root1" presStyleCnt="0"/>
      <dgm:spPr/>
    </dgm:pt>
    <dgm:pt modelId="{DA8A5C46-46B0-43EF-B1DB-BD8BDC66B732}" type="pres">
      <dgm:prSet presAssocID="{30FDDDA2-FC32-4ADF-9F9F-6033CD1C6814}" presName="LevelOneTextNode" presStyleLbl="node0" presStyleIdx="0" presStyleCnt="1">
        <dgm:presLayoutVars>
          <dgm:chPref val="3"/>
        </dgm:presLayoutVars>
      </dgm:prSet>
      <dgm:spPr/>
    </dgm:pt>
    <dgm:pt modelId="{B5BF6E04-22C4-4C4B-95E1-492A9EB6EE64}" type="pres">
      <dgm:prSet presAssocID="{30FDDDA2-FC32-4ADF-9F9F-6033CD1C6814}" presName="level2hierChild" presStyleCnt="0"/>
      <dgm:spPr/>
    </dgm:pt>
    <dgm:pt modelId="{DB6D0DD2-B11F-457E-9E0E-718DD73CEBB6}" type="pres">
      <dgm:prSet presAssocID="{E5692808-CC6B-4F4D-922A-7BBF3D34EE3B}" presName="conn2-1" presStyleLbl="parChTrans1D2" presStyleIdx="0" presStyleCnt="2"/>
      <dgm:spPr/>
    </dgm:pt>
    <dgm:pt modelId="{786AEDA1-54FA-4955-8EAC-F6A65E6DEC88}" type="pres">
      <dgm:prSet presAssocID="{E5692808-CC6B-4F4D-922A-7BBF3D34EE3B}" presName="connTx" presStyleLbl="parChTrans1D2" presStyleIdx="0" presStyleCnt="2"/>
      <dgm:spPr/>
    </dgm:pt>
    <dgm:pt modelId="{FF0F2EC2-8945-48ED-BE4F-99485C29868C}" type="pres">
      <dgm:prSet presAssocID="{0580F237-25F3-4146-82AB-8F164032BA4E}" presName="root2" presStyleCnt="0"/>
      <dgm:spPr/>
    </dgm:pt>
    <dgm:pt modelId="{F7089774-05B3-4CE5-81C0-5E2183DBAC51}" type="pres">
      <dgm:prSet presAssocID="{0580F237-25F3-4146-82AB-8F164032BA4E}" presName="LevelTwoTextNode" presStyleLbl="node2" presStyleIdx="0" presStyleCnt="2">
        <dgm:presLayoutVars>
          <dgm:chPref val="3"/>
        </dgm:presLayoutVars>
      </dgm:prSet>
      <dgm:spPr/>
    </dgm:pt>
    <dgm:pt modelId="{663AD635-7168-4C68-989F-3A94D0F2B8DF}" type="pres">
      <dgm:prSet presAssocID="{0580F237-25F3-4146-82AB-8F164032BA4E}" presName="level3hierChild" presStyleCnt="0"/>
      <dgm:spPr/>
    </dgm:pt>
    <dgm:pt modelId="{7B65F761-B279-447C-B27D-D76669E3A3F7}" type="pres">
      <dgm:prSet presAssocID="{1A51F227-CDF9-4DB4-8C35-13E6676FA4DD}" presName="conn2-1" presStyleLbl="parChTrans1D3" presStyleIdx="0" presStyleCnt="3"/>
      <dgm:spPr/>
    </dgm:pt>
    <dgm:pt modelId="{BCD112E4-5ACA-4F21-84BD-F3F4C7D1742F}" type="pres">
      <dgm:prSet presAssocID="{1A51F227-CDF9-4DB4-8C35-13E6676FA4DD}" presName="connTx" presStyleLbl="parChTrans1D3" presStyleIdx="0" presStyleCnt="3"/>
      <dgm:spPr/>
    </dgm:pt>
    <dgm:pt modelId="{F175694C-7D8F-45CD-86DB-D5190E401A87}" type="pres">
      <dgm:prSet presAssocID="{D620771F-3BF5-4BBC-ABED-6DD8F31B7486}" presName="root2" presStyleCnt="0"/>
      <dgm:spPr/>
    </dgm:pt>
    <dgm:pt modelId="{E359C59E-1443-4749-948C-0B833A39767E}" type="pres">
      <dgm:prSet presAssocID="{D620771F-3BF5-4BBC-ABED-6DD8F31B7486}" presName="LevelTwoTextNode" presStyleLbl="node3" presStyleIdx="0" presStyleCnt="3">
        <dgm:presLayoutVars>
          <dgm:chPref val="3"/>
        </dgm:presLayoutVars>
      </dgm:prSet>
      <dgm:spPr/>
    </dgm:pt>
    <dgm:pt modelId="{2EE86D4A-4F7E-4DFB-BBAE-5E354AE6F727}" type="pres">
      <dgm:prSet presAssocID="{D620771F-3BF5-4BBC-ABED-6DD8F31B7486}" presName="level3hierChild" presStyleCnt="0"/>
      <dgm:spPr/>
    </dgm:pt>
    <dgm:pt modelId="{3D6B0F1F-2F8E-42E2-BE3F-AE653C184B85}" type="pres">
      <dgm:prSet presAssocID="{0AE2FA10-A27A-44E0-AACA-E4A0ED46D3DC}" presName="conn2-1" presStyleLbl="parChTrans1D3" presStyleIdx="1" presStyleCnt="3"/>
      <dgm:spPr/>
    </dgm:pt>
    <dgm:pt modelId="{4E6C0882-2F7D-40EA-BA93-BF8BFE65FB07}" type="pres">
      <dgm:prSet presAssocID="{0AE2FA10-A27A-44E0-AACA-E4A0ED46D3DC}" presName="connTx" presStyleLbl="parChTrans1D3" presStyleIdx="1" presStyleCnt="3"/>
      <dgm:spPr/>
    </dgm:pt>
    <dgm:pt modelId="{E4860650-B1B9-45EE-94DA-1133F3E19843}" type="pres">
      <dgm:prSet presAssocID="{630782E1-57AC-4BE0-92A8-A349CFEAECA6}" presName="root2" presStyleCnt="0"/>
      <dgm:spPr/>
    </dgm:pt>
    <dgm:pt modelId="{1FB2222B-0316-496E-B7C2-C96A9F400D73}" type="pres">
      <dgm:prSet presAssocID="{630782E1-57AC-4BE0-92A8-A349CFEAECA6}" presName="LevelTwoTextNode" presStyleLbl="node3" presStyleIdx="1" presStyleCnt="3" custLinFactNeighborX="-312">
        <dgm:presLayoutVars>
          <dgm:chPref val="3"/>
        </dgm:presLayoutVars>
      </dgm:prSet>
      <dgm:spPr/>
    </dgm:pt>
    <dgm:pt modelId="{403FA6AE-0064-47DF-A9DA-C54ED22F5537}" type="pres">
      <dgm:prSet presAssocID="{630782E1-57AC-4BE0-92A8-A349CFEAECA6}" presName="level3hierChild" presStyleCnt="0"/>
      <dgm:spPr/>
    </dgm:pt>
    <dgm:pt modelId="{80B86057-541B-4FF6-A45C-061848726F9E}" type="pres">
      <dgm:prSet presAssocID="{EB52E551-DE1D-4BB8-B5C1-F36B85342456}" presName="conn2-1" presStyleLbl="parChTrans1D2" presStyleIdx="1" presStyleCnt="2"/>
      <dgm:spPr/>
    </dgm:pt>
    <dgm:pt modelId="{7DB98C36-006F-4BF0-993B-34F9B9B62FB7}" type="pres">
      <dgm:prSet presAssocID="{EB52E551-DE1D-4BB8-B5C1-F36B85342456}" presName="connTx" presStyleLbl="parChTrans1D2" presStyleIdx="1" presStyleCnt="2"/>
      <dgm:spPr/>
    </dgm:pt>
    <dgm:pt modelId="{4758FF2E-ED45-442B-B20E-9989CEF4C820}" type="pres">
      <dgm:prSet presAssocID="{C6AAF2CE-8840-4C77-BCA6-3BBC813FCFF6}" presName="root2" presStyleCnt="0"/>
      <dgm:spPr/>
    </dgm:pt>
    <dgm:pt modelId="{C823F8D7-5441-445A-A30B-E0280FA306C7}" type="pres">
      <dgm:prSet presAssocID="{C6AAF2CE-8840-4C77-BCA6-3BBC813FCFF6}" presName="LevelTwoTextNode" presStyleLbl="node2" presStyleIdx="1" presStyleCnt="2">
        <dgm:presLayoutVars>
          <dgm:chPref val="3"/>
        </dgm:presLayoutVars>
      </dgm:prSet>
      <dgm:spPr/>
    </dgm:pt>
    <dgm:pt modelId="{04D37BAA-5C2F-4DA4-B5FD-6F1EC7364ED6}" type="pres">
      <dgm:prSet presAssocID="{C6AAF2CE-8840-4C77-BCA6-3BBC813FCFF6}" presName="level3hierChild" presStyleCnt="0"/>
      <dgm:spPr/>
    </dgm:pt>
    <dgm:pt modelId="{3BD10E1F-2305-477A-B31D-C6DC78343EBD}" type="pres">
      <dgm:prSet presAssocID="{3B7CC041-B219-4763-8E07-55367597D7B3}" presName="conn2-1" presStyleLbl="parChTrans1D3" presStyleIdx="2" presStyleCnt="3"/>
      <dgm:spPr/>
    </dgm:pt>
    <dgm:pt modelId="{3DEBED53-4C3D-42C2-9C9A-A1129466E7DD}" type="pres">
      <dgm:prSet presAssocID="{3B7CC041-B219-4763-8E07-55367597D7B3}" presName="connTx" presStyleLbl="parChTrans1D3" presStyleIdx="2" presStyleCnt="3"/>
      <dgm:spPr/>
    </dgm:pt>
    <dgm:pt modelId="{9180D0AC-8D64-4245-A552-13E4E8F4EE16}" type="pres">
      <dgm:prSet presAssocID="{2B51F6F6-6476-415E-9DB6-BBEC9819DE1F}" presName="root2" presStyleCnt="0"/>
      <dgm:spPr/>
    </dgm:pt>
    <dgm:pt modelId="{94CEAFE7-69F2-4076-A837-4357761B5659}" type="pres">
      <dgm:prSet presAssocID="{2B51F6F6-6476-415E-9DB6-BBEC9819DE1F}" presName="LevelTwoTextNode" presStyleLbl="node3" presStyleIdx="2" presStyleCnt="3">
        <dgm:presLayoutVars>
          <dgm:chPref val="3"/>
        </dgm:presLayoutVars>
      </dgm:prSet>
      <dgm:spPr/>
    </dgm:pt>
    <dgm:pt modelId="{4D7A6506-1BA7-45A8-9552-525CCA4363D4}" type="pres">
      <dgm:prSet presAssocID="{2B51F6F6-6476-415E-9DB6-BBEC9819DE1F}" presName="level3hierChild" presStyleCnt="0"/>
      <dgm:spPr/>
    </dgm:pt>
  </dgm:ptLst>
  <dgm:cxnLst>
    <dgm:cxn modelId="{4E429A03-C8E2-4A22-8C56-BB6FB24B6D7F}" type="presOf" srcId="{E5692808-CC6B-4F4D-922A-7BBF3D34EE3B}" destId="{786AEDA1-54FA-4955-8EAC-F6A65E6DEC88}" srcOrd="1" destOrd="0" presId="urn:microsoft.com/office/officeart/2005/8/layout/hierarchy2"/>
    <dgm:cxn modelId="{1CB9A606-D0C1-46D9-A7DE-CC4FDB108FFC}" type="presOf" srcId="{1A51F227-CDF9-4DB4-8C35-13E6676FA4DD}" destId="{BCD112E4-5ACA-4F21-84BD-F3F4C7D1742F}" srcOrd="1" destOrd="0" presId="urn:microsoft.com/office/officeart/2005/8/layout/hierarchy2"/>
    <dgm:cxn modelId="{9656F409-70D8-46FA-B4E9-0D226207B828}" type="presOf" srcId="{3B7CC041-B219-4763-8E07-55367597D7B3}" destId="{3BD10E1F-2305-477A-B31D-C6DC78343EBD}" srcOrd="0" destOrd="0" presId="urn:microsoft.com/office/officeart/2005/8/layout/hierarchy2"/>
    <dgm:cxn modelId="{E982D211-50B4-4020-A448-EE561CF37814}" srcId="{0580F237-25F3-4146-82AB-8F164032BA4E}" destId="{D620771F-3BF5-4BBC-ABED-6DD8F31B7486}" srcOrd="0" destOrd="0" parTransId="{1A51F227-CDF9-4DB4-8C35-13E6676FA4DD}" sibTransId="{A5B964E4-C32E-40D8-93E3-B485D1F4D1FA}"/>
    <dgm:cxn modelId="{CB6BFC15-17E7-4070-8043-1D89719DFA80}" type="presOf" srcId="{0AE2FA10-A27A-44E0-AACA-E4A0ED46D3DC}" destId="{4E6C0882-2F7D-40EA-BA93-BF8BFE65FB07}" srcOrd="1" destOrd="0" presId="urn:microsoft.com/office/officeart/2005/8/layout/hierarchy2"/>
    <dgm:cxn modelId="{7B09A01A-EE33-46C9-A25C-C4FBCB9E842B}" srcId="{30FDDDA2-FC32-4ADF-9F9F-6033CD1C6814}" destId="{C6AAF2CE-8840-4C77-BCA6-3BBC813FCFF6}" srcOrd="1" destOrd="0" parTransId="{EB52E551-DE1D-4BB8-B5C1-F36B85342456}" sibTransId="{B635BCCF-E213-4F10-B379-939BBC39275B}"/>
    <dgm:cxn modelId="{BB159027-3242-427D-B438-6E91A5B04124}" type="presOf" srcId="{0AE2FA10-A27A-44E0-AACA-E4A0ED46D3DC}" destId="{3D6B0F1F-2F8E-42E2-BE3F-AE653C184B85}" srcOrd="0" destOrd="0" presId="urn:microsoft.com/office/officeart/2005/8/layout/hierarchy2"/>
    <dgm:cxn modelId="{F1EF5146-5C0D-4E26-9C81-E41C5E926FE8}" srcId="{C6AAF2CE-8840-4C77-BCA6-3BBC813FCFF6}" destId="{2B51F6F6-6476-415E-9DB6-BBEC9819DE1F}" srcOrd="0" destOrd="0" parTransId="{3B7CC041-B219-4763-8E07-55367597D7B3}" sibTransId="{835BFFC7-F859-4DD2-A0F2-33F3CDBEC02C}"/>
    <dgm:cxn modelId="{1014044E-52A0-48F5-A86D-D676A53AAB67}" type="presOf" srcId="{3B7CC041-B219-4763-8E07-55367597D7B3}" destId="{3DEBED53-4C3D-42C2-9C9A-A1129466E7DD}" srcOrd="1" destOrd="0" presId="urn:microsoft.com/office/officeart/2005/8/layout/hierarchy2"/>
    <dgm:cxn modelId="{06B8D37E-7BFA-4955-AEC9-7E103DE244B4}" type="presOf" srcId="{30FDDDA2-FC32-4ADF-9F9F-6033CD1C6814}" destId="{DA8A5C46-46B0-43EF-B1DB-BD8BDC66B732}" srcOrd="0" destOrd="0" presId="urn:microsoft.com/office/officeart/2005/8/layout/hierarchy2"/>
    <dgm:cxn modelId="{4C708081-0CBD-4F8C-86BA-95F07AC9D97F}" srcId="{73032978-8C82-48FE-B874-3074683EADA7}" destId="{30FDDDA2-FC32-4ADF-9F9F-6033CD1C6814}" srcOrd="0" destOrd="0" parTransId="{2370BAE0-6B19-47AA-BD43-B3D5032FC946}" sibTransId="{103FBCD9-5605-4E27-8640-650BBEF36C50}"/>
    <dgm:cxn modelId="{91040686-E667-49E6-A348-0E8CD740CBA3}" type="presOf" srcId="{2B51F6F6-6476-415E-9DB6-BBEC9819DE1F}" destId="{94CEAFE7-69F2-4076-A837-4357761B5659}" srcOrd="0" destOrd="0" presId="urn:microsoft.com/office/officeart/2005/8/layout/hierarchy2"/>
    <dgm:cxn modelId="{1CD42487-69AE-4F05-889D-C549317EF45B}" type="presOf" srcId="{73032978-8C82-48FE-B874-3074683EADA7}" destId="{9398DA97-4A98-466B-B2EA-AC689A16F29D}" srcOrd="0" destOrd="0" presId="urn:microsoft.com/office/officeart/2005/8/layout/hierarchy2"/>
    <dgm:cxn modelId="{78BA1E9F-ABE3-412A-AE9B-CD84DAB48A5E}" srcId="{0580F237-25F3-4146-82AB-8F164032BA4E}" destId="{630782E1-57AC-4BE0-92A8-A349CFEAECA6}" srcOrd="1" destOrd="0" parTransId="{0AE2FA10-A27A-44E0-AACA-E4A0ED46D3DC}" sibTransId="{7EB945EB-DC8E-4250-92CE-EA1B0367FB37}"/>
    <dgm:cxn modelId="{2F6198A5-2727-4F74-BF97-87E99D7428DE}" srcId="{30FDDDA2-FC32-4ADF-9F9F-6033CD1C6814}" destId="{0580F237-25F3-4146-82AB-8F164032BA4E}" srcOrd="0" destOrd="0" parTransId="{E5692808-CC6B-4F4D-922A-7BBF3D34EE3B}" sibTransId="{DCE917CD-CCF9-45A3-A0FF-37EE5D2F4A90}"/>
    <dgm:cxn modelId="{670939AD-9EA2-4DA6-8850-62DDF8C725F2}" type="presOf" srcId="{C6AAF2CE-8840-4C77-BCA6-3BBC813FCFF6}" destId="{C823F8D7-5441-445A-A30B-E0280FA306C7}" srcOrd="0" destOrd="0" presId="urn:microsoft.com/office/officeart/2005/8/layout/hierarchy2"/>
    <dgm:cxn modelId="{774F34BA-6C89-4B5E-99FB-E57C13351C37}" type="presOf" srcId="{EB52E551-DE1D-4BB8-B5C1-F36B85342456}" destId="{7DB98C36-006F-4BF0-993B-34F9B9B62FB7}" srcOrd="1" destOrd="0" presId="urn:microsoft.com/office/officeart/2005/8/layout/hierarchy2"/>
    <dgm:cxn modelId="{2AD10FD1-DB23-498B-9235-9A18F3FDF2EF}" type="presOf" srcId="{1A51F227-CDF9-4DB4-8C35-13E6676FA4DD}" destId="{7B65F761-B279-447C-B27D-D76669E3A3F7}" srcOrd="0" destOrd="0" presId="urn:microsoft.com/office/officeart/2005/8/layout/hierarchy2"/>
    <dgm:cxn modelId="{461E9BD1-70AC-4E20-A36E-F9CFC45FF5DD}" type="presOf" srcId="{D620771F-3BF5-4BBC-ABED-6DD8F31B7486}" destId="{E359C59E-1443-4749-948C-0B833A39767E}" srcOrd="0" destOrd="0" presId="urn:microsoft.com/office/officeart/2005/8/layout/hierarchy2"/>
    <dgm:cxn modelId="{FE2035DE-6BD9-4A3F-9B6A-F8203179F342}" type="presOf" srcId="{EB52E551-DE1D-4BB8-B5C1-F36B85342456}" destId="{80B86057-541B-4FF6-A45C-061848726F9E}" srcOrd="0" destOrd="0" presId="urn:microsoft.com/office/officeart/2005/8/layout/hierarchy2"/>
    <dgm:cxn modelId="{9C084AE0-80F6-486C-8B80-66F3C4139295}" type="presOf" srcId="{E5692808-CC6B-4F4D-922A-7BBF3D34EE3B}" destId="{DB6D0DD2-B11F-457E-9E0E-718DD73CEBB6}" srcOrd="0" destOrd="0" presId="urn:microsoft.com/office/officeart/2005/8/layout/hierarchy2"/>
    <dgm:cxn modelId="{1AAAE1EF-1699-4DD8-9E95-759C99F548EC}" type="presOf" srcId="{630782E1-57AC-4BE0-92A8-A349CFEAECA6}" destId="{1FB2222B-0316-496E-B7C2-C96A9F400D73}" srcOrd="0" destOrd="0" presId="urn:microsoft.com/office/officeart/2005/8/layout/hierarchy2"/>
    <dgm:cxn modelId="{54D620FA-27A5-475F-8E3F-45B3EE55EFE7}" type="presOf" srcId="{0580F237-25F3-4146-82AB-8F164032BA4E}" destId="{F7089774-05B3-4CE5-81C0-5E2183DBAC51}" srcOrd="0" destOrd="0" presId="urn:microsoft.com/office/officeart/2005/8/layout/hierarchy2"/>
    <dgm:cxn modelId="{8828EFFD-873E-4EC0-B248-9199026C1744}" type="presParOf" srcId="{9398DA97-4A98-466B-B2EA-AC689A16F29D}" destId="{781A2E9C-286B-40CF-9227-0BE0E8854BF4}" srcOrd="0" destOrd="0" presId="urn:microsoft.com/office/officeart/2005/8/layout/hierarchy2"/>
    <dgm:cxn modelId="{3AC6B283-5387-41C2-85C5-67BCE48C5A72}" type="presParOf" srcId="{781A2E9C-286B-40CF-9227-0BE0E8854BF4}" destId="{DA8A5C46-46B0-43EF-B1DB-BD8BDC66B732}" srcOrd="0" destOrd="0" presId="urn:microsoft.com/office/officeart/2005/8/layout/hierarchy2"/>
    <dgm:cxn modelId="{1AD3AE11-06CB-4154-AD2A-5C2ED82292F3}" type="presParOf" srcId="{781A2E9C-286B-40CF-9227-0BE0E8854BF4}" destId="{B5BF6E04-22C4-4C4B-95E1-492A9EB6EE64}" srcOrd="1" destOrd="0" presId="urn:microsoft.com/office/officeart/2005/8/layout/hierarchy2"/>
    <dgm:cxn modelId="{791F993A-8068-4C3B-96D7-0D0E1FB9AE52}" type="presParOf" srcId="{B5BF6E04-22C4-4C4B-95E1-492A9EB6EE64}" destId="{DB6D0DD2-B11F-457E-9E0E-718DD73CEBB6}" srcOrd="0" destOrd="0" presId="urn:microsoft.com/office/officeart/2005/8/layout/hierarchy2"/>
    <dgm:cxn modelId="{B0FD4100-A6B1-4016-9D6D-D729CBEC9CF4}" type="presParOf" srcId="{DB6D0DD2-B11F-457E-9E0E-718DD73CEBB6}" destId="{786AEDA1-54FA-4955-8EAC-F6A65E6DEC88}" srcOrd="0" destOrd="0" presId="urn:microsoft.com/office/officeart/2005/8/layout/hierarchy2"/>
    <dgm:cxn modelId="{0197B30C-85EA-4575-A1E9-F76DB087284C}" type="presParOf" srcId="{B5BF6E04-22C4-4C4B-95E1-492A9EB6EE64}" destId="{FF0F2EC2-8945-48ED-BE4F-99485C29868C}" srcOrd="1" destOrd="0" presId="urn:microsoft.com/office/officeart/2005/8/layout/hierarchy2"/>
    <dgm:cxn modelId="{62BADFDD-F47F-4E92-B0B0-885205E3EA78}" type="presParOf" srcId="{FF0F2EC2-8945-48ED-BE4F-99485C29868C}" destId="{F7089774-05B3-4CE5-81C0-5E2183DBAC51}" srcOrd="0" destOrd="0" presId="urn:microsoft.com/office/officeart/2005/8/layout/hierarchy2"/>
    <dgm:cxn modelId="{CD689D60-6D78-4B72-911A-1481E19DB604}" type="presParOf" srcId="{FF0F2EC2-8945-48ED-BE4F-99485C29868C}" destId="{663AD635-7168-4C68-989F-3A94D0F2B8DF}" srcOrd="1" destOrd="0" presId="urn:microsoft.com/office/officeart/2005/8/layout/hierarchy2"/>
    <dgm:cxn modelId="{59222AC3-25CA-45BB-A86D-D7023EA5A884}" type="presParOf" srcId="{663AD635-7168-4C68-989F-3A94D0F2B8DF}" destId="{7B65F761-B279-447C-B27D-D76669E3A3F7}" srcOrd="0" destOrd="0" presId="urn:microsoft.com/office/officeart/2005/8/layout/hierarchy2"/>
    <dgm:cxn modelId="{F6764533-17E0-4806-B685-4692F743CCA4}" type="presParOf" srcId="{7B65F761-B279-447C-B27D-D76669E3A3F7}" destId="{BCD112E4-5ACA-4F21-84BD-F3F4C7D1742F}" srcOrd="0" destOrd="0" presId="urn:microsoft.com/office/officeart/2005/8/layout/hierarchy2"/>
    <dgm:cxn modelId="{11073276-828A-4D1F-8FF3-02386EAF081A}" type="presParOf" srcId="{663AD635-7168-4C68-989F-3A94D0F2B8DF}" destId="{F175694C-7D8F-45CD-86DB-D5190E401A87}" srcOrd="1" destOrd="0" presId="urn:microsoft.com/office/officeart/2005/8/layout/hierarchy2"/>
    <dgm:cxn modelId="{9266A9FE-EBEA-46ED-858B-8C4012EBAAAC}" type="presParOf" srcId="{F175694C-7D8F-45CD-86DB-D5190E401A87}" destId="{E359C59E-1443-4749-948C-0B833A39767E}" srcOrd="0" destOrd="0" presId="urn:microsoft.com/office/officeart/2005/8/layout/hierarchy2"/>
    <dgm:cxn modelId="{6F8E998F-62BF-479A-BAA4-CE274BF5F1B7}" type="presParOf" srcId="{F175694C-7D8F-45CD-86DB-D5190E401A87}" destId="{2EE86D4A-4F7E-4DFB-BBAE-5E354AE6F727}" srcOrd="1" destOrd="0" presId="urn:microsoft.com/office/officeart/2005/8/layout/hierarchy2"/>
    <dgm:cxn modelId="{3971202D-50C9-4132-9505-2B32F41B447E}" type="presParOf" srcId="{663AD635-7168-4C68-989F-3A94D0F2B8DF}" destId="{3D6B0F1F-2F8E-42E2-BE3F-AE653C184B85}" srcOrd="2" destOrd="0" presId="urn:microsoft.com/office/officeart/2005/8/layout/hierarchy2"/>
    <dgm:cxn modelId="{74649272-5884-4D6E-90EE-8BF70BD4A52A}" type="presParOf" srcId="{3D6B0F1F-2F8E-42E2-BE3F-AE653C184B85}" destId="{4E6C0882-2F7D-40EA-BA93-BF8BFE65FB07}" srcOrd="0" destOrd="0" presId="urn:microsoft.com/office/officeart/2005/8/layout/hierarchy2"/>
    <dgm:cxn modelId="{FFEF2717-8CD9-4E22-979B-55FA53BAFD8A}" type="presParOf" srcId="{663AD635-7168-4C68-989F-3A94D0F2B8DF}" destId="{E4860650-B1B9-45EE-94DA-1133F3E19843}" srcOrd="3" destOrd="0" presId="urn:microsoft.com/office/officeart/2005/8/layout/hierarchy2"/>
    <dgm:cxn modelId="{F429F355-38A9-4D5D-86E7-3BCFE1FF28B7}" type="presParOf" srcId="{E4860650-B1B9-45EE-94DA-1133F3E19843}" destId="{1FB2222B-0316-496E-B7C2-C96A9F400D73}" srcOrd="0" destOrd="0" presId="urn:microsoft.com/office/officeart/2005/8/layout/hierarchy2"/>
    <dgm:cxn modelId="{0A43D59E-A110-4D85-8E19-154AF7F30ECC}" type="presParOf" srcId="{E4860650-B1B9-45EE-94DA-1133F3E19843}" destId="{403FA6AE-0064-47DF-A9DA-C54ED22F5537}" srcOrd="1" destOrd="0" presId="urn:microsoft.com/office/officeart/2005/8/layout/hierarchy2"/>
    <dgm:cxn modelId="{D20C55C1-9DF4-4FC2-9C17-26EC58C8B032}" type="presParOf" srcId="{B5BF6E04-22C4-4C4B-95E1-492A9EB6EE64}" destId="{80B86057-541B-4FF6-A45C-061848726F9E}" srcOrd="2" destOrd="0" presId="urn:microsoft.com/office/officeart/2005/8/layout/hierarchy2"/>
    <dgm:cxn modelId="{8A744F24-5924-4FD2-B027-1F406C992BC0}" type="presParOf" srcId="{80B86057-541B-4FF6-A45C-061848726F9E}" destId="{7DB98C36-006F-4BF0-993B-34F9B9B62FB7}" srcOrd="0" destOrd="0" presId="urn:microsoft.com/office/officeart/2005/8/layout/hierarchy2"/>
    <dgm:cxn modelId="{25539A56-DBFD-49E1-8C6B-DB0B11184691}" type="presParOf" srcId="{B5BF6E04-22C4-4C4B-95E1-492A9EB6EE64}" destId="{4758FF2E-ED45-442B-B20E-9989CEF4C820}" srcOrd="3" destOrd="0" presId="urn:microsoft.com/office/officeart/2005/8/layout/hierarchy2"/>
    <dgm:cxn modelId="{60B2C477-AD45-4D9B-BEA4-B71DCA04FBD3}" type="presParOf" srcId="{4758FF2E-ED45-442B-B20E-9989CEF4C820}" destId="{C823F8D7-5441-445A-A30B-E0280FA306C7}" srcOrd="0" destOrd="0" presId="urn:microsoft.com/office/officeart/2005/8/layout/hierarchy2"/>
    <dgm:cxn modelId="{626A9306-4F41-48D7-ACFB-2DC1342055B9}" type="presParOf" srcId="{4758FF2E-ED45-442B-B20E-9989CEF4C820}" destId="{04D37BAA-5C2F-4DA4-B5FD-6F1EC7364ED6}" srcOrd="1" destOrd="0" presId="urn:microsoft.com/office/officeart/2005/8/layout/hierarchy2"/>
    <dgm:cxn modelId="{03699AD2-5566-4579-B1A9-0D8B042B8801}" type="presParOf" srcId="{04D37BAA-5C2F-4DA4-B5FD-6F1EC7364ED6}" destId="{3BD10E1F-2305-477A-B31D-C6DC78343EBD}" srcOrd="0" destOrd="0" presId="urn:microsoft.com/office/officeart/2005/8/layout/hierarchy2"/>
    <dgm:cxn modelId="{C5422C1E-2BD1-4C50-8954-38673E60CABD}" type="presParOf" srcId="{3BD10E1F-2305-477A-B31D-C6DC78343EBD}" destId="{3DEBED53-4C3D-42C2-9C9A-A1129466E7DD}" srcOrd="0" destOrd="0" presId="urn:microsoft.com/office/officeart/2005/8/layout/hierarchy2"/>
    <dgm:cxn modelId="{2A65EF37-D922-4B02-817E-BEFA79659FF4}" type="presParOf" srcId="{04D37BAA-5C2F-4DA4-B5FD-6F1EC7364ED6}" destId="{9180D0AC-8D64-4245-A552-13E4E8F4EE16}" srcOrd="1" destOrd="0" presId="urn:microsoft.com/office/officeart/2005/8/layout/hierarchy2"/>
    <dgm:cxn modelId="{203094D0-304B-44BD-A8AF-8FF60F9F6FE7}" type="presParOf" srcId="{9180D0AC-8D64-4245-A552-13E4E8F4EE16}" destId="{94CEAFE7-69F2-4076-A837-4357761B5659}" srcOrd="0" destOrd="0" presId="urn:microsoft.com/office/officeart/2005/8/layout/hierarchy2"/>
    <dgm:cxn modelId="{52682917-39C8-4059-898F-BECE859F02CA}" type="presParOf" srcId="{9180D0AC-8D64-4245-A552-13E4E8F4EE16}" destId="{4D7A6506-1BA7-45A8-9552-525CCA4363D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3286" y="81027"/>
          <a:ext cx="3203971" cy="1002595"/>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i="1" kern="1200" dirty="0"/>
            <a:t>Old Logic (Greek authors)</a:t>
          </a:r>
        </a:p>
      </dsp:txBody>
      <dsp:txXfrm>
        <a:off x="3286" y="81027"/>
        <a:ext cx="3203971" cy="1002595"/>
      </dsp:txXfrm>
    </dsp:sp>
    <dsp:sp modelId="{F2089F39-A818-4C47-9632-0923E3436641}">
      <dsp:nvSpPr>
        <dsp:cNvPr id="0" name=""/>
        <dsp:cNvSpPr/>
      </dsp:nvSpPr>
      <dsp:spPr>
        <a:xfrm>
          <a:off x="3286" y="1083623"/>
          <a:ext cx="3203971" cy="3186687"/>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i="0" kern="1200" dirty="0"/>
            <a:t>Porphyry’s </a:t>
          </a:r>
          <a:r>
            <a:rPr lang="en-US" sz="2900" i="1" kern="1200" dirty="0" err="1"/>
            <a:t>Isagoge</a:t>
          </a:r>
          <a:endParaRPr lang="en-US" sz="2900" i="1" kern="1200" dirty="0"/>
        </a:p>
        <a:p>
          <a:pPr marL="285750" lvl="1" indent="-285750" algn="l" defTabSz="1289050">
            <a:lnSpc>
              <a:spcPct val="90000"/>
            </a:lnSpc>
            <a:spcBef>
              <a:spcPct val="0"/>
            </a:spcBef>
            <a:spcAft>
              <a:spcPct val="15000"/>
            </a:spcAft>
            <a:buChar char="•"/>
          </a:pPr>
          <a:r>
            <a:rPr lang="en-US" sz="2900" i="1" kern="1200" dirty="0"/>
            <a:t>Categories</a:t>
          </a:r>
        </a:p>
        <a:p>
          <a:pPr marL="285750" lvl="1" indent="-285750" algn="l" defTabSz="1289050">
            <a:lnSpc>
              <a:spcPct val="90000"/>
            </a:lnSpc>
            <a:spcBef>
              <a:spcPct val="0"/>
            </a:spcBef>
            <a:spcAft>
              <a:spcPct val="15000"/>
            </a:spcAft>
            <a:buChar char="•"/>
          </a:pPr>
          <a:r>
            <a:rPr lang="en-US" sz="2900" i="1" kern="1200" dirty="0"/>
            <a:t>On Interpretation</a:t>
          </a:r>
        </a:p>
      </dsp:txBody>
      <dsp:txXfrm>
        <a:off x="3286" y="1083623"/>
        <a:ext cx="3203971" cy="3186687"/>
      </dsp:txXfrm>
    </dsp:sp>
    <dsp:sp modelId="{0EDEDC91-CD16-4177-A7A5-A8E76BB70489}">
      <dsp:nvSpPr>
        <dsp:cNvPr id="0" name=""/>
        <dsp:cNvSpPr/>
      </dsp:nvSpPr>
      <dsp:spPr>
        <a:xfrm>
          <a:off x="3655814" y="81027"/>
          <a:ext cx="3203971" cy="1002595"/>
        </a:xfrm>
        <a:prstGeom prst="rect">
          <a:avLst/>
        </a:prstGeom>
        <a:solidFill>
          <a:schemeClr val="accent4">
            <a:hueOff val="5197846"/>
            <a:satOff val="-23984"/>
            <a:lumOff val="883"/>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i="1" kern="1200" dirty="0"/>
            <a:t>Old Logic (Latin authors)</a:t>
          </a:r>
        </a:p>
      </dsp:txBody>
      <dsp:txXfrm>
        <a:off x="3655814" y="81027"/>
        <a:ext cx="3203971" cy="1002595"/>
      </dsp:txXfrm>
    </dsp:sp>
    <dsp:sp modelId="{1BF8C057-7C6E-4C80-ACC4-682CE8D4ABAB}">
      <dsp:nvSpPr>
        <dsp:cNvPr id="0" name=""/>
        <dsp:cNvSpPr/>
      </dsp:nvSpPr>
      <dsp:spPr>
        <a:xfrm>
          <a:off x="3655814" y="1083623"/>
          <a:ext cx="3203971" cy="3186687"/>
        </a:xfrm>
        <a:prstGeom prst="rect">
          <a:avLst/>
        </a:prstGeom>
        <a:solidFill>
          <a:schemeClr val="accent4">
            <a:tint val="40000"/>
            <a:alpha val="90000"/>
            <a:hueOff val="5756959"/>
            <a:satOff val="-30630"/>
            <a:lumOff val="-174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i="1" kern="1200" dirty="0"/>
            <a:t>The Book of Six Principles</a:t>
          </a:r>
        </a:p>
        <a:p>
          <a:pPr marL="285750" lvl="1" indent="-285750" algn="l" defTabSz="1289050">
            <a:lnSpc>
              <a:spcPct val="90000"/>
            </a:lnSpc>
            <a:spcBef>
              <a:spcPct val="0"/>
            </a:spcBef>
            <a:spcAft>
              <a:spcPct val="15000"/>
            </a:spcAft>
            <a:buChar char="•"/>
          </a:pPr>
          <a:r>
            <a:rPr lang="en-US" sz="2900" i="0" kern="1200" dirty="0"/>
            <a:t>Boethius’ </a:t>
          </a:r>
          <a:r>
            <a:rPr lang="en-US" sz="2900" i="1" kern="1200" dirty="0"/>
            <a:t>On Division</a:t>
          </a:r>
          <a:endParaRPr lang="en-US" sz="2900" i="0" kern="1200" dirty="0"/>
        </a:p>
        <a:p>
          <a:pPr marL="285750" lvl="1" indent="-285750" algn="l" defTabSz="1289050">
            <a:lnSpc>
              <a:spcPct val="90000"/>
            </a:lnSpc>
            <a:spcBef>
              <a:spcPct val="0"/>
            </a:spcBef>
            <a:spcAft>
              <a:spcPct val="15000"/>
            </a:spcAft>
            <a:buChar char="•"/>
          </a:pPr>
          <a:r>
            <a:rPr lang="en-US" sz="2900" kern="1200" dirty="0"/>
            <a:t>Boethius’ </a:t>
          </a:r>
          <a:r>
            <a:rPr lang="en-US" sz="2900" i="1" kern="1200" dirty="0"/>
            <a:t>On Differential Topics</a:t>
          </a:r>
          <a:endParaRPr lang="en-US" sz="2900" kern="1200" dirty="0"/>
        </a:p>
      </dsp:txBody>
      <dsp:txXfrm>
        <a:off x="3655814" y="1083623"/>
        <a:ext cx="3203971" cy="3186687"/>
      </dsp:txXfrm>
    </dsp:sp>
    <dsp:sp modelId="{E9FEB7EE-DD7A-453A-8BFC-16EBD35EEDAA}">
      <dsp:nvSpPr>
        <dsp:cNvPr id="0" name=""/>
        <dsp:cNvSpPr/>
      </dsp:nvSpPr>
      <dsp:spPr>
        <a:xfrm>
          <a:off x="7308342" y="81027"/>
          <a:ext cx="3203971" cy="1002595"/>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US" sz="2900" i="1" kern="1200" dirty="0"/>
            <a:t>New Logic</a:t>
          </a:r>
        </a:p>
      </dsp:txBody>
      <dsp:txXfrm>
        <a:off x="7308342" y="81027"/>
        <a:ext cx="3203971" cy="1002595"/>
      </dsp:txXfrm>
    </dsp:sp>
    <dsp:sp modelId="{60157413-CCFD-4D42-8826-83A41E090BDE}">
      <dsp:nvSpPr>
        <dsp:cNvPr id="0" name=""/>
        <dsp:cNvSpPr/>
      </dsp:nvSpPr>
      <dsp:spPr>
        <a:xfrm>
          <a:off x="7308342" y="1083623"/>
          <a:ext cx="3203971" cy="3186687"/>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r>
            <a:rPr lang="en-US" sz="2900" i="1" kern="1200" dirty="0"/>
            <a:t>Prior Analytics</a:t>
          </a:r>
        </a:p>
        <a:p>
          <a:pPr marL="285750" lvl="1" indent="-285750" algn="l" defTabSz="1289050">
            <a:lnSpc>
              <a:spcPct val="90000"/>
            </a:lnSpc>
            <a:spcBef>
              <a:spcPct val="0"/>
            </a:spcBef>
            <a:spcAft>
              <a:spcPct val="15000"/>
            </a:spcAft>
            <a:buChar char="•"/>
          </a:pPr>
          <a:r>
            <a:rPr lang="en-US" sz="2900" i="1" kern="1200" dirty="0"/>
            <a:t>Posterior Analytics</a:t>
          </a:r>
        </a:p>
        <a:p>
          <a:pPr marL="285750" lvl="1" indent="-285750" algn="l" defTabSz="1289050">
            <a:lnSpc>
              <a:spcPct val="90000"/>
            </a:lnSpc>
            <a:spcBef>
              <a:spcPct val="0"/>
            </a:spcBef>
            <a:spcAft>
              <a:spcPct val="15000"/>
            </a:spcAft>
            <a:buChar char="•"/>
          </a:pPr>
          <a:r>
            <a:rPr lang="en-US" sz="2900" i="1" kern="1200" dirty="0"/>
            <a:t>Topics</a:t>
          </a:r>
        </a:p>
        <a:p>
          <a:pPr marL="285750" lvl="1" indent="-285750" algn="l" defTabSz="1289050">
            <a:lnSpc>
              <a:spcPct val="90000"/>
            </a:lnSpc>
            <a:spcBef>
              <a:spcPct val="0"/>
            </a:spcBef>
            <a:spcAft>
              <a:spcPct val="15000"/>
            </a:spcAft>
            <a:buChar char="•"/>
          </a:pPr>
          <a:r>
            <a:rPr lang="en-US" sz="2900" i="1" kern="1200" dirty="0"/>
            <a:t>On Sophistical Refutations</a:t>
          </a:r>
        </a:p>
      </dsp:txBody>
      <dsp:txXfrm>
        <a:off x="7308342" y="1083623"/>
        <a:ext cx="3203971" cy="31866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43220"/>
          <a:ext cx="4913783" cy="10656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i="1" kern="1200" dirty="0"/>
            <a:t>Old Logic</a:t>
          </a:r>
        </a:p>
      </dsp:txBody>
      <dsp:txXfrm>
        <a:off x="51" y="43220"/>
        <a:ext cx="4913783" cy="1065600"/>
      </dsp:txXfrm>
    </dsp:sp>
    <dsp:sp modelId="{F2089F39-A818-4C47-9632-0923E3436641}">
      <dsp:nvSpPr>
        <dsp:cNvPr id="0" name=""/>
        <dsp:cNvSpPr/>
      </dsp:nvSpPr>
      <dsp:spPr>
        <a:xfrm>
          <a:off x="51" y="1108820"/>
          <a:ext cx="4913783" cy="3199297"/>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i="0" kern="1200" dirty="0"/>
            <a:t>Porphyry’s </a:t>
          </a:r>
          <a:r>
            <a:rPr lang="en-US" sz="3700" i="1" kern="1200" dirty="0" err="1"/>
            <a:t>Isagoge</a:t>
          </a:r>
          <a:endParaRPr lang="en-US" sz="3700" i="1" kern="1200" dirty="0"/>
        </a:p>
        <a:p>
          <a:pPr marL="285750" lvl="1" indent="-285750" algn="l" defTabSz="1644650">
            <a:lnSpc>
              <a:spcPct val="90000"/>
            </a:lnSpc>
            <a:spcBef>
              <a:spcPct val="0"/>
            </a:spcBef>
            <a:spcAft>
              <a:spcPct val="15000"/>
            </a:spcAft>
            <a:buChar char="•"/>
          </a:pPr>
          <a:r>
            <a:rPr lang="en-US" sz="3700" i="1" kern="1200" dirty="0"/>
            <a:t>Categories</a:t>
          </a:r>
        </a:p>
        <a:p>
          <a:pPr marL="285750" lvl="1" indent="-285750" algn="l" defTabSz="1644650">
            <a:lnSpc>
              <a:spcPct val="90000"/>
            </a:lnSpc>
            <a:spcBef>
              <a:spcPct val="0"/>
            </a:spcBef>
            <a:spcAft>
              <a:spcPct val="15000"/>
            </a:spcAft>
            <a:buChar char="•"/>
          </a:pPr>
          <a:r>
            <a:rPr lang="en-US" sz="3700" i="1" kern="1200" dirty="0"/>
            <a:t>On Interpretation</a:t>
          </a:r>
        </a:p>
      </dsp:txBody>
      <dsp:txXfrm>
        <a:off x="51" y="1108820"/>
        <a:ext cx="4913783" cy="3199297"/>
      </dsp:txXfrm>
    </dsp:sp>
    <dsp:sp modelId="{E9FEB7EE-DD7A-453A-8BFC-16EBD35EEDAA}">
      <dsp:nvSpPr>
        <dsp:cNvPr id="0" name=""/>
        <dsp:cNvSpPr/>
      </dsp:nvSpPr>
      <dsp:spPr>
        <a:xfrm>
          <a:off x="5601764" y="43220"/>
          <a:ext cx="4913783" cy="10656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63144" tIns="150368" rIns="263144" bIns="150368" numCol="1" spcCol="1270" anchor="ctr" anchorCtr="0">
          <a:noAutofit/>
        </a:bodyPr>
        <a:lstStyle/>
        <a:p>
          <a:pPr marL="0" lvl="0" indent="0" algn="ctr" defTabSz="1644650">
            <a:lnSpc>
              <a:spcPct val="90000"/>
            </a:lnSpc>
            <a:spcBef>
              <a:spcPct val="0"/>
            </a:spcBef>
            <a:spcAft>
              <a:spcPct val="35000"/>
            </a:spcAft>
            <a:buNone/>
          </a:pPr>
          <a:r>
            <a:rPr lang="en-US" sz="3700" i="1" kern="1200" dirty="0"/>
            <a:t>New Logic</a:t>
          </a:r>
        </a:p>
      </dsp:txBody>
      <dsp:txXfrm>
        <a:off x="5601764" y="43220"/>
        <a:ext cx="4913783" cy="1065600"/>
      </dsp:txXfrm>
    </dsp:sp>
    <dsp:sp modelId="{60157413-CCFD-4D42-8826-83A41E090BDE}">
      <dsp:nvSpPr>
        <dsp:cNvPr id="0" name=""/>
        <dsp:cNvSpPr/>
      </dsp:nvSpPr>
      <dsp:spPr>
        <a:xfrm>
          <a:off x="5601764" y="1108820"/>
          <a:ext cx="4913783" cy="3199297"/>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97358" tIns="197358" rIns="263144" bIns="296037" numCol="1" spcCol="1270" anchor="t" anchorCtr="0">
          <a:noAutofit/>
        </a:bodyPr>
        <a:lstStyle/>
        <a:p>
          <a:pPr marL="285750" lvl="1" indent="-285750" algn="l" defTabSz="1644650">
            <a:lnSpc>
              <a:spcPct val="90000"/>
            </a:lnSpc>
            <a:spcBef>
              <a:spcPct val="0"/>
            </a:spcBef>
            <a:spcAft>
              <a:spcPct val="15000"/>
            </a:spcAft>
            <a:buChar char="•"/>
          </a:pPr>
          <a:r>
            <a:rPr lang="en-US" sz="3700" i="1" kern="1200" dirty="0"/>
            <a:t>Prior Analytics</a:t>
          </a:r>
        </a:p>
        <a:p>
          <a:pPr marL="285750" lvl="1" indent="-285750" algn="l" defTabSz="1644650">
            <a:lnSpc>
              <a:spcPct val="90000"/>
            </a:lnSpc>
            <a:spcBef>
              <a:spcPct val="0"/>
            </a:spcBef>
            <a:spcAft>
              <a:spcPct val="15000"/>
            </a:spcAft>
            <a:buChar char="•"/>
          </a:pPr>
          <a:r>
            <a:rPr lang="en-US" sz="3700" i="1" kern="1200" dirty="0"/>
            <a:t>Posterior Analytics</a:t>
          </a:r>
        </a:p>
        <a:p>
          <a:pPr marL="285750" lvl="1" indent="-285750" algn="l" defTabSz="1644650">
            <a:lnSpc>
              <a:spcPct val="90000"/>
            </a:lnSpc>
            <a:spcBef>
              <a:spcPct val="0"/>
            </a:spcBef>
            <a:spcAft>
              <a:spcPct val="15000"/>
            </a:spcAft>
            <a:buChar char="•"/>
          </a:pPr>
          <a:r>
            <a:rPr lang="en-US" sz="3700" b="1" i="1" kern="1200" dirty="0"/>
            <a:t>Topics</a:t>
          </a:r>
        </a:p>
        <a:p>
          <a:pPr marL="285750" lvl="1" indent="-285750" algn="l" defTabSz="1644650">
            <a:lnSpc>
              <a:spcPct val="90000"/>
            </a:lnSpc>
            <a:spcBef>
              <a:spcPct val="0"/>
            </a:spcBef>
            <a:spcAft>
              <a:spcPct val="15000"/>
            </a:spcAft>
            <a:buChar char="•"/>
          </a:pPr>
          <a:r>
            <a:rPr lang="en-US" sz="3700" i="1" kern="1200" dirty="0"/>
            <a:t>On Sophistical Refutations</a:t>
          </a:r>
        </a:p>
      </dsp:txBody>
      <dsp:txXfrm>
        <a:off x="5601764" y="1108820"/>
        <a:ext cx="4913783" cy="3199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D1AFD5-7082-4A61-906B-66AE00E48DCE}">
      <dsp:nvSpPr>
        <dsp:cNvPr id="0" name=""/>
        <dsp:cNvSpPr/>
      </dsp:nvSpPr>
      <dsp:spPr>
        <a:xfrm>
          <a:off x="51" y="6129"/>
          <a:ext cx="4913783" cy="979200"/>
        </a:xfrm>
        <a:prstGeom prst="rect">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i="1" kern="1200" dirty="0"/>
            <a:t>(Old Logic)</a:t>
          </a:r>
        </a:p>
      </dsp:txBody>
      <dsp:txXfrm>
        <a:off x="51" y="6129"/>
        <a:ext cx="4913783" cy="979200"/>
      </dsp:txXfrm>
    </dsp:sp>
    <dsp:sp modelId="{F2089F39-A818-4C47-9632-0923E3436641}">
      <dsp:nvSpPr>
        <dsp:cNvPr id="0" name=""/>
        <dsp:cNvSpPr/>
      </dsp:nvSpPr>
      <dsp:spPr>
        <a:xfrm>
          <a:off x="51" y="985329"/>
          <a:ext cx="4913783" cy="3359880"/>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i="1" kern="1200" dirty="0"/>
            <a:t>I. On Terms</a:t>
          </a:r>
        </a:p>
        <a:p>
          <a:pPr marL="285750" lvl="1" indent="-285750" algn="l" defTabSz="1511300">
            <a:lnSpc>
              <a:spcPct val="90000"/>
            </a:lnSpc>
            <a:spcBef>
              <a:spcPct val="0"/>
            </a:spcBef>
            <a:spcAft>
              <a:spcPct val="15000"/>
            </a:spcAft>
            <a:buChar char="•"/>
          </a:pPr>
          <a:r>
            <a:rPr lang="en-US" sz="3400" i="1" kern="1200" dirty="0"/>
            <a:t>II. On Propositions</a:t>
          </a:r>
        </a:p>
      </dsp:txBody>
      <dsp:txXfrm>
        <a:off x="51" y="985329"/>
        <a:ext cx="4913783" cy="3359880"/>
      </dsp:txXfrm>
    </dsp:sp>
    <dsp:sp modelId="{E9FEB7EE-DD7A-453A-8BFC-16EBD35EEDAA}">
      <dsp:nvSpPr>
        <dsp:cNvPr id="0" name=""/>
        <dsp:cNvSpPr/>
      </dsp:nvSpPr>
      <dsp:spPr>
        <a:xfrm>
          <a:off x="5601764" y="6129"/>
          <a:ext cx="4913783" cy="979200"/>
        </a:xfrm>
        <a:prstGeom prst="rect">
          <a:avLst/>
        </a:prstGeom>
        <a:solidFill>
          <a:schemeClr val="accent4">
            <a:hueOff val="10395692"/>
            <a:satOff val="-47968"/>
            <a:lumOff val="1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808" tIns="138176" rIns="241808" bIns="138176" numCol="1" spcCol="1270" anchor="ctr" anchorCtr="0">
          <a:noAutofit/>
        </a:bodyPr>
        <a:lstStyle/>
        <a:p>
          <a:pPr marL="0" lvl="0" indent="0" algn="ctr" defTabSz="1511300">
            <a:lnSpc>
              <a:spcPct val="90000"/>
            </a:lnSpc>
            <a:spcBef>
              <a:spcPct val="0"/>
            </a:spcBef>
            <a:spcAft>
              <a:spcPct val="35000"/>
            </a:spcAft>
            <a:buNone/>
          </a:pPr>
          <a:r>
            <a:rPr lang="en-US" sz="3400" i="1" kern="1200" dirty="0"/>
            <a:t>(New Logic)</a:t>
          </a:r>
        </a:p>
      </dsp:txBody>
      <dsp:txXfrm>
        <a:off x="5601764" y="6129"/>
        <a:ext cx="4913783" cy="979200"/>
      </dsp:txXfrm>
    </dsp:sp>
    <dsp:sp modelId="{60157413-CCFD-4D42-8826-83A41E090BDE}">
      <dsp:nvSpPr>
        <dsp:cNvPr id="0" name=""/>
        <dsp:cNvSpPr/>
      </dsp:nvSpPr>
      <dsp:spPr>
        <a:xfrm>
          <a:off x="5601764" y="985329"/>
          <a:ext cx="4913783" cy="3359880"/>
        </a:xfrm>
        <a:prstGeom prst="rect">
          <a:avLst/>
        </a:prstGeom>
        <a:solidFill>
          <a:schemeClr val="accent4">
            <a:tint val="40000"/>
            <a:alpha val="90000"/>
            <a:hueOff val="11513918"/>
            <a:satOff val="-61261"/>
            <a:lumOff val="-349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81356" tIns="181356" rIns="241808" bIns="272034" numCol="1" spcCol="1270" anchor="t" anchorCtr="0">
          <a:noAutofit/>
        </a:bodyPr>
        <a:lstStyle/>
        <a:p>
          <a:pPr marL="285750" lvl="1" indent="-285750" algn="l" defTabSz="1511300">
            <a:lnSpc>
              <a:spcPct val="90000"/>
            </a:lnSpc>
            <a:spcBef>
              <a:spcPct val="0"/>
            </a:spcBef>
            <a:spcAft>
              <a:spcPct val="15000"/>
            </a:spcAft>
            <a:buChar char="•"/>
          </a:pPr>
          <a:r>
            <a:rPr lang="en-US" sz="3400" i="1" kern="1200" dirty="0"/>
            <a:t>III.1 On Syllogisms</a:t>
          </a:r>
        </a:p>
        <a:p>
          <a:pPr marL="285750" lvl="1" indent="-285750" algn="l" defTabSz="1511300">
            <a:lnSpc>
              <a:spcPct val="90000"/>
            </a:lnSpc>
            <a:spcBef>
              <a:spcPct val="0"/>
            </a:spcBef>
            <a:spcAft>
              <a:spcPct val="15000"/>
            </a:spcAft>
            <a:buChar char="•"/>
          </a:pPr>
          <a:r>
            <a:rPr lang="en-US" sz="3400" i="1" kern="1200" dirty="0"/>
            <a:t>III.2 On Demonstrations</a:t>
          </a:r>
        </a:p>
        <a:p>
          <a:pPr marL="285750" lvl="1" indent="-285750" algn="l" defTabSz="1511300">
            <a:lnSpc>
              <a:spcPct val="90000"/>
            </a:lnSpc>
            <a:spcBef>
              <a:spcPct val="0"/>
            </a:spcBef>
            <a:spcAft>
              <a:spcPct val="15000"/>
            </a:spcAft>
            <a:buChar char="•"/>
          </a:pPr>
          <a:r>
            <a:rPr lang="en-US" sz="3400" i="1" kern="1200" dirty="0"/>
            <a:t>III.3 </a:t>
          </a:r>
          <a:r>
            <a:rPr lang="en-US" sz="3400" b="1" i="1" kern="1200" dirty="0"/>
            <a:t>On Consequences</a:t>
          </a:r>
        </a:p>
        <a:p>
          <a:pPr marL="285750" lvl="1" indent="-285750" algn="l" defTabSz="1511300">
            <a:lnSpc>
              <a:spcPct val="90000"/>
            </a:lnSpc>
            <a:spcBef>
              <a:spcPct val="0"/>
            </a:spcBef>
            <a:spcAft>
              <a:spcPct val="15000"/>
            </a:spcAft>
            <a:buChar char="•"/>
          </a:pPr>
          <a:r>
            <a:rPr lang="en-US" sz="3400" i="1" kern="1200" dirty="0"/>
            <a:t>III.4 On Fallacies</a:t>
          </a:r>
        </a:p>
      </dsp:txBody>
      <dsp:txXfrm>
        <a:off x="5601764" y="985329"/>
        <a:ext cx="4913783" cy="3359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5F87-612B-44A2-85A4-36DC73025714}">
      <dsp:nvSpPr>
        <dsp:cNvPr id="0" name=""/>
        <dsp:cNvSpPr/>
      </dsp:nvSpPr>
      <dsp:spPr>
        <a:xfrm>
          <a:off x="6596478"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A0A8226-D462-4260-AAD8-50DF8C39BC74}">
      <dsp:nvSpPr>
        <dsp:cNvPr id="0" name=""/>
        <dsp:cNvSpPr/>
      </dsp:nvSpPr>
      <dsp:spPr>
        <a:xfrm>
          <a:off x="6257677" y="2002136"/>
          <a:ext cx="999877" cy="347064"/>
        </a:xfrm>
        <a:custGeom>
          <a:avLst/>
          <a:gdLst/>
          <a:ahLst/>
          <a:cxnLst/>
          <a:rect l="0" t="0" r="0" b="0"/>
          <a:pathLst>
            <a:path>
              <a:moveTo>
                <a:pt x="0" y="0"/>
              </a:moveTo>
              <a:lnTo>
                <a:pt x="0" y="173532"/>
              </a:lnTo>
              <a:lnTo>
                <a:pt x="999877" y="173532"/>
              </a:lnTo>
              <a:lnTo>
                <a:pt x="999877"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5CA96C-85FF-473E-978E-52215A148D97}">
      <dsp:nvSpPr>
        <dsp:cNvPr id="0" name=""/>
        <dsp:cNvSpPr/>
      </dsp:nvSpPr>
      <dsp:spPr>
        <a:xfrm>
          <a:off x="4596724"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4129B4-B4B1-4FA0-B97F-5F06BA5881E5}">
      <dsp:nvSpPr>
        <dsp:cNvPr id="0" name=""/>
        <dsp:cNvSpPr/>
      </dsp:nvSpPr>
      <dsp:spPr>
        <a:xfrm>
          <a:off x="5257800" y="2002136"/>
          <a:ext cx="999877" cy="347064"/>
        </a:xfrm>
        <a:custGeom>
          <a:avLst/>
          <a:gdLst/>
          <a:ahLst/>
          <a:cxnLst/>
          <a:rect l="0" t="0" r="0" b="0"/>
          <a:pathLst>
            <a:path>
              <a:moveTo>
                <a:pt x="999877" y="0"/>
              </a:moveTo>
              <a:lnTo>
                <a:pt x="999877" y="173532"/>
              </a:lnTo>
              <a:lnTo>
                <a:pt x="0" y="173532"/>
              </a:lnTo>
              <a:lnTo>
                <a:pt x="0"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7A7438-1748-4416-840D-79C09E309EC3}">
      <dsp:nvSpPr>
        <dsp:cNvPr id="0" name=""/>
        <dsp:cNvSpPr/>
      </dsp:nvSpPr>
      <dsp:spPr>
        <a:xfrm>
          <a:off x="4551275" y="828726"/>
          <a:ext cx="1706402" cy="347064"/>
        </a:xfrm>
        <a:custGeom>
          <a:avLst/>
          <a:gdLst/>
          <a:ahLst/>
          <a:cxnLst/>
          <a:rect l="0" t="0" r="0" b="0"/>
          <a:pathLst>
            <a:path>
              <a:moveTo>
                <a:pt x="0" y="0"/>
              </a:moveTo>
              <a:lnTo>
                <a:pt x="0" y="173532"/>
              </a:lnTo>
              <a:lnTo>
                <a:pt x="1706402" y="173532"/>
              </a:lnTo>
              <a:lnTo>
                <a:pt x="1706402"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339CC-BE62-480A-8FCC-A19A553F2E2D}">
      <dsp:nvSpPr>
        <dsp:cNvPr id="0" name=""/>
        <dsp:cNvSpPr/>
      </dsp:nvSpPr>
      <dsp:spPr>
        <a:xfrm>
          <a:off x="2183796"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41F0A5-6291-4BAD-9233-E1F8AB8C0985}">
      <dsp:nvSpPr>
        <dsp:cNvPr id="0" name=""/>
        <dsp:cNvSpPr/>
      </dsp:nvSpPr>
      <dsp:spPr>
        <a:xfrm>
          <a:off x="2844872" y="828726"/>
          <a:ext cx="1706402" cy="347064"/>
        </a:xfrm>
        <a:custGeom>
          <a:avLst/>
          <a:gdLst/>
          <a:ahLst/>
          <a:cxnLst/>
          <a:rect l="0" t="0" r="0" b="0"/>
          <a:pathLst>
            <a:path>
              <a:moveTo>
                <a:pt x="1706402" y="0"/>
              </a:moveTo>
              <a:lnTo>
                <a:pt x="1706402"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6D7E67-B364-4D32-B005-E99872219B77}">
      <dsp:nvSpPr>
        <dsp:cNvPr id="0" name=""/>
        <dsp:cNvSpPr/>
      </dsp:nvSpPr>
      <dsp:spPr>
        <a:xfrm>
          <a:off x="3724930" y="238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Common personal supposition</a:t>
          </a:r>
        </a:p>
      </dsp:txBody>
      <dsp:txXfrm>
        <a:off x="3724930" y="2381"/>
        <a:ext cx="1652689" cy="826344"/>
      </dsp:txXfrm>
    </dsp:sp>
    <dsp:sp modelId="{9FD65E88-F2FB-431A-9AD8-0E89E4D0A494}">
      <dsp:nvSpPr>
        <dsp:cNvPr id="0" name=""/>
        <dsp:cNvSpPr/>
      </dsp:nvSpPr>
      <dsp:spPr>
        <a:xfrm>
          <a:off x="2018527"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Determinate</a:t>
          </a:r>
        </a:p>
      </dsp:txBody>
      <dsp:txXfrm>
        <a:off x="2018527" y="1175791"/>
        <a:ext cx="1652689" cy="826344"/>
      </dsp:txXfrm>
    </dsp:sp>
    <dsp:sp modelId="{78DFCDF1-A561-4721-ADC7-9F8B121574F4}">
      <dsp:nvSpPr>
        <dsp:cNvPr id="0" name=""/>
        <dsp:cNvSpPr/>
      </dsp:nvSpPr>
      <dsp:spPr>
        <a:xfrm>
          <a:off x="2431700"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Some S </a:t>
          </a:r>
          <a:r>
            <a:rPr lang="en-US" sz="1500" b="0" i="1" kern="1200" dirty="0"/>
            <a:t>is P: Therefore, this S is P </a:t>
          </a:r>
          <a:r>
            <a:rPr lang="en-US" sz="1500" b="0" i="1" u="sng" kern="1200" dirty="0"/>
            <a:t>or </a:t>
          </a:r>
          <a:r>
            <a:rPr lang="en-US" sz="1500" b="0" i="1" u="none" kern="1200" dirty="0"/>
            <a:t>that S is P … etc.</a:t>
          </a:r>
          <a:endParaRPr lang="en-US" sz="1500" b="1" i="1" kern="1200" dirty="0"/>
        </a:p>
      </dsp:txBody>
      <dsp:txXfrm>
        <a:off x="2431700" y="2349201"/>
        <a:ext cx="1652689" cy="826344"/>
      </dsp:txXfrm>
    </dsp:sp>
    <dsp:sp modelId="{13D04BB2-8F46-4E4E-970B-1B7C038A0870}">
      <dsp:nvSpPr>
        <dsp:cNvPr id="0" name=""/>
        <dsp:cNvSpPr/>
      </dsp:nvSpPr>
      <dsp:spPr>
        <a:xfrm>
          <a:off x="5431332"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Confused</a:t>
          </a:r>
        </a:p>
      </dsp:txBody>
      <dsp:txXfrm>
        <a:off x="5431332" y="1175791"/>
        <a:ext cx="1652689" cy="826344"/>
      </dsp:txXfrm>
    </dsp:sp>
    <dsp:sp modelId="{938DD0BD-034D-44E4-9D30-73A0128664B7}">
      <dsp:nvSpPr>
        <dsp:cNvPr id="0" name=""/>
        <dsp:cNvSpPr/>
      </dsp:nvSpPr>
      <dsp:spPr>
        <a:xfrm>
          <a:off x="4431455"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Distributed</a:t>
          </a:r>
        </a:p>
      </dsp:txBody>
      <dsp:txXfrm>
        <a:off x="4431455" y="2349201"/>
        <a:ext cx="1652689" cy="826344"/>
      </dsp:txXfrm>
    </dsp:sp>
    <dsp:sp modelId="{D60069AC-ADBE-4F73-AE90-163C74473FEA}">
      <dsp:nvSpPr>
        <dsp:cNvPr id="0" name=""/>
        <dsp:cNvSpPr/>
      </dsp:nvSpPr>
      <dsp:spPr>
        <a:xfrm>
          <a:off x="4844627"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Every S </a:t>
          </a:r>
          <a:r>
            <a:rPr lang="en-US" sz="1500" b="0" i="1" kern="1200" dirty="0"/>
            <a:t>is P: so this S is P, </a:t>
          </a:r>
          <a:r>
            <a:rPr lang="en-US" sz="1500" b="0" i="1" u="sng" kern="1200" dirty="0"/>
            <a:t>and</a:t>
          </a:r>
          <a:r>
            <a:rPr lang="en-US" sz="1500" b="0" i="1" u="none" kern="1200" dirty="0"/>
            <a:t> that S is P … etc.</a:t>
          </a:r>
          <a:endParaRPr lang="en-US" sz="1500" b="0" i="1" kern="1200" dirty="0"/>
        </a:p>
      </dsp:txBody>
      <dsp:txXfrm>
        <a:off x="4844627" y="3522611"/>
        <a:ext cx="1652689" cy="826344"/>
      </dsp:txXfrm>
    </dsp:sp>
    <dsp:sp modelId="{7EB084CD-69D2-4330-9347-A7D3DA98D98B}">
      <dsp:nvSpPr>
        <dsp:cNvPr id="0" name=""/>
        <dsp:cNvSpPr/>
      </dsp:nvSpPr>
      <dsp:spPr>
        <a:xfrm>
          <a:off x="6431209"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Merely confused</a:t>
          </a:r>
        </a:p>
      </dsp:txBody>
      <dsp:txXfrm>
        <a:off x="6431209" y="2349201"/>
        <a:ext cx="1652689" cy="826344"/>
      </dsp:txXfrm>
    </dsp:sp>
    <dsp:sp modelId="{3B8EADF4-A075-4BB0-8C4B-34C11A673B38}">
      <dsp:nvSpPr>
        <dsp:cNvPr id="0" name=""/>
        <dsp:cNvSpPr/>
      </dsp:nvSpPr>
      <dsp:spPr>
        <a:xfrm>
          <a:off x="6844382"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1" kern="1200" dirty="0"/>
            <a:t>Every S is </a:t>
          </a:r>
          <a:r>
            <a:rPr lang="en-US" sz="1500" b="1" i="1" kern="1200" dirty="0"/>
            <a:t>P</a:t>
          </a:r>
          <a:r>
            <a:rPr lang="en-US" sz="1500" b="0" i="1" kern="1200" dirty="0"/>
            <a:t>: so Every S is this P </a:t>
          </a:r>
          <a:r>
            <a:rPr lang="en-US" sz="1500" b="0" i="1" u="sng" kern="1200" dirty="0"/>
            <a:t>or </a:t>
          </a:r>
          <a:r>
            <a:rPr lang="en-US" sz="1500" b="0" i="1" u="none" kern="1200" dirty="0"/>
            <a:t>that P … etc.</a:t>
          </a:r>
          <a:endParaRPr lang="en-US" sz="1500" b="0" i="1" kern="1200" dirty="0"/>
        </a:p>
      </dsp:txBody>
      <dsp:txXfrm>
        <a:off x="6844382" y="3522611"/>
        <a:ext cx="1652689" cy="8263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Consequences</a:t>
          </a:r>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Formal</a:t>
          </a:r>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By an extrinsic middle</a:t>
          </a:r>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“From a necessary major premise and an </a:t>
          </a:r>
          <a:r>
            <a:rPr lang="en-US" sz="1200" kern="1200" dirty="0" err="1"/>
            <a:t>assertoric</a:t>
          </a:r>
          <a:r>
            <a:rPr lang="en-US" sz="1200" kern="1200" dirty="0"/>
            <a:t> minor follows a necessary conclusion”</a:t>
          </a:r>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By an intrinsic middle</a:t>
          </a:r>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“Socrates does not run, therefore a man does not run”</a:t>
          </a:r>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Material</a:t>
          </a:r>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Holds precisely by reason of the terms, and not by reason of any extrinsic middle</a:t>
          </a:r>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“If a man runs, God exists”</a:t>
          </a:r>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 man is an ass, therefore God does not exist.”</a:t>
          </a:r>
        </a:p>
      </dsp:txBody>
      <dsp:txXfrm>
        <a:off x="7894690" y="3504303"/>
        <a:ext cx="1630226" cy="81511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Consequences</a:t>
          </a:r>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Formal</a:t>
          </a:r>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Material</a:t>
          </a:r>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Simple</a:t>
          </a:r>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As-of-now</a:t>
          </a:r>
        </a:p>
      </dsp:txBody>
      <dsp:txXfrm>
        <a:off x="2913566" y="2983194"/>
        <a:ext cx="1399878" cy="6999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Consequences</a:t>
          </a:r>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Simple</a:t>
          </a:r>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Natural</a:t>
          </a:r>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Accidental</a:t>
          </a:r>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As-of-now</a:t>
          </a:r>
        </a:p>
      </dsp:txBody>
      <dsp:txXfrm>
        <a:off x="3649518" y="1465313"/>
        <a:ext cx="1507922" cy="75396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8A5C46-46B0-43EF-B1DB-BD8BDC66B732}">
      <dsp:nvSpPr>
        <dsp:cNvPr id="0" name=""/>
        <dsp:cNvSpPr/>
      </dsp:nvSpPr>
      <dsp:spPr>
        <a:xfrm>
          <a:off x="5832" y="1700687"/>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Logic</a:t>
          </a:r>
        </a:p>
      </dsp:txBody>
      <dsp:txXfrm>
        <a:off x="38916" y="1733771"/>
        <a:ext cx="2192949" cy="1063390"/>
      </dsp:txXfrm>
    </dsp:sp>
    <dsp:sp modelId="{DB6D0DD2-B11F-457E-9E0E-718DD73CEBB6}">
      <dsp:nvSpPr>
        <dsp:cNvPr id="0" name=""/>
        <dsp:cNvSpPr/>
      </dsp:nvSpPr>
      <dsp:spPr>
        <a:xfrm rot="18770822">
          <a:off x="2052369" y="1752153"/>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553" y="1745124"/>
        <a:ext cx="66440" cy="66440"/>
      </dsp:txXfrm>
    </dsp:sp>
    <dsp:sp modelId="{F7089774-05B3-4CE5-81C0-5E2183DBAC51}">
      <dsp:nvSpPr>
        <dsp:cNvPr id="0" name=""/>
        <dsp:cNvSpPr/>
      </dsp:nvSpPr>
      <dsp:spPr>
        <a:xfrm>
          <a:off x="3168597" y="726442"/>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Syllogism</a:t>
          </a:r>
        </a:p>
      </dsp:txBody>
      <dsp:txXfrm>
        <a:off x="3201681" y="759526"/>
        <a:ext cx="2192949" cy="1063390"/>
      </dsp:txXfrm>
    </dsp:sp>
    <dsp:sp modelId="{7B65F761-B279-447C-B27D-D76669E3A3F7}">
      <dsp:nvSpPr>
        <dsp:cNvPr id="0" name=""/>
        <dsp:cNvSpPr/>
      </dsp:nvSpPr>
      <dsp:spPr>
        <a:xfrm rot="19457599">
          <a:off x="5323115" y="940282"/>
          <a:ext cx="1112844" cy="52382"/>
        </a:xfrm>
        <a:custGeom>
          <a:avLst/>
          <a:gdLst/>
          <a:ahLst/>
          <a:cxnLst/>
          <a:rect l="0" t="0" r="0" b="0"/>
          <a:pathLst>
            <a:path>
              <a:moveTo>
                <a:pt x="0" y="26191"/>
              </a:moveTo>
              <a:lnTo>
                <a:pt x="1112844"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938652"/>
        <a:ext cx="55642" cy="55642"/>
      </dsp:txXfrm>
    </dsp:sp>
    <dsp:sp modelId="{E359C59E-1443-4749-948C-0B833A39767E}">
      <dsp:nvSpPr>
        <dsp:cNvPr id="0" name=""/>
        <dsp:cNvSpPr/>
      </dsp:nvSpPr>
      <dsp:spPr>
        <a:xfrm>
          <a:off x="6331361" y="76946"/>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Argument</a:t>
          </a:r>
        </a:p>
      </dsp:txBody>
      <dsp:txXfrm>
        <a:off x="6364445" y="110030"/>
        <a:ext cx="2192949" cy="1063390"/>
      </dsp:txXfrm>
    </dsp:sp>
    <dsp:sp modelId="{3D6B0F1F-2F8E-42E2-BE3F-AE653C184B85}">
      <dsp:nvSpPr>
        <dsp:cNvPr id="0" name=""/>
        <dsp:cNvSpPr/>
      </dsp:nvSpPr>
      <dsp:spPr>
        <a:xfrm rot="2155175">
          <a:off x="5322449" y="1589778"/>
          <a:ext cx="1107128" cy="52382"/>
        </a:xfrm>
        <a:custGeom>
          <a:avLst/>
          <a:gdLst/>
          <a:ahLst/>
          <a:cxnLst/>
          <a:rect l="0" t="0" r="0" b="0"/>
          <a:pathLst>
            <a:path>
              <a:moveTo>
                <a:pt x="0" y="26191"/>
              </a:moveTo>
              <a:lnTo>
                <a:pt x="1107128"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48335" y="1588292"/>
        <a:ext cx="55356" cy="55356"/>
      </dsp:txXfrm>
    </dsp:sp>
    <dsp:sp modelId="{1FB2222B-0316-496E-B7C2-C96A9F400D73}">
      <dsp:nvSpPr>
        <dsp:cNvPr id="0" name=""/>
        <dsp:cNvSpPr/>
      </dsp:nvSpPr>
      <dsp:spPr>
        <a:xfrm>
          <a:off x="6324313" y="1375939"/>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kern="1200" dirty="0"/>
            <a:t>Demonstrative</a:t>
          </a:r>
        </a:p>
      </dsp:txBody>
      <dsp:txXfrm>
        <a:off x="6357397" y="1409023"/>
        <a:ext cx="2192949" cy="1063390"/>
      </dsp:txXfrm>
    </dsp:sp>
    <dsp:sp modelId="{80B86057-541B-4FF6-A45C-061848726F9E}">
      <dsp:nvSpPr>
        <dsp:cNvPr id="0" name=""/>
        <dsp:cNvSpPr/>
      </dsp:nvSpPr>
      <dsp:spPr>
        <a:xfrm rot="2829178">
          <a:off x="2052369" y="2726397"/>
          <a:ext cx="1328807" cy="52382"/>
        </a:xfrm>
        <a:custGeom>
          <a:avLst/>
          <a:gdLst/>
          <a:ahLst/>
          <a:cxnLst/>
          <a:rect l="0" t="0" r="0" b="0"/>
          <a:pathLst>
            <a:path>
              <a:moveTo>
                <a:pt x="0" y="26191"/>
              </a:moveTo>
              <a:lnTo>
                <a:pt x="1328807" y="26191"/>
              </a:lnTo>
            </a:path>
          </a:pathLst>
        </a:custGeom>
        <a:noFill/>
        <a:ln w="6350" cap="flat" cmpd="sng" algn="ctr">
          <a:solidFill>
            <a:schemeClr val="accent1">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3553" y="2719368"/>
        <a:ext cx="66440" cy="66440"/>
      </dsp:txXfrm>
    </dsp:sp>
    <dsp:sp modelId="{C823F8D7-5441-445A-A30B-E0280FA306C7}">
      <dsp:nvSpPr>
        <dsp:cNvPr id="0" name=""/>
        <dsp:cNvSpPr/>
      </dsp:nvSpPr>
      <dsp:spPr>
        <a:xfrm>
          <a:off x="3168597"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i="1" kern="1200" dirty="0" err="1"/>
            <a:t>Sermo</a:t>
          </a:r>
          <a:endParaRPr lang="en-US" sz="2500" i="1" kern="1200" dirty="0"/>
        </a:p>
      </dsp:txBody>
      <dsp:txXfrm>
        <a:off x="3201681" y="2708015"/>
        <a:ext cx="2192949" cy="1063390"/>
      </dsp:txXfrm>
    </dsp:sp>
    <dsp:sp modelId="{3BD10E1F-2305-477A-B31D-C6DC78343EBD}">
      <dsp:nvSpPr>
        <dsp:cNvPr id="0" name=""/>
        <dsp:cNvSpPr/>
      </dsp:nvSpPr>
      <dsp:spPr>
        <a:xfrm>
          <a:off x="5427714" y="3213519"/>
          <a:ext cx="903647" cy="52382"/>
        </a:xfrm>
        <a:custGeom>
          <a:avLst/>
          <a:gdLst/>
          <a:ahLst/>
          <a:cxnLst/>
          <a:rect l="0" t="0" r="0" b="0"/>
          <a:pathLst>
            <a:path>
              <a:moveTo>
                <a:pt x="0" y="26191"/>
              </a:moveTo>
              <a:lnTo>
                <a:pt x="903647" y="26191"/>
              </a:lnTo>
            </a:path>
          </a:pathLst>
        </a:custGeom>
        <a:noFill/>
        <a:ln w="6350" cap="flat" cmpd="sng" algn="ctr">
          <a:solidFill>
            <a:schemeClr val="accent1">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6947" y="3217119"/>
        <a:ext cx="45182" cy="45182"/>
      </dsp:txXfrm>
    </dsp:sp>
    <dsp:sp modelId="{94CEAFE7-69F2-4076-A837-4357761B5659}">
      <dsp:nvSpPr>
        <dsp:cNvPr id="0" name=""/>
        <dsp:cNvSpPr/>
      </dsp:nvSpPr>
      <dsp:spPr>
        <a:xfrm>
          <a:off x="6331361" y="2674931"/>
          <a:ext cx="2259117" cy="1129558"/>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US" sz="2500" i="1" kern="1200" dirty="0" err="1"/>
            <a:t>Ens</a:t>
          </a:r>
          <a:r>
            <a:rPr lang="en-US" sz="2500" i="1" kern="1200" dirty="0"/>
            <a:t> </a:t>
          </a:r>
          <a:r>
            <a:rPr lang="en-US" sz="2500" i="1" kern="1200" dirty="0" err="1"/>
            <a:t>rationis</a:t>
          </a:r>
          <a:endParaRPr lang="en-US" sz="2500" i="1" kern="1200" dirty="0"/>
        </a:p>
      </dsp:txBody>
      <dsp:txXfrm>
        <a:off x="6364445" y="2708015"/>
        <a:ext cx="2192949" cy="106339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8D284CA-C619-47D5-8856-2D5557AA421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16737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284CA-C619-47D5-8856-2D5557AA421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125619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284CA-C619-47D5-8856-2D5557AA421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394286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D284CA-C619-47D5-8856-2D5557AA421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2527780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8D284CA-C619-47D5-8856-2D5557AA4216}" type="datetimeFigureOut">
              <a:rPr lang="en-US" smtClean="0"/>
              <a:t>5/9/2017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413733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D284CA-C619-47D5-8856-2D5557AA4216}"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886346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D284CA-C619-47D5-8856-2D5557AA4216}" type="datetimeFigureOut">
              <a:rPr lang="en-US" smtClean="0"/>
              <a:t>5/9/2017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1239533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D284CA-C619-47D5-8856-2D5557AA4216}" type="datetimeFigureOut">
              <a:rPr lang="en-US" smtClean="0"/>
              <a:t>5/9/2017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266414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284CA-C619-47D5-8856-2D5557AA4216}" type="datetimeFigureOut">
              <a:rPr lang="en-US" smtClean="0"/>
              <a:t>5/9/2017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3743465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284CA-C619-47D5-8856-2D5557AA4216}"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861083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8D284CA-C619-47D5-8856-2D5557AA4216}" type="datetimeFigureOut">
              <a:rPr lang="en-US" smtClean="0"/>
              <a:t>5/9/2017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2B1B3B-A5A9-4706-8033-111608271B07}" type="slidenum">
              <a:rPr lang="en-US" smtClean="0"/>
              <a:t>‹#›</a:t>
            </a:fld>
            <a:endParaRPr lang="en-US"/>
          </a:p>
        </p:txBody>
      </p:sp>
    </p:spTree>
    <p:extLst>
      <p:ext uri="{BB962C8B-B14F-4D97-AF65-F5344CB8AC3E}">
        <p14:creationId xmlns:p14="http://schemas.microsoft.com/office/powerpoint/2010/main" val="117616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284CA-C619-47D5-8856-2D5557AA4216}" type="datetimeFigureOut">
              <a:rPr lang="en-US" smtClean="0"/>
              <a:t>5/9/2017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B1B3B-A5A9-4706-8033-111608271B07}" type="slidenum">
              <a:rPr lang="en-US" smtClean="0"/>
              <a:t>‹#›</a:t>
            </a:fld>
            <a:endParaRPr lang="en-US"/>
          </a:p>
        </p:txBody>
      </p:sp>
    </p:spTree>
    <p:extLst>
      <p:ext uri="{BB962C8B-B14F-4D97-AF65-F5344CB8AC3E}">
        <p14:creationId xmlns:p14="http://schemas.microsoft.com/office/powerpoint/2010/main" val="9987590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jacobarchambault.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5.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www.jacobarchambault.com/"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genesis of the distinction between formal and material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t>jarchambault@Fordham.edu</a:t>
            </a:r>
          </a:p>
          <a:p>
            <a:r>
              <a:rPr lang="en-US" dirty="0">
                <a:hlinkClick r:id="rId2"/>
              </a:rPr>
              <a:t>www.jacobarchambault.com</a:t>
            </a:r>
            <a:endParaRPr lang="en-US" dirty="0"/>
          </a:p>
          <a:p>
            <a:endParaRPr lang="en-US" dirty="0"/>
          </a:p>
        </p:txBody>
      </p:sp>
    </p:spTree>
    <p:extLst>
      <p:ext uri="{BB962C8B-B14F-4D97-AF65-F5344CB8AC3E}">
        <p14:creationId xmlns:p14="http://schemas.microsoft.com/office/powerpoint/2010/main" val="2233056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The place of topics in logic (13</a:t>
            </a:r>
            <a:r>
              <a:rPr lang="en-US" baseline="30000" dirty="0"/>
              <a:t>th</a:t>
            </a:r>
            <a:r>
              <a:rPr lang="en-US" dirty="0"/>
              <a:t> c.)</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751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a:t>
            </a:r>
            <a:r>
              <a:rPr lang="en-US" dirty="0" err="1"/>
              <a:t>Themistius</a:t>
            </a:r>
            <a:r>
              <a:rPr lang="en-US" dirty="0"/>
              <a:t>’ division of the topics: intrinsic topics</a:t>
            </a:r>
          </a:p>
        </p:txBody>
      </p:sp>
      <p:sp>
        <p:nvSpPr>
          <p:cNvPr id="3" name="Content Placeholder 2"/>
          <p:cNvSpPr>
            <a:spLocks noGrp="1"/>
          </p:cNvSpPr>
          <p:nvPr>
            <p:ph sz="half" idx="1"/>
          </p:nvPr>
        </p:nvSpPr>
        <p:spPr/>
        <p:txBody>
          <a:bodyPr>
            <a:normAutofit/>
          </a:bodyPr>
          <a:lstStyle/>
          <a:p>
            <a:pPr algn="just"/>
            <a:r>
              <a:rPr lang="en-US" dirty="0"/>
              <a:t>Topics</a:t>
            </a:r>
          </a:p>
          <a:p>
            <a:pPr lvl="1" algn="just"/>
            <a:r>
              <a:rPr lang="en-US" dirty="0"/>
              <a:t>Intrinsic</a:t>
            </a:r>
          </a:p>
          <a:p>
            <a:pPr lvl="2" algn="just"/>
            <a:r>
              <a:rPr lang="en-US" dirty="0"/>
              <a:t>In substance</a:t>
            </a:r>
          </a:p>
          <a:p>
            <a:pPr lvl="3" algn="just"/>
            <a:r>
              <a:rPr lang="en-US" i="1" dirty="0"/>
              <a:t>From a definition</a:t>
            </a:r>
          </a:p>
          <a:p>
            <a:pPr lvl="3" algn="just"/>
            <a:r>
              <a:rPr lang="en-US" i="1" dirty="0"/>
              <a:t>From a description</a:t>
            </a:r>
          </a:p>
          <a:p>
            <a:pPr lvl="3" algn="just"/>
            <a:r>
              <a:rPr lang="en-US" i="1" dirty="0"/>
              <a:t>From the interpretation of a name</a:t>
            </a:r>
          </a:p>
          <a:p>
            <a:pPr lvl="2" algn="just"/>
            <a:r>
              <a:rPr lang="en-US" dirty="0"/>
              <a:t>Consequent upon substance</a:t>
            </a:r>
          </a:p>
          <a:p>
            <a:pPr lvl="1" algn="just"/>
            <a:r>
              <a:rPr lang="en-US" dirty="0"/>
              <a:t>Extrinsic</a:t>
            </a:r>
          </a:p>
          <a:p>
            <a:pPr lvl="1" algn="just"/>
            <a:r>
              <a:rPr lang="en-US" dirty="0"/>
              <a:t>Middle</a:t>
            </a:r>
          </a:p>
          <a:p>
            <a:pPr lvl="3" algn="just"/>
            <a:endParaRPr lang="en-US" dirty="0"/>
          </a:p>
        </p:txBody>
      </p:sp>
      <p:sp>
        <p:nvSpPr>
          <p:cNvPr id="4" name="Content Placeholder 3"/>
          <p:cNvSpPr>
            <a:spLocks noGrp="1"/>
          </p:cNvSpPr>
          <p:nvPr>
            <p:ph sz="half" idx="2"/>
          </p:nvPr>
        </p:nvSpPr>
        <p:spPr/>
        <p:txBody>
          <a:bodyPr>
            <a:normAutofit lnSpcReduction="10000"/>
          </a:bodyPr>
          <a:lstStyle/>
          <a:p>
            <a:pPr algn="just"/>
            <a:r>
              <a:rPr lang="en-US" dirty="0"/>
              <a:t>Example 1: The topic </a:t>
            </a:r>
            <a:r>
              <a:rPr lang="en-US" i="1" dirty="0"/>
              <a:t>from a description</a:t>
            </a:r>
            <a:r>
              <a:rPr lang="en-US" dirty="0"/>
              <a:t>: </a:t>
            </a:r>
          </a:p>
          <a:p>
            <a:pPr lvl="1" algn="just"/>
            <a:r>
              <a:rPr lang="en-US" b="1" dirty="0"/>
              <a:t>Question</a:t>
            </a:r>
            <a:r>
              <a:rPr lang="en-US" dirty="0"/>
              <a:t>: whether whiteness is a substance</a:t>
            </a:r>
          </a:p>
          <a:p>
            <a:pPr lvl="1" algn="just"/>
            <a:r>
              <a:rPr lang="en-US" b="1" dirty="0"/>
              <a:t>Argument</a:t>
            </a:r>
            <a:r>
              <a:rPr lang="en-US" dirty="0"/>
              <a:t>. “A substance is what can be the subject of accidents. But whiteness underlies no accidents. So whiteness isn’t a substance”</a:t>
            </a:r>
          </a:p>
          <a:p>
            <a:pPr lvl="1" algn="just"/>
            <a:r>
              <a:rPr lang="en-US" b="1" dirty="0"/>
              <a:t>Maximal proposition</a:t>
            </a:r>
            <a:r>
              <a:rPr lang="en-US" dirty="0"/>
              <a:t>: “That the description of which does not belong to a species is not the genus of that species”</a:t>
            </a:r>
          </a:p>
        </p:txBody>
      </p:sp>
    </p:spTree>
    <p:extLst>
      <p:ext uri="{BB962C8B-B14F-4D97-AF65-F5344CB8AC3E}">
        <p14:creationId xmlns:p14="http://schemas.microsoft.com/office/powerpoint/2010/main" val="101536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fade">
                                      <p:cBhvr>
                                        <p:cTn id="36" dur="500"/>
                                        <p:tgtEl>
                                          <p:spTgt spid="4">
                                            <p:txEl>
                                              <p:pRg st="0" end="0"/>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Effect transition="in" filter="fade">
                                      <p:cBhvr>
                                        <p:cTn id="39" dur="500"/>
                                        <p:tgtEl>
                                          <p:spTgt spid="4">
                                            <p:txEl>
                                              <p:pRg st="1" end="1"/>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
                                            <p:txEl>
                                              <p:pRg st="2" end="2"/>
                                            </p:txEl>
                                          </p:spTgt>
                                        </p:tgtEl>
                                        <p:attrNameLst>
                                          <p:attrName>style.visibility</p:attrName>
                                        </p:attrNameLst>
                                      </p:cBhvr>
                                      <p:to>
                                        <p:strVal val="visible"/>
                                      </p:to>
                                    </p:set>
                                    <p:animEffect transition="in" filter="fade">
                                      <p:cBhvr>
                                        <p:cTn id="42" dur="500"/>
                                        <p:tgtEl>
                                          <p:spTgt spid="4">
                                            <p:txEl>
                                              <p:pRg st="2" end="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fade">
                                      <p:cBhvr>
                                        <p:cTn id="4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a:t>
            </a:r>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p:txBody>
      </p:sp>
      <p:sp>
        <p:nvSpPr>
          <p:cNvPr id="5" name="Content Placeholder 4"/>
          <p:cNvSpPr>
            <a:spLocks noGrp="1"/>
          </p:cNvSpPr>
          <p:nvPr>
            <p:ph sz="half" idx="2"/>
          </p:nvPr>
        </p:nvSpPr>
        <p:spPr/>
        <p:txBody>
          <a:bodyPr/>
          <a:lstStyle/>
          <a:p>
            <a:r>
              <a:rPr lang="en-US" dirty="0"/>
              <a:t>Example 2: the topic </a:t>
            </a:r>
            <a:r>
              <a:rPr lang="en-US" i="1" dirty="0"/>
              <a:t>from proportion</a:t>
            </a:r>
          </a:p>
          <a:p>
            <a:pPr lvl="1"/>
            <a:r>
              <a:rPr lang="en-US" b="1" dirty="0"/>
              <a:t>Question</a:t>
            </a:r>
            <a:r>
              <a:rPr lang="en-US" dirty="0"/>
              <a:t>: whether the magistrate of a city should be chosen by lot.</a:t>
            </a:r>
          </a:p>
          <a:p>
            <a:pPr lvl="1"/>
            <a:r>
              <a:rPr lang="en-US" b="1" dirty="0"/>
              <a:t>Argument</a:t>
            </a:r>
            <a:r>
              <a:rPr lang="en-US" dirty="0"/>
              <a:t>: “By no means, because not even the captain of a ship is chosen by lot”</a:t>
            </a:r>
          </a:p>
          <a:p>
            <a:pPr lvl="1"/>
            <a:r>
              <a:rPr lang="en-US" b="1" dirty="0"/>
              <a:t>Maximal proposition</a:t>
            </a:r>
            <a:r>
              <a:rPr lang="en-US" dirty="0"/>
              <a:t>: “what is the case in each instance must be so in one proportionate to it”</a:t>
            </a:r>
            <a:endParaRPr lang="en-US" b="1" dirty="0"/>
          </a:p>
        </p:txBody>
      </p:sp>
    </p:spTree>
    <p:extLst>
      <p:ext uri="{BB962C8B-B14F-4D97-AF65-F5344CB8AC3E}">
        <p14:creationId xmlns:p14="http://schemas.microsoft.com/office/powerpoint/2010/main" val="103738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5">
                                            <p:txEl>
                                              <p:pRg st="0" end="0"/>
                                            </p:txEl>
                                          </p:spTgt>
                                        </p:tgtEl>
                                        <p:attrNameLst>
                                          <p:attrName>style.visibility</p:attrName>
                                        </p:attrNameLst>
                                      </p:cBhvr>
                                      <p:to>
                                        <p:strVal val="visible"/>
                                      </p:to>
                                    </p:set>
                                    <p:animEffect transition="in" filter="fade">
                                      <p:cBhvr>
                                        <p:cTn id="60" dur="500"/>
                                        <p:tgtEl>
                                          <p:spTgt spid="5">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xEl>
                                              <p:pRg st="1" end="1"/>
                                            </p:txEl>
                                          </p:spTgt>
                                        </p:tgtEl>
                                        <p:attrNameLst>
                                          <p:attrName>style.visibility</p:attrName>
                                        </p:attrNameLst>
                                      </p:cBhvr>
                                      <p:to>
                                        <p:strVal val="visible"/>
                                      </p:to>
                                    </p:set>
                                    <p:animEffect transition="in" filter="fade">
                                      <p:cBhvr>
                                        <p:cTn id="63" dur="500"/>
                                        <p:tgtEl>
                                          <p:spTgt spid="5">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5">
                                            <p:txEl>
                                              <p:pRg st="2" end="2"/>
                                            </p:txEl>
                                          </p:spTgt>
                                        </p:tgtEl>
                                        <p:attrNameLst>
                                          <p:attrName>style.visibility</p:attrName>
                                        </p:attrNameLst>
                                      </p:cBhvr>
                                      <p:to>
                                        <p:strVal val="visible"/>
                                      </p:to>
                                    </p:set>
                                    <p:animEffect transition="in" filter="fade">
                                      <p:cBhvr>
                                        <p:cTn id="66" dur="500"/>
                                        <p:tgtEl>
                                          <p:spTgt spid="5">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animEffect transition="in" filter="fade">
                                      <p:cBhvr>
                                        <p:cTn id="6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From topics to consequences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7734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3.1 The place of topics in logic (early 14</a:t>
            </a:r>
            <a:r>
              <a:rPr lang="en-US" baseline="30000" dirty="0"/>
              <a:t>th</a:t>
            </a:r>
            <a:r>
              <a:rPr lang="en-US" dirty="0"/>
              <a:t> c.)</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1673587"/>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Ockham’s </a:t>
            </a:r>
            <a:r>
              <a:rPr lang="en-US" i="1" dirty="0"/>
              <a:t>Summa </a:t>
            </a:r>
            <a:r>
              <a:rPr lang="en-US" i="1" dirty="0" err="1"/>
              <a:t>Logicae</a:t>
            </a:r>
            <a:r>
              <a:rPr lang="en-US" i="1" dirty="0"/>
              <a:t>, </a:t>
            </a:r>
            <a:r>
              <a:rPr lang="en-US" dirty="0"/>
              <a:t>Contents (c. 1323)</a:t>
            </a:r>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8965479"/>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3.3 </a:t>
            </a:r>
            <a:r>
              <a:rPr lang="en-US" dirty="0" err="1"/>
              <a:t>Buridan’s</a:t>
            </a:r>
            <a:r>
              <a:rPr lang="en-US" dirty="0"/>
              <a:t> theory of supposition</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157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An early anonymous tract on consequences (London, BL, c. 1302)</a:t>
            </a:r>
          </a:p>
        </p:txBody>
      </p:sp>
      <p:sp>
        <p:nvSpPr>
          <p:cNvPr id="3" name="Content Placeholder 2"/>
          <p:cNvSpPr>
            <a:spLocks noGrp="1"/>
          </p:cNvSpPr>
          <p:nvPr>
            <p:ph idx="1"/>
          </p:nvPr>
        </p:nvSpPr>
        <p:spPr/>
        <p:txBody>
          <a:bodyPr>
            <a:normAutofit/>
          </a:bodyPr>
          <a:lstStyle/>
          <a:p>
            <a:pPr marL="514350" indent="-514350" algn="just">
              <a:buFont typeface="+mj-lt"/>
              <a:buAutoNum type="arabicPeriod" startAt="4"/>
            </a:pPr>
            <a:r>
              <a:rPr lang="en-US" dirty="0"/>
              <a:t>Hence it should be known that the consequence </a:t>
            </a:r>
            <a:r>
              <a:rPr lang="en-US" i="1" dirty="0"/>
              <a:t>from the inferior to the superior </a:t>
            </a:r>
            <a:r>
              <a:rPr lang="en-US" dirty="0"/>
              <a:t>is valid in two ways, and in two ways it isn't. Hence, the consequence holds without distribution and without a negation prefixed, as in ‘a man runs, therefore an animal runs’.</a:t>
            </a:r>
          </a:p>
          <a:p>
            <a:pPr marL="514350" indent="-514350" algn="just">
              <a:buFont typeface="+mj-lt"/>
              <a:buAutoNum type="arabicPeriod" startAt="4"/>
            </a:pPr>
            <a:r>
              <a:rPr lang="en-US" dirty="0"/>
              <a:t>And likewise, </a:t>
            </a:r>
            <a:r>
              <a:rPr lang="en-US" i="1" dirty="0"/>
              <a:t>from the inferior to the superior without distribution and with a negation placed after </a:t>
            </a:r>
            <a:r>
              <a:rPr lang="en-US" dirty="0"/>
              <a:t>is a good consequence, as in ‘a man does not run, therefore an animal does not run’.</a:t>
            </a:r>
          </a:p>
        </p:txBody>
      </p:sp>
    </p:spTree>
    <p:extLst>
      <p:ext uri="{BB962C8B-B14F-4D97-AF65-F5344CB8AC3E}">
        <p14:creationId xmlns:p14="http://schemas.microsoft.com/office/powerpoint/2010/main" val="2612167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 Formal consequence in medieval logic</a:t>
            </a:r>
            <a:endParaRPr lang="en-US" i="1" dirty="0"/>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1031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4.1 Ockham’s </a:t>
            </a:r>
            <a:r>
              <a:rPr lang="en-US" i="1" dirty="0"/>
              <a:t>Summa </a:t>
            </a:r>
            <a:r>
              <a:rPr lang="en-US" i="1" dirty="0" err="1"/>
              <a:t>Logicae</a:t>
            </a:r>
            <a:r>
              <a:rPr lang="en-US" dirty="0"/>
              <a:t> (c. 1323)</a:t>
            </a:r>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2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 Overview</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4954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4.3 Burley’s and </a:t>
            </a:r>
            <a:r>
              <a:rPr lang="en-US" dirty="0" err="1"/>
              <a:t>Buridan’s</a:t>
            </a:r>
            <a:r>
              <a:rPr lang="en-US" dirty="0"/>
              <a:t> distinctions compared</a:t>
            </a:r>
          </a:p>
        </p:txBody>
      </p:sp>
      <p:sp>
        <p:nvSpPr>
          <p:cNvPr id="3" name="Text Placeholder 2"/>
          <p:cNvSpPr>
            <a:spLocks noGrp="1"/>
          </p:cNvSpPr>
          <p:nvPr>
            <p:ph type="body" idx="1"/>
          </p:nvPr>
        </p:nvSpPr>
        <p:spPr/>
        <p:txBody>
          <a:bodyPr/>
          <a:lstStyle/>
          <a:p>
            <a:r>
              <a:rPr lang="en-US" dirty="0"/>
              <a:t>Burley</a:t>
            </a:r>
          </a:p>
        </p:txBody>
      </p:sp>
      <p:sp>
        <p:nvSpPr>
          <p:cNvPr id="4" name="Text Placeholder 3"/>
          <p:cNvSpPr>
            <a:spLocks noGrp="1"/>
          </p:cNvSpPr>
          <p:nvPr>
            <p:ph type="body" sz="quarter" idx="3"/>
          </p:nvPr>
        </p:nvSpPr>
        <p:spPr/>
        <p:txBody>
          <a:bodyPr/>
          <a:lstStyle/>
          <a:p>
            <a:r>
              <a:rPr lang="en-US" dirty="0" err="1"/>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0784634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4.2 Simon of </a:t>
            </a:r>
            <a:r>
              <a:rPr lang="en-US" dirty="0" err="1"/>
              <a:t>Faversham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b="1" dirty="0"/>
              <a:t>Q. 36: whether the argument </a:t>
            </a:r>
            <a:r>
              <a:rPr lang="en-US" b="1" i="1" dirty="0"/>
              <a:t>from the positing of the consequent to the positing of the antecedent </a:t>
            </a:r>
            <a:r>
              <a:rPr lang="en-US" b="1" dirty="0"/>
              <a:t>is a good consequence</a:t>
            </a:r>
          </a:p>
          <a:p>
            <a:pPr algn="just"/>
            <a:r>
              <a:rPr lang="en-US" b="1" dirty="0"/>
              <a:t>To the other</a:t>
            </a:r>
            <a:r>
              <a:rPr lang="en-US" dirty="0"/>
              <a:t>: [..] When it is said “This is a good consequence: ‘an animal is a substance; therefore man is a substance’,” I say that that consequence does not hold by reason of the form, but by reason of the matter. It does not hold by reason of the form, for […] a discourse concluding by virtue of form ought to hold in every matter; but this consequence only holds in essentials, and this, on account of the identity of nature carried forth through the antecedent and consequent in such things; and on account if this, that consequence is not formal. (</a:t>
            </a:r>
            <a:r>
              <a:rPr lang="en-US" i="1" dirty="0" err="1"/>
              <a:t>Quaestiones</a:t>
            </a:r>
            <a:r>
              <a:rPr lang="en-US" i="1" dirty="0"/>
              <a:t> novae super </a:t>
            </a:r>
            <a:r>
              <a:rPr lang="en-US" i="1" dirty="0" err="1"/>
              <a:t>libro</a:t>
            </a:r>
            <a:r>
              <a:rPr lang="en-US" i="1" dirty="0"/>
              <a:t> </a:t>
            </a:r>
            <a:r>
              <a:rPr lang="en-US" i="1" dirty="0" err="1"/>
              <a:t>Elenchorum</a:t>
            </a:r>
            <a:r>
              <a:rPr lang="en-US" dirty="0"/>
              <a:t>, q. 36.)</a:t>
            </a:r>
          </a:p>
          <a:p>
            <a:pPr algn="just"/>
            <a:endParaRPr lang="en-US" dirty="0"/>
          </a:p>
        </p:txBody>
      </p:sp>
    </p:spTree>
    <p:extLst>
      <p:ext uri="{BB962C8B-B14F-4D97-AF65-F5344CB8AC3E}">
        <p14:creationId xmlns:p14="http://schemas.microsoft.com/office/powerpoint/2010/main" val="62688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just"/>
            <a:r>
              <a:rPr lang="en-US" dirty="0"/>
              <a:t>4.3 Burley’s later </a:t>
            </a:r>
            <a:r>
              <a:rPr lang="en-US" i="1" dirty="0"/>
              <a:t>On the Purity of the Art of Logic </a:t>
            </a:r>
            <a:r>
              <a:rPr lang="en-US" dirty="0"/>
              <a:t>(c. 1325-28)</a:t>
            </a:r>
          </a:p>
        </p:txBody>
      </p:sp>
      <p:sp>
        <p:nvSpPr>
          <p:cNvPr id="3" name="Content Placeholder 2"/>
          <p:cNvSpPr>
            <a:spLocks noGrp="1"/>
          </p:cNvSpPr>
          <p:nvPr>
            <p:ph idx="1"/>
          </p:nvPr>
        </p:nvSpPr>
        <p:spPr/>
        <p:txBody>
          <a:bodyPr>
            <a:normAutofit/>
          </a:bodyPr>
          <a:lstStyle/>
          <a:p>
            <a:pPr marL="0" indent="0" algn="just">
              <a:buNone/>
            </a:pPr>
            <a:r>
              <a:rPr lang="en-US" b="1" dirty="0"/>
              <a:t>Against rule 2.1</a:t>
            </a:r>
            <a:r>
              <a:rPr lang="en-US" dirty="0"/>
              <a:t> ‘</a:t>
            </a:r>
            <a:r>
              <a:rPr lang="en-US" dirty="0" err="1"/>
              <a:t>Brunellus</a:t>
            </a:r>
            <a:r>
              <a:rPr lang="en-US" dirty="0"/>
              <a:t> is risible, therefore </a:t>
            </a:r>
            <a:r>
              <a:rPr lang="en-US" dirty="0" err="1"/>
              <a:t>Brunellus</a:t>
            </a:r>
            <a:r>
              <a:rPr lang="en-US" dirty="0"/>
              <a:t> is a man’ follows; and from these two it follows formally that a man is risible […]. And yet the same consequence does not follow formally from the antecedent </a:t>
            </a:r>
            <a:r>
              <a:rPr lang="en-US" i="1" dirty="0"/>
              <a:t>per se</a:t>
            </a:r>
            <a:r>
              <a:rPr lang="en-US" dirty="0"/>
              <a:t>.</a:t>
            </a:r>
          </a:p>
          <a:p>
            <a:pPr marL="0" indent="0" algn="just">
              <a:buNone/>
            </a:pPr>
            <a:r>
              <a:rPr lang="en-US" b="1" dirty="0"/>
              <a:t>I say that </a:t>
            </a:r>
            <a:r>
              <a:rPr lang="en-US" dirty="0"/>
              <a:t>this consequence is formal by reason of three terms and not by reason of two terms only. Hence the consequence does not hold if the predicate is changed: for `</a:t>
            </a:r>
            <a:r>
              <a:rPr lang="en-US" dirty="0" err="1"/>
              <a:t>Brunellus</a:t>
            </a:r>
            <a:r>
              <a:rPr lang="en-US" dirty="0"/>
              <a:t> runs, therefore a man runs’ does not follow.</a:t>
            </a:r>
          </a:p>
        </p:txBody>
      </p:sp>
    </p:spTree>
    <p:extLst>
      <p:ext uri="{BB962C8B-B14F-4D97-AF65-F5344CB8AC3E}">
        <p14:creationId xmlns:p14="http://schemas.microsoft.com/office/powerpoint/2010/main" val="3256034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4.4 Burley’s later </a:t>
            </a:r>
            <a:r>
              <a:rPr lang="en-US" i="1" dirty="0"/>
              <a:t>On the Purity of the Art of Logic </a:t>
            </a:r>
            <a:r>
              <a:rPr lang="en-US" dirty="0"/>
              <a:t>(c. 1325-28)</a:t>
            </a:r>
          </a:p>
        </p:txBody>
      </p:sp>
      <p:sp>
        <p:nvSpPr>
          <p:cNvPr id="3" name="Content Placeholder 2"/>
          <p:cNvSpPr>
            <a:spLocks noGrp="1"/>
          </p:cNvSpPr>
          <p:nvPr>
            <p:ph idx="1"/>
          </p:nvPr>
        </p:nvSpPr>
        <p:spPr/>
        <p:txBody>
          <a:bodyPr>
            <a:normAutofit/>
          </a:bodyPr>
          <a:lstStyle/>
          <a:p>
            <a:pPr algn="just"/>
            <a:r>
              <a:rPr lang="en-US" dirty="0"/>
              <a:t>Formal consequence is twofold: one, which holds by the form of the whole complex, and consequences of this type are conversions, syllogisms, etc. […]; and another is a formal consequence holding by reason of the forms of the simples, such as the consequence </a:t>
            </a:r>
            <a:r>
              <a:rPr lang="en-US" i="1" dirty="0"/>
              <a:t>from an inferior to a superior affirming</a:t>
            </a:r>
            <a:r>
              <a:rPr lang="en-US" dirty="0"/>
              <a:t>: [this]</a:t>
            </a:r>
            <a:r>
              <a:rPr lang="en-US" i="1" dirty="0"/>
              <a:t> </a:t>
            </a:r>
            <a:r>
              <a:rPr lang="en-US" dirty="0"/>
              <a:t>is formal, and yet it holds by reason of the terms. </a:t>
            </a:r>
          </a:p>
          <a:p>
            <a:pPr algn="just"/>
            <a:r>
              <a:rPr lang="en-US" dirty="0"/>
              <a:t>[…] I say, then, that a consequence can be formal by reason of terms, and this if it holds </a:t>
            </a:r>
            <a:r>
              <a:rPr lang="en-US" i="1" dirty="0"/>
              <a:t>per se </a:t>
            </a:r>
            <a:r>
              <a:rPr lang="en-US" dirty="0"/>
              <a:t>by reason of the terms. But if it holds by reason of the terms </a:t>
            </a:r>
            <a:r>
              <a:rPr lang="en-US" i="1" dirty="0"/>
              <a:t>per </a:t>
            </a:r>
            <a:r>
              <a:rPr lang="en-US" i="1" dirty="0" err="1"/>
              <a:t>accidens</a:t>
            </a:r>
            <a:r>
              <a:rPr lang="en-US" dirty="0"/>
              <a:t>, then it is not formal.</a:t>
            </a:r>
          </a:p>
        </p:txBody>
      </p:sp>
    </p:spTree>
    <p:extLst>
      <p:ext uri="{BB962C8B-B14F-4D97-AF65-F5344CB8AC3E}">
        <p14:creationId xmlns:p14="http://schemas.microsoft.com/office/powerpoint/2010/main" val="346555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5 Conclusion</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2214892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5.1 Topics and consequences</a:t>
            </a:r>
          </a:p>
        </p:txBody>
      </p:sp>
      <p:sp>
        <p:nvSpPr>
          <p:cNvPr id="3" name="Content Placeholder 2"/>
          <p:cNvSpPr>
            <a:spLocks noGrp="1"/>
          </p:cNvSpPr>
          <p:nvPr>
            <p:ph idx="1"/>
          </p:nvPr>
        </p:nvSpPr>
        <p:spPr/>
        <p:txBody>
          <a:bodyPr/>
          <a:lstStyle/>
          <a:p>
            <a:pPr algn="just"/>
            <a:r>
              <a:rPr lang="en-US" dirty="0"/>
              <a:t>Both topics and consequences provide a method for the discovery of new conclusions.</a:t>
            </a:r>
          </a:p>
          <a:p>
            <a:pPr algn="just"/>
            <a:r>
              <a:rPr lang="en-US" dirty="0"/>
              <a:t>But where topical argument does this by appealing to metaphysical relations between things named in premises and conclusions, consequences appeal to the supposition of terms in hypothetical propositions.</a:t>
            </a:r>
          </a:p>
          <a:p>
            <a:pPr algn="just"/>
            <a:r>
              <a:rPr lang="en-US" dirty="0"/>
              <a:t>By doing this, supposition theory serves as the bridge between topical argument and the development of consequences.</a:t>
            </a:r>
          </a:p>
        </p:txBody>
      </p:sp>
    </p:spTree>
    <p:extLst>
      <p:ext uri="{BB962C8B-B14F-4D97-AF65-F5344CB8AC3E}">
        <p14:creationId xmlns:p14="http://schemas.microsoft.com/office/powerpoint/2010/main" val="131761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5.2 Comparing Burley and </a:t>
            </a:r>
            <a:r>
              <a:rPr lang="en-US" dirty="0" err="1"/>
              <a:t>Buridan’s</a:t>
            </a:r>
            <a:r>
              <a:rPr lang="en-US" dirty="0"/>
              <a:t> accounts</a:t>
            </a:r>
          </a:p>
        </p:txBody>
      </p:sp>
      <p:sp>
        <p:nvSpPr>
          <p:cNvPr id="3" name="Content Placeholder 2"/>
          <p:cNvSpPr>
            <a:spLocks noGrp="1"/>
          </p:cNvSpPr>
          <p:nvPr>
            <p:ph idx="1"/>
          </p:nvPr>
        </p:nvSpPr>
        <p:spPr/>
        <p:txBody>
          <a:bodyPr>
            <a:normAutofit/>
          </a:bodyPr>
          <a:lstStyle/>
          <a:p>
            <a:pPr lvl="0" algn="just"/>
            <a:r>
              <a:rPr lang="en-US" dirty="0"/>
              <a:t>When Burley speaks about formal consequences holding in virtue of terms, he means </a:t>
            </a:r>
            <a:r>
              <a:rPr lang="en-US" i="1" dirty="0"/>
              <a:t>categorematic</a:t>
            </a:r>
            <a:r>
              <a:rPr lang="en-US" dirty="0"/>
              <a:t> terms. Hence, </a:t>
            </a:r>
            <a:r>
              <a:rPr lang="en-US" dirty="0" err="1"/>
              <a:t>Buridan’s</a:t>
            </a:r>
            <a:r>
              <a:rPr lang="en-US" dirty="0"/>
              <a:t> understanding of </a:t>
            </a:r>
            <a:r>
              <a:rPr lang="en-US" dirty="0" err="1"/>
              <a:t>categorematic</a:t>
            </a:r>
            <a:r>
              <a:rPr lang="en-US" dirty="0"/>
              <a:t> consequences as dependent on </a:t>
            </a:r>
            <a:r>
              <a:rPr lang="en-US" i="1" dirty="0"/>
              <a:t>syn</a:t>
            </a:r>
            <a:r>
              <a:rPr lang="en-US" dirty="0"/>
              <a:t>categorematic terms reflects an interesting inversion of Burley’s approach.</a:t>
            </a:r>
          </a:p>
          <a:p>
            <a:pPr lvl="0" algn="just"/>
            <a:r>
              <a:rPr lang="en-US" dirty="0"/>
              <a:t>Burley’s distinction between formal and material consequence is not absolute, but relativized to an explicit determination of which terms may be held constant in a given consequence.</a:t>
            </a:r>
          </a:p>
        </p:txBody>
      </p:sp>
    </p:spTree>
    <p:extLst>
      <p:ext uri="{BB962C8B-B14F-4D97-AF65-F5344CB8AC3E}">
        <p14:creationId xmlns:p14="http://schemas.microsoft.com/office/powerpoint/2010/main" val="1285606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5.3 From medieval to modern consequence</a:t>
            </a:r>
          </a:p>
        </p:txBody>
      </p:sp>
      <p:sp>
        <p:nvSpPr>
          <p:cNvPr id="3" name="Content Placeholder 2"/>
          <p:cNvSpPr>
            <a:spLocks noGrp="1"/>
          </p:cNvSpPr>
          <p:nvPr>
            <p:ph idx="1"/>
          </p:nvPr>
        </p:nvSpPr>
        <p:spPr/>
        <p:txBody>
          <a:bodyPr>
            <a:normAutofit/>
          </a:bodyPr>
          <a:lstStyle/>
          <a:p>
            <a:pPr algn="just"/>
            <a:r>
              <a:rPr lang="en-US" dirty="0" err="1"/>
              <a:t>Buridan’s</a:t>
            </a:r>
            <a:r>
              <a:rPr lang="en-US" dirty="0"/>
              <a:t> own approach to formal consequence, being based on a division of terms into categorematic and syncategorematic, is much closer to Tarski’s. </a:t>
            </a:r>
          </a:p>
          <a:p>
            <a:pPr algn="just"/>
            <a:r>
              <a:rPr lang="en-US" dirty="0"/>
              <a:t>But where Tarski’s division occurs at the level of </a:t>
            </a:r>
            <a:r>
              <a:rPr lang="en-US" i="1" dirty="0"/>
              <a:t>kinds </a:t>
            </a:r>
            <a:r>
              <a:rPr lang="en-US" dirty="0"/>
              <a:t>of terms in a </a:t>
            </a:r>
            <a:r>
              <a:rPr lang="en-US" i="1" dirty="0"/>
              <a:t>language</a:t>
            </a:r>
            <a:r>
              <a:rPr lang="en-US" dirty="0"/>
              <a:t>, </a:t>
            </a:r>
            <a:r>
              <a:rPr lang="en-US" dirty="0" err="1"/>
              <a:t>Buridan’s</a:t>
            </a:r>
            <a:r>
              <a:rPr lang="en-US" dirty="0"/>
              <a:t> is merely one of </a:t>
            </a:r>
            <a:r>
              <a:rPr lang="en-US" i="1" dirty="0"/>
              <a:t>roles </a:t>
            </a:r>
            <a:r>
              <a:rPr lang="en-US" dirty="0"/>
              <a:t>of terms in a </a:t>
            </a:r>
            <a:r>
              <a:rPr lang="en-US" i="1" dirty="0"/>
              <a:t>sentence</a:t>
            </a:r>
            <a:r>
              <a:rPr lang="en-US" dirty="0"/>
              <a:t>. Thus, despite their similarities, </a:t>
            </a:r>
            <a:r>
              <a:rPr lang="en-US" dirty="0" err="1"/>
              <a:t>Buridan’s</a:t>
            </a:r>
            <a:r>
              <a:rPr lang="en-US" dirty="0"/>
              <a:t> division is not subject to the demarcation problem that affects Tarski’s.</a:t>
            </a:r>
          </a:p>
          <a:p>
            <a:pPr algn="just"/>
            <a:r>
              <a:rPr lang="en-US" dirty="0"/>
              <a:t>Unlike modern approaches, medieval approaches do not identify formal consequence with logical consequence: there are also material consequences.</a:t>
            </a:r>
          </a:p>
          <a:p>
            <a:endParaRPr lang="en-US" dirty="0"/>
          </a:p>
        </p:txBody>
      </p:sp>
    </p:spTree>
    <p:extLst>
      <p:ext uri="{BB962C8B-B14F-4D97-AF65-F5344CB8AC3E}">
        <p14:creationId xmlns:p14="http://schemas.microsoft.com/office/powerpoint/2010/main" val="33504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genesis of the distinction between formal and material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t>jarchambault@Fordham.edu</a:t>
            </a:r>
          </a:p>
          <a:p>
            <a:r>
              <a:rPr lang="en-US" dirty="0">
                <a:hlinkClick r:id="rId2"/>
              </a:rPr>
              <a:t>www.jacobarchambault.com</a:t>
            </a:r>
            <a:endParaRPr lang="en-US" dirty="0"/>
          </a:p>
          <a:p>
            <a:endParaRPr lang="en-US" dirty="0"/>
          </a:p>
        </p:txBody>
      </p:sp>
    </p:spTree>
    <p:extLst>
      <p:ext uri="{BB962C8B-B14F-4D97-AF65-F5344CB8AC3E}">
        <p14:creationId xmlns:p14="http://schemas.microsoft.com/office/powerpoint/2010/main" val="3630065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3.5 A second early </a:t>
            </a:r>
            <a:r>
              <a:rPr lang="en-US" dirty="0" err="1"/>
              <a:t>early</a:t>
            </a:r>
            <a:r>
              <a:rPr lang="en-US" dirty="0"/>
              <a:t> 14</a:t>
            </a:r>
            <a:r>
              <a:rPr lang="en-US" baseline="30000" dirty="0"/>
              <a:t>th</a:t>
            </a:r>
            <a:r>
              <a:rPr lang="en-US" dirty="0"/>
              <a:t> c. anonymous tract on consequences (Paris, BN, lat. 16130)</a:t>
            </a:r>
          </a:p>
        </p:txBody>
      </p:sp>
      <p:sp>
        <p:nvSpPr>
          <p:cNvPr id="3" name="Content Placeholder 2"/>
          <p:cNvSpPr>
            <a:spLocks noGrp="1"/>
          </p:cNvSpPr>
          <p:nvPr>
            <p:ph idx="1"/>
          </p:nvPr>
        </p:nvSpPr>
        <p:spPr/>
        <p:txBody>
          <a:bodyPr/>
          <a:lstStyle/>
          <a:p>
            <a:pPr marL="0" indent="0" algn="just">
              <a:buNone/>
            </a:pPr>
            <a:r>
              <a:rPr lang="en-US" dirty="0"/>
              <a:t>76. Hence one should understand that the opposite of a conjunction has as many causes of truth as a disjunction convertible with it. And just as the consequence </a:t>
            </a:r>
            <a:r>
              <a:rPr lang="en-US" i="1" dirty="0"/>
              <a:t>from the disjunction to either of its parts </a:t>
            </a:r>
            <a:r>
              <a:rPr lang="en-US" dirty="0"/>
              <a:t>is invalid, so the negation of a conjunction does not imply the negation of either of its conjunctive parts.</a:t>
            </a:r>
          </a:p>
        </p:txBody>
      </p:sp>
    </p:spTree>
    <p:extLst>
      <p:ext uri="{BB962C8B-B14F-4D97-AF65-F5344CB8AC3E}">
        <p14:creationId xmlns:p14="http://schemas.microsoft.com/office/powerpoint/2010/main" val="3564360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0 Overview</a:t>
            </a:r>
          </a:p>
        </p:txBody>
      </p:sp>
      <p:sp>
        <p:nvSpPr>
          <p:cNvPr id="5" name="Content Placeholder 4"/>
          <p:cNvSpPr>
            <a:spLocks noGrp="1"/>
          </p:cNvSpPr>
          <p:nvPr>
            <p:ph idx="1"/>
          </p:nvPr>
        </p:nvSpPr>
        <p:spPr/>
        <p:txBody>
          <a:bodyPr/>
          <a:lstStyle/>
          <a:p>
            <a:pPr marL="514350" indent="-514350">
              <a:buFont typeface="+mj-lt"/>
              <a:buAutoNum type="arabicPeriod"/>
            </a:pPr>
            <a:r>
              <a:rPr lang="en-US" dirty="0"/>
              <a:t>Formal consequence and formal logic</a:t>
            </a:r>
          </a:p>
          <a:p>
            <a:pPr marL="514350" indent="-514350">
              <a:buFont typeface="+mj-lt"/>
              <a:buAutoNum type="arabicPeriod"/>
            </a:pPr>
            <a:r>
              <a:rPr lang="en-US" dirty="0"/>
              <a:t>Boethius’ </a:t>
            </a:r>
            <a:r>
              <a:rPr lang="en-US" i="1" dirty="0"/>
              <a:t>De </a:t>
            </a:r>
            <a:r>
              <a:rPr lang="en-US" i="1" dirty="0" err="1"/>
              <a:t>Differentiis</a:t>
            </a:r>
            <a:r>
              <a:rPr lang="en-US" i="1" dirty="0"/>
              <a:t> </a:t>
            </a:r>
            <a:r>
              <a:rPr lang="en-US" i="1" dirty="0" err="1"/>
              <a:t>Topicis</a:t>
            </a:r>
            <a:r>
              <a:rPr lang="en-US" i="1" dirty="0"/>
              <a:t> </a:t>
            </a:r>
            <a:r>
              <a:rPr lang="en-US" dirty="0"/>
              <a:t>and the topical tradition</a:t>
            </a:r>
          </a:p>
          <a:p>
            <a:pPr marL="514350" indent="-514350">
              <a:buFont typeface="+mj-lt"/>
              <a:buAutoNum type="arabicPeriod"/>
            </a:pPr>
            <a:r>
              <a:rPr lang="en-US" dirty="0"/>
              <a:t>The development of early discussions of consequences out of the topics</a:t>
            </a:r>
          </a:p>
          <a:p>
            <a:pPr marL="514350" indent="-514350">
              <a:buFont typeface="+mj-lt"/>
              <a:buAutoNum type="arabicPeriod"/>
            </a:pPr>
            <a:r>
              <a:rPr lang="en-US" dirty="0"/>
              <a:t>The development of formal consequence</a:t>
            </a:r>
          </a:p>
        </p:txBody>
      </p:sp>
    </p:spTree>
    <p:extLst>
      <p:ext uri="{BB962C8B-B14F-4D97-AF65-F5344CB8AC3E}">
        <p14:creationId xmlns:p14="http://schemas.microsoft.com/office/powerpoint/2010/main" val="163012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4.2 An early anonymous tract on consequences (London, BL, c. 1302)</a:t>
            </a:r>
          </a:p>
        </p:txBody>
      </p:sp>
      <p:sp>
        <p:nvSpPr>
          <p:cNvPr id="3" name="Content Placeholder 2"/>
          <p:cNvSpPr>
            <a:spLocks noGrp="1"/>
          </p:cNvSpPr>
          <p:nvPr>
            <p:ph idx="1"/>
          </p:nvPr>
        </p:nvSpPr>
        <p:spPr/>
        <p:txBody>
          <a:bodyPr>
            <a:normAutofit/>
          </a:bodyPr>
          <a:lstStyle/>
          <a:p>
            <a:pPr algn="just"/>
            <a:r>
              <a:rPr lang="en-US" dirty="0"/>
              <a:t>17. In every good consequence </a:t>
            </a:r>
            <a:r>
              <a:rPr lang="en-US" i="1" dirty="0"/>
              <a:t>the opposite of the consequent cannot stand with the antecedent</a:t>
            </a:r>
            <a:r>
              <a:rPr lang="en-US" dirty="0"/>
              <a:t> (except where the antecedent includes opposites). […] If the antecedent includes opposites, then the opposite of the consequent can stand with the antecedent, as is clear in these consequences: […] `if no time is, some time is'. […] Hence [this] rule for seeing when a consequence is good and when not: one must see whether the opposite of the consequent can stand with the antecedent or not; if not, the consequence is good; if the opposite of the consequent can stand with the antecedent, the consequence is not valid from [its] form.</a:t>
            </a:r>
          </a:p>
        </p:txBody>
      </p:sp>
    </p:spTree>
    <p:extLst>
      <p:ext uri="{BB962C8B-B14F-4D97-AF65-F5344CB8AC3E}">
        <p14:creationId xmlns:p14="http://schemas.microsoft.com/office/powerpoint/2010/main" val="1027758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Formality in the metaphysics of John </a:t>
            </a:r>
            <a:r>
              <a:rPr lang="en-US" dirty="0" err="1"/>
              <a:t>Buridan</a:t>
            </a:r>
            <a:endParaRPr lang="en-US" dirty="0"/>
          </a:p>
        </p:txBody>
      </p:sp>
      <p:sp>
        <p:nvSpPr>
          <p:cNvPr id="3" name="Subtitle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3939371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5.1 Forms as parts in </a:t>
            </a:r>
            <a:r>
              <a:rPr lang="en-US" dirty="0" err="1"/>
              <a:t>Buridan’s</a:t>
            </a:r>
            <a:r>
              <a:rPr lang="en-US" dirty="0"/>
              <a:t> </a:t>
            </a:r>
            <a:r>
              <a:rPr lang="en-US" i="1" dirty="0"/>
              <a:t>Physics</a:t>
            </a:r>
            <a:r>
              <a:rPr lang="en-US" dirty="0"/>
              <a:t> – Bk. I, q. 9 – Whether a whole is its parts</a:t>
            </a:r>
          </a:p>
        </p:txBody>
      </p:sp>
      <p:sp>
        <p:nvSpPr>
          <p:cNvPr id="4" name="Content Placeholder 3"/>
          <p:cNvSpPr>
            <a:spLocks noGrp="1"/>
          </p:cNvSpPr>
          <p:nvPr>
            <p:ph sz="half" idx="1"/>
          </p:nvPr>
        </p:nvSpPr>
        <p:spPr/>
        <p:txBody>
          <a:bodyPr>
            <a:normAutofit lnSpcReduction="10000"/>
          </a:bodyPr>
          <a:lstStyle/>
          <a:p>
            <a:pPr algn="just"/>
            <a:r>
              <a:rPr lang="en-US" b="1" dirty="0" err="1"/>
              <a:t>Obj</a:t>
            </a:r>
            <a:r>
              <a:rPr lang="en-US" b="1" dirty="0"/>
              <a:t> 2: </a:t>
            </a:r>
            <a:r>
              <a:rPr lang="en-US" i="1" dirty="0"/>
              <a:t>Metaphysics 7</a:t>
            </a:r>
            <a:r>
              <a:rPr lang="en-US" dirty="0"/>
              <a:t>: ‘a composite is not the elements out of which it is composed […]; just as the syllable ‘</a:t>
            </a:r>
            <a:r>
              <a:rPr lang="en-US" dirty="0" err="1"/>
              <a:t>ba</a:t>
            </a:r>
            <a:r>
              <a:rPr lang="en-US" dirty="0"/>
              <a:t>’ is not ‘b’ and ‘a’’, […] since </a:t>
            </a:r>
            <a:r>
              <a:rPr lang="en-US" i="1" dirty="0"/>
              <a:t>b</a:t>
            </a:r>
            <a:r>
              <a:rPr lang="en-US" dirty="0"/>
              <a:t> and </a:t>
            </a:r>
            <a:r>
              <a:rPr lang="en-US" i="1" dirty="0"/>
              <a:t>a </a:t>
            </a:r>
            <a:r>
              <a:rPr lang="en-US" dirty="0"/>
              <a:t>remain when removed from each other, and the syllable does not remain. And so […] there is some syllable – not only the vocal and audible element, but also something else (</a:t>
            </a:r>
            <a:r>
              <a:rPr lang="en-US" i="1" dirty="0" err="1"/>
              <a:t>alterum</a:t>
            </a:r>
            <a:r>
              <a:rPr lang="en-US" i="1" dirty="0"/>
              <a:t> </a:t>
            </a:r>
            <a:r>
              <a:rPr lang="en-US" i="1" dirty="0" err="1"/>
              <a:t>aliquid</a:t>
            </a:r>
            <a:r>
              <a:rPr lang="en-US" dirty="0"/>
              <a:t>).</a:t>
            </a:r>
            <a:endParaRPr lang="en-US" b="1" dirty="0"/>
          </a:p>
        </p:txBody>
      </p:sp>
      <p:sp>
        <p:nvSpPr>
          <p:cNvPr id="5" name="Content Placeholder 4"/>
          <p:cNvSpPr>
            <a:spLocks noGrp="1"/>
          </p:cNvSpPr>
          <p:nvPr>
            <p:ph sz="half" idx="2"/>
          </p:nvPr>
        </p:nvSpPr>
        <p:spPr/>
        <p:txBody>
          <a:bodyPr>
            <a:normAutofit/>
          </a:bodyPr>
          <a:lstStyle/>
          <a:p>
            <a:pPr algn="just"/>
            <a:r>
              <a:rPr lang="en-US" b="1" dirty="0"/>
              <a:t>Ad 2</a:t>
            </a:r>
            <a:r>
              <a:rPr lang="en-US" dirty="0"/>
              <a:t>: I say that Aristotle is speaking of a composite that is one </a:t>
            </a:r>
            <a:r>
              <a:rPr lang="en-US" i="1" dirty="0"/>
              <a:t>per se</a:t>
            </a:r>
            <a:r>
              <a:rPr lang="en-US" dirty="0"/>
              <a:t> and composed or mixed out of many elements, […] such that if it is one </a:t>
            </a:r>
            <a:r>
              <a:rPr lang="en-US" i="1" dirty="0"/>
              <a:t>per se </a:t>
            </a:r>
            <a:r>
              <a:rPr lang="en-US" dirty="0"/>
              <a:t>it needs, besides those elements, some other part, sc. form, on account of whose unity it itself is actually one</a:t>
            </a:r>
            <a:r>
              <a:rPr lang="en-US" i="1" dirty="0"/>
              <a:t> per se</a:t>
            </a:r>
            <a:r>
              <a:rPr lang="en-US" dirty="0"/>
              <a:t>.</a:t>
            </a:r>
          </a:p>
        </p:txBody>
      </p:sp>
    </p:spTree>
    <p:extLst>
      <p:ext uri="{BB962C8B-B14F-4D97-AF65-F5344CB8AC3E}">
        <p14:creationId xmlns:p14="http://schemas.microsoft.com/office/powerpoint/2010/main" val="216148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 Forms as integral parts</a:t>
            </a:r>
            <a:endParaRPr lang="en-US" i="1" dirty="0"/>
          </a:p>
        </p:txBody>
      </p:sp>
      <p:sp>
        <p:nvSpPr>
          <p:cNvPr id="3" name="Content Placeholder 2"/>
          <p:cNvSpPr>
            <a:spLocks noGrp="1"/>
          </p:cNvSpPr>
          <p:nvPr>
            <p:ph sz="half" idx="1"/>
          </p:nvPr>
        </p:nvSpPr>
        <p:spPr/>
        <p:txBody>
          <a:bodyPr>
            <a:normAutofit fontScale="92500" lnSpcReduction="10000"/>
          </a:bodyPr>
          <a:lstStyle/>
          <a:p>
            <a:pPr algn="just"/>
            <a:r>
              <a:rPr lang="en-US" dirty="0"/>
              <a:t>“Aristotle rebuked Plato for wanting to remove matter from the quiddities and dispositions of sensible substances; and </a:t>
            </a:r>
            <a:r>
              <a:rPr lang="en-US" i="1" dirty="0"/>
              <a:t>Physics I</a:t>
            </a:r>
            <a:r>
              <a:rPr lang="en-US" dirty="0"/>
              <a:t> posits that sensible substance is essentially a composite of matter and form. And so form is an integral part of it.” </a:t>
            </a:r>
            <a:r>
              <a:rPr lang="en-US" i="1" dirty="0"/>
              <a:t>Questions on the Metaphysics </a:t>
            </a:r>
            <a:r>
              <a:rPr lang="en-US" dirty="0"/>
              <a:t>7.12, cor. – whether the form of a material substance is its whole quiddity.</a:t>
            </a:r>
            <a:endParaRPr lang="en-US" b="1" dirty="0"/>
          </a:p>
        </p:txBody>
      </p:sp>
      <p:pic>
        <p:nvPicPr>
          <p:cNvPr id="7" name="Content Placeholder 6"/>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333952" y="716509"/>
            <a:ext cx="3586597" cy="5460454"/>
          </a:xfrm>
        </p:spPr>
      </p:pic>
    </p:spTree>
    <p:extLst>
      <p:ext uri="{BB962C8B-B14F-4D97-AF65-F5344CB8AC3E}">
        <p14:creationId xmlns:p14="http://schemas.microsoft.com/office/powerpoint/2010/main" val="361822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5.3 </a:t>
            </a:r>
            <a:r>
              <a:rPr lang="en-US" i="1" dirty="0"/>
              <a:t>Questions On the soul, </a:t>
            </a:r>
            <a:r>
              <a:rPr lang="en-US" dirty="0"/>
              <a:t>Bk. 2, q. 5 </a:t>
            </a:r>
            <a:r>
              <a:rPr lang="en-US" i="1" dirty="0"/>
              <a:t>– </a:t>
            </a:r>
            <a:r>
              <a:rPr lang="en-US" dirty="0"/>
              <a:t>whether the powers of the soul are distinct from the soul itself</a:t>
            </a:r>
          </a:p>
        </p:txBody>
      </p:sp>
      <p:sp>
        <p:nvSpPr>
          <p:cNvPr id="3" name="Content Placeholder 2"/>
          <p:cNvSpPr>
            <a:spLocks noGrp="1"/>
          </p:cNvSpPr>
          <p:nvPr>
            <p:ph idx="1"/>
          </p:nvPr>
        </p:nvSpPr>
        <p:spPr/>
        <p:txBody>
          <a:bodyPr>
            <a:normAutofit/>
          </a:bodyPr>
          <a:lstStyle/>
          <a:p>
            <a:pPr algn="just"/>
            <a:r>
              <a:rPr lang="en-US" dirty="0"/>
              <a:t>[</a:t>
            </a:r>
            <a:r>
              <a:rPr lang="en-US" b="1" dirty="0"/>
              <a:t>Obj. 14</a:t>
            </a:r>
            <a:r>
              <a:rPr lang="en-US" dirty="0"/>
              <a:t>]: Again, if a power were an accident of the soul, the soul would be in potency towards it, since a subject is in potency toward all its accidents. Therefore, either it itself would be in potency to this power – and then, by the same reasoning we would be able to say the same thing again from the beginning – or it is in potency to the other power through another power, and so we would proceed to infinity, which is unfitting.</a:t>
            </a:r>
          </a:p>
          <a:p>
            <a:pPr algn="just"/>
            <a:r>
              <a:rPr lang="en-US" dirty="0"/>
              <a:t>The objection assumes that whatever is distinct from the soul is an accident to it. This would include the matter it is united to.</a:t>
            </a:r>
          </a:p>
        </p:txBody>
      </p:sp>
    </p:spTree>
    <p:extLst>
      <p:ext uri="{BB962C8B-B14F-4D97-AF65-F5344CB8AC3E}">
        <p14:creationId xmlns:p14="http://schemas.microsoft.com/office/powerpoint/2010/main" val="323203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5.4 Conclusions</a:t>
            </a:r>
          </a:p>
        </p:txBody>
      </p:sp>
      <p:sp>
        <p:nvSpPr>
          <p:cNvPr id="6" name="Content Placeholder 5"/>
          <p:cNvSpPr>
            <a:spLocks noGrp="1"/>
          </p:cNvSpPr>
          <p:nvPr>
            <p:ph idx="1"/>
          </p:nvPr>
        </p:nvSpPr>
        <p:spPr/>
        <p:txBody>
          <a:bodyPr>
            <a:normAutofit/>
          </a:bodyPr>
          <a:lstStyle/>
          <a:p>
            <a:pPr marL="514350" indent="-514350" algn="just">
              <a:buFont typeface="+mj-lt"/>
              <a:buAutoNum type="arabicPeriod"/>
            </a:pPr>
            <a:r>
              <a:rPr lang="en-US" dirty="0" err="1"/>
              <a:t>Buridan</a:t>
            </a:r>
            <a:r>
              <a:rPr lang="en-US" dirty="0"/>
              <a:t> explicitly takes form to be an </a:t>
            </a:r>
            <a:r>
              <a:rPr lang="en-US" i="1" dirty="0"/>
              <a:t>integral </a:t>
            </a:r>
            <a:r>
              <a:rPr lang="en-US" dirty="0"/>
              <a:t>part of the composite.</a:t>
            </a:r>
          </a:p>
          <a:p>
            <a:pPr marL="514350" indent="-514350" algn="just">
              <a:buFont typeface="+mj-lt"/>
              <a:buAutoNum type="arabicPeriod"/>
            </a:pPr>
            <a:r>
              <a:rPr lang="en-US" dirty="0" err="1"/>
              <a:t>Buridan</a:t>
            </a:r>
            <a:r>
              <a:rPr lang="en-US" dirty="0"/>
              <a:t> himself assimilates the distinction between the formal and material to one between the natural and accidental.</a:t>
            </a:r>
          </a:p>
          <a:p>
            <a:pPr marL="514350" indent="-514350" algn="just">
              <a:buFont typeface="+mj-lt"/>
              <a:buAutoNum type="arabicPeriod"/>
            </a:pPr>
            <a:r>
              <a:rPr lang="en-US" dirty="0"/>
              <a:t>While </a:t>
            </a:r>
            <a:r>
              <a:rPr lang="en-US" dirty="0" err="1"/>
              <a:t>Buridan’s</a:t>
            </a:r>
            <a:r>
              <a:rPr lang="en-US" dirty="0"/>
              <a:t> </a:t>
            </a:r>
            <a:r>
              <a:rPr lang="en-US" i="1" dirty="0"/>
              <a:t>physical </a:t>
            </a:r>
            <a:r>
              <a:rPr lang="en-US" dirty="0" err="1"/>
              <a:t>hylomorphism</a:t>
            </a:r>
            <a:r>
              <a:rPr lang="en-US" dirty="0"/>
              <a:t> does not necessitate his logical </a:t>
            </a:r>
            <a:r>
              <a:rPr lang="en-US" dirty="0" err="1"/>
              <a:t>hylomorphism</a:t>
            </a:r>
            <a:r>
              <a:rPr lang="en-US" dirty="0"/>
              <a:t>, it does facilitate it.</a:t>
            </a:r>
          </a:p>
        </p:txBody>
      </p:sp>
    </p:spTree>
    <p:extLst>
      <p:ext uri="{BB962C8B-B14F-4D97-AF65-F5344CB8AC3E}">
        <p14:creationId xmlns:p14="http://schemas.microsoft.com/office/powerpoint/2010/main" val="2600948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3: </a:t>
            </a:r>
            <a:r>
              <a:rPr lang="en-US" dirty="0" err="1"/>
              <a:t>Buridan’s</a:t>
            </a:r>
            <a:r>
              <a:rPr lang="en-US" dirty="0"/>
              <a:t> definitions of consequence</a:t>
            </a:r>
          </a:p>
        </p:txBody>
      </p:sp>
      <p:sp>
        <p:nvSpPr>
          <p:cNvPr id="3" name="Content Placeholder 2"/>
          <p:cNvSpPr>
            <a:spLocks noGrp="1"/>
          </p:cNvSpPr>
          <p:nvPr>
            <p:ph idx="1"/>
          </p:nvPr>
        </p:nvSpPr>
        <p:spPr/>
        <p:txBody>
          <a:bodyPr>
            <a:normAutofit/>
          </a:bodyPr>
          <a:lstStyle/>
          <a:p>
            <a:pPr algn="just"/>
            <a:r>
              <a:rPr lang="en-US" dirty="0"/>
              <a:t>“Some say that […] the one proposition is antecedent to the other proposition if it is impossible that it be true the other not being true when they are formed together.” –</a:t>
            </a:r>
            <a:r>
              <a:rPr lang="en-US" i="1" dirty="0"/>
              <a:t>TC </a:t>
            </a:r>
            <a:r>
              <a:rPr lang="en-US" dirty="0"/>
              <a:t>I.3.</a:t>
            </a:r>
          </a:p>
          <a:p>
            <a:pPr algn="just"/>
            <a:r>
              <a:rPr lang="en-US" dirty="0"/>
              <a:t>“Some [say that] one proposition is antecedent to another, which is such that it is impossible for things to be altogether as it signifies unless they are altogether as the other signifies when they are proposed together” –Ibid.</a:t>
            </a:r>
          </a:p>
          <a:p>
            <a:r>
              <a:rPr lang="en-US" dirty="0"/>
              <a:t>“A consequence is a compound proposition composed of antecedent and consequence, meaning that the antecedent is antecedent and the consequent is consequent.” –Ibid.</a:t>
            </a:r>
          </a:p>
        </p:txBody>
      </p:sp>
    </p:spTree>
    <p:extLst>
      <p:ext uri="{BB962C8B-B14F-4D97-AF65-F5344CB8AC3E}">
        <p14:creationId xmlns:p14="http://schemas.microsoft.com/office/powerpoint/2010/main" val="422581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Appendix 5: 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a:bodyPr>
          <a:lstStyle/>
          <a:p>
            <a:pPr algn="just"/>
            <a:r>
              <a:rPr lang="en-US" dirty="0"/>
              <a:t>Material consequences</a:t>
            </a:r>
          </a:p>
          <a:p>
            <a:pPr lvl="1" algn="just"/>
            <a:r>
              <a:rPr lang="en-US" dirty="0"/>
              <a:t>Enthymemes</a:t>
            </a:r>
          </a:p>
          <a:p>
            <a:pPr lvl="1" algn="just"/>
            <a:r>
              <a:rPr lang="en-US" dirty="0"/>
              <a:t>Induction</a:t>
            </a:r>
          </a:p>
          <a:p>
            <a:pPr lvl="1" algn="just"/>
            <a:r>
              <a:rPr lang="en-US" dirty="0"/>
              <a:t>Examples</a:t>
            </a:r>
          </a:p>
        </p:txBody>
      </p:sp>
      <p:sp>
        <p:nvSpPr>
          <p:cNvPr id="5" name="Content Placeholder 4"/>
          <p:cNvSpPr>
            <a:spLocks noGrp="1"/>
          </p:cNvSpPr>
          <p:nvPr>
            <p:ph sz="half" idx="2"/>
          </p:nvPr>
        </p:nvSpPr>
        <p:spPr/>
        <p:txBody>
          <a:bodyPr>
            <a:normAutofit lnSpcReduction="10000"/>
          </a:bodyPr>
          <a:lstStyle/>
          <a:p>
            <a:pPr algn="just"/>
            <a:r>
              <a:rPr lang="en-US" dirty="0"/>
              <a:t>Formal consequences</a:t>
            </a:r>
          </a:p>
          <a:p>
            <a:pPr lvl="1" algn="just"/>
            <a:r>
              <a:rPr lang="en-US" dirty="0"/>
              <a:t>From one categorical to another</a:t>
            </a:r>
          </a:p>
          <a:p>
            <a:pPr lvl="1" algn="just"/>
            <a:r>
              <a:rPr lang="en-US" dirty="0"/>
              <a:t>By virtue of conjunction or disjunction</a:t>
            </a:r>
          </a:p>
          <a:p>
            <a:pPr lvl="1" algn="just"/>
            <a:r>
              <a:rPr lang="en-US" dirty="0"/>
              <a:t>By virtue of a condition</a:t>
            </a:r>
          </a:p>
          <a:p>
            <a:pPr lvl="1" algn="just"/>
            <a:r>
              <a:rPr lang="en-US" dirty="0"/>
              <a:t>On account of the formal impossibility of the antecedent or necessity of the consequent</a:t>
            </a:r>
          </a:p>
          <a:p>
            <a:pPr lvl="1" algn="just"/>
            <a:r>
              <a:rPr lang="en-US" dirty="0"/>
              <a:t>By expositions of the </a:t>
            </a:r>
            <a:r>
              <a:rPr lang="en-US" dirty="0" err="1"/>
              <a:t>syncategorematical</a:t>
            </a:r>
            <a:r>
              <a:rPr lang="en-US" dirty="0"/>
              <a:t> terms</a:t>
            </a:r>
          </a:p>
          <a:p>
            <a:pPr lvl="1" algn="just"/>
            <a:r>
              <a:rPr lang="en-US" dirty="0"/>
              <a:t>By division</a:t>
            </a:r>
          </a:p>
          <a:p>
            <a:pPr lvl="1" algn="just"/>
            <a:r>
              <a:rPr lang="en-US" dirty="0"/>
              <a:t>Syllogisms</a:t>
            </a:r>
          </a:p>
        </p:txBody>
      </p:sp>
    </p:spTree>
    <p:extLst>
      <p:ext uri="{BB962C8B-B14F-4D97-AF65-F5344CB8AC3E}">
        <p14:creationId xmlns:p14="http://schemas.microsoft.com/office/powerpoint/2010/main" val="155197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10682" y="2215166"/>
          <a:ext cx="12197078" cy="2669058"/>
        </p:xfrm>
        <a:graphic>
          <a:graphicData uri="http://schemas.openxmlformats.org/drawingml/2006/table">
            <a:tbl>
              <a:tblPr firstRow="1" firstCol="1" bandRow="1">
                <a:tableStyleId>{5940675A-B579-460E-94D1-54222C63F5DA}</a:tableStyleId>
              </a:tblPr>
              <a:tblGrid>
                <a:gridCol w="2078068">
                  <a:extLst>
                    <a:ext uri="{9D8B030D-6E8A-4147-A177-3AD203B41FA5}">
                      <a16:colId xmlns:a16="http://schemas.microsoft.com/office/drawing/2014/main" val="20000"/>
                    </a:ext>
                  </a:extLst>
                </a:gridCol>
                <a:gridCol w="2731624">
                  <a:extLst>
                    <a:ext uri="{9D8B030D-6E8A-4147-A177-3AD203B41FA5}">
                      <a16:colId xmlns:a16="http://schemas.microsoft.com/office/drawing/2014/main" val="20001"/>
                    </a:ext>
                  </a:extLst>
                </a:gridCol>
                <a:gridCol w="2474637">
                  <a:extLst>
                    <a:ext uri="{9D8B030D-6E8A-4147-A177-3AD203B41FA5}">
                      <a16:colId xmlns:a16="http://schemas.microsoft.com/office/drawing/2014/main" val="20002"/>
                    </a:ext>
                  </a:extLst>
                </a:gridCol>
                <a:gridCol w="4912749">
                  <a:extLst>
                    <a:ext uri="{9D8B030D-6E8A-4147-A177-3AD203B41FA5}">
                      <a16:colId xmlns:a16="http://schemas.microsoft.com/office/drawing/2014/main" val="20003"/>
                    </a:ext>
                  </a:extLst>
                </a:gridCol>
              </a:tblGrid>
              <a:tr h="381483">
                <a:tc>
                  <a:txBody>
                    <a:bodyPr/>
                    <a:lstStyle/>
                    <a:p>
                      <a:pPr marL="0" marR="0" algn="ctr">
                        <a:lnSpc>
                          <a:spcPct val="107000"/>
                        </a:lnSpc>
                        <a:spcBef>
                          <a:spcPts val="0"/>
                        </a:spcBef>
                        <a:spcAft>
                          <a:spcPts val="0"/>
                        </a:spcAft>
                      </a:pPr>
                      <a:r>
                        <a:rPr lang="en-US" sz="2300" dirty="0">
                          <a:effectLst/>
                        </a:rPr>
                        <a: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3">
                  <a:txBody>
                    <a:bodyPr/>
                    <a:lstStyle/>
                    <a:p>
                      <a:pPr marL="0" marR="0" algn="ctr">
                        <a:lnSpc>
                          <a:spcPct val="107000"/>
                        </a:lnSpc>
                        <a:spcBef>
                          <a:spcPts val="0"/>
                        </a:spcBef>
                        <a:spcAft>
                          <a:spcPts val="0"/>
                        </a:spcAft>
                      </a:pPr>
                      <a:r>
                        <a:rPr lang="en-US" sz="2300" b="1" dirty="0">
                          <a:effectLst/>
                        </a:rPr>
                        <a:t>Question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483">
                <a:tc>
                  <a:txBody>
                    <a:bodyPr/>
                    <a:lstStyle/>
                    <a:p>
                      <a:pPr marL="0" marR="0" algn="ctr">
                        <a:lnSpc>
                          <a:spcPct val="107000"/>
                        </a:lnSpc>
                        <a:spcBef>
                          <a:spcPts val="0"/>
                        </a:spcBef>
                        <a:spcAft>
                          <a:spcPts val="0"/>
                        </a:spcAft>
                      </a:pPr>
                      <a:r>
                        <a:rPr lang="en-US" sz="2300">
                          <a:effectLst/>
                        </a:rPr>
                        <a:t> </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gridSpan="2">
                  <a:txBody>
                    <a:bodyPr/>
                    <a:lstStyle/>
                    <a:p>
                      <a:pPr marL="0" marR="0" algn="ctr">
                        <a:lnSpc>
                          <a:spcPct val="107000"/>
                        </a:lnSpc>
                        <a:spcBef>
                          <a:spcPts val="0"/>
                        </a:spcBef>
                        <a:spcAft>
                          <a:spcPts val="0"/>
                        </a:spcAft>
                      </a:pPr>
                      <a:r>
                        <a:rPr lang="en-US" sz="2300" b="1" dirty="0">
                          <a:effectLst/>
                        </a:rPr>
                        <a:t>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hMerge="1">
                  <a:txBody>
                    <a:bodyPr/>
                    <a:lstStyle/>
                    <a:p>
                      <a:endParaRPr lang="en-US"/>
                    </a:p>
                  </a:txBody>
                  <a:tcPr/>
                </a:tc>
                <a:tc>
                  <a:txBody>
                    <a:bodyPr/>
                    <a:lstStyle/>
                    <a:p>
                      <a:pPr marL="0" marR="0" algn="ctr">
                        <a:lnSpc>
                          <a:spcPct val="107000"/>
                        </a:lnSpc>
                        <a:spcBef>
                          <a:spcPts val="0"/>
                        </a:spcBef>
                        <a:spcAft>
                          <a:spcPts val="0"/>
                        </a:spcAft>
                      </a:pPr>
                      <a:r>
                        <a:rPr lang="en-US" sz="2300" b="1" dirty="0">
                          <a:effectLst/>
                        </a:rPr>
                        <a:t>Hypothetical/conditional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1"/>
                  </a:ext>
                </a:extLst>
              </a:tr>
              <a:tr h="762964">
                <a:tc>
                  <a:txBody>
                    <a:bodyPr/>
                    <a:lstStyle/>
                    <a:p>
                      <a:pPr marL="0" marR="0" algn="ctr">
                        <a:lnSpc>
                          <a:spcPct val="107000"/>
                        </a:lnSpc>
                        <a:spcBef>
                          <a:spcPts val="0"/>
                        </a:spcBef>
                        <a:spcAft>
                          <a:spcPts val="0"/>
                        </a:spcAft>
                      </a:pPr>
                      <a:r>
                        <a:rPr lang="en-US" sz="2300" b="1" dirty="0">
                          <a:effectLst/>
                        </a:rPr>
                        <a:t>Mode of predication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Inherent, substantial</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Not pertaining to</a:t>
                      </a:r>
                      <a:r>
                        <a:rPr lang="en-US" sz="2300" baseline="0" dirty="0">
                          <a:effectLst/>
                        </a:rPr>
                        <a:t> substance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rowSpan="3">
                  <a:txBody>
                    <a:bodyPr/>
                    <a:lstStyle/>
                    <a:p>
                      <a:pPr marL="0" marR="0" algn="ctr">
                        <a:lnSpc>
                          <a:spcPct val="107000"/>
                        </a:lnSpc>
                        <a:spcBef>
                          <a:spcPts val="0"/>
                        </a:spcBef>
                        <a:spcAft>
                          <a:spcPts val="0"/>
                        </a:spcAft>
                      </a:pPr>
                      <a:r>
                        <a:rPr lang="en-US" sz="2300" dirty="0">
                          <a:effectLst/>
                        </a:rPr>
                        <a:t>Whether an affirmation/negation follows an affirmation/negation,</a:t>
                      </a:r>
                    </a:p>
                    <a:p>
                      <a:pPr marL="0" marR="0" algn="ctr">
                        <a:lnSpc>
                          <a:spcPct val="107000"/>
                        </a:lnSpc>
                        <a:spcBef>
                          <a:spcPts val="0"/>
                        </a:spcBef>
                        <a:spcAft>
                          <a:spcPts val="0"/>
                        </a:spcAft>
                      </a:pPr>
                      <a:r>
                        <a:rPr lang="en-US" sz="2300" dirty="0">
                          <a:effectLst/>
                        </a:rPr>
                        <a:t>Whether an effect</a:t>
                      </a:r>
                      <a:r>
                        <a:rPr lang="en-US" sz="2300" baseline="0" dirty="0">
                          <a:effectLst/>
                        </a:rPr>
                        <a:t> follows a</a:t>
                      </a:r>
                      <a:r>
                        <a:rPr lang="en-US" sz="2300" dirty="0">
                          <a:effectLst/>
                        </a:rPr>
                        <a:t> cause</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extLst>
                  <a:ext uri="{0D108BD9-81ED-4DB2-BD59-A6C34878D82A}">
                    <a16:rowId xmlns:a16="http://schemas.microsoft.com/office/drawing/2014/main" val="10002"/>
                  </a:ext>
                </a:extLst>
              </a:tr>
              <a:tr h="381483">
                <a:tc>
                  <a:txBody>
                    <a:bodyPr/>
                    <a:lstStyle/>
                    <a:p>
                      <a:pPr marL="0" marR="0" algn="ctr">
                        <a:lnSpc>
                          <a:spcPct val="107000"/>
                        </a:lnSpc>
                        <a:spcBef>
                          <a:spcPts val="0"/>
                        </a:spcBef>
                        <a:spcAft>
                          <a:spcPts val="0"/>
                        </a:spcAft>
                      </a:pPr>
                      <a:r>
                        <a:rPr lang="en-US" sz="2300" b="1" dirty="0">
                          <a:effectLst/>
                        </a:rPr>
                        <a:t>Greater than</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Genus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Accident</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3"/>
                  </a:ext>
                </a:extLst>
              </a:tr>
              <a:tr h="393066">
                <a:tc>
                  <a:txBody>
                    <a:bodyPr/>
                    <a:lstStyle/>
                    <a:p>
                      <a:pPr marL="0" marR="0" algn="ctr">
                        <a:lnSpc>
                          <a:spcPct val="107000"/>
                        </a:lnSpc>
                        <a:spcBef>
                          <a:spcPts val="0"/>
                        </a:spcBef>
                        <a:spcAft>
                          <a:spcPts val="0"/>
                        </a:spcAft>
                      </a:pPr>
                      <a:r>
                        <a:rPr lang="en-US" sz="2300" b="1" dirty="0">
                          <a:effectLst/>
                        </a:rPr>
                        <a:t>Equal</a:t>
                      </a:r>
                      <a:r>
                        <a:rPr lang="en-US" sz="2300" b="1" baseline="0" dirty="0">
                          <a:effectLst/>
                        </a:rPr>
                        <a:t> to</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a:effectLst/>
                        </a:rPr>
                        <a:t>Definition</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a:txBody>
                    <a:bodyPr/>
                    <a:lstStyle/>
                    <a:p>
                      <a:pPr marL="0" marR="0" algn="ctr">
                        <a:lnSpc>
                          <a:spcPct val="107000"/>
                        </a:lnSpc>
                        <a:spcBef>
                          <a:spcPts val="0"/>
                        </a:spcBef>
                        <a:spcAft>
                          <a:spcPts val="0"/>
                        </a:spcAft>
                      </a:pPr>
                      <a:r>
                        <a:rPr lang="en-US" sz="2300" dirty="0" err="1">
                          <a:effectLst/>
                        </a:rPr>
                        <a:t>Proprium</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0853" marR="140853" marT="0" marB="0"/>
                </a:tc>
                <a:tc v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723620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9622" y="2822525"/>
          <a:ext cx="12211244" cy="2625217"/>
        </p:xfrm>
        <a:graphic>
          <a:graphicData uri="http://schemas.openxmlformats.org/drawingml/2006/table">
            <a:tbl>
              <a:tblPr firstRow="1" firstCol="1" bandRow="1">
                <a:tableStyleId>{073A0DAA-6AF3-43AB-8588-CEC1D06C72B9}</a:tableStyleId>
              </a:tblPr>
              <a:tblGrid>
                <a:gridCol w="4069544">
                  <a:extLst>
                    <a:ext uri="{9D8B030D-6E8A-4147-A177-3AD203B41FA5}">
                      <a16:colId xmlns:a16="http://schemas.microsoft.com/office/drawing/2014/main" val="20000"/>
                    </a:ext>
                  </a:extLst>
                </a:gridCol>
                <a:gridCol w="4070850">
                  <a:extLst>
                    <a:ext uri="{9D8B030D-6E8A-4147-A177-3AD203B41FA5}">
                      <a16:colId xmlns:a16="http://schemas.microsoft.com/office/drawing/2014/main" val="20001"/>
                    </a:ext>
                  </a:extLst>
                </a:gridCol>
                <a:gridCol w="4070850">
                  <a:extLst>
                    <a:ext uri="{9D8B030D-6E8A-4147-A177-3AD203B41FA5}">
                      <a16:colId xmlns:a16="http://schemas.microsoft.com/office/drawing/2014/main" val="20002"/>
                    </a:ext>
                  </a:extLst>
                </a:gridCol>
              </a:tblGrid>
              <a:tr h="375031">
                <a:tc>
                  <a:txBody>
                    <a:bodyPr/>
                    <a:lstStyle/>
                    <a:p>
                      <a:pPr marL="0" marR="0">
                        <a:lnSpc>
                          <a:spcPct val="107000"/>
                        </a:lnSpc>
                        <a:spcBef>
                          <a:spcPts val="0"/>
                        </a:spcBef>
                        <a:spcAft>
                          <a:spcPts val="0"/>
                        </a:spcAft>
                      </a:pPr>
                      <a:r>
                        <a:rPr lang="en-US" sz="2300" dirty="0">
                          <a:effectLst/>
                        </a:rPr>
                        <a:t>Arguments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a:effectLst/>
                        </a:rPr>
                        <a:t>Not necessary</a:t>
                      </a:r>
                      <a:endParaRPr lang="en-US" sz="230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0"/>
                  </a:ext>
                </a:extLst>
              </a:tr>
              <a:tr h="1125093">
                <a:tc>
                  <a:txBody>
                    <a:bodyPr/>
                    <a:lstStyle/>
                    <a:p>
                      <a:pPr marL="0" marR="0">
                        <a:lnSpc>
                          <a:spcPct val="107000"/>
                        </a:lnSpc>
                        <a:spcBef>
                          <a:spcPts val="0"/>
                        </a:spcBef>
                        <a:spcAft>
                          <a:spcPts val="0"/>
                        </a:spcAft>
                      </a:pPr>
                      <a:r>
                        <a:rPr lang="en-US" sz="2300" dirty="0" err="1">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a:t>
                      </a:r>
                      <a:r>
                        <a:rPr lang="en-US" sz="2300" baseline="0" dirty="0">
                          <a:effectLst/>
                        </a:rPr>
                        <a:t> anything is added to something, the whole becomes greater. </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 she is a mother, she loves</a:t>
                      </a:r>
                      <a:r>
                        <a:rPr lang="en-US" sz="2300" baseline="0" dirty="0">
                          <a:effectLst/>
                        </a:rPr>
                        <a:t> her child.</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1"/>
                  </a:ext>
                </a:extLst>
              </a:tr>
              <a:tr h="1125093">
                <a:tc>
                  <a:txBody>
                    <a:bodyPr/>
                    <a:lstStyle/>
                    <a:p>
                      <a:pPr marL="0" marR="0">
                        <a:lnSpc>
                          <a:spcPct val="107000"/>
                        </a:lnSpc>
                        <a:spcBef>
                          <a:spcPts val="0"/>
                        </a:spcBef>
                        <a:spcAft>
                          <a:spcPts val="0"/>
                        </a:spcAft>
                      </a:pPr>
                      <a:r>
                        <a:rPr lang="en-US" sz="2300" dirty="0">
                          <a:effectLst/>
                        </a:rPr>
                        <a:t>Non </a:t>
                      </a:r>
                      <a:r>
                        <a:rPr lang="en-US" sz="2300" dirty="0" err="1">
                          <a:effectLst/>
                        </a:rPr>
                        <a:t>probabilis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If the moon is placed in front of the sun, the sun’s brightness fails.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tc>
                  <a:txBody>
                    <a:bodyPr/>
                    <a:lstStyle/>
                    <a:p>
                      <a:pPr marL="0" marR="0">
                        <a:lnSpc>
                          <a:spcPct val="107000"/>
                        </a:lnSpc>
                        <a:spcBef>
                          <a:spcPts val="0"/>
                        </a:spcBef>
                        <a:spcAft>
                          <a:spcPts val="0"/>
                        </a:spcAft>
                      </a:pPr>
                      <a:r>
                        <a:rPr lang="en-US" sz="2300" dirty="0">
                          <a:effectLst/>
                        </a:rPr>
                        <a:t>Diogenes has horns</a:t>
                      </a:r>
                      <a:endParaRPr lang="en-US" sz="2300" i="1" dirty="0">
                        <a:effectLst/>
                        <a:latin typeface="Calibri" panose="020F0502020204030204" pitchFamily="34" charset="0"/>
                        <a:ea typeface="Calibri" panose="020F0502020204030204" pitchFamily="34" charset="0"/>
                        <a:cs typeface="Times New Roman" panose="02020603050405020304" pitchFamily="18" charset="0"/>
                      </a:endParaRPr>
                    </a:p>
                  </a:txBody>
                  <a:tcPr marL="141050" marR="14105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33481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Formal consequence and formal logic</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7865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0" y="837128"/>
          <a:ext cx="12192000" cy="5777234"/>
        </p:xfrm>
        <a:graphic>
          <a:graphicData uri="http://schemas.openxmlformats.org/drawingml/2006/table">
            <a:tbl>
              <a:tblPr firstRow="1" firstCol="1" bandRow="1">
                <a:tableStyleId>{073A0DAA-6AF3-43AB-8588-CEC1D06C72B9}</a:tableStyleId>
              </a:tblPr>
              <a:tblGrid>
                <a:gridCol w="3759309">
                  <a:extLst>
                    <a:ext uri="{9D8B030D-6E8A-4147-A177-3AD203B41FA5}">
                      <a16:colId xmlns:a16="http://schemas.microsoft.com/office/drawing/2014/main" val="20000"/>
                    </a:ext>
                  </a:extLst>
                </a:gridCol>
                <a:gridCol w="4297843">
                  <a:extLst>
                    <a:ext uri="{9D8B030D-6E8A-4147-A177-3AD203B41FA5}">
                      <a16:colId xmlns:a16="http://schemas.microsoft.com/office/drawing/2014/main" val="20001"/>
                    </a:ext>
                  </a:extLst>
                </a:gridCol>
                <a:gridCol w="4134848">
                  <a:extLst>
                    <a:ext uri="{9D8B030D-6E8A-4147-A177-3AD203B41FA5}">
                      <a16:colId xmlns:a16="http://schemas.microsoft.com/office/drawing/2014/main" val="20002"/>
                    </a:ext>
                  </a:extLst>
                </a:gridCol>
              </a:tblGrid>
              <a:tr h="286234">
                <a:tc>
                  <a:txBody>
                    <a:bodyPr/>
                    <a:lstStyle/>
                    <a:p>
                      <a:pPr marL="0" marR="0" algn="ctr">
                        <a:lnSpc>
                          <a:spcPct val="107000"/>
                        </a:lnSpc>
                        <a:spcBef>
                          <a:spcPts val="0"/>
                        </a:spcBef>
                        <a:spcAft>
                          <a:spcPts val="0"/>
                        </a:spcAft>
                      </a:pPr>
                      <a:r>
                        <a:rPr lang="en-US" sz="1300" dirty="0">
                          <a:effectLst/>
                        </a:rPr>
                        <a:t>Types of argumentation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a:effectLst/>
                        </a:rPr>
                        <a:t>Syllogism</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ctr">
                        <a:lnSpc>
                          <a:spcPct val="107000"/>
                        </a:lnSpc>
                        <a:spcBef>
                          <a:spcPts val="0"/>
                        </a:spcBef>
                        <a:spcAft>
                          <a:spcPts val="0"/>
                        </a:spcAft>
                      </a:pPr>
                      <a:r>
                        <a:rPr lang="en-US" sz="1300" dirty="0">
                          <a:effectLst/>
                        </a:rPr>
                        <a:t>Induction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0"/>
                  </a:ext>
                </a:extLst>
              </a:tr>
              <a:tr h="1431165">
                <a:tc>
                  <a:txBody>
                    <a:bodyPr/>
                    <a:lstStyle/>
                    <a:p>
                      <a:pPr marL="0" marR="0" algn="ctr">
                        <a:lnSpc>
                          <a:spcPct val="107000"/>
                        </a:lnSpc>
                        <a:spcBef>
                          <a:spcPts val="0"/>
                        </a:spcBef>
                        <a:spcAft>
                          <a:spcPts val="0"/>
                        </a:spcAft>
                      </a:pPr>
                      <a:r>
                        <a:rPr lang="en-US" sz="1300" dirty="0">
                          <a:effectLst/>
                        </a:rPr>
                        <a:t>Definition</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A</a:t>
                      </a:r>
                      <a:r>
                        <a:rPr lang="en-US" sz="1300" baseline="0" dirty="0">
                          <a:effectLst/>
                        </a:rPr>
                        <a:t> speech in which, certain things being put forth and conceded, something distinct from what is conceded must come about by those very things which were conceded. </a:t>
                      </a:r>
                      <a:r>
                        <a:rPr lang="en-US" sz="1300" i="1" baseline="0" dirty="0">
                          <a:effectLst/>
                        </a:rPr>
                        <a:t>(</a:t>
                      </a:r>
                      <a:r>
                        <a:rPr lang="en-US" sz="1300" i="1" dirty="0" err="1">
                          <a:effectLst/>
                        </a:rPr>
                        <a:t>Oratio</a:t>
                      </a:r>
                      <a:r>
                        <a:rPr lang="en-US" sz="1300" i="1" dirty="0">
                          <a:effectLst/>
                        </a:rPr>
                        <a:t> in qua </a:t>
                      </a:r>
                      <a:r>
                        <a:rPr lang="en-US" sz="1300" i="1" dirty="0" err="1">
                          <a:effectLst/>
                        </a:rPr>
                        <a:t>quibusdam</a:t>
                      </a:r>
                      <a:r>
                        <a:rPr lang="en-US" sz="1300" i="1" dirty="0">
                          <a:effectLst/>
                        </a:rPr>
                        <a:t> </a:t>
                      </a:r>
                      <a:r>
                        <a:rPr lang="en-US" sz="1300" i="1" dirty="0" err="1">
                          <a:effectLst/>
                        </a:rPr>
                        <a:t>positis</a:t>
                      </a:r>
                      <a:r>
                        <a:rPr lang="en-US" sz="1300" i="1" dirty="0">
                          <a:effectLst/>
                        </a:rPr>
                        <a:t> et </a:t>
                      </a:r>
                      <a:r>
                        <a:rPr lang="en-US" sz="1300" i="1" dirty="0" err="1">
                          <a:effectLst/>
                        </a:rPr>
                        <a:t>concessis</a:t>
                      </a:r>
                      <a:r>
                        <a:rPr lang="en-US" sz="1300" i="1" dirty="0">
                          <a:effectLst/>
                        </a:rPr>
                        <a:t>, </a:t>
                      </a:r>
                      <a:r>
                        <a:rPr lang="en-US" sz="1300" i="1" dirty="0" err="1">
                          <a:effectLst/>
                        </a:rPr>
                        <a:t>aliud</a:t>
                      </a:r>
                      <a:r>
                        <a:rPr lang="en-US" sz="1300" i="1" dirty="0">
                          <a:effectLst/>
                        </a:rPr>
                        <a:t> </a:t>
                      </a:r>
                      <a:r>
                        <a:rPr lang="en-US" sz="1300" i="1" dirty="0" err="1">
                          <a:effectLst/>
                        </a:rPr>
                        <a:t>quiddam</a:t>
                      </a:r>
                      <a:r>
                        <a:rPr lang="en-US" sz="1300" i="1" dirty="0">
                          <a:effectLst/>
                        </a:rPr>
                        <a:t> per </a:t>
                      </a:r>
                      <a:r>
                        <a:rPr lang="en-US" sz="1300" i="1" dirty="0" err="1">
                          <a:effectLst/>
                        </a:rPr>
                        <a:t>ea</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a:effectLst/>
                        </a:rPr>
                        <a:t>sunt</a:t>
                      </a:r>
                      <a:r>
                        <a:rPr lang="en-US" sz="1300" i="1" dirty="0">
                          <a:effectLst/>
                        </a:rPr>
                        <a:t>, </a:t>
                      </a:r>
                      <a:r>
                        <a:rPr lang="en-US" sz="1300" i="1" dirty="0" err="1">
                          <a:effectLst/>
                        </a:rPr>
                        <a:t>evenire</a:t>
                      </a:r>
                      <a:r>
                        <a:rPr lang="en-US" sz="1300" i="1" dirty="0">
                          <a:effectLst/>
                        </a:rPr>
                        <a:t> </a:t>
                      </a:r>
                      <a:r>
                        <a:rPr lang="en-US" sz="1300" i="1" dirty="0" err="1">
                          <a:effectLst/>
                        </a:rPr>
                        <a:t>necesse</a:t>
                      </a:r>
                      <a:r>
                        <a:rPr lang="en-US" sz="1300" i="1" dirty="0">
                          <a:effectLst/>
                        </a:rPr>
                        <a:t> </a:t>
                      </a:r>
                      <a:r>
                        <a:rPr lang="en-US" sz="1300" i="1" dirty="0" err="1">
                          <a:effectLst/>
                        </a:rPr>
                        <a:t>est</a:t>
                      </a:r>
                      <a:r>
                        <a:rPr lang="en-US" sz="1300" i="1" dirty="0">
                          <a:effectLst/>
                        </a:rPr>
                        <a:t>, quam </a:t>
                      </a:r>
                      <a:r>
                        <a:rPr lang="en-US" sz="1300" i="1" dirty="0" err="1">
                          <a:effectLst/>
                        </a:rPr>
                        <a:t>sint</a:t>
                      </a:r>
                      <a:r>
                        <a:rPr lang="en-US" sz="1300" i="1" dirty="0">
                          <a:effectLst/>
                        </a:rPr>
                        <a:t> </a:t>
                      </a:r>
                      <a:r>
                        <a:rPr lang="en-US" sz="1300" i="1" dirty="0" err="1">
                          <a:effectLst/>
                        </a:rPr>
                        <a:t>ipsa</a:t>
                      </a:r>
                      <a:r>
                        <a:rPr lang="en-US" sz="1300" i="1" dirty="0">
                          <a:effectLst/>
                        </a:rPr>
                        <a:t> quae </a:t>
                      </a:r>
                      <a:r>
                        <a:rPr lang="en-US" sz="1300" i="1" dirty="0" err="1">
                          <a:effectLst/>
                        </a:rPr>
                        <a:t>concessa</a:t>
                      </a:r>
                      <a:r>
                        <a:rPr lang="en-US" sz="1300" i="1" dirty="0">
                          <a:effectLst/>
                        </a:rPr>
                        <a:t> </a:t>
                      </a:r>
                      <a:r>
                        <a:rPr lang="en-US" sz="1300" i="1" dirty="0" err="1">
                          <a:effectLst/>
                        </a:rPr>
                        <a:t>sunt</a:t>
                      </a:r>
                      <a:r>
                        <a:rPr lang="en-US" sz="1300" i="1" dirty="0">
                          <a:effectLst/>
                        </a:rPr>
                        <a:t>)</a:t>
                      </a:r>
                      <a:endParaRPr lang="en-US" sz="1300" i="1"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A speech whereby a progression from particulars to universals occurs.</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1"/>
                  </a:ext>
                </a:extLst>
              </a:tr>
              <a:tr h="4007259">
                <a:tc>
                  <a:txBody>
                    <a:bodyPr/>
                    <a:lstStyle/>
                    <a:p>
                      <a:pPr marL="0" marR="0" algn="ctr">
                        <a:lnSpc>
                          <a:spcPct val="107000"/>
                        </a:lnSpc>
                        <a:spcBef>
                          <a:spcPts val="0"/>
                        </a:spcBef>
                        <a:spcAft>
                          <a:spcPts val="0"/>
                        </a:spcAft>
                      </a:pPr>
                      <a:r>
                        <a:rPr lang="en-US" sz="1300" dirty="0">
                          <a:effectLst/>
                        </a:rPr>
                        <a:t>Example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Every man is an animal, every animal is a substance,</a:t>
                      </a:r>
                      <a:r>
                        <a:rPr lang="en-US" sz="1300" baseline="0" dirty="0">
                          <a:effectLst/>
                        </a:rPr>
                        <a:t> therefore, every man is a substance.</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tc>
                  <a:txBody>
                    <a:bodyPr/>
                    <a:lstStyle/>
                    <a:p>
                      <a:pPr marL="0" marR="0" algn="just">
                        <a:lnSpc>
                          <a:spcPct val="107000"/>
                        </a:lnSpc>
                        <a:spcBef>
                          <a:spcPts val="0"/>
                        </a:spcBef>
                        <a:spcAft>
                          <a:spcPts val="0"/>
                        </a:spcAft>
                      </a:pPr>
                      <a:r>
                        <a:rPr lang="en-US" sz="1300" dirty="0">
                          <a:effectLst/>
                        </a:rPr>
                        <a:t>If, in governing ships, the captain</a:t>
                      </a:r>
                      <a:r>
                        <a:rPr lang="en-US" sz="1300" baseline="0" dirty="0">
                          <a:effectLst/>
                        </a:rPr>
                        <a:t> is chosen not by lot, but by art; if in governing horses the </a:t>
                      </a:r>
                      <a:r>
                        <a:rPr lang="en-US" sz="1300" baseline="0" dirty="0" err="1">
                          <a:effectLst/>
                        </a:rPr>
                        <a:t>horsemaster</a:t>
                      </a:r>
                      <a:r>
                        <a:rPr lang="en-US" sz="1300" baseline="0" dirty="0">
                          <a:effectLst/>
                        </a:rPr>
                        <a:t> is picked not by chance happening, but by the recommendation of art; if, in the administration of a republic the prince is not elected by lot, but by art, and this is found to be so in many things, then by these it is inferred that also in every matter requiring governance or administration, the governor must be chosen not by lot, but by art. </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82626" marR="82626"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90409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587" y="2479625"/>
          <a:ext cx="12174826" cy="2625217"/>
        </p:xfrm>
        <a:graphic>
          <a:graphicData uri="http://schemas.openxmlformats.org/drawingml/2006/table">
            <a:tbl>
              <a:tblPr firstRow="1" firstCol="1" bandRow="1">
                <a:tableStyleId>{5940675A-B579-460E-94D1-54222C63F5DA}</a:tableStyleId>
              </a:tblPr>
              <a:tblGrid>
                <a:gridCol w="6087413">
                  <a:extLst>
                    <a:ext uri="{9D8B030D-6E8A-4147-A177-3AD203B41FA5}">
                      <a16:colId xmlns:a16="http://schemas.microsoft.com/office/drawing/2014/main" val="20000"/>
                    </a:ext>
                  </a:extLst>
                </a:gridCol>
                <a:gridCol w="6087413">
                  <a:extLst>
                    <a:ext uri="{9D8B030D-6E8A-4147-A177-3AD203B41FA5}">
                      <a16:colId xmlns:a16="http://schemas.microsoft.com/office/drawing/2014/main" val="20001"/>
                    </a:ext>
                  </a:extLst>
                </a:gridCol>
              </a:tblGrid>
              <a:tr h="367850">
                <a:tc gridSpan="2">
                  <a:txBody>
                    <a:bodyPr/>
                    <a:lstStyle/>
                    <a:p>
                      <a:pPr marL="0" marR="0" algn="ctr">
                        <a:lnSpc>
                          <a:spcPct val="107000"/>
                        </a:lnSpc>
                        <a:spcBef>
                          <a:spcPts val="0"/>
                        </a:spcBef>
                        <a:spcAft>
                          <a:spcPts val="0"/>
                        </a:spcAft>
                      </a:pPr>
                      <a:r>
                        <a:rPr lang="en-US" sz="2300" b="1" dirty="0">
                          <a:effectLst/>
                        </a:rPr>
                        <a:t>Types of syllogisms</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hMerge="1">
                  <a:txBody>
                    <a:bodyPr/>
                    <a:lstStyle/>
                    <a:p>
                      <a:endParaRPr lang="en-US"/>
                    </a:p>
                  </a:txBody>
                  <a:tcPr/>
                </a:tc>
                <a:extLst>
                  <a:ext uri="{0D108BD9-81ED-4DB2-BD59-A6C34878D82A}">
                    <a16:rowId xmlns:a16="http://schemas.microsoft.com/office/drawing/2014/main" val="10000"/>
                  </a:ext>
                </a:extLst>
              </a:tr>
              <a:tr h="367850">
                <a:tc>
                  <a:txBody>
                    <a:bodyPr/>
                    <a:lstStyle/>
                    <a:p>
                      <a:pPr marL="0" marR="0" algn="ctr">
                        <a:lnSpc>
                          <a:spcPct val="107000"/>
                        </a:lnSpc>
                        <a:spcBef>
                          <a:spcPts val="0"/>
                        </a:spcBef>
                        <a:spcAft>
                          <a:spcPts val="0"/>
                        </a:spcAft>
                      </a:pPr>
                      <a:r>
                        <a:rPr lang="en-US" sz="2300" b="1" dirty="0">
                          <a:effectLst/>
                        </a:rPr>
                        <a:t>Predicative/Categorical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ctr">
                        <a:lnSpc>
                          <a:spcPct val="107000"/>
                        </a:lnSpc>
                        <a:spcBef>
                          <a:spcPts val="0"/>
                        </a:spcBef>
                        <a:spcAft>
                          <a:spcPts val="0"/>
                        </a:spcAft>
                      </a:pPr>
                      <a:r>
                        <a:rPr lang="en-US" sz="2300" b="1" dirty="0">
                          <a:effectLst/>
                        </a:rPr>
                        <a:t>Conditional/ Hypothetical</a:t>
                      </a:r>
                      <a:endParaRPr lang="en-US" sz="2300" b="1"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1"/>
                  </a:ext>
                </a:extLst>
              </a:tr>
              <a:tr h="735698">
                <a:tc>
                  <a:txBody>
                    <a:bodyPr/>
                    <a:lstStyle/>
                    <a:p>
                      <a:pPr marL="0" marR="0" algn="just">
                        <a:lnSpc>
                          <a:spcPct val="107000"/>
                        </a:lnSpc>
                        <a:spcBef>
                          <a:spcPts val="0"/>
                        </a:spcBef>
                        <a:spcAft>
                          <a:spcPts val="0"/>
                        </a:spcAft>
                      </a:pPr>
                      <a:r>
                        <a:rPr lang="en-US" sz="2300" dirty="0">
                          <a:effectLst/>
                        </a:rPr>
                        <a:t>i.e. those that are joined entirely by predicative propositions.</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a:effectLst/>
                        </a:rPr>
                        <a:t>i.e. the propositions</a:t>
                      </a:r>
                      <a:r>
                        <a:rPr lang="en-US" sz="2300" baseline="0" dirty="0">
                          <a:effectLst/>
                        </a:rPr>
                        <a:t> of which are linked by a condition.</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2"/>
                  </a:ext>
                </a:extLst>
              </a:tr>
              <a:tr h="735698">
                <a:tc>
                  <a:txBody>
                    <a:bodyPr/>
                    <a:lstStyle/>
                    <a:p>
                      <a:pPr marL="0" marR="0" algn="just">
                        <a:lnSpc>
                          <a:spcPct val="107000"/>
                        </a:lnSpc>
                        <a:spcBef>
                          <a:spcPts val="0"/>
                        </a:spcBef>
                        <a:spcAft>
                          <a:spcPts val="0"/>
                        </a:spcAft>
                      </a:pPr>
                      <a:r>
                        <a:rPr lang="en-US" sz="2300" dirty="0">
                          <a:effectLst/>
                        </a:rPr>
                        <a:t>e.g. every man</a:t>
                      </a:r>
                      <a:r>
                        <a:rPr lang="en-US" sz="2300" baseline="0" dirty="0">
                          <a:effectLst/>
                        </a:rPr>
                        <a:t> is an animal, every animal is a substance, therefore, every man is a substance.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tc>
                  <a:txBody>
                    <a:bodyPr/>
                    <a:lstStyle/>
                    <a:p>
                      <a:pPr marL="0" marR="0" algn="just">
                        <a:lnSpc>
                          <a:spcPct val="107000"/>
                        </a:lnSpc>
                        <a:spcBef>
                          <a:spcPts val="0"/>
                        </a:spcBef>
                        <a:spcAft>
                          <a:spcPts val="0"/>
                        </a:spcAft>
                      </a:pPr>
                      <a:r>
                        <a:rPr lang="en-US" sz="2300" dirty="0">
                          <a:effectLst/>
                        </a:rPr>
                        <a:t>If it is day, it is light; but it is</a:t>
                      </a:r>
                      <a:r>
                        <a:rPr lang="en-US" sz="2300" baseline="0" dirty="0">
                          <a:effectLst/>
                        </a:rPr>
                        <a:t> day. Therefore, it is light. </a:t>
                      </a:r>
                      <a:endParaRPr lang="en-US" sz="2300" dirty="0">
                        <a:effectLst/>
                        <a:latin typeface="Calibri" panose="020F0502020204030204" pitchFamily="34" charset="0"/>
                        <a:ea typeface="Calibri" panose="020F0502020204030204" pitchFamily="34" charset="0"/>
                        <a:cs typeface="Times New Roman" panose="02020603050405020304" pitchFamily="18" charset="0"/>
                      </a:endParaRPr>
                    </a:p>
                  </a:txBody>
                  <a:tcPr marL="140629" marR="140629"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10277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2.8 Conclusions: on topics and consequences</a:t>
            </a:r>
          </a:p>
        </p:txBody>
      </p:sp>
      <p:sp>
        <p:nvSpPr>
          <p:cNvPr id="3" name="Content Placeholder 2"/>
          <p:cNvSpPr>
            <a:spLocks noGrp="1"/>
          </p:cNvSpPr>
          <p:nvPr>
            <p:ph idx="1"/>
          </p:nvPr>
        </p:nvSpPr>
        <p:spPr/>
        <p:txBody>
          <a:bodyPr>
            <a:normAutofit/>
          </a:bodyPr>
          <a:lstStyle/>
          <a:p>
            <a:pPr algn="just"/>
            <a:r>
              <a:rPr lang="en-US" dirty="0"/>
              <a:t>Topics aim to determine not </a:t>
            </a:r>
            <a:r>
              <a:rPr lang="en-US" i="1" dirty="0"/>
              <a:t>which </a:t>
            </a:r>
            <a:r>
              <a:rPr lang="en-US" dirty="0"/>
              <a:t>arguments are valid, but </a:t>
            </a:r>
            <a:r>
              <a:rPr lang="en-US" i="1" dirty="0"/>
              <a:t>why </a:t>
            </a:r>
            <a:r>
              <a:rPr lang="en-US" dirty="0"/>
              <a:t>they are: questions are resolved by topical arguments by virtue of their </a:t>
            </a:r>
            <a:r>
              <a:rPr lang="en-US" i="1" dirty="0" err="1"/>
              <a:t>significata</a:t>
            </a:r>
            <a:r>
              <a:rPr lang="en-US" dirty="0"/>
              <a:t> being in certain topical relations to what the terms of the premises signify. </a:t>
            </a:r>
          </a:p>
          <a:p>
            <a:pPr algn="just"/>
            <a:r>
              <a:rPr lang="en-US" dirty="0"/>
              <a:t>For Boethius, the question of which consequences hold is simultaneously a question about </a:t>
            </a:r>
            <a:r>
              <a:rPr lang="en-US" i="1" dirty="0"/>
              <a:t>evidence</a:t>
            </a:r>
            <a:r>
              <a:rPr lang="en-US" dirty="0"/>
              <a:t>: one does not have a good consequence unless the antecedent makes the consequents’ holding clear.</a:t>
            </a:r>
          </a:p>
        </p:txBody>
      </p:sp>
    </p:spTree>
    <p:extLst>
      <p:ext uri="{BB962C8B-B14F-4D97-AF65-F5344CB8AC3E}">
        <p14:creationId xmlns:p14="http://schemas.microsoft.com/office/powerpoint/2010/main" val="322621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2.5 </a:t>
            </a:r>
            <a:r>
              <a:rPr lang="en-US" dirty="0" err="1"/>
              <a:t>Themistius</a:t>
            </a:r>
            <a:r>
              <a:rPr lang="en-US" dirty="0"/>
              <a:t>’ division of topics: topics consequent upon substance</a:t>
            </a:r>
          </a:p>
        </p:txBody>
      </p:sp>
      <p:sp>
        <p:nvSpPr>
          <p:cNvPr id="3" name="Content Placeholder 2"/>
          <p:cNvSpPr>
            <a:spLocks noGrp="1"/>
          </p:cNvSpPr>
          <p:nvPr>
            <p:ph sz="half" idx="1"/>
          </p:nvPr>
        </p:nvSpPr>
        <p:spPr/>
        <p:txBody>
          <a:bodyPr>
            <a:normAutofit fontScale="62500" lnSpcReduction="20000"/>
          </a:bodyPr>
          <a:lstStyle/>
          <a:p>
            <a:r>
              <a:rPr lang="en-US" dirty="0"/>
              <a:t>Topics</a:t>
            </a:r>
          </a:p>
          <a:p>
            <a:pPr lvl="1"/>
            <a:r>
              <a:rPr lang="en-US" dirty="0"/>
              <a:t>Intrinsic</a:t>
            </a:r>
          </a:p>
          <a:p>
            <a:pPr lvl="2"/>
            <a:r>
              <a:rPr lang="en-US" dirty="0"/>
              <a:t>In substance</a:t>
            </a:r>
          </a:p>
          <a:p>
            <a:pPr lvl="2"/>
            <a:r>
              <a:rPr lang="en-US" dirty="0"/>
              <a:t>Consequences of substance</a:t>
            </a:r>
          </a:p>
          <a:p>
            <a:pPr lvl="3"/>
            <a:r>
              <a:rPr lang="en-US" dirty="0"/>
              <a:t>Parts and wholes</a:t>
            </a:r>
          </a:p>
          <a:p>
            <a:pPr lvl="4"/>
            <a:r>
              <a:rPr lang="en-US" dirty="0"/>
              <a:t>Wholes</a:t>
            </a:r>
          </a:p>
          <a:p>
            <a:pPr lvl="5"/>
            <a:r>
              <a:rPr lang="en-US" i="1" dirty="0"/>
              <a:t>from a genus</a:t>
            </a:r>
          </a:p>
          <a:p>
            <a:pPr lvl="5"/>
            <a:r>
              <a:rPr lang="en-US" i="1" dirty="0"/>
              <a:t>From an integral whole</a:t>
            </a:r>
          </a:p>
          <a:p>
            <a:pPr lvl="4"/>
            <a:r>
              <a:rPr lang="en-US" dirty="0"/>
              <a:t>Parts</a:t>
            </a:r>
          </a:p>
          <a:p>
            <a:pPr lvl="5"/>
            <a:r>
              <a:rPr lang="en-US" i="1" dirty="0"/>
              <a:t>From the species</a:t>
            </a:r>
          </a:p>
          <a:p>
            <a:pPr lvl="5"/>
            <a:r>
              <a:rPr lang="en-US" i="1" dirty="0"/>
              <a:t>From an integral part</a:t>
            </a:r>
          </a:p>
          <a:p>
            <a:pPr lvl="3"/>
            <a:r>
              <a:rPr lang="en-US" i="1" dirty="0"/>
              <a:t>From a cause</a:t>
            </a:r>
          </a:p>
          <a:p>
            <a:pPr lvl="4"/>
            <a:r>
              <a:rPr lang="en-US" dirty="0"/>
              <a:t>Efficient</a:t>
            </a:r>
          </a:p>
          <a:p>
            <a:pPr lvl="4"/>
            <a:r>
              <a:rPr lang="en-US" dirty="0"/>
              <a:t>Material</a:t>
            </a:r>
          </a:p>
          <a:p>
            <a:pPr lvl="4"/>
            <a:r>
              <a:rPr lang="en-US" dirty="0"/>
              <a:t>Formal</a:t>
            </a:r>
          </a:p>
          <a:p>
            <a:pPr lvl="5"/>
            <a:r>
              <a:rPr lang="en-US" i="1" dirty="0"/>
              <a:t>From generation/what is effected</a:t>
            </a:r>
          </a:p>
          <a:p>
            <a:pPr lvl="5"/>
            <a:r>
              <a:rPr lang="en-US" i="1" dirty="0"/>
              <a:t>From corruption</a:t>
            </a:r>
            <a:endParaRPr lang="en-US" dirty="0"/>
          </a:p>
          <a:p>
            <a:pPr lvl="4"/>
            <a:r>
              <a:rPr lang="en-US" dirty="0"/>
              <a:t>Final</a:t>
            </a:r>
          </a:p>
          <a:p>
            <a:pPr lvl="5"/>
            <a:r>
              <a:rPr lang="en-US" i="1" dirty="0"/>
              <a:t>From the use [of a thing]</a:t>
            </a:r>
            <a:endParaRPr lang="en-US" dirty="0"/>
          </a:p>
          <a:p>
            <a:pPr lvl="3"/>
            <a:r>
              <a:rPr lang="en-US" i="1" dirty="0"/>
              <a:t>From common accidents</a:t>
            </a:r>
          </a:p>
          <a:p>
            <a:pPr lvl="1"/>
            <a:r>
              <a:rPr lang="en-US" dirty="0"/>
              <a:t>Extrinsic</a:t>
            </a:r>
          </a:p>
          <a:p>
            <a:pPr lvl="1"/>
            <a:r>
              <a:rPr lang="en-US" dirty="0"/>
              <a:t>Middle</a:t>
            </a:r>
          </a:p>
        </p:txBody>
      </p:sp>
      <p:sp>
        <p:nvSpPr>
          <p:cNvPr id="4" name="Content Placeholder 3"/>
          <p:cNvSpPr>
            <a:spLocks noGrp="1"/>
          </p:cNvSpPr>
          <p:nvPr>
            <p:ph sz="half" idx="2"/>
          </p:nvPr>
        </p:nvSpPr>
        <p:spPr/>
        <p:txBody>
          <a:bodyPr>
            <a:normAutofit fontScale="92500"/>
          </a:bodyPr>
          <a:lstStyle/>
          <a:p>
            <a:r>
              <a:rPr lang="en-US" dirty="0"/>
              <a:t>Example 2: the topic </a:t>
            </a:r>
            <a:r>
              <a:rPr lang="en-US" i="1" dirty="0"/>
              <a:t>from an efficient cause</a:t>
            </a:r>
            <a:endParaRPr lang="en-US" dirty="0"/>
          </a:p>
          <a:p>
            <a:pPr lvl="1"/>
            <a:r>
              <a:rPr lang="en-US" b="1" dirty="0"/>
              <a:t>Question</a:t>
            </a:r>
            <a:r>
              <a:rPr lang="en-US" dirty="0"/>
              <a:t>: whether justice is natural</a:t>
            </a:r>
          </a:p>
          <a:p>
            <a:pPr lvl="1"/>
            <a:r>
              <a:rPr lang="en-US" b="1" dirty="0"/>
              <a:t>Argument</a:t>
            </a:r>
            <a:r>
              <a:rPr lang="en-US" dirty="0"/>
              <a:t>: “It is natural for human beings to gather together, and the gathering of human beings brings about justice. Justice, then, is natural.”</a:t>
            </a:r>
          </a:p>
          <a:p>
            <a:pPr lvl="1"/>
            <a:r>
              <a:rPr lang="en-US" b="1" dirty="0"/>
              <a:t>Maximal proposition</a:t>
            </a:r>
            <a:r>
              <a:rPr lang="en-US" dirty="0"/>
              <a:t>: “things whose efficient causes are natural are themselves natural”</a:t>
            </a:r>
          </a:p>
        </p:txBody>
      </p:sp>
    </p:spTree>
    <p:extLst>
      <p:ext uri="{BB962C8B-B14F-4D97-AF65-F5344CB8AC3E}">
        <p14:creationId xmlns:p14="http://schemas.microsoft.com/office/powerpoint/2010/main" val="66947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
                                            <p:txEl>
                                              <p:pRg st="17" end="17"/>
                                            </p:txEl>
                                          </p:spTgt>
                                        </p:tgtEl>
                                        <p:attrNameLst>
                                          <p:attrName>style.visibility</p:attrName>
                                        </p:attrNameLst>
                                      </p:cBhvr>
                                      <p:to>
                                        <p:strVal val="visible"/>
                                      </p:to>
                                    </p:set>
                                    <p:animEffect transition="in" filter="wipe(down)">
                                      <p:cBhvr>
                                        <p:cTn id="58" dur="500"/>
                                        <p:tgtEl>
                                          <p:spTgt spid="3">
                                            <p:txEl>
                                              <p:pRg st="17" end="17"/>
                                            </p:txEl>
                                          </p:spTgt>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
                                            <p:txEl>
                                              <p:pRg st="18" end="18"/>
                                            </p:txEl>
                                          </p:spTgt>
                                        </p:tgtEl>
                                        <p:attrNameLst>
                                          <p:attrName>style.visibility</p:attrName>
                                        </p:attrNameLst>
                                      </p:cBhvr>
                                      <p:to>
                                        <p:strVal val="visible"/>
                                      </p:to>
                                    </p:set>
                                    <p:animEffect transition="in" filter="wipe(down)">
                                      <p:cBhvr>
                                        <p:cTn id="61" dur="500"/>
                                        <p:tgtEl>
                                          <p:spTgt spid="3">
                                            <p:txEl>
                                              <p:pRg st="18" end="18"/>
                                            </p:txEl>
                                          </p:spTgt>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
                                            <p:txEl>
                                              <p:pRg st="19" end="19"/>
                                            </p:txEl>
                                          </p:spTgt>
                                        </p:tgtEl>
                                        <p:attrNameLst>
                                          <p:attrName>style.visibility</p:attrName>
                                        </p:attrNameLst>
                                      </p:cBhvr>
                                      <p:to>
                                        <p:strVal val="visible"/>
                                      </p:to>
                                    </p:set>
                                    <p:animEffect transition="in" filter="wipe(down)">
                                      <p:cBhvr>
                                        <p:cTn id="64" dur="500"/>
                                        <p:tgtEl>
                                          <p:spTgt spid="3">
                                            <p:txEl>
                                              <p:pRg st="19" end="19"/>
                                            </p:txEl>
                                          </p:spTgt>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
                                            <p:txEl>
                                              <p:pRg st="20" end="20"/>
                                            </p:txEl>
                                          </p:spTgt>
                                        </p:tgtEl>
                                        <p:attrNameLst>
                                          <p:attrName>style.visibility</p:attrName>
                                        </p:attrNameLst>
                                      </p:cBhvr>
                                      <p:to>
                                        <p:strVal val="visible"/>
                                      </p:to>
                                    </p:set>
                                    <p:animEffect transition="in" filter="wipe(down)">
                                      <p:cBhvr>
                                        <p:cTn id="67" dur="500"/>
                                        <p:tgtEl>
                                          <p:spTgt spid="3">
                                            <p:txEl>
                                              <p:pRg st="20" end="20"/>
                                            </p:txEl>
                                          </p:spTgt>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
                                            <p:txEl>
                                              <p:pRg st="21" end="21"/>
                                            </p:txEl>
                                          </p:spTgt>
                                        </p:tgtEl>
                                        <p:attrNameLst>
                                          <p:attrName>style.visibility</p:attrName>
                                        </p:attrNameLst>
                                      </p:cBhvr>
                                      <p:to>
                                        <p:strVal val="visible"/>
                                      </p:to>
                                    </p:set>
                                    <p:animEffect transition="in" filter="wipe(down)">
                                      <p:cBhvr>
                                        <p:cTn id="70" dur="500"/>
                                        <p:tgtEl>
                                          <p:spTgt spid="3">
                                            <p:txEl>
                                              <p:pRg st="21" end="2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4">
                                            <p:txEl>
                                              <p:pRg st="0" end="0"/>
                                            </p:txEl>
                                          </p:spTgt>
                                        </p:tgtEl>
                                        <p:attrNameLst>
                                          <p:attrName>style.visibility</p:attrName>
                                        </p:attrNameLst>
                                      </p:cBhvr>
                                      <p:to>
                                        <p:strVal val="visible"/>
                                      </p:to>
                                    </p:set>
                                    <p:animEffect transition="in" filter="fade">
                                      <p:cBhvr>
                                        <p:cTn id="75" dur="500"/>
                                        <p:tgtEl>
                                          <p:spTgt spid="4">
                                            <p:txEl>
                                              <p:pRg st="0" end="0"/>
                                            </p:tx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txEl>
                                              <p:pRg st="1" end="1"/>
                                            </p:txEl>
                                          </p:spTgt>
                                        </p:tgtEl>
                                        <p:attrNameLst>
                                          <p:attrName>style.visibility</p:attrName>
                                        </p:attrNameLst>
                                      </p:cBhvr>
                                      <p:to>
                                        <p:strVal val="visible"/>
                                      </p:to>
                                    </p:set>
                                    <p:animEffect transition="in" filter="fade">
                                      <p:cBhvr>
                                        <p:cTn id="78" dur="500"/>
                                        <p:tgtEl>
                                          <p:spTgt spid="4">
                                            <p:txEl>
                                              <p:pRg st="1" end="1"/>
                                            </p:tx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txEl>
                                              <p:pRg st="2" end="2"/>
                                            </p:txEl>
                                          </p:spTgt>
                                        </p:tgtEl>
                                        <p:attrNameLst>
                                          <p:attrName>style.visibility</p:attrName>
                                        </p:attrNameLst>
                                      </p:cBhvr>
                                      <p:to>
                                        <p:strVal val="visible"/>
                                      </p:to>
                                    </p:set>
                                    <p:animEffect transition="in" filter="fade">
                                      <p:cBhvr>
                                        <p:cTn id="81" dur="500"/>
                                        <p:tgtEl>
                                          <p:spTgt spid="4">
                                            <p:txEl>
                                              <p:pRg st="2" end="2"/>
                                            </p:tx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txEl>
                                              <p:pRg st="3" end="3"/>
                                            </p:txEl>
                                          </p:spTgt>
                                        </p:tgtEl>
                                        <p:attrNameLst>
                                          <p:attrName>style.visibility</p:attrName>
                                        </p:attrNameLst>
                                      </p:cBhvr>
                                      <p:to>
                                        <p:strVal val="visible"/>
                                      </p:to>
                                    </p:set>
                                    <p:animEffect transition="in" filter="fade">
                                      <p:cBhvr>
                                        <p:cTn id="84"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2.7 </a:t>
            </a:r>
            <a:r>
              <a:rPr lang="en-US" dirty="0" err="1"/>
              <a:t>Themistius</a:t>
            </a:r>
            <a:r>
              <a:rPr lang="en-US" dirty="0"/>
              <a:t>’ division of the topics: extrinsic topics</a:t>
            </a:r>
          </a:p>
        </p:txBody>
      </p:sp>
      <p:sp>
        <p:nvSpPr>
          <p:cNvPr id="3" name="Content Placeholder 2"/>
          <p:cNvSpPr>
            <a:spLocks noGrp="1"/>
          </p:cNvSpPr>
          <p:nvPr>
            <p:ph sz="half" idx="1"/>
          </p:nvPr>
        </p:nvSpPr>
        <p:spPr/>
        <p:txBody>
          <a:bodyPr>
            <a:normAutofit fontScale="85000" lnSpcReduction="20000"/>
          </a:bodyPr>
          <a:lstStyle/>
          <a:p>
            <a:r>
              <a:rPr lang="en-US" dirty="0"/>
              <a:t>Topics</a:t>
            </a:r>
          </a:p>
          <a:p>
            <a:pPr lvl="1"/>
            <a:r>
              <a:rPr lang="en-US" dirty="0"/>
              <a:t>Intrinsic</a:t>
            </a:r>
          </a:p>
          <a:p>
            <a:pPr lvl="1"/>
            <a:r>
              <a:rPr lang="en-US" dirty="0"/>
              <a:t>Extrinsic</a:t>
            </a:r>
          </a:p>
          <a:p>
            <a:pPr lvl="2"/>
            <a:r>
              <a:rPr lang="en-US" i="1" dirty="0"/>
              <a:t>From a judgment </a:t>
            </a:r>
            <a:r>
              <a:rPr lang="en-US" dirty="0"/>
              <a:t>[authority]</a:t>
            </a:r>
          </a:p>
          <a:p>
            <a:pPr lvl="2"/>
            <a:r>
              <a:rPr lang="en-US" i="1" dirty="0"/>
              <a:t>From a likeness</a:t>
            </a:r>
          </a:p>
          <a:p>
            <a:pPr lvl="3"/>
            <a:r>
              <a:rPr lang="en-US" dirty="0"/>
              <a:t>In quality -</a:t>
            </a:r>
            <a:r>
              <a:rPr lang="en-US" i="1" dirty="0"/>
              <a:t> similitude</a:t>
            </a:r>
            <a:endParaRPr lang="en-US" dirty="0"/>
          </a:p>
          <a:p>
            <a:pPr lvl="3"/>
            <a:r>
              <a:rPr lang="en-US" dirty="0"/>
              <a:t>In quantity - </a:t>
            </a:r>
            <a:r>
              <a:rPr lang="en-US" i="1" dirty="0"/>
              <a:t>parity</a:t>
            </a:r>
            <a:endParaRPr lang="en-US" dirty="0"/>
          </a:p>
          <a:p>
            <a:pPr lvl="2"/>
            <a:r>
              <a:rPr lang="en-US" i="1" dirty="0"/>
              <a:t>From what is greater</a:t>
            </a:r>
          </a:p>
          <a:p>
            <a:pPr lvl="2"/>
            <a:r>
              <a:rPr lang="en-US" i="1" dirty="0"/>
              <a:t>From what is less</a:t>
            </a:r>
          </a:p>
          <a:p>
            <a:pPr lvl="2"/>
            <a:r>
              <a:rPr lang="en-US" i="1" dirty="0"/>
              <a:t>From proportion</a:t>
            </a:r>
          </a:p>
          <a:p>
            <a:pPr lvl="2"/>
            <a:r>
              <a:rPr lang="en-US" i="1" dirty="0"/>
              <a:t>From opposites</a:t>
            </a:r>
          </a:p>
          <a:p>
            <a:pPr lvl="3"/>
            <a:r>
              <a:rPr lang="en-US" dirty="0"/>
              <a:t>Contraries</a:t>
            </a:r>
          </a:p>
          <a:p>
            <a:pPr lvl="3"/>
            <a:r>
              <a:rPr lang="en-US" dirty="0"/>
              <a:t>Habit and privation</a:t>
            </a:r>
          </a:p>
          <a:p>
            <a:pPr lvl="3"/>
            <a:r>
              <a:rPr lang="en-US" dirty="0"/>
              <a:t>Relatives</a:t>
            </a:r>
          </a:p>
          <a:p>
            <a:pPr lvl="3"/>
            <a:r>
              <a:rPr lang="en-US" dirty="0"/>
              <a:t>Affirmation and negation</a:t>
            </a:r>
          </a:p>
          <a:p>
            <a:pPr lvl="2"/>
            <a:r>
              <a:rPr lang="en-US" i="1" dirty="0"/>
              <a:t>From </a:t>
            </a:r>
            <a:r>
              <a:rPr lang="en-US" i="1" dirty="0" err="1"/>
              <a:t>Transumption</a:t>
            </a:r>
            <a:endParaRPr lang="en-US" i="1" dirty="0"/>
          </a:p>
          <a:p>
            <a:pPr lvl="1"/>
            <a:r>
              <a:rPr lang="en-US" dirty="0"/>
              <a:t>Middle</a:t>
            </a:r>
          </a:p>
          <a:p>
            <a:pPr lvl="2"/>
            <a:endParaRPr lang="en-US" dirty="0"/>
          </a:p>
          <a:p>
            <a:endParaRPr lang="en-US" dirty="0"/>
          </a:p>
          <a:p>
            <a:endParaRPr lang="en-US" dirty="0"/>
          </a:p>
        </p:txBody>
      </p:sp>
      <p:sp>
        <p:nvSpPr>
          <p:cNvPr id="4" name="Content Placeholder 3"/>
          <p:cNvSpPr>
            <a:spLocks noGrp="1"/>
          </p:cNvSpPr>
          <p:nvPr>
            <p:ph sz="half" idx="2"/>
          </p:nvPr>
        </p:nvSpPr>
        <p:spPr/>
        <p:txBody>
          <a:bodyPr>
            <a:normAutofit fontScale="92500" lnSpcReduction="10000"/>
          </a:bodyPr>
          <a:lstStyle/>
          <a:p>
            <a:pPr algn="just"/>
            <a:r>
              <a:rPr lang="en-US" b="1" dirty="0"/>
              <a:t>Example 4</a:t>
            </a:r>
            <a:r>
              <a:rPr lang="en-US" dirty="0"/>
              <a:t>: The topic </a:t>
            </a:r>
            <a:r>
              <a:rPr lang="en-US" i="1" dirty="0"/>
              <a:t>from a likeness</a:t>
            </a:r>
            <a:endParaRPr lang="en-US" b="1" dirty="0"/>
          </a:p>
          <a:p>
            <a:pPr lvl="1" algn="just"/>
            <a:r>
              <a:rPr lang="en-US" b="1" dirty="0"/>
              <a:t>Question</a:t>
            </a:r>
            <a:r>
              <a:rPr lang="en-US" dirty="0"/>
              <a:t>: Whether two-footedness is proper to humans</a:t>
            </a:r>
          </a:p>
          <a:p>
            <a:pPr lvl="1" algn="just"/>
            <a:r>
              <a:rPr lang="en-US" b="1" dirty="0"/>
              <a:t>Response:</a:t>
            </a:r>
            <a:r>
              <a:rPr lang="en-US" dirty="0"/>
              <a:t> “four-footedness is in a horse as two-footedness in humans; but four-footedness is not proper to a horse; and so two-footedness is not proper to humans</a:t>
            </a:r>
            <a:r>
              <a:rPr lang="en-US" b="1" dirty="0"/>
              <a:t>”</a:t>
            </a:r>
          </a:p>
          <a:p>
            <a:pPr lvl="1" algn="just"/>
            <a:r>
              <a:rPr lang="en-US" b="1" dirty="0"/>
              <a:t>Maximal Proposition: “</a:t>
            </a:r>
            <a:r>
              <a:rPr lang="en-US" dirty="0"/>
              <a:t>if what inheres in a similar manner isn’t proper, neither is that of which it is asked whether it is proper”</a:t>
            </a:r>
          </a:p>
        </p:txBody>
      </p:sp>
    </p:spTree>
    <p:extLst>
      <p:ext uri="{BB962C8B-B14F-4D97-AF65-F5344CB8AC3E}">
        <p14:creationId xmlns:p14="http://schemas.microsoft.com/office/powerpoint/2010/main" val="221203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wipe(down)">
                                      <p:cBhvr>
                                        <p:cTn id="37" dur="500"/>
                                        <p:tgtEl>
                                          <p:spTgt spid="3">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wipe(down)">
                                      <p:cBhvr>
                                        <p:cTn id="40" dur="500"/>
                                        <p:tgtEl>
                                          <p:spTgt spid="3">
                                            <p:txEl>
                                              <p:pRg st="11" end="11"/>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wipe(down)">
                                      <p:cBhvr>
                                        <p:cTn id="43" dur="500"/>
                                        <p:tgtEl>
                                          <p:spTgt spid="3">
                                            <p:txEl>
                                              <p:pRg st="12" end="12"/>
                                            </p:txEl>
                                          </p:spTgt>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wipe(down)">
                                      <p:cBhvr>
                                        <p:cTn id="46" dur="500"/>
                                        <p:tgtEl>
                                          <p:spTgt spid="3">
                                            <p:txEl>
                                              <p:pRg st="13" end="13"/>
                                            </p:txEl>
                                          </p:spTgt>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Effect transition="in" filter="wipe(down)">
                                      <p:cBhvr>
                                        <p:cTn id="49" dur="500"/>
                                        <p:tgtEl>
                                          <p:spTgt spid="3">
                                            <p:txEl>
                                              <p:pRg st="14" end="14"/>
                                            </p:txEl>
                                          </p:spTgt>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
                                            <p:txEl>
                                              <p:pRg st="15" end="15"/>
                                            </p:txEl>
                                          </p:spTgt>
                                        </p:tgtEl>
                                        <p:attrNameLst>
                                          <p:attrName>style.visibility</p:attrName>
                                        </p:attrNameLst>
                                      </p:cBhvr>
                                      <p:to>
                                        <p:strVal val="visible"/>
                                      </p:to>
                                    </p:set>
                                    <p:animEffect transition="in" filter="wipe(down)">
                                      <p:cBhvr>
                                        <p:cTn id="52" dur="500"/>
                                        <p:tgtEl>
                                          <p:spTgt spid="3">
                                            <p:txEl>
                                              <p:pRg st="15" end="15"/>
                                            </p:txEl>
                                          </p:spTgt>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animEffect transition="in" filter="wipe(down)">
                                      <p:cBhvr>
                                        <p:cTn id="55" dur="500"/>
                                        <p:tgtEl>
                                          <p:spTgt spid="3">
                                            <p:txEl>
                                              <p:pRg st="16" end="1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0" end="0"/>
                                            </p:txEl>
                                          </p:spTgt>
                                        </p:tgtEl>
                                        <p:attrNameLst>
                                          <p:attrName>style.visibility</p:attrName>
                                        </p:attrNameLst>
                                      </p:cBhvr>
                                      <p:to>
                                        <p:strVal val="visible"/>
                                      </p:to>
                                    </p:set>
                                    <p:animEffect transition="in" filter="fade">
                                      <p:cBhvr>
                                        <p:cTn id="60" dur="500"/>
                                        <p:tgtEl>
                                          <p:spTgt spid="4">
                                            <p:txEl>
                                              <p:pRg st="0" end="0"/>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animEffect transition="in" filter="fade">
                                      <p:cBhvr>
                                        <p:cTn id="63" dur="500"/>
                                        <p:tgtEl>
                                          <p:spTgt spid="4">
                                            <p:txEl>
                                              <p:pRg st="1" end="1"/>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txEl>
                                              <p:pRg st="2" end="2"/>
                                            </p:txEl>
                                          </p:spTgt>
                                        </p:tgtEl>
                                        <p:attrNameLst>
                                          <p:attrName>style.visibility</p:attrName>
                                        </p:attrNameLst>
                                      </p:cBhvr>
                                      <p:to>
                                        <p:strVal val="visible"/>
                                      </p:to>
                                    </p:set>
                                    <p:animEffect transition="in" filter="fade">
                                      <p:cBhvr>
                                        <p:cTn id="66" dur="500"/>
                                        <p:tgtEl>
                                          <p:spTgt spid="4">
                                            <p:txEl>
                                              <p:pRg st="2" end="2"/>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txEl>
                                              <p:pRg st="3" end="3"/>
                                            </p:txEl>
                                          </p:spTgt>
                                        </p:tgtEl>
                                        <p:attrNameLst>
                                          <p:attrName>style.visibility</p:attrName>
                                        </p:attrNameLst>
                                      </p:cBhvr>
                                      <p:to>
                                        <p:strVal val="visible"/>
                                      </p:to>
                                    </p:set>
                                    <p:animEffect transition="in" filter="fade">
                                      <p:cBhvr>
                                        <p:cTn id="69"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4.3 Walter Burley’s earlier </a:t>
            </a:r>
            <a:r>
              <a:rPr lang="en-US" i="1" dirty="0"/>
              <a:t>De </a:t>
            </a:r>
            <a:r>
              <a:rPr lang="en-US" i="1" dirty="0" err="1"/>
              <a:t>Puritate</a:t>
            </a:r>
            <a:r>
              <a:rPr lang="en-US" i="1" dirty="0"/>
              <a:t> </a:t>
            </a:r>
            <a:r>
              <a:rPr lang="en-US" i="1" dirty="0" err="1"/>
              <a:t>Artis</a:t>
            </a:r>
            <a:r>
              <a:rPr lang="en-US" i="1" dirty="0"/>
              <a:t> </a:t>
            </a:r>
            <a:r>
              <a:rPr lang="en-US" i="1" dirty="0" err="1"/>
              <a:t>Logicae</a:t>
            </a:r>
            <a:r>
              <a:rPr lang="en-US" dirty="0"/>
              <a:t> (ante 1323)</a:t>
            </a:r>
          </a:p>
        </p:txBody>
      </p:sp>
      <p:sp>
        <p:nvSpPr>
          <p:cNvPr id="3" name="Content Placeholder 2"/>
          <p:cNvSpPr>
            <a:spLocks noGrp="1"/>
          </p:cNvSpPr>
          <p:nvPr>
            <p:ph idx="1"/>
          </p:nvPr>
        </p:nvSpPr>
        <p:spPr/>
        <p:txBody>
          <a:bodyPr>
            <a:normAutofit/>
          </a:bodyPr>
          <a:lstStyle/>
          <a:p>
            <a:pPr algn="just"/>
            <a:r>
              <a:rPr lang="en-US" dirty="0"/>
              <a:t>Now because in propositions joining a predicate with a formal subject, the verb principally affirmed in each among contradictories does not remain the same; but rather for giving the contradictory of an affirmative </a:t>
            </a:r>
            <a:r>
              <a:rPr lang="en-US" i="1" dirty="0"/>
              <a:t>de </a:t>
            </a:r>
            <a:r>
              <a:rPr lang="en-US" i="1" dirty="0" err="1"/>
              <a:t>inesse</a:t>
            </a:r>
            <a:r>
              <a:rPr lang="en-US" i="1" dirty="0"/>
              <a:t> </a:t>
            </a:r>
            <a:r>
              <a:rPr lang="en-US" dirty="0"/>
              <a:t>a negation must be added to the principle verb: so, too, in the same way [the contradictory] of a formal [subject] is given by adding a negation to the mode, as the Philosopher asserts in the second [book of the] </a:t>
            </a:r>
            <a:r>
              <a:rPr lang="en-US" i="1" dirty="0" err="1"/>
              <a:t>Perihermeneias</a:t>
            </a:r>
            <a:r>
              <a:rPr lang="en-US" dirty="0"/>
              <a:t>. And in the same way in other [cases] as with conjunctions, and so on for others.</a:t>
            </a:r>
          </a:p>
        </p:txBody>
      </p:sp>
    </p:spTree>
    <p:extLst>
      <p:ext uri="{BB962C8B-B14F-4D97-AF65-F5344CB8AC3E}">
        <p14:creationId xmlns:p14="http://schemas.microsoft.com/office/powerpoint/2010/main" val="297198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Dialectically situating medieval accounts of the subject matter of logic</a:t>
            </a:r>
          </a:p>
        </p:txBody>
      </p:sp>
      <p:sp>
        <p:nvSpPr>
          <p:cNvPr id="3" name="Subtitle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0329842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1.1 What is logic about?</a:t>
            </a:r>
          </a:p>
        </p:txBody>
      </p:sp>
      <p:sp>
        <p:nvSpPr>
          <p:cNvPr id="3" name="Content Placeholder 2"/>
          <p:cNvSpPr>
            <a:spLocks noGrp="1"/>
          </p:cNvSpPr>
          <p:nvPr>
            <p:ph idx="1"/>
          </p:nvPr>
        </p:nvSpPr>
        <p:spPr/>
        <p:txBody>
          <a:bodyPr/>
          <a:lstStyle/>
          <a:p>
            <a:pPr algn="just"/>
            <a:r>
              <a:rPr lang="en-US" dirty="0"/>
              <a:t>Most common answer today: Logic is about ‘what follows from what’, i.e. logical consequence (cf. Beall and </a:t>
            </a:r>
            <a:r>
              <a:rPr lang="en-US" dirty="0" err="1"/>
              <a:t>Restall</a:t>
            </a:r>
            <a:r>
              <a:rPr lang="en-US" dirty="0"/>
              <a:t>, </a:t>
            </a:r>
            <a:r>
              <a:rPr lang="en-US" i="1" dirty="0"/>
              <a:t>Logical Pluralism</a:t>
            </a:r>
            <a:r>
              <a:rPr lang="en-US" dirty="0"/>
              <a:t>, Introduction)</a:t>
            </a:r>
          </a:p>
          <a:p>
            <a:pPr algn="just"/>
            <a:r>
              <a:rPr lang="en-US" dirty="0"/>
              <a:t>No medieval figures I know of identified the subject matter of logic with logical consequence</a:t>
            </a:r>
          </a:p>
        </p:txBody>
      </p:sp>
    </p:spTree>
    <p:extLst>
      <p:ext uri="{BB962C8B-B14F-4D97-AF65-F5344CB8AC3E}">
        <p14:creationId xmlns:p14="http://schemas.microsoft.com/office/powerpoint/2010/main" val="2010489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1.2 Four medieval answers to the question of what logic is about</a:t>
            </a:r>
          </a:p>
        </p:txBody>
      </p:sp>
      <p:sp>
        <p:nvSpPr>
          <p:cNvPr id="3" name="Content Placeholder 2"/>
          <p:cNvSpPr>
            <a:spLocks noGrp="1"/>
          </p:cNvSpPr>
          <p:nvPr>
            <p:ph idx="1"/>
          </p:nvPr>
        </p:nvSpPr>
        <p:spPr/>
        <p:txBody>
          <a:bodyPr/>
          <a:lstStyle/>
          <a:p>
            <a:pPr algn="just"/>
            <a:r>
              <a:rPr lang="en-US" dirty="0"/>
              <a:t>True and false discourse</a:t>
            </a:r>
          </a:p>
          <a:p>
            <a:pPr algn="just"/>
            <a:r>
              <a:rPr lang="en-US" i="1" dirty="0" err="1"/>
              <a:t>Entia</a:t>
            </a:r>
            <a:r>
              <a:rPr lang="en-US" i="1" dirty="0"/>
              <a:t> </a:t>
            </a:r>
            <a:r>
              <a:rPr lang="en-US" i="1" dirty="0" err="1"/>
              <a:t>Rationis</a:t>
            </a:r>
            <a:endParaRPr lang="en-US" i="1" dirty="0"/>
          </a:p>
          <a:p>
            <a:pPr lvl="1" algn="just"/>
            <a:r>
              <a:rPr lang="en-US" dirty="0"/>
              <a:t>Second intentions</a:t>
            </a:r>
          </a:p>
          <a:p>
            <a:pPr lvl="1" algn="just"/>
            <a:r>
              <a:rPr lang="en-US" dirty="0"/>
              <a:t>Being</a:t>
            </a:r>
          </a:p>
          <a:p>
            <a:pPr algn="just"/>
            <a:r>
              <a:rPr lang="en-US" dirty="0"/>
              <a:t>The syllogism</a:t>
            </a:r>
          </a:p>
          <a:p>
            <a:pPr algn="just"/>
            <a:r>
              <a:rPr lang="en-US" dirty="0"/>
              <a:t>Argument</a:t>
            </a:r>
          </a:p>
        </p:txBody>
      </p:sp>
    </p:spTree>
    <p:extLst>
      <p:ext uri="{BB962C8B-B14F-4D97-AF65-F5344CB8AC3E}">
        <p14:creationId xmlns:p14="http://schemas.microsoft.com/office/powerpoint/2010/main" val="42138908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3.1 True and false discourse:</a:t>
            </a:r>
          </a:p>
        </p:txBody>
      </p:sp>
      <p:sp>
        <p:nvSpPr>
          <p:cNvPr id="6" name="Content Placeholder 5"/>
          <p:cNvSpPr>
            <a:spLocks noGrp="1"/>
          </p:cNvSpPr>
          <p:nvPr>
            <p:ph idx="1"/>
          </p:nvPr>
        </p:nvSpPr>
        <p:spPr/>
        <p:txBody>
          <a:bodyPr>
            <a:normAutofit fontScale="92500"/>
          </a:bodyPr>
          <a:lstStyle/>
          <a:p>
            <a:pPr algn="just"/>
            <a:r>
              <a:rPr lang="en-US" dirty="0"/>
              <a:t>Logic is so called from the Greek word </a:t>
            </a:r>
            <a:r>
              <a:rPr lang="en-US" i="1" dirty="0"/>
              <a:t>logos</a:t>
            </a:r>
            <a:r>
              <a:rPr lang="en-US" dirty="0"/>
              <a:t>, which has a double sense. For </a:t>
            </a:r>
            <a:r>
              <a:rPr lang="en-US" i="1" dirty="0"/>
              <a:t>logos </a:t>
            </a:r>
            <a:r>
              <a:rPr lang="en-US" dirty="0"/>
              <a:t>means either word (</a:t>
            </a:r>
            <a:r>
              <a:rPr lang="en-US" i="1" dirty="0" err="1"/>
              <a:t>sermo</a:t>
            </a:r>
            <a:r>
              <a:rPr lang="en-US" dirty="0"/>
              <a:t>) or reason, and hence logic can be called either a linguistic (</a:t>
            </a:r>
            <a:r>
              <a:rPr lang="en-US" i="1" dirty="0" err="1"/>
              <a:t>sermocinalis</a:t>
            </a:r>
            <a:r>
              <a:rPr lang="en-US" dirty="0"/>
              <a:t>) or a rational science. Rational logic, which is called argumentative, contains dialectic and rhetoric. Linguistic logic stands as genus to grammar, dialectic and rhetoric, thus containing argumentative logic as a subdivision –Hugh of St. Victor, </a:t>
            </a:r>
            <a:r>
              <a:rPr lang="en-US" i="1" dirty="0" err="1"/>
              <a:t>Didascalicon</a:t>
            </a:r>
            <a:r>
              <a:rPr lang="en-US" i="1" dirty="0"/>
              <a:t>, </a:t>
            </a:r>
            <a:r>
              <a:rPr lang="en-US" dirty="0"/>
              <a:t>59.</a:t>
            </a:r>
          </a:p>
          <a:p>
            <a:pPr algn="just"/>
            <a:r>
              <a:rPr lang="en-US" dirty="0"/>
              <a:t>Dialectic is named … from the discourse or reason of two, sc. the opponent and the respondent. –Peter of Spain, </a:t>
            </a:r>
            <a:r>
              <a:rPr lang="en-US" i="1" dirty="0" err="1"/>
              <a:t>Summulae</a:t>
            </a:r>
            <a:r>
              <a:rPr lang="en-US" i="1" dirty="0"/>
              <a:t> </a:t>
            </a:r>
            <a:r>
              <a:rPr lang="en-US" i="1" dirty="0" err="1"/>
              <a:t>Logicales</a:t>
            </a:r>
            <a:r>
              <a:rPr lang="en-US" dirty="0"/>
              <a:t>.</a:t>
            </a:r>
          </a:p>
          <a:p>
            <a:r>
              <a:rPr lang="en-US" dirty="0"/>
              <a:t>Logic considers truth and falsity in discourse, that it may choose the good and flee the false. –</a:t>
            </a:r>
            <a:r>
              <a:rPr lang="en-US" i="1" dirty="0"/>
              <a:t>Summa </a:t>
            </a:r>
            <a:r>
              <a:rPr lang="en-US" i="1" dirty="0" err="1"/>
              <a:t>Lamberti</a:t>
            </a:r>
            <a:r>
              <a:rPr lang="en-US" dirty="0"/>
              <a:t>, p. 3 </a:t>
            </a:r>
          </a:p>
        </p:txBody>
      </p:sp>
    </p:spTree>
    <p:extLst>
      <p:ext uri="{BB962C8B-B14F-4D97-AF65-F5344CB8AC3E}">
        <p14:creationId xmlns:p14="http://schemas.microsoft.com/office/powerpoint/2010/main" val="2047480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Formal consequence and formal logic</a:t>
            </a:r>
          </a:p>
        </p:txBody>
      </p:sp>
      <p:sp>
        <p:nvSpPr>
          <p:cNvPr id="3" name="Content Placeholder 2"/>
          <p:cNvSpPr>
            <a:spLocks noGrp="1"/>
          </p:cNvSpPr>
          <p:nvPr>
            <p:ph idx="1"/>
          </p:nvPr>
        </p:nvSpPr>
        <p:spPr/>
        <p:txBody>
          <a:bodyPr>
            <a:normAutofit/>
          </a:bodyPr>
          <a:lstStyle/>
          <a:p>
            <a:pPr algn="just"/>
            <a:r>
              <a:rPr lang="en-US" dirty="0"/>
              <a:t>The sentence </a:t>
            </a:r>
            <a:r>
              <a:rPr lang="en-US" i="1" dirty="0"/>
              <a:t>X </a:t>
            </a:r>
            <a:r>
              <a:rPr lang="en-US" b="1" i="1" dirty="0"/>
              <a:t>follows logically </a:t>
            </a:r>
            <a:r>
              <a:rPr lang="en-US" dirty="0"/>
              <a:t>from the sentences of the class 𝔎 if and only if every model of the sentences of the class 𝔎 is at the same time a model of the sentence </a:t>
            </a:r>
            <a:r>
              <a:rPr lang="en-US" i="1" dirty="0"/>
              <a:t>X</a:t>
            </a:r>
            <a:r>
              <a:rPr lang="en-US" dirty="0"/>
              <a:t>. –Tarski (1936).</a:t>
            </a:r>
          </a:p>
          <a:p>
            <a:pPr algn="just"/>
            <a:r>
              <a:rPr lang="en-US" dirty="0"/>
              <a:t>At the foundation of our whole construction lies the division of all terms of a language into logical and extra-logical. This division is certainly not entirely arbitrary […].</a:t>
            </a:r>
            <a:r>
              <a:rPr lang="en-US" b="1" dirty="0"/>
              <a:t> </a:t>
            </a:r>
            <a:r>
              <a:rPr lang="en-US" dirty="0"/>
              <a:t>On the other hand however I know no objective reasons which would allow one to draw a precise dividing line between the two categories of terms. –Tarski (1936).</a:t>
            </a:r>
          </a:p>
        </p:txBody>
      </p:sp>
    </p:spTree>
    <p:extLst>
      <p:ext uri="{BB962C8B-B14F-4D97-AF65-F5344CB8AC3E}">
        <p14:creationId xmlns:p14="http://schemas.microsoft.com/office/powerpoint/2010/main" val="37951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3.1 True and false discourse:</a:t>
            </a:r>
          </a:p>
        </p:txBody>
      </p:sp>
      <p:sp>
        <p:nvSpPr>
          <p:cNvPr id="3" name="Content Placeholder 2"/>
          <p:cNvSpPr>
            <a:spLocks noGrp="1"/>
          </p:cNvSpPr>
          <p:nvPr>
            <p:ph idx="1"/>
          </p:nvPr>
        </p:nvSpPr>
        <p:spPr/>
        <p:txBody>
          <a:bodyPr>
            <a:normAutofit/>
          </a:bodyPr>
          <a:lstStyle/>
          <a:p>
            <a:pPr algn="just"/>
            <a:r>
              <a:rPr lang="en-US" dirty="0"/>
              <a:t>[L]</a:t>
            </a:r>
            <a:r>
              <a:rPr lang="en-US" dirty="0" err="1"/>
              <a:t>ogic</a:t>
            </a:r>
            <a:r>
              <a:rPr lang="en-US" dirty="0"/>
              <a:t> is in one sense a science of discourse, and in that sense it includes grammar, rhetoric, and logic properly co-called; in the other sense it is a science of reason, and in that sense it is a science belonging to the </a:t>
            </a:r>
            <a:r>
              <a:rPr lang="en-US" i="1" dirty="0"/>
              <a:t>trivium</a:t>
            </a:r>
            <a:r>
              <a:rPr lang="en-US" dirty="0"/>
              <a:t>, distinguished from grammar and rhetoric…. [Logic] is, therefore, a ratiocinative science, or science of reason, because it teaches one how to use the process of reasoning systematically, and a science of discourse because it teaches one how to put it into discourse systematically (Robert </a:t>
            </a:r>
            <a:r>
              <a:rPr lang="en-US" dirty="0" err="1"/>
              <a:t>Kilwardby</a:t>
            </a:r>
            <a:r>
              <a:rPr lang="en-US" dirty="0"/>
              <a:t>: Stump, </a:t>
            </a:r>
            <a:r>
              <a:rPr lang="en-US" dirty="0" err="1"/>
              <a:t>Kretzmann</a:t>
            </a:r>
            <a:r>
              <a:rPr lang="en-US" dirty="0"/>
              <a:t>, et al., pp. 264–265).</a:t>
            </a:r>
          </a:p>
        </p:txBody>
      </p:sp>
    </p:spTree>
    <p:extLst>
      <p:ext uri="{BB962C8B-B14F-4D97-AF65-F5344CB8AC3E}">
        <p14:creationId xmlns:p14="http://schemas.microsoft.com/office/powerpoint/2010/main" val="395961277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normAutofit/>
          </a:bodyPr>
          <a:lstStyle/>
          <a:p>
            <a:r>
              <a:rPr lang="en-US" dirty="0"/>
              <a:t>In later scholastic logic, there seem to have been two basic groups of positions set out:</a:t>
            </a:r>
          </a:p>
          <a:p>
            <a:pPr lvl="1"/>
            <a:r>
              <a:rPr lang="en-US" dirty="0"/>
              <a:t>Logic is about </a:t>
            </a:r>
            <a:r>
              <a:rPr lang="en-US" i="1" dirty="0" err="1"/>
              <a:t>entia</a:t>
            </a:r>
            <a:r>
              <a:rPr lang="en-US" i="1" dirty="0"/>
              <a:t> </a:t>
            </a:r>
            <a:r>
              <a:rPr lang="en-US" i="1" dirty="0" err="1"/>
              <a:t>rationis</a:t>
            </a:r>
            <a:r>
              <a:rPr lang="en-US" dirty="0"/>
              <a:t>/second intentions</a:t>
            </a:r>
          </a:p>
          <a:p>
            <a:pPr lvl="1"/>
            <a:r>
              <a:rPr lang="en-US" dirty="0"/>
              <a:t>Logic is about syllogisms/arguments</a:t>
            </a:r>
          </a:p>
        </p:txBody>
      </p:sp>
    </p:spTree>
    <p:extLst>
      <p:ext uri="{BB962C8B-B14F-4D97-AF65-F5344CB8AC3E}">
        <p14:creationId xmlns:p14="http://schemas.microsoft.com/office/powerpoint/2010/main" val="12035162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normAutofit/>
          </a:bodyPr>
          <a:lstStyle/>
          <a:p>
            <a:pPr algn="just"/>
            <a:r>
              <a:rPr lang="en-US" dirty="0"/>
              <a:t>[W]e can say ‘primary subject of logic’ in two ways, sc. either primary by adequacy or primary by preeminence. If we speak about the primary subject of logic in terms of what is preeminent, then … the primary subject of logic is the demonstrative syllogism, because knowledge of it is principally acquired in logic. I say that the primary subject of logic, by primacy of adequacy… is the thing of second intention, or the being of reason, understanding the same thing by 'being of reason' and by 'thing of second intention', which is common to everything </a:t>
            </a:r>
            <a:r>
              <a:rPr lang="en-US" i="1" dirty="0"/>
              <a:t>per se</a:t>
            </a:r>
            <a:r>
              <a:rPr lang="en-US" dirty="0"/>
              <a:t> considered in logic, as they are considered in logic. –Walter Burley, </a:t>
            </a:r>
            <a:r>
              <a:rPr lang="en-US" i="1" dirty="0"/>
              <a:t>Commentary on Porphyry</a:t>
            </a:r>
            <a:endParaRPr lang="en-US" dirty="0"/>
          </a:p>
        </p:txBody>
      </p:sp>
    </p:spTree>
    <p:extLst>
      <p:ext uri="{BB962C8B-B14F-4D97-AF65-F5344CB8AC3E}">
        <p14:creationId xmlns:p14="http://schemas.microsoft.com/office/powerpoint/2010/main" val="4002958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Two kinds of positions, two senses of ‘logic’</a:t>
            </a:r>
          </a:p>
        </p:txBody>
      </p:sp>
      <p:sp>
        <p:nvSpPr>
          <p:cNvPr id="3" name="Content Placeholder 2"/>
          <p:cNvSpPr>
            <a:spLocks noGrp="1"/>
          </p:cNvSpPr>
          <p:nvPr>
            <p:ph idx="1"/>
          </p:nvPr>
        </p:nvSpPr>
        <p:spPr/>
        <p:txBody>
          <a:bodyPr/>
          <a:lstStyle/>
          <a:p>
            <a:r>
              <a:rPr lang="en-US" dirty="0"/>
              <a:t>Similar dual-answer positions are advocated by Peter of Auvergne and </a:t>
            </a:r>
            <a:r>
              <a:rPr lang="en-US" dirty="0" err="1"/>
              <a:t>Radulphus</a:t>
            </a:r>
            <a:r>
              <a:rPr lang="en-US" dirty="0"/>
              <a:t> Brito. </a:t>
            </a:r>
          </a:p>
        </p:txBody>
      </p:sp>
    </p:spTree>
    <p:extLst>
      <p:ext uri="{BB962C8B-B14F-4D97-AF65-F5344CB8AC3E}">
        <p14:creationId xmlns:p14="http://schemas.microsoft.com/office/powerpoint/2010/main" val="12702605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4.1.1 </a:t>
            </a:r>
            <a:r>
              <a:rPr lang="en-US" i="1" dirty="0" err="1"/>
              <a:t>Entia</a:t>
            </a:r>
            <a:r>
              <a:rPr lang="en-US" i="1" dirty="0"/>
              <a:t> </a:t>
            </a:r>
            <a:r>
              <a:rPr lang="en-US" i="1" dirty="0" err="1"/>
              <a:t>rationis</a:t>
            </a:r>
            <a:r>
              <a:rPr lang="en-US" dirty="0"/>
              <a:t>: what are they?</a:t>
            </a:r>
          </a:p>
        </p:txBody>
      </p:sp>
      <p:sp>
        <p:nvSpPr>
          <p:cNvPr id="3" name="Content Placeholder 2"/>
          <p:cNvSpPr>
            <a:spLocks noGrp="1"/>
          </p:cNvSpPr>
          <p:nvPr>
            <p:ph idx="1"/>
          </p:nvPr>
        </p:nvSpPr>
        <p:spPr/>
        <p:txBody>
          <a:bodyPr>
            <a:normAutofit/>
          </a:bodyPr>
          <a:lstStyle/>
          <a:p>
            <a:pPr algn="just"/>
            <a:r>
              <a:rPr lang="en-US" dirty="0"/>
              <a:t>“We ought, then, to admit three parts of logic according to the diversity of the acts of reason. Now there are three acts of reason. The first two of these belong to reason on account of its being a kind of understanding. For one act of understanding is </a:t>
            </a:r>
            <a:r>
              <a:rPr lang="en-US" i="1" dirty="0"/>
              <a:t>understanding indivisibles</a:t>
            </a:r>
            <a:r>
              <a:rPr lang="en-US" dirty="0"/>
              <a:t>, or </a:t>
            </a:r>
            <a:r>
              <a:rPr lang="en-US" i="1" dirty="0"/>
              <a:t>simples </a:t>
            </a:r>
            <a:r>
              <a:rPr lang="en-US" dirty="0"/>
              <a:t>(</a:t>
            </a:r>
            <a:r>
              <a:rPr lang="en-US" i="1" dirty="0" err="1"/>
              <a:t>incomplexorum</a:t>
            </a:r>
            <a:r>
              <a:rPr lang="en-US" dirty="0"/>
              <a:t>), from which we conceive what a thing is; and this operation is called by some </a:t>
            </a:r>
            <a:r>
              <a:rPr lang="en-US" i="1" dirty="0"/>
              <a:t>informing the understanding </a:t>
            </a:r>
            <a:r>
              <a:rPr lang="en-US" dirty="0"/>
              <a:t>(</a:t>
            </a:r>
            <a:r>
              <a:rPr lang="en-US" i="1" dirty="0" err="1"/>
              <a:t>informatio</a:t>
            </a:r>
            <a:r>
              <a:rPr lang="en-US" i="1" dirty="0"/>
              <a:t> </a:t>
            </a:r>
            <a:r>
              <a:rPr lang="en-US" i="1" dirty="0" err="1"/>
              <a:t>intellectus</a:t>
            </a:r>
            <a:r>
              <a:rPr lang="en-US" dirty="0"/>
              <a:t>), or </a:t>
            </a:r>
            <a:r>
              <a:rPr lang="en-US" i="1" dirty="0"/>
              <a:t>imagining through understanding </a:t>
            </a:r>
            <a:r>
              <a:rPr lang="en-US" dirty="0"/>
              <a:t>(</a:t>
            </a:r>
            <a:r>
              <a:rPr lang="en-US" i="1" dirty="0" err="1"/>
              <a:t>imaginatio</a:t>
            </a:r>
            <a:r>
              <a:rPr lang="en-US" i="1" dirty="0"/>
              <a:t> per </a:t>
            </a:r>
            <a:r>
              <a:rPr lang="en-US" i="1" dirty="0" err="1"/>
              <a:t>intellectum</a:t>
            </a:r>
            <a:r>
              <a:rPr lang="en-US" dirty="0"/>
              <a:t>); and the teaching that is ordered toward this operation of reason is given by Aristotle in the book of </a:t>
            </a:r>
            <a:r>
              <a:rPr lang="en-US" i="1" dirty="0"/>
              <a:t>Categories</a:t>
            </a:r>
            <a:r>
              <a:rPr lang="en-US" dirty="0"/>
              <a:t>.</a:t>
            </a:r>
          </a:p>
        </p:txBody>
      </p:sp>
    </p:spTree>
    <p:extLst>
      <p:ext uri="{BB962C8B-B14F-4D97-AF65-F5344CB8AC3E}">
        <p14:creationId xmlns:p14="http://schemas.microsoft.com/office/powerpoint/2010/main" val="2942471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4.1.1 </a:t>
            </a:r>
            <a:r>
              <a:rPr lang="en-US" i="1" dirty="0" err="1"/>
              <a:t>Entia</a:t>
            </a:r>
            <a:r>
              <a:rPr lang="en-US" i="1" dirty="0"/>
              <a:t> </a:t>
            </a:r>
            <a:r>
              <a:rPr lang="en-US" i="1" dirty="0" err="1"/>
              <a:t>rationis</a:t>
            </a:r>
            <a:r>
              <a:rPr lang="en-US" dirty="0"/>
              <a:t>: what are they?</a:t>
            </a:r>
          </a:p>
        </p:txBody>
      </p:sp>
      <p:sp>
        <p:nvSpPr>
          <p:cNvPr id="3" name="Content Placeholder 2"/>
          <p:cNvSpPr>
            <a:spLocks noGrp="1"/>
          </p:cNvSpPr>
          <p:nvPr>
            <p:ph idx="1"/>
          </p:nvPr>
        </p:nvSpPr>
        <p:spPr/>
        <p:txBody>
          <a:bodyPr>
            <a:normAutofit lnSpcReduction="10000"/>
          </a:bodyPr>
          <a:lstStyle/>
          <a:p>
            <a:pPr algn="just"/>
            <a:r>
              <a:rPr lang="en-US" dirty="0"/>
              <a:t>“The second operation of understanding is </a:t>
            </a:r>
            <a:r>
              <a:rPr lang="en-US" i="1" dirty="0"/>
              <a:t>joining or separating [things] understood </a:t>
            </a:r>
            <a:r>
              <a:rPr lang="en-US" dirty="0"/>
              <a:t>(</a:t>
            </a:r>
            <a:r>
              <a:rPr lang="en-US" i="1" dirty="0" err="1"/>
              <a:t>compositio</a:t>
            </a:r>
            <a:r>
              <a:rPr lang="en-US" i="1" dirty="0"/>
              <a:t> </a:t>
            </a:r>
            <a:r>
              <a:rPr lang="en-US" i="1" dirty="0" err="1"/>
              <a:t>vel</a:t>
            </a:r>
            <a:r>
              <a:rPr lang="en-US" i="1" dirty="0"/>
              <a:t> </a:t>
            </a:r>
            <a:r>
              <a:rPr lang="en-US" i="1" dirty="0" err="1"/>
              <a:t>divisio</a:t>
            </a:r>
            <a:r>
              <a:rPr lang="en-US" i="1" dirty="0"/>
              <a:t> </a:t>
            </a:r>
            <a:r>
              <a:rPr lang="en-US" i="1" dirty="0" err="1"/>
              <a:t>intellectuum</a:t>
            </a:r>
            <a:r>
              <a:rPr lang="en-US" dirty="0"/>
              <a:t>), in which lie truth and falsity; and the teaching dedicated to this act of reason is given by Aristotle in the book </a:t>
            </a:r>
            <a:r>
              <a:rPr lang="en-US" i="1" dirty="0"/>
              <a:t>On interpretation</a:t>
            </a:r>
            <a:r>
              <a:rPr lang="en-US" dirty="0"/>
              <a:t>. </a:t>
            </a:r>
          </a:p>
          <a:p>
            <a:pPr algn="just"/>
            <a:r>
              <a:rPr lang="en-US" dirty="0"/>
              <a:t>“The third act of reason is what is proper to reason, sc. moving discursively from one into another, in order to come to recognize what is unknown through what is known; and the remaining books of logic are dedicated to this act”</a:t>
            </a:r>
          </a:p>
          <a:p>
            <a:pPr algn="just"/>
            <a:r>
              <a:rPr lang="en-US" dirty="0"/>
              <a:t>-Thomas Aquinas, commentary on the </a:t>
            </a:r>
            <a:r>
              <a:rPr lang="en-US" i="1" dirty="0"/>
              <a:t>Posterior Analytics, </a:t>
            </a:r>
            <a:r>
              <a:rPr lang="en-US" dirty="0"/>
              <a:t>preface</a:t>
            </a:r>
          </a:p>
        </p:txBody>
      </p:sp>
    </p:spTree>
    <p:extLst>
      <p:ext uri="{BB962C8B-B14F-4D97-AF65-F5344CB8AC3E}">
        <p14:creationId xmlns:p14="http://schemas.microsoft.com/office/powerpoint/2010/main" val="14279685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4.1.2 Second intentions</a:t>
            </a:r>
          </a:p>
        </p:txBody>
      </p:sp>
      <p:sp>
        <p:nvSpPr>
          <p:cNvPr id="3" name="Content Placeholder 2"/>
          <p:cNvSpPr>
            <a:spLocks noGrp="1"/>
          </p:cNvSpPr>
          <p:nvPr>
            <p:ph idx="1"/>
          </p:nvPr>
        </p:nvSpPr>
        <p:spPr/>
        <p:txBody>
          <a:bodyPr/>
          <a:lstStyle/>
          <a:p>
            <a:pPr algn="just"/>
            <a:r>
              <a:rPr lang="en-US" dirty="0"/>
              <a:t>“Intentions understood secondarily (</a:t>
            </a:r>
            <a:r>
              <a:rPr lang="en-US" i="1" dirty="0" err="1"/>
              <a:t>intentiones</a:t>
            </a:r>
            <a:r>
              <a:rPr lang="en-US" i="1" dirty="0"/>
              <a:t> </a:t>
            </a:r>
            <a:r>
              <a:rPr lang="en-US" i="1" dirty="0" err="1"/>
              <a:t>intellectae</a:t>
            </a:r>
            <a:r>
              <a:rPr lang="en-US" i="1" dirty="0"/>
              <a:t> </a:t>
            </a:r>
            <a:r>
              <a:rPr lang="en-US" i="1" dirty="0" err="1"/>
              <a:t>secundo</a:t>
            </a:r>
            <a:r>
              <a:rPr lang="en-US" dirty="0"/>
              <a:t>), which are added to intentions understood firstly (</a:t>
            </a:r>
            <a:r>
              <a:rPr lang="en-US" i="1" dirty="0"/>
              <a:t>quae </a:t>
            </a:r>
            <a:r>
              <a:rPr lang="en-US" i="1" dirty="0" err="1"/>
              <a:t>apponuntur</a:t>
            </a:r>
            <a:r>
              <a:rPr lang="en-US" i="1" dirty="0"/>
              <a:t> </a:t>
            </a:r>
            <a:r>
              <a:rPr lang="en-US" i="1" dirty="0" err="1"/>
              <a:t>intentionibus</a:t>
            </a:r>
            <a:r>
              <a:rPr lang="en-US" i="1" dirty="0"/>
              <a:t> </a:t>
            </a:r>
            <a:r>
              <a:rPr lang="en-US" i="1" dirty="0" err="1"/>
              <a:t>intellectis</a:t>
            </a:r>
            <a:r>
              <a:rPr lang="en-US" i="1" dirty="0"/>
              <a:t> primo</a:t>
            </a:r>
            <a:r>
              <a:rPr lang="en-US" dirty="0"/>
              <a:t>), are, as you knew, the subject of logic...” Avicenna, </a:t>
            </a:r>
            <a:r>
              <a:rPr lang="en-US" i="1" dirty="0"/>
              <a:t>Metaph. </a:t>
            </a:r>
            <a:r>
              <a:rPr lang="en-US" dirty="0"/>
              <a:t>I c. 2.</a:t>
            </a:r>
          </a:p>
        </p:txBody>
      </p:sp>
    </p:spTree>
    <p:extLst>
      <p:ext uri="{BB962C8B-B14F-4D97-AF65-F5344CB8AC3E}">
        <p14:creationId xmlns:p14="http://schemas.microsoft.com/office/powerpoint/2010/main" val="15175700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4.2.1.1 The syllogism: early advocates</a:t>
            </a:r>
          </a:p>
        </p:txBody>
      </p:sp>
      <p:sp>
        <p:nvSpPr>
          <p:cNvPr id="3" name="Content Placeholder 2"/>
          <p:cNvSpPr>
            <a:spLocks noGrp="1"/>
          </p:cNvSpPr>
          <p:nvPr>
            <p:ph idx="1"/>
          </p:nvPr>
        </p:nvSpPr>
        <p:spPr/>
        <p:txBody>
          <a:bodyPr/>
          <a:lstStyle/>
          <a:p>
            <a:pPr algn="just"/>
            <a:r>
              <a:rPr lang="en-US" dirty="0"/>
              <a:t>“Dialectic deals with syllogism absolutely speaking, as in the </a:t>
            </a:r>
            <a:r>
              <a:rPr lang="en-US" i="1" dirty="0"/>
              <a:t>Prior Analytics</a:t>
            </a:r>
            <a:r>
              <a:rPr lang="en-US" dirty="0"/>
              <a:t>, and with its subjective parts, as in the </a:t>
            </a:r>
            <a:r>
              <a:rPr lang="en-US" i="1" dirty="0"/>
              <a:t>Posterior Analytics</a:t>
            </a:r>
            <a:r>
              <a:rPr lang="en-US" dirty="0"/>
              <a:t>, in the </a:t>
            </a:r>
            <a:r>
              <a:rPr lang="en-US" i="1" dirty="0"/>
              <a:t>Topics</a:t>
            </a:r>
            <a:r>
              <a:rPr lang="en-US" dirty="0"/>
              <a:t>, and in the </a:t>
            </a:r>
            <a:r>
              <a:rPr lang="en-US" i="1" dirty="0"/>
              <a:t>Sophistical Refutations</a:t>
            </a:r>
            <a:r>
              <a:rPr lang="en-US" dirty="0"/>
              <a:t>, while its integral parts are dealt with in the </a:t>
            </a:r>
            <a:r>
              <a:rPr lang="en-US" i="1" dirty="0"/>
              <a:t>Categories</a:t>
            </a:r>
            <a:r>
              <a:rPr lang="en-US" dirty="0"/>
              <a:t> and </a:t>
            </a:r>
            <a:r>
              <a:rPr lang="en-US" i="1" dirty="0" err="1"/>
              <a:t>Perihermeneias</a:t>
            </a:r>
            <a:r>
              <a:rPr lang="en-US" dirty="0"/>
              <a:t>.” – </a:t>
            </a:r>
            <a:r>
              <a:rPr lang="en-US" i="1" dirty="0" err="1"/>
              <a:t>Dialectica</a:t>
            </a:r>
            <a:r>
              <a:rPr lang="en-US" i="1" dirty="0"/>
              <a:t> </a:t>
            </a:r>
            <a:r>
              <a:rPr lang="en-US" i="1" dirty="0" err="1"/>
              <a:t>Monacensis</a:t>
            </a:r>
            <a:r>
              <a:rPr lang="en-US" dirty="0"/>
              <a:t>, pp. 459-60.</a:t>
            </a:r>
          </a:p>
          <a:p>
            <a:pPr algn="just"/>
            <a:r>
              <a:rPr lang="en-US" dirty="0"/>
              <a:t>“And so a discourse inquiring after an unknown truth on a general question is a syllogism and its kind (</a:t>
            </a:r>
            <a:r>
              <a:rPr lang="en-US" i="1" dirty="0"/>
              <a:t>species</a:t>
            </a:r>
            <a:r>
              <a:rPr lang="en-US" dirty="0"/>
              <a:t>), which logic is about” – Robert </a:t>
            </a:r>
            <a:r>
              <a:rPr lang="en-US" dirty="0" err="1"/>
              <a:t>Kilwardby</a:t>
            </a:r>
            <a:r>
              <a:rPr lang="en-US" dirty="0"/>
              <a:t>, </a:t>
            </a:r>
            <a:r>
              <a:rPr lang="en-US" i="1" dirty="0"/>
              <a:t>De </a:t>
            </a:r>
            <a:r>
              <a:rPr lang="en-US" i="1" dirty="0" err="1"/>
              <a:t>ortu</a:t>
            </a:r>
            <a:r>
              <a:rPr lang="en-US" i="1" dirty="0"/>
              <a:t> </a:t>
            </a:r>
            <a:r>
              <a:rPr lang="en-US" i="1" dirty="0" err="1"/>
              <a:t>scientarium</a:t>
            </a:r>
            <a:r>
              <a:rPr lang="en-US" i="1" dirty="0"/>
              <a:t> </a:t>
            </a:r>
            <a:r>
              <a:rPr lang="en-US" dirty="0"/>
              <a:t>c. 49</a:t>
            </a:r>
          </a:p>
        </p:txBody>
      </p:sp>
    </p:spTree>
    <p:extLst>
      <p:ext uri="{BB962C8B-B14F-4D97-AF65-F5344CB8AC3E}">
        <p14:creationId xmlns:p14="http://schemas.microsoft.com/office/powerpoint/2010/main" val="16384071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4.2.1.2 The syllogism: pro</a:t>
            </a:r>
          </a:p>
        </p:txBody>
      </p:sp>
      <p:sp>
        <p:nvSpPr>
          <p:cNvPr id="3" name="Content Placeholder 2"/>
          <p:cNvSpPr>
            <a:spLocks noGrp="1"/>
          </p:cNvSpPr>
          <p:nvPr>
            <p:ph idx="1"/>
          </p:nvPr>
        </p:nvSpPr>
        <p:spPr/>
        <p:txBody>
          <a:bodyPr>
            <a:normAutofit fontScale="92500" lnSpcReduction="10000"/>
          </a:bodyPr>
          <a:lstStyle/>
          <a:p>
            <a:pPr algn="just"/>
            <a:r>
              <a:rPr lang="en-US" dirty="0"/>
              <a:t>“The first and proper subject [of logic] is the syllogism. It meets the first condition, since immediately after its parts are determined in the old logic (</a:t>
            </a:r>
            <a:r>
              <a:rPr lang="en-US" i="1" dirty="0"/>
              <a:t>in </a:t>
            </a:r>
            <a:r>
              <a:rPr lang="en-US" i="1" dirty="0" err="1"/>
              <a:t>veteri</a:t>
            </a:r>
            <a:r>
              <a:rPr lang="en-US" i="1" dirty="0"/>
              <a:t> </a:t>
            </a:r>
            <a:r>
              <a:rPr lang="en-US" i="1" dirty="0" err="1"/>
              <a:t>logica</a:t>
            </a:r>
            <a:r>
              <a:rPr lang="en-US" dirty="0"/>
              <a:t>), [Aristotle] advances (</a:t>
            </a:r>
            <a:r>
              <a:rPr lang="en-US" i="1" dirty="0" err="1"/>
              <a:t>praemittit</a:t>
            </a:r>
            <a:r>
              <a:rPr lang="en-US" dirty="0"/>
              <a:t>) its definition at the beginning of the </a:t>
            </a:r>
            <a:r>
              <a:rPr lang="en-US" i="1" dirty="0"/>
              <a:t>Prior Analytics</a:t>
            </a:r>
            <a:r>
              <a:rPr lang="en-US" dirty="0"/>
              <a:t>. And the second, since in the same [work] he demonstrates many properties (</a:t>
            </a:r>
            <a:r>
              <a:rPr lang="en-US" i="1" dirty="0" err="1"/>
              <a:t>passiones</a:t>
            </a:r>
            <a:r>
              <a:rPr lang="en-US" dirty="0"/>
              <a:t>) of it through that definition [..]. And the third, since [Aristotle] determines its parts, sc. the simple (</a:t>
            </a:r>
            <a:r>
              <a:rPr lang="en-US" i="1" dirty="0" err="1"/>
              <a:t>incomplexo</a:t>
            </a:r>
            <a:r>
              <a:rPr lang="en-US" dirty="0"/>
              <a:t>) and the statement and its integral and subjective parts, for the sake of it […]; and the other kinds of argumentation because these are reduced to it as the imperfect to the perfect; and of the sophistical syllogism, as its privation[…]. And so it is plain that the divisions of logic are according to the divisions and attributes of [the syllogism].” – Scotus, Ibid.</a:t>
            </a:r>
          </a:p>
        </p:txBody>
      </p:sp>
    </p:spTree>
    <p:extLst>
      <p:ext uri="{BB962C8B-B14F-4D97-AF65-F5344CB8AC3E}">
        <p14:creationId xmlns:p14="http://schemas.microsoft.com/office/powerpoint/2010/main" val="196482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4.2.1.3 The syllogism: contra</a:t>
            </a:r>
          </a:p>
        </p:txBody>
      </p:sp>
      <p:sp>
        <p:nvSpPr>
          <p:cNvPr id="3" name="Content Placeholder 2"/>
          <p:cNvSpPr>
            <a:spLocks noGrp="1"/>
          </p:cNvSpPr>
          <p:nvPr>
            <p:ph idx="1"/>
          </p:nvPr>
        </p:nvSpPr>
        <p:spPr/>
        <p:txBody>
          <a:bodyPr>
            <a:normAutofit fontScale="92500" lnSpcReduction="10000"/>
          </a:bodyPr>
          <a:lstStyle/>
          <a:p>
            <a:pPr algn="just"/>
            <a:r>
              <a:rPr lang="en-US" dirty="0"/>
              <a:t>Nothing is the subject of a whole and [its] part; but the syllogism is the subject of a part of logic, sc. the books of the </a:t>
            </a:r>
            <a:r>
              <a:rPr lang="en-US" i="1" dirty="0"/>
              <a:t>Prior Analytics. </a:t>
            </a:r>
          </a:p>
          <a:p>
            <a:pPr algn="just"/>
            <a:r>
              <a:rPr lang="en-US" dirty="0"/>
              <a:t>I say that the syllogism, with respect to the properties (</a:t>
            </a:r>
            <a:r>
              <a:rPr lang="en-US" i="1" dirty="0" err="1"/>
              <a:t>proprietates</a:t>
            </a:r>
            <a:r>
              <a:rPr lang="en-US" dirty="0"/>
              <a:t>) formally consequent upon it, is the subject of the books of the </a:t>
            </a:r>
            <a:r>
              <a:rPr lang="en-US" i="1" dirty="0"/>
              <a:t>Prior Analytics</a:t>
            </a:r>
            <a:r>
              <a:rPr lang="en-US" dirty="0"/>
              <a:t>. But it is the subject of the whole of logic with respect to </a:t>
            </a:r>
            <a:r>
              <a:rPr lang="en-US" i="1" dirty="0"/>
              <a:t>all </a:t>
            </a:r>
            <a:r>
              <a:rPr lang="en-US" dirty="0"/>
              <a:t>of its properties (</a:t>
            </a:r>
            <a:r>
              <a:rPr lang="en-US" i="1" dirty="0" err="1"/>
              <a:t>passiones</a:t>
            </a:r>
            <a:r>
              <a:rPr lang="en-US" dirty="0"/>
              <a:t>), whether intrinsic (</a:t>
            </a:r>
            <a:r>
              <a:rPr lang="en-US" i="1" dirty="0"/>
              <a:t>in se</a:t>
            </a:r>
            <a:r>
              <a:rPr lang="en-US" dirty="0"/>
              <a:t>) or in its integral or subjective parts, </a:t>
            </a:r>
            <a:r>
              <a:rPr lang="en-US" b="1" dirty="0"/>
              <a:t>or in what is reducible to it</a:t>
            </a:r>
            <a:r>
              <a:rPr lang="en-US" dirty="0"/>
              <a:t>. Nor ought we call all things considered in a science [its] subject, but [only] the being (</a:t>
            </a:r>
            <a:r>
              <a:rPr lang="en-US" i="1" dirty="0" err="1"/>
              <a:t>esse</a:t>
            </a:r>
            <a:r>
              <a:rPr lang="en-US" dirty="0"/>
              <a:t>) for the sake of which the others are considered; as occurs in the subject of natural science – which is the mobile body – where motion and nature, which are not mobile bodies, are still discussed. – Scotus, Ibid.</a:t>
            </a:r>
          </a:p>
        </p:txBody>
      </p:sp>
    </p:spTree>
    <p:extLst>
      <p:ext uri="{BB962C8B-B14F-4D97-AF65-F5344CB8AC3E}">
        <p14:creationId xmlns:p14="http://schemas.microsoft.com/office/powerpoint/2010/main" val="3808914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Logical </a:t>
            </a:r>
            <a:r>
              <a:rPr lang="en-US" dirty="0" err="1"/>
              <a:t>hylomorphism</a:t>
            </a:r>
            <a:endParaRPr lang="en-US" dirty="0"/>
          </a:p>
        </p:txBody>
      </p:sp>
      <p:sp>
        <p:nvSpPr>
          <p:cNvPr id="3" name="Content Placeholder 2"/>
          <p:cNvSpPr>
            <a:spLocks noGrp="1"/>
          </p:cNvSpPr>
          <p:nvPr>
            <p:ph idx="1"/>
          </p:nvPr>
        </p:nvSpPr>
        <p:spPr/>
        <p:txBody>
          <a:bodyPr>
            <a:normAutofit/>
          </a:bodyPr>
          <a:lstStyle/>
          <a:p>
            <a:pPr algn="just"/>
            <a:r>
              <a:rPr lang="en-US" dirty="0"/>
              <a:t>The logical versus non-logical distinction neatly corresponds to the form versus matter distinction…The assumption warranting this correspondence is that logic deals exclusively with forms, namely forms of arguments, and thus that to be logical and to be formal are equivalent notions. The form of an argument corresponds to a particular subset of its lexicon in a particular disposition, and precisely this subset is thought to correspond to the </a:t>
            </a:r>
            <a:r>
              <a:rPr lang="en-US" i="1" dirty="0"/>
              <a:t>logical constants </a:t>
            </a:r>
            <a:r>
              <a:rPr lang="en-US" dirty="0"/>
              <a:t>being used in the argument –</a:t>
            </a:r>
            <a:r>
              <a:rPr lang="en-US" dirty="0" err="1"/>
              <a:t>Dutilh</a:t>
            </a:r>
            <a:r>
              <a:rPr lang="en-US" dirty="0"/>
              <a:t> </a:t>
            </a:r>
            <a:r>
              <a:rPr lang="en-US" dirty="0" err="1"/>
              <a:t>Novaes</a:t>
            </a:r>
            <a:r>
              <a:rPr lang="en-US" dirty="0"/>
              <a:t> (2012).</a:t>
            </a:r>
          </a:p>
        </p:txBody>
      </p:sp>
    </p:spTree>
    <p:extLst>
      <p:ext uri="{BB962C8B-B14F-4D97-AF65-F5344CB8AC3E}">
        <p14:creationId xmlns:p14="http://schemas.microsoft.com/office/powerpoint/2010/main" val="32415947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4.2.1.3 The syllogism: contra</a:t>
            </a:r>
          </a:p>
        </p:txBody>
      </p:sp>
      <p:sp>
        <p:nvSpPr>
          <p:cNvPr id="3" name="Content Placeholder 2"/>
          <p:cNvSpPr>
            <a:spLocks noGrp="1"/>
          </p:cNvSpPr>
          <p:nvPr>
            <p:ph idx="1"/>
          </p:nvPr>
        </p:nvSpPr>
        <p:spPr/>
        <p:txBody>
          <a:bodyPr/>
          <a:lstStyle/>
          <a:p>
            <a:pPr algn="just"/>
            <a:r>
              <a:rPr lang="en-US" dirty="0"/>
              <a:t>Among the species of argumentation the syllogism is most prominent. On account of this, some said that the whole of logic is about the syllogism and its parts, not determining the common subject of logic, but that which what is its principal subject. For conviction (</a:t>
            </a:r>
            <a:r>
              <a:rPr lang="en-US" i="1" dirty="0"/>
              <a:t>fides</a:t>
            </a:r>
            <a:r>
              <a:rPr lang="en-US" dirty="0"/>
              <a:t>) cannot be by syllogism for all things, given that syllogistic reasoning is only from the universal accepted universally, which in many philosophical matters cannot be, e.g. in rhetoric. – Albertus Magnus, </a:t>
            </a:r>
            <a:r>
              <a:rPr lang="en-US" i="1" dirty="0"/>
              <a:t>De </a:t>
            </a:r>
            <a:r>
              <a:rPr lang="en-US" i="1" dirty="0" err="1"/>
              <a:t>antecedentibus</a:t>
            </a:r>
            <a:r>
              <a:rPr lang="en-US" i="1" dirty="0"/>
              <a:t> ad </a:t>
            </a:r>
            <a:r>
              <a:rPr lang="en-US" i="1" dirty="0" err="1"/>
              <a:t>logicam</a:t>
            </a:r>
            <a:r>
              <a:rPr lang="en-US" i="1" dirty="0"/>
              <a:t>, </a:t>
            </a:r>
            <a:r>
              <a:rPr lang="en-US" dirty="0"/>
              <a:t>c. 4.</a:t>
            </a:r>
          </a:p>
        </p:txBody>
      </p:sp>
    </p:spTree>
    <p:extLst>
      <p:ext uri="{BB962C8B-B14F-4D97-AF65-F5344CB8AC3E}">
        <p14:creationId xmlns:p14="http://schemas.microsoft.com/office/powerpoint/2010/main" val="1087276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4.2.2 Argument: Albertus Magnus</a:t>
            </a:r>
          </a:p>
        </p:txBody>
      </p:sp>
      <p:sp>
        <p:nvSpPr>
          <p:cNvPr id="3" name="Content Placeholder 2"/>
          <p:cNvSpPr>
            <a:spLocks noGrp="1"/>
          </p:cNvSpPr>
          <p:nvPr>
            <p:ph idx="1"/>
          </p:nvPr>
        </p:nvSpPr>
        <p:spPr/>
        <p:txBody>
          <a:bodyPr/>
          <a:lstStyle/>
          <a:p>
            <a:pPr algn="just"/>
            <a:r>
              <a:rPr lang="en-US" dirty="0"/>
              <a:t>Since logic is a contemplative science teaching how and by what one comes from the known to the knowledge of the unknown, it necessarily has to be that logic is about the instrument of this kind of reasoning, by which knowledge </a:t>
            </a:r>
            <a:r>
              <a:rPr lang="en-US" i="1" dirty="0"/>
              <a:t>(</a:t>
            </a:r>
            <a:r>
              <a:rPr lang="en-US" i="1" dirty="0" err="1"/>
              <a:t>scientia</a:t>
            </a:r>
            <a:r>
              <a:rPr lang="en-US" dirty="0"/>
              <a:t>) of the unknown is acquired through the known in everything </a:t>
            </a:r>
            <a:r>
              <a:rPr lang="en-US" i="1" dirty="0"/>
              <a:t>because </a:t>
            </a:r>
            <a:r>
              <a:rPr lang="en-US" dirty="0"/>
              <a:t>it brings about knowledge of the unknown. But this is argumentation…. Argumentation is, then, the proper subject of teaching logic (</a:t>
            </a:r>
            <a:r>
              <a:rPr lang="en-US" i="1" dirty="0" err="1"/>
              <a:t>logicae</a:t>
            </a:r>
            <a:r>
              <a:rPr lang="en-US" i="1" dirty="0"/>
              <a:t> </a:t>
            </a:r>
            <a:r>
              <a:rPr lang="en-US" i="1" dirty="0" err="1"/>
              <a:t>docentis</a:t>
            </a:r>
            <a:r>
              <a:rPr lang="en-US" dirty="0"/>
              <a:t>). And this is the judgment of three philosophers, sc. Avicenna, </a:t>
            </a:r>
            <a:r>
              <a:rPr lang="en-US" dirty="0" err="1"/>
              <a:t>Alfarabi</a:t>
            </a:r>
            <a:r>
              <a:rPr lang="en-US" dirty="0"/>
              <a:t>, and </a:t>
            </a:r>
            <a:r>
              <a:rPr lang="en-US" dirty="0" err="1"/>
              <a:t>Algazel</a:t>
            </a:r>
            <a:r>
              <a:rPr lang="en-US" dirty="0"/>
              <a:t>” –Albertus Magnus, </a:t>
            </a:r>
            <a:r>
              <a:rPr lang="en-US" i="1" dirty="0"/>
              <a:t>de </a:t>
            </a:r>
            <a:r>
              <a:rPr lang="en-US" i="1" dirty="0" err="1"/>
              <a:t>antecedentibus</a:t>
            </a:r>
            <a:r>
              <a:rPr lang="en-US" i="1" dirty="0"/>
              <a:t> ad </a:t>
            </a:r>
            <a:r>
              <a:rPr lang="en-US" i="1" dirty="0" err="1"/>
              <a:t>logicam</a:t>
            </a:r>
            <a:r>
              <a:rPr lang="en-US" dirty="0"/>
              <a:t>, c. 4.</a:t>
            </a:r>
          </a:p>
        </p:txBody>
      </p:sp>
    </p:spTree>
    <p:extLst>
      <p:ext uri="{BB962C8B-B14F-4D97-AF65-F5344CB8AC3E}">
        <p14:creationId xmlns:p14="http://schemas.microsoft.com/office/powerpoint/2010/main" val="18513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4.2.2 Argument: John </a:t>
            </a:r>
            <a:r>
              <a:rPr lang="en-US" dirty="0" err="1"/>
              <a:t>Buridan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“Logic is in its entirety about arguments, their principles, parts, and attributes; therefore, we should consider in logic everything in its relation to argumentation. Thus, the division of logic is taken from argumentation. For logic is divided into the Old Logic and the New Logic. The Old Logic considers argumentation not in itself as a whole, but its integral parts, which are </a:t>
            </a:r>
            <a:r>
              <a:rPr lang="en-US" dirty="0" err="1"/>
              <a:t>incomplex</a:t>
            </a:r>
            <a:r>
              <a:rPr lang="en-US" dirty="0"/>
              <a:t> terms and expressions or enunciations. […] The New Logic is subdivided, because argumentation can be considered in itself as a whole in one way, insofar as it infers the conclusion from the premises, and in another, insofar as it proves the conclusion by means of the premises. In the first way it is discussed in the </a:t>
            </a:r>
            <a:r>
              <a:rPr lang="en-US" i="1" dirty="0"/>
              <a:t>Prior Analytics</a:t>
            </a:r>
            <a:r>
              <a:rPr lang="en-US" dirty="0"/>
              <a:t>, in the second way in the other books, but differently.” – John </a:t>
            </a:r>
            <a:r>
              <a:rPr lang="en-US" dirty="0" err="1"/>
              <a:t>Buridan</a:t>
            </a:r>
            <a:r>
              <a:rPr lang="en-US" dirty="0"/>
              <a:t>, </a:t>
            </a:r>
            <a:r>
              <a:rPr lang="en-US" i="1" dirty="0" err="1"/>
              <a:t>Isagoge</a:t>
            </a:r>
            <a:r>
              <a:rPr lang="en-US" i="1" dirty="0"/>
              <a:t> </a:t>
            </a:r>
            <a:r>
              <a:rPr lang="en-US" dirty="0"/>
              <a:t>Commentary.</a:t>
            </a:r>
            <a:endParaRPr lang="en-US" i="1" dirty="0"/>
          </a:p>
        </p:txBody>
      </p:sp>
    </p:spTree>
    <p:extLst>
      <p:ext uri="{BB962C8B-B14F-4D97-AF65-F5344CB8AC3E}">
        <p14:creationId xmlns:p14="http://schemas.microsoft.com/office/powerpoint/2010/main" val="3659541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Synthetic observations</a:t>
            </a:r>
          </a:p>
        </p:txBody>
      </p:sp>
      <p:graphicFrame>
        <p:nvGraphicFramePr>
          <p:cNvPr id="4" name="Content Placeholder 3"/>
          <p:cNvGraphicFramePr>
            <a:graphicFrameLocks noGrp="1"/>
          </p:cNvGraphicFramePr>
          <p:nvPr>
            <p:ph idx="1"/>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6005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Table</a:t>
            </a:r>
          </a:p>
        </p:txBody>
      </p:sp>
      <p:graphicFrame>
        <p:nvGraphicFramePr>
          <p:cNvPr id="6" name="Content Placeholder 5"/>
          <p:cNvGraphicFramePr>
            <a:graphicFrameLocks noGrp="1"/>
          </p:cNvGraphicFramePr>
          <p:nvPr>
            <p:ph idx="1"/>
            <p:extLst/>
          </p:nvPr>
        </p:nvGraphicFramePr>
        <p:xfrm>
          <a:off x="677687" y="1270000"/>
          <a:ext cx="8596315" cy="5282946"/>
        </p:xfrm>
        <a:graphic>
          <a:graphicData uri="http://schemas.openxmlformats.org/drawingml/2006/table">
            <a:tbl>
              <a:tblPr firstRow="1" firstCol="1" bandRow="1">
                <a:tableStyleId>{7E9639D4-E3E2-4D34-9284-5A2195B3D0D7}</a:tableStyleId>
              </a:tblPr>
              <a:tblGrid>
                <a:gridCol w="1692026">
                  <a:extLst>
                    <a:ext uri="{9D8B030D-6E8A-4147-A177-3AD203B41FA5}">
                      <a16:colId xmlns:a16="http://schemas.microsoft.com/office/drawing/2014/main" val="20000"/>
                    </a:ext>
                  </a:extLst>
                </a:gridCol>
                <a:gridCol w="1442433">
                  <a:extLst>
                    <a:ext uri="{9D8B030D-6E8A-4147-A177-3AD203B41FA5}">
                      <a16:colId xmlns:a16="http://schemas.microsoft.com/office/drawing/2014/main" val="20001"/>
                    </a:ext>
                  </a:extLst>
                </a:gridCol>
                <a:gridCol w="1493950">
                  <a:extLst>
                    <a:ext uri="{9D8B030D-6E8A-4147-A177-3AD203B41FA5}">
                      <a16:colId xmlns:a16="http://schemas.microsoft.com/office/drawing/2014/main" val="20002"/>
                    </a:ext>
                  </a:extLst>
                </a:gridCol>
                <a:gridCol w="1300766">
                  <a:extLst>
                    <a:ext uri="{9D8B030D-6E8A-4147-A177-3AD203B41FA5}">
                      <a16:colId xmlns:a16="http://schemas.microsoft.com/office/drawing/2014/main" val="20003"/>
                    </a:ext>
                  </a:extLst>
                </a:gridCol>
                <a:gridCol w="1439095">
                  <a:extLst>
                    <a:ext uri="{9D8B030D-6E8A-4147-A177-3AD203B41FA5}">
                      <a16:colId xmlns:a16="http://schemas.microsoft.com/office/drawing/2014/main" val="20004"/>
                    </a:ext>
                  </a:extLst>
                </a:gridCol>
                <a:gridCol w="1228045">
                  <a:extLst>
                    <a:ext uri="{9D8B030D-6E8A-4147-A177-3AD203B41FA5}">
                      <a16:colId xmlns:a16="http://schemas.microsoft.com/office/drawing/2014/main" val="20005"/>
                    </a:ext>
                  </a:extLst>
                </a:gridCol>
              </a:tblGrid>
              <a:tr h="293497">
                <a:tc gridSpan="6">
                  <a:txBody>
                    <a:bodyPr/>
                    <a:lstStyle/>
                    <a:p>
                      <a:pPr marL="0" marR="0" algn="ctr">
                        <a:lnSpc>
                          <a:spcPct val="107000"/>
                        </a:lnSpc>
                        <a:spcBef>
                          <a:spcPts val="0"/>
                        </a:spcBef>
                        <a:spcAft>
                          <a:spcPts val="0"/>
                        </a:spcAft>
                      </a:pPr>
                      <a:r>
                        <a:rPr lang="en-US" sz="1800" b="0" dirty="0">
                          <a:effectLst/>
                        </a:rPr>
                        <a:t>Subject matter of logic</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93497">
                <a:tc gridSpan="5">
                  <a:txBody>
                    <a:bodyPr/>
                    <a:lstStyle/>
                    <a:p>
                      <a:pPr marL="0" marR="0" algn="ctr">
                        <a:lnSpc>
                          <a:spcPct val="107000"/>
                        </a:lnSpc>
                        <a:spcBef>
                          <a:spcPts val="0"/>
                        </a:spcBef>
                        <a:spcAft>
                          <a:spcPts val="0"/>
                        </a:spcAft>
                      </a:pPr>
                      <a:r>
                        <a:rPr lang="en-US" sz="1800" b="0" dirty="0">
                          <a:effectLst/>
                        </a:rPr>
                        <a:t>Ratio</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07000"/>
                        </a:lnSpc>
                        <a:spcBef>
                          <a:spcPts val="0"/>
                        </a:spcBef>
                        <a:spcAft>
                          <a:spcPts val="0"/>
                        </a:spcAft>
                      </a:pPr>
                      <a:r>
                        <a:rPr lang="en-US" sz="1800" b="0" dirty="0" err="1">
                          <a:effectLst/>
                        </a:rPr>
                        <a:t>Sermo</a:t>
                      </a: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586994">
                <a:tc gridSpan="3">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gridSpan="2">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i="1" dirty="0">
                          <a:effectLst/>
                        </a:rPr>
                        <a:t>Hugh of St. Victor</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86994">
                <a:tc gridSpan="2">
                  <a:txBody>
                    <a:bodyPr/>
                    <a:lstStyle/>
                    <a:p>
                      <a:pPr marL="0" marR="0" algn="ctr">
                        <a:lnSpc>
                          <a:spcPct val="107000"/>
                        </a:lnSpc>
                        <a:spcBef>
                          <a:spcPts val="0"/>
                        </a:spcBef>
                        <a:spcAft>
                          <a:spcPts val="0"/>
                        </a:spcAft>
                      </a:pPr>
                      <a:r>
                        <a:rPr lang="en-US" sz="1800" b="0" dirty="0">
                          <a:effectLst/>
                        </a:rPr>
                        <a:t>Syllogism</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gn="ctr">
                        <a:lnSpc>
                          <a:spcPct val="107000"/>
                        </a:lnSpc>
                        <a:spcBef>
                          <a:spcPts val="0"/>
                        </a:spcBef>
                        <a:spcAft>
                          <a:spcPts val="0"/>
                        </a:spcAft>
                      </a:pPr>
                      <a:r>
                        <a:rPr lang="en-US" sz="1800" b="0" dirty="0">
                          <a:effectLst/>
                        </a:rPr>
                        <a:t>Argument</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Ens rationis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a:effectLst/>
                        </a:rPr>
                        <a:t>Second intentions</a:t>
                      </a:r>
                      <a:endParaRPr lang="en-US" sz="1800" b="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r>
                        <a:rPr lang="en-US" b="0" i="1" dirty="0"/>
                        <a:t>Peter of Spain</a:t>
                      </a:r>
                    </a:p>
                  </a:txBody>
                  <a:tcPr marL="68580" marR="68580" marT="0" marB="0"/>
                </a:tc>
                <a:extLst>
                  <a:ext uri="{0D108BD9-81ED-4DB2-BD59-A6C34878D82A}">
                    <a16:rowId xmlns:a16="http://schemas.microsoft.com/office/drawing/2014/main" val="10003"/>
                  </a:ext>
                </a:extLst>
              </a:tr>
              <a:tr h="586994">
                <a:tc>
                  <a:txBody>
                    <a:bodyPr/>
                    <a:lstStyle/>
                    <a:p>
                      <a:pPr marL="0" marR="0" algn="ctr">
                        <a:lnSpc>
                          <a:spcPct val="107000"/>
                        </a:lnSpc>
                        <a:spcBef>
                          <a:spcPts val="0"/>
                        </a:spcBef>
                        <a:spcAft>
                          <a:spcPts val="0"/>
                        </a:spcAft>
                      </a:pPr>
                      <a:r>
                        <a:rPr lang="en-US" sz="1800" b="0" dirty="0">
                          <a:effectLst/>
                        </a:rPr>
                        <a:t>Demonstrative</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Broadly</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a:effectLst/>
                        </a:rPr>
                        <a:t>Albertus Magnus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Thomas Aquinas</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Avicenna</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Lambert of </a:t>
                      </a:r>
                      <a:r>
                        <a:rPr lang="en-US" sz="1800" b="0" i="1" dirty="0" err="1">
                          <a:effectLst/>
                        </a:rPr>
                        <a:t>Lagny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86994">
                <a:tc>
                  <a:txBody>
                    <a:bodyPr/>
                    <a:lstStyle/>
                    <a:p>
                      <a:pPr marL="0" marR="0" indent="0" algn="ctr" defTabSz="457200" rtl="0" eaLnBrk="1" fontAlgn="auto" latinLnBrk="0" hangingPunct="1">
                        <a:lnSpc>
                          <a:spcPct val="107000"/>
                        </a:lnSpc>
                        <a:spcBef>
                          <a:spcPts val="0"/>
                        </a:spcBef>
                        <a:spcAft>
                          <a:spcPts val="0"/>
                        </a:spcAft>
                        <a:buClrTx/>
                        <a:buSzTx/>
                        <a:buFontTx/>
                        <a:buNone/>
                        <a:tabLst/>
                        <a:defRPr/>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t>John </a:t>
                      </a:r>
                      <a:r>
                        <a:rPr lang="en-US" sz="1800" b="0" i="1" dirty="0" err="1"/>
                        <a:t>Buridan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Walter Burley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Robert </a:t>
                      </a:r>
                      <a:r>
                        <a:rPr lang="en-US" sz="1800" b="0" i="1" dirty="0" err="1">
                          <a:effectLst/>
                        </a:rPr>
                        <a:t>Kilwardby</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586994">
                <a:tc>
                  <a:txBody>
                    <a:bodyPr/>
                    <a:lstStyle/>
                    <a:p>
                      <a:pPr marL="0" marR="0" algn="ctr">
                        <a:lnSpc>
                          <a:spcPct val="107000"/>
                        </a:lnSpc>
                        <a:spcBef>
                          <a:spcPts val="0"/>
                        </a:spcBef>
                        <a:spcAft>
                          <a:spcPts val="0"/>
                        </a:spcAft>
                      </a:pP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Roger Bacon</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a:effectLst/>
                        </a:rPr>
                        <a:t>Simon of </a:t>
                      </a:r>
                      <a:r>
                        <a:rPr lang="en-US" sz="1800" b="0" i="1" dirty="0" err="1">
                          <a:effectLst/>
                        </a:rPr>
                        <a:t>Faversham</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6"/>
                  </a:ext>
                </a:extLst>
              </a:tr>
              <a:tr h="586994">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Peter of Auvergne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a:p>
                  </a:txBody>
                  <a:tcPr marL="68580" marR="68580" marT="0" marB="0"/>
                </a:tc>
                <a:extLst>
                  <a:ext uri="{0D108BD9-81ED-4DB2-BD59-A6C34878D82A}">
                    <a16:rowId xmlns:a16="http://schemas.microsoft.com/office/drawing/2014/main" val="10007"/>
                  </a:ext>
                </a:extLst>
              </a:tr>
              <a:tr h="293497">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a:effectLst/>
                        </a:rPr>
                        <a:t>Duns Scotus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sz="1800"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algn="ctr"/>
                      <a:endParaRPr lang="en-US" b="0" dirty="0"/>
                    </a:p>
                  </a:txBody>
                  <a:tcPr marL="68580" marR="68580" marT="0" marB="0"/>
                </a:tc>
                <a:extLst>
                  <a:ext uri="{0D108BD9-81ED-4DB2-BD59-A6C34878D82A}">
                    <a16:rowId xmlns:a16="http://schemas.microsoft.com/office/drawing/2014/main" val="10008"/>
                  </a:ext>
                </a:extLst>
              </a:tr>
              <a:tr h="586994">
                <a:tc>
                  <a:txBody>
                    <a:bodyPr/>
                    <a:lstStyle/>
                    <a:p>
                      <a:pPr marL="0" marR="0" algn="ctr">
                        <a:lnSpc>
                          <a:spcPct val="107000"/>
                        </a:lnSpc>
                        <a:spcBef>
                          <a:spcPts val="0"/>
                        </a:spcBef>
                        <a:spcAft>
                          <a:spcPts val="0"/>
                        </a:spcAft>
                      </a:pPr>
                      <a:r>
                        <a:rPr lang="en-US" sz="1800" b="0" i="1" dirty="0">
                          <a:effectLst/>
                        </a:rPr>
                        <a:t> </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i="1" dirty="0" err="1">
                          <a:effectLst/>
                        </a:rPr>
                        <a:t>Radulphus</a:t>
                      </a:r>
                      <a:r>
                        <a:rPr lang="en-US" sz="1800" b="0" i="1" dirty="0">
                          <a:effectLst/>
                        </a:rPr>
                        <a:t> Brito</a:t>
                      </a:r>
                      <a:endParaRPr lang="en-US" sz="1800" b="0" i="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endParaRPr lang="en-US" b="0" dirty="0"/>
                    </a:p>
                  </a:txBody>
                  <a:tcPr marL="68580" marR="68580" marT="0" marB="0"/>
                </a:tc>
                <a:tc>
                  <a:txBody>
                    <a:bodyPr/>
                    <a:lstStyle/>
                    <a:p>
                      <a:pPr marL="0" marR="0" algn="ctr">
                        <a:lnSpc>
                          <a:spcPct val="107000"/>
                        </a:lnSpc>
                        <a:spcBef>
                          <a:spcPts val="0"/>
                        </a:spcBef>
                        <a:spcAft>
                          <a:spcPts val="0"/>
                        </a:spcAft>
                      </a:pPr>
                      <a:r>
                        <a:rPr lang="en-US" sz="1800" b="0" dirty="0">
                          <a:effectLst/>
                        </a:rPr>
                        <a:t> </a:t>
                      </a:r>
                      <a:endParaRPr lang="en-US"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09895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Formal and material consequence in </a:t>
            </a:r>
            <a:r>
              <a:rPr lang="en-US" dirty="0" err="1"/>
              <a:t>Buridan’s</a:t>
            </a:r>
            <a:r>
              <a:rPr lang="en-US" dirty="0"/>
              <a:t> </a:t>
            </a:r>
            <a:r>
              <a:rPr lang="en-US" i="1" dirty="0"/>
              <a:t>Treatise on Consequences </a:t>
            </a:r>
            <a:endParaRPr lang="en-US" dirty="0"/>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if you want to put it explicitly, a formal consequence is one such that every proposition similar in form to it would be a good consequence”</a:t>
            </a:r>
          </a:p>
          <a:p>
            <a:pPr lvl="1" algn="just"/>
            <a:r>
              <a:rPr lang="en-US" dirty="0"/>
              <a:t>“e.g. </a:t>
            </a:r>
            <a:r>
              <a:rPr lang="en-US" i="1" dirty="0"/>
              <a:t>‘</a:t>
            </a:r>
            <a:r>
              <a:rPr lang="en-US" dirty="0"/>
              <a:t>What is </a:t>
            </a:r>
            <a:r>
              <a:rPr lang="en-US" i="1" dirty="0"/>
              <a:t>A</a:t>
            </a:r>
            <a:r>
              <a:rPr lang="en-US" dirty="0"/>
              <a:t> is </a:t>
            </a:r>
            <a:r>
              <a:rPr lang="en-US" i="1" dirty="0"/>
              <a:t>B</a:t>
            </a:r>
            <a:r>
              <a:rPr lang="en-US" dirty="0"/>
              <a:t>, so what is </a:t>
            </a:r>
            <a:r>
              <a:rPr lang="en-US" i="1" dirty="0"/>
              <a:t>B</a:t>
            </a:r>
            <a:r>
              <a:rPr lang="en-US" dirty="0"/>
              <a:t> is </a:t>
            </a:r>
            <a:r>
              <a:rPr lang="en-US" i="1" dirty="0"/>
              <a:t>A</a:t>
            </a:r>
            <a:r>
              <a:rPr lang="en-US" dirty="0"/>
              <a:t>’” –</a:t>
            </a:r>
            <a:r>
              <a:rPr lang="en-US" i="1" dirty="0"/>
              <a:t>TC</a:t>
            </a:r>
            <a:r>
              <a:rPr lang="en-US" dirty="0"/>
              <a:t> I.4</a:t>
            </a:r>
            <a:endParaRPr lang="en-US" i="1" dirty="0"/>
          </a:p>
          <a:p>
            <a:pPr algn="just"/>
            <a:r>
              <a:rPr lang="en-US" dirty="0"/>
              <a:t>“A material consequence, however, is one where not every proposition similar in form would be a good consequence</a:t>
            </a:r>
          </a:p>
          <a:p>
            <a:pPr lvl="1" algn="just"/>
            <a:r>
              <a:rPr lang="en-US" dirty="0"/>
              <a:t>“e.g., ‘A human is running, so an animal is running’ [is not valid], because it is not valid with these terms: ‘A horse walks, so wood walks.’ –Ibid.</a:t>
            </a:r>
          </a:p>
          <a:p>
            <a:pPr algn="just"/>
            <a:endParaRPr lang="en-US" b="1" i="1" dirty="0"/>
          </a:p>
          <a:p>
            <a:endParaRPr lang="en-US" dirty="0"/>
          </a:p>
        </p:txBody>
      </p:sp>
    </p:spTree>
    <p:extLst>
      <p:ext uri="{BB962C8B-B14F-4D97-AF65-F5344CB8AC3E}">
        <p14:creationId xmlns:p14="http://schemas.microsoft.com/office/powerpoint/2010/main" val="406065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Formal and material consequence in </a:t>
            </a:r>
            <a:r>
              <a:rPr lang="en-US" dirty="0" err="1"/>
              <a:t>Buridan’s</a:t>
            </a:r>
            <a:r>
              <a:rPr lang="en-US" dirty="0"/>
              <a:t> </a:t>
            </a:r>
            <a:r>
              <a:rPr lang="en-US" i="1" dirty="0"/>
              <a:t>Treatise on Consequences</a:t>
            </a:r>
            <a:endParaRPr lang="en-US" dirty="0"/>
          </a:p>
        </p:txBody>
      </p:sp>
      <p:sp>
        <p:nvSpPr>
          <p:cNvPr id="3" name="Content Placeholder 2"/>
          <p:cNvSpPr>
            <a:spLocks noGrp="1"/>
          </p:cNvSpPr>
          <p:nvPr>
            <p:ph idx="1"/>
          </p:nvPr>
        </p:nvSpPr>
        <p:spPr/>
        <p:txBody>
          <a:bodyPr>
            <a:normAutofit lnSpcReduction="10000"/>
          </a:bodyPr>
          <a:lstStyle/>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a:t>
            </a:r>
            <a:r>
              <a:rPr lang="en-US" i="1" dirty="0"/>
              <a:t>TC </a:t>
            </a:r>
            <a:r>
              <a:rPr lang="en-US" dirty="0"/>
              <a:t>I.4</a:t>
            </a:r>
          </a:p>
          <a:p>
            <a:pPr algn="just"/>
            <a:r>
              <a:rPr lang="en-US" dirty="0"/>
              <a:t>“I say that when we speak of matter and form, by the matter of a proposition or consequence we mean the purely </a:t>
            </a:r>
            <a:r>
              <a:rPr lang="en-US" dirty="0" err="1"/>
              <a:t>categorematic</a:t>
            </a:r>
            <a:r>
              <a:rPr lang="en-US" dirty="0"/>
              <a:t> terms, namely, the subject and the predicate, setting aside the </a:t>
            </a:r>
            <a:r>
              <a:rPr lang="en-US" dirty="0" err="1"/>
              <a:t>syncategoremes</a:t>
            </a:r>
            <a:r>
              <a:rPr lang="en-US" dirty="0"/>
              <a:t> attached to them by which they are conjoined or denied or distributed or given a certain kind of supposition; we say all the rest pertains to form.” –</a:t>
            </a:r>
            <a:r>
              <a:rPr lang="en-US" i="1" dirty="0"/>
              <a:t>TC</a:t>
            </a:r>
            <a:r>
              <a:rPr lang="en-US" dirty="0"/>
              <a:t> I.7</a:t>
            </a:r>
          </a:p>
        </p:txBody>
      </p:sp>
    </p:spTree>
    <p:extLst>
      <p:ext uri="{BB962C8B-B14F-4D97-AF65-F5344CB8AC3E}">
        <p14:creationId xmlns:p14="http://schemas.microsoft.com/office/powerpoint/2010/main" val="31622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 Boethius and the topical tradition</a:t>
            </a:r>
          </a:p>
        </p:txBody>
      </p:sp>
      <p:sp>
        <p:nvSpPr>
          <p:cNvPr id="3" name="Subtitle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60793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5280</Words>
  <Application>Microsoft Office PowerPoint</Application>
  <PresentationFormat>Widescreen</PresentationFormat>
  <Paragraphs>380</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Georgia</vt:lpstr>
      <vt:lpstr>Times New Roman</vt:lpstr>
      <vt:lpstr>Office Theme</vt:lpstr>
      <vt:lpstr>The genesis of the distinction between formal and material consequence</vt:lpstr>
      <vt:lpstr>0 Overview</vt:lpstr>
      <vt:lpstr>0 Overview</vt:lpstr>
      <vt:lpstr>1 Formal consequence and formal logic</vt:lpstr>
      <vt:lpstr>1.1 Formal consequence and formal logic</vt:lpstr>
      <vt:lpstr>1.2 Logical hylomorphism</vt:lpstr>
      <vt:lpstr>1.3 Formal and material consequence in Buridan’s Treatise on Consequences </vt:lpstr>
      <vt:lpstr>1.3 Formal and material consequence in Buridan’s Treatise on Consequences</vt:lpstr>
      <vt:lpstr>2 Boethius and the topical tradition</vt:lpstr>
      <vt:lpstr>2.1 The place of topics in logic (13th c.)</vt:lpstr>
      <vt:lpstr>2.2 Themistius’ division of the topics: intrinsic topics</vt:lpstr>
      <vt:lpstr>2.3 Themistius’ division of the topics: extrinsic topics</vt:lpstr>
      <vt:lpstr>3 From topics to consequences</vt:lpstr>
      <vt:lpstr>3.1 The place of topics in logic (early 14th c.)</vt:lpstr>
      <vt:lpstr>3.2 Ockham’s Summa Logicae, Contents (c. 1323)</vt:lpstr>
      <vt:lpstr>3.3 Buridan’s theory of supposition</vt:lpstr>
      <vt:lpstr>3.4 An early anonymous tract on consequences (London, BL, c. 1302)</vt:lpstr>
      <vt:lpstr>4 Formal consequence in medieval logic</vt:lpstr>
      <vt:lpstr>4.1 Ockham’s Summa Logicae (c. 1323)</vt:lpstr>
      <vt:lpstr>4.3 Burley’s and Buridan’s distinctions compared</vt:lpstr>
      <vt:lpstr>4.2 Simon of Faversham</vt:lpstr>
      <vt:lpstr>4.3 Burley’s later On the Purity of the Art of Logic (c. 1325-28)</vt:lpstr>
      <vt:lpstr>4.4 Burley’s later On the Purity of the Art of Logic (c. 1325-28)</vt:lpstr>
      <vt:lpstr>5 Conclusion</vt:lpstr>
      <vt:lpstr>5.1 Topics and consequences</vt:lpstr>
      <vt:lpstr>5.2 Comparing Burley and Buridan’s accounts</vt:lpstr>
      <vt:lpstr>5.3 From medieval to modern consequence</vt:lpstr>
      <vt:lpstr>The genesis of the distinction between formal and material consequence</vt:lpstr>
      <vt:lpstr>3.5 A second early early 14th c. anonymous tract on consequences (Paris, BN, lat. 16130)</vt:lpstr>
      <vt:lpstr>4.2 An early anonymous tract on consequences (London, BL, c. 1302)</vt:lpstr>
      <vt:lpstr>5 Formality in the metaphysics of John Buridan</vt:lpstr>
      <vt:lpstr>5.1 Forms as parts in Buridan’s Physics – Bk. I, q. 9 – Whether a whole is its parts</vt:lpstr>
      <vt:lpstr>5.2 Forms as integral parts</vt:lpstr>
      <vt:lpstr>5.3 Questions On the soul, Bk. 2, q. 5 – whether the powers of the soul are distinct from the soul itself</vt:lpstr>
      <vt:lpstr>5.4 Conclusions</vt:lpstr>
      <vt:lpstr>Appendix 3: Buridan’s definitions of consequence</vt:lpstr>
      <vt:lpstr>Appendix 5: Formal and material consequence in Buridan’s Treatise on Consequences</vt:lpstr>
      <vt:lpstr>PowerPoint Presentation</vt:lpstr>
      <vt:lpstr>PowerPoint Presentation</vt:lpstr>
      <vt:lpstr>PowerPoint Presentation</vt:lpstr>
      <vt:lpstr>PowerPoint Presentation</vt:lpstr>
      <vt:lpstr>2.8 Conclusions: on topics and consequences</vt:lpstr>
      <vt:lpstr>2.5 Themistius’ division of topics: topics consequent upon substance</vt:lpstr>
      <vt:lpstr>2.7 Themistius’ division of the topics: extrinsic topics</vt:lpstr>
      <vt:lpstr>4.3 Walter Burley’s earlier De Puritate Artis Logicae (ante 1323)</vt:lpstr>
      <vt:lpstr>Dialectically situating medieval accounts of the subject matter of logic</vt:lpstr>
      <vt:lpstr>1.1 What is logic about?</vt:lpstr>
      <vt:lpstr>1.2 Four medieval answers to the question of what logic is about</vt:lpstr>
      <vt:lpstr>3.1 True and false discourse:</vt:lpstr>
      <vt:lpstr>3.1 True and false discourse:</vt:lpstr>
      <vt:lpstr>4 Two kinds of positions, two senses of ‘logic’</vt:lpstr>
      <vt:lpstr>4 Two kinds of positions, two senses of ‘logic’</vt:lpstr>
      <vt:lpstr>4 Two kinds of positions, two senses of ‘logic’</vt:lpstr>
      <vt:lpstr>4.1.1 Entia rationis: what are they?</vt:lpstr>
      <vt:lpstr>4.1.1 Entia rationis: what are they?</vt:lpstr>
      <vt:lpstr>4.1.2 Second intentions</vt:lpstr>
      <vt:lpstr>4.2.1.1 The syllogism: early advocates</vt:lpstr>
      <vt:lpstr>4.2.1.2 The syllogism: pro</vt:lpstr>
      <vt:lpstr>4.2.1.3 The syllogism: contra</vt:lpstr>
      <vt:lpstr>4.2.1.3 The syllogism: contra</vt:lpstr>
      <vt:lpstr>4.2.2 Argument: Albertus Magnus</vt:lpstr>
      <vt:lpstr>4.2.2 Argument: John Buridan</vt:lpstr>
      <vt:lpstr>5 Synthetic observations</vt:lpstr>
      <vt:lpstr>6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Archambault</dc:creator>
  <cp:lastModifiedBy>Jacob Archambault</cp:lastModifiedBy>
  <cp:revision>15</cp:revision>
  <dcterms:created xsi:type="dcterms:W3CDTF">2016-12-09T18:08:37Z</dcterms:created>
  <dcterms:modified xsi:type="dcterms:W3CDTF">2017-05-09T17:40:23Z</dcterms:modified>
</cp:coreProperties>
</file>