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5" r:id="rId6"/>
    <p:sldId id="266" r:id="rId7"/>
    <p:sldId id="259" r:id="rId8"/>
    <p:sldId id="262" r:id="rId9"/>
    <p:sldId id="261" r:id="rId10"/>
    <p:sldId id="267"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79B5E3-FF2E-4251-B09D-2B35CC73D36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18688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9B5E3-FF2E-4251-B09D-2B35CC73D36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19739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9B5E3-FF2E-4251-B09D-2B35CC73D36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396627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79B5E3-FF2E-4251-B09D-2B35CC73D36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410055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79B5E3-FF2E-4251-B09D-2B35CC73D360}"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148628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79B5E3-FF2E-4251-B09D-2B35CC73D36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216487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79B5E3-FF2E-4251-B09D-2B35CC73D360}"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29916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79B5E3-FF2E-4251-B09D-2B35CC73D360}"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14777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9B5E3-FF2E-4251-B09D-2B35CC73D360}" type="datetimeFigureOut">
              <a:rPr lang="en-US" smtClean="0"/>
              <a:t>4/14/2015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159466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9B5E3-FF2E-4251-B09D-2B35CC73D36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270724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79B5E3-FF2E-4251-B09D-2B35CC73D360}"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4C71C-4BE1-4455-80A0-9FD9F957CA86}" type="slidenum">
              <a:rPr lang="en-US" smtClean="0"/>
              <a:t>‹#›</a:t>
            </a:fld>
            <a:endParaRPr lang="en-US"/>
          </a:p>
        </p:txBody>
      </p:sp>
    </p:spTree>
    <p:extLst>
      <p:ext uri="{BB962C8B-B14F-4D97-AF65-F5344CB8AC3E}">
        <p14:creationId xmlns:p14="http://schemas.microsoft.com/office/powerpoint/2010/main" val="291139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9B5E3-FF2E-4251-B09D-2B35CC73D360}" type="datetimeFigureOut">
              <a:rPr lang="en-US" smtClean="0"/>
              <a:t>4/14/2015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4C71C-4BE1-4455-80A0-9FD9F957CA86}" type="slidenum">
              <a:rPr lang="en-US" smtClean="0"/>
              <a:t>‹#›</a:t>
            </a:fld>
            <a:endParaRPr lang="en-US"/>
          </a:p>
        </p:txBody>
      </p:sp>
    </p:spTree>
    <p:extLst>
      <p:ext uri="{BB962C8B-B14F-4D97-AF65-F5344CB8AC3E}">
        <p14:creationId xmlns:p14="http://schemas.microsoft.com/office/powerpoint/2010/main" val="93730977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On the </a:t>
            </a:r>
            <a:r>
              <a:rPr lang="en-US" dirty="0" smtClean="0"/>
              <a:t>genesis </a:t>
            </a:r>
            <a:r>
              <a:rPr lang="en-US" dirty="0" smtClean="0"/>
              <a:t>of the </a:t>
            </a:r>
            <a:r>
              <a:rPr lang="en-US" dirty="0"/>
              <a:t>m</a:t>
            </a:r>
            <a:r>
              <a:rPr lang="en-US" dirty="0" smtClean="0"/>
              <a:t>edieval Parisian account of </a:t>
            </a:r>
            <a:r>
              <a:rPr lang="en-US" dirty="0"/>
              <a:t>f</a:t>
            </a:r>
            <a:r>
              <a:rPr lang="en-US" dirty="0" smtClean="0"/>
              <a:t>ormal </a:t>
            </a:r>
            <a:r>
              <a:rPr lang="en-US" dirty="0" smtClean="0"/>
              <a:t>c</a:t>
            </a:r>
            <a:r>
              <a:rPr lang="en-US" dirty="0" smtClean="0"/>
              <a:t>onsequence</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t>
            </a:r>
            <a:r>
              <a:rPr lang="en-US" dirty="0" smtClean="0"/>
              <a:t>Archambault</a:t>
            </a:r>
          </a:p>
          <a:p>
            <a:r>
              <a:rPr lang="en-US" dirty="0" smtClean="0"/>
              <a:t>Research Fellow, Fordham University</a:t>
            </a:r>
          </a:p>
          <a:p>
            <a:r>
              <a:rPr lang="en-US" dirty="0" smtClean="0"/>
              <a:t>jarchambault@Fordham.edu</a:t>
            </a:r>
          </a:p>
          <a:p>
            <a:r>
              <a:rPr lang="en-US" dirty="0" smtClean="0"/>
              <a:t>www.jacobarchambault.com </a:t>
            </a:r>
            <a:endParaRPr lang="en-US" dirty="0"/>
          </a:p>
        </p:txBody>
      </p:sp>
    </p:spTree>
    <p:extLst>
      <p:ext uri="{BB962C8B-B14F-4D97-AF65-F5344CB8AC3E}">
        <p14:creationId xmlns:p14="http://schemas.microsoft.com/office/powerpoint/2010/main" val="39520345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key 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What is </a:t>
            </a:r>
            <a:r>
              <a:rPr lang="en-US" dirty="0" err="1" smtClean="0"/>
              <a:t>Buridan’s</a:t>
            </a:r>
            <a:r>
              <a:rPr lang="en-US" dirty="0" smtClean="0"/>
              <a:t> account?</a:t>
            </a:r>
          </a:p>
          <a:p>
            <a:pPr marL="514350" indent="-514350">
              <a:buFont typeface="+mj-lt"/>
              <a:buAutoNum type="arabicPeriod"/>
            </a:pPr>
            <a:r>
              <a:rPr lang="en-US" dirty="0" smtClean="0"/>
              <a:t>How does it relate to that of Ockham, the first to explicitly mention a distinction between formal and material consequence?</a:t>
            </a:r>
          </a:p>
          <a:p>
            <a:pPr marL="514350" indent="-514350">
              <a:buFont typeface="+mj-lt"/>
              <a:buAutoNum type="arabicPeriod"/>
            </a:pPr>
            <a:r>
              <a:rPr lang="en-US" dirty="0" smtClean="0"/>
              <a:t>How does the division of consequences into formal and material relate back to the division between natural and accidental consequences, i.e. to the division it seems to have replaced?</a:t>
            </a:r>
          </a:p>
        </p:txBody>
      </p:sp>
    </p:spTree>
    <p:extLst>
      <p:ext uri="{BB962C8B-B14F-4D97-AF65-F5344CB8AC3E}">
        <p14:creationId xmlns:p14="http://schemas.microsoft.com/office/powerpoint/2010/main" val="428904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of the work</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Forms and formal logic in John </a:t>
            </a:r>
            <a:r>
              <a:rPr lang="en-US" dirty="0" err="1" smtClean="0"/>
              <a:t>Buridan</a:t>
            </a:r>
            <a:endParaRPr lang="en-US" dirty="0" smtClean="0"/>
          </a:p>
          <a:p>
            <a:pPr marL="514350" indent="-514350">
              <a:buFont typeface="+mj-lt"/>
              <a:buAutoNum type="arabicPeriod"/>
            </a:pPr>
            <a:r>
              <a:rPr lang="en-US" dirty="0" smtClean="0"/>
              <a:t>Comparing </a:t>
            </a:r>
            <a:r>
              <a:rPr lang="en-US" dirty="0" err="1" smtClean="0"/>
              <a:t>Buridan’s</a:t>
            </a:r>
            <a:r>
              <a:rPr lang="en-US" dirty="0" smtClean="0"/>
              <a:t> account of </a:t>
            </a:r>
            <a:r>
              <a:rPr lang="en-US" dirty="0"/>
              <a:t>f</a:t>
            </a:r>
            <a:r>
              <a:rPr lang="en-US" dirty="0" smtClean="0"/>
              <a:t>ormal </a:t>
            </a:r>
            <a:r>
              <a:rPr lang="en-US" dirty="0"/>
              <a:t>c</a:t>
            </a:r>
            <a:r>
              <a:rPr lang="en-US" dirty="0" smtClean="0"/>
              <a:t>onsequence </a:t>
            </a:r>
            <a:r>
              <a:rPr lang="en-US" dirty="0" smtClean="0"/>
              <a:t>with that of </a:t>
            </a:r>
            <a:r>
              <a:rPr lang="en-US" dirty="0" smtClean="0"/>
              <a:t>Ockham</a:t>
            </a:r>
            <a:endParaRPr lang="en-US" dirty="0" smtClean="0"/>
          </a:p>
          <a:p>
            <a:pPr marL="514350" indent="-514350">
              <a:buFont typeface="+mj-lt"/>
              <a:buAutoNum type="arabicPeriod"/>
            </a:pPr>
            <a:r>
              <a:rPr lang="en-US" dirty="0" smtClean="0"/>
              <a:t>Forms and consequences in the realism of Walter Burley</a:t>
            </a:r>
            <a:endParaRPr lang="en-US" dirty="0" smtClean="0"/>
          </a:p>
          <a:p>
            <a:pPr marL="514350" indent="-514350">
              <a:buFont typeface="+mj-lt"/>
              <a:buAutoNum type="arabicPeriod"/>
            </a:pPr>
            <a:r>
              <a:rPr lang="en-US" dirty="0" smtClean="0"/>
              <a:t>Formal consequence at Paris </a:t>
            </a:r>
            <a:r>
              <a:rPr lang="en-US" dirty="0" smtClean="0"/>
              <a:t>at the turn of the 14</a:t>
            </a:r>
            <a:r>
              <a:rPr lang="en-US" baseline="30000" dirty="0" smtClean="0"/>
              <a:t>th</a:t>
            </a:r>
            <a:r>
              <a:rPr lang="en-US" dirty="0" smtClean="0"/>
              <a:t> century: Simon of </a:t>
            </a:r>
            <a:r>
              <a:rPr lang="en-US" dirty="0" err="1" smtClean="0"/>
              <a:t>Faversham</a:t>
            </a:r>
            <a:r>
              <a:rPr lang="en-US" dirty="0" smtClean="0"/>
              <a:t>, </a:t>
            </a:r>
            <a:r>
              <a:rPr lang="en-US" dirty="0" err="1" smtClean="0"/>
              <a:t>Radulphus</a:t>
            </a:r>
            <a:r>
              <a:rPr lang="en-US" dirty="0" smtClean="0"/>
              <a:t> Brito, Duns </a:t>
            </a:r>
            <a:r>
              <a:rPr lang="en-US" dirty="0" err="1" smtClean="0"/>
              <a:t>Scotus</a:t>
            </a:r>
            <a:endParaRPr lang="en-US" dirty="0" smtClean="0"/>
          </a:p>
          <a:p>
            <a:pPr marL="514350" indent="-514350">
              <a:buFont typeface="+mj-lt"/>
              <a:buAutoNum type="arabicPeriod"/>
            </a:pPr>
            <a:r>
              <a:rPr lang="en-US" dirty="0" smtClean="0"/>
              <a:t>Conclusion</a:t>
            </a:r>
            <a:endParaRPr lang="en-US" dirty="0" smtClean="0"/>
          </a:p>
        </p:txBody>
      </p:sp>
    </p:spTree>
    <p:extLst>
      <p:ext uri="{BB962C8B-B14F-4D97-AF65-F5344CB8AC3E}">
        <p14:creationId xmlns:p14="http://schemas.microsoft.com/office/powerpoint/2010/main" val="11178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On the </a:t>
            </a:r>
            <a:r>
              <a:rPr lang="en-US" dirty="0" smtClean="0"/>
              <a:t>genesis </a:t>
            </a:r>
            <a:r>
              <a:rPr lang="en-US" dirty="0" smtClean="0"/>
              <a:t>of the </a:t>
            </a:r>
            <a:r>
              <a:rPr lang="en-US" dirty="0"/>
              <a:t>m</a:t>
            </a:r>
            <a:r>
              <a:rPr lang="en-US" dirty="0" smtClean="0"/>
              <a:t>edieval Parisian account of </a:t>
            </a:r>
            <a:r>
              <a:rPr lang="en-US" dirty="0"/>
              <a:t>f</a:t>
            </a:r>
            <a:r>
              <a:rPr lang="en-US" dirty="0" smtClean="0"/>
              <a:t>ormal </a:t>
            </a:r>
            <a:r>
              <a:rPr lang="en-US" dirty="0" smtClean="0"/>
              <a:t>c</a:t>
            </a:r>
            <a:r>
              <a:rPr lang="en-US" dirty="0" smtClean="0"/>
              <a:t>onsequence</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t>
            </a:r>
            <a:r>
              <a:rPr lang="en-US" dirty="0" smtClean="0"/>
              <a:t>Archambault</a:t>
            </a:r>
          </a:p>
          <a:p>
            <a:r>
              <a:rPr lang="en-US" dirty="0" smtClean="0"/>
              <a:t>Research Fellow, Fordham University</a:t>
            </a:r>
          </a:p>
          <a:p>
            <a:r>
              <a:rPr lang="en-US" dirty="0" smtClean="0"/>
              <a:t>jarchambault@Fordham.edu</a:t>
            </a:r>
          </a:p>
          <a:p>
            <a:r>
              <a:rPr lang="en-US" dirty="0" smtClean="0"/>
              <a:t>www.jacobarchambault.com </a:t>
            </a:r>
            <a:endParaRPr lang="en-US" dirty="0"/>
          </a:p>
        </p:txBody>
      </p:sp>
    </p:spTree>
    <p:extLst>
      <p:ext uri="{BB962C8B-B14F-4D97-AF65-F5344CB8AC3E}">
        <p14:creationId xmlns:p14="http://schemas.microsoft.com/office/powerpoint/2010/main" val="183314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smtClean="0"/>
              <a:t>consequence </a:t>
            </a:r>
            <a:r>
              <a:rPr lang="en-US" dirty="0" smtClean="0"/>
              <a:t>and </a:t>
            </a:r>
            <a:r>
              <a:rPr lang="en-US" dirty="0" smtClean="0"/>
              <a:t>formal </a:t>
            </a:r>
            <a:r>
              <a:rPr lang="en-US" dirty="0"/>
              <a:t>l</a:t>
            </a:r>
            <a:r>
              <a:rPr lang="en-US" dirty="0" smtClean="0"/>
              <a:t>ogic</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394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smtClean="0"/>
              <a:t>consequence </a:t>
            </a:r>
            <a:r>
              <a:rPr lang="en-US" dirty="0" smtClean="0"/>
              <a:t>and </a:t>
            </a:r>
            <a:r>
              <a:rPr lang="en-US" dirty="0" smtClean="0"/>
              <a:t>formal </a:t>
            </a:r>
            <a:r>
              <a:rPr lang="en-US" dirty="0"/>
              <a:t>l</a:t>
            </a:r>
            <a:r>
              <a:rPr lang="en-US" dirty="0" smtClean="0"/>
              <a:t>ogic</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sentence </a:t>
            </a:r>
            <a:r>
              <a:rPr lang="en-US" i="1" dirty="0" smtClean="0"/>
              <a:t>X </a:t>
            </a:r>
            <a:r>
              <a:rPr lang="en-US" b="1" i="1" dirty="0" smtClean="0"/>
              <a:t>follows logically </a:t>
            </a:r>
            <a:r>
              <a:rPr lang="en-US" dirty="0" smtClean="0"/>
              <a:t>from the class of sentences 𝔎 if and only if the class consisting of all sentences of the class 𝔎 and the negation of the sentence </a:t>
            </a:r>
            <a:r>
              <a:rPr lang="en-US" i="1" dirty="0" smtClean="0"/>
              <a:t>X </a:t>
            </a:r>
            <a:r>
              <a:rPr lang="en-US" dirty="0" smtClean="0"/>
              <a:t>is contradictory.</a:t>
            </a:r>
            <a:r>
              <a:rPr lang="en-US" dirty="0"/>
              <a:t> </a:t>
            </a:r>
            <a:r>
              <a:rPr lang="en-US" dirty="0" smtClean="0"/>
              <a:t>– </a:t>
            </a:r>
            <a:r>
              <a:rPr lang="en-US" dirty="0" err="1" smtClean="0"/>
              <a:t>Carnap</a:t>
            </a:r>
            <a:r>
              <a:rPr lang="en-US" dirty="0" smtClean="0"/>
              <a:t> (1934)</a:t>
            </a:r>
          </a:p>
          <a:p>
            <a:pPr algn="just"/>
            <a:r>
              <a:rPr lang="en-US" dirty="0" smtClean="0"/>
              <a:t>The sentence </a:t>
            </a:r>
            <a:r>
              <a:rPr lang="en-US" i="1" dirty="0" smtClean="0"/>
              <a:t>X </a:t>
            </a:r>
            <a:r>
              <a:rPr lang="en-US" b="1" i="1" dirty="0" smtClean="0"/>
              <a:t>follows logically </a:t>
            </a:r>
            <a:r>
              <a:rPr lang="en-US" dirty="0" smtClean="0"/>
              <a:t>from the sentences of the class</a:t>
            </a:r>
            <a:r>
              <a:rPr lang="en-US" dirty="0"/>
              <a:t> </a:t>
            </a:r>
            <a:r>
              <a:rPr lang="en-US" dirty="0" smtClean="0"/>
              <a:t>𝔎 if and only if every model of the sentences of the class 𝔎 is at the same time a model of the sentence </a:t>
            </a:r>
            <a:r>
              <a:rPr lang="en-US" i="1" dirty="0" smtClean="0"/>
              <a:t>X</a:t>
            </a:r>
            <a:r>
              <a:rPr lang="en-US" dirty="0" smtClean="0"/>
              <a:t>. –</a:t>
            </a:r>
            <a:r>
              <a:rPr lang="en-US" dirty="0" err="1" smtClean="0"/>
              <a:t>Tarski</a:t>
            </a:r>
            <a:r>
              <a:rPr lang="en-US" dirty="0" smtClean="0"/>
              <a:t> (1936).</a:t>
            </a:r>
          </a:p>
          <a:p>
            <a:pPr algn="just"/>
            <a:r>
              <a:rPr lang="en-US" dirty="0" smtClean="0"/>
              <a:t>Let </a:t>
            </a:r>
            <a:r>
              <a:rPr lang="en-US" b="1" dirty="0" smtClean="0"/>
              <a:t>L</a:t>
            </a:r>
            <a:r>
              <a:rPr lang="en-US" dirty="0" smtClean="0"/>
              <a:t> be a collection of frames. Also let </a:t>
            </a:r>
            <a:r>
              <a:rPr lang="en-US" i="1" dirty="0" smtClean="0"/>
              <a:t>S </a:t>
            </a:r>
            <a:r>
              <a:rPr lang="en-US" dirty="0" smtClean="0"/>
              <a:t>and </a:t>
            </a:r>
            <a:r>
              <a:rPr lang="en-US" i="1" dirty="0" smtClean="0"/>
              <a:t>U </a:t>
            </a:r>
            <a:r>
              <a:rPr lang="en-US" dirty="0" smtClean="0"/>
              <a:t>be sets of formulas, and let </a:t>
            </a:r>
            <a:r>
              <a:rPr lang="en-US" i="1" dirty="0" smtClean="0"/>
              <a:t>X</a:t>
            </a:r>
            <a:r>
              <a:rPr lang="en-US" dirty="0" smtClean="0"/>
              <a:t> be a single formula. We say </a:t>
            </a:r>
            <a:r>
              <a:rPr lang="en-US" i="1" dirty="0" smtClean="0"/>
              <a:t>X</a:t>
            </a:r>
            <a:r>
              <a:rPr lang="en-US" dirty="0" smtClean="0"/>
              <a:t> is a consequence in </a:t>
            </a:r>
            <a:r>
              <a:rPr lang="en-US" b="1" dirty="0" smtClean="0"/>
              <a:t>L</a:t>
            </a:r>
            <a:r>
              <a:rPr lang="en-US" dirty="0" smtClean="0"/>
              <a:t> of </a:t>
            </a:r>
            <a:r>
              <a:rPr lang="en-US" i="1" dirty="0" smtClean="0"/>
              <a:t>S</a:t>
            </a:r>
            <a:r>
              <a:rPr lang="en-US" dirty="0" smtClean="0"/>
              <a:t> as </a:t>
            </a:r>
            <a:r>
              <a:rPr lang="en-US" i="1" dirty="0" smtClean="0"/>
              <a:t>global</a:t>
            </a:r>
            <a:r>
              <a:rPr lang="en-US" dirty="0" smtClean="0"/>
              <a:t> and </a:t>
            </a:r>
            <a:r>
              <a:rPr lang="en-US" i="1" dirty="0" smtClean="0"/>
              <a:t>U</a:t>
            </a:r>
            <a:r>
              <a:rPr lang="en-US" dirty="0" smtClean="0"/>
              <a:t> as </a:t>
            </a:r>
            <a:r>
              <a:rPr lang="en-US" i="1" dirty="0" smtClean="0"/>
              <a:t>local</a:t>
            </a:r>
            <a:r>
              <a:rPr lang="en-US" dirty="0" smtClean="0"/>
              <a:t> assumptions, and write </a:t>
            </a:r>
            <a:r>
              <a:rPr lang="en-US" i="1" dirty="0"/>
              <a:t>S </a:t>
            </a:r>
            <a:r>
              <a:rPr lang="en-US" dirty="0"/>
              <a:t>⊨</a:t>
            </a:r>
            <a:r>
              <a:rPr lang="en-US" b="1" baseline="-25000" dirty="0"/>
              <a:t>L</a:t>
            </a:r>
            <a:r>
              <a:rPr lang="en-US" dirty="0"/>
              <a:t> </a:t>
            </a:r>
            <a:r>
              <a:rPr lang="en-US" i="1" dirty="0"/>
              <a:t>U</a:t>
            </a:r>
            <a:r>
              <a:rPr lang="en-US" dirty="0"/>
              <a:t> → </a:t>
            </a:r>
            <a:r>
              <a:rPr lang="en-US" i="1" dirty="0"/>
              <a:t>X</a:t>
            </a:r>
            <a:r>
              <a:rPr lang="en-US" dirty="0"/>
              <a:t>, </a:t>
            </a:r>
            <a:r>
              <a:rPr lang="en-US" dirty="0" smtClean="0"/>
              <a:t>provided: for every frame </a:t>
            </a:r>
            <a:r>
              <a:rPr lang="en-US" dirty="0"/>
              <a:t>⟨𝒢, ℛ</a:t>
            </a:r>
            <a:r>
              <a:rPr lang="en-US" dirty="0" smtClean="0"/>
              <a:t>⟩ in the collection </a:t>
            </a:r>
            <a:r>
              <a:rPr lang="en-US" b="1" dirty="0" smtClean="0"/>
              <a:t>L</a:t>
            </a:r>
            <a:r>
              <a:rPr lang="en-US" dirty="0" smtClean="0"/>
              <a:t>, for every model</a:t>
            </a:r>
            <a:r>
              <a:rPr lang="en-US" dirty="0"/>
              <a:t>⟨𝒢, ℛ, ||-⟩ based on this frame in which all members of </a:t>
            </a:r>
            <a:r>
              <a:rPr lang="en-US" i="1" dirty="0"/>
              <a:t>S</a:t>
            </a:r>
            <a:r>
              <a:rPr lang="en-US" dirty="0"/>
              <a:t> are valid, and for every world Γ ∈ 𝒢 at which al members of </a:t>
            </a:r>
            <a:r>
              <a:rPr lang="en-US" i="1" dirty="0"/>
              <a:t>U</a:t>
            </a:r>
            <a:r>
              <a:rPr lang="en-US" dirty="0"/>
              <a:t> are true, we have Γ ||-</a:t>
            </a:r>
            <a:r>
              <a:rPr lang="en-US" i="1" dirty="0" smtClean="0"/>
              <a:t>X</a:t>
            </a:r>
            <a:r>
              <a:rPr lang="en-US" dirty="0" smtClean="0"/>
              <a:t>. –Fitting and Mendelsohn (1998).</a:t>
            </a:r>
          </a:p>
          <a:p>
            <a:pPr algn="just"/>
            <a:endParaRPr lang="en-US" i="1" dirty="0" smtClean="0"/>
          </a:p>
        </p:txBody>
      </p:sp>
    </p:spTree>
    <p:extLst>
      <p:ext uri="{BB962C8B-B14F-4D97-AF65-F5344CB8AC3E}">
        <p14:creationId xmlns:p14="http://schemas.microsoft.com/office/powerpoint/2010/main" val="261470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and </a:t>
            </a:r>
            <a:r>
              <a:rPr lang="en-US" dirty="0" smtClean="0"/>
              <a:t>presuppositions</a:t>
            </a:r>
            <a:endParaRPr lang="en-US" dirty="0"/>
          </a:p>
        </p:txBody>
      </p:sp>
      <p:sp>
        <p:nvSpPr>
          <p:cNvPr id="3" name="Content Placeholder 2"/>
          <p:cNvSpPr>
            <a:spLocks noGrp="1"/>
          </p:cNvSpPr>
          <p:nvPr>
            <p:ph idx="1"/>
          </p:nvPr>
        </p:nvSpPr>
        <p:spPr/>
        <p:txBody>
          <a:bodyPr>
            <a:normAutofit/>
          </a:bodyPr>
          <a:lstStyle/>
          <a:p>
            <a:pPr algn="just"/>
            <a:r>
              <a:rPr lang="en-US" dirty="0" smtClean="0"/>
              <a:t>The logical versus non-logical distinction neatly corresponds to the form versus matter distinction…The assumption warranting this correspondence is that logic deals exclusively with forms, namely forms of arguments, and thus that to be logical and to be formal are equivalent notions. The form of an argument corresponds to a particular subset of its lexicon in a particular disposition, and precisely this subset is thought to correspond to the </a:t>
            </a:r>
            <a:r>
              <a:rPr lang="en-US" i="1" dirty="0" smtClean="0"/>
              <a:t>logical constants </a:t>
            </a:r>
            <a:r>
              <a:rPr lang="en-US" dirty="0" smtClean="0"/>
              <a:t>being used in the argument –</a:t>
            </a:r>
            <a:r>
              <a:rPr lang="en-US" dirty="0" err="1" smtClean="0"/>
              <a:t>Dutilh-Novaes</a:t>
            </a:r>
            <a:r>
              <a:rPr lang="en-US" dirty="0" smtClean="0"/>
              <a:t> (2012).</a:t>
            </a:r>
          </a:p>
        </p:txBody>
      </p:sp>
    </p:spTree>
    <p:extLst>
      <p:ext uri="{BB962C8B-B14F-4D97-AF65-F5344CB8AC3E}">
        <p14:creationId xmlns:p14="http://schemas.microsoft.com/office/powerpoint/2010/main" val="2442217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Hylomorphism in outline</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dirty="0" smtClean="0"/>
              <a:t>In every argument, there is something that corresponds to its form and something that corresponds to its matter.</a:t>
            </a:r>
          </a:p>
          <a:p>
            <a:pPr marL="514350" indent="-514350" algn="just">
              <a:buFont typeface="+mj-lt"/>
              <a:buAutoNum type="arabicPeriod"/>
            </a:pPr>
            <a:r>
              <a:rPr lang="en-US" dirty="0" smtClean="0"/>
              <a:t>The form of an argument is related to a proper subset of its vocabulary in a given disposition; the matter of an argument is related to the complement set of the subset corresponding to its form.</a:t>
            </a:r>
          </a:p>
          <a:p>
            <a:pPr marL="514350" indent="-514350" algn="just">
              <a:buFont typeface="+mj-lt"/>
              <a:buAutoNum type="arabicPeriod"/>
            </a:pPr>
            <a:r>
              <a:rPr lang="en-US" dirty="0" smtClean="0"/>
              <a:t>The form of an argument can be rendered by means of a schema.</a:t>
            </a:r>
          </a:p>
          <a:p>
            <a:pPr marL="514350" indent="-514350" algn="just">
              <a:buFont typeface="+mj-lt"/>
              <a:buAutoNum type="arabicPeriod"/>
            </a:pPr>
            <a:r>
              <a:rPr lang="en-US" dirty="0" smtClean="0"/>
              <a:t>The form of a valid argument is that in virtue of which it is valid.</a:t>
            </a:r>
          </a:p>
        </p:txBody>
      </p:sp>
    </p:spTree>
    <p:extLst>
      <p:ext uri="{BB962C8B-B14F-4D97-AF65-F5344CB8AC3E}">
        <p14:creationId xmlns:p14="http://schemas.microsoft.com/office/powerpoint/2010/main" val="399298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Hylomorphism in outline (cont.)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smtClean="0"/>
              <a:t>[L]</a:t>
            </a:r>
            <a:r>
              <a:rPr lang="en-US" dirty="0" err="1" smtClean="0"/>
              <a:t>ogic</a:t>
            </a:r>
            <a:r>
              <a:rPr lang="en-US" dirty="0" smtClean="0"/>
              <a:t> […] is </a:t>
            </a:r>
            <a:r>
              <a:rPr lang="en-US" dirty="0"/>
              <a:t>essentially concerned with forms of arguments</a:t>
            </a:r>
            <a:r>
              <a:rPr lang="en-US" dirty="0" smtClean="0"/>
              <a:t>.</a:t>
            </a:r>
          </a:p>
          <a:p>
            <a:pPr marL="514350" indent="-514350">
              <a:buFont typeface="+mj-lt"/>
              <a:buAutoNum type="arabicPeriod" startAt="5"/>
            </a:pPr>
            <a:r>
              <a:rPr lang="en-US" dirty="0" err="1" smtClean="0"/>
              <a:t>Substitutivity</a:t>
            </a:r>
            <a:r>
              <a:rPr lang="en-US" dirty="0" smtClean="0"/>
              <a:t> is the technique suitable for this systematic study; the terms of an argument pertaining to its matter are substituted to generate instances of an argument-form, while the terms pertaining to its form are allowed to remain fixed.</a:t>
            </a:r>
          </a:p>
          <a:p>
            <a:pPr marL="514350" indent="-514350">
              <a:buFont typeface="+mj-lt"/>
              <a:buAutoNum type="arabicPeriod" startAt="5"/>
            </a:pPr>
            <a:r>
              <a:rPr lang="en-US" dirty="0" smtClean="0"/>
              <a:t>The terms that are allowed to remain fixed are the </a:t>
            </a:r>
            <a:r>
              <a:rPr lang="en-US" i="1" dirty="0" smtClean="0"/>
              <a:t>logical </a:t>
            </a:r>
            <a:r>
              <a:rPr lang="en-US" dirty="0" smtClean="0"/>
              <a:t>terms of an argument […] while the terms that undergo variation […] are the extra-logical terms of an argument.</a:t>
            </a:r>
          </a:p>
          <a:p>
            <a:pPr marL="514350" indent="-514350">
              <a:buFont typeface="+mj-lt"/>
              <a:buAutoNum type="arabicPeriod" startAt="5"/>
            </a:pPr>
            <a:r>
              <a:rPr lang="en-US" dirty="0" smtClean="0"/>
              <a:t>Logic as a discipline can be demarcated by means of a demarcation of the class of logical constants. (</a:t>
            </a:r>
            <a:r>
              <a:rPr lang="en-US" dirty="0" err="1" smtClean="0"/>
              <a:t>Dutilh</a:t>
            </a:r>
            <a:r>
              <a:rPr lang="en-US" dirty="0" smtClean="0"/>
              <a:t> </a:t>
            </a:r>
            <a:r>
              <a:rPr lang="en-US" dirty="0" err="1" smtClean="0"/>
              <a:t>Novaes</a:t>
            </a:r>
            <a:r>
              <a:rPr lang="en-US" dirty="0" smtClean="0"/>
              <a:t> 2012).</a:t>
            </a:r>
            <a:endParaRPr lang="en-US" dirty="0"/>
          </a:p>
          <a:p>
            <a:endParaRPr lang="en-US" dirty="0"/>
          </a:p>
        </p:txBody>
      </p:sp>
    </p:spTree>
    <p:extLst>
      <p:ext uri="{BB962C8B-B14F-4D97-AF65-F5344CB8AC3E}">
        <p14:creationId xmlns:p14="http://schemas.microsoft.com/office/powerpoint/2010/main" val="352270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Consequentia</a:t>
            </a:r>
            <a:r>
              <a:rPr lang="en-US" i="1" dirty="0" smtClean="0"/>
              <a:t> </a:t>
            </a:r>
            <a:r>
              <a:rPr lang="en-US" i="1" dirty="0" err="1"/>
              <a:t>f</a:t>
            </a:r>
            <a:r>
              <a:rPr lang="en-US" i="1" dirty="0" err="1" smtClean="0"/>
              <a:t>ormalis</a:t>
            </a:r>
            <a:r>
              <a:rPr lang="en-US" dirty="0" smtClean="0"/>
              <a:t> </a:t>
            </a:r>
            <a:r>
              <a:rPr lang="en-US" dirty="0" smtClean="0"/>
              <a:t>in </a:t>
            </a:r>
            <a:r>
              <a:rPr lang="en-US" dirty="0" smtClean="0"/>
              <a:t>medieval </a:t>
            </a:r>
            <a:r>
              <a:rPr lang="en-US" dirty="0"/>
              <a:t>l</a:t>
            </a:r>
            <a:r>
              <a:rPr lang="en-US" dirty="0" smtClean="0"/>
              <a:t>ogic</a:t>
            </a:r>
            <a:endParaRPr lang="en-US"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2834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Consequence in John </a:t>
            </a:r>
            <a:r>
              <a:rPr lang="en-US" dirty="0" err="1" smtClean="0"/>
              <a:t>Buridan</a:t>
            </a:r>
            <a:endParaRPr lang="en-US" dirty="0"/>
          </a:p>
        </p:txBody>
      </p:sp>
      <p:sp>
        <p:nvSpPr>
          <p:cNvPr id="3" name="Content Placeholder 2"/>
          <p:cNvSpPr>
            <a:spLocks noGrp="1"/>
          </p:cNvSpPr>
          <p:nvPr>
            <p:ph idx="1"/>
          </p:nvPr>
        </p:nvSpPr>
        <p:spPr/>
        <p:txBody>
          <a:bodyPr/>
          <a:lstStyle/>
          <a:p>
            <a:pPr algn="just"/>
            <a:r>
              <a:rPr lang="en-US" dirty="0"/>
              <a:t>“A consequence which is valid in all terms retaining a similar form is called </a:t>
            </a:r>
            <a:r>
              <a:rPr lang="en-US" i="1" dirty="0"/>
              <a:t>formal. </a:t>
            </a:r>
            <a:r>
              <a:rPr lang="en-US" dirty="0"/>
              <a:t>Or […] a formal consequence is one such that every proposition similar in form to it would be a good consequence” – John </a:t>
            </a:r>
            <a:r>
              <a:rPr lang="en-US" dirty="0" err="1"/>
              <a:t>Buridan</a:t>
            </a:r>
            <a:r>
              <a:rPr lang="en-US" dirty="0"/>
              <a:t>, </a:t>
            </a:r>
            <a:r>
              <a:rPr lang="en-US" i="1" dirty="0" err="1"/>
              <a:t>Tractatus</a:t>
            </a:r>
            <a:r>
              <a:rPr lang="en-US" i="1" dirty="0"/>
              <a:t> de </a:t>
            </a:r>
            <a:r>
              <a:rPr lang="en-US" i="1" dirty="0" err="1"/>
              <a:t>Consequentiis</a:t>
            </a:r>
            <a:r>
              <a:rPr lang="en-US" i="1" dirty="0"/>
              <a:t>, </a:t>
            </a:r>
            <a:r>
              <a:rPr lang="en-US" dirty="0"/>
              <a:t>Bk. I, cap. 4</a:t>
            </a:r>
            <a:endParaRPr lang="en-US" i="1" dirty="0"/>
          </a:p>
          <a:p>
            <a:pPr algn="just"/>
            <a:r>
              <a:rPr lang="en-US" dirty="0"/>
              <a:t>“A material consequence, however, is one where not every proposition similar in form would be a good consequence” – Ibid.</a:t>
            </a:r>
          </a:p>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Ibid.</a:t>
            </a:r>
            <a:endParaRPr lang="en-US" b="1" i="1" dirty="0"/>
          </a:p>
          <a:p>
            <a:endParaRPr lang="en-US" dirty="0"/>
          </a:p>
        </p:txBody>
      </p:sp>
    </p:spTree>
    <p:extLst>
      <p:ext uri="{BB962C8B-B14F-4D97-AF65-F5344CB8AC3E}">
        <p14:creationId xmlns:p14="http://schemas.microsoft.com/office/powerpoint/2010/main" val="264946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t>
            </a:r>
            <a:r>
              <a:rPr lang="en-US" dirty="0" err="1" smtClean="0"/>
              <a:t>Buridan’s</a:t>
            </a:r>
            <a:r>
              <a:rPr lang="en-US" dirty="0" smtClean="0"/>
              <a:t> </a:t>
            </a:r>
            <a:r>
              <a:rPr lang="en-US" dirty="0" smtClean="0"/>
              <a:t>account </a:t>
            </a:r>
            <a:r>
              <a:rPr lang="en-US" dirty="0" smtClean="0"/>
              <a:t>of </a:t>
            </a:r>
            <a:r>
              <a:rPr lang="en-US" dirty="0" smtClean="0"/>
              <a:t>formal </a:t>
            </a:r>
            <a:r>
              <a:rPr lang="en-US" dirty="0"/>
              <a:t>c</a:t>
            </a:r>
            <a:r>
              <a:rPr lang="en-US" dirty="0" smtClean="0"/>
              <a:t>onsequence</a:t>
            </a:r>
            <a:endParaRPr lang="en-US" dirty="0"/>
          </a:p>
        </p:txBody>
      </p:sp>
      <p:sp>
        <p:nvSpPr>
          <p:cNvPr id="3" name="Content Placeholder 2"/>
          <p:cNvSpPr>
            <a:spLocks noGrp="1"/>
          </p:cNvSpPr>
          <p:nvPr>
            <p:ph idx="1"/>
          </p:nvPr>
        </p:nvSpPr>
        <p:spPr>
          <a:xfrm>
            <a:off x="807720" y="1690688"/>
            <a:ext cx="10515600" cy="4351338"/>
          </a:xfrm>
        </p:spPr>
        <p:txBody>
          <a:bodyPr/>
          <a:lstStyle/>
          <a:p>
            <a:pPr algn="just"/>
            <a:r>
              <a:rPr lang="en-US" dirty="0" smtClean="0"/>
              <a:t>Logical </a:t>
            </a:r>
            <a:r>
              <a:rPr lang="en-US" dirty="0" err="1"/>
              <a:t>Hylomorphism</a:t>
            </a:r>
            <a:r>
              <a:rPr lang="en-US" dirty="0"/>
              <a:t> (Alexander of </a:t>
            </a:r>
            <a:r>
              <a:rPr lang="en-US" dirty="0" err="1"/>
              <a:t>Aphrodisias</a:t>
            </a:r>
            <a:r>
              <a:rPr lang="en-US" dirty="0"/>
              <a:t>)</a:t>
            </a:r>
          </a:p>
          <a:p>
            <a:pPr algn="just"/>
            <a:r>
              <a:rPr lang="en-US" dirty="0"/>
              <a:t>The development of a notion of consequence (Burley)</a:t>
            </a:r>
          </a:p>
          <a:p>
            <a:pPr algn="just"/>
            <a:r>
              <a:rPr lang="en-US" dirty="0"/>
              <a:t>The application of </a:t>
            </a:r>
            <a:r>
              <a:rPr lang="en-US" dirty="0" err="1"/>
              <a:t>hylomorphism</a:t>
            </a:r>
            <a:r>
              <a:rPr lang="en-US" dirty="0"/>
              <a:t> to the concept of consequence (Ockham)</a:t>
            </a:r>
          </a:p>
          <a:p>
            <a:pPr algn="just"/>
            <a:r>
              <a:rPr lang="en-US" dirty="0"/>
              <a:t>The determination of formal consequence in terms of a substitution criterion (</a:t>
            </a:r>
            <a:r>
              <a:rPr lang="en-US" dirty="0" err="1"/>
              <a:t>Buridan</a:t>
            </a:r>
            <a:r>
              <a:rPr lang="en-US" dirty="0" smtClean="0"/>
              <a:t>)</a:t>
            </a:r>
            <a:endParaRPr lang="en-US" dirty="0"/>
          </a:p>
        </p:txBody>
      </p:sp>
    </p:spTree>
    <p:extLst>
      <p:ext uri="{BB962C8B-B14F-4D97-AF65-F5344CB8AC3E}">
        <p14:creationId xmlns:p14="http://schemas.microsoft.com/office/powerpoint/2010/main" val="60132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460</TotalTime>
  <Words>850</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On the genesis of the medieval Parisian account of formal consequence</vt:lpstr>
      <vt:lpstr>Formal consequence and formal logic</vt:lpstr>
      <vt:lpstr>Formal consequence and formal logic</vt:lpstr>
      <vt:lpstr>Implications and presuppositions</vt:lpstr>
      <vt:lpstr>Logical Hylomorphism in outline</vt:lpstr>
      <vt:lpstr>Logical Hylomorphism in outline (cont.)</vt:lpstr>
      <vt:lpstr>Consequentia formalis in medieval logic</vt:lpstr>
      <vt:lpstr>Formal Consequence in John Buridan</vt:lpstr>
      <vt:lpstr>Elements of Buridan’s account of formal consequence</vt:lpstr>
      <vt:lpstr>Three key questions</vt:lpstr>
      <vt:lpstr>Plan of the work</vt:lpstr>
      <vt:lpstr>On the genesis of the medieval Parisian account of formal consequence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Genesis of the Concept of Formal Consequence in the Medieval Parisian tradition</dc:title>
  <dc:creator>Jacob Archambault</dc:creator>
  <cp:lastModifiedBy>Jacob Archambault</cp:lastModifiedBy>
  <cp:revision>25</cp:revision>
  <dcterms:created xsi:type="dcterms:W3CDTF">2014-12-05T00:30:58Z</dcterms:created>
  <dcterms:modified xsi:type="dcterms:W3CDTF">2015-04-14T11:04:10Z</dcterms:modified>
</cp:coreProperties>
</file>