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0" r:id="rId6"/>
    <p:sldId id="262" r:id="rId7"/>
    <p:sldId id="259" r:id="rId8"/>
    <p:sldId id="269" r:id="rId9"/>
    <p:sldId id="264" r:id="rId10"/>
    <p:sldId id="265" r:id="rId11"/>
    <p:sldId id="266" r:id="rId12"/>
    <p:sldId id="270" r:id="rId13"/>
    <p:sldId id="268" r:id="rId14"/>
    <p:sldId id="261" r:id="rId15"/>
    <p:sldId id="26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5DE0B9-7DD5-4550-AD92-ACF8027CED09}" type="datetimeFigureOut">
              <a:rPr lang="en-US" smtClean="0"/>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419050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E0B9-7DD5-4550-AD92-ACF8027CED09}" type="datetimeFigureOut">
              <a:rPr lang="en-US" smtClean="0"/>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384176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E0B9-7DD5-4550-AD92-ACF8027CED09}" type="datetimeFigureOut">
              <a:rPr lang="en-US" smtClean="0"/>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342019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5DE0B9-7DD5-4550-AD92-ACF8027CED09}" type="datetimeFigureOut">
              <a:rPr lang="en-US" smtClean="0"/>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169452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5DE0B9-7DD5-4550-AD92-ACF8027CED09}" type="datetimeFigureOut">
              <a:rPr lang="en-US" smtClean="0"/>
              <a:t>7/9/2015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405740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5DE0B9-7DD5-4550-AD92-ACF8027CED09}" type="datetimeFigureOut">
              <a:rPr lang="en-US" smtClean="0"/>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375738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5DE0B9-7DD5-4550-AD92-ACF8027CED09}" type="datetimeFigureOut">
              <a:rPr lang="en-US" smtClean="0"/>
              <a:t>7/9/2015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200340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5DE0B9-7DD5-4550-AD92-ACF8027CED09}" type="datetimeFigureOut">
              <a:rPr lang="en-US" smtClean="0"/>
              <a:t>7/9/2015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237547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5DE0B9-7DD5-4550-AD92-ACF8027CED09}" type="datetimeFigureOut">
              <a:rPr lang="en-US" smtClean="0"/>
              <a:t>7/9/2015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75409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DE0B9-7DD5-4550-AD92-ACF8027CED09}" type="datetimeFigureOut">
              <a:rPr lang="en-US" smtClean="0"/>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1756964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5DE0B9-7DD5-4550-AD92-ACF8027CED09}" type="datetimeFigureOut">
              <a:rPr lang="en-US" smtClean="0"/>
              <a:t>7/9/2015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C2429-CE42-4118-8E2E-38C0C68BAE67}" type="slidenum">
              <a:rPr lang="en-US" smtClean="0"/>
              <a:t>‹#›</a:t>
            </a:fld>
            <a:endParaRPr lang="en-US"/>
          </a:p>
        </p:txBody>
      </p:sp>
    </p:spTree>
    <p:extLst>
      <p:ext uri="{BB962C8B-B14F-4D97-AF65-F5344CB8AC3E}">
        <p14:creationId xmlns:p14="http://schemas.microsoft.com/office/powerpoint/2010/main" val="3517921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DE0B9-7DD5-4550-AD92-ACF8027CED09}" type="datetimeFigureOut">
              <a:rPr lang="en-US" smtClean="0"/>
              <a:t>7/9/2015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C2429-CE42-4118-8E2E-38C0C68BAE67}" type="slidenum">
              <a:rPr lang="en-US" smtClean="0"/>
              <a:t>‹#›</a:t>
            </a:fld>
            <a:endParaRPr lang="en-US"/>
          </a:p>
        </p:txBody>
      </p:sp>
    </p:spTree>
    <p:extLst>
      <p:ext uri="{BB962C8B-B14F-4D97-AF65-F5344CB8AC3E}">
        <p14:creationId xmlns:p14="http://schemas.microsoft.com/office/powerpoint/2010/main" val="121683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teaching of the </a:t>
            </a:r>
            <a:r>
              <a:rPr lang="en-US" i="1" dirty="0" err="1"/>
              <a:t>t</a:t>
            </a:r>
            <a:r>
              <a:rPr lang="en-US" i="1" dirty="0" err="1" smtClean="0"/>
              <a:t>rivium</a:t>
            </a:r>
            <a:r>
              <a:rPr lang="en-US" i="1" dirty="0" smtClean="0"/>
              <a:t> </a:t>
            </a:r>
            <a:r>
              <a:rPr lang="en-US" dirty="0" smtClean="0"/>
              <a:t>at </a:t>
            </a:r>
            <a:r>
              <a:rPr lang="en-US" dirty="0" err="1" smtClean="0"/>
              <a:t>Bec</a:t>
            </a:r>
            <a:r>
              <a:rPr lang="en-US" dirty="0" smtClean="0"/>
              <a:t> and its bearing upon the </a:t>
            </a:r>
            <a:r>
              <a:rPr lang="en-US" dirty="0" err="1" smtClean="0"/>
              <a:t>Anselmian</a:t>
            </a:r>
            <a:r>
              <a:rPr lang="en-US" dirty="0" smtClean="0"/>
              <a:t> </a:t>
            </a:r>
            <a:r>
              <a:rPr lang="en-US" dirty="0" err="1" smtClean="0"/>
              <a:t>programme</a:t>
            </a:r>
            <a:r>
              <a:rPr lang="en-US" dirty="0" smtClean="0"/>
              <a:t> of </a:t>
            </a:r>
            <a:r>
              <a:rPr lang="en-US" i="1" dirty="0" smtClean="0"/>
              <a:t>fides </a:t>
            </a:r>
            <a:r>
              <a:rPr lang="en-US" i="1" dirty="0" err="1" smtClean="0"/>
              <a:t>quaerens</a:t>
            </a:r>
            <a:r>
              <a:rPr lang="en-US" i="1" dirty="0" smtClean="0"/>
              <a:t> </a:t>
            </a:r>
            <a:r>
              <a:rPr lang="en-US" i="1" dirty="0" err="1" smtClean="0"/>
              <a:t>intellectum</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hlinkClick r:id="rId2"/>
              </a:rPr>
              <a:t>jarchambault@Fordham.edu</a:t>
            </a:r>
            <a:endParaRPr lang="en-US" dirty="0" smtClean="0"/>
          </a:p>
          <a:p>
            <a:r>
              <a:rPr lang="en-US" dirty="0" smtClean="0"/>
              <a:t>www.jacobarchambault.com</a:t>
            </a:r>
            <a:endParaRPr lang="en-US" dirty="0"/>
          </a:p>
        </p:txBody>
      </p:sp>
    </p:spTree>
    <p:extLst>
      <p:ext uri="{BB962C8B-B14F-4D97-AF65-F5344CB8AC3E}">
        <p14:creationId xmlns:p14="http://schemas.microsoft.com/office/powerpoint/2010/main" val="113763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 </a:t>
            </a:r>
            <a:r>
              <a:rPr lang="en-US" i="1" dirty="0"/>
              <a:t>Fides </a:t>
            </a:r>
            <a:r>
              <a:rPr lang="en-US" dirty="0"/>
              <a:t>in Boethius’ topical works</a:t>
            </a:r>
          </a:p>
        </p:txBody>
      </p:sp>
      <p:sp>
        <p:nvSpPr>
          <p:cNvPr id="3" name="Content Placeholder 2"/>
          <p:cNvSpPr>
            <a:spLocks noGrp="1"/>
          </p:cNvSpPr>
          <p:nvPr>
            <p:ph idx="1"/>
          </p:nvPr>
        </p:nvSpPr>
        <p:spPr/>
        <p:txBody>
          <a:bodyPr/>
          <a:lstStyle/>
          <a:p>
            <a:pPr algn="just"/>
            <a:r>
              <a:rPr lang="en-US" dirty="0"/>
              <a:t>Adding, then, another difference, that is, </a:t>
            </a:r>
            <a:r>
              <a:rPr lang="en-US" i="1" dirty="0"/>
              <a:t>to a doubtful matter</a:t>
            </a:r>
            <a:r>
              <a:rPr lang="en-US" dirty="0"/>
              <a:t>, the definition of </a:t>
            </a:r>
            <a:r>
              <a:rPr lang="en-US" i="1" dirty="0"/>
              <a:t>argumentum </a:t>
            </a:r>
            <a:r>
              <a:rPr lang="en-US" dirty="0"/>
              <a:t>is made complete, consisting of a genus and two differences: the genus, </a:t>
            </a:r>
            <a:r>
              <a:rPr lang="en-US" i="1" dirty="0"/>
              <a:t>ratio</a:t>
            </a:r>
            <a:r>
              <a:rPr lang="en-US" dirty="0"/>
              <a:t>; the first difference, </a:t>
            </a:r>
            <a:r>
              <a:rPr lang="en-US" i="1" dirty="0"/>
              <a:t>granting</a:t>
            </a:r>
            <a:r>
              <a:rPr lang="en-US" dirty="0"/>
              <a:t> </a:t>
            </a:r>
            <a:r>
              <a:rPr lang="en-US" i="1" dirty="0"/>
              <a:t>fides</a:t>
            </a:r>
            <a:r>
              <a:rPr lang="en-US" dirty="0"/>
              <a:t>; the other, </a:t>
            </a:r>
            <a:r>
              <a:rPr lang="en-US" i="1" dirty="0"/>
              <a:t>to a doubtful matter</a:t>
            </a:r>
            <a:r>
              <a:rPr lang="en-US" dirty="0" smtClean="0"/>
              <a:t>. –Boethius, </a:t>
            </a:r>
            <a:r>
              <a:rPr lang="en-US" i="1" dirty="0" smtClean="0"/>
              <a:t>In </a:t>
            </a:r>
            <a:r>
              <a:rPr lang="en-US" i="1" dirty="0" err="1" smtClean="0"/>
              <a:t>Topica</a:t>
            </a:r>
            <a:r>
              <a:rPr lang="en-US" i="1" dirty="0" smtClean="0"/>
              <a:t> </a:t>
            </a:r>
            <a:r>
              <a:rPr lang="en-US" i="1" dirty="0" err="1" smtClean="0"/>
              <a:t>Ciceronis</a:t>
            </a:r>
            <a:r>
              <a:rPr lang="en-US" i="1" dirty="0" smtClean="0"/>
              <a:t> </a:t>
            </a:r>
            <a:r>
              <a:rPr lang="en-US" i="1" dirty="0" err="1" smtClean="0"/>
              <a:t>commentariorum</a:t>
            </a:r>
            <a:r>
              <a:rPr lang="en-US" i="1" dirty="0" smtClean="0"/>
              <a:t> </a:t>
            </a:r>
            <a:r>
              <a:rPr lang="en-US" i="1" dirty="0" err="1" smtClean="0"/>
              <a:t>libri</a:t>
            </a:r>
            <a:r>
              <a:rPr lang="en-US" i="1" dirty="0" smtClean="0"/>
              <a:t> VI</a:t>
            </a:r>
            <a:endParaRPr lang="en-US" i="1" dirty="0"/>
          </a:p>
        </p:txBody>
      </p:sp>
    </p:spTree>
    <p:extLst>
      <p:ext uri="{BB962C8B-B14F-4D97-AF65-F5344CB8AC3E}">
        <p14:creationId xmlns:p14="http://schemas.microsoft.com/office/powerpoint/2010/main" val="4089829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 </a:t>
            </a:r>
            <a:r>
              <a:rPr lang="en-US" i="1" dirty="0"/>
              <a:t>Fides </a:t>
            </a:r>
            <a:r>
              <a:rPr lang="en-US" dirty="0"/>
              <a:t>in Boethius’ topical works</a:t>
            </a:r>
          </a:p>
        </p:txBody>
      </p:sp>
      <p:sp>
        <p:nvSpPr>
          <p:cNvPr id="3" name="Content Placeholder 2"/>
          <p:cNvSpPr>
            <a:spLocks noGrp="1"/>
          </p:cNvSpPr>
          <p:nvPr>
            <p:ph idx="1"/>
          </p:nvPr>
        </p:nvSpPr>
        <p:spPr/>
        <p:txBody>
          <a:bodyPr/>
          <a:lstStyle/>
          <a:p>
            <a:pPr marL="514350" indent="-514350">
              <a:buFont typeface="+mj-lt"/>
              <a:buAutoNum type="arabicPeriod"/>
            </a:pPr>
            <a:r>
              <a:rPr lang="en-US" i="1" dirty="0" smtClean="0"/>
              <a:t>Fides </a:t>
            </a:r>
            <a:r>
              <a:rPr lang="en-US" dirty="0" smtClean="0"/>
              <a:t>can be brought about by an </a:t>
            </a:r>
            <a:r>
              <a:rPr lang="en-US" i="1" dirty="0" smtClean="0"/>
              <a:t>argumentum, </a:t>
            </a:r>
            <a:r>
              <a:rPr lang="en-US" dirty="0" smtClean="0"/>
              <a:t>but also by other means (e.g. sight).</a:t>
            </a:r>
          </a:p>
          <a:p>
            <a:pPr marL="514350" indent="-514350">
              <a:buFont typeface="+mj-lt"/>
              <a:buAutoNum type="arabicPeriod"/>
            </a:pPr>
            <a:r>
              <a:rPr lang="en-US" dirty="0" smtClean="0"/>
              <a:t>Every</a:t>
            </a:r>
            <a:r>
              <a:rPr lang="en-US" i="1" dirty="0" smtClean="0"/>
              <a:t> argumentum </a:t>
            </a:r>
            <a:r>
              <a:rPr lang="en-US" dirty="0" smtClean="0"/>
              <a:t>effects </a:t>
            </a:r>
            <a:r>
              <a:rPr lang="en-US" i="1" dirty="0" smtClean="0"/>
              <a:t>fides.</a:t>
            </a:r>
            <a:endParaRPr lang="en-US" dirty="0" smtClean="0"/>
          </a:p>
          <a:p>
            <a:pPr marL="514350" indent="-514350">
              <a:buFont typeface="+mj-lt"/>
              <a:buAutoNum type="arabicPeriod"/>
            </a:pPr>
            <a:r>
              <a:rPr lang="en-US" i="1" dirty="0" smtClean="0"/>
              <a:t>Fides </a:t>
            </a:r>
            <a:r>
              <a:rPr lang="en-US" dirty="0" smtClean="0"/>
              <a:t>can be provided for doubtful things, as well as things not in doubt.</a:t>
            </a:r>
          </a:p>
          <a:p>
            <a:pPr marL="514350" indent="-514350">
              <a:buFont typeface="+mj-lt"/>
              <a:buAutoNum type="arabicPeriod"/>
            </a:pPr>
            <a:r>
              <a:rPr lang="en-US" i="1" dirty="0" smtClean="0"/>
              <a:t>Fides</a:t>
            </a:r>
            <a:r>
              <a:rPr lang="en-US" dirty="0" smtClean="0"/>
              <a:t> is not something antithetical to </a:t>
            </a:r>
            <a:r>
              <a:rPr lang="en-US" i="1" dirty="0" smtClean="0"/>
              <a:t>ratio</a:t>
            </a:r>
            <a:r>
              <a:rPr lang="en-US" dirty="0" smtClean="0"/>
              <a:t>, since some </a:t>
            </a:r>
            <a:r>
              <a:rPr lang="en-US" i="1" dirty="0" err="1" smtClean="0"/>
              <a:t>rationes</a:t>
            </a:r>
            <a:r>
              <a:rPr lang="en-US" dirty="0" smtClean="0"/>
              <a:t> – namely, </a:t>
            </a:r>
            <a:r>
              <a:rPr lang="en-US" i="1" dirty="0" smtClean="0"/>
              <a:t>argumenta</a:t>
            </a:r>
            <a:r>
              <a:rPr lang="en-US" dirty="0"/>
              <a:t> </a:t>
            </a:r>
            <a:r>
              <a:rPr lang="en-US" dirty="0" smtClean="0"/>
              <a:t>– grant it.</a:t>
            </a:r>
          </a:p>
          <a:p>
            <a:pPr marL="514350" indent="-514350">
              <a:buFont typeface="+mj-lt"/>
              <a:buAutoNum type="arabicPeriod"/>
            </a:pPr>
            <a:r>
              <a:rPr lang="en-US" i="1" dirty="0" smtClean="0"/>
              <a:t>Fides </a:t>
            </a:r>
            <a:r>
              <a:rPr lang="en-US" dirty="0" smtClean="0"/>
              <a:t>is not something granted to the skeptical inquirer, but to the thing inquired about.</a:t>
            </a:r>
            <a:endParaRPr lang="en-US" i="1" dirty="0" smtClean="0"/>
          </a:p>
        </p:txBody>
      </p:sp>
    </p:spTree>
    <p:extLst>
      <p:ext uri="{BB962C8B-B14F-4D97-AF65-F5344CB8AC3E}">
        <p14:creationId xmlns:p14="http://schemas.microsoft.com/office/powerpoint/2010/main" val="29055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i="1" dirty="0" smtClean="0"/>
              <a:t>Fides </a:t>
            </a:r>
            <a:r>
              <a:rPr lang="en-US" i="1" dirty="0" err="1" smtClean="0"/>
              <a:t>quaerens</a:t>
            </a:r>
            <a:r>
              <a:rPr lang="en-US" i="1" dirty="0" smtClean="0"/>
              <a:t> </a:t>
            </a:r>
            <a:r>
              <a:rPr lang="en-US" i="1" dirty="0" err="1" smtClean="0"/>
              <a:t>intellectum</a:t>
            </a:r>
            <a:endParaRPr lang="en-US" dirty="0"/>
          </a:p>
        </p:txBody>
      </p:sp>
      <p:sp>
        <p:nvSpPr>
          <p:cNvPr id="3" name="Content Placeholder 2"/>
          <p:cNvSpPr>
            <a:spLocks noGrp="1"/>
          </p:cNvSpPr>
          <p:nvPr>
            <p:ph idx="1"/>
          </p:nvPr>
        </p:nvSpPr>
        <p:spPr/>
        <p:txBody>
          <a:bodyPr/>
          <a:lstStyle/>
          <a:p>
            <a:pPr algn="just"/>
            <a:r>
              <a:rPr lang="en-US" dirty="0" smtClean="0"/>
              <a:t>…whether </a:t>
            </a:r>
            <a:r>
              <a:rPr lang="en-US" dirty="0"/>
              <a:t>perhaps one argument (</a:t>
            </a:r>
            <a:r>
              <a:rPr lang="en-US" i="1" dirty="0" err="1"/>
              <a:t>unum</a:t>
            </a:r>
            <a:r>
              <a:rPr lang="en-US" i="1" dirty="0"/>
              <a:t> argumentum</a:t>
            </a:r>
            <a:r>
              <a:rPr lang="en-US" dirty="0"/>
              <a:t>) could be found, which 1) would require nothing besides itself alone to be proven; and 2) would be sufficient to establish: a) that God truly is; and b) that he is the highest good needing no other; and c) is whom all need that they may be and be well; and d) whatever else we believe concerning the divine substance</a:t>
            </a:r>
            <a:r>
              <a:rPr lang="en-US" dirty="0" smtClean="0"/>
              <a:t>. –Anselm, </a:t>
            </a:r>
            <a:r>
              <a:rPr lang="en-US" i="1" dirty="0" err="1" smtClean="0"/>
              <a:t>Proslogion</a:t>
            </a:r>
            <a:r>
              <a:rPr lang="en-US" dirty="0" smtClean="0"/>
              <a:t>, premium.</a:t>
            </a:r>
            <a:endParaRPr lang="en-US" dirty="0"/>
          </a:p>
        </p:txBody>
      </p:sp>
    </p:spTree>
    <p:extLst>
      <p:ext uri="{BB962C8B-B14F-4D97-AF65-F5344CB8AC3E}">
        <p14:creationId xmlns:p14="http://schemas.microsoft.com/office/powerpoint/2010/main" val="1092573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teaching of the </a:t>
            </a:r>
            <a:r>
              <a:rPr lang="en-US" i="1" dirty="0" err="1"/>
              <a:t>t</a:t>
            </a:r>
            <a:r>
              <a:rPr lang="en-US" i="1" dirty="0" err="1" smtClean="0"/>
              <a:t>rivium</a:t>
            </a:r>
            <a:r>
              <a:rPr lang="en-US" i="1" dirty="0" smtClean="0"/>
              <a:t> </a:t>
            </a:r>
            <a:r>
              <a:rPr lang="en-US" dirty="0" smtClean="0"/>
              <a:t>at </a:t>
            </a:r>
            <a:r>
              <a:rPr lang="en-US" dirty="0" err="1" smtClean="0"/>
              <a:t>Bec</a:t>
            </a:r>
            <a:r>
              <a:rPr lang="en-US" dirty="0" smtClean="0"/>
              <a:t> and its bearing upon the </a:t>
            </a:r>
            <a:r>
              <a:rPr lang="en-US" dirty="0" err="1" smtClean="0"/>
              <a:t>Anselmian</a:t>
            </a:r>
            <a:r>
              <a:rPr lang="en-US" dirty="0" smtClean="0"/>
              <a:t> </a:t>
            </a:r>
            <a:r>
              <a:rPr lang="en-US" dirty="0" err="1" smtClean="0"/>
              <a:t>programme</a:t>
            </a:r>
            <a:r>
              <a:rPr lang="en-US" dirty="0" smtClean="0"/>
              <a:t> of </a:t>
            </a:r>
            <a:r>
              <a:rPr lang="en-US" i="1" dirty="0" smtClean="0"/>
              <a:t>fides </a:t>
            </a:r>
            <a:r>
              <a:rPr lang="en-US" i="1" dirty="0" err="1" smtClean="0"/>
              <a:t>quaerens</a:t>
            </a:r>
            <a:r>
              <a:rPr lang="en-US" i="1" dirty="0" smtClean="0"/>
              <a:t> </a:t>
            </a:r>
            <a:r>
              <a:rPr lang="en-US" i="1" dirty="0" err="1" smtClean="0"/>
              <a:t>intellectum</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hlinkClick r:id="rId2"/>
              </a:rPr>
              <a:t>jarchambault@Fordham.edu</a:t>
            </a:r>
            <a:endParaRPr lang="en-US" dirty="0" smtClean="0"/>
          </a:p>
          <a:p>
            <a:r>
              <a:rPr lang="en-US" dirty="0" smtClean="0"/>
              <a:t>www.jacobarchambault.com</a:t>
            </a:r>
            <a:endParaRPr lang="en-US" dirty="0"/>
          </a:p>
        </p:txBody>
      </p:sp>
    </p:spTree>
    <p:extLst>
      <p:ext uri="{BB962C8B-B14F-4D97-AF65-F5344CB8AC3E}">
        <p14:creationId xmlns:p14="http://schemas.microsoft.com/office/powerpoint/2010/main" val="2572028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3.1 </a:t>
            </a:r>
            <a:r>
              <a:rPr lang="en-US" dirty="0" err="1" smtClean="0"/>
              <a:t>Intellectus</a:t>
            </a:r>
            <a:r>
              <a:rPr lang="en-US" dirty="0" smtClean="0"/>
              <a:t> </a:t>
            </a:r>
            <a:r>
              <a:rPr lang="en-US" dirty="0"/>
              <a:t>in the </a:t>
            </a:r>
            <a:r>
              <a:rPr lang="en-US" dirty="0" err="1"/>
              <a:t>Boethian</a:t>
            </a:r>
            <a:r>
              <a:rPr lang="en-US" dirty="0"/>
              <a:t> works of the </a:t>
            </a:r>
            <a:r>
              <a:rPr lang="en-US" i="1" dirty="0" err="1"/>
              <a:t>logica</a:t>
            </a:r>
            <a:r>
              <a:rPr lang="en-US" i="1" dirty="0"/>
              <a:t> </a:t>
            </a:r>
            <a:r>
              <a:rPr lang="en-US" i="1" dirty="0" err="1"/>
              <a:t>vetus</a:t>
            </a:r>
            <a:endParaRPr lang="en-US" dirty="0"/>
          </a:p>
        </p:txBody>
      </p:sp>
      <p:sp>
        <p:nvSpPr>
          <p:cNvPr id="3" name="Content Placeholder 2"/>
          <p:cNvSpPr>
            <a:spLocks noGrp="1"/>
          </p:cNvSpPr>
          <p:nvPr>
            <p:ph idx="1"/>
          </p:nvPr>
        </p:nvSpPr>
        <p:spPr/>
        <p:txBody>
          <a:bodyPr/>
          <a:lstStyle/>
          <a:p>
            <a:pPr algn="just"/>
            <a:r>
              <a:rPr lang="en-US" dirty="0"/>
              <a:t>When it is asserted that every man can be understood to be man without literacy, and no literate can be understood to be literate without literacy, doesn’t this mean that being a man does not require literacy, and being a literate requires literacy</a:t>
            </a:r>
            <a:r>
              <a:rPr lang="en-US" dirty="0" smtClean="0"/>
              <a:t>?</a:t>
            </a:r>
          </a:p>
          <a:p>
            <a:pPr algn="just"/>
            <a:r>
              <a:rPr lang="en-US" dirty="0"/>
              <a:t>Qui dicit: </a:t>
            </a:r>
            <a:r>
              <a:rPr lang="en-US" dirty="0" err="1"/>
              <a:t>omnis</a:t>
            </a:r>
            <a:r>
              <a:rPr lang="en-US" dirty="0"/>
              <a:t> homo </a:t>
            </a:r>
            <a:r>
              <a:rPr lang="en-US" dirty="0" err="1"/>
              <a:t>potest</a:t>
            </a:r>
            <a:r>
              <a:rPr lang="en-US" dirty="0"/>
              <a:t> </a:t>
            </a:r>
            <a:r>
              <a:rPr lang="en-US" dirty="0" err="1"/>
              <a:t>intelligi</a:t>
            </a:r>
            <a:r>
              <a:rPr lang="en-US" dirty="0"/>
              <a:t> homo sine </a:t>
            </a:r>
            <a:r>
              <a:rPr lang="en-US" dirty="0" err="1"/>
              <a:t>grammatica</a:t>
            </a:r>
            <a:r>
              <a:rPr lang="en-US" dirty="0"/>
              <a:t>; et </a:t>
            </a:r>
            <a:r>
              <a:rPr lang="en-US" dirty="0" err="1"/>
              <a:t>nullus</a:t>
            </a:r>
            <a:r>
              <a:rPr lang="en-US" dirty="0"/>
              <a:t> Grammaticus </a:t>
            </a:r>
            <a:r>
              <a:rPr lang="en-US" dirty="0" err="1"/>
              <a:t>potest</a:t>
            </a:r>
            <a:r>
              <a:rPr lang="en-US" dirty="0"/>
              <a:t> </a:t>
            </a:r>
            <a:r>
              <a:rPr lang="en-US" dirty="0" err="1"/>
              <a:t>intelligi</a:t>
            </a:r>
            <a:r>
              <a:rPr lang="en-US" dirty="0"/>
              <a:t> </a:t>
            </a:r>
            <a:r>
              <a:rPr lang="en-US" dirty="0" err="1"/>
              <a:t>grammaticus</a:t>
            </a:r>
            <a:r>
              <a:rPr lang="en-US" dirty="0"/>
              <a:t> sine </a:t>
            </a:r>
            <a:r>
              <a:rPr lang="en-US" dirty="0" err="1"/>
              <a:t>grammatica</a:t>
            </a:r>
            <a:r>
              <a:rPr lang="en-US" dirty="0"/>
              <a:t>, </a:t>
            </a:r>
            <a:r>
              <a:rPr lang="en-US" dirty="0" err="1"/>
              <a:t>nonne</a:t>
            </a:r>
            <a:r>
              <a:rPr lang="en-US" dirty="0"/>
              <a:t> hoc </a:t>
            </a:r>
            <a:r>
              <a:rPr lang="en-US" dirty="0" err="1"/>
              <a:t>significat</a:t>
            </a:r>
            <a:r>
              <a:rPr lang="en-US" dirty="0"/>
              <a:t> </a:t>
            </a:r>
            <a:r>
              <a:rPr lang="en-US" dirty="0" err="1"/>
              <a:t>quia</a:t>
            </a:r>
            <a:r>
              <a:rPr lang="en-US" dirty="0"/>
              <a:t> </a:t>
            </a:r>
            <a:r>
              <a:rPr lang="en-US" dirty="0" err="1"/>
              <a:t>esse</a:t>
            </a:r>
            <a:r>
              <a:rPr lang="en-US" dirty="0"/>
              <a:t> </a:t>
            </a:r>
            <a:r>
              <a:rPr lang="en-US" dirty="0" err="1"/>
              <a:t>hominis</a:t>
            </a:r>
            <a:r>
              <a:rPr lang="en-US" dirty="0"/>
              <a:t> non </a:t>
            </a:r>
            <a:r>
              <a:rPr lang="en-US" dirty="0" err="1"/>
              <a:t>indiget</a:t>
            </a:r>
            <a:r>
              <a:rPr lang="en-US" dirty="0"/>
              <a:t> </a:t>
            </a:r>
            <a:r>
              <a:rPr lang="en-US" dirty="0" err="1"/>
              <a:t>grammatica</a:t>
            </a:r>
            <a:r>
              <a:rPr lang="en-US" dirty="0"/>
              <a:t>, et </a:t>
            </a:r>
            <a:r>
              <a:rPr lang="en-US" dirty="0" err="1"/>
              <a:t>esse</a:t>
            </a:r>
            <a:r>
              <a:rPr lang="en-US" dirty="0"/>
              <a:t> </a:t>
            </a:r>
            <a:r>
              <a:rPr lang="en-US" dirty="0" err="1"/>
              <a:t>grammatici</a:t>
            </a:r>
            <a:r>
              <a:rPr lang="en-US" dirty="0"/>
              <a:t> </a:t>
            </a:r>
            <a:r>
              <a:rPr lang="en-US" dirty="0" err="1"/>
              <a:t>indiget</a:t>
            </a:r>
            <a:r>
              <a:rPr lang="en-US" dirty="0"/>
              <a:t> </a:t>
            </a:r>
            <a:r>
              <a:rPr lang="en-US" dirty="0" err="1"/>
              <a:t>grammatica</a:t>
            </a:r>
            <a:r>
              <a:rPr lang="en-US" dirty="0" smtClean="0"/>
              <a:t>? –Anselm, </a:t>
            </a:r>
            <a:r>
              <a:rPr lang="en-US" i="1" dirty="0" smtClean="0"/>
              <a:t>De </a:t>
            </a:r>
            <a:r>
              <a:rPr lang="en-US" i="1" dirty="0" err="1"/>
              <a:t>g</a:t>
            </a:r>
            <a:r>
              <a:rPr lang="en-US" i="1" dirty="0" err="1" smtClean="0"/>
              <a:t>rammatico</a:t>
            </a:r>
            <a:r>
              <a:rPr lang="en-US" i="1" dirty="0" smtClean="0"/>
              <a:t> </a:t>
            </a:r>
            <a:r>
              <a:rPr lang="en-US" dirty="0" smtClean="0"/>
              <a:t>V</a:t>
            </a:r>
            <a:endParaRPr lang="en-US" dirty="0"/>
          </a:p>
        </p:txBody>
      </p:sp>
    </p:spTree>
    <p:extLst>
      <p:ext uri="{BB962C8B-B14F-4D97-AF65-F5344CB8AC3E}">
        <p14:creationId xmlns:p14="http://schemas.microsoft.com/office/powerpoint/2010/main" val="733788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3.2 The primary sense of </a:t>
            </a:r>
            <a:r>
              <a:rPr lang="en-US" i="1" dirty="0" err="1"/>
              <a:t>intellectus</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There are three things from which every debate and disputation is composed: the matters at hand (</a:t>
            </a:r>
            <a:r>
              <a:rPr lang="en-US" i="1" dirty="0"/>
              <a:t>res</a:t>
            </a:r>
            <a:r>
              <a:rPr lang="en-US" dirty="0"/>
              <a:t>), the meanings (</a:t>
            </a:r>
            <a:r>
              <a:rPr lang="en-US" i="1" dirty="0" err="1"/>
              <a:t>intellectus</a:t>
            </a:r>
            <a:r>
              <a:rPr lang="en-US" dirty="0"/>
              <a:t>), and the spoken words (</a:t>
            </a:r>
            <a:r>
              <a:rPr lang="en-US" i="1" dirty="0" err="1"/>
              <a:t>voces</a:t>
            </a:r>
            <a:r>
              <a:rPr lang="en-US" dirty="0"/>
              <a:t>). The matters (</a:t>
            </a:r>
            <a:r>
              <a:rPr lang="en-US" i="1" dirty="0"/>
              <a:t>res</a:t>
            </a:r>
            <a:r>
              <a:rPr lang="en-US" dirty="0"/>
              <a:t>)</a:t>
            </a:r>
            <a:r>
              <a:rPr lang="en-US" i="1" dirty="0"/>
              <a:t> </a:t>
            </a:r>
            <a:r>
              <a:rPr lang="en-US" dirty="0"/>
              <a:t>are what we grasp by means of mind and distinguish by understanding (</a:t>
            </a:r>
            <a:r>
              <a:rPr lang="en-US" i="1" dirty="0" err="1"/>
              <a:t>intellectu</a:t>
            </a:r>
            <a:r>
              <a:rPr lang="en-US" dirty="0"/>
              <a:t>). The meanings (</a:t>
            </a:r>
            <a:r>
              <a:rPr lang="en-US" i="1" dirty="0" err="1"/>
              <a:t>intellectus</a:t>
            </a:r>
            <a:r>
              <a:rPr lang="en-US" dirty="0"/>
              <a:t>)</a:t>
            </a:r>
            <a:r>
              <a:rPr lang="en-US" i="1" dirty="0"/>
              <a:t> </a:t>
            </a:r>
            <a:r>
              <a:rPr lang="en-US" dirty="0"/>
              <a:t>are that by which we come to know the matters themselves. Spoken words are that by which we signify what we grasp of the meaning</a:t>
            </a:r>
            <a:r>
              <a:rPr lang="en-US" dirty="0" smtClean="0"/>
              <a:t>.</a:t>
            </a:r>
          </a:p>
          <a:p>
            <a:pPr algn="just"/>
            <a:r>
              <a:rPr lang="en-US" dirty="0" err="1"/>
              <a:t>Tria</a:t>
            </a:r>
            <a:r>
              <a:rPr lang="en-US" dirty="0"/>
              <a:t> </a:t>
            </a:r>
            <a:r>
              <a:rPr lang="en-US" dirty="0" err="1"/>
              <a:t>sunt</a:t>
            </a:r>
            <a:r>
              <a:rPr lang="en-US" dirty="0"/>
              <a:t> ex </a:t>
            </a:r>
            <a:r>
              <a:rPr lang="en-US" dirty="0" err="1"/>
              <a:t>quibus</a:t>
            </a:r>
            <a:r>
              <a:rPr lang="en-US" dirty="0"/>
              <a:t> </a:t>
            </a:r>
            <a:r>
              <a:rPr lang="en-US" dirty="0" err="1"/>
              <a:t>omnis</a:t>
            </a:r>
            <a:r>
              <a:rPr lang="en-US" dirty="0"/>
              <a:t> </a:t>
            </a:r>
            <a:r>
              <a:rPr lang="en-US" dirty="0" err="1"/>
              <a:t>collocutio</a:t>
            </a:r>
            <a:r>
              <a:rPr lang="en-US" dirty="0"/>
              <a:t> </a:t>
            </a:r>
            <a:r>
              <a:rPr lang="en-US" dirty="0" err="1"/>
              <a:t>disputatioque</a:t>
            </a:r>
            <a:r>
              <a:rPr lang="en-US" dirty="0"/>
              <a:t> </a:t>
            </a:r>
            <a:r>
              <a:rPr lang="en-US" dirty="0" err="1"/>
              <a:t>perficitur</a:t>
            </a:r>
            <a:r>
              <a:rPr lang="en-US" dirty="0"/>
              <a:t>: res, </a:t>
            </a:r>
            <a:r>
              <a:rPr lang="en-US" dirty="0" err="1"/>
              <a:t>intellectus</a:t>
            </a:r>
            <a:r>
              <a:rPr lang="en-US" dirty="0"/>
              <a:t>, </a:t>
            </a:r>
            <a:r>
              <a:rPr lang="en-US" dirty="0" err="1"/>
              <a:t>voces</a:t>
            </a:r>
            <a:r>
              <a:rPr lang="en-US" dirty="0"/>
              <a:t>. Res </a:t>
            </a:r>
            <a:r>
              <a:rPr lang="en-US" dirty="0" err="1"/>
              <a:t>sunt</a:t>
            </a:r>
            <a:r>
              <a:rPr lang="en-US" dirty="0"/>
              <a:t> </a:t>
            </a:r>
            <a:r>
              <a:rPr lang="en-US" dirty="0" err="1"/>
              <a:t>quas</a:t>
            </a:r>
            <a:r>
              <a:rPr lang="en-US" dirty="0"/>
              <a:t> animi </a:t>
            </a:r>
            <a:r>
              <a:rPr lang="en-US" dirty="0" err="1"/>
              <a:t>ratione</a:t>
            </a:r>
            <a:r>
              <a:rPr lang="en-US" dirty="0"/>
              <a:t> </a:t>
            </a:r>
            <a:r>
              <a:rPr lang="en-US" dirty="0" err="1"/>
              <a:t>percipimus</a:t>
            </a:r>
            <a:r>
              <a:rPr lang="en-US" dirty="0"/>
              <a:t>, </a:t>
            </a:r>
            <a:r>
              <a:rPr lang="en-US" dirty="0" err="1"/>
              <a:t>intellectuque</a:t>
            </a:r>
            <a:r>
              <a:rPr lang="en-US" dirty="0"/>
              <a:t> </a:t>
            </a:r>
            <a:r>
              <a:rPr lang="en-US" dirty="0" err="1"/>
              <a:t>discernimus</a:t>
            </a:r>
            <a:r>
              <a:rPr lang="en-US" dirty="0"/>
              <a:t>. </a:t>
            </a:r>
            <a:r>
              <a:rPr lang="en-US" dirty="0" err="1"/>
              <a:t>Intellectus</a:t>
            </a:r>
            <a:r>
              <a:rPr lang="en-US" dirty="0"/>
              <a:t> </a:t>
            </a:r>
            <a:r>
              <a:rPr lang="en-US" dirty="0" err="1"/>
              <a:t>vero</a:t>
            </a:r>
            <a:r>
              <a:rPr lang="en-US" dirty="0"/>
              <a:t> </a:t>
            </a:r>
            <a:r>
              <a:rPr lang="en-US" dirty="0" err="1"/>
              <a:t>quibus</a:t>
            </a:r>
            <a:r>
              <a:rPr lang="en-US" dirty="0"/>
              <a:t> res </a:t>
            </a:r>
            <a:r>
              <a:rPr lang="en-US" dirty="0" err="1"/>
              <a:t>ipsas</a:t>
            </a:r>
            <a:r>
              <a:rPr lang="en-US" dirty="0"/>
              <a:t> </a:t>
            </a:r>
            <a:r>
              <a:rPr lang="en-US" dirty="0" err="1"/>
              <a:t>addiscimus</a:t>
            </a:r>
            <a:r>
              <a:rPr lang="en-US" dirty="0"/>
              <a:t>. </a:t>
            </a:r>
            <a:r>
              <a:rPr lang="en-US" dirty="0" err="1"/>
              <a:t>Voces</a:t>
            </a:r>
            <a:r>
              <a:rPr lang="en-US" dirty="0"/>
              <a:t> </a:t>
            </a:r>
            <a:r>
              <a:rPr lang="en-US" dirty="0" err="1"/>
              <a:t>quibus</a:t>
            </a:r>
            <a:r>
              <a:rPr lang="en-US" dirty="0"/>
              <a:t> id quod </a:t>
            </a:r>
            <a:r>
              <a:rPr lang="en-US" dirty="0" err="1"/>
              <a:t>intellectu</a:t>
            </a:r>
            <a:r>
              <a:rPr lang="en-US" dirty="0"/>
              <a:t> </a:t>
            </a:r>
            <a:r>
              <a:rPr lang="en-US" dirty="0" err="1"/>
              <a:t>capimus</a:t>
            </a:r>
            <a:r>
              <a:rPr lang="en-US" dirty="0"/>
              <a:t>, </a:t>
            </a:r>
            <a:r>
              <a:rPr lang="en-US" dirty="0" err="1"/>
              <a:t>significamus</a:t>
            </a:r>
            <a:r>
              <a:rPr lang="en-US" dirty="0" smtClean="0"/>
              <a:t>. –Boethius, </a:t>
            </a:r>
            <a:r>
              <a:rPr lang="en-US" i="1" dirty="0" smtClean="0"/>
              <a:t>In </a:t>
            </a:r>
            <a:r>
              <a:rPr lang="en-US" i="1" dirty="0" err="1"/>
              <a:t>l</a:t>
            </a:r>
            <a:r>
              <a:rPr lang="en-US" i="1" dirty="0" err="1" smtClean="0"/>
              <a:t>ibrum</a:t>
            </a:r>
            <a:r>
              <a:rPr lang="en-US" i="1" dirty="0" smtClean="0"/>
              <a:t> </a:t>
            </a:r>
            <a:r>
              <a:rPr lang="en-US" i="1" dirty="0" err="1" smtClean="0"/>
              <a:t>Aristotelis</a:t>
            </a:r>
            <a:r>
              <a:rPr lang="en-US" i="1" dirty="0" smtClean="0"/>
              <a:t> de </a:t>
            </a:r>
            <a:r>
              <a:rPr lang="en-US" i="1" dirty="0" err="1" smtClean="0"/>
              <a:t>interpretatione</a:t>
            </a:r>
            <a:r>
              <a:rPr lang="en-US" i="1" dirty="0" smtClean="0"/>
              <a:t> </a:t>
            </a:r>
            <a:r>
              <a:rPr lang="en-US" i="1" dirty="0" err="1" smtClean="0"/>
              <a:t>libri</a:t>
            </a:r>
            <a:r>
              <a:rPr lang="en-US" i="1" dirty="0" smtClean="0"/>
              <a:t> II</a:t>
            </a:r>
            <a:r>
              <a:rPr lang="en-US" dirty="0" smtClean="0"/>
              <a:t>.</a:t>
            </a:r>
            <a:endParaRPr lang="en-US" dirty="0"/>
          </a:p>
        </p:txBody>
      </p:sp>
    </p:spTree>
    <p:extLst>
      <p:ext uri="{BB962C8B-B14F-4D97-AF65-F5344CB8AC3E}">
        <p14:creationId xmlns:p14="http://schemas.microsoft.com/office/powerpoint/2010/main" val="135033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 The Chiastic structure of Anselm’s </a:t>
            </a:r>
            <a:r>
              <a:rPr lang="en-US" i="1" dirty="0" err="1" smtClean="0"/>
              <a:t>Proslogion</a:t>
            </a:r>
            <a:endParaRPr lang="en-US" dirty="0"/>
          </a:p>
        </p:txBody>
      </p:sp>
      <p:sp>
        <p:nvSpPr>
          <p:cNvPr id="5" name="Content Placeholder 4"/>
          <p:cNvSpPr>
            <a:spLocks noGrp="1"/>
          </p:cNvSpPr>
          <p:nvPr>
            <p:ph sz="half" idx="1"/>
          </p:nvPr>
        </p:nvSpPr>
        <p:spPr/>
        <p:txBody>
          <a:bodyPr>
            <a:normAutofit fontScale="47500" lnSpcReduction="20000"/>
          </a:bodyPr>
          <a:lstStyle/>
          <a:p>
            <a:pPr marL="0" indent="0">
              <a:buNone/>
            </a:pPr>
            <a:r>
              <a:rPr lang="en-US" dirty="0" err="1" smtClean="0"/>
              <a:t>Prooemium</a:t>
            </a:r>
            <a:endParaRPr lang="en-US" dirty="0"/>
          </a:p>
          <a:p>
            <a:pPr marL="514350" lvl="0" indent="-514350">
              <a:buFont typeface="+mj-lt"/>
              <a:buAutoNum type="arabicPeriod"/>
            </a:pPr>
            <a:r>
              <a:rPr lang="en-US" dirty="0" err="1"/>
              <a:t>Excitatio</a:t>
            </a:r>
            <a:r>
              <a:rPr lang="en-US" dirty="0"/>
              <a:t> mentis ad </a:t>
            </a:r>
            <a:r>
              <a:rPr lang="en-US" dirty="0" err="1"/>
              <a:t>contemplandum</a:t>
            </a:r>
            <a:r>
              <a:rPr lang="en-US" dirty="0"/>
              <a:t> Deum</a:t>
            </a:r>
          </a:p>
          <a:p>
            <a:pPr marL="514350" lvl="0" indent="-514350">
              <a:buFont typeface="+mj-lt"/>
              <a:buAutoNum type="arabicPeriod"/>
            </a:pPr>
            <a:r>
              <a:rPr lang="en-US" b="1" dirty="0"/>
              <a:t>Quod </a:t>
            </a:r>
            <a:r>
              <a:rPr lang="en-US" b="1" dirty="0" err="1"/>
              <a:t>vere</a:t>
            </a:r>
            <a:r>
              <a:rPr lang="en-US" b="1" dirty="0"/>
              <a:t> sit Deus</a:t>
            </a:r>
            <a:endParaRPr lang="en-US" dirty="0"/>
          </a:p>
          <a:p>
            <a:pPr marL="514350" lvl="0" indent="-514350">
              <a:buFont typeface="+mj-lt"/>
              <a:buAutoNum type="arabicPeriod"/>
            </a:pPr>
            <a:r>
              <a:rPr lang="en-US" b="1" dirty="0"/>
              <a:t>Quod Deus non </a:t>
            </a:r>
            <a:r>
              <a:rPr lang="en-US" b="1" dirty="0" err="1"/>
              <a:t>possit</a:t>
            </a:r>
            <a:r>
              <a:rPr lang="en-US" b="1" dirty="0"/>
              <a:t> </a:t>
            </a:r>
            <a:r>
              <a:rPr lang="en-US" b="1" dirty="0" err="1"/>
              <a:t>cogitari</a:t>
            </a:r>
            <a:r>
              <a:rPr lang="en-US" b="1" dirty="0"/>
              <a:t> non </a:t>
            </a:r>
            <a:r>
              <a:rPr lang="en-US" b="1" dirty="0" err="1"/>
              <a:t>esse</a:t>
            </a:r>
            <a:endParaRPr lang="en-US" dirty="0"/>
          </a:p>
          <a:p>
            <a:pPr marL="514350" lvl="0" indent="-514350">
              <a:buFont typeface="+mj-lt"/>
              <a:buAutoNum type="arabicPeriod"/>
            </a:pPr>
            <a:r>
              <a:rPr lang="en-US" b="1" dirty="0"/>
              <a:t>Quomodo </a:t>
            </a:r>
            <a:r>
              <a:rPr lang="en-US" b="1" dirty="0" err="1"/>
              <a:t>insipiens</a:t>
            </a:r>
            <a:r>
              <a:rPr lang="en-US" b="1" dirty="0"/>
              <a:t> </a:t>
            </a:r>
            <a:r>
              <a:rPr lang="en-US" b="1" dirty="0" err="1"/>
              <a:t>dixit</a:t>
            </a:r>
            <a:r>
              <a:rPr lang="en-US" b="1" dirty="0"/>
              <a:t> in </a:t>
            </a:r>
            <a:r>
              <a:rPr lang="en-US" b="1" dirty="0" err="1"/>
              <a:t>corde</a:t>
            </a:r>
            <a:r>
              <a:rPr lang="en-US" b="1" dirty="0"/>
              <a:t> </a:t>
            </a:r>
            <a:r>
              <a:rPr lang="en-US" b="1" dirty="0" err="1"/>
              <a:t>suo</a:t>
            </a:r>
            <a:r>
              <a:rPr lang="en-US" b="1" dirty="0"/>
              <a:t>, quod </a:t>
            </a:r>
            <a:r>
              <a:rPr lang="en-US" b="1" dirty="0" err="1"/>
              <a:t>cogitari</a:t>
            </a:r>
            <a:r>
              <a:rPr lang="en-US" b="1" dirty="0"/>
              <a:t> non </a:t>
            </a:r>
            <a:r>
              <a:rPr lang="en-US" b="1" dirty="0" err="1"/>
              <a:t>potest</a:t>
            </a:r>
            <a:endParaRPr lang="en-US" dirty="0"/>
          </a:p>
          <a:p>
            <a:pPr marL="514350" lvl="0" indent="-514350">
              <a:buFont typeface="+mj-lt"/>
              <a:buAutoNum type="arabicPeriod"/>
            </a:pPr>
            <a:r>
              <a:rPr lang="en-US" b="1" dirty="0"/>
              <a:t>Quod Deus sit </a:t>
            </a:r>
            <a:r>
              <a:rPr lang="en-US" b="1" dirty="0" err="1"/>
              <a:t>quidquid</a:t>
            </a:r>
            <a:r>
              <a:rPr lang="en-US" b="1" dirty="0"/>
              <a:t> </a:t>
            </a:r>
            <a:r>
              <a:rPr lang="en-US" b="1" dirty="0" err="1"/>
              <a:t>melius</a:t>
            </a:r>
            <a:r>
              <a:rPr lang="en-US" b="1" dirty="0"/>
              <a:t> </a:t>
            </a:r>
            <a:r>
              <a:rPr lang="en-US" b="1" dirty="0" err="1"/>
              <a:t>est</a:t>
            </a:r>
            <a:r>
              <a:rPr lang="en-US" b="1" dirty="0"/>
              <a:t> </a:t>
            </a:r>
            <a:r>
              <a:rPr lang="en-US" b="1" dirty="0" err="1"/>
              <a:t>esse</a:t>
            </a:r>
            <a:r>
              <a:rPr lang="en-US" b="1" dirty="0"/>
              <a:t> quam non </a:t>
            </a:r>
            <a:r>
              <a:rPr lang="en-US" b="1" dirty="0" err="1"/>
              <a:t>esse</a:t>
            </a:r>
            <a:endParaRPr lang="en-US" dirty="0"/>
          </a:p>
          <a:p>
            <a:pPr marL="514350" lvl="0" indent="-514350">
              <a:buFont typeface="+mj-lt"/>
              <a:buAutoNum type="arabicPeriod"/>
            </a:pPr>
            <a:r>
              <a:rPr lang="en-US" i="1" dirty="0"/>
              <a:t>Quomodo Deus sit </a:t>
            </a:r>
            <a:r>
              <a:rPr lang="en-US" i="1" dirty="0" err="1"/>
              <a:t>sensibilis</a:t>
            </a:r>
            <a:r>
              <a:rPr lang="en-US" i="1" dirty="0"/>
              <a:t>, cum non sit corpus</a:t>
            </a:r>
            <a:endParaRPr lang="en-US" dirty="0"/>
          </a:p>
          <a:p>
            <a:pPr marL="514350" lvl="0" indent="-514350">
              <a:buFont typeface="+mj-lt"/>
              <a:buAutoNum type="arabicPeriod"/>
            </a:pPr>
            <a:r>
              <a:rPr lang="en-US" i="1" dirty="0"/>
              <a:t>Quomodo sit </a:t>
            </a:r>
            <a:r>
              <a:rPr lang="en-US" i="1" dirty="0" err="1"/>
              <a:t>omnipotens</a:t>
            </a:r>
            <a:r>
              <a:rPr lang="en-US" i="1" dirty="0"/>
              <a:t>, cum </a:t>
            </a:r>
            <a:r>
              <a:rPr lang="en-US" i="1" dirty="0" err="1"/>
              <a:t>multa</a:t>
            </a:r>
            <a:r>
              <a:rPr lang="en-US" i="1" dirty="0"/>
              <a:t> non </a:t>
            </a:r>
            <a:r>
              <a:rPr lang="en-US" i="1" dirty="0" err="1"/>
              <a:t>possit</a:t>
            </a:r>
            <a:endParaRPr lang="en-US" dirty="0"/>
          </a:p>
          <a:p>
            <a:pPr marL="514350" lvl="0" indent="-514350">
              <a:buFont typeface="+mj-lt"/>
              <a:buAutoNum type="arabicPeriod"/>
            </a:pPr>
            <a:r>
              <a:rPr lang="en-US" i="1" dirty="0"/>
              <a:t>Quomodo sit </a:t>
            </a:r>
            <a:r>
              <a:rPr lang="en-US" i="1" dirty="0" err="1"/>
              <a:t>misericors</a:t>
            </a:r>
            <a:r>
              <a:rPr lang="en-US" i="1" dirty="0"/>
              <a:t> et </a:t>
            </a:r>
            <a:r>
              <a:rPr lang="en-US" i="1" dirty="0" err="1"/>
              <a:t>impassibilis</a:t>
            </a:r>
            <a:endParaRPr lang="en-US" dirty="0"/>
          </a:p>
          <a:p>
            <a:pPr marL="514350" lvl="0" indent="-514350">
              <a:buFont typeface="+mj-lt"/>
              <a:buAutoNum type="arabicPeriod"/>
            </a:pPr>
            <a:r>
              <a:rPr lang="en-US" i="1" dirty="0"/>
              <a:t>Quomodo </a:t>
            </a:r>
            <a:r>
              <a:rPr lang="en-US" i="1" dirty="0" err="1"/>
              <a:t>totus</a:t>
            </a:r>
            <a:r>
              <a:rPr lang="en-US" i="1" dirty="0"/>
              <a:t> </a:t>
            </a:r>
            <a:r>
              <a:rPr lang="en-US" i="1" dirty="0" err="1"/>
              <a:t>justus</a:t>
            </a:r>
            <a:r>
              <a:rPr lang="en-US" i="1" dirty="0"/>
              <a:t>, </a:t>
            </a:r>
            <a:r>
              <a:rPr lang="en-US" i="1" dirty="0" err="1"/>
              <a:t>est</a:t>
            </a:r>
            <a:r>
              <a:rPr lang="en-US" i="1" dirty="0"/>
              <a:t> </a:t>
            </a:r>
            <a:r>
              <a:rPr lang="en-US" i="1" dirty="0" err="1"/>
              <a:t>summe</a:t>
            </a:r>
            <a:r>
              <a:rPr lang="en-US" i="1" dirty="0"/>
              <a:t> </a:t>
            </a:r>
            <a:r>
              <a:rPr lang="en-US" i="1" dirty="0" err="1"/>
              <a:t>justus</a:t>
            </a:r>
            <a:r>
              <a:rPr lang="en-US" i="1" dirty="0"/>
              <a:t> </a:t>
            </a:r>
            <a:r>
              <a:rPr lang="en-US" i="1" dirty="0" err="1"/>
              <a:t>parcat</a:t>
            </a:r>
            <a:r>
              <a:rPr lang="en-US" i="1" dirty="0"/>
              <a:t> </a:t>
            </a:r>
            <a:r>
              <a:rPr lang="en-US" i="1" dirty="0" err="1"/>
              <a:t>malis</a:t>
            </a:r>
            <a:r>
              <a:rPr lang="en-US" i="1" dirty="0"/>
              <a:t>, et quod </a:t>
            </a:r>
            <a:r>
              <a:rPr lang="en-US" i="1" dirty="0" err="1"/>
              <a:t>juste</a:t>
            </a:r>
            <a:r>
              <a:rPr lang="en-US" i="1" dirty="0"/>
              <a:t> </a:t>
            </a:r>
            <a:r>
              <a:rPr lang="en-US" i="1" dirty="0" err="1"/>
              <a:t>misereatur</a:t>
            </a:r>
            <a:r>
              <a:rPr lang="en-US" i="1" dirty="0"/>
              <a:t> </a:t>
            </a:r>
            <a:r>
              <a:rPr lang="en-US" i="1" dirty="0" err="1"/>
              <a:t>malis</a:t>
            </a:r>
            <a:endParaRPr lang="en-US" dirty="0"/>
          </a:p>
          <a:p>
            <a:pPr marL="514350" lvl="0" indent="-514350">
              <a:buFont typeface="+mj-lt"/>
              <a:buAutoNum type="arabicPeriod"/>
            </a:pPr>
            <a:r>
              <a:rPr lang="en-US" i="1" dirty="0"/>
              <a:t>Quomodo </a:t>
            </a:r>
            <a:r>
              <a:rPr lang="en-US" i="1" dirty="0" err="1"/>
              <a:t>juste</a:t>
            </a:r>
            <a:r>
              <a:rPr lang="en-US" i="1" dirty="0"/>
              <a:t> </a:t>
            </a:r>
            <a:r>
              <a:rPr lang="en-US" i="1" dirty="0" err="1"/>
              <a:t>puniat</a:t>
            </a:r>
            <a:r>
              <a:rPr lang="en-US" i="1" dirty="0"/>
              <a:t>, et </a:t>
            </a:r>
            <a:r>
              <a:rPr lang="en-US" i="1" dirty="0" err="1"/>
              <a:t>juste</a:t>
            </a:r>
            <a:r>
              <a:rPr lang="en-US" i="1" dirty="0"/>
              <a:t> </a:t>
            </a:r>
            <a:r>
              <a:rPr lang="en-US" i="1" dirty="0" err="1"/>
              <a:t>parcat</a:t>
            </a:r>
            <a:r>
              <a:rPr lang="en-US" i="1" dirty="0"/>
              <a:t> </a:t>
            </a:r>
            <a:r>
              <a:rPr lang="en-US" i="1" dirty="0" err="1"/>
              <a:t>malis</a:t>
            </a:r>
            <a:endParaRPr lang="en-US" dirty="0"/>
          </a:p>
          <a:p>
            <a:pPr marL="514350" lvl="0" indent="-514350">
              <a:buFont typeface="+mj-lt"/>
              <a:buAutoNum type="arabicPeriod"/>
            </a:pPr>
            <a:r>
              <a:rPr lang="en-US" i="1" dirty="0"/>
              <a:t>Quomodo </a:t>
            </a:r>
            <a:r>
              <a:rPr lang="en-US" i="1" dirty="0" err="1"/>
              <a:t>universae</a:t>
            </a:r>
            <a:r>
              <a:rPr lang="en-US" i="1" dirty="0"/>
              <a:t> </a:t>
            </a:r>
            <a:r>
              <a:rPr lang="en-US" i="1" dirty="0" err="1"/>
              <a:t>viae</a:t>
            </a:r>
            <a:r>
              <a:rPr lang="en-US" i="1" dirty="0"/>
              <a:t> Domini </a:t>
            </a:r>
            <a:r>
              <a:rPr lang="en-US" i="1" dirty="0" err="1"/>
              <a:t>misericordia</a:t>
            </a:r>
            <a:r>
              <a:rPr lang="en-US" i="1" dirty="0"/>
              <a:t> et </a:t>
            </a:r>
            <a:r>
              <a:rPr lang="en-US" i="1" dirty="0" err="1"/>
              <a:t>veritas</a:t>
            </a:r>
            <a:r>
              <a:rPr lang="en-US" i="1" dirty="0"/>
              <a:t>; et </a:t>
            </a:r>
            <a:r>
              <a:rPr lang="en-US" i="1" dirty="0" err="1"/>
              <a:t>tamen</a:t>
            </a:r>
            <a:r>
              <a:rPr lang="en-US" i="1" dirty="0"/>
              <a:t> </a:t>
            </a:r>
            <a:r>
              <a:rPr lang="en-US" i="1" dirty="0" err="1"/>
              <a:t>justus</a:t>
            </a:r>
            <a:r>
              <a:rPr lang="en-US" i="1" dirty="0"/>
              <a:t> Dominus in omnibus </a:t>
            </a:r>
            <a:r>
              <a:rPr lang="en-US" i="1" dirty="0" err="1"/>
              <a:t>viis</a:t>
            </a:r>
            <a:r>
              <a:rPr lang="en-US" i="1" dirty="0"/>
              <a:t> </a:t>
            </a:r>
            <a:r>
              <a:rPr lang="en-US" i="1" dirty="0" err="1"/>
              <a:t>suis</a:t>
            </a:r>
            <a:endParaRPr lang="en-US" dirty="0"/>
          </a:p>
          <a:p>
            <a:pPr marL="514350" lvl="0" indent="-514350">
              <a:buFont typeface="+mj-lt"/>
              <a:buAutoNum type="arabicPeriod"/>
            </a:pPr>
            <a:r>
              <a:rPr lang="en-US" u="sng" dirty="0"/>
              <a:t>Quod Deus sit </a:t>
            </a:r>
            <a:r>
              <a:rPr lang="en-US" u="sng" dirty="0" err="1"/>
              <a:t>ipsa</a:t>
            </a:r>
            <a:r>
              <a:rPr lang="en-US" u="sng" dirty="0"/>
              <a:t> vita qua </a:t>
            </a:r>
            <a:r>
              <a:rPr lang="en-US" u="sng" dirty="0" err="1"/>
              <a:t>vivit</a:t>
            </a:r>
            <a:r>
              <a:rPr lang="en-US" u="sng" dirty="0"/>
              <a:t>; et sic de </a:t>
            </a:r>
            <a:r>
              <a:rPr lang="en-US" u="sng" dirty="0" err="1"/>
              <a:t>similibus</a:t>
            </a:r>
            <a:endParaRPr lang="en-US" dirty="0"/>
          </a:p>
          <a:p>
            <a:pPr marL="514350" lvl="0" indent="-514350">
              <a:buFont typeface="+mj-lt"/>
              <a:buAutoNum type="arabicPeriod"/>
            </a:pPr>
            <a:r>
              <a:rPr lang="en-US" u="sng" dirty="0"/>
              <a:t>Quomodo </a:t>
            </a:r>
            <a:r>
              <a:rPr lang="en-US" u="sng" dirty="0" err="1"/>
              <a:t>solus</a:t>
            </a:r>
            <a:r>
              <a:rPr lang="en-US" u="sng" dirty="0"/>
              <a:t> sit </a:t>
            </a:r>
            <a:r>
              <a:rPr lang="en-US" u="sng" dirty="0" err="1"/>
              <a:t>incircumscriptus</a:t>
            </a:r>
            <a:r>
              <a:rPr lang="en-US" u="sng" dirty="0"/>
              <a:t> et </a:t>
            </a:r>
            <a:r>
              <a:rPr lang="en-US" u="sng" dirty="0" err="1"/>
              <a:t>aeternus</a:t>
            </a:r>
            <a:r>
              <a:rPr lang="en-US" u="sng" dirty="0"/>
              <a:t>; cum </a:t>
            </a:r>
            <a:r>
              <a:rPr lang="en-US" u="sng" dirty="0" err="1"/>
              <a:t>alii</a:t>
            </a:r>
            <a:r>
              <a:rPr lang="en-US" u="sng" dirty="0"/>
              <a:t> </a:t>
            </a:r>
            <a:r>
              <a:rPr lang="en-US" u="sng" dirty="0" err="1"/>
              <a:t>spiritus</a:t>
            </a:r>
            <a:r>
              <a:rPr lang="en-US" u="sng" dirty="0"/>
              <a:t> </a:t>
            </a:r>
            <a:r>
              <a:rPr lang="en-US" u="sng" dirty="0" err="1"/>
              <a:t>sint</a:t>
            </a:r>
            <a:r>
              <a:rPr lang="en-US" u="sng" dirty="0"/>
              <a:t> </a:t>
            </a:r>
            <a:r>
              <a:rPr lang="en-US" u="sng" dirty="0" err="1"/>
              <a:t>incircumscripti</a:t>
            </a:r>
            <a:r>
              <a:rPr lang="en-US" u="sng" dirty="0"/>
              <a:t>, et </a:t>
            </a:r>
            <a:r>
              <a:rPr lang="en-US" u="sng" dirty="0" err="1" smtClean="0"/>
              <a:t>aeterni</a:t>
            </a:r>
            <a:endParaRPr lang="en-US" dirty="0"/>
          </a:p>
        </p:txBody>
      </p:sp>
      <p:sp>
        <p:nvSpPr>
          <p:cNvPr id="6" name="Content Placeholder 5"/>
          <p:cNvSpPr>
            <a:spLocks noGrp="1"/>
          </p:cNvSpPr>
          <p:nvPr>
            <p:ph sz="half" idx="2"/>
          </p:nvPr>
        </p:nvSpPr>
        <p:spPr/>
        <p:txBody>
          <a:bodyPr>
            <a:normAutofit fontScale="47500" lnSpcReduction="20000"/>
          </a:bodyPr>
          <a:lstStyle/>
          <a:p>
            <a:pPr marL="514350" lvl="0" indent="-514350">
              <a:buFont typeface="+mj-lt"/>
              <a:buAutoNum type="arabicPeriod" startAt="14"/>
            </a:pPr>
            <a:r>
              <a:rPr lang="en-US" u="sng" dirty="0"/>
              <a:t>Quomodo et cur </a:t>
            </a:r>
            <a:r>
              <a:rPr lang="en-US" u="sng" dirty="0" err="1"/>
              <a:t>videtur</a:t>
            </a:r>
            <a:r>
              <a:rPr lang="en-US" u="sng" dirty="0"/>
              <a:t> et non </a:t>
            </a:r>
            <a:r>
              <a:rPr lang="en-US" u="sng" dirty="0" err="1"/>
              <a:t>videtur</a:t>
            </a:r>
            <a:r>
              <a:rPr lang="en-US" u="sng" dirty="0"/>
              <a:t> Deus a </a:t>
            </a:r>
            <a:r>
              <a:rPr lang="en-US" u="sng" dirty="0" err="1"/>
              <a:t>quaerentibus</a:t>
            </a:r>
            <a:r>
              <a:rPr lang="en-US" u="sng" dirty="0"/>
              <a:t> </a:t>
            </a:r>
            <a:r>
              <a:rPr lang="en-US" u="sng" dirty="0" err="1"/>
              <a:t>eum</a:t>
            </a:r>
            <a:endParaRPr lang="en-US" dirty="0"/>
          </a:p>
          <a:p>
            <a:pPr marL="514350" lvl="0" indent="-514350">
              <a:buFont typeface="+mj-lt"/>
              <a:buAutoNum type="arabicPeriod" startAt="14"/>
            </a:pPr>
            <a:r>
              <a:rPr lang="en-US" u="sng" dirty="0"/>
              <a:t>Quod major sit quam </a:t>
            </a:r>
            <a:r>
              <a:rPr lang="en-US" u="sng" dirty="0" err="1"/>
              <a:t>cogitari</a:t>
            </a:r>
            <a:r>
              <a:rPr lang="en-US" u="sng" dirty="0"/>
              <a:t> </a:t>
            </a:r>
            <a:r>
              <a:rPr lang="en-US" u="sng" dirty="0" err="1"/>
              <a:t>possit</a:t>
            </a:r>
            <a:endParaRPr lang="en-US" dirty="0"/>
          </a:p>
          <a:p>
            <a:pPr marL="514350" lvl="0" indent="-514350">
              <a:buFont typeface="+mj-lt"/>
              <a:buAutoNum type="arabicPeriod" startAt="14"/>
            </a:pPr>
            <a:r>
              <a:rPr lang="en-US" i="1" dirty="0"/>
              <a:t>Quod </a:t>
            </a:r>
            <a:r>
              <a:rPr lang="en-US" i="1" dirty="0" err="1"/>
              <a:t>haec</a:t>
            </a:r>
            <a:r>
              <a:rPr lang="en-US" i="1" dirty="0"/>
              <a:t> sit </a:t>
            </a:r>
            <a:r>
              <a:rPr lang="en-US" i="1" dirty="0" err="1"/>
              <a:t>inaccessibilis</a:t>
            </a:r>
            <a:r>
              <a:rPr lang="en-US" i="1" dirty="0"/>
              <a:t> quam </a:t>
            </a:r>
            <a:r>
              <a:rPr lang="en-US" i="1" dirty="0" err="1"/>
              <a:t>inhabitat</a:t>
            </a:r>
            <a:endParaRPr lang="en-US" dirty="0"/>
          </a:p>
          <a:p>
            <a:pPr marL="514350" lvl="0" indent="-514350">
              <a:buFont typeface="+mj-lt"/>
              <a:buAutoNum type="arabicPeriod" startAt="14"/>
            </a:pPr>
            <a:r>
              <a:rPr lang="en-US" i="1" dirty="0"/>
              <a:t>Quod in </a:t>
            </a:r>
            <a:r>
              <a:rPr lang="en-US" i="1" dirty="0" err="1"/>
              <a:t>Deo</a:t>
            </a:r>
            <a:r>
              <a:rPr lang="en-US" i="1" dirty="0"/>
              <a:t> sit </a:t>
            </a:r>
            <a:r>
              <a:rPr lang="en-US" i="1" dirty="0" err="1"/>
              <a:t>harmonia</a:t>
            </a:r>
            <a:r>
              <a:rPr lang="en-US" i="1" dirty="0"/>
              <a:t>, odor, </a:t>
            </a:r>
            <a:r>
              <a:rPr lang="en-US" i="1" dirty="0" err="1"/>
              <a:t>sapor</a:t>
            </a:r>
            <a:r>
              <a:rPr lang="en-US" i="1" dirty="0"/>
              <a:t>, </a:t>
            </a:r>
            <a:r>
              <a:rPr lang="en-US" i="1" dirty="0" err="1"/>
              <a:t>levitas</a:t>
            </a:r>
            <a:r>
              <a:rPr lang="en-US" i="1" dirty="0"/>
              <a:t>, </a:t>
            </a:r>
            <a:r>
              <a:rPr lang="en-US" i="1" dirty="0" err="1"/>
              <a:t>pulchritudo</a:t>
            </a:r>
            <a:r>
              <a:rPr lang="en-US" i="1" dirty="0"/>
              <a:t>, </a:t>
            </a:r>
            <a:r>
              <a:rPr lang="en-US" i="1" dirty="0" err="1"/>
              <a:t>suo</a:t>
            </a:r>
            <a:r>
              <a:rPr lang="en-US" i="1" dirty="0"/>
              <a:t> </a:t>
            </a:r>
            <a:r>
              <a:rPr lang="en-US" i="1" dirty="0" err="1"/>
              <a:t>ineffabili</a:t>
            </a:r>
            <a:r>
              <a:rPr lang="en-US" i="1" dirty="0"/>
              <a:t> </a:t>
            </a:r>
            <a:r>
              <a:rPr lang="en-US" i="1" dirty="0" err="1"/>
              <a:t>modo</a:t>
            </a:r>
            <a:endParaRPr lang="en-US" dirty="0"/>
          </a:p>
          <a:p>
            <a:pPr marL="514350" lvl="0" indent="-514350">
              <a:buFont typeface="+mj-lt"/>
              <a:buAutoNum type="arabicPeriod" startAt="14"/>
            </a:pPr>
            <a:r>
              <a:rPr lang="en-US" i="1" dirty="0"/>
              <a:t>Quod Deus sit vita, </a:t>
            </a:r>
            <a:r>
              <a:rPr lang="en-US" i="1" dirty="0" err="1"/>
              <a:t>sapientia</a:t>
            </a:r>
            <a:r>
              <a:rPr lang="en-US" i="1" dirty="0"/>
              <a:t>, </a:t>
            </a:r>
            <a:r>
              <a:rPr lang="en-US" i="1" dirty="0" err="1"/>
              <a:t>aeternitas</a:t>
            </a:r>
            <a:r>
              <a:rPr lang="en-US" i="1" dirty="0"/>
              <a:t>, et </a:t>
            </a:r>
            <a:r>
              <a:rPr lang="en-US" i="1" dirty="0" err="1"/>
              <a:t>omne</a:t>
            </a:r>
            <a:r>
              <a:rPr lang="en-US" i="1" dirty="0"/>
              <a:t> </a:t>
            </a:r>
            <a:r>
              <a:rPr lang="en-US" i="1" dirty="0" err="1"/>
              <a:t>verum</a:t>
            </a:r>
            <a:r>
              <a:rPr lang="en-US" i="1" dirty="0"/>
              <a:t> </a:t>
            </a:r>
            <a:r>
              <a:rPr lang="en-US" i="1" dirty="0" err="1"/>
              <a:t>bonum</a:t>
            </a:r>
            <a:endParaRPr lang="en-US" dirty="0"/>
          </a:p>
          <a:p>
            <a:pPr marL="514350" lvl="0" indent="-514350">
              <a:buFont typeface="+mj-lt"/>
              <a:buAutoNum type="arabicPeriod" startAt="14"/>
            </a:pPr>
            <a:r>
              <a:rPr lang="en-US" i="1" dirty="0"/>
              <a:t>Quod non sit in loco </a:t>
            </a:r>
            <a:r>
              <a:rPr lang="en-US" i="1" dirty="0" err="1"/>
              <a:t>aut</a:t>
            </a:r>
            <a:r>
              <a:rPr lang="en-US" i="1" dirty="0"/>
              <a:t> tempore, </a:t>
            </a:r>
            <a:r>
              <a:rPr lang="en-US" i="1" dirty="0" err="1"/>
              <a:t>sed</a:t>
            </a:r>
            <a:r>
              <a:rPr lang="en-US" i="1" dirty="0"/>
              <a:t> </a:t>
            </a:r>
            <a:r>
              <a:rPr lang="en-US" i="1" dirty="0" err="1"/>
              <a:t>omnia</a:t>
            </a:r>
            <a:r>
              <a:rPr lang="en-US" i="1" dirty="0"/>
              <a:t> </a:t>
            </a:r>
            <a:r>
              <a:rPr lang="en-US" i="1" dirty="0" err="1"/>
              <a:t>sint</a:t>
            </a:r>
            <a:r>
              <a:rPr lang="en-US" i="1" dirty="0"/>
              <a:t> in </a:t>
            </a:r>
            <a:r>
              <a:rPr lang="en-US" i="1" dirty="0" err="1"/>
              <a:t>illo</a:t>
            </a:r>
            <a:endParaRPr lang="en-US" dirty="0"/>
          </a:p>
          <a:p>
            <a:pPr marL="514350" lvl="0" indent="-514350">
              <a:buFont typeface="+mj-lt"/>
              <a:buAutoNum type="arabicPeriod" startAt="14"/>
            </a:pPr>
            <a:r>
              <a:rPr lang="en-US" i="1" dirty="0"/>
              <a:t>Quod sit ante et ultra </a:t>
            </a:r>
            <a:r>
              <a:rPr lang="en-US" i="1" dirty="0" err="1"/>
              <a:t>omnia</a:t>
            </a:r>
            <a:r>
              <a:rPr lang="en-US" i="1" dirty="0"/>
              <a:t> </a:t>
            </a:r>
            <a:r>
              <a:rPr lang="en-US" i="1" dirty="0" err="1"/>
              <a:t>etiam</a:t>
            </a:r>
            <a:r>
              <a:rPr lang="en-US" i="1" dirty="0"/>
              <a:t> </a:t>
            </a:r>
            <a:r>
              <a:rPr lang="en-US" i="1" dirty="0" err="1"/>
              <a:t>aeterna</a:t>
            </a:r>
            <a:endParaRPr lang="en-US" dirty="0"/>
          </a:p>
          <a:p>
            <a:pPr marL="514350" lvl="0" indent="-514350">
              <a:buFont typeface="+mj-lt"/>
              <a:buAutoNum type="arabicPeriod" startAt="14"/>
            </a:pPr>
            <a:r>
              <a:rPr lang="en-US" i="1" dirty="0"/>
              <a:t>An hoc sit </a:t>
            </a:r>
            <a:r>
              <a:rPr lang="en-US" i="1" dirty="0" err="1"/>
              <a:t>saeculum</a:t>
            </a:r>
            <a:r>
              <a:rPr lang="en-US" i="1" dirty="0"/>
              <a:t> </a:t>
            </a:r>
            <a:r>
              <a:rPr lang="en-US" i="1" dirty="0" err="1"/>
              <a:t>saeculi</a:t>
            </a:r>
            <a:r>
              <a:rPr lang="en-US" i="1" dirty="0"/>
              <a:t>, </a:t>
            </a:r>
            <a:r>
              <a:rPr lang="en-US" i="1" dirty="0" err="1"/>
              <a:t>sive</a:t>
            </a:r>
            <a:r>
              <a:rPr lang="en-US" i="1" dirty="0"/>
              <a:t> </a:t>
            </a:r>
            <a:r>
              <a:rPr lang="en-US" i="1" dirty="0" err="1"/>
              <a:t>saecula</a:t>
            </a:r>
            <a:r>
              <a:rPr lang="en-US" i="1" dirty="0"/>
              <a:t> </a:t>
            </a:r>
            <a:r>
              <a:rPr lang="en-US" i="1" dirty="0" err="1"/>
              <a:t>saeculorum</a:t>
            </a:r>
            <a:endParaRPr lang="en-US" dirty="0"/>
          </a:p>
          <a:p>
            <a:pPr marL="514350" lvl="0" indent="-514350">
              <a:buFont typeface="+mj-lt"/>
              <a:buAutoNum type="arabicPeriod" startAt="14"/>
            </a:pPr>
            <a:r>
              <a:rPr lang="en-US" b="1" dirty="0"/>
              <a:t>Quod </a:t>
            </a:r>
            <a:r>
              <a:rPr lang="en-US" b="1" dirty="0" err="1"/>
              <a:t>solus</a:t>
            </a:r>
            <a:r>
              <a:rPr lang="en-US" b="1" dirty="0"/>
              <a:t> sit quod </a:t>
            </a:r>
            <a:r>
              <a:rPr lang="en-US" b="1" dirty="0" err="1"/>
              <a:t>est</a:t>
            </a:r>
            <a:r>
              <a:rPr lang="en-US" b="1" dirty="0"/>
              <a:t>, et qui </a:t>
            </a:r>
            <a:r>
              <a:rPr lang="en-US" b="1" dirty="0" err="1"/>
              <a:t>est</a:t>
            </a:r>
            <a:endParaRPr lang="en-US" dirty="0"/>
          </a:p>
          <a:p>
            <a:pPr marL="514350" lvl="0" indent="-514350">
              <a:buFont typeface="+mj-lt"/>
              <a:buAutoNum type="arabicPeriod" startAt="14"/>
            </a:pPr>
            <a:r>
              <a:rPr lang="en-US" b="1" dirty="0"/>
              <a:t>Quod hoc </a:t>
            </a:r>
            <a:r>
              <a:rPr lang="en-US" b="1" dirty="0" err="1"/>
              <a:t>bonum</a:t>
            </a:r>
            <a:r>
              <a:rPr lang="en-US" b="1" dirty="0"/>
              <a:t> sit </a:t>
            </a:r>
            <a:r>
              <a:rPr lang="en-US" b="1" dirty="0" err="1"/>
              <a:t>pariter</a:t>
            </a:r>
            <a:r>
              <a:rPr lang="en-US" b="1" dirty="0"/>
              <a:t> Pater, et </a:t>
            </a:r>
            <a:r>
              <a:rPr lang="en-US" b="1" dirty="0" err="1"/>
              <a:t>Filius</a:t>
            </a:r>
            <a:r>
              <a:rPr lang="en-US" b="1" dirty="0"/>
              <a:t>, et </a:t>
            </a:r>
            <a:r>
              <a:rPr lang="en-US" b="1" dirty="0" err="1"/>
              <a:t>Spiritus</a:t>
            </a:r>
            <a:r>
              <a:rPr lang="en-US" b="1" dirty="0"/>
              <a:t> </a:t>
            </a:r>
            <a:r>
              <a:rPr lang="en-US" b="1" dirty="0" err="1"/>
              <a:t>sanctus</a:t>
            </a:r>
            <a:r>
              <a:rPr lang="en-US" b="1" dirty="0"/>
              <a:t>; et hoc sit </a:t>
            </a:r>
            <a:r>
              <a:rPr lang="en-US" b="1" dirty="0" err="1"/>
              <a:t>unum</a:t>
            </a:r>
            <a:r>
              <a:rPr lang="en-US" b="1" dirty="0"/>
              <a:t> </a:t>
            </a:r>
            <a:r>
              <a:rPr lang="en-US" b="1" dirty="0" err="1"/>
              <a:t>necessarium</a:t>
            </a:r>
            <a:r>
              <a:rPr lang="en-US" b="1" dirty="0"/>
              <a:t> quod </a:t>
            </a:r>
            <a:r>
              <a:rPr lang="en-US" b="1" dirty="0" err="1"/>
              <a:t>est</a:t>
            </a:r>
            <a:r>
              <a:rPr lang="en-US" b="1" dirty="0"/>
              <a:t> </a:t>
            </a:r>
            <a:r>
              <a:rPr lang="en-US" b="1" dirty="0" err="1"/>
              <a:t>omne</a:t>
            </a:r>
            <a:r>
              <a:rPr lang="en-US" b="1" dirty="0"/>
              <a:t>, et </a:t>
            </a:r>
            <a:r>
              <a:rPr lang="en-US" b="1" dirty="0" err="1"/>
              <a:t>totum</a:t>
            </a:r>
            <a:r>
              <a:rPr lang="en-US" b="1" dirty="0"/>
              <a:t>, et </a:t>
            </a:r>
            <a:r>
              <a:rPr lang="en-US" b="1" dirty="0" err="1"/>
              <a:t>solum</a:t>
            </a:r>
            <a:r>
              <a:rPr lang="en-US" b="1" dirty="0"/>
              <a:t> </a:t>
            </a:r>
            <a:r>
              <a:rPr lang="en-US" b="1" dirty="0" err="1"/>
              <a:t>bonum</a:t>
            </a:r>
            <a:endParaRPr lang="en-US" dirty="0"/>
          </a:p>
          <a:p>
            <a:pPr marL="514350" lvl="0" indent="-514350">
              <a:buFont typeface="+mj-lt"/>
              <a:buAutoNum type="arabicPeriod" startAt="14"/>
            </a:pPr>
            <a:r>
              <a:rPr lang="en-US" b="1" dirty="0" err="1"/>
              <a:t>Conjectatio</a:t>
            </a:r>
            <a:r>
              <a:rPr lang="en-US" b="1" dirty="0"/>
              <a:t> quale et quantum sit hoc </a:t>
            </a:r>
            <a:r>
              <a:rPr lang="en-US" b="1" dirty="0" err="1"/>
              <a:t>bonum</a:t>
            </a:r>
            <a:endParaRPr lang="en-US" dirty="0"/>
          </a:p>
          <a:p>
            <a:pPr marL="514350" lvl="0" indent="-514350">
              <a:buFont typeface="+mj-lt"/>
              <a:buAutoNum type="arabicPeriod" startAt="14"/>
            </a:pPr>
            <a:r>
              <a:rPr lang="en-US" b="1" dirty="0"/>
              <a:t>Quae et quanta bona </a:t>
            </a:r>
            <a:r>
              <a:rPr lang="en-US" b="1" dirty="0" err="1"/>
              <a:t>sint</a:t>
            </a:r>
            <a:r>
              <a:rPr lang="en-US" b="1" dirty="0"/>
              <a:t> </a:t>
            </a:r>
            <a:r>
              <a:rPr lang="en-US" b="1" dirty="0" err="1"/>
              <a:t>fruentibus</a:t>
            </a:r>
            <a:r>
              <a:rPr lang="en-US" b="1" dirty="0"/>
              <a:t> </a:t>
            </a:r>
            <a:r>
              <a:rPr lang="en-US" b="1" dirty="0" err="1"/>
              <a:t>eo</a:t>
            </a:r>
            <a:endParaRPr lang="en-US" dirty="0"/>
          </a:p>
          <a:p>
            <a:pPr marL="514350" lvl="0" indent="-514350">
              <a:buFont typeface="+mj-lt"/>
              <a:buAutoNum type="arabicPeriod" startAt="14"/>
            </a:pPr>
            <a:r>
              <a:rPr lang="en-US" dirty="0"/>
              <a:t>An hoc fit </a:t>
            </a:r>
            <a:r>
              <a:rPr lang="en-US" dirty="0" err="1"/>
              <a:t>gaudium</a:t>
            </a:r>
            <a:r>
              <a:rPr lang="en-US" dirty="0"/>
              <a:t> plenum quod </a:t>
            </a:r>
            <a:r>
              <a:rPr lang="en-US" dirty="0" err="1"/>
              <a:t>promittit</a:t>
            </a:r>
            <a:r>
              <a:rPr lang="en-US" dirty="0"/>
              <a:t> </a:t>
            </a:r>
            <a:r>
              <a:rPr lang="en-US" dirty="0" smtClean="0"/>
              <a:t>Dominus</a:t>
            </a:r>
            <a:endParaRPr lang="en-US" dirty="0"/>
          </a:p>
        </p:txBody>
      </p:sp>
    </p:spTree>
    <p:extLst>
      <p:ext uri="{BB962C8B-B14F-4D97-AF65-F5344CB8AC3E}">
        <p14:creationId xmlns:p14="http://schemas.microsoft.com/office/powerpoint/2010/main" val="65618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1 The current state of Anselm scholarship; the usual understanding of </a:t>
            </a:r>
            <a:r>
              <a:rPr lang="en-US" i="1" dirty="0" smtClean="0"/>
              <a:t>fides</a:t>
            </a:r>
            <a:r>
              <a:rPr lang="en-US" dirty="0" smtClean="0"/>
              <a:t> and </a:t>
            </a:r>
            <a:r>
              <a:rPr lang="en-US" i="1" dirty="0" err="1" smtClean="0"/>
              <a:t>intellectus</a:t>
            </a:r>
            <a:endParaRPr lang="en-US" dirty="0"/>
          </a:p>
        </p:txBody>
      </p:sp>
      <p:sp>
        <p:nvSpPr>
          <p:cNvPr id="3" name="Content Placeholder 2"/>
          <p:cNvSpPr>
            <a:spLocks noGrp="1"/>
          </p:cNvSpPr>
          <p:nvPr>
            <p:ph idx="1"/>
          </p:nvPr>
        </p:nvSpPr>
        <p:spPr/>
        <p:txBody>
          <a:bodyPr/>
          <a:lstStyle/>
          <a:p>
            <a:pPr algn="just"/>
            <a:r>
              <a:rPr lang="en-US" dirty="0"/>
              <a:t>There are real divisions in the interpretation of Anselm. […] Philosophers and systematic theologians carry off parts of his corpus, while those interested in spirituality take others. [...] One of the most vexed questions in Anselm scholarship is its disciplinary location. Though the question of whether Anselm’s work is philosophy or theology is ultimately anachronistic, the extreme positions that have been taken on this question reveal something about how incompatible the elements of Anselm’s corpus seem to </a:t>
            </a:r>
            <a:r>
              <a:rPr lang="en-US" dirty="0" smtClean="0"/>
              <a:t>modern sensibilities.</a:t>
            </a:r>
            <a:r>
              <a:rPr lang="en-US" dirty="0"/>
              <a:t> </a:t>
            </a:r>
            <a:r>
              <a:rPr lang="en-US" dirty="0" smtClean="0"/>
              <a:t>-Eileen Sweeney, </a:t>
            </a:r>
            <a:r>
              <a:rPr lang="en-US" i="1" dirty="0" smtClean="0"/>
              <a:t>Anselm of Canterbury and the Desire for the Word</a:t>
            </a:r>
            <a:r>
              <a:rPr lang="en-US" dirty="0" smtClean="0"/>
              <a:t>.</a:t>
            </a:r>
            <a:endParaRPr lang="en-US" dirty="0"/>
          </a:p>
        </p:txBody>
      </p:sp>
    </p:spTree>
    <p:extLst>
      <p:ext uri="{BB962C8B-B14F-4D97-AF65-F5344CB8AC3E}">
        <p14:creationId xmlns:p14="http://schemas.microsoft.com/office/powerpoint/2010/main" val="18796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2 The</a:t>
            </a:r>
            <a:r>
              <a:rPr lang="en-US" i="1" dirty="0" smtClean="0"/>
              <a:t> </a:t>
            </a:r>
            <a:r>
              <a:rPr lang="en-US" i="1" dirty="0" err="1" smtClean="0"/>
              <a:t>trivium</a:t>
            </a:r>
            <a:r>
              <a:rPr lang="en-US" i="1" dirty="0" smtClean="0"/>
              <a:t> </a:t>
            </a:r>
            <a:r>
              <a:rPr lang="en-US" dirty="0" smtClean="0"/>
              <a:t>at </a:t>
            </a:r>
            <a:r>
              <a:rPr lang="en-US" dirty="0" err="1" smtClean="0"/>
              <a:t>Bec</a:t>
            </a:r>
            <a:r>
              <a:rPr lang="en-US" dirty="0" smtClean="0"/>
              <a:t> in the early 12</a:t>
            </a:r>
            <a:r>
              <a:rPr lang="en-US" baseline="30000" dirty="0" smtClean="0"/>
              <a:t>th</a:t>
            </a:r>
            <a:r>
              <a:rPr lang="en-US" dirty="0" smtClean="0"/>
              <a:t> c.</a:t>
            </a:r>
            <a:endParaRPr lang="en-US" dirty="0"/>
          </a:p>
        </p:txBody>
      </p:sp>
      <p:sp>
        <p:nvSpPr>
          <p:cNvPr id="3" name="Content Placeholder 2"/>
          <p:cNvSpPr>
            <a:spLocks noGrp="1"/>
          </p:cNvSpPr>
          <p:nvPr>
            <p:ph idx="1"/>
          </p:nvPr>
        </p:nvSpPr>
        <p:spPr/>
        <p:txBody>
          <a:bodyPr/>
          <a:lstStyle/>
          <a:p>
            <a:pPr algn="just"/>
            <a:r>
              <a:rPr lang="en-US" dirty="0"/>
              <a:t>– 157. In </a:t>
            </a:r>
            <a:r>
              <a:rPr lang="en-US" dirty="0" err="1"/>
              <a:t>alio</a:t>
            </a:r>
            <a:r>
              <a:rPr lang="en-US" dirty="0"/>
              <a:t> </a:t>
            </a:r>
            <a:r>
              <a:rPr lang="en-US" dirty="0" err="1"/>
              <a:t>Martianus</a:t>
            </a:r>
            <a:r>
              <a:rPr lang="en-US" dirty="0"/>
              <a:t> Capella de </a:t>
            </a:r>
            <a:r>
              <a:rPr lang="en-US" dirty="0" err="1"/>
              <a:t>nuptiis</a:t>
            </a:r>
            <a:r>
              <a:rPr lang="en-US" dirty="0"/>
              <a:t> </a:t>
            </a:r>
            <a:r>
              <a:rPr lang="en-US" dirty="0" err="1"/>
              <a:t>Mercurii</a:t>
            </a:r>
            <a:r>
              <a:rPr lang="en-US" dirty="0"/>
              <a:t> et </a:t>
            </a:r>
            <a:r>
              <a:rPr lang="en-US" dirty="0" err="1"/>
              <a:t>philologie</a:t>
            </a:r>
            <a:r>
              <a:rPr lang="en-US" dirty="0"/>
              <a:t> lib. II et de VII </a:t>
            </a:r>
            <a:r>
              <a:rPr lang="en-US" dirty="0" err="1"/>
              <a:t>artibus</a:t>
            </a:r>
            <a:r>
              <a:rPr lang="en-US" dirty="0"/>
              <a:t> </a:t>
            </a:r>
            <a:r>
              <a:rPr lang="en-US" dirty="0" err="1"/>
              <a:t>editis</a:t>
            </a:r>
            <a:r>
              <a:rPr lang="en-US" dirty="0"/>
              <a:t> ab </a:t>
            </a:r>
            <a:r>
              <a:rPr lang="en-US" dirty="0" err="1"/>
              <a:t>eo</a:t>
            </a:r>
            <a:r>
              <a:rPr lang="en-US" dirty="0"/>
              <a:t> lib. VII et </a:t>
            </a:r>
            <a:r>
              <a:rPr lang="en-US" dirty="0" err="1"/>
              <a:t>commentum</a:t>
            </a:r>
            <a:r>
              <a:rPr lang="en-US" dirty="0"/>
              <a:t> </a:t>
            </a:r>
            <a:r>
              <a:rPr lang="en-US" dirty="0" err="1"/>
              <a:t>Remigii</a:t>
            </a:r>
            <a:r>
              <a:rPr lang="en-US" dirty="0"/>
              <a:t> super </a:t>
            </a:r>
            <a:r>
              <a:rPr lang="en-US" dirty="0" err="1"/>
              <a:t>eumdem</a:t>
            </a:r>
            <a:r>
              <a:rPr lang="en-US" dirty="0"/>
              <a:t> IX lib. </a:t>
            </a:r>
            <a:r>
              <a:rPr lang="en-US" dirty="0" err="1"/>
              <a:t>Priscianus</a:t>
            </a:r>
            <a:r>
              <a:rPr lang="en-US" dirty="0"/>
              <a:t> de VIII </a:t>
            </a:r>
            <a:r>
              <a:rPr lang="en-US" dirty="0" err="1"/>
              <a:t>partibus</a:t>
            </a:r>
            <a:r>
              <a:rPr lang="en-US" dirty="0"/>
              <a:t> et de </a:t>
            </a:r>
            <a:r>
              <a:rPr lang="en-US" dirty="0" err="1"/>
              <a:t>constructionibus</a:t>
            </a:r>
            <a:r>
              <a:rPr lang="en-US" dirty="0"/>
              <a:t> II. </a:t>
            </a:r>
            <a:r>
              <a:rPr lang="en-US" dirty="0" err="1"/>
              <a:t>Utraque</a:t>
            </a:r>
            <a:r>
              <a:rPr lang="en-US" dirty="0"/>
              <a:t> </a:t>
            </a:r>
            <a:r>
              <a:rPr lang="en-US" dirty="0" err="1"/>
              <a:t>rethorica</a:t>
            </a:r>
            <a:r>
              <a:rPr lang="en-US" dirty="0"/>
              <a:t> II. </a:t>
            </a:r>
            <a:r>
              <a:rPr lang="en-US" dirty="0" err="1"/>
              <a:t>Dialectice</a:t>
            </a:r>
            <a:r>
              <a:rPr lang="en-US" dirty="0"/>
              <a:t> III. </a:t>
            </a:r>
            <a:r>
              <a:rPr lang="en-US" dirty="0" err="1"/>
              <a:t>Utrumque</a:t>
            </a:r>
            <a:r>
              <a:rPr lang="en-US" dirty="0"/>
              <a:t> </a:t>
            </a:r>
            <a:r>
              <a:rPr lang="en-US" dirty="0" err="1"/>
              <a:t>commentum</a:t>
            </a:r>
            <a:r>
              <a:rPr lang="en-US" dirty="0"/>
              <a:t> super </a:t>
            </a:r>
            <a:r>
              <a:rPr lang="en-US" dirty="0" err="1"/>
              <a:t>Porphirium</a:t>
            </a:r>
            <a:r>
              <a:rPr lang="en-US" dirty="0"/>
              <a:t>. </a:t>
            </a:r>
            <a:r>
              <a:rPr lang="en-US" dirty="0" err="1"/>
              <a:t>Primum</a:t>
            </a:r>
            <a:r>
              <a:rPr lang="en-US" dirty="0"/>
              <a:t> super </a:t>
            </a:r>
            <a:r>
              <a:rPr lang="en-US" dirty="0" err="1"/>
              <a:t>catheg</a:t>
            </a:r>
            <a:r>
              <a:rPr lang="en-US" dirty="0"/>
              <a:t>. </a:t>
            </a:r>
            <a:r>
              <a:rPr lang="en-US" dirty="0" err="1"/>
              <a:t>Primum</a:t>
            </a:r>
            <a:r>
              <a:rPr lang="en-US" dirty="0"/>
              <a:t>, </a:t>
            </a:r>
            <a:r>
              <a:rPr lang="en-US" dirty="0" err="1"/>
              <a:t>secundum</a:t>
            </a:r>
            <a:r>
              <a:rPr lang="en-US" dirty="0"/>
              <a:t> super </a:t>
            </a:r>
            <a:r>
              <a:rPr lang="en-US" dirty="0" err="1"/>
              <a:t>periermeneias</a:t>
            </a:r>
            <a:r>
              <a:rPr lang="en-US" dirty="0"/>
              <a:t>. </a:t>
            </a:r>
            <a:r>
              <a:rPr lang="en-US" dirty="0" err="1"/>
              <a:t>Commentum</a:t>
            </a:r>
            <a:r>
              <a:rPr lang="en-US" dirty="0"/>
              <a:t> super </a:t>
            </a:r>
            <a:r>
              <a:rPr lang="en-US" dirty="0" err="1"/>
              <a:t>topica</a:t>
            </a:r>
            <a:r>
              <a:rPr lang="en-US" dirty="0"/>
              <a:t> </a:t>
            </a:r>
            <a:r>
              <a:rPr lang="en-US" dirty="0" err="1"/>
              <a:t>Ciceronis</a:t>
            </a:r>
            <a:r>
              <a:rPr lang="en-US" dirty="0" smtClean="0"/>
              <a:t>. –</a:t>
            </a:r>
            <a:r>
              <a:rPr lang="en-US" dirty="0" err="1" smtClean="0"/>
              <a:t>Bekker</a:t>
            </a:r>
            <a:r>
              <a:rPr lang="en-US" dirty="0" smtClean="0"/>
              <a:t>, </a:t>
            </a:r>
            <a:r>
              <a:rPr lang="en-US" i="1" dirty="0" err="1" smtClean="0"/>
              <a:t>Catalogi</a:t>
            </a:r>
            <a:r>
              <a:rPr lang="en-US" i="1" dirty="0" smtClean="0"/>
              <a:t> </a:t>
            </a:r>
            <a:r>
              <a:rPr lang="en-US" i="1" dirty="0" err="1" smtClean="0"/>
              <a:t>Bibliothecarum</a:t>
            </a:r>
            <a:r>
              <a:rPr lang="en-US" i="1" dirty="0" smtClean="0"/>
              <a:t> </a:t>
            </a:r>
            <a:r>
              <a:rPr lang="en-US" i="1" dirty="0" err="1" smtClean="0"/>
              <a:t>Antiqui</a:t>
            </a:r>
            <a:endParaRPr lang="en-US" dirty="0"/>
          </a:p>
        </p:txBody>
      </p:sp>
    </p:spTree>
    <p:extLst>
      <p:ext uri="{BB962C8B-B14F-4D97-AF65-F5344CB8AC3E}">
        <p14:creationId xmlns:p14="http://schemas.microsoft.com/office/powerpoint/2010/main" val="217888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3.1 </a:t>
            </a:r>
            <a:r>
              <a:rPr lang="en-US" dirty="0" err="1"/>
              <a:t>Intellectus</a:t>
            </a:r>
            <a:r>
              <a:rPr lang="en-US" dirty="0"/>
              <a:t> in the </a:t>
            </a:r>
            <a:r>
              <a:rPr lang="en-US" dirty="0" err="1"/>
              <a:t>Boethian</a:t>
            </a:r>
            <a:r>
              <a:rPr lang="en-US" dirty="0"/>
              <a:t> works of the </a:t>
            </a:r>
            <a:r>
              <a:rPr lang="en-US" i="1" dirty="0" err="1"/>
              <a:t>logica</a:t>
            </a:r>
            <a:r>
              <a:rPr lang="en-US" i="1" dirty="0"/>
              <a:t> </a:t>
            </a:r>
            <a:r>
              <a:rPr lang="en-US" i="1" dirty="0" err="1"/>
              <a:t>vetus</a:t>
            </a:r>
            <a:endParaRPr lang="en-US" dirty="0"/>
          </a:p>
        </p:txBody>
      </p:sp>
      <p:sp>
        <p:nvSpPr>
          <p:cNvPr id="3" name="Content Placeholder 2"/>
          <p:cNvSpPr>
            <a:spLocks noGrp="1"/>
          </p:cNvSpPr>
          <p:nvPr>
            <p:ph idx="1"/>
          </p:nvPr>
        </p:nvSpPr>
        <p:spPr/>
        <p:txBody>
          <a:bodyPr>
            <a:normAutofit/>
          </a:bodyPr>
          <a:lstStyle/>
          <a:p>
            <a:pPr algn="just"/>
            <a:r>
              <a:rPr lang="en-US" dirty="0"/>
              <a:t>M</a:t>
            </a:r>
            <a:r>
              <a:rPr lang="en-US" dirty="0" smtClean="0"/>
              <a:t>ain features of the subject-object dichotomy:</a:t>
            </a:r>
          </a:p>
          <a:p>
            <a:pPr marL="514350" indent="-514350" algn="just">
              <a:buFont typeface="+mj-lt"/>
              <a:buAutoNum type="arabicPeriod"/>
            </a:pPr>
            <a:r>
              <a:rPr lang="en-US" dirty="0" smtClean="0"/>
              <a:t>That the world of objects is conceived of after the fashion of a domain of objects in model theory, typically the minimal set of things necessary for the maintenance of some sufficiently canonical activity</a:t>
            </a:r>
          </a:p>
          <a:p>
            <a:pPr marL="514350" indent="-514350" algn="just">
              <a:buFont typeface="+mj-lt"/>
              <a:buAutoNum type="arabicPeriod"/>
            </a:pPr>
            <a:r>
              <a:rPr lang="en-US" dirty="0" smtClean="0"/>
              <a:t>That anything besides this basic ‘furniture of the world’ is thought of as something added to it by the activity of subjects.</a:t>
            </a:r>
          </a:p>
          <a:p>
            <a:pPr marL="514350" indent="-514350" algn="just">
              <a:buFont typeface="+mj-lt"/>
              <a:buAutoNum type="arabicPeriod"/>
            </a:pPr>
            <a:r>
              <a:rPr lang="en-US" dirty="0" smtClean="0"/>
              <a:t>In short, every that is must be either </a:t>
            </a:r>
            <a:r>
              <a:rPr lang="en-US" dirty="0" err="1" smtClean="0"/>
              <a:t>i</a:t>
            </a:r>
            <a:r>
              <a:rPr lang="en-US" dirty="0" smtClean="0"/>
              <a:t>) a mere entity, the paradigmatic cases of which tend to be artifacts; or ii) a thinking thing, or iii) something pertaining to the activity of a thinking thing.</a:t>
            </a:r>
            <a:endParaRPr lang="en-US" dirty="0"/>
          </a:p>
        </p:txBody>
      </p:sp>
    </p:spTree>
    <p:extLst>
      <p:ext uri="{BB962C8B-B14F-4D97-AF65-F5344CB8AC3E}">
        <p14:creationId xmlns:p14="http://schemas.microsoft.com/office/powerpoint/2010/main" val="99555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3.1 </a:t>
            </a:r>
            <a:r>
              <a:rPr lang="en-US" dirty="0" err="1" smtClean="0"/>
              <a:t>Intellectus</a:t>
            </a:r>
            <a:r>
              <a:rPr lang="en-US" dirty="0" smtClean="0"/>
              <a:t> in the </a:t>
            </a:r>
            <a:r>
              <a:rPr lang="en-US" dirty="0" err="1" smtClean="0"/>
              <a:t>Boethian</a:t>
            </a:r>
            <a:r>
              <a:rPr lang="en-US" dirty="0" smtClean="0"/>
              <a:t> works of the </a:t>
            </a:r>
            <a:r>
              <a:rPr lang="en-US" i="1" dirty="0" err="1" smtClean="0"/>
              <a:t>logica</a:t>
            </a:r>
            <a:r>
              <a:rPr lang="en-US" i="1" dirty="0" smtClean="0"/>
              <a:t> </a:t>
            </a:r>
            <a:r>
              <a:rPr lang="en-US" i="1" dirty="0" err="1" smtClean="0"/>
              <a:t>vetus</a:t>
            </a:r>
            <a:endParaRPr lang="en-US" dirty="0"/>
          </a:p>
        </p:txBody>
      </p:sp>
      <p:sp>
        <p:nvSpPr>
          <p:cNvPr id="3" name="Content Placeholder 2"/>
          <p:cNvSpPr>
            <a:spLocks noGrp="1"/>
          </p:cNvSpPr>
          <p:nvPr>
            <p:ph idx="1"/>
          </p:nvPr>
        </p:nvSpPr>
        <p:spPr/>
        <p:txBody>
          <a:bodyPr>
            <a:normAutofit/>
          </a:bodyPr>
          <a:lstStyle/>
          <a:p>
            <a:pPr algn="just"/>
            <a:r>
              <a:rPr lang="en-US" dirty="0"/>
              <a:t>Whenever one thing partakes of another, this participation is given in the name as well as in the thing. For instance, a certain man, because he partakes of justice, draws near [to justice] really, and hence draws his name near as well: he is called just</a:t>
            </a:r>
            <a:r>
              <a:rPr lang="en-US" dirty="0" smtClean="0"/>
              <a:t>.</a:t>
            </a:r>
          </a:p>
          <a:p>
            <a:pPr algn="just"/>
            <a:r>
              <a:rPr lang="en-US" dirty="0" err="1"/>
              <a:t>Atque</a:t>
            </a:r>
            <a:r>
              <a:rPr lang="en-US" dirty="0"/>
              <a:t> </a:t>
            </a:r>
            <a:r>
              <a:rPr lang="en-US" dirty="0" err="1"/>
              <a:t>ideo</a:t>
            </a:r>
            <a:r>
              <a:rPr lang="en-US" dirty="0"/>
              <a:t> </a:t>
            </a:r>
            <a:r>
              <a:rPr lang="en-US" dirty="0" err="1"/>
              <a:t>quotiescunque</a:t>
            </a:r>
            <a:r>
              <a:rPr lang="en-US" dirty="0"/>
              <a:t> </a:t>
            </a:r>
            <a:r>
              <a:rPr lang="en-US" dirty="0" err="1"/>
              <a:t>aliqua</a:t>
            </a:r>
            <a:r>
              <a:rPr lang="en-US" dirty="0"/>
              <a:t> res alia </a:t>
            </a:r>
            <a:r>
              <a:rPr lang="en-US" dirty="0" err="1"/>
              <a:t>participat</a:t>
            </a:r>
            <a:r>
              <a:rPr lang="en-US" dirty="0"/>
              <a:t>, </a:t>
            </a:r>
            <a:r>
              <a:rPr lang="en-US" dirty="0" err="1"/>
              <a:t>ipsa</a:t>
            </a:r>
            <a:r>
              <a:rPr lang="en-US" dirty="0"/>
              <a:t> participation </a:t>
            </a:r>
            <a:r>
              <a:rPr lang="en-US" dirty="0" err="1"/>
              <a:t>sicut</a:t>
            </a:r>
            <a:r>
              <a:rPr lang="en-US" dirty="0"/>
              <a:t> rem </a:t>
            </a:r>
            <a:r>
              <a:rPr lang="en-US" dirty="0" err="1"/>
              <a:t>ita</a:t>
            </a:r>
            <a:r>
              <a:rPr lang="en-US" dirty="0"/>
              <a:t> </a:t>
            </a:r>
            <a:r>
              <a:rPr lang="en-US" dirty="0" err="1"/>
              <a:t>quoque</a:t>
            </a:r>
            <a:r>
              <a:rPr lang="en-US" dirty="0"/>
              <a:t> </a:t>
            </a:r>
            <a:r>
              <a:rPr lang="en-US" dirty="0" err="1"/>
              <a:t>nomen</a:t>
            </a:r>
            <a:r>
              <a:rPr lang="en-US" dirty="0"/>
              <a:t> </a:t>
            </a:r>
            <a:r>
              <a:rPr lang="en-US" dirty="0" err="1"/>
              <a:t>adipiscitur</a:t>
            </a:r>
            <a:r>
              <a:rPr lang="en-US" dirty="0"/>
              <a:t>, </a:t>
            </a:r>
            <a:r>
              <a:rPr lang="en-US" dirty="0" err="1"/>
              <a:t>ut</a:t>
            </a:r>
            <a:r>
              <a:rPr lang="en-US" dirty="0"/>
              <a:t> </a:t>
            </a:r>
            <a:r>
              <a:rPr lang="en-US" dirty="0" err="1"/>
              <a:t>quidam</a:t>
            </a:r>
            <a:r>
              <a:rPr lang="en-US" dirty="0"/>
              <a:t> homo, </a:t>
            </a:r>
            <a:r>
              <a:rPr lang="en-US" dirty="0" err="1"/>
              <a:t>quia</a:t>
            </a:r>
            <a:r>
              <a:rPr lang="en-US" dirty="0"/>
              <a:t> </a:t>
            </a:r>
            <a:r>
              <a:rPr lang="en-US" dirty="0" err="1"/>
              <a:t>iustitia</a:t>
            </a:r>
            <a:r>
              <a:rPr lang="en-US" dirty="0"/>
              <a:t> </a:t>
            </a:r>
            <a:r>
              <a:rPr lang="en-US" dirty="0" err="1"/>
              <a:t>participat</a:t>
            </a:r>
            <a:r>
              <a:rPr lang="en-US" dirty="0"/>
              <a:t> et rem </a:t>
            </a:r>
            <a:r>
              <a:rPr lang="en-US" dirty="0" err="1"/>
              <a:t>quoque</a:t>
            </a:r>
            <a:r>
              <a:rPr lang="en-US" dirty="0"/>
              <a:t> </a:t>
            </a:r>
            <a:r>
              <a:rPr lang="en-US" dirty="0" err="1"/>
              <a:t>inde</a:t>
            </a:r>
            <a:r>
              <a:rPr lang="en-US" dirty="0"/>
              <a:t> </a:t>
            </a:r>
            <a:r>
              <a:rPr lang="en-US" dirty="0" err="1"/>
              <a:t>trahit</a:t>
            </a:r>
            <a:r>
              <a:rPr lang="en-US" dirty="0"/>
              <a:t> et </a:t>
            </a:r>
            <a:r>
              <a:rPr lang="en-US" dirty="0" err="1"/>
              <a:t>nomen</a:t>
            </a:r>
            <a:r>
              <a:rPr lang="en-US" dirty="0"/>
              <a:t>, </a:t>
            </a:r>
            <a:r>
              <a:rPr lang="en-US" dirty="0" err="1"/>
              <a:t>dicitur</a:t>
            </a:r>
            <a:r>
              <a:rPr lang="en-US" dirty="0"/>
              <a:t> </a:t>
            </a:r>
            <a:r>
              <a:rPr lang="en-US" dirty="0" err="1"/>
              <a:t>enim</a:t>
            </a:r>
            <a:r>
              <a:rPr lang="en-US" dirty="0"/>
              <a:t> </a:t>
            </a:r>
            <a:r>
              <a:rPr lang="en-US" dirty="0" err="1"/>
              <a:t>iustus</a:t>
            </a:r>
            <a:r>
              <a:rPr lang="en-US" dirty="0" smtClean="0"/>
              <a:t>. –Boethius, </a:t>
            </a:r>
            <a:r>
              <a:rPr lang="en-US" i="1" dirty="0" smtClean="0"/>
              <a:t>In </a:t>
            </a:r>
            <a:r>
              <a:rPr lang="en-US" i="1" dirty="0" err="1"/>
              <a:t>c</a:t>
            </a:r>
            <a:r>
              <a:rPr lang="en-US" i="1" dirty="0" err="1" smtClean="0"/>
              <a:t>ategorias</a:t>
            </a:r>
            <a:r>
              <a:rPr lang="en-US" i="1" dirty="0" smtClean="0"/>
              <a:t> </a:t>
            </a:r>
            <a:r>
              <a:rPr lang="en-US" i="1" dirty="0" err="1" smtClean="0"/>
              <a:t>Aristotelis</a:t>
            </a:r>
            <a:r>
              <a:rPr lang="en-US" i="1" dirty="0" smtClean="0"/>
              <a:t> </a:t>
            </a:r>
            <a:r>
              <a:rPr lang="en-US" i="1" dirty="0" err="1" smtClean="0"/>
              <a:t>libri</a:t>
            </a:r>
            <a:r>
              <a:rPr lang="en-US" i="1" dirty="0" smtClean="0"/>
              <a:t> IV</a:t>
            </a:r>
            <a:endParaRPr lang="en-US" dirty="0" smtClean="0"/>
          </a:p>
        </p:txBody>
      </p:sp>
    </p:spTree>
    <p:extLst>
      <p:ext uri="{BB962C8B-B14F-4D97-AF65-F5344CB8AC3E}">
        <p14:creationId xmlns:p14="http://schemas.microsoft.com/office/powerpoint/2010/main" val="273942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3.1 </a:t>
            </a:r>
            <a:r>
              <a:rPr lang="en-US" dirty="0" err="1"/>
              <a:t>Intellectus</a:t>
            </a:r>
            <a:r>
              <a:rPr lang="en-US" dirty="0"/>
              <a:t> in the </a:t>
            </a:r>
            <a:r>
              <a:rPr lang="en-US" dirty="0" err="1"/>
              <a:t>Boethian</a:t>
            </a:r>
            <a:r>
              <a:rPr lang="en-US" dirty="0"/>
              <a:t> works of the </a:t>
            </a:r>
            <a:r>
              <a:rPr lang="en-US" i="1" dirty="0" err="1"/>
              <a:t>logica</a:t>
            </a:r>
            <a:r>
              <a:rPr lang="en-US" i="1" dirty="0"/>
              <a:t> </a:t>
            </a:r>
            <a:r>
              <a:rPr lang="en-US" i="1" dirty="0" err="1"/>
              <a:t>vetus</a:t>
            </a:r>
            <a:endParaRPr lang="en-US" dirty="0"/>
          </a:p>
        </p:txBody>
      </p:sp>
      <p:sp>
        <p:nvSpPr>
          <p:cNvPr id="3" name="Content Placeholder 2"/>
          <p:cNvSpPr>
            <a:spLocks noGrp="1"/>
          </p:cNvSpPr>
          <p:nvPr>
            <p:ph idx="1"/>
          </p:nvPr>
        </p:nvSpPr>
        <p:spPr/>
        <p:txBody>
          <a:bodyPr/>
          <a:lstStyle/>
          <a:p>
            <a:pPr algn="just"/>
            <a:r>
              <a:rPr lang="en-US" dirty="0"/>
              <a:t>If God can even be thought to be, then he exists necessarily. For that than which a greater cannot be thought, can only be thought as not having a beginning (</a:t>
            </a:r>
            <a:r>
              <a:rPr lang="en-US" i="1" dirty="0"/>
              <a:t>sine initio</a:t>
            </a:r>
            <a:r>
              <a:rPr lang="en-US" dirty="0"/>
              <a:t>). For whatever can be thought to be and is not, can be thought to be through some principle (</a:t>
            </a:r>
            <a:r>
              <a:rPr lang="en-US" i="1" dirty="0"/>
              <a:t>per initium</a:t>
            </a:r>
            <a:r>
              <a:rPr lang="en-US" dirty="0" smtClean="0"/>
              <a:t>).</a:t>
            </a:r>
          </a:p>
          <a:p>
            <a:pPr algn="just"/>
            <a:r>
              <a:rPr lang="en-US" dirty="0"/>
              <a:t>Si </a:t>
            </a:r>
            <a:r>
              <a:rPr lang="en-US" dirty="0" err="1"/>
              <a:t>vel</a:t>
            </a:r>
            <a:r>
              <a:rPr lang="en-US" dirty="0"/>
              <a:t> </a:t>
            </a:r>
            <a:r>
              <a:rPr lang="en-US" dirty="0" err="1"/>
              <a:t>cogitari</a:t>
            </a:r>
            <a:r>
              <a:rPr lang="en-US" dirty="0"/>
              <a:t> </a:t>
            </a:r>
            <a:r>
              <a:rPr lang="en-US" dirty="0" err="1"/>
              <a:t>potest</a:t>
            </a:r>
            <a:r>
              <a:rPr lang="en-US" dirty="0"/>
              <a:t> </a:t>
            </a:r>
            <a:r>
              <a:rPr lang="en-US" dirty="0" err="1"/>
              <a:t>esse</a:t>
            </a:r>
            <a:r>
              <a:rPr lang="en-US" dirty="0"/>
              <a:t>, </a:t>
            </a:r>
            <a:r>
              <a:rPr lang="en-US" dirty="0" err="1"/>
              <a:t>necesse</a:t>
            </a:r>
            <a:r>
              <a:rPr lang="en-US" dirty="0"/>
              <a:t> </a:t>
            </a:r>
            <a:r>
              <a:rPr lang="en-US" dirty="0" err="1"/>
              <a:t>est</a:t>
            </a:r>
            <a:r>
              <a:rPr lang="en-US" dirty="0"/>
              <a:t> </a:t>
            </a:r>
            <a:r>
              <a:rPr lang="en-US" dirty="0" err="1"/>
              <a:t>illud</a:t>
            </a:r>
            <a:r>
              <a:rPr lang="en-US" dirty="0"/>
              <a:t> </a:t>
            </a:r>
            <a:r>
              <a:rPr lang="en-US" dirty="0" err="1"/>
              <a:t>esse</a:t>
            </a:r>
            <a:r>
              <a:rPr lang="en-US" dirty="0"/>
              <a:t>. Nam quo </a:t>
            </a:r>
            <a:r>
              <a:rPr lang="en-US" dirty="0" err="1"/>
              <a:t>maius</a:t>
            </a:r>
            <a:r>
              <a:rPr lang="en-US" dirty="0"/>
              <a:t> </a:t>
            </a:r>
            <a:r>
              <a:rPr lang="en-US" dirty="0" err="1"/>
              <a:t>cogitari</a:t>
            </a:r>
            <a:r>
              <a:rPr lang="en-US" dirty="0"/>
              <a:t> </a:t>
            </a:r>
            <a:r>
              <a:rPr lang="en-US" dirty="0" err="1"/>
              <a:t>nequit</a:t>
            </a:r>
            <a:r>
              <a:rPr lang="en-US" dirty="0"/>
              <a:t>, non </a:t>
            </a:r>
            <a:r>
              <a:rPr lang="en-US" dirty="0" err="1"/>
              <a:t>potest</a:t>
            </a:r>
            <a:r>
              <a:rPr lang="en-US" dirty="0"/>
              <a:t> </a:t>
            </a:r>
            <a:r>
              <a:rPr lang="en-US" dirty="0" err="1"/>
              <a:t>cogitari</a:t>
            </a:r>
            <a:r>
              <a:rPr lang="en-US" dirty="0"/>
              <a:t> </a:t>
            </a:r>
            <a:r>
              <a:rPr lang="en-US" dirty="0" err="1"/>
              <a:t>esse</a:t>
            </a:r>
            <a:r>
              <a:rPr lang="en-US" dirty="0"/>
              <a:t>, nisi sine initio. </a:t>
            </a:r>
            <a:r>
              <a:rPr lang="en-US" dirty="0" err="1"/>
              <a:t>Quidquid</a:t>
            </a:r>
            <a:r>
              <a:rPr lang="en-US" dirty="0"/>
              <a:t> </a:t>
            </a:r>
            <a:r>
              <a:rPr lang="en-US" dirty="0" err="1"/>
              <a:t>autem</a:t>
            </a:r>
            <a:r>
              <a:rPr lang="en-US" dirty="0"/>
              <a:t> </a:t>
            </a:r>
            <a:r>
              <a:rPr lang="en-US" dirty="0" err="1"/>
              <a:t>potest</a:t>
            </a:r>
            <a:r>
              <a:rPr lang="en-US" dirty="0"/>
              <a:t> </a:t>
            </a:r>
            <a:r>
              <a:rPr lang="en-US" dirty="0" err="1"/>
              <a:t>cogitari</a:t>
            </a:r>
            <a:r>
              <a:rPr lang="en-US" dirty="0"/>
              <a:t> </a:t>
            </a:r>
            <a:r>
              <a:rPr lang="en-US" dirty="0" err="1"/>
              <a:t>esse</a:t>
            </a:r>
            <a:r>
              <a:rPr lang="en-US" dirty="0"/>
              <a:t> et non </a:t>
            </a:r>
            <a:r>
              <a:rPr lang="en-US" dirty="0" err="1"/>
              <a:t>est</a:t>
            </a:r>
            <a:r>
              <a:rPr lang="en-US" dirty="0"/>
              <a:t>: per initium </a:t>
            </a:r>
            <a:r>
              <a:rPr lang="en-US" dirty="0" err="1"/>
              <a:t>potest</a:t>
            </a:r>
            <a:r>
              <a:rPr lang="en-US" dirty="0"/>
              <a:t> </a:t>
            </a:r>
            <a:r>
              <a:rPr lang="en-US" dirty="0" err="1"/>
              <a:t>cogitari</a:t>
            </a:r>
            <a:r>
              <a:rPr lang="en-US" dirty="0"/>
              <a:t> </a:t>
            </a:r>
            <a:r>
              <a:rPr lang="en-US" dirty="0" err="1"/>
              <a:t>esse</a:t>
            </a:r>
            <a:r>
              <a:rPr lang="en-US" dirty="0" smtClean="0"/>
              <a:t>. –Anselm, </a:t>
            </a:r>
            <a:r>
              <a:rPr lang="en-US" i="1" dirty="0" err="1" smtClean="0"/>
              <a:t>Responsorio</a:t>
            </a:r>
            <a:r>
              <a:rPr lang="en-US" dirty="0" smtClean="0"/>
              <a:t> 1</a:t>
            </a:r>
            <a:endParaRPr lang="en-US" dirty="0"/>
          </a:p>
          <a:p>
            <a:endParaRPr lang="en-US" dirty="0"/>
          </a:p>
        </p:txBody>
      </p:sp>
    </p:spTree>
    <p:extLst>
      <p:ext uri="{BB962C8B-B14F-4D97-AF65-F5344CB8AC3E}">
        <p14:creationId xmlns:p14="http://schemas.microsoft.com/office/powerpoint/2010/main" val="62393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3.2 The primary sense of </a:t>
            </a:r>
            <a:r>
              <a:rPr lang="en-US" i="1" dirty="0" err="1" smtClean="0"/>
              <a:t>intellectus</a:t>
            </a:r>
            <a:endParaRPr lang="en-US" dirty="0"/>
          </a:p>
        </p:txBody>
      </p:sp>
      <p:sp>
        <p:nvSpPr>
          <p:cNvPr id="3" name="Content Placeholder 2"/>
          <p:cNvSpPr>
            <a:spLocks noGrp="1"/>
          </p:cNvSpPr>
          <p:nvPr>
            <p:ph idx="1"/>
          </p:nvPr>
        </p:nvSpPr>
        <p:spPr/>
        <p:txBody>
          <a:bodyPr/>
          <a:lstStyle/>
          <a:p>
            <a:pPr algn="just"/>
            <a:r>
              <a:rPr lang="en-US" dirty="0"/>
              <a:t>The first of these [questions] is of this sort: Whatever the mind understands it either receives by a core meaning (</a:t>
            </a:r>
            <a:r>
              <a:rPr lang="en-US" i="1" dirty="0" err="1"/>
              <a:t>intellectu</a:t>
            </a:r>
            <a:r>
              <a:rPr lang="en-US" dirty="0"/>
              <a:t>) constituted in the nature of things and explicates to itself by a reason (in the case of that which is); or it portrays to itself in an empty imagining (in the case of what is not). Therefore, we ask, concerning the meaning (</a:t>
            </a:r>
            <a:r>
              <a:rPr lang="en-US" i="1" dirty="0" err="1"/>
              <a:t>intellectus</a:t>
            </a:r>
            <a:r>
              <a:rPr lang="en-US" dirty="0"/>
              <a:t>) of genus and others like it, whether we so understand species and genus as those things that are, and from which we grasp a true meaning (</a:t>
            </a:r>
            <a:r>
              <a:rPr lang="en-US" i="1" dirty="0" err="1"/>
              <a:t>intellectum</a:t>
            </a:r>
            <a:r>
              <a:rPr lang="en-US" dirty="0"/>
              <a:t>), or whether we are deceiving ourselves, when we form for ourselves things that are not with hollowed out imaginings</a:t>
            </a:r>
            <a:r>
              <a:rPr lang="en-US" dirty="0" smtClean="0"/>
              <a:t>. –Boethius, </a:t>
            </a:r>
            <a:r>
              <a:rPr lang="en-US" i="1" dirty="0" err="1" smtClean="0"/>
              <a:t>Commentaria</a:t>
            </a:r>
            <a:r>
              <a:rPr lang="en-US" i="1" dirty="0" smtClean="0"/>
              <a:t> in </a:t>
            </a:r>
            <a:r>
              <a:rPr lang="en-US" i="1" dirty="0" err="1" smtClean="0"/>
              <a:t>Porphyrium</a:t>
            </a:r>
            <a:r>
              <a:rPr lang="en-US" i="1" dirty="0" smtClean="0"/>
              <a:t> a se </a:t>
            </a:r>
            <a:r>
              <a:rPr lang="en-US" i="1" dirty="0" err="1" smtClean="0"/>
              <a:t>translatum</a:t>
            </a:r>
            <a:r>
              <a:rPr lang="en-US" dirty="0" smtClean="0"/>
              <a:t>.</a:t>
            </a:r>
            <a:endParaRPr lang="en-US" dirty="0"/>
          </a:p>
        </p:txBody>
      </p:sp>
    </p:spTree>
    <p:extLst>
      <p:ext uri="{BB962C8B-B14F-4D97-AF65-F5344CB8AC3E}">
        <p14:creationId xmlns:p14="http://schemas.microsoft.com/office/powerpoint/2010/main" val="54941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 </a:t>
            </a:r>
            <a:r>
              <a:rPr lang="en-US" i="1" dirty="0"/>
              <a:t>Fides </a:t>
            </a:r>
            <a:r>
              <a:rPr lang="en-US" dirty="0"/>
              <a:t>in Boethius’ topical works</a:t>
            </a:r>
          </a:p>
        </p:txBody>
      </p:sp>
      <p:sp>
        <p:nvSpPr>
          <p:cNvPr id="3" name="Content Placeholder 2"/>
          <p:cNvSpPr>
            <a:spLocks noGrp="1"/>
          </p:cNvSpPr>
          <p:nvPr>
            <p:ph idx="1"/>
          </p:nvPr>
        </p:nvSpPr>
        <p:spPr/>
        <p:txBody>
          <a:bodyPr/>
          <a:lstStyle/>
          <a:p>
            <a:pPr algn="just"/>
            <a:r>
              <a:rPr lang="en-US" dirty="0"/>
              <a:t>“Therefore we may define</a:t>
            </a:r>
            <a:r>
              <a:rPr lang="en-US" i="1" dirty="0"/>
              <a:t> </a:t>
            </a:r>
            <a:r>
              <a:rPr lang="en-US" dirty="0"/>
              <a:t>'topic' as the seat of an argument, and 'argument' as the </a:t>
            </a:r>
            <a:r>
              <a:rPr lang="en-US" i="1" dirty="0"/>
              <a:t>ratio </a:t>
            </a:r>
            <a:r>
              <a:rPr lang="en-US" dirty="0"/>
              <a:t>that grants </a:t>
            </a:r>
            <a:r>
              <a:rPr lang="en-US" i="1" dirty="0"/>
              <a:t>fides </a:t>
            </a:r>
            <a:r>
              <a:rPr lang="en-US" dirty="0"/>
              <a:t>to a doubtful matter</a:t>
            </a:r>
            <a:r>
              <a:rPr lang="en-US" dirty="0" smtClean="0"/>
              <a:t>”. –Cicero, </a:t>
            </a:r>
            <a:r>
              <a:rPr lang="en-US" i="1" dirty="0" err="1" smtClean="0"/>
              <a:t>Topica</a:t>
            </a:r>
            <a:r>
              <a:rPr lang="en-US" dirty="0" smtClean="0"/>
              <a:t> 8.</a:t>
            </a:r>
            <a:endParaRPr lang="en-US" dirty="0"/>
          </a:p>
        </p:txBody>
      </p:sp>
    </p:spTree>
    <p:extLst>
      <p:ext uri="{BB962C8B-B14F-4D97-AF65-F5344CB8AC3E}">
        <p14:creationId xmlns:p14="http://schemas.microsoft.com/office/powerpoint/2010/main" val="142057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 </a:t>
            </a:r>
            <a:r>
              <a:rPr lang="en-US" i="1" dirty="0" smtClean="0"/>
              <a:t>Fides </a:t>
            </a:r>
            <a:r>
              <a:rPr lang="en-US" dirty="0" smtClean="0"/>
              <a:t>in Boethius’ topical works</a:t>
            </a:r>
            <a:endParaRPr lang="en-US" dirty="0"/>
          </a:p>
        </p:txBody>
      </p:sp>
      <p:sp>
        <p:nvSpPr>
          <p:cNvPr id="3" name="Content Placeholder 2"/>
          <p:cNvSpPr>
            <a:spLocks noGrp="1"/>
          </p:cNvSpPr>
          <p:nvPr>
            <p:ph idx="1"/>
          </p:nvPr>
        </p:nvSpPr>
        <p:spPr/>
        <p:txBody>
          <a:bodyPr>
            <a:normAutofit/>
          </a:bodyPr>
          <a:lstStyle/>
          <a:p>
            <a:pPr algn="just"/>
            <a:r>
              <a:rPr lang="en-US" dirty="0"/>
              <a:t>There are many things that grant </a:t>
            </a:r>
            <a:r>
              <a:rPr lang="en-US" i="1" dirty="0"/>
              <a:t>fides</a:t>
            </a:r>
            <a:r>
              <a:rPr lang="en-US" dirty="0"/>
              <a:t>, but since they are not </a:t>
            </a:r>
            <a:r>
              <a:rPr lang="en-US" i="1" dirty="0" err="1"/>
              <a:t>rationes</a:t>
            </a:r>
            <a:r>
              <a:rPr lang="en-US" dirty="0"/>
              <a:t>, neither can they be </a:t>
            </a:r>
            <a:r>
              <a:rPr lang="en-US" i="1" dirty="0"/>
              <a:t>argumenta</a:t>
            </a:r>
            <a:r>
              <a:rPr lang="en-US" dirty="0"/>
              <a:t>: for instance, sight grants </a:t>
            </a:r>
            <a:r>
              <a:rPr lang="en-US" i="1" dirty="0"/>
              <a:t>fides</a:t>
            </a:r>
            <a:r>
              <a:rPr lang="en-US" dirty="0"/>
              <a:t> to things seen, but because sight is not a </a:t>
            </a:r>
            <a:r>
              <a:rPr lang="en-US" i="1" dirty="0"/>
              <a:t>ratio</a:t>
            </a:r>
            <a:r>
              <a:rPr lang="en-US" dirty="0"/>
              <a:t>, neither can it be an </a:t>
            </a:r>
            <a:r>
              <a:rPr lang="en-US" i="1" dirty="0"/>
              <a:t>argumentum</a:t>
            </a:r>
            <a:r>
              <a:rPr lang="en-US" dirty="0"/>
              <a:t>. He assumes one difference, </a:t>
            </a:r>
            <a:r>
              <a:rPr lang="en-US" i="1" dirty="0"/>
              <a:t>that which grants fides</a:t>
            </a:r>
            <a:r>
              <a:rPr lang="en-US" dirty="0"/>
              <a:t>, since every </a:t>
            </a:r>
            <a:r>
              <a:rPr lang="en-US" i="1" dirty="0"/>
              <a:t>argumentum </a:t>
            </a:r>
            <a:r>
              <a:rPr lang="en-US" dirty="0"/>
              <a:t>grants </a:t>
            </a:r>
            <a:r>
              <a:rPr lang="en-US" i="1" dirty="0"/>
              <a:t>fides</a:t>
            </a:r>
            <a:r>
              <a:rPr lang="en-US" dirty="0"/>
              <a:t>. If, then, we were to join the genus to the difference, and call this an </a:t>
            </a:r>
            <a:r>
              <a:rPr lang="en-US" i="1" dirty="0"/>
              <a:t>argumentum</a:t>
            </a:r>
            <a:r>
              <a:rPr lang="en-US" dirty="0"/>
              <a:t>… would the complete nature of an </a:t>
            </a:r>
            <a:r>
              <a:rPr lang="en-US" i="1" dirty="0"/>
              <a:t>argumentum</a:t>
            </a:r>
            <a:r>
              <a:rPr lang="en-US" dirty="0"/>
              <a:t> be made clear? Hardly…for an </a:t>
            </a:r>
            <a:r>
              <a:rPr lang="en-US" i="1" dirty="0"/>
              <a:t>argumentum </a:t>
            </a:r>
            <a:r>
              <a:rPr lang="en-US" dirty="0"/>
              <a:t>is what establishes something (</a:t>
            </a:r>
            <a:r>
              <a:rPr lang="en-US" i="1" dirty="0"/>
              <a:t>quod rem </a:t>
            </a:r>
            <a:r>
              <a:rPr lang="en-US" i="1" dirty="0" err="1"/>
              <a:t>arguit</a:t>
            </a:r>
            <a:r>
              <a:rPr lang="en-US" dirty="0"/>
              <a:t>) – that is, what proves it – and nothing can be proven unless it is </a:t>
            </a:r>
            <a:r>
              <a:rPr lang="en-US" dirty="0" smtClean="0"/>
              <a:t>doubtful.</a:t>
            </a:r>
            <a:endParaRPr lang="en-US" dirty="0"/>
          </a:p>
        </p:txBody>
      </p:sp>
    </p:spTree>
    <p:extLst>
      <p:ext uri="{BB962C8B-B14F-4D97-AF65-F5344CB8AC3E}">
        <p14:creationId xmlns:p14="http://schemas.microsoft.com/office/powerpoint/2010/main" val="3464466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2392</TotalTime>
  <Words>1687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The teaching of the trivium at Bec and its bearing upon the Anselmian programme of fides quaerens intellectum</vt:lpstr>
      <vt:lpstr>1 The current state of Anselm scholarship; the usual understanding of fides and intellectus</vt:lpstr>
      <vt:lpstr>2 The trivium at Bec in the early 12th c.</vt:lpstr>
      <vt:lpstr>3.1 Intellectus in the Boethian works of the logica vetus</vt:lpstr>
      <vt:lpstr>3.1 Intellectus in the Boethian works of the logica vetus</vt:lpstr>
      <vt:lpstr>3.1 Intellectus in the Boethian works of the logica vetus</vt:lpstr>
      <vt:lpstr>3.2 The primary sense of intellectus</vt:lpstr>
      <vt:lpstr>4 Fides in Boethius’ topical works</vt:lpstr>
      <vt:lpstr>4 Fides in Boethius’ topical works</vt:lpstr>
      <vt:lpstr>4 Fides in Boethius’ topical works</vt:lpstr>
      <vt:lpstr>4 Fides in Boethius’ topical works</vt:lpstr>
      <vt:lpstr>5 Fides quaerens intellectum</vt:lpstr>
      <vt:lpstr>The teaching of the trivium at Bec and its bearing upon the Anselmian programme of fides quaerens intellectum</vt:lpstr>
      <vt:lpstr>3.1 Intellectus in the Boethian works of the logica vetus</vt:lpstr>
      <vt:lpstr>3.2 The primary sense of intellectus</vt:lpstr>
      <vt:lpstr>Appendix: The Chiastic structure of Anselm’s Proslogion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teaching of the trivium at Bec and its bearing on the Anselmian programme of fides quaerens intellectum</dc:title>
  <dc:creator>Jacob Archambault</dc:creator>
  <cp:lastModifiedBy>Jacob Archambault</cp:lastModifiedBy>
  <cp:revision>23</cp:revision>
  <dcterms:created xsi:type="dcterms:W3CDTF">2015-07-07T10:09:45Z</dcterms:created>
  <dcterms:modified xsi:type="dcterms:W3CDTF">2015-07-09T20:21:03Z</dcterms:modified>
</cp:coreProperties>
</file>