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5" r:id="rId9"/>
    <p:sldId id="262" r:id="rId10"/>
    <p:sldId id="271" r:id="rId11"/>
    <p:sldId id="266" r:id="rId12"/>
    <p:sldId id="267" r:id="rId13"/>
    <p:sldId id="268" r:id="rId14"/>
    <p:sldId id="269" r:id="rId15"/>
    <p:sldId id="270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3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8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06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9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9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49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9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1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3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649F-FB49-492E-BF7E-DAA784FB7696}" type="datetimeFigureOut">
              <a:rPr lang="en-US" smtClean="0"/>
              <a:t>9/9/2015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DE14-7234-4718-8D5C-CC157C86B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84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cobarchambault.com/" TargetMode="External"/><Relationship Id="rId2" Type="http://schemas.openxmlformats.org/officeDocument/2006/relationships/hyperlink" Target="mailto:jarchambault@Fordha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jarchambault@Fordham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Interpretations of quantifiers and logical </a:t>
            </a:r>
            <a:r>
              <a:rPr lang="en-US" dirty="0" err="1" smtClean="0"/>
              <a:t>hylomorphism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Jacob Archambault</a:t>
            </a:r>
          </a:p>
          <a:p>
            <a:r>
              <a:rPr lang="en-US" dirty="0" smtClean="0"/>
              <a:t>Mark and Kathryn </a:t>
            </a:r>
            <a:r>
              <a:rPr lang="en-US" dirty="0" err="1" smtClean="0"/>
              <a:t>Tomasic</a:t>
            </a:r>
            <a:r>
              <a:rPr lang="en-US" dirty="0" smtClean="0"/>
              <a:t> research fellow, Fordham University, New York, NY</a:t>
            </a:r>
          </a:p>
          <a:p>
            <a:r>
              <a:rPr lang="en-US" dirty="0" smtClean="0">
                <a:hlinkClick r:id="rId2"/>
              </a:rPr>
              <a:t>jarchambault@Fordham.edu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www.jacobarchambault.com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862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 between the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intensional</a:t>
            </a:r>
            <a:r>
              <a:rPr lang="en-US" dirty="0" smtClean="0"/>
              <a:t> interpretation provides an excellent general framework for studying the relations between different modal systems (See Garson 2005).</a:t>
            </a:r>
          </a:p>
          <a:p>
            <a:pPr algn="just"/>
            <a:r>
              <a:rPr lang="en-US" dirty="0" smtClean="0"/>
              <a:t>Substitutional, </a:t>
            </a:r>
            <a:r>
              <a:rPr lang="en-US" dirty="0" err="1" smtClean="0"/>
              <a:t>objectual</a:t>
            </a:r>
            <a:r>
              <a:rPr lang="en-US" dirty="0" smtClean="0"/>
              <a:t>, and conceptual interpretations can be recaptured by adding conditions to </a:t>
            </a:r>
            <a:r>
              <a:rPr lang="en-US" i="1" dirty="0" smtClean="0"/>
              <a:t>I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Substitutional: </a:t>
            </a:r>
            <a:r>
              <a:rPr lang="en-US" i="1" dirty="0" smtClean="0"/>
              <a:t>c </a:t>
            </a:r>
            <a:r>
              <a:rPr lang="en-US" dirty="0" smtClean="0"/>
              <a:t>is a constant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(</a:t>
            </a:r>
            <a:r>
              <a:rPr lang="en-US" i="1" dirty="0" smtClean="0"/>
              <a:t>c</a:t>
            </a:r>
            <a:r>
              <a:rPr lang="en-US" dirty="0"/>
              <a:t>) ∈ </a:t>
            </a:r>
            <a:r>
              <a:rPr lang="en-US" i="1" dirty="0" smtClean="0"/>
              <a:t>I.</a:t>
            </a:r>
            <a:endParaRPr lang="en-US" i="1" dirty="0"/>
          </a:p>
          <a:p>
            <a:pPr algn="just"/>
            <a:r>
              <a:rPr lang="en-US" dirty="0" err="1" smtClean="0"/>
              <a:t>Objectual</a:t>
            </a:r>
            <a:r>
              <a:rPr lang="en-US" dirty="0" smtClean="0"/>
              <a:t>: </a:t>
            </a:r>
            <a:r>
              <a:rPr lang="en-US" i="1" dirty="0" smtClean="0"/>
              <a:t>I</a:t>
            </a:r>
            <a:r>
              <a:rPr lang="en-US" dirty="0" smtClean="0"/>
              <a:t> = the set of constant functions.</a:t>
            </a:r>
          </a:p>
          <a:p>
            <a:pPr algn="just"/>
            <a:r>
              <a:rPr lang="en-US" dirty="0" smtClean="0"/>
              <a:t>Conceptual: </a:t>
            </a:r>
            <a:r>
              <a:rPr lang="en-US" i="1" dirty="0" smtClean="0"/>
              <a:t>I</a:t>
            </a:r>
            <a:r>
              <a:rPr lang="en-US" dirty="0" smtClean="0"/>
              <a:t> = {</a:t>
            </a:r>
            <a:r>
              <a:rPr lang="en-US" i="1" dirty="0" smtClean="0"/>
              <a:t>f</a:t>
            </a:r>
            <a:r>
              <a:rPr lang="en-US" dirty="0" smtClean="0"/>
              <a:t>: </a:t>
            </a:r>
            <a:r>
              <a:rPr lang="en-US" i="1" dirty="0" smtClean="0"/>
              <a:t>f </a:t>
            </a:r>
            <a:r>
              <a:rPr lang="en-US" dirty="0" smtClean="0"/>
              <a:t>∈ (</a:t>
            </a:r>
            <a:r>
              <a:rPr lang="en-US" i="1" dirty="0" smtClean="0"/>
              <a:t>W</a:t>
            </a:r>
            <a:r>
              <a:rPr lang="en-US" dirty="0" smtClean="0"/>
              <a:t> ↦ </a:t>
            </a:r>
            <a:r>
              <a:rPr lang="en-US" i="1" dirty="0" smtClean="0"/>
              <a:t>D</a:t>
            </a:r>
            <a:r>
              <a:rPr lang="en-US" dirty="0" smtClean="0"/>
              <a:t>)}.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5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Philosophical Interpretations – the substitutional quantifier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Translation into a substitutional language does not force an ontology. It remains, literally, and until the case for reference can be made, </a:t>
            </a:r>
            <a:r>
              <a:rPr lang="en-US" i="1" dirty="0"/>
              <a:t>à </a:t>
            </a:r>
            <a:r>
              <a:rPr lang="en-US" i="1" dirty="0" err="1"/>
              <a:t>façon</a:t>
            </a:r>
            <a:r>
              <a:rPr lang="en-US" i="1" dirty="0"/>
              <a:t> de </a:t>
            </a:r>
            <a:r>
              <a:rPr lang="en-US" i="1" dirty="0" err="1"/>
              <a:t>parler</a:t>
            </a:r>
            <a:r>
              <a:rPr lang="en-US" dirty="0" smtClean="0"/>
              <a:t>. </a:t>
            </a:r>
            <a:r>
              <a:rPr lang="en-US" dirty="0"/>
              <a:t>That is the way the nominalist would like to keep it. (</a:t>
            </a:r>
            <a:r>
              <a:rPr lang="en-US" dirty="0" err="1"/>
              <a:t>Barcan</a:t>
            </a:r>
            <a:r>
              <a:rPr lang="en-US" dirty="0"/>
              <a:t> Marcus 1978)</a:t>
            </a:r>
          </a:p>
        </p:txBody>
      </p:sp>
    </p:spTree>
    <p:extLst>
      <p:ext uri="{BB962C8B-B14F-4D97-AF65-F5344CB8AC3E}">
        <p14:creationId xmlns:p14="http://schemas.microsoft.com/office/powerpoint/2010/main" val="4364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Ontology and the </a:t>
            </a:r>
            <a:r>
              <a:rPr lang="en-US" dirty="0" err="1" smtClean="0"/>
              <a:t>Objectual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very notion of singular terms [involved in substitutional interpretation] appeals implicitly to classical or </a:t>
            </a:r>
            <a:r>
              <a:rPr lang="en-US" dirty="0" err="1"/>
              <a:t>objectual</a:t>
            </a:r>
            <a:r>
              <a:rPr lang="en-US" dirty="0"/>
              <a:t> quantification</a:t>
            </a:r>
            <a:r>
              <a:rPr lang="en-US" dirty="0" smtClean="0"/>
              <a:t>. -Quine 1969.</a:t>
            </a:r>
          </a:p>
          <a:p>
            <a:pPr algn="just"/>
            <a:r>
              <a:rPr lang="en-US" dirty="0" smtClean="0"/>
              <a:t>To </a:t>
            </a:r>
            <a:r>
              <a:rPr lang="en-US" dirty="0"/>
              <a:t>be is to be the value of a bound </a:t>
            </a:r>
            <a:r>
              <a:rPr lang="en-US" dirty="0" smtClean="0"/>
              <a:t>variable -Quine 1950.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4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The philosophical underpinnings of </a:t>
            </a:r>
            <a:r>
              <a:rPr lang="en-US" dirty="0" err="1" smtClean="0"/>
              <a:t>intensional</a:t>
            </a:r>
            <a:r>
              <a:rPr lang="en-US" dirty="0" smtClean="0"/>
              <a:t> interpretations of quantification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Both Extensions and intensions are [...] thoroughly objective: in contrast to standard philosophical usage, intensions are not taken to be analytic of meanings, nor indeed to be always of a kind that a human mind can grasp. </a:t>
            </a:r>
            <a:r>
              <a:rPr lang="en-US" dirty="0" smtClean="0"/>
              <a:t>-</a:t>
            </a:r>
            <a:r>
              <a:rPr lang="en-US" dirty="0" err="1" smtClean="0"/>
              <a:t>Belnap</a:t>
            </a:r>
            <a:r>
              <a:rPr lang="en-US" dirty="0" smtClean="0"/>
              <a:t> </a:t>
            </a:r>
            <a:r>
              <a:rPr lang="en-US" dirty="0"/>
              <a:t>and Mueller </a:t>
            </a:r>
            <a:r>
              <a:rPr lang="en-US" dirty="0" smtClean="0"/>
              <a:t>2014.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3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Logical </a:t>
            </a:r>
            <a:r>
              <a:rPr lang="en-US" dirty="0" err="1"/>
              <a:t>hylomorphism</a:t>
            </a:r>
            <a:r>
              <a:rPr lang="en-US" dirty="0"/>
              <a:t> and the nature of ontology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We must understand that it does not depend on your consideration or mine whether a thing is mutable or immutable, contingent or necessary or incorruptible, any more than it does whether you are white or black, or whether you are inside or outside your house. </a:t>
            </a:r>
            <a:r>
              <a:rPr lang="en-US" dirty="0" smtClean="0"/>
              <a:t>–William of Ockham, Prologue to his </a:t>
            </a:r>
            <a:r>
              <a:rPr lang="en-US" i="1" dirty="0" smtClean="0"/>
              <a:t>Questions on Aristotle’s Physics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0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75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Interpretations of quantifiers and logical Hylomorphism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Jacob Archambault</a:t>
            </a:r>
          </a:p>
          <a:p>
            <a:r>
              <a:rPr lang="en-US" dirty="0" smtClean="0"/>
              <a:t>Fordham University</a:t>
            </a:r>
          </a:p>
          <a:p>
            <a:r>
              <a:rPr lang="en-US" dirty="0" smtClean="0">
                <a:hlinkClick r:id="rId2"/>
              </a:rPr>
              <a:t>jarchambault@Fordham.edu</a:t>
            </a:r>
            <a:endParaRPr lang="en-US" dirty="0" smtClean="0"/>
          </a:p>
          <a:p>
            <a:r>
              <a:rPr lang="en-US" dirty="0" smtClean="0"/>
              <a:t>www.jacobarchambault.com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logic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Frame: (</a:t>
            </a:r>
            <a:r>
              <a:rPr lang="en-US" i="1" dirty="0" smtClean="0"/>
              <a:t>W, R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Augmented frame: (</a:t>
            </a:r>
            <a:r>
              <a:rPr lang="en-US" i="1" dirty="0" smtClean="0"/>
              <a:t>W, R, D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Model </a:t>
            </a:r>
            <a:r>
              <a:rPr lang="en-US" i="1" dirty="0" smtClean="0"/>
              <a:t>M</a:t>
            </a:r>
            <a:r>
              <a:rPr lang="en-US" dirty="0" smtClean="0"/>
              <a:t> = (</a:t>
            </a:r>
            <a:r>
              <a:rPr lang="en-US" i="1" dirty="0" smtClean="0"/>
              <a:t>W, R, D, a</a:t>
            </a:r>
            <a:r>
              <a:rPr lang="en-US" dirty="0" smtClean="0"/>
              <a:t>)</a:t>
            </a:r>
          </a:p>
          <a:p>
            <a:pPr algn="just"/>
            <a:r>
              <a:rPr lang="en-US" dirty="0" smtClean="0"/>
              <a:t>A collection of formulae </a:t>
            </a:r>
            <a:r>
              <a:rPr lang="en-US" i="1" dirty="0" smtClean="0"/>
              <a:t>H</a:t>
            </a:r>
            <a:r>
              <a:rPr lang="en-US" dirty="0" smtClean="0"/>
              <a:t> is </a:t>
            </a:r>
            <a:r>
              <a:rPr lang="en-US" i="1" dirty="0" err="1" smtClean="0"/>
              <a:t>satisfiable</a:t>
            </a:r>
            <a:r>
              <a:rPr lang="en-US" dirty="0" smtClean="0"/>
              <a:t> if </a:t>
            </a:r>
            <a:r>
              <a:rPr lang="en-US" dirty="0" err="1" smtClean="0"/>
              <a:t>ther</a:t>
            </a:r>
            <a:r>
              <a:rPr lang="en-US" dirty="0" smtClean="0"/>
              <a:t> is an assignment on a model at some world making all the elements of </a:t>
            </a:r>
            <a:r>
              <a:rPr lang="en-US" i="1" dirty="0" smtClean="0"/>
              <a:t>H</a:t>
            </a:r>
            <a:r>
              <a:rPr lang="en-US" dirty="0" smtClean="0"/>
              <a:t> true.</a:t>
            </a:r>
          </a:p>
          <a:p>
            <a:pPr algn="just"/>
            <a:r>
              <a:rPr lang="en-US" i="1" dirty="0" smtClean="0"/>
              <a:t>An Argument H / K</a:t>
            </a:r>
            <a:r>
              <a:rPr lang="en-US" dirty="0" smtClean="0"/>
              <a:t> has a </a:t>
            </a:r>
            <a:r>
              <a:rPr lang="en-US" i="1" dirty="0" smtClean="0"/>
              <a:t>counterexample</a:t>
            </a:r>
            <a:r>
              <a:rPr lang="en-US" dirty="0" smtClean="0"/>
              <a:t> if there is a model satisfying all members of </a:t>
            </a:r>
            <a:r>
              <a:rPr lang="en-US" i="1" dirty="0" smtClean="0"/>
              <a:t>H</a:t>
            </a:r>
            <a:r>
              <a:rPr lang="en-US" dirty="0" smtClean="0"/>
              <a:t> that does not satisfy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5774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logic -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An argument is </a:t>
            </a:r>
            <a:r>
              <a:rPr lang="en-US" i="1" dirty="0" smtClean="0"/>
              <a:t>valid in a model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r>
              <a:rPr lang="en-US" dirty="0" smtClean="0"/>
              <a:t> it has no counterexample at </a:t>
            </a:r>
            <a:r>
              <a:rPr lang="en-US" i="1" dirty="0" smtClean="0"/>
              <a:t>any</a:t>
            </a:r>
            <a:r>
              <a:rPr lang="en-US" dirty="0" smtClean="0"/>
              <a:t> point in the model</a:t>
            </a:r>
          </a:p>
          <a:p>
            <a:pPr marL="0" indent="0" algn="just">
              <a:buNone/>
            </a:pPr>
            <a:r>
              <a:rPr lang="en-US" dirty="0" smtClean="0"/>
              <a:t>Validity for a class of frames: </a:t>
            </a:r>
          </a:p>
          <a:p>
            <a:pPr algn="just"/>
            <a:r>
              <a:rPr lang="en-US" dirty="0" smtClean="0"/>
              <a:t>An argument </a:t>
            </a:r>
            <a:r>
              <a:rPr lang="en-US" i="1" dirty="0" smtClean="0"/>
              <a:t>H / K</a:t>
            </a:r>
            <a:r>
              <a:rPr lang="en-US" dirty="0" smtClean="0"/>
              <a:t> is said to be </a:t>
            </a:r>
            <a:r>
              <a:rPr lang="en-US" i="1" dirty="0" smtClean="0"/>
              <a:t>locally valid </a:t>
            </a:r>
            <a:r>
              <a:rPr lang="en-US" dirty="0" smtClean="0"/>
              <a:t>for a class of frames </a:t>
            </a:r>
            <a:r>
              <a:rPr lang="en-US" i="1" dirty="0" smtClean="0"/>
              <a:t>C</a:t>
            </a:r>
            <a:r>
              <a:rPr lang="en-US" dirty="0" smtClean="0"/>
              <a:t> exactly when, for every </a:t>
            </a:r>
            <a:r>
              <a:rPr lang="en-US" dirty="0" err="1" smtClean="0"/>
              <a:t>rame</a:t>
            </a:r>
            <a:r>
              <a:rPr lang="en-US" dirty="0" smtClean="0"/>
              <a:t> in </a:t>
            </a:r>
            <a:r>
              <a:rPr lang="en-US" i="1" dirty="0" smtClean="0"/>
              <a:t>C</a:t>
            </a:r>
            <a:r>
              <a:rPr lang="en-US" dirty="0" smtClean="0"/>
              <a:t>, for every model on that frame, every world in that model satisfying all the members of </a:t>
            </a:r>
            <a:r>
              <a:rPr lang="en-US" i="1" dirty="0" smtClean="0"/>
              <a:t>H</a:t>
            </a:r>
            <a:r>
              <a:rPr lang="en-US" dirty="0" smtClean="0"/>
              <a:t> also satisfies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An argument </a:t>
            </a:r>
            <a:r>
              <a:rPr lang="en-US" i="1" dirty="0" smtClean="0"/>
              <a:t>H / K</a:t>
            </a:r>
            <a:r>
              <a:rPr lang="en-US" dirty="0" smtClean="0"/>
              <a:t> is </a:t>
            </a:r>
            <a:r>
              <a:rPr lang="en-US" i="1" dirty="0" smtClean="0"/>
              <a:t>globally valid </a:t>
            </a:r>
            <a:r>
              <a:rPr lang="en-US" dirty="0" err="1" smtClean="0"/>
              <a:t>iff</a:t>
            </a:r>
            <a:r>
              <a:rPr lang="en-US" dirty="0" smtClean="0"/>
              <a:t> for every frame in </a:t>
            </a:r>
            <a:r>
              <a:rPr lang="en-US" i="1" dirty="0" smtClean="0"/>
              <a:t>C</a:t>
            </a:r>
            <a:r>
              <a:rPr lang="en-US" dirty="0" smtClean="0"/>
              <a:t>, for every model on that frame where </a:t>
            </a:r>
            <a:r>
              <a:rPr lang="en-US" i="1" dirty="0" smtClean="0"/>
              <a:t>all </a:t>
            </a:r>
            <a:r>
              <a:rPr lang="en-US" dirty="0" smtClean="0"/>
              <a:t>members of </a:t>
            </a:r>
            <a:r>
              <a:rPr lang="en-US" i="1" dirty="0" smtClean="0"/>
              <a:t>H</a:t>
            </a:r>
            <a:r>
              <a:rPr lang="en-US" dirty="0" smtClean="0"/>
              <a:t> are </a:t>
            </a:r>
            <a:r>
              <a:rPr lang="en-US" i="1" dirty="0" smtClean="0"/>
              <a:t>valid</a:t>
            </a:r>
            <a:r>
              <a:rPr lang="en-US" dirty="0" smtClean="0"/>
              <a:t> (i.e. </a:t>
            </a:r>
            <a:r>
              <a:rPr lang="en-US" i="1" dirty="0" smtClean="0"/>
              <a:t>H</a:t>
            </a:r>
            <a:r>
              <a:rPr lang="en-US" dirty="0" smtClean="0"/>
              <a:t> holds at all points), </a:t>
            </a:r>
            <a:r>
              <a:rPr lang="en-US" i="1" dirty="0" smtClean="0"/>
              <a:t>K</a:t>
            </a:r>
            <a:r>
              <a:rPr lang="en-US" dirty="0" smtClean="0"/>
              <a:t> is also valid.</a:t>
            </a:r>
          </a:p>
        </p:txBody>
      </p:sp>
    </p:spTree>
    <p:extLst>
      <p:ext uri="{BB962C8B-B14F-4D97-AF65-F5344CB8AC3E}">
        <p14:creationId xmlns:p14="http://schemas.microsoft.com/office/powerpoint/2010/main" val="2838994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s</a:t>
            </a:r>
            <a:r>
              <a:rPr lang="en-US" dirty="0" err="1" smtClean="0"/>
              <a:t>ubstitutional</a:t>
            </a:r>
            <a:r>
              <a:rPr lang="en-US" dirty="0" smtClean="0"/>
              <a:t> interpretation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(∀</a:t>
            </a:r>
            <a:r>
              <a:rPr lang="en-US" dirty="0" err="1"/>
              <a:t>x</a:t>
            </a:r>
            <a:r>
              <a:rPr lang="en-US" i="1" dirty="0" err="1"/>
              <a:t>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every constant </a:t>
            </a:r>
            <a:r>
              <a:rPr lang="en-US" i="1" dirty="0"/>
              <a:t>c</a:t>
            </a:r>
            <a:r>
              <a:rPr lang="en-US" dirty="0"/>
              <a:t>, if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dirty="0" err="1"/>
              <a:t>E</a:t>
            </a:r>
            <a:r>
              <a:rPr lang="en-US" i="1" dirty="0" err="1"/>
              <a:t>c</a:t>
            </a:r>
            <a:r>
              <a:rPr lang="en-US" dirty="0"/>
              <a:t>) = T, then a</a:t>
            </a:r>
            <a:r>
              <a:rPr lang="en-US" baseline="-25000" dirty="0"/>
              <a:t>w</a:t>
            </a:r>
            <a:r>
              <a:rPr lang="en-US" dirty="0"/>
              <a:t>(ϕ(x/c) = T, where </a:t>
            </a:r>
            <a:r>
              <a:rPr lang="en-US" i="1" dirty="0"/>
              <a:t>ϕ</a:t>
            </a:r>
            <a:r>
              <a:rPr lang="en-US" dirty="0"/>
              <a:t>(x/c) is the sentence resulting from replacing each free instance of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(∃</a:t>
            </a:r>
            <a:r>
              <a:rPr lang="en-US" dirty="0" err="1"/>
              <a:t>x</a:t>
            </a:r>
            <a:r>
              <a:rPr lang="en-US" i="1" dirty="0" err="1"/>
              <a:t>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some constant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 err="1"/>
              <a:t>Ec</a:t>
            </a:r>
            <a:r>
              <a:rPr lang="en-US" dirty="0"/>
              <a:t>) = T and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x/c</a:t>
            </a:r>
            <a:r>
              <a:rPr lang="en-US" dirty="0"/>
              <a:t>)) = T, where 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x/c</a:t>
            </a:r>
            <a:r>
              <a:rPr lang="en-US" dirty="0"/>
              <a:t>)) is the sentence resulting from replacing each free instance of </a:t>
            </a:r>
            <a:r>
              <a:rPr lang="en-US" i="1" dirty="0"/>
              <a:t>x</a:t>
            </a:r>
            <a:r>
              <a:rPr lang="en-US" dirty="0"/>
              <a:t> in </a:t>
            </a:r>
            <a:r>
              <a:rPr lang="en-US" i="1" dirty="0"/>
              <a:t>ϕ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6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substitutional</a:t>
            </a:r>
            <a:r>
              <a:rPr lang="en-US" dirty="0" smtClean="0"/>
              <a:t> interpretation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a</a:t>
            </a:r>
            <a:r>
              <a:rPr lang="en-US" baseline="-25000" dirty="0"/>
              <a:t>w</a:t>
            </a:r>
            <a:r>
              <a:rPr lang="en-US" dirty="0"/>
              <a:t>(∀</a:t>
            </a:r>
            <a:r>
              <a:rPr lang="en-US" i="1" dirty="0" err="1"/>
              <a:t>xϕ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every term </a:t>
            </a:r>
            <a:r>
              <a:rPr lang="en-US" i="1" dirty="0"/>
              <a:t>c</a:t>
            </a:r>
            <a:r>
              <a:rPr lang="en-US" dirty="0"/>
              <a:t>, if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∈  </a:t>
            </a:r>
            <a:r>
              <a:rPr lang="en-US" i="1" dirty="0"/>
              <a:t>D(w)</a:t>
            </a:r>
            <a:r>
              <a:rPr lang="en-US" dirty="0"/>
              <a:t>, then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x/c</a:t>
            </a:r>
            <a:r>
              <a:rPr lang="en-US" dirty="0"/>
              <a:t>)) = T, where 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x/c</a:t>
            </a:r>
            <a:r>
              <a:rPr lang="en-US" dirty="0"/>
              <a:t>)) is the sentence resulting from replacing each free instance of x in </a:t>
            </a:r>
            <a:r>
              <a:rPr lang="en-US" i="1" dirty="0"/>
              <a:t>ϕ </a:t>
            </a:r>
            <a:r>
              <a:rPr lang="en-US" dirty="0"/>
              <a:t>with </a:t>
            </a:r>
            <a:r>
              <a:rPr lang="en-US" i="1" dirty="0"/>
              <a:t>c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(∃</a:t>
            </a:r>
            <a:r>
              <a:rPr lang="en-US" dirty="0" err="1"/>
              <a:t>x</a:t>
            </a:r>
            <a:r>
              <a:rPr lang="en-US" i="1" dirty="0" err="1"/>
              <a:t>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some term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∈  </a:t>
            </a:r>
            <a:r>
              <a:rPr lang="en-US" i="1" dirty="0"/>
              <a:t>D(w) </a:t>
            </a:r>
            <a:r>
              <a:rPr lang="en-US" dirty="0"/>
              <a:t>and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x/c</a:t>
            </a:r>
            <a:r>
              <a:rPr lang="en-US" dirty="0"/>
              <a:t>)) = T, where 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x/c</a:t>
            </a:r>
            <a:r>
              <a:rPr lang="en-US" dirty="0"/>
              <a:t>)) is the sentence resulting from replacing each free instance of x in </a:t>
            </a:r>
            <a:r>
              <a:rPr lang="en-US" i="1" dirty="0"/>
              <a:t>ϕ </a:t>
            </a:r>
            <a:r>
              <a:rPr lang="en-US" dirty="0"/>
              <a:t>with c.</a:t>
            </a:r>
          </a:p>
        </p:txBody>
      </p:sp>
    </p:spTree>
    <p:extLst>
      <p:ext uri="{BB962C8B-B14F-4D97-AF65-F5344CB8AC3E}">
        <p14:creationId xmlns:p14="http://schemas.microsoft.com/office/powerpoint/2010/main" val="241504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objectual</a:t>
            </a:r>
            <a:r>
              <a:rPr lang="en-US" dirty="0" smtClean="0"/>
              <a:t> interpretation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a</a:t>
            </a:r>
            <a:r>
              <a:rPr lang="en-US" baseline="-25000" dirty="0"/>
              <a:t>w</a:t>
            </a:r>
            <a:r>
              <a:rPr lang="en-US" dirty="0"/>
              <a:t>(∀</a:t>
            </a:r>
            <a:r>
              <a:rPr lang="en-US" i="1" dirty="0" err="1"/>
              <a:t>xϕ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each object </a:t>
            </a:r>
            <a:r>
              <a:rPr lang="en-US" i="1" dirty="0"/>
              <a:t>d</a:t>
            </a:r>
            <a:r>
              <a:rPr lang="en-US" dirty="0"/>
              <a:t> ∈ </a:t>
            </a:r>
            <a:r>
              <a:rPr lang="en-US" i="1" dirty="0"/>
              <a:t> D(w)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x/d</a:t>
            </a:r>
            <a:r>
              <a:rPr lang="en-US" dirty="0"/>
              <a:t>)) = T, where 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x/d</a:t>
            </a:r>
            <a:r>
              <a:rPr lang="en-US" dirty="0"/>
              <a:t>) is the hybrid sentence resulting from replacing each free instance of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i="1" dirty="0"/>
              <a:t>d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(∃</a:t>
            </a:r>
            <a:r>
              <a:rPr lang="en-US" i="1" dirty="0" err="1"/>
              <a:t>xϕ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from some object </a:t>
            </a:r>
            <a:r>
              <a:rPr lang="en-US" i="1" dirty="0"/>
              <a:t>d</a:t>
            </a:r>
            <a:r>
              <a:rPr lang="en-US" dirty="0"/>
              <a:t> ∈ </a:t>
            </a:r>
            <a:r>
              <a:rPr lang="en-US" i="1" dirty="0"/>
              <a:t> D(w)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x/d</a:t>
            </a:r>
            <a:r>
              <a:rPr lang="en-US" dirty="0"/>
              <a:t>)) = T, where 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x/d</a:t>
            </a:r>
            <a:r>
              <a:rPr lang="en-US" dirty="0"/>
              <a:t>) is the hybrid sentence resulting from replacing each free instance of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i="1" dirty="0"/>
              <a:t>d</a:t>
            </a:r>
            <a:r>
              <a:rPr lang="en-US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031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The </a:t>
            </a:r>
            <a:r>
              <a:rPr lang="en-US" dirty="0" err="1" smtClean="0"/>
              <a:t>objectual</a:t>
            </a:r>
            <a:r>
              <a:rPr lang="en-US" dirty="0" smtClean="0"/>
              <a:t> interpretation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M, w</a:t>
            </a:r>
            <a:r>
              <a:rPr lang="en-US" dirty="0"/>
              <a:t> ⊢</a:t>
            </a:r>
            <a:r>
              <a:rPr lang="en-US" i="1" baseline="-25000" dirty="0"/>
              <a:t>v</a:t>
            </a:r>
            <a:r>
              <a:rPr lang="en-US" dirty="0"/>
              <a:t> (∀x)</a:t>
            </a:r>
            <a:r>
              <a:rPr lang="en-US" i="1" dirty="0"/>
              <a:t>ϕ </a:t>
            </a:r>
            <a:r>
              <a:rPr lang="en-US" dirty="0" err="1"/>
              <a:t>iff</a:t>
            </a:r>
            <a:r>
              <a:rPr lang="en-US" dirty="0"/>
              <a:t> for every </a:t>
            </a:r>
            <a:r>
              <a:rPr lang="en-US" i="1" dirty="0"/>
              <a:t>x</a:t>
            </a:r>
            <a:r>
              <a:rPr lang="en-US" dirty="0"/>
              <a:t>-variant </a:t>
            </a:r>
            <a:r>
              <a:rPr lang="en-US" i="1" dirty="0"/>
              <a:t>v'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M, w</a:t>
            </a:r>
            <a:r>
              <a:rPr lang="en-US" dirty="0"/>
              <a:t> ⊢</a:t>
            </a:r>
            <a:r>
              <a:rPr lang="en-US" baseline="-25000" dirty="0"/>
              <a:t>v'</a:t>
            </a:r>
            <a:r>
              <a:rPr lang="en-US" dirty="0"/>
              <a:t> </a:t>
            </a:r>
            <a:r>
              <a:rPr lang="en-US" i="1" dirty="0"/>
              <a:t>ϕ</a:t>
            </a:r>
            <a:endParaRPr lang="en-US" dirty="0"/>
          </a:p>
          <a:p>
            <a:pPr algn="just"/>
            <a:r>
              <a:rPr lang="en-US" i="1" dirty="0"/>
              <a:t>M, w</a:t>
            </a:r>
            <a:r>
              <a:rPr lang="en-US" dirty="0"/>
              <a:t> ⊢</a:t>
            </a:r>
            <a:r>
              <a:rPr lang="en-US" i="1" baseline="-25000" dirty="0"/>
              <a:t>v</a:t>
            </a:r>
            <a:r>
              <a:rPr lang="en-US" dirty="0"/>
              <a:t> (∃x)</a:t>
            </a:r>
            <a:r>
              <a:rPr lang="en-US" i="1" dirty="0"/>
              <a:t>ϕ </a:t>
            </a:r>
            <a:r>
              <a:rPr lang="en-US" dirty="0" err="1"/>
              <a:t>iff</a:t>
            </a:r>
            <a:r>
              <a:rPr lang="en-US" dirty="0"/>
              <a:t> for some x-variant </a:t>
            </a:r>
            <a:r>
              <a:rPr lang="en-US" i="1" dirty="0"/>
              <a:t>v'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M, w</a:t>
            </a:r>
            <a:r>
              <a:rPr lang="en-US" dirty="0"/>
              <a:t> ⊢</a:t>
            </a:r>
            <a:r>
              <a:rPr lang="en-US" i="1" baseline="-25000" dirty="0"/>
              <a:t>v’</a:t>
            </a:r>
            <a:r>
              <a:rPr lang="en-US" dirty="0"/>
              <a:t> </a:t>
            </a:r>
            <a:r>
              <a:rPr lang="en-US" i="1" dirty="0"/>
              <a:t>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/>
              <a:t>The conceptual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(∀</a:t>
            </a:r>
            <a:r>
              <a:rPr lang="en-US" i="1" dirty="0" err="1"/>
              <a:t>xϕ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all </a:t>
            </a:r>
            <a:r>
              <a:rPr lang="en-US" i="1" dirty="0"/>
              <a:t>f</a:t>
            </a:r>
            <a:r>
              <a:rPr lang="en-US" dirty="0"/>
              <a:t>, if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 ∈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 then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 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i="1" dirty="0"/>
              <a:t>f</a:t>
            </a:r>
            <a:r>
              <a:rPr lang="en-US" dirty="0"/>
              <a:t>) = T, where 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/f) is the hybrid sentence resulting from replacing each free instance of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algn="just"/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(∃</a:t>
            </a:r>
            <a:r>
              <a:rPr lang="en-US" i="1" dirty="0" err="1"/>
              <a:t>xϕ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some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 ∈ </a:t>
            </a:r>
            <a:r>
              <a:rPr lang="en-US" i="1" dirty="0"/>
              <a:t>D</a:t>
            </a:r>
            <a:r>
              <a:rPr lang="en-US" dirty="0"/>
              <a:t>(</a:t>
            </a:r>
            <a:r>
              <a:rPr lang="en-US" i="1" dirty="0"/>
              <a:t>w</a:t>
            </a:r>
            <a:r>
              <a:rPr lang="en-US" dirty="0"/>
              <a:t>), and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i="1" dirty="0"/>
              <a:t>f</a:t>
            </a:r>
            <a:r>
              <a:rPr lang="en-US" dirty="0"/>
              <a:t>)) = T, where 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/</a:t>
            </a:r>
            <a:r>
              <a:rPr lang="en-US" i="1" dirty="0"/>
              <a:t>f</a:t>
            </a:r>
            <a:r>
              <a:rPr lang="en-US" dirty="0"/>
              <a:t>) is the hybrid sentence resulting from replacing each free instance of </a:t>
            </a:r>
            <a:r>
              <a:rPr lang="en-US" i="1" dirty="0"/>
              <a:t>x</a:t>
            </a:r>
            <a:r>
              <a:rPr lang="en-US" dirty="0"/>
              <a:t> with </a:t>
            </a:r>
            <a:r>
              <a:rPr lang="en-US" i="1" dirty="0"/>
              <a:t>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05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intensional</a:t>
            </a:r>
            <a:r>
              <a:rPr lang="en-US" dirty="0" smtClean="0"/>
              <a:t>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/>
              <a:t>M = (W, R, D, I, a</a:t>
            </a:r>
            <a:r>
              <a:rPr lang="en-US" i="1" dirty="0" smtClean="0"/>
              <a:t>)</a:t>
            </a:r>
          </a:p>
          <a:p>
            <a:pPr algn="just"/>
            <a:r>
              <a:rPr lang="en-US" dirty="0"/>
              <a:t>I is a subset of the set of functions from W into </a:t>
            </a:r>
            <a:r>
              <a:rPr lang="en-US" dirty="0" smtClean="0"/>
              <a:t>D</a:t>
            </a:r>
          </a:p>
          <a:p>
            <a:pPr algn="just"/>
            <a:r>
              <a:rPr lang="en-US" i="1" dirty="0" smtClean="0"/>
              <a:t>a</a:t>
            </a:r>
            <a:r>
              <a:rPr lang="en-US" baseline="-25000" dirty="0" smtClean="0"/>
              <a:t>w</a:t>
            </a:r>
            <a:r>
              <a:rPr lang="en-US" dirty="0"/>
              <a:t>(∀</a:t>
            </a:r>
            <a:r>
              <a:rPr lang="en-US" i="1" dirty="0" err="1"/>
              <a:t>xϕ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every </a:t>
            </a:r>
            <a:r>
              <a:rPr lang="en-US" dirty="0" err="1"/>
              <a:t>i</a:t>
            </a:r>
            <a:r>
              <a:rPr lang="en-US" dirty="0"/>
              <a:t> ∈ </a:t>
            </a:r>
            <a:r>
              <a:rPr lang="en-US" i="1" dirty="0"/>
              <a:t>I</a:t>
            </a:r>
            <a:r>
              <a:rPr lang="en-US" dirty="0"/>
              <a:t>, if </a:t>
            </a:r>
            <a:r>
              <a:rPr lang="en-US" dirty="0" err="1"/>
              <a:t>i</a:t>
            </a:r>
            <a:r>
              <a:rPr lang="en-US" dirty="0"/>
              <a:t>(w) ∈ D(w), then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</a:t>
            </a:r>
            <a:r>
              <a:rPr lang="en-US" i="1" dirty="0" err="1"/>
              <a:t>i</a:t>
            </a:r>
            <a:r>
              <a:rPr lang="en-US" dirty="0"/>
              <a:t>)) = T, where 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</a:t>
            </a:r>
            <a:r>
              <a:rPr lang="en-US" i="1" dirty="0" err="1"/>
              <a:t>i</a:t>
            </a:r>
            <a:r>
              <a:rPr lang="en-US" dirty="0"/>
              <a:t>) is the hybrid sentence resulting from replacing each free instance of </a:t>
            </a:r>
            <a:r>
              <a:rPr lang="en-US" i="1" dirty="0"/>
              <a:t>x</a:t>
            </a:r>
            <a:r>
              <a:rPr lang="en-US" dirty="0"/>
              <a:t> in </a:t>
            </a:r>
            <a:r>
              <a:rPr lang="en-US" i="1" dirty="0"/>
              <a:t>ϕ</a:t>
            </a:r>
            <a:r>
              <a:rPr lang="en-US" dirty="0"/>
              <a:t> with </a:t>
            </a:r>
            <a:r>
              <a:rPr lang="en-US" i="1" dirty="0" err="1"/>
              <a:t>i</a:t>
            </a:r>
            <a:r>
              <a:rPr lang="en-US" dirty="0" smtClean="0"/>
              <a:t>.</a:t>
            </a:r>
          </a:p>
          <a:p>
            <a:pPr algn="just"/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(∃</a:t>
            </a:r>
            <a:r>
              <a:rPr lang="en-US" i="1" dirty="0" err="1"/>
              <a:t>xϕ</a:t>
            </a:r>
            <a:r>
              <a:rPr lang="en-US" dirty="0"/>
              <a:t>) = T </a:t>
            </a:r>
            <a:r>
              <a:rPr lang="en-US" dirty="0" err="1"/>
              <a:t>iff</a:t>
            </a:r>
            <a:r>
              <a:rPr lang="en-US" dirty="0"/>
              <a:t> for some </a:t>
            </a:r>
            <a:r>
              <a:rPr lang="en-US" dirty="0" err="1"/>
              <a:t>i</a:t>
            </a:r>
            <a:r>
              <a:rPr lang="en-US" dirty="0"/>
              <a:t> ∈</a:t>
            </a:r>
            <a:r>
              <a:rPr lang="en-US" dirty="0" smtClean="0"/>
              <a:t> </a:t>
            </a:r>
            <a:r>
              <a:rPr lang="en-US" i="1" dirty="0"/>
              <a:t>I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(w) ∈ D(w) and </a:t>
            </a:r>
            <a:r>
              <a:rPr lang="en-US" i="1" dirty="0"/>
              <a:t>a</a:t>
            </a:r>
            <a:r>
              <a:rPr lang="en-US" i="1" baseline="-25000" dirty="0"/>
              <a:t>w</a:t>
            </a:r>
            <a:r>
              <a:rPr lang="en-US" dirty="0"/>
              <a:t>(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</a:t>
            </a:r>
            <a:r>
              <a:rPr lang="en-US" i="1" dirty="0" err="1"/>
              <a:t>i</a:t>
            </a:r>
            <a:r>
              <a:rPr lang="en-US" dirty="0"/>
              <a:t>)) = T, where </a:t>
            </a:r>
            <a:r>
              <a:rPr lang="en-US" i="1" dirty="0"/>
              <a:t>ϕ</a:t>
            </a:r>
            <a:r>
              <a:rPr lang="en-US" dirty="0"/>
              <a:t>(</a:t>
            </a:r>
            <a:r>
              <a:rPr lang="en-US" i="1" dirty="0"/>
              <a:t>x/</a:t>
            </a:r>
            <a:r>
              <a:rPr lang="en-US" i="1" dirty="0" err="1"/>
              <a:t>i</a:t>
            </a:r>
            <a:r>
              <a:rPr lang="en-US" dirty="0"/>
              <a:t>) is the hybrid sentence resulting from replacing each free instance of </a:t>
            </a:r>
            <a:r>
              <a:rPr lang="en-US" i="1" dirty="0"/>
              <a:t>x</a:t>
            </a:r>
            <a:r>
              <a:rPr lang="en-US" dirty="0"/>
              <a:t> in </a:t>
            </a:r>
            <a:r>
              <a:rPr lang="en-US" i="1" dirty="0"/>
              <a:t>ϕ</a:t>
            </a:r>
            <a:r>
              <a:rPr lang="en-US" dirty="0"/>
              <a:t> with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282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1063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Interpretations of quantifiers and logical hylomorphism</vt:lpstr>
      <vt:lpstr>Modal logic - Basics</vt:lpstr>
      <vt:lpstr>Modal logic - Basics</vt:lpstr>
      <vt:lpstr>The substitutional interpretation - 1</vt:lpstr>
      <vt:lpstr>The substitutional interpretation - 2</vt:lpstr>
      <vt:lpstr>The objectual interpretation - 1</vt:lpstr>
      <vt:lpstr>The objectual interpretation - 2</vt:lpstr>
      <vt:lpstr>The conceptual interpretation</vt:lpstr>
      <vt:lpstr>The intensional interpretation</vt:lpstr>
      <vt:lpstr>Relations between the semantics</vt:lpstr>
      <vt:lpstr>Philosophical Interpretations – the substitutional quantifier</vt:lpstr>
      <vt:lpstr>Ontology and the Objectual Interpretation</vt:lpstr>
      <vt:lpstr>The philosophical underpinnings of intensional interpretations of quantification</vt:lpstr>
      <vt:lpstr>Logical hylomorphism and the nature of ontology</vt:lpstr>
      <vt:lpstr>PowerPoint Presentation</vt:lpstr>
      <vt:lpstr>Interpretations of quantifiers and logical Hylomorphism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Interpretations of quantifiers and logical Hylomorphism</dc:title>
  <dc:creator>Jacob Archambault</dc:creator>
  <cp:lastModifiedBy>Jacob Archambault</cp:lastModifiedBy>
  <cp:revision>24</cp:revision>
  <dcterms:created xsi:type="dcterms:W3CDTF">2015-04-24T10:39:54Z</dcterms:created>
  <dcterms:modified xsi:type="dcterms:W3CDTF">2015-09-09T06:41:59Z</dcterms:modified>
</cp:coreProperties>
</file>