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72" r:id="rId8"/>
    <p:sldId id="273" r:id="rId9"/>
    <p:sldId id="270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1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DA4-EA37-424F-9AF3-E0D9E2923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F40DD-E129-8F43-ADF7-B41C2A430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Sal Russo, Jacob Hollander, &amp; </a:t>
            </a:r>
            <a:r>
              <a:rPr lang="en-US"/>
              <a:t>Jacob Avchen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9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991B-5FDC-7C4A-9F13-6B93B27A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Improvements/Limitations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81C42-266C-F24B-88BB-E1F8E34CB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E1A43-AD60-CE40-B184-B83EEFA9F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41068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user interactive webpage to demonstrate our model</a:t>
            </a:r>
          </a:p>
          <a:p>
            <a:r>
              <a:rPr lang="en-US" dirty="0"/>
              <a:t>Better train our models to prioritize errors being false positives rather than true negatives</a:t>
            </a:r>
          </a:p>
          <a:p>
            <a:r>
              <a:rPr lang="en-US" dirty="0"/>
              <a:t>More effectively deal with an unbalanced dataset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9962B-6076-0846-9329-4F616D2C7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2AB5E-E5AD-9A40-93E5-E1B1B2E9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41068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Our features (V’s) came from sensitive information and therefore could not be backtracked to any values that would make sense to us</a:t>
            </a:r>
          </a:p>
        </p:txBody>
      </p:sp>
    </p:spTree>
    <p:extLst>
      <p:ext uri="{BB962C8B-B14F-4D97-AF65-F5344CB8AC3E}">
        <p14:creationId xmlns:p14="http://schemas.microsoft.com/office/powerpoint/2010/main" val="336747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F0BC-4979-414E-8A00-D1BCAA4E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A326-8CFF-974B-820D-4C3246083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705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25F75-EAAC-4049-8324-3B86D81E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Project Proposal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86EFB-13FF-2848-B30B-A13E88C18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 Utilize multiple machine learning modeling techniques to identify whether a credit card purchase is fraudulent or not fraudulent</a:t>
            </a:r>
          </a:p>
          <a:p>
            <a:pP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C9B470CD-8894-D44A-87B2-09F665BCD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790" y="1493371"/>
            <a:ext cx="6267743" cy="35726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26936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61A3AD-E43D-664B-8273-A78912BE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A454C-3BE7-E34E-8327-671FA66D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Pandas for data acquisition &amp; data cleaning</a:t>
            </a:r>
          </a:p>
          <a:p>
            <a:r>
              <a:rPr lang="en-US" dirty="0"/>
              <a:t>Matplotlib &amp; Seaborn for data visualization</a:t>
            </a:r>
          </a:p>
          <a:p>
            <a:r>
              <a:rPr lang="en-US" dirty="0" err="1"/>
              <a:t>SciKit</a:t>
            </a:r>
            <a:r>
              <a:rPr lang="en-US" dirty="0"/>
              <a:t> learn for machine learning modeling &amp; scaling</a:t>
            </a:r>
          </a:p>
          <a:p>
            <a:r>
              <a:rPr lang="en-US" dirty="0" err="1"/>
              <a:t>Keras</a:t>
            </a:r>
            <a:r>
              <a:rPr lang="en-US" dirty="0"/>
              <a:t> for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16151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71C39-1122-CA45-A1B7-6E593F68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5E43-FA5A-A94E-918E-EA621E23A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Data is extracted from a csv file provided by Kaggle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Over 3 million transactions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Cut into snippets of equal cases of fraud &amp; not fraud transactions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We used 7 variables to train the models. Because this data is generated and not sensitive user data, we don’t have to censor it using Principal Component Analysis.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EF2B03-1CE4-45E4-A452-2DB02D91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498" y="2413000"/>
            <a:ext cx="5905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7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6A617-608B-A548-9AB8-CC939F4A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SVM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6B54E83-B279-484C-9DFB-5835349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2999"/>
            <a:ext cx="3404372" cy="4444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Tested a 75/25 train/test split of balanced fraud to not fraud transactions</a:t>
            </a:r>
          </a:p>
          <a:p>
            <a:r>
              <a:rPr lang="en-US" sz="1600" dirty="0"/>
              <a:t>Achieved a .772 Test Accuracy with the SVM Model</a:t>
            </a:r>
          </a:p>
          <a:p>
            <a:r>
              <a:rPr lang="en-US" sz="1600" dirty="0"/>
              <a:t>We had 287 cases of True Fraud, and 650 cases of falsely flagged Fraud.</a:t>
            </a:r>
          </a:p>
          <a:p>
            <a:endParaRPr lang="en-US" sz="1600" dirty="0"/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97349-40EE-4FEC-9237-B0FC1F31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004" y="2643647"/>
            <a:ext cx="7554995" cy="4214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01B6B9-0B65-4A48-A1B2-9539C1C7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55" y="40606"/>
            <a:ext cx="7554995" cy="26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703BD-4EF0-4C41-9DF8-D5BB4E4D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K Nearest Neighbors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2A026D1-174F-4BF9-A202-16A823FEC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Tested a 75/25 train/test split of balanced fraud to not fraud transactions</a:t>
            </a:r>
          </a:p>
          <a:p>
            <a:r>
              <a:rPr lang="en-US" sz="1600" dirty="0"/>
              <a:t>Plotted K1-K19</a:t>
            </a:r>
          </a:p>
          <a:p>
            <a:r>
              <a:rPr lang="en-US" sz="1600" dirty="0"/>
              <a:t>Closest accuracy was using K=17 at 0.936/0.927</a:t>
            </a:r>
          </a:p>
          <a:p>
            <a:r>
              <a:rPr lang="en-US" sz="1600" dirty="0"/>
              <a:t>Highest test accuracy was at K=5 with an accuracy of 0.938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270DB-FD22-4CD0-9741-F3B568D28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842" y="-2"/>
            <a:ext cx="7539158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19C875-82A8-4851-A9AE-4BEE08DC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46" y="3429000"/>
            <a:ext cx="74343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1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703BD-4EF0-4C41-9DF8-D5BB4E4D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Neural Network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2A026D1-174F-4BF9-A202-16A823FEC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404372" cy="444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Our first Neural Model has a single hidden layer</a:t>
            </a:r>
          </a:p>
          <a:p>
            <a:r>
              <a:rPr lang="en-US" sz="1600" dirty="0"/>
              <a:t>We used all 7 values in our data</a:t>
            </a:r>
          </a:p>
          <a:p>
            <a:r>
              <a:rPr lang="en-US" sz="1600" dirty="0"/>
              <a:t>The model’s predictive accuracy rounded out to 94.5%</a:t>
            </a:r>
          </a:p>
          <a:p>
            <a:r>
              <a:rPr lang="en-US" sz="1600" dirty="0"/>
              <a:t>Compared to the actual values, the model returned 129 False Positive values and missed 95 cases of fraud out of 4107 points of data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1BAA74-8825-4BD0-A216-60735262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396" y="12408"/>
            <a:ext cx="7528969" cy="2200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4136BF-8F1A-428D-8BBB-85E6CDF7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005" y="2750669"/>
            <a:ext cx="7563337" cy="4107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92F90-8F2E-4FBD-B3FD-962EFAD6A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005" y="2144721"/>
            <a:ext cx="7551947" cy="6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7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703BD-4EF0-4C41-9DF8-D5BB4E4D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Deep Neural Network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2A026D1-174F-4BF9-A202-16A823FEC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404372" cy="443259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dirty="0"/>
              <a:t>Our second Neural Model has 2 hidden layers</a:t>
            </a:r>
          </a:p>
          <a:p>
            <a:r>
              <a:rPr lang="en-US" sz="1600" dirty="0"/>
              <a:t>We used the same distribution of data for both models </a:t>
            </a:r>
          </a:p>
          <a:p>
            <a:r>
              <a:rPr lang="en-US" sz="1600" dirty="0"/>
              <a:t>The Deep Model’s predictive accuracy rounded out to 98.2%</a:t>
            </a:r>
          </a:p>
          <a:p>
            <a:r>
              <a:rPr lang="en-US" sz="1600" dirty="0"/>
              <a:t>Compared to the actual values, the Deep Model returned 27 False Positives and missed 46 cases of fraud</a:t>
            </a:r>
          </a:p>
          <a:p>
            <a:r>
              <a:rPr lang="en-US" sz="1600" dirty="0"/>
              <a:t>This model was much more accurate than the first Neural Network, missing less than half the amount of cases of fraud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1BAA74-8825-4BD0-A216-60735262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396" y="12408"/>
            <a:ext cx="7528969" cy="22695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F5CAA-30F4-4933-83A0-61F00993C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396" y="2743693"/>
            <a:ext cx="7528969" cy="41018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150885-4CE6-4369-8218-7F4219ABC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004" y="2185988"/>
            <a:ext cx="7554996" cy="5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0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46C8-CE0E-A449-A4E1-A18A54AA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 Accuracies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567000-2419-8C46-953E-6E1EEDE45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26019"/>
              </p:ext>
            </p:extLst>
          </p:nvPr>
        </p:nvGraphicFramePr>
        <p:xfrm>
          <a:off x="1141412" y="2949251"/>
          <a:ext cx="9909173" cy="2486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86">
                  <a:extLst>
                    <a:ext uri="{9D8B030D-6E8A-4147-A177-3AD203B41FA5}">
                      <a16:colId xmlns:a16="http://schemas.microsoft.com/office/drawing/2014/main" val="1537926376"/>
                    </a:ext>
                  </a:extLst>
                </a:gridCol>
                <a:gridCol w="1439119">
                  <a:extLst>
                    <a:ext uri="{9D8B030D-6E8A-4147-A177-3AD203B41FA5}">
                      <a16:colId xmlns:a16="http://schemas.microsoft.com/office/drawing/2014/main" val="289090238"/>
                    </a:ext>
                  </a:extLst>
                </a:gridCol>
                <a:gridCol w="1771042">
                  <a:extLst>
                    <a:ext uri="{9D8B030D-6E8A-4147-A177-3AD203B41FA5}">
                      <a16:colId xmlns:a16="http://schemas.microsoft.com/office/drawing/2014/main" val="2628097267"/>
                    </a:ext>
                  </a:extLst>
                </a:gridCol>
                <a:gridCol w="1771042">
                  <a:extLst>
                    <a:ext uri="{9D8B030D-6E8A-4147-A177-3AD203B41FA5}">
                      <a16:colId xmlns:a16="http://schemas.microsoft.com/office/drawing/2014/main" val="3388743988"/>
                    </a:ext>
                  </a:extLst>
                </a:gridCol>
                <a:gridCol w="1771042">
                  <a:extLst>
                    <a:ext uri="{9D8B030D-6E8A-4147-A177-3AD203B41FA5}">
                      <a16:colId xmlns:a16="http://schemas.microsoft.com/office/drawing/2014/main" val="2170388826"/>
                    </a:ext>
                  </a:extLst>
                </a:gridCol>
                <a:gridCol w="1771042">
                  <a:extLst>
                    <a:ext uri="{9D8B030D-6E8A-4147-A177-3AD203B41FA5}">
                      <a16:colId xmlns:a16="http://schemas.microsoft.com/office/drawing/2014/main" val="462321652"/>
                    </a:ext>
                  </a:extLst>
                </a:gridCol>
              </a:tblGrid>
              <a:tr h="6755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68522"/>
                  </a:ext>
                </a:extLst>
              </a:tr>
              <a:tr h="531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76169"/>
                  </a:ext>
                </a:extLst>
              </a:tr>
              <a:tr h="531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57647"/>
                  </a:ext>
                </a:extLst>
              </a:tr>
              <a:tr h="531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1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01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424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Credit Card Fraud Detection</vt:lpstr>
      <vt:lpstr>Project Proposal</vt:lpstr>
      <vt:lpstr>Tools</vt:lpstr>
      <vt:lpstr>Our Dataset</vt:lpstr>
      <vt:lpstr>SVM</vt:lpstr>
      <vt:lpstr>K Nearest Neighbors</vt:lpstr>
      <vt:lpstr>Neural Network</vt:lpstr>
      <vt:lpstr>Deep Neural Network</vt:lpstr>
      <vt:lpstr>Comparison of Model Accuracies</vt:lpstr>
      <vt:lpstr>Improvements/Limitations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jakehollander1997@gmail.com</dc:creator>
  <cp:lastModifiedBy>Salvatore Russo</cp:lastModifiedBy>
  <cp:revision>25</cp:revision>
  <dcterms:created xsi:type="dcterms:W3CDTF">2020-07-22T01:50:10Z</dcterms:created>
  <dcterms:modified xsi:type="dcterms:W3CDTF">2020-10-28T20:20:28Z</dcterms:modified>
</cp:coreProperties>
</file>