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26" r:id="rId2"/>
    <p:sldId id="428" r:id="rId3"/>
    <p:sldId id="434" r:id="rId4"/>
    <p:sldId id="417" r:id="rId5"/>
    <p:sldId id="427" r:id="rId6"/>
    <p:sldId id="365" r:id="rId7"/>
    <p:sldId id="366" r:id="rId8"/>
    <p:sldId id="381" r:id="rId9"/>
    <p:sldId id="383" r:id="rId10"/>
    <p:sldId id="382" r:id="rId11"/>
    <p:sldId id="384" r:id="rId12"/>
    <p:sldId id="412" r:id="rId13"/>
    <p:sldId id="406" r:id="rId14"/>
    <p:sldId id="410" r:id="rId15"/>
    <p:sldId id="407" r:id="rId16"/>
    <p:sldId id="337" r:id="rId17"/>
    <p:sldId id="336" r:id="rId18"/>
    <p:sldId id="402" r:id="rId19"/>
    <p:sldId id="375" r:id="rId20"/>
    <p:sldId id="376" r:id="rId21"/>
    <p:sldId id="377" r:id="rId22"/>
    <p:sldId id="378" r:id="rId23"/>
    <p:sldId id="379" r:id="rId24"/>
    <p:sldId id="380" r:id="rId25"/>
    <p:sldId id="429" r:id="rId26"/>
    <p:sldId id="430" r:id="rId27"/>
    <p:sldId id="431" r:id="rId28"/>
    <p:sldId id="432" r:id="rId29"/>
    <p:sldId id="385" r:id="rId30"/>
    <p:sldId id="386" r:id="rId31"/>
    <p:sldId id="433" r:id="rId32"/>
    <p:sldId id="387" r:id="rId33"/>
    <p:sldId id="388" r:id="rId34"/>
    <p:sldId id="409" r:id="rId35"/>
    <p:sldId id="389" r:id="rId36"/>
    <p:sldId id="390" r:id="rId37"/>
    <p:sldId id="391" r:id="rId38"/>
    <p:sldId id="392" r:id="rId39"/>
    <p:sldId id="369" r:id="rId40"/>
    <p:sldId id="335" r:id="rId41"/>
  </p:sldIdLst>
  <p:sldSz cx="9144000" cy="6858000" type="screen4x3"/>
  <p:notesSz cx="7315200" cy="9601200"/>
  <p:embeddedFontLst>
    <p:embeddedFont>
      <p:font typeface="Berlin Sans FB" panose="020E0602020502020306" pitchFamily="34" charset="0"/>
      <p:regular r:id="rId44"/>
      <p:bold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Cambria Math" panose="02040503050406030204" pitchFamily="18" charset="0"/>
      <p:regular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Franklin Gothic Medium" panose="020B0603020102020204" pitchFamily="34" charset="0"/>
      <p:regular r:id="rId55"/>
      <p:italic r:id="rId56"/>
    </p:embeddedFont>
    <p:embeddedFont>
      <p:font typeface="Tahoma" panose="020B0604030504040204" pitchFamily="34" charset="0"/>
      <p:regular r:id="rId57"/>
      <p:bold r:id="rId5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87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ank" initials="adb" lastIdx="6" clrIdx="0"/>
  <p:cmAuthor id="1" name="Paul Beame" initials="PB" lastIdx="4" clrIdx="1"/>
  <p:cmAuthor id="2" name="Adam Blank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923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6190" autoAdjust="0"/>
  </p:normalViewPr>
  <p:slideViewPr>
    <p:cSldViewPr snapToGrid="0" snapToObjects="1">
      <p:cViewPr varScale="1">
        <p:scale>
          <a:sx n="80" d="100"/>
          <a:sy n="80" d="100"/>
        </p:scale>
        <p:origin x="52" y="132"/>
      </p:cViewPr>
      <p:guideLst>
        <p:guide orient="horz" pos="2160"/>
        <p:guide pos="2880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AC262-2D36-B24B-BBA6-07BABCC10E5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96AE4-098B-B346-AFC8-7004B7E8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9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 userDrawn="1"/>
        </p:nvSpPr>
        <p:spPr>
          <a:xfrm>
            <a:off x="1558290" y="3429000"/>
            <a:ext cx="6027420" cy="271886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>
                <a:latin typeface="Berlin Sans FB" pitchFamily="34" charset="0"/>
              </a:rPr>
              <a:t>Foundations of Computing I</a:t>
            </a:r>
            <a:endParaRPr lang="en-US" sz="6600" dirty="0">
              <a:latin typeface="Berlin Sans FB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496224" y="662740"/>
            <a:ext cx="215155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chemeClr val="accent4">
                    <a:lumMod val="25000"/>
                  </a:schemeClr>
                </a:solidFill>
                <a:latin typeface="Berlin Sans FB" pitchFamily="34" charset="0"/>
              </a:rPr>
              <a:t>CSE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832774" y="1394260"/>
            <a:ext cx="145424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chemeClr val="accent4">
                    <a:lumMod val="25000"/>
                  </a:schemeClr>
                </a:solidFill>
                <a:latin typeface="Berlin Sans FB" pitchFamily="34" charset="0"/>
              </a:rPr>
              <a:t>311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626787" y="5889813"/>
            <a:ext cx="1866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Berlin Sans FB" pitchFamily="34" charset="0"/>
                <a:cs typeface="Franklin Gothic Medium"/>
              </a:rPr>
              <a:t>Fall 2014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50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4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30.pn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10" Type="http://schemas.openxmlformats.org/officeDocument/2006/relationships/image" Target="../media/image6.png"/><Relationship Id="rId4" Type="http://schemas.openxmlformats.org/officeDocument/2006/relationships/tags" Target="../tags/tag8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88128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3: Digital Circuits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3FAB7C-4DD1-4D00-8139-8E9F627B2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697" y="2038991"/>
            <a:ext cx="4206605" cy="27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14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Logic Circuits</a:t>
            </a:r>
          </a:p>
        </p:txBody>
      </p:sp>
      <p:sp>
        <p:nvSpPr>
          <p:cNvPr id="24" name="TextBox 17"/>
          <p:cNvSpPr txBox="1">
            <a:spLocks noChangeArrowheads="1"/>
          </p:cNvSpPr>
          <p:nvPr/>
        </p:nvSpPr>
        <p:spPr bwMode="auto">
          <a:xfrm>
            <a:off x="1647955" y="4280257"/>
            <a:ext cx="5930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C00000"/>
                </a:solidFill>
                <a:latin typeface="Franklin Gothic Medium" pitchFamily="34" charset="0"/>
              </a:rPr>
              <a:t>Wires can send one value to multiple gates!</a:t>
            </a: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6341150" y="2387516"/>
            <a:ext cx="4539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OR</a:t>
            </a: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4630094" y="3212346"/>
            <a:ext cx="5741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AND</a:t>
            </a:r>
          </a:p>
        </p:txBody>
      </p:sp>
      <p:sp>
        <p:nvSpPr>
          <p:cNvPr id="40" name="TextBox 6"/>
          <p:cNvSpPr txBox="1">
            <a:spLocks noChangeArrowheads="1"/>
          </p:cNvSpPr>
          <p:nvPr/>
        </p:nvSpPr>
        <p:spPr bwMode="auto">
          <a:xfrm>
            <a:off x="2416344" y="2396847"/>
            <a:ext cx="5629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NOT</a:t>
            </a:r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5261176" y="2716410"/>
            <a:ext cx="1017850" cy="653000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508760" y="1571746"/>
            <a:ext cx="3665030" cy="309506"/>
            <a:chOff x="1181861" y="4024012"/>
            <a:chExt cx="3665030" cy="309506"/>
          </a:xfrm>
        </p:grpSpPr>
        <p:sp>
          <p:nvSpPr>
            <p:cNvPr id="38" name="TextBox 6"/>
            <p:cNvSpPr txBox="1">
              <a:spLocks noChangeArrowheads="1"/>
            </p:cNvSpPr>
            <p:nvPr/>
          </p:nvSpPr>
          <p:spPr bwMode="auto">
            <a:xfrm>
              <a:off x="4272695" y="4025741"/>
              <a:ext cx="57419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AND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181861" y="4024012"/>
              <a:ext cx="3066871" cy="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Elbow Connector 46"/>
          <p:cNvCxnSpPr/>
          <p:nvPr/>
        </p:nvCxnSpPr>
        <p:spPr>
          <a:xfrm>
            <a:off x="5261176" y="1720759"/>
            <a:ext cx="1025615" cy="649824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532791" y="3530341"/>
            <a:ext cx="3066871" cy="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3128245" y="1896493"/>
            <a:ext cx="1442498" cy="660152"/>
          </a:xfrm>
          <a:prstGeom prst="bentConnector3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>
            <a:off x="3116797" y="2558876"/>
            <a:ext cx="1475245" cy="645689"/>
          </a:xfrm>
          <a:prstGeom prst="bentConnector3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98052" y="1310685"/>
            <a:ext cx="33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itchFamily="18" charset="0"/>
                <a:ea typeface="Cambria Math" pitchFamily="18" charset="0"/>
                <a:cs typeface="Franklin Gothic Medium"/>
              </a:rPr>
              <a:t>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68423" y="2260254"/>
            <a:ext cx="33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itchFamily="18" charset="0"/>
                <a:ea typeface="Cambria Math" pitchFamily="18" charset="0"/>
                <a:cs typeface="Franklin Gothic Medium"/>
              </a:rPr>
              <a:t>q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55019" y="3259905"/>
            <a:ext cx="33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itchFamily="18" charset="0"/>
                <a:ea typeface="Cambria Math" pitchFamily="18" charset="0"/>
                <a:cs typeface="Franklin Gothic Medium"/>
              </a:rPr>
              <a:t>r</a:t>
            </a:r>
          </a:p>
        </p:txBody>
      </p:sp>
      <p:sp>
        <p:nvSpPr>
          <p:cNvPr id="27" name="Rectangle 42"/>
          <p:cNvSpPr>
            <a:spLocks noChangeArrowheads="1"/>
          </p:cNvSpPr>
          <p:nvPr/>
        </p:nvSpPr>
        <p:spPr bwMode="auto">
          <a:xfrm>
            <a:off x="7327257" y="2396843"/>
            <a:ext cx="2794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sz="1400" dirty="0"/>
              <a:t>OUT</a:t>
            </a:r>
          </a:p>
        </p:txBody>
      </p:sp>
      <p:pic>
        <p:nvPicPr>
          <p:cNvPr id="29" name="Picture 50" descr="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121" y="2203829"/>
            <a:ext cx="1398901" cy="68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51" descr="no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19" y="2217133"/>
            <a:ext cx="121980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9" descr="a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66" y="3042468"/>
            <a:ext cx="1419502" cy="649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9" descr="a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455" y="1427851"/>
            <a:ext cx="1419502" cy="61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52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Logic Circuits</a:t>
            </a:r>
          </a:p>
        </p:txBody>
      </p:sp>
      <p:sp>
        <p:nvSpPr>
          <p:cNvPr id="24" name="TextBox 17"/>
          <p:cNvSpPr txBox="1">
            <a:spLocks noChangeArrowheads="1"/>
          </p:cNvSpPr>
          <p:nvPr/>
        </p:nvSpPr>
        <p:spPr bwMode="auto">
          <a:xfrm>
            <a:off x="1647955" y="4280257"/>
            <a:ext cx="5930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C00000"/>
                </a:solidFill>
                <a:latin typeface="Franklin Gothic Medium" pitchFamily="34" charset="0"/>
              </a:rPr>
              <a:t>Wires can send one value to multiple gates!</a:t>
            </a: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6341150" y="2387516"/>
            <a:ext cx="4539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OR</a:t>
            </a: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4630094" y="3212346"/>
            <a:ext cx="5741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AND</a:t>
            </a:r>
          </a:p>
        </p:txBody>
      </p:sp>
      <p:sp>
        <p:nvSpPr>
          <p:cNvPr id="40" name="TextBox 6"/>
          <p:cNvSpPr txBox="1">
            <a:spLocks noChangeArrowheads="1"/>
          </p:cNvSpPr>
          <p:nvPr/>
        </p:nvSpPr>
        <p:spPr bwMode="auto">
          <a:xfrm>
            <a:off x="2416344" y="2396847"/>
            <a:ext cx="5629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NOT</a:t>
            </a:r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5261176" y="2716410"/>
            <a:ext cx="1017850" cy="653000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508760" y="1571746"/>
            <a:ext cx="3665030" cy="309506"/>
            <a:chOff x="1181861" y="4024012"/>
            <a:chExt cx="3665030" cy="309506"/>
          </a:xfrm>
        </p:grpSpPr>
        <p:sp>
          <p:nvSpPr>
            <p:cNvPr id="38" name="TextBox 6"/>
            <p:cNvSpPr txBox="1">
              <a:spLocks noChangeArrowheads="1"/>
            </p:cNvSpPr>
            <p:nvPr/>
          </p:nvSpPr>
          <p:spPr bwMode="auto">
            <a:xfrm>
              <a:off x="4272695" y="4025741"/>
              <a:ext cx="57419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AND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181861" y="4024012"/>
              <a:ext cx="3066871" cy="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Elbow Connector 46"/>
          <p:cNvCxnSpPr/>
          <p:nvPr/>
        </p:nvCxnSpPr>
        <p:spPr>
          <a:xfrm>
            <a:off x="5261176" y="1720759"/>
            <a:ext cx="1025615" cy="649824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532791" y="3530341"/>
            <a:ext cx="3066871" cy="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3128245" y="1896493"/>
            <a:ext cx="1442498" cy="660152"/>
          </a:xfrm>
          <a:prstGeom prst="bentConnector3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>
            <a:off x="3116797" y="2558876"/>
            <a:ext cx="1475245" cy="645689"/>
          </a:xfrm>
          <a:prstGeom prst="bentConnector3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98052" y="1310685"/>
            <a:ext cx="33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itchFamily="18" charset="0"/>
                <a:ea typeface="Cambria Math" pitchFamily="18" charset="0"/>
                <a:cs typeface="Franklin Gothic Medium"/>
              </a:rPr>
              <a:t>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68423" y="2260254"/>
            <a:ext cx="33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itchFamily="18" charset="0"/>
                <a:ea typeface="Cambria Math" pitchFamily="18" charset="0"/>
                <a:cs typeface="Franklin Gothic Medium"/>
              </a:rPr>
              <a:t>q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55019" y="3259905"/>
            <a:ext cx="33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itchFamily="18" charset="0"/>
                <a:ea typeface="Cambria Math" pitchFamily="18" charset="0"/>
                <a:cs typeface="Franklin Gothic Medium"/>
              </a:rPr>
              <a:t>r</a:t>
            </a:r>
          </a:p>
        </p:txBody>
      </p:sp>
      <p:sp>
        <p:nvSpPr>
          <p:cNvPr id="27" name="Rectangle 42"/>
          <p:cNvSpPr>
            <a:spLocks noChangeArrowheads="1"/>
          </p:cNvSpPr>
          <p:nvPr/>
        </p:nvSpPr>
        <p:spPr bwMode="auto">
          <a:xfrm>
            <a:off x="7327257" y="2396843"/>
            <a:ext cx="2794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sz="1400" dirty="0"/>
              <a:t>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425617" y="5402585"/>
                <a:ext cx="53428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Franklin Gothic Medium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/>
                              <a:cs typeface="Franklin Gothic Medium"/>
                            </a:rPr>
                            <m:t>∧¬</m:t>
                          </m:r>
                          <m:r>
                            <a:rPr lang="en-US" sz="2400" b="0" i="1" smtClean="0">
                              <a:latin typeface="Cambria Math"/>
                              <a:cs typeface="Franklin Gothic Medium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/>
                              <a:cs typeface="Franklin Gothic Medium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Franklin Gothic Medium"/>
                        </a:rPr>
                        <m:t>∨(¬</m:t>
                      </m:r>
                      <m:r>
                        <a:rPr lang="en-US" sz="2400" b="0" i="1" smtClean="0">
                          <a:latin typeface="Cambria Math"/>
                          <a:cs typeface="Franklin Gothic Medium"/>
                        </a:rPr>
                        <m:t>𝑞</m:t>
                      </m:r>
                      <m:r>
                        <a:rPr lang="en-US" sz="2400" b="0" i="1" smtClean="0">
                          <a:latin typeface="Cambria Math"/>
                          <a:cs typeface="Franklin Gothic Medium"/>
                        </a:rPr>
                        <m:t>∧</m:t>
                      </m:r>
                      <m:r>
                        <a:rPr lang="en-US" sz="2400" b="0" i="1" smtClean="0">
                          <a:latin typeface="Cambria Math"/>
                          <a:cs typeface="Franklin Gothic Medium"/>
                        </a:rPr>
                        <m:t>𝑟</m:t>
                      </m:r>
                      <m:r>
                        <a:rPr lang="en-US" sz="2400" b="0" i="1" smtClean="0">
                          <a:latin typeface="Cambria Math"/>
                          <a:cs typeface="Franklin Gothic Medium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617" y="5402585"/>
                <a:ext cx="534281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46" y="5309514"/>
            <a:ext cx="5346192" cy="55473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9" name="Picture 50" descr="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121" y="2203829"/>
            <a:ext cx="1398901" cy="68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51" descr="not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19" y="2217133"/>
            <a:ext cx="121980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9" descr="an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66" y="3042468"/>
            <a:ext cx="1419502" cy="649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9" descr="an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455" y="1427851"/>
            <a:ext cx="1419502" cy="61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333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44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72360" y="1235835"/>
                <a:ext cx="8229600" cy="5245391"/>
              </a:xfrm>
            </p:spPr>
            <p:txBody>
              <a:bodyPr rtlCol="0">
                <a:normAutofit fontScale="92500" lnSpcReduction="20000"/>
              </a:bodyPr>
              <a:lstStyle/>
              <a:p>
                <a:pPr marL="0" indent="0" eaLnBrk="1" fontAlgn="auto" hangingPunct="1">
                  <a:lnSpc>
                    <a:spcPct val="90000"/>
                  </a:lnSpc>
                  <a:spcAft>
                    <a:spcPts val="0"/>
                  </a:spcAft>
                  <a:buNone/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NAND</a:t>
                </a:r>
              </a:p>
              <a:p>
                <a:pPr marL="0" indent="0" eaLnBrk="1" fontAlgn="auto" hangingPunct="1">
                  <a:lnSpc>
                    <a:spcPct val="90000"/>
                  </a:lnSpc>
                  <a:spcAft>
                    <a:spcPts val="0"/>
                  </a:spcAft>
                  <a:buNone/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¬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∧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>
                    <a:solidFill>
                      <a:schemeClr val="tx1"/>
                    </a:solidFill>
                  </a:rPr>
                </a:br>
                <a:br>
                  <a:rPr lang="en-US" dirty="0"/>
                </a:br>
                <a:endParaRPr lang="en-US" dirty="0"/>
              </a:p>
              <a:p>
                <a:pPr marL="0" indent="0" eaLnBrk="1" fontAlgn="auto" hangingPunct="1">
                  <a:lnSpc>
                    <a:spcPct val="90000"/>
                  </a:lnSpc>
                  <a:spcAft>
                    <a:spcPts val="0"/>
                  </a:spcAft>
                  <a:buNone/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NOR</a:t>
                </a:r>
              </a:p>
              <a:p>
                <a:pPr marL="0" indent="0" eaLnBrk="1" fontAlgn="auto" hangingPunct="1">
                  <a:lnSpc>
                    <a:spcPct val="90000"/>
                  </a:lnSpc>
                  <a:spcAft>
                    <a:spcPts val="0"/>
                  </a:spcAft>
                  <a:buNone/>
                  <a:defRPr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pPr marL="0" indent="0" eaLnBrk="1" fontAlgn="auto" hangingPunct="1">
                  <a:lnSpc>
                    <a:spcPct val="90000"/>
                  </a:lnSpc>
                  <a:spcAft>
                    <a:spcPts val="0"/>
                  </a:spcAft>
                  <a:buNone/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XOR</a:t>
                </a:r>
                <a:br>
                  <a:rPr lang="en-US" dirty="0"/>
                </a:b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 eaLnBrk="1" fontAlgn="auto" hangingPunct="1">
                  <a:lnSpc>
                    <a:spcPct val="90000"/>
                  </a:lnSpc>
                  <a:spcAft>
                    <a:spcPts val="0"/>
                  </a:spcAft>
                  <a:buNone/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XNOR</a:t>
                </a:r>
                <a:br>
                  <a:rPr lang="en-US" dirty="0"/>
                </a:b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4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2360" y="1235835"/>
                <a:ext cx="8229600" cy="5245391"/>
              </a:xfrm>
              <a:blipFill rotWithShape="0">
                <a:blip r:embed="rId2"/>
                <a:stretch>
                  <a:fillRect l="-1778" t="-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4022337" y="1278989"/>
            <a:ext cx="3670300" cy="5202237"/>
            <a:chOff x="2166938" y="1392238"/>
            <a:chExt cx="3670300" cy="5202237"/>
          </a:xfrm>
        </p:grpSpPr>
        <p:grpSp>
          <p:nvGrpSpPr>
            <p:cNvPr id="34" name="Group 51"/>
            <p:cNvGrpSpPr>
              <a:grpSpLocks/>
            </p:cNvGrpSpPr>
            <p:nvPr/>
          </p:nvGrpSpPr>
          <p:grpSpPr bwMode="auto">
            <a:xfrm>
              <a:off x="2505075" y="5499704"/>
              <a:ext cx="1061467" cy="814388"/>
              <a:chOff x="1564" y="2656"/>
              <a:chExt cx="913" cy="713"/>
            </a:xfrm>
          </p:grpSpPr>
          <p:pic>
            <p:nvPicPr>
              <p:cNvPr id="66" name="Picture 4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225" t="33083" r="47865" b="57475"/>
              <a:stretch>
                <a:fillRect/>
              </a:stretch>
            </p:blipFill>
            <p:spPr bwMode="auto">
              <a:xfrm>
                <a:off x="1564" y="2656"/>
                <a:ext cx="893" cy="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" name="Picture 5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70" t="46907" r="51361" b="43521"/>
              <a:stretch>
                <a:fillRect/>
              </a:stretch>
            </p:blipFill>
            <p:spPr bwMode="auto">
              <a:xfrm>
                <a:off x="2192" y="2665"/>
                <a:ext cx="285" cy="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5" name="Picture 4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25" t="33083" r="47865" b="57475"/>
            <a:stretch>
              <a:fillRect/>
            </a:stretch>
          </p:blipFill>
          <p:spPr bwMode="auto">
            <a:xfrm>
              <a:off x="2466976" y="4114310"/>
              <a:ext cx="1099566" cy="863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2192338" y="1579563"/>
              <a:ext cx="338137" cy="588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p</a:t>
              </a:r>
            </a:p>
          </p:txBody>
        </p:sp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2192338" y="1843088"/>
              <a:ext cx="274637" cy="588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q</a:t>
              </a:r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3683000" y="1730375"/>
              <a:ext cx="525463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out</a:t>
              </a:r>
            </a:p>
          </p:txBody>
        </p:sp>
        <p:grpSp>
          <p:nvGrpSpPr>
            <p:cNvPr id="39" name="Group 16"/>
            <p:cNvGrpSpPr>
              <a:grpSpLocks/>
            </p:cNvGrpSpPr>
            <p:nvPr/>
          </p:nvGrpSpPr>
          <p:grpSpPr bwMode="auto">
            <a:xfrm>
              <a:off x="4578350" y="1392238"/>
              <a:ext cx="1258888" cy="1127125"/>
              <a:chOff x="2572" y="512"/>
              <a:chExt cx="804" cy="720"/>
            </a:xfrm>
          </p:grpSpPr>
          <p:sp>
            <p:nvSpPr>
              <p:cNvPr id="63" name="Line 13"/>
              <p:cNvSpPr>
                <a:spLocks noChangeShapeType="1"/>
              </p:cNvSpPr>
              <p:nvPr/>
            </p:nvSpPr>
            <p:spPr bwMode="auto">
              <a:xfrm>
                <a:off x="2572" y="656"/>
                <a:ext cx="7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4"/>
              <p:cNvSpPr>
                <a:spLocks noChangeShapeType="1"/>
              </p:cNvSpPr>
              <p:nvPr/>
            </p:nvSpPr>
            <p:spPr bwMode="auto">
              <a:xfrm>
                <a:off x="3144" y="540"/>
                <a:ext cx="0" cy="6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15"/>
              <p:cNvSpPr>
                <a:spLocks noChangeArrowheads="1"/>
              </p:cNvSpPr>
              <p:nvPr/>
            </p:nvSpPr>
            <p:spPr bwMode="auto">
              <a:xfrm>
                <a:off x="2616" y="512"/>
                <a:ext cx="76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p	q	out</a:t>
                </a:r>
                <a:b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0	0	1</a:t>
                </a:r>
                <a:b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0	1	1</a:t>
                </a:r>
                <a:b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1	0	1</a:t>
                </a:r>
              </a:p>
              <a:p>
                <a:pPr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1	1	0</a:t>
                </a:r>
              </a:p>
            </p:txBody>
          </p:sp>
        </p:grpSp>
        <p:grpSp>
          <p:nvGrpSpPr>
            <p:cNvPr id="40" name="Group 20"/>
            <p:cNvGrpSpPr>
              <a:grpSpLocks/>
            </p:cNvGrpSpPr>
            <p:nvPr/>
          </p:nvGrpSpPr>
          <p:grpSpPr bwMode="auto">
            <a:xfrm>
              <a:off x="4565650" y="2746375"/>
              <a:ext cx="1258888" cy="1127125"/>
              <a:chOff x="2564" y="1376"/>
              <a:chExt cx="804" cy="720"/>
            </a:xfrm>
          </p:grpSpPr>
          <p:sp>
            <p:nvSpPr>
              <p:cNvPr id="60" name="Line 17"/>
              <p:cNvSpPr>
                <a:spLocks noChangeShapeType="1"/>
              </p:cNvSpPr>
              <p:nvPr/>
            </p:nvSpPr>
            <p:spPr bwMode="auto">
              <a:xfrm>
                <a:off x="2564" y="1520"/>
                <a:ext cx="7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18"/>
              <p:cNvSpPr>
                <a:spLocks noChangeShapeType="1"/>
              </p:cNvSpPr>
              <p:nvPr/>
            </p:nvSpPr>
            <p:spPr bwMode="auto">
              <a:xfrm>
                <a:off x="3136" y="1404"/>
                <a:ext cx="0" cy="6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19"/>
              <p:cNvSpPr>
                <a:spLocks noChangeArrowheads="1"/>
              </p:cNvSpPr>
              <p:nvPr/>
            </p:nvSpPr>
            <p:spPr bwMode="auto">
              <a:xfrm>
                <a:off x="2608" y="1376"/>
                <a:ext cx="76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p	q	out</a:t>
                </a:r>
                <a:b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0	0	1</a:t>
                </a:r>
                <a:b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0	1	0</a:t>
                </a:r>
                <a:b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1	0	0</a:t>
                </a:r>
              </a:p>
              <a:p>
                <a:pPr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1	1	0</a:t>
                </a:r>
              </a:p>
            </p:txBody>
          </p:sp>
        </p:grpSp>
        <p:sp>
          <p:nvSpPr>
            <p:cNvPr id="41" name="Rectangle 21"/>
            <p:cNvSpPr>
              <a:spLocks noChangeArrowheads="1"/>
            </p:cNvSpPr>
            <p:nvPr/>
          </p:nvSpPr>
          <p:spPr bwMode="auto">
            <a:xfrm>
              <a:off x="3644900" y="3133725"/>
              <a:ext cx="5270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out</a:t>
              </a:r>
            </a:p>
          </p:txBody>
        </p:sp>
        <p:sp>
          <p:nvSpPr>
            <p:cNvPr id="42" name="Rectangle 22"/>
            <p:cNvSpPr>
              <a:spLocks noChangeArrowheads="1"/>
            </p:cNvSpPr>
            <p:nvPr/>
          </p:nvSpPr>
          <p:spPr bwMode="auto">
            <a:xfrm>
              <a:off x="2166938" y="2959100"/>
              <a:ext cx="338137" cy="588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p</a:t>
              </a:r>
            </a:p>
          </p:txBody>
        </p:sp>
        <p:sp>
          <p:nvSpPr>
            <p:cNvPr id="43" name="Rectangle 23"/>
            <p:cNvSpPr>
              <a:spLocks noChangeArrowheads="1"/>
            </p:cNvSpPr>
            <p:nvPr/>
          </p:nvSpPr>
          <p:spPr bwMode="auto">
            <a:xfrm>
              <a:off x="2166938" y="3284538"/>
              <a:ext cx="276225" cy="588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q</a:t>
              </a:r>
            </a:p>
          </p:txBody>
        </p:sp>
        <p:sp>
          <p:nvSpPr>
            <p:cNvPr id="44" name="Rectangle 25"/>
            <p:cNvSpPr>
              <a:spLocks noChangeArrowheads="1"/>
            </p:cNvSpPr>
            <p:nvPr/>
          </p:nvSpPr>
          <p:spPr bwMode="auto">
            <a:xfrm>
              <a:off x="2228850" y="4287838"/>
              <a:ext cx="339725" cy="588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p</a:t>
              </a:r>
            </a:p>
          </p:txBody>
        </p:sp>
        <p:sp>
          <p:nvSpPr>
            <p:cNvPr id="45" name="Rectangle 26"/>
            <p:cNvSpPr>
              <a:spLocks noChangeArrowheads="1"/>
            </p:cNvSpPr>
            <p:nvPr/>
          </p:nvSpPr>
          <p:spPr bwMode="auto">
            <a:xfrm>
              <a:off x="2241550" y="4589463"/>
              <a:ext cx="276225" cy="588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q</a:t>
              </a:r>
            </a:p>
          </p:txBody>
        </p:sp>
        <p:sp>
          <p:nvSpPr>
            <p:cNvPr id="46" name="Rectangle 27"/>
            <p:cNvSpPr>
              <a:spLocks noChangeArrowheads="1"/>
            </p:cNvSpPr>
            <p:nvPr/>
          </p:nvSpPr>
          <p:spPr bwMode="auto">
            <a:xfrm>
              <a:off x="3606800" y="4464050"/>
              <a:ext cx="5270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out</a:t>
              </a:r>
            </a:p>
          </p:txBody>
        </p:sp>
        <p:grpSp>
          <p:nvGrpSpPr>
            <p:cNvPr id="47" name="Group 31"/>
            <p:cNvGrpSpPr>
              <a:grpSpLocks/>
            </p:cNvGrpSpPr>
            <p:nvPr/>
          </p:nvGrpSpPr>
          <p:grpSpPr bwMode="auto">
            <a:xfrm>
              <a:off x="4565650" y="5465763"/>
              <a:ext cx="1258888" cy="1128712"/>
              <a:chOff x="2564" y="3112"/>
              <a:chExt cx="804" cy="720"/>
            </a:xfrm>
          </p:grpSpPr>
          <p:sp>
            <p:nvSpPr>
              <p:cNvPr id="57" name="Line 28"/>
              <p:cNvSpPr>
                <a:spLocks noChangeShapeType="1"/>
              </p:cNvSpPr>
              <p:nvPr/>
            </p:nvSpPr>
            <p:spPr bwMode="auto">
              <a:xfrm>
                <a:off x="2564" y="3256"/>
                <a:ext cx="7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29"/>
              <p:cNvSpPr>
                <a:spLocks noChangeShapeType="1"/>
              </p:cNvSpPr>
              <p:nvPr/>
            </p:nvSpPr>
            <p:spPr bwMode="auto">
              <a:xfrm>
                <a:off x="3136" y="3140"/>
                <a:ext cx="0" cy="6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Rectangle 30"/>
              <p:cNvSpPr>
                <a:spLocks noChangeArrowheads="1"/>
              </p:cNvSpPr>
              <p:nvPr/>
            </p:nvSpPr>
            <p:spPr bwMode="auto">
              <a:xfrm>
                <a:off x="2608" y="3112"/>
                <a:ext cx="76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p	q	out</a:t>
                </a:r>
              </a:p>
              <a:p>
                <a:pPr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0	0	1</a:t>
                </a:r>
                <a:b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0	1	0</a:t>
                </a:r>
                <a:b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1	0	0</a:t>
                </a:r>
              </a:p>
              <a:p>
                <a:pPr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1	1	1</a:t>
                </a:r>
              </a:p>
            </p:txBody>
          </p:sp>
        </p:grpSp>
        <p:grpSp>
          <p:nvGrpSpPr>
            <p:cNvPr id="48" name="Group 35"/>
            <p:cNvGrpSpPr>
              <a:grpSpLocks/>
            </p:cNvGrpSpPr>
            <p:nvPr/>
          </p:nvGrpSpPr>
          <p:grpSpPr bwMode="auto">
            <a:xfrm>
              <a:off x="4565650" y="4149725"/>
              <a:ext cx="1258888" cy="1128713"/>
              <a:chOff x="2564" y="2272"/>
              <a:chExt cx="804" cy="720"/>
            </a:xfrm>
          </p:grpSpPr>
          <p:sp>
            <p:nvSpPr>
              <p:cNvPr id="54" name="Line 32"/>
              <p:cNvSpPr>
                <a:spLocks noChangeShapeType="1"/>
              </p:cNvSpPr>
              <p:nvPr/>
            </p:nvSpPr>
            <p:spPr bwMode="auto">
              <a:xfrm>
                <a:off x="2564" y="2416"/>
                <a:ext cx="7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33"/>
              <p:cNvSpPr>
                <a:spLocks noChangeShapeType="1"/>
              </p:cNvSpPr>
              <p:nvPr/>
            </p:nvSpPr>
            <p:spPr bwMode="auto">
              <a:xfrm>
                <a:off x="3136" y="2300"/>
                <a:ext cx="0" cy="6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Rectangle 34"/>
              <p:cNvSpPr>
                <a:spLocks noChangeArrowheads="1"/>
              </p:cNvSpPr>
              <p:nvPr/>
            </p:nvSpPr>
            <p:spPr bwMode="auto">
              <a:xfrm>
                <a:off x="2608" y="2272"/>
                <a:ext cx="76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p	q	out</a:t>
                </a:r>
                <a:b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0	0	0</a:t>
                </a:r>
                <a:b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0	1	1</a:t>
                </a:r>
                <a:b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1	0	1</a:t>
                </a:r>
              </a:p>
              <a:p>
                <a:pPr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1	1	0</a:t>
                </a:r>
              </a:p>
            </p:txBody>
          </p:sp>
        </p:grpSp>
        <p:sp>
          <p:nvSpPr>
            <p:cNvPr id="49" name="Rectangle 36"/>
            <p:cNvSpPr>
              <a:spLocks noChangeArrowheads="1"/>
            </p:cNvSpPr>
            <p:nvPr/>
          </p:nvSpPr>
          <p:spPr bwMode="auto">
            <a:xfrm>
              <a:off x="3619500" y="5829300"/>
              <a:ext cx="5270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out</a:t>
              </a:r>
            </a:p>
          </p:txBody>
        </p:sp>
        <p:sp>
          <p:nvSpPr>
            <p:cNvPr id="50" name="Rectangle 39"/>
            <p:cNvSpPr>
              <a:spLocks noChangeArrowheads="1"/>
            </p:cNvSpPr>
            <p:nvPr/>
          </p:nvSpPr>
          <p:spPr bwMode="auto">
            <a:xfrm>
              <a:off x="2179638" y="5667375"/>
              <a:ext cx="338137" cy="588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p</a:t>
              </a:r>
            </a:p>
          </p:txBody>
        </p:sp>
        <p:sp>
          <p:nvSpPr>
            <p:cNvPr id="51" name="Rectangle 40"/>
            <p:cNvSpPr>
              <a:spLocks noChangeArrowheads="1"/>
            </p:cNvSpPr>
            <p:nvPr/>
          </p:nvSpPr>
          <p:spPr bwMode="auto">
            <a:xfrm>
              <a:off x="2166938" y="5930900"/>
              <a:ext cx="276225" cy="588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q</a:t>
              </a:r>
            </a:p>
          </p:txBody>
        </p:sp>
        <p:pic>
          <p:nvPicPr>
            <p:cNvPr id="52" name="Picture 4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36" t="46907" r="51361" b="43521"/>
            <a:stretch>
              <a:fillRect/>
            </a:stretch>
          </p:blipFill>
          <p:spPr bwMode="auto">
            <a:xfrm>
              <a:off x="2466975" y="2827696"/>
              <a:ext cx="1099567" cy="85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36" t="34462" r="51361" b="56151"/>
            <a:stretch>
              <a:fillRect/>
            </a:stretch>
          </p:blipFill>
          <p:spPr bwMode="auto">
            <a:xfrm>
              <a:off x="2474577" y="1406437"/>
              <a:ext cx="1091965" cy="835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5437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6482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Combinational Logic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output = F(input)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>
              <a:solidFill>
                <a:srgbClr val="C000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Sequential Logic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/>
              <a:t>output</a:t>
            </a:r>
            <a:r>
              <a:rPr lang="en-US" i="1" baseline="-25000" dirty="0" err="1"/>
              <a:t>t</a:t>
            </a:r>
            <a:r>
              <a:rPr lang="en-US" dirty="0"/>
              <a:t> = F(output</a:t>
            </a:r>
            <a:r>
              <a:rPr lang="en-US" i="1" baseline="-25000" dirty="0"/>
              <a:t>t-1</a:t>
            </a:r>
            <a:r>
              <a:rPr lang="en-US" dirty="0"/>
              <a:t>, </a:t>
            </a:r>
            <a:r>
              <a:rPr lang="en-US" dirty="0" err="1"/>
              <a:t>input</a:t>
            </a:r>
            <a:r>
              <a:rPr lang="en-US" baseline="-25000" dirty="0" err="1"/>
              <a:t>t</a:t>
            </a:r>
            <a:r>
              <a:rPr lang="en-US" dirty="0"/>
              <a:t>)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 </a:t>
            </a:r>
            <a:r>
              <a:rPr lang="en-US" sz="2800" dirty="0">
                <a:latin typeface="Franklin Gothic Medium" panose="020B0603020102020204" pitchFamily="34" charset="0"/>
              </a:rPr>
              <a:t>output dependent on history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latin typeface="Franklin Gothic Medium" panose="020B0603020102020204" pitchFamily="34" charset="0"/>
              </a:rPr>
              <a:t> concept of a time step (clock, t)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3200" dirty="0">
                <a:latin typeface="Franklin Gothic Medium" panose="020B0603020102020204" pitchFamily="34" charset="0"/>
              </a:rPr>
              <a:t>Covered in CSE 369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26539"/>
            <a:ext cx="3821502" cy="141905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9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993574"/>
          </a:xfrm>
        </p:spPr>
        <p:txBody>
          <a:bodyPr rtlCol="0">
            <a:normAutofit fontScale="77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Combinational Logic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output = F(input)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>
              <a:solidFill>
                <a:srgbClr val="C000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>
              <a:solidFill>
                <a:schemeClr val="bg1"/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>
              <a:solidFill>
                <a:schemeClr val="bg1"/>
              </a:solidFill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tabLst>
                <a:tab pos="2481263" algn="l"/>
                <a:tab pos="541655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Boolean Algebra: another notation for logic </a:t>
            </a:r>
            <a:r>
              <a:rPr lang="en-US" dirty="0">
                <a:solidFill>
                  <a:srgbClr val="C00000"/>
                </a:solidFill>
              </a:rPr>
              <a:t>consisting of…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r>
              <a:rPr lang="en-US" dirty="0"/>
              <a:t>a set of elements B = {0, 1}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r>
              <a:rPr lang="en-US" dirty="0"/>
              <a:t>binary operations { + , • }   (OR,  AND)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r>
              <a:rPr lang="en-US" dirty="0"/>
              <a:t>and a unary operation { ’ }  (NOT 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4" name="Picture 2" descr="http://library.thinkquest.org/C0126120/boo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59264" y="1026341"/>
            <a:ext cx="26670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" y="1216325"/>
            <a:ext cx="3821502" cy="102654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65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Boolean Algebra</a:t>
            </a:r>
          </a:p>
        </p:txBody>
      </p:sp>
      <p:sp>
        <p:nvSpPr>
          <p:cNvPr id="34822" name="Rectangle 10"/>
          <p:cNvSpPr>
            <a:spLocks noGrp="1" noChangeArrowheads="1"/>
          </p:cNvSpPr>
          <p:nvPr>
            <p:ph idx="1"/>
          </p:nvPr>
        </p:nvSpPr>
        <p:spPr>
          <a:xfrm>
            <a:off x="405683" y="1291103"/>
            <a:ext cx="8699679" cy="5264971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2481263" algn="l"/>
                <a:tab pos="5416550" algn="l"/>
              </a:tabLst>
              <a:defRPr/>
            </a:pPr>
            <a:r>
              <a:rPr lang="en-US" sz="3700" dirty="0">
                <a:solidFill>
                  <a:srgbClr val="C00000"/>
                </a:solidFill>
              </a:rPr>
              <a:t>Usual notation used in circuit design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2481263" algn="l"/>
                <a:tab pos="5416550" algn="l"/>
              </a:tabLs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2481263" algn="l"/>
                <a:tab pos="5416550" algn="l"/>
              </a:tabLst>
              <a:defRPr/>
            </a:pPr>
            <a:r>
              <a:rPr lang="en-US" sz="3700" dirty="0">
                <a:solidFill>
                  <a:srgbClr val="C00000"/>
                </a:solidFill>
              </a:rPr>
              <a:t>Boolean algebra 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r>
              <a:rPr lang="en-US" sz="3400" dirty="0"/>
              <a:t>a set of elements B containing {0, 1}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r>
              <a:rPr lang="en-US" sz="3400" dirty="0"/>
              <a:t>binary operations { + , • }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r>
              <a:rPr lang="en-US" sz="3400" dirty="0"/>
              <a:t>and a unary operation { ’ }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r>
              <a:rPr lang="en-US" sz="3400" dirty="0"/>
              <a:t>such that the following axioms hold:</a:t>
            </a:r>
            <a:br>
              <a:rPr lang="en-US" sz="3400" dirty="0"/>
            </a:br>
            <a:endParaRPr lang="en-US" sz="3400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2481263" algn="l"/>
                <a:tab pos="5416550" algn="l"/>
              </a:tabLst>
              <a:defRPr/>
            </a:pPr>
            <a:endParaRPr lang="en-US" sz="3400" dirty="0"/>
          </a:p>
          <a:p>
            <a:pPr marL="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-111" charset="2"/>
              <a:buNone/>
              <a:tabLst>
                <a:tab pos="2481263" algn="l"/>
                <a:tab pos="5416550" algn="l"/>
              </a:tabLst>
              <a:defRPr/>
            </a:pPr>
            <a:r>
              <a:rPr lang="en-US" sz="2600" dirty="0"/>
              <a:t>For any a, b, c in B:</a:t>
            </a:r>
            <a:br>
              <a:rPr lang="en-US" sz="2600" dirty="0"/>
            </a:br>
            <a:r>
              <a:rPr lang="en-US" sz="2600" dirty="0"/>
              <a:t>1. closure:	a + b  is in B	a • b  is in B</a:t>
            </a:r>
            <a:br>
              <a:rPr lang="en-US" sz="2600" dirty="0"/>
            </a:br>
            <a:r>
              <a:rPr lang="en-US" sz="2600" dirty="0"/>
              <a:t>2. commutativity:	a + b = b + a	a • b = b • a</a:t>
            </a:r>
            <a:br>
              <a:rPr lang="en-US" sz="2600" dirty="0"/>
            </a:br>
            <a:r>
              <a:rPr lang="en-US" sz="2600" dirty="0"/>
              <a:t>3. associativity:	a + (b + c) = (a + b) + c	a • (b • c) = (a • b) • c</a:t>
            </a:r>
            <a:br>
              <a:rPr lang="en-US" sz="2600" dirty="0"/>
            </a:br>
            <a:r>
              <a:rPr lang="en-US" sz="2600" dirty="0"/>
              <a:t>4. </a:t>
            </a:r>
            <a:r>
              <a:rPr lang="en-US" sz="2600" dirty="0" err="1"/>
              <a:t>distributivity</a:t>
            </a:r>
            <a:r>
              <a:rPr lang="en-US" sz="2600" dirty="0"/>
              <a:t>:	a + (b • c) = (a + b) • (a + c)	a • (b + c) = (a • b) + (a • c)</a:t>
            </a:r>
            <a:br>
              <a:rPr lang="en-US" sz="2600" dirty="0"/>
            </a:br>
            <a:r>
              <a:rPr lang="en-US" sz="2600" dirty="0"/>
              <a:t>5. identity:	a + 0 = a	a • 1 = a</a:t>
            </a:r>
            <a:br>
              <a:rPr lang="en-US" sz="2600" dirty="0"/>
            </a:br>
            <a:r>
              <a:rPr lang="en-US" sz="2600" dirty="0"/>
              <a:t>6. complementarity:	a + a’ = 1	a • a’ = 0</a:t>
            </a:r>
          </a:p>
          <a:p>
            <a:pPr marL="0">
              <a:spcBef>
                <a:spcPts val="0"/>
              </a:spcBef>
              <a:buNone/>
              <a:tabLst>
                <a:tab pos="2481263" algn="l"/>
                <a:tab pos="5416550" algn="l"/>
              </a:tabLst>
              <a:defRPr/>
            </a:pPr>
            <a:r>
              <a:rPr lang="en-US" sz="2600" dirty="0"/>
              <a:t>7. null:             	a + 1 = 1	a • 0  = 0</a:t>
            </a:r>
          </a:p>
          <a:p>
            <a:pPr marL="0">
              <a:spcBef>
                <a:spcPts val="0"/>
              </a:spcBef>
              <a:buNone/>
              <a:tabLst>
                <a:tab pos="2481263" algn="l"/>
                <a:tab pos="5416550" algn="l"/>
              </a:tabLst>
              <a:defRPr/>
            </a:pPr>
            <a:r>
              <a:rPr lang="en-US" sz="2600" dirty="0"/>
              <a:t>8. </a:t>
            </a:r>
            <a:r>
              <a:rPr lang="en-US" sz="2600" dirty="0" err="1"/>
              <a:t>idempotency</a:t>
            </a:r>
            <a:r>
              <a:rPr lang="en-US" sz="2600" dirty="0"/>
              <a:t>:	a + a = a	a • a = a</a:t>
            </a:r>
          </a:p>
          <a:p>
            <a:pPr marL="0">
              <a:spcBef>
                <a:spcPts val="0"/>
              </a:spcBef>
              <a:buNone/>
              <a:tabLst>
                <a:tab pos="2481263" algn="l"/>
                <a:tab pos="5416550" algn="l"/>
              </a:tabLst>
              <a:defRPr/>
            </a:pPr>
            <a:r>
              <a:rPr lang="en-US" sz="2600" dirty="0"/>
              <a:t>9. involution:    	(a’)’ = a</a:t>
            </a:r>
          </a:p>
          <a:p>
            <a:pPr marL="0">
              <a:spcBef>
                <a:spcPts val="0"/>
              </a:spcBef>
              <a:buNone/>
              <a:tabLst>
                <a:tab pos="2481263" algn="l"/>
                <a:tab pos="5416550" algn="l"/>
              </a:tabLst>
              <a:defRPr/>
            </a:pPr>
            <a:r>
              <a:rPr lang="en-US" sz="2600" dirty="0"/>
              <a:t>	</a:t>
            </a:r>
          </a:p>
        </p:txBody>
      </p:sp>
      <p:pic>
        <p:nvPicPr>
          <p:cNvPr id="410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94955" y="1313646"/>
            <a:ext cx="2180024" cy="265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627898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1" name="Rectangle 19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Proving Theorems</a:t>
            </a:r>
          </a:p>
        </p:txBody>
      </p:sp>
      <p:sp>
        <p:nvSpPr>
          <p:cNvPr id="21507" name="Rectangle 20"/>
          <p:cNvSpPr>
            <a:spLocks noGrp="1" noChangeArrowheads="1"/>
          </p:cNvSpPr>
          <p:nvPr>
            <p:ph idx="1"/>
          </p:nvPr>
        </p:nvSpPr>
        <p:spPr>
          <a:xfrm>
            <a:off x="585988" y="1094443"/>
            <a:ext cx="8229600" cy="5140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>
                <a:solidFill>
                  <a:srgbClr val="C00000"/>
                </a:solidFill>
              </a:rPr>
              <a:t>Using truth table:</a:t>
            </a:r>
            <a:endParaRPr lang="en-US" sz="2400" dirty="0"/>
          </a:p>
        </p:txBody>
      </p: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843523" y="2676299"/>
            <a:ext cx="3168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(X + Y)’ = X’ • Y’</a:t>
            </a:r>
            <a:br>
              <a:rPr lang="en-US" sz="1600" dirty="0">
                <a:solidFill>
                  <a:srgbClr val="000000"/>
                </a:solidFill>
                <a:latin typeface="Tahoma" pitchFamily="-111" charset="0"/>
              </a:rPr>
            </a:b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NOR is equivalent to AND </a:t>
            </a:r>
            <a:br>
              <a:rPr lang="en-US" sz="1600" dirty="0">
                <a:solidFill>
                  <a:srgbClr val="000000"/>
                </a:solidFill>
                <a:latin typeface="Tahoma" pitchFamily="-111" charset="0"/>
              </a:rPr>
            </a:b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with inputs complemented</a:t>
            </a:r>
          </a:p>
        </p:txBody>
      </p:sp>
      <p:sp>
        <p:nvSpPr>
          <p:cNvPr id="21512" name="Rectangle 10"/>
          <p:cNvSpPr>
            <a:spLocks noChangeArrowheads="1"/>
          </p:cNvSpPr>
          <p:nvPr/>
        </p:nvSpPr>
        <p:spPr bwMode="auto">
          <a:xfrm>
            <a:off x="830823" y="4339354"/>
            <a:ext cx="31559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algn="ctr" eaLnBrk="0" hangingPunct="0">
              <a:lnSpc>
                <a:spcPts val="21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(X • Y)’ = X’ + Y’</a:t>
            </a:r>
            <a:br>
              <a:rPr lang="en-US" sz="1600" dirty="0">
                <a:solidFill>
                  <a:srgbClr val="000000"/>
                </a:solidFill>
                <a:latin typeface="Tahoma" pitchFamily="-111" charset="0"/>
              </a:rPr>
            </a:b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NAND is equivalent to OR </a:t>
            </a:r>
            <a:br>
              <a:rPr lang="en-US" sz="1600" dirty="0">
                <a:solidFill>
                  <a:srgbClr val="000000"/>
                </a:solidFill>
                <a:latin typeface="Tahoma" pitchFamily="-111" charset="0"/>
              </a:rPr>
            </a:b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with inputs complemented</a:t>
            </a:r>
          </a:p>
        </p:txBody>
      </p:sp>
      <p:grpSp>
        <p:nvGrpSpPr>
          <p:cNvPr id="21513" name="Group 14"/>
          <p:cNvGrpSpPr>
            <a:grpSpLocks/>
          </p:cNvGrpSpPr>
          <p:nvPr/>
        </p:nvGrpSpPr>
        <p:grpSpPr bwMode="auto">
          <a:xfrm>
            <a:off x="4383648" y="2538664"/>
            <a:ext cx="4089224" cy="1128712"/>
            <a:chOff x="2748" y="1296"/>
            <a:chExt cx="2612" cy="720"/>
          </a:xfrm>
        </p:grpSpPr>
        <p:sp>
          <p:nvSpPr>
            <p:cNvPr id="21518" name="Line 11"/>
            <p:cNvSpPr>
              <a:spLocks noChangeShapeType="1"/>
            </p:cNvSpPr>
            <p:nvPr/>
          </p:nvSpPr>
          <p:spPr bwMode="auto">
            <a:xfrm>
              <a:off x="2748" y="1464"/>
              <a:ext cx="2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Line 12"/>
            <p:cNvSpPr>
              <a:spLocks noChangeShapeType="1"/>
            </p:cNvSpPr>
            <p:nvPr/>
          </p:nvSpPr>
          <p:spPr bwMode="auto">
            <a:xfrm>
              <a:off x="3880" y="1332"/>
              <a:ext cx="0" cy="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Rectangle 13"/>
            <p:cNvSpPr>
              <a:spLocks noChangeArrowheads="1"/>
            </p:cNvSpPr>
            <p:nvPr/>
          </p:nvSpPr>
          <p:spPr bwMode="auto">
            <a:xfrm>
              <a:off x="2792" y="1296"/>
              <a:ext cx="256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3400" algn="l"/>
                  <a:tab pos="2705100" algn="l"/>
                </a:tabLst>
              </a:pPr>
              <a:r>
                <a:rPr lang="en-US" dirty="0">
                  <a:solidFill>
                    <a:srgbClr val="000000"/>
                  </a:solidFill>
                  <a:latin typeface="Tahoma" pitchFamily="-111" charset="0"/>
                </a:rPr>
                <a:t>X	Y	X’	Y’	(X + Y)’    X’ • Y’</a:t>
              </a:r>
              <a:br>
                <a:rPr lang="en-US" dirty="0">
                  <a:solidFill>
                    <a:srgbClr val="000000"/>
                  </a:solidFill>
                  <a:latin typeface="Tahoma" pitchFamily="-111" charset="0"/>
                </a:rPr>
              </a:br>
              <a:endParaRPr lang="en-US" dirty="0">
                <a:solidFill>
                  <a:srgbClr val="000000"/>
                </a:solidFill>
                <a:latin typeface="Tahoma" pitchFamily="-111" charset="0"/>
              </a:endParaRPr>
            </a:p>
          </p:txBody>
        </p:sp>
      </p:grpSp>
      <p:grpSp>
        <p:nvGrpSpPr>
          <p:cNvPr id="21514" name="Group 18"/>
          <p:cNvGrpSpPr>
            <a:grpSpLocks/>
          </p:cNvGrpSpPr>
          <p:nvPr/>
        </p:nvGrpSpPr>
        <p:grpSpPr bwMode="auto">
          <a:xfrm>
            <a:off x="4383648" y="4293474"/>
            <a:ext cx="4114272" cy="1743093"/>
            <a:chOff x="2748" y="2220"/>
            <a:chExt cx="2628" cy="728"/>
          </a:xfrm>
        </p:grpSpPr>
        <p:sp>
          <p:nvSpPr>
            <p:cNvPr id="21515" name="Line 15"/>
            <p:cNvSpPr>
              <a:spLocks noChangeShapeType="1"/>
            </p:cNvSpPr>
            <p:nvPr/>
          </p:nvSpPr>
          <p:spPr bwMode="auto">
            <a:xfrm>
              <a:off x="2748" y="2352"/>
              <a:ext cx="2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6"/>
            <p:cNvSpPr>
              <a:spLocks noChangeShapeType="1"/>
            </p:cNvSpPr>
            <p:nvPr/>
          </p:nvSpPr>
          <p:spPr bwMode="auto">
            <a:xfrm>
              <a:off x="3880" y="2220"/>
              <a:ext cx="0" cy="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Rectangle 17"/>
            <p:cNvSpPr>
              <a:spLocks noChangeArrowheads="1"/>
            </p:cNvSpPr>
            <p:nvPr/>
          </p:nvSpPr>
          <p:spPr bwMode="auto">
            <a:xfrm>
              <a:off x="2808" y="2228"/>
              <a:ext cx="256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  <a:tab pos="1803400" algn="l"/>
                  <a:tab pos="2705100" algn="l"/>
                </a:tabLst>
              </a:pPr>
              <a:r>
                <a:rPr lang="en-US" dirty="0">
                  <a:solidFill>
                    <a:srgbClr val="000000"/>
                  </a:solidFill>
                  <a:latin typeface="Tahoma" pitchFamily="-111" charset="0"/>
                </a:rPr>
                <a:t>X	Y	X’	Y’	(X • Y)’	 X’ + Y’</a:t>
              </a:r>
              <a:br>
                <a:rPr lang="en-US" dirty="0">
                  <a:solidFill>
                    <a:srgbClr val="000000"/>
                  </a:solidFill>
                  <a:latin typeface="Tahoma" pitchFamily="-111" charset="0"/>
                </a:rPr>
              </a:br>
              <a:endParaRPr lang="en-US" dirty="0">
                <a:solidFill>
                  <a:srgbClr val="000000"/>
                </a:solidFill>
                <a:latin typeface="Tahoma" pitchFamily="-111" charset="0"/>
              </a:endParaRPr>
            </a:p>
          </p:txBody>
        </p:sp>
      </p:grp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493417" y="4714229"/>
            <a:ext cx="5461902" cy="107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3400" algn="l"/>
                <a:tab pos="2705100" algn="l"/>
              </a:tabLst>
            </a:pPr>
            <a:r>
              <a:rPr lang="en-US" dirty="0">
                <a:solidFill>
                  <a:srgbClr val="000000"/>
                </a:solidFill>
                <a:latin typeface="Tahoma" pitchFamily="-111" charset="0"/>
              </a:rPr>
              <a:t>0	0	1	1	   1 	     1  </a:t>
            </a:r>
          </a:p>
          <a:p>
            <a:pPr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3400" algn="l"/>
                <a:tab pos="2705100" algn="l"/>
              </a:tabLst>
            </a:pPr>
            <a:r>
              <a:rPr lang="en-US" dirty="0">
                <a:solidFill>
                  <a:srgbClr val="000000"/>
                </a:solidFill>
                <a:latin typeface="Tahoma" pitchFamily="-111" charset="0"/>
              </a:rPr>
              <a:t>0	1	1	0	   1	     1</a:t>
            </a:r>
            <a:br>
              <a:rPr lang="en-US" dirty="0">
                <a:solidFill>
                  <a:srgbClr val="000000"/>
                </a:solidFill>
                <a:latin typeface="Tahoma" pitchFamily="-111" charset="0"/>
              </a:rPr>
            </a:br>
            <a:r>
              <a:rPr lang="en-US" dirty="0">
                <a:solidFill>
                  <a:srgbClr val="000000"/>
                </a:solidFill>
                <a:latin typeface="Tahoma" pitchFamily="-111" charset="0"/>
              </a:rPr>
              <a:t>1	0	0	1	   1      	     1</a:t>
            </a:r>
          </a:p>
          <a:p>
            <a:pPr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3400" algn="l"/>
                <a:tab pos="2705100" algn="l"/>
              </a:tabLst>
            </a:pPr>
            <a:r>
              <a:rPr lang="en-US" dirty="0">
                <a:solidFill>
                  <a:srgbClr val="000000"/>
                </a:solidFill>
                <a:latin typeface="Tahoma" pitchFamily="-111" charset="0"/>
              </a:rPr>
              <a:t>1	1	0	0	   0             0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452178" y="2891317"/>
            <a:ext cx="3778597" cy="85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3400" algn="l"/>
                <a:tab pos="2705100" algn="l"/>
              </a:tabLst>
            </a:pPr>
            <a:r>
              <a:rPr lang="en-US" dirty="0">
                <a:solidFill>
                  <a:srgbClr val="000000"/>
                </a:solidFill>
                <a:latin typeface="Tahoma" pitchFamily="-111" charset="0"/>
              </a:rPr>
              <a:t>0	0	1	1	    1             1     </a:t>
            </a:r>
          </a:p>
          <a:p>
            <a:pPr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3400" algn="l"/>
                <a:tab pos="2705100" algn="l"/>
              </a:tabLst>
            </a:pPr>
            <a:r>
              <a:rPr lang="en-US" dirty="0">
                <a:solidFill>
                  <a:srgbClr val="000000"/>
                </a:solidFill>
                <a:latin typeface="Tahoma" pitchFamily="-111" charset="0"/>
              </a:rPr>
              <a:t>0	1	1	0	    0	      0</a:t>
            </a:r>
          </a:p>
          <a:p>
            <a:pPr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3400" algn="l"/>
                <a:tab pos="2705100" algn="l"/>
              </a:tabLst>
            </a:pPr>
            <a:r>
              <a:rPr lang="en-US" dirty="0">
                <a:solidFill>
                  <a:srgbClr val="000000"/>
                </a:solidFill>
                <a:latin typeface="Tahoma" pitchFamily="-111" charset="0"/>
              </a:rPr>
              <a:t>1	0	0	1	    0	      0</a:t>
            </a:r>
          </a:p>
          <a:p>
            <a:pPr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3400" algn="l"/>
                <a:tab pos="2705100" algn="l"/>
              </a:tabLst>
            </a:pPr>
            <a:r>
              <a:rPr lang="en-US" dirty="0">
                <a:solidFill>
                  <a:srgbClr val="000000"/>
                </a:solidFill>
                <a:latin typeface="Tahoma" pitchFamily="-111" charset="0"/>
              </a:rPr>
              <a:t>1	1	0	0	    0             0</a:t>
            </a:r>
          </a:p>
          <a:p>
            <a:pPr eaLnBrk="0" hangingPunct="0">
              <a:lnSpc>
                <a:spcPts val="1575"/>
              </a:lnSpc>
              <a:tabLst>
                <a:tab pos="450850" algn="l"/>
                <a:tab pos="901700" algn="l"/>
                <a:tab pos="1352550" algn="l"/>
                <a:tab pos="1803400" algn="l"/>
                <a:tab pos="2705100" algn="l"/>
              </a:tabLst>
            </a:pPr>
            <a:endParaRPr lang="en-US" dirty="0">
              <a:solidFill>
                <a:srgbClr val="000000"/>
              </a:solidFill>
              <a:latin typeface="Tahoma" pitchFamily="-111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1278" y="1341681"/>
            <a:ext cx="551681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C00000"/>
              </a:solidFill>
            </a:endParaRPr>
          </a:p>
          <a:p>
            <a:pPr lvl="1"/>
            <a:r>
              <a:rPr lang="en-US" sz="2400" dirty="0">
                <a:latin typeface="Franklin Gothic Medium" panose="020B0603020102020204" pitchFamily="34" charset="0"/>
              </a:rPr>
              <a:t>For example, de Morgan’s Law: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3337DE-0340-4C6C-9624-1AB97E4DBD76}"/>
                  </a:ext>
                </a:extLst>
              </p:cNvPr>
              <p:cNvSpPr txBox="1"/>
              <p:nvPr/>
            </p:nvSpPr>
            <p:spPr>
              <a:xfrm>
                <a:off x="457200" y="5729450"/>
                <a:ext cx="75666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More generally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d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𝑎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  <a:cs typeface="Franklin Gothic Medium"/>
                          </a:rPr>
                          <m:t>+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  <a:cs typeface="Franklin Gothic Medium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+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𝑐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+…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’=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’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00"/>
                        </a:solidFill>
                        <a:latin typeface="Tahoma" pitchFamily="-111" charset="0"/>
                      </a:rPr>
                      <m:t>•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Franklin Gothic Medium"/>
                      </a:rPr>
                      <m:t>’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00"/>
                        </a:solidFill>
                        <a:latin typeface="Tahoma" pitchFamily="-111" charset="0"/>
                      </a:rPr>
                      <m:t>•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𝑐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Franklin Gothic Medium"/>
                          </a:rPr>
                          <m:t>′</m:t>
                        </m:r>
                      </m:sup>
                    </m:sSup>
                    <m:r>
                      <m:rPr>
                        <m:nor/>
                      </m:rPr>
                      <a:rPr lang="en-US" sz="2400" dirty="0">
                        <a:solidFill>
                          <a:srgbClr val="000000"/>
                        </a:solidFill>
                        <a:latin typeface="Tahoma" pitchFamily="-111" charset="0"/>
                      </a:rPr>
                      <m:t>•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Franklin Gothic Medium"/>
                      </a:rPr>
                      <m:t>…   </m:t>
                    </m:r>
                  </m:oMath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3337DE-0340-4C6C-9624-1AB97E4DB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729450"/>
                <a:ext cx="7566660" cy="461665"/>
              </a:xfrm>
              <a:prstGeom prst="rect">
                <a:avLst/>
              </a:prstGeom>
              <a:blipFill>
                <a:blip r:embed="rId3"/>
                <a:stretch>
                  <a:fillRect l="-1209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DA9F3-9D12-49F8-8FC2-F24C0FE64028}"/>
                  </a:ext>
                </a:extLst>
              </p:cNvPr>
              <p:cNvSpPr txBox="1"/>
              <p:nvPr/>
            </p:nvSpPr>
            <p:spPr>
              <a:xfrm>
                <a:off x="2427848" y="6186195"/>
                <a:ext cx="43306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dPr>
                        <m:e>
                          <m:r>
                            <a:rPr lang="en-US" sz="2400" i="1" dirty="0" err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0000"/>
                              </a:solidFill>
                              <a:latin typeface="Tahoma" pitchFamily="-111" charset="0"/>
                            </a:rPr>
                            <m:t>•</m:t>
                          </m:r>
                          <m:r>
                            <a:rPr lang="en-US" sz="2400" i="1" dirty="0" err="1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𝑏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0000"/>
                              </a:solidFill>
                              <a:latin typeface="Tahoma" pitchFamily="-111" charset="0"/>
                            </a:rPr>
                            <m:t>•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𝑐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0000"/>
                              </a:solidFill>
                              <a:latin typeface="Tahoma" pitchFamily="-111" charset="0"/>
                            </a:rPr>
                            <m:t>•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…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’=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𝑎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’+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𝑏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’+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Franklin Gothic Medium"/>
                            </a:rPr>
                            <m:t>′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  <a:cs typeface="Franklin Gothic Medium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Franklin Gothic Medium"/>
                        </a:rPr>
                        <m:t>…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DA9F3-9D12-49F8-8FC2-F24C0FE64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848" y="6186195"/>
                <a:ext cx="433067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3688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93776" y="1106424"/>
            <a:ext cx="8229600" cy="5140800"/>
          </a:xfrm>
        </p:spPr>
        <p:txBody>
          <a:bodyPr/>
          <a:lstStyle/>
          <a:p>
            <a:pPr marL="0" indent="0" eaLnBrk="1" hangingPunct="1">
              <a:buNone/>
              <a:tabLst>
                <a:tab pos="1798638" algn="l"/>
                <a:tab pos="4060825" algn="l"/>
                <a:tab pos="5702300" algn="l"/>
              </a:tabLst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cs typeface="Tahoma" pitchFamily="-111" charset="0"/>
              </a:rPr>
              <a:t>Using the laws of Boolean Algebra:</a:t>
            </a:r>
            <a:endParaRPr lang="en-US" sz="2800" dirty="0">
              <a:latin typeface="Franklin Gothic Medium" panose="020B0603020102020204" pitchFamily="34" charset="0"/>
              <a:cs typeface="Tahoma" pitchFamily="-111" charset="0"/>
              <a:sym typeface="ZapfDingbats" pitchFamily="82" charset="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52020" y="1576866"/>
            <a:ext cx="8229600" cy="5140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tabLst>
                <a:tab pos="1798638" algn="l"/>
                <a:tab pos="4060825" algn="l"/>
                <a:tab pos="5702300" algn="l"/>
              </a:tabLst>
            </a:pPr>
            <a:endParaRPr lang="en-US" sz="2000" dirty="0">
              <a:solidFill>
                <a:srgbClr val="C00000"/>
              </a:solidFill>
              <a:latin typeface="Tahoma" pitchFamily="-111" charset="0"/>
              <a:cs typeface="Tahoma" pitchFamily="-111" charset="0"/>
            </a:endParaRPr>
          </a:p>
          <a:p>
            <a:pPr marL="457200" lvl="1" indent="0">
              <a:buFont typeface="Arial"/>
              <a:buNone/>
              <a:tabLst>
                <a:tab pos="1798638" algn="l"/>
                <a:tab pos="4060825" algn="l"/>
                <a:tab pos="5702300" algn="l"/>
              </a:tabLst>
            </a:pPr>
            <a:r>
              <a:rPr lang="en-US" sz="2000" b="1" dirty="0">
                <a:latin typeface="Tahoma" pitchFamily="-111" charset="0"/>
                <a:cs typeface="Tahoma" pitchFamily="-111" charset="0"/>
              </a:rPr>
              <a:t>prove the “Uniting theorem”:                </a:t>
            </a:r>
            <a:r>
              <a:rPr lang="en-US" sz="2000" dirty="0">
                <a:latin typeface="Tahoma" pitchFamily="-111" charset="0"/>
                <a:cs typeface="Tahoma" pitchFamily="-111" charset="0"/>
              </a:rPr>
              <a:t>X • Y + X • Y’ =   X</a:t>
            </a:r>
            <a:br>
              <a:rPr lang="en-US" sz="2000" dirty="0">
                <a:latin typeface="Tahoma" pitchFamily="-111" charset="0"/>
                <a:cs typeface="Tahoma" pitchFamily="-111" charset="0"/>
              </a:rPr>
            </a:br>
            <a:br>
              <a:rPr lang="en-US" dirty="0">
                <a:latin typeface="Tahoma" pitchFamily="-111" charset="0"/>
                <a:cs typeface="Tahoma" pitchFamily="-111" charset="0"/>
              </a:rPr>
            </a:br>
            <a:br>
              <a:rPr lang="en-US" dirty="0">
                <a:latin typeface="Tahoma" pitchFamily="-111" charset="0"/>
                <a:cs typeface="Tahoma" pitchFamily="-111" charset="0"/>
              </a:rPr>
            </a:br>
            <a:br>
              <a:rPr lang="en-US" dirty="0">
                <a:latin typeface="Tahoma" pitchFamily="-111" charset="0"/>
                <a:cs typeface="Tahoma" pitchFamily="-111" charset="0"/>
              </a:rPr>
            </a:br>
            <a:br>
              <a:rPr lang="en-US" dirty="0">
                <a:latin typeface="Tahoma" pitchFamily="-111" charset="0"/>
                <a:cs typeface="Tahoma" pitchFamily="-111" charset="0"/>
              </a:rPr>
            </a:br>
            <a:r>
              <a:rPr lang="en-US" sz="2000" b="1" dirty="0">
                <a:latin typeface="Tahoma" pitchFamily="-111" charset="0"/>
                <a:cs typeface="Tahoma" pitchFamily="-111" charset="0"/>
              </a:rPr>
              <a:t>prove the “Absorption theorem”:         </a:t>
            </a:r>
            <a:r>
              <a:rPr lang="en-US" sz="2000" dirty="0">
                <a:latin typeface="Tahoma" pitchFamily="-111" charset="0"/>
                <a:cs typeface="Tahoma" pitchFamily="-111" charset="0"/>
              </a:rPr>
              <a:t>X + X • Y   =   X</a:t>
            </a:r>
            <a:endParaRPr lang="en-US" sz="2000" dirty="0">
              <a:latin typeface="Tahoma" pitchFamily="-111" charset="0"/>
              <a:cs typeface="Tahoma" pitchFamily="-111" charset="0"/>
              <a:sym typeface="ZapfDingbats" pitchFamily="82" charset="2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Proving Theorems</a:t>
            </a:r>
          </a:p>
        </p:txBody>
      </p:sp>
      <p:sp>
        <p:nvSpPr>
          <p:cNvPr id="20489" name="Rectangle 4"/>
          <p:cNvSpPr>
            <a:spLocks noChangeArrowheads="1"/>
          </p:cNvSpPr>
          <p:nvPr/>
        </p:nvSpPr>
        <p:spPr bwMode="auto">
          <a:xfrm>
            <a:off x="4460376" y="2449131"/>
            <a:ext cx="3657600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/>
          <a:p>
            <a:pPr eaLnBrk="0" hangingPunct="0">
              <a:tabLst>
                <a:tab pos="2706688" algn="l"/>
              </a:tabLst>
            </a:pPr>
            <a:r>
              <a:rPr lang="en-US" sz="2000" dirty="0">
                <a:latin typeface="Tahoma" pitchFamily="-111" charset="0"/>
              </a:rPr>
              <a:t>X • Y + X • Y’ = </a:t>
            </a:r>
          </a:p>
        </p:txBody>
      </p:sp>
      <p:sp>
        <p:nvSpPr>
          <p:cNvPr id="20490" name="Rectangle 5"/>
          <p:cNvSpPr>
            <a:spLocks noChangeArrowheads="1"/>
          </p:cNvSpPr>
          <p:nvPr/>
        </p:nvSpPr>
        <p:spPr bwMode="auto">
          <a:xfrm>
            <a:off x="4314957" y="4660005"/>
            <a:ext cx="2238845" cy="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/>
          <a:p>
            <a:pPr eaLnBrk="0" hangingPunct="0">
              <a:tabLst>
                <a:tab pos="2706688" algn="l"/>
              </a:tabLst>
            </a:pPr>
            <a:r>
              <a:rPr lang="en-US" sz="2000" dirty="0">
                <a:latin typeface="Tahoma" pitchFamily="-111" charset="0"/>
              </a:rPr>
              <a:t>     X  +  X • Y  = </a:t>
            </a:r>
            <a:endParaRPr lang="en-US" sz="2000" dirty="0">
              <a:latin typeface="Tahoma" pitchFamily="-111" charset="0"/>
              <a:sym typeface="ZapfDingbats" pitchFamily="8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192" y="86232"/>
            <a:ext cx="5049219" cy="102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98903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95837" y="1102491"/>
            <a:ext cx="8229600" cy="5140800"/>
          </a:xfrm>
        </p:spPr>
        <p:txBody>
          <a:bodyPr/>
          <a:lstStyle/>
          <a:p>
            <a:pPr marL="0" indent="0" eaLnBrk="1" hangingPunct="1">
              <a:buNone/>
              <a:tabLst>
                <a:tab pos="1798638" algn="l"/>
                <a:tab pos="4060825" algn="l"/>
                <a:tab pos="5702300" algn="l"/>
              </a:tabLst>
            </a:pP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cs typeface="Tahoma" pitchFamily="-111" charset="0"/>
              </a:rPr>
              <a:t>Using the laws of Boolean Algebra:</a:t>
            </a:r>
            <a:endParaRPr lang="en-US" sz="2800" dirty="0">
              <a:latin typeface="Franklin Gothic Medium" panose="020B0603020102020204" pitchFamily="34" charset="0"/>
              <a:cs typeface="Tahoma" pitchFamily="-111" charset="0"/>
              <a:sym typeface="ZapfDingbats" pitchFamily="82" charset="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52020" y="1576866"/>
            <a:ext cx="8229600" cy="5140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tabLst>
                <a:tab pos="1798638" algn="l"/>
                <a:tab pos="4060825" algn="l"/>
                <a:tab pos="5702300" algn="l"/>
              </a:tabLst>
            </a:pPr>
            <a:endParaRPr lang="en-US" sz="2000" dirty="0">
              <a:solidFill>
                <a:srgbClr val="C00000"/>
              </a:solidFill>
              <a:latin typeface="Tahoma" pitchFamily="-111" charset="0"/>
              <a:cs typeface="Tahoma" pitchFamily="-111" charset="0"/>
            </a:endParaRPr>
          </a:p>
          <a:p>
            <a:pPr marL="457200" lvl="1" indent="0">
              <a:buNone/>
              <a:tabLst>
                <a:tab pos="1798638" algn="l"/>
                <a:tab pos="4060825" algn="l"/>
                <a:tab pos="5702300" algn="l"/>
              </a:tabLst>
            </a:pPr>
            <a:r>
              <a:rPr lang="en-US" sz="2000" b="1" dirty="0">
                <a:latin typeface="Tahoma" pitchFamily="-111" charset="0"/>
                <a:cs typeface="Tahoma" pitchFamily="-111" charset="0"/>
              </a:rPr>
              <a:t>prove the “Uniting theorem”:                </a:t>
            </a:r>
            <a:r>
              <a:rPr lang="en-US" sz="2000" dirty="0">
                <a:latin typeface="Tahoma" pitchFamily="-111" charset="0"/>
                <a:cs typeface="Tahoma" pitchFamily="-111" charset="0"/>
              </a:rPr>
              <a:t>X • Y + X • Y’ =   X</a:t>
            </a:r>
            <a:br>
              <a:rPr lang="en-US" sz="2000" dirty="0">
                <a:latin typeface="Tahoma" pitchFamily="-111" charset="0"/>
                <a:cs typeface="Tahoma" pitchFamily="-111" charset="0"/>
              </a:rPr>
            </a:br>
            <a:br>
              <a:rPr lang="en-US" dirty="0">
                <a:latin typeface="Tahoma" pitchFamily="-111" charset="0"/>
                <a:cs typeface="Tahoma" pitchFamily="-111" charset="0"/>
              </a:rPr>
            </a:br>
            <a:br>
              <a:rPr lang="en-US" dirty="0">
                <a:latin typeface="Tahoma" pitchFamily="-111" charset="0"/>
                <a:cs typeface="Tahoma" pitchFamily="-111" charset="0"/>
              </a:rPr>
            </a:br>
            <a:br>
              <a:rPr lang="en-US" dirty="0">
                <a:latin typeface="Tahoma" pitchFamily="-111" charset="0"/>
                <a:cs typeface="Tahoma" pitchFamily="-111" charset="0"/>
              </a:rPr>
            </a:br>
            <a:br>
              <a:rPr lang="en-US" dirty="0">
                <a:latin typeface="Tahoma" pitchFamily="-111" charset="0"/>
                <a:cs typeface="Tahoma" pitchFamily="-111" charset="0"/>
              </a:rPr>
            </a:br>
            <a:r>
              <a:rPr lang="en-US" sz="2000" b="1" dirty="0">
                <a:latin typeface="Tahoma" pitchFamily="-111" charset="0"/>
                <a:cs typeface="Tahoma" pitchFamily="-111" charset="0"/>
              </a:rPr>
              <a:t>prove the “Absorption theorem”:         </a:t>
            </a:r>
            <a:r>
              <a:rPr lang="en-US" sz="2000" dirty="0">
                <a:latin typeface="Tahoma" pitchFamily="-111" charset="0"/>
                <a:cs typeface="Tahoma" pitchFamily="-111" charset="0"/>
              </a:rPr>
              <a:t>X + X • Y   =   X</a:t>
            </a:r>
            <a:endParaRPr lang="en-US" sz="2000" dirty="0">
              <a:latin typeface="Tahoma" pitchFamily="-111" charset="0"/>
              <a:cs typeface="Tahoma" pitchFamily="-111" charset="0"/>
              <a:sym typeface="ZapfDingbats" pitchFamily="82" charset="2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Proving Theorems</a:t>
            </a: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980934" y="2487768"/>
            <a:ext cx="291465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/>
          <a:p>
            <a:pPr eaLnBrk="0" hangingPunct="0">
              <a:tabLst>
                <a:tab pos="2706688" algn="l"/>
              </a:tabLst>
            </a:pPr>
            <a:r>
              <a:rPr lang="en-US" sz="2000" dirty="0" err="1">
                <a:latin typeface="Tahoma" pitchFamily="-111" charset="0"/>
              </a:rPr>
              <a:t>distributivity</a:t>
            </a:r>
            <a:r>
              <a:rPr lang="en-US" sz="2000" dirty="0">
                <a:latin typeface="Tahoma" pitchFamily="-111" charset="0"/>
              </a:rPr>
              <a:t> 	</a:t>
            </a:r>
          </a:p>
          <a:p>
            <a:pPr eaLnBrk="0" hangingPunct="0">
              <a:tabLst>
                <a:tab pos="2706688" algn="l"/>
              </a:tabLst>
            </a:pPr>
            <a:r>
              <a:rPr lang="en-US" sz="2000" dirty="0">
                <a:latin typeface="Tahoma" pitchFamily="-111" charset="0"/>
              </a:rPr>
              <a:t>complementarity 	</a:t>
            </a:r>
          </a:p>
          <a:p>
            <a:pPr eaLnBrk="0" hangingPunct="0">
              <a:tabLst>
                <a:tab pos="2706688" algn="l"/>
              </a:tabLst>
            </a:pPr>
            <a:r>
              <a:rPr lang="en-US" sz="2000" dirty="0">
                <a:latin typeface="Tahoma" pitchFamily="-111" charset="0"/>
              </a:rPr>
              <a:t>identity 	</a:t>
            </a:r>
            <a:br>
              <a:rPr lang="en-US" sz="2000" dirty="0">
                <a:latin typeface="Tahoma" pitchFamily="-111" charset="0"/>
              </a:rPr>
            </a:br>
            <a:endParaRPr lang="en-US" sz="2000" dirty="0">
              <a:latin typeface="Tahoma" pitchFamily="-111" charset="0"/>
            </a:endParaRPr>
          </a:p>
        </p:txBody>
      </p:sp>
      <p:sp>
        <p:nvSpPr>
          <p:cNvPr id="20488" name="Rectangle 5"/>
          <p:cNvSpPr>
            <a:spLocks noChangeArrowheads="1"/>
          </p:cNvSpPr>
          <p:nvPr/>
        </p:nvSpPr>
        <p:spPr bwMode="auto">
          <a:xfrm>
            <a:off x="1507923" y="4625438"/>
            <a:ext cx="2915633" cy="162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/>
          <a:p>
            <a:pPr eaLnBrk="0" hangingPunct="0">
              <a:tabLst>
                <a:tab pos="2706688" algn="l"/>
              </a:tabLst>
            </a:pPr>
            <a:r>
              <a:rPr lang="en-US" sz="2000" dirty="0">
                <a:latin typeface="Tahoma" pitchFamily="-111" charset="0"/>
              </a:rPr>
              <a:t>identity 	</a:t>
            </a:r>
          </a:p>
          <a:p>
            <a:pPr eaLnBrk="0" hangingPunct="0">
              <a:tabLst>
                <a:tab pos="2706688" algn="l"/>
              </a:tabLst>
            </a:pPr>
            <a:r>
              <a:rPr lang="en-US" sz="2000" dirty="0" err="1">
                <a:latin typeface="Tahoma" pitchFamily="-111" charset="0"/>
              </a:rPr>
              <a:t>distributivity</a:t>
            </a:r>
            <a:endParaRPr lang="en-US" sz="2000" dirty="0">
              <a:latin typeface="Tahoma" pitchFamily="-111" charset="0"/>
            </a:endParaRPr>
          </a:p>
          <a:p>
            <a:pPr eaLnBrk="0" hangingPunct="0">
              <a:tabLst>
                <a:tab pos="2706688" algn="l"/>
              </a:tabLst>
            </a:pPr>
            <a:r>
              <a:rPr lang="en-US" sz="2000" dirty="0">
                <a:latin typeface="Tahoma" pitchFamily="-111" charset="0"/>
              </a:rPr>
              <a:t>commutativity 	</a:t>
            </a:r>
          </a:p>
          <a:p>
            <a:pPr eaLnBrk="0" hangingPunct="0">
              <a:tabLst>
                <a:tab pos="2706688" algn="l"/>
              </a:tabLst>
            </a:pPr>
            <a:r>
              <a:rPr lang="en-US" sz="2000" dirty="0">
                <a:latin typeface="Tahoma" pitchFamily="-111" charset="0"/>
              </a:rPr>
              <a:t>null 	</a:t>
            </a:r>
          </a:p>
          <a:p>
            <a:pPr eaLnBrk="0" hangingPunct="0">
              <a:tabLst>
                <a:tab pos="2706688" algn="l"/>
              </a:tabLst>
            </a:pPr>
            <a:r>
              <a:rPr lang="en-US" sz="2000" dirty="0">
                <a:latin typeface="Tahoma" pitchFamily="-111" charset="0"/>
              </a:rPr>
              <a:t>identity	</a:t>
            </a:r>
            <a:endParaRPr lang="en-US" sz="2000" dirty="0">
              <a:latin typeface="Tahoma" pitchFamily="-111" charset="0"/>
              <a:sym typeface="ZapfDingbats" pitchFamily="82" charset="2"/>
            </a:endParaRPr>
          </a:p>
        </p:txBody>
      </p:sp>
      <p:sp>
        <p:nvSpPr>
          <p:cNvPr id="20489" name="Rectangle 4"/>
          <p:cNvSpPr>
            <a:spLocks noChangeArrowheads="1"/>
          </p:cNvSpPr>
          <p:nvPr/>
        </p:nvSpPr>
        <p:spPr bwMode="auto">
          <a:xfrm>
            <a:off x="4460376" y="2449131"/>
            <a:ext cx="36576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215" tIns="45107" rIns="90215" bIns="45107">
            <a:spAutoFit/>
          </a:bodyPr>
          <a:lstStyle/>
          <a:p>
            <a:pPr eaLnBrk="0" hangingPunct="0">
              <a:tabLst>
                <a:tab pos="2706688" algn="l"/>
              </a:tabLst>
            </a:pPr>
            <a:r>
              <a:rPr lang="en-US" sz="2000" dirty="0">
                <a:latin typeface="Tahoma" pitchFamily="-111" charset="0"/>
              </a:rPr>
              <a:t>X • Y + X • Y’</a:t>
            </a:r>
            <a:r>
              <a:rPr lang="en-US" dirty="0">
                <a:latin typeface="Tahoma" pitchFamily="-111" charset="0"/>
              </a:rPr>
              <a:t> </a:t>
            </a:r>
            <a:r>
              <a:rPr lang="en-US" sz="2000" dirty="0">
                <a:latin typeface="Tahoma" pitchFamily="-111" charset="0"/>
              </a:rPr>
              <a:t>= </a:t>
            </a:r>
            <a:r>
              <a:rPr lang="en-US" sz="1400" dirty="0">
                <a:latin typeface="Tahoma" pitchFamily="-111" charset="0"/>
              </a:rPr>
              <a:t> </a:t>
            </a:r>
            <a:r>
              <a:rPr lang="en-US" sz="2000" dirty="0">
                <a:latin typeface="Tahoma" pitchFamily="-111" charset="0"/>
              </a:rPr>
              <a:t> X • (Y + Y’)</a:t>
            </a:r>
          </a:p>
          <a:p>
            <a:pPr eaLnBrk="0" hangingPunct="0">
              <a:tabLst>
                <a:tab pos="2706688" algn="l"/>
              </a:tabLst>
            </a:pPr>
            <a:r>
              <a:rPr lang="en-US" sz="2000" dirty="0">
                <a:latin typeface="Tahoma" pitchFamily="-111" charset="0"/>
              </a:rPr>
              <a:t>                    =   X • 1</a:t>
            </a:r>
          </a:p>
          <a:p>
            <a:pPr eaLnBrk="0" hangingPunct="0">
              <a:tabLst>
                <a:tab pos="2706688" algn="l"/>
              </a:tabLst>
            </a:pPr>
            <a:r>
              <a:rPr lang="en-US" sz="2000" dirty="0">
                <a:latin typeface="Tahoma" pitchFamily="-111" charset="0"/>
              </a:rPr>
              <a:t>                    =   X </a:t>
            </a:r>
            <a:br>
              <a:rPr lang="en-US" sz="2000" dirty="0">
                <a:latin typeface="Tahoma" pitchFamily="-111" charset="0"/>
              </a:rPr>
            </a:br>
            <a:endParaRPr lang="en-US" sz="2000" dirty="0">
              <a:latin typeface="Tahoma" pitchFamily="-111" charset="0"/>
            </a:endParaRPr>
          </a:p>
        </p:txBody>
      </p:sp>
      <p:sp>
        <p:nvSpPr>
          <p:cNvPr id="20490" name="Rectangle 5"/>
          <p:cNvSpPr>
            <a:spLocks noChangeArrowheads="1"/>
          </p:cNvSpPr>
          <p:nvPr/>
        </p:nvSpPr>
        <p:spPr bwMode="auto">
          <a:xfrm>
            <a:off x="4314957" y="4660005"/>
            <a:ext cx="4173669" cy="162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5107" rIns="90215" bIns="45107">
            <a:spAutoFit/>
          </a:bodyPr>
          <a:lstStyle/>
          <a:p>
            <a:pPr eaLnBrk="0" hangingPunct="0">
              <a:tabLst>
                <a:tab pos="2706688" algn="l"/>
              </a:tabLst>
            </a:pPr>
            <a:r>
              <a:rPr lang="en-US" sz="2000" dirty="0">
                <a:latin typeface="Tahoma" pitchFamily="-111" charset="0"/>
              </a:rPr>
              <a:t>     X  +  X • Y </a:t>
            </a:r>
            <a:r>
              <a:rPr lang="en-US" sz="1200" dirty="0">
                <a:latin typeface="Tahoma" pitchFamily="-111" charset="0"/>
              </a:rPr>
              <a:t> </a:t>
            </a:r>
            <a:r>
              <a:rPr lang="en-US" sz="2000" dirty="0">
                <a:latin typeface="Tahoma" pitchFamily="-111" charset="0"/>
              </a:rPr>
              <a:t> =   X • 1   +  X • Y</a:t>
            </a:r>
          </a:p>
          <a:p>
            <a:pPr eaLnBrk="0" hangingPunct="0">
              <a:tabLst>
                <a:tab pos="2706688" algn="l"/>
              </a:tabLst>
            </a:pPr>
            <a:r>
              <a:rPr lang="en-US" sz="2000" dirty="0">
                <a:latin typeface="Tahoma" pitchFamily="-111" charset="0"/>
              </a:rPr>
              <a:t>                       =   X • (1 + Y)</a:t>
            </a:r>
          </a:p>
          <a:p>
            <a:pPr eaLnBrk="0" hangingPunct="0">
              <a:tabLst>
                <a:tab pos="2706688" algn="l"/>
              </a:tabLst>
            </a:pPr>
            <a:r>
              <a:rPr lang="en-US" sz="2000" dirty="0">
                <a:latin typeface="Tahoma" pitchFamily="-111" charset="0"/>
              </a:rPr>
              <a:t>                       =   X • (Y + 1)</a:t>
            </a:r>
          </a:p>
          <a:p>
            <a:pPr eaLnBrk="0" hangingPunct="0">
              <a:tabLst>
                <a:tab pos="2706688" algn="l"/>
              </a:tabLst>
            </a:pPr>
            <a:r>
              <a:rPr lang="en-US" sz="2000" dirty="0">
                <a:latin typeface="Tahoma" pitchFamily="-111" charset="0"/>
              </a:rPr>
              <a:t>                       =   X • 1</a:t>
            </a:r>
          </a:p>
          <a:p>
            <a:pPr eaLnBrk="0" hangingPunct="0">
              <a:tabLst>
                <a:tab pos="2706688" algn="l"/>
              </a:tabLst>
            </a:pPr>
            <a:r>
              <a:rPr lang="en-US" sz="2000" dirty="0">
                <a:latin typeface="Tahoma" pitchFamily="-111" charset="0"/>
              </a:rPr>
              <a:t>                       =   X </a:t>
            </a:r>
            <a:endParaRPr lang="en-US" sz="2000" dirty="0">
              <a:latin typeface="Tahoma" pitchFamily="-111" charset="0"/>
              <a:sym typeface="ZapfDingbats" pitchFamily="82" charset="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192" y="86232"/>
            <a:ext cx="5049219" cy="102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11467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11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 Combinational Logic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Sessions of Class: </a:t>
            </a:r>
          </a:p>
          <a:p>
            <a:pPr marL="0" indent="0">
              <a:buNone/>
            </a:pPr>
            <a:r>
              <a:rPr lang="en-US" sz="2800" dirty="0"/>
              <a:t>We would like to compute the number of lectures or quiz sections remaining </a:t>
            </a:r>
            <a:r>
              <a:rPr lang="en-US" sz="2800" i="1" dirty="0"/>
              <a:t>at the start </a:t>
            </a:r>
            <a:r>
              <a:rPr lang="en-US" sz="2800" dirty="0"/>
              <a:t>of a given day of the week.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Inputs:  </a:t>
            </a:r>
            <a:r>
              <a:rPr lang="en-US" dirty="0"/>
              <a:t>Day of the Week, Lecture/Section flag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Output:  </a:t>
            </a:r>
            <a:r>
              <a:rPr lang="en-US" dirty="0"/>
              <a:t>Number of sessions left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Examples: </a:t>
            </a:r>
            <a:r>
              <a:rPr lang="en-US" dirty="0">
                <a:solidFill>
                  <a:prstClr val="black"/>
                </a:solidFill>
              </a:rPr>
              <a:t>Input:  (Wednesday, Lecture)  Output: </a:t>
            </a:r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pPr marL="457200" lvl="1" indent="0">
              <a:buNone/>
            </a:pPr>
            <a:r>
              <a:rPr lang="en-US" dirty="0"/>
              <a:t>	             </a:t>
            </a:r>
            <a:r>
              <a:rPr lang="en-US" sz="1800" dirty="0"/>
              <a:t> </a:t>
            </a:r>
            <a:r>
              <a:rPr lang="en-US" dirty="0"/>
              <a:t>Input:  (Monday, Section)        Output: </a:t>
            </a:r>
            <a:r>
              <a:rPr lang="en-US" dirty="0">
                <a:solidFill>
                  <a:srgbClr val="C00000"/>
                </a:solidFill>
              </a:rPr>
              <a:t>1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7693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Propositional Logic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77982" y="1302326"/>
            <a:ext cx="7917873" cy="504468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400" dirty="0"/>
              <a:t>Propositions</a:t>
            </a:r>
          </a:p>
          <a:p>
            <a:pPr lvl="1">
              <a:defRPr/>
            </a:pPr>
            <a:r>
              <a:rPr lang="en-US" sz="2000" dirty="0"/>
              <a:t>atomic propositions are T/F-valued variables</a:t>
            </a:r>
            <a:endParaRPr lang="en-US" sz="2000" i="1" dirty="0">
              <a:solidFill>
                <a:srgbClr val="005923"/>
              </a:solidFill>
            </a:endParaRPr>
          </a:p>
          <a:p>
            <a:pPr lvl="1">
              <a:defRPr/>
            </a:pPr>
            <a:r>
              <a:rPr lang="en-US" sz="2000" dirty="0"/>
              <a:t>combined using logical connectives (not, and, or, etc.)</a:t>
            </a:r>
          </a:p>
          <a:p>
            <a:pPr lvl="1">
              <a:defRPr/>
            </a:pPr>
            <a:r>
              <a:rPr lang="en-US" sz="2000" dirty="0"/>
              <a:t>can be described by a truth table</a:t>
            </a:r>
          </a:p>
          <a:p>
            <a:pPr lvl="2">
              <a:defRPr/>
            </a:pPr>
            <a:r>
              <a:rPr lang="en-US" sz="1600" dirty="0"/>
              <a:t>shows the truth value of the proposition in</a:t>
            </a:r>
          </a:p>
          <a:p>
            <a:pPr lvl="2">
              <a:defRPr/>
            </a:pPr>
            <a:r>
              <a:rPr lang="en-US" sz="1600" dirty="0"/>
              <a:t>each combination of truth values of the atomic propositions</a:t>
            </a:r>
            <a:endParaRPr lang="en-US" sz="2000" i="1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r>
              <a:rPr lang="en-US" sz="2400" dirty="0"/>
              <a:t>Logical equivalence</a:t>
            </a:r>
          </a:p>
          <a:p>
            <a:pPr lvl="1">
              <a:defRPr/>
            </a:pPr>
            <a:r>
              <a:rPr lang="en-US" sz="2000" dirty="0"/>
              <a:t>used to simplify logical expressions</a:t>
            </a:r>
          </a:p>
          <a:p>
            <a:pPr lvl="1"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400" dirty="0"/>
              <a:t>First application</a:t>
            </a:r>
          </a:p>
          <a:p>
            <a:pPr lvl="1">
              <a:defRPr/>
            </a:pPr>
            <a:r>
              <a:rPr lang="en-US" sz="2000" dirty="0"/>
              <a:t>Simplifying English sentences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4EA3DC-A8A4-8A46-A5B4-6B3CEAE2745D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0368267"/>
              </p:ext>
            </p:extLst>
          </p:nvPr>
        </p:nvGraphicFramePr>
        <p:xfrm>
          <a:off x="7420410" y="1589435"/>
          <a:ext cx="1563131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30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p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q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/>
                        <a:t> p </a:t>
                      </a:r>
                      <a:r>
                        <a:rPr lang="en-US" sz="1800" b="1" i="0" baseline="0" dirty="0">
                          <a:latin typeface="Symbol"/>
                          <a:sym typeface="Symbol"/>
                        </a:rPr>
                        <a:t></a:t>
                      </a:r>
                      <a:r>
                        <a:rPr lang="en-US" sz="1800" b="1" i="0" baseline="0" dirty="0"/>
                        <a:t> </a:t>
                      </a:r>
                      <a:r>
                        <a:rPr lang="en-US" sz="1800" b="1" i="1" baseline="0" dirty="0"/>
                        <a:t>q</a:t>
                      </a:r>
                      <a:endParaRPr lang="en-US" sz="1800" b="1" i="1" dirty="0"/>
                    </a:p>
                  </a:txBody>
                  <a:tcPr marL="91435" marR="91435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090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Implementation in Software</a:t>
            </a:r>
            <a:endParaRPr lang="en-US" i="1" dirty="0"/>
          </a:p>
        </p:txBody>
      </p:sp>
      <p:sp>
        <p:nvSpPr>
          <p:cNvPr id="6147" name="Rectangle 12"/>
          <p:cNvSpPr>
            <a:spLocks noGrp="1" noChangeArrowheads="1"/>
          </p:cNvSpPr>
          <p:nvPr>
            <p:ph idx="1"/>
          </p:nvPr>
        </p:nvSpPr>
        <p:spPr>
          <a:xfrm>
            <a:off x="324279" y="972718"/>
            <a:ext cx="10827598" cy="4588134"/>
          </a:xfrm>
        </p:spPr>
        <p:txBody>
          <a:bodyPr/>
          <a:lstStyle/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public int </a:t>
            </a:r>
            <a:r>
              <a:rPr lang="en-US" sz="1800" dirty="0" err="1">
                <a:latin typeface="Consolas"/>
                <a:cs typeface="Consolas"/>
              </a:rPr>
              <a:t>classesLeftInMorning</a:t>
            </a:r>
            <a:r>
              <a:rPr lang="en-US" sz="1800" dirty="0">
                <a:latin typeface="Consolas"/>
                <a:cs typeface="Consolas"/>
              </a:rPr>
              <a:t>(int weekday, </a:t>
            </a:r>
            <a:r>
              <a:rPr lang="en-US" sz="1800" dirty="0" err="1">
                <a:latin typeface="Consolas"/>
                <a:cs typeface="Consolas"/>
              </a:rPr>
              <a:t>boolean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isLecture</a:t>
            </a:r>
            <a:r>
              <a:rPr lang="en-US" sz="1800" dirty="0">
                <a:latin typeface="Consolas"/>
                <a:cs typeface="Consolas"/>
              </a:rPr>
              <a:t>) {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    switch (weekday) {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        case SUNDAY: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        case MONDAY: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            return </a:t>
            </a:r>
            <a:r>
              <a:rPr lang="en-US" sz="1800" dirty="0" err="1">
                <a:latin typeface="Consolas"/>
                <a:cs typeface="Consolas"/>
              </a:rPr>
              <a:t>isLecture</a:t>
            </a:r>
            <a:r>
              <a:rPr lang="en-US" sz="1800" dirty="0">
                <a:latin typeface="Consolas"/>
                <a:cs typeface="Consolas"/>
              </a:rPr>
              <a:t> ? 3 : 1;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        case TUESDAY: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        case WEDNESDAY: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            return </a:t>
            </a:r>
            <a:r>
              <a:rPr lang="en-US" sz="1800" dirty="0" err="1">
                <a:latin typeface="Consolas"/>
                <a:cs typeface="Consolas"/>
              </a:rPr>
              <a:t>isLecture</a:t>
            </a:r>
            <a:r>
              <a:rPr lang="en-US" sz="1800" dirty="0">
                <a:latin typeface="Consolas"/>
                <a:cs typeface="Consolas"/>
              </a:rPr>
              <a:t> ? 2 : 1;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        case THURSDAY: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            return </a:t>
            </a:r>
            <a:r>
              <a:rPr lang="en-US" sz="1800" dirty="0" err="1">
                <a:latin typeface="Consolas"/>
                <a:cs typeface="Consolas"/>
              </a:rPr>
              <a:t>isLecture</a:t>
            </a:r>
            <a:r>
              <a:rPr lang="en-US" sz="1800" dirty="0">
                <a:latin typeface="Consolas"/>
                <a:cs typeface="Consolas"/>
              </a:rPr>
              <a:t> ? 1 : 1;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        case FRIDAY: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            return </a:t>
            </a:r>
            <a:r>
              <a:rPr lang="en-US" sz="1800" dirty="0" err="1">
                <a:latin typeface="Consolas"/>
                <a:cs typeface="Consolas"/>
              </a:rPr>
              <a:t>isLecture</a:t>
            </a:r>
            <a:r>
              <a:rPr lang="en-US" sz="1800" dirty="0">
                <a:latin typeface="Consolas"/>
                <a:cs typeface="Consolas"/>
              </a:rPr>
              <a:t> ? 1 : 0;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        case SATURDAY: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            return </a:t>
            </a:r>
            <a:r>
              <a:rPr lang="en-US" sz="1800" dirty="0" err="1">
                <a:latin typeface="Consolas"/>
                <a:cs typeface="Consolas"/>
              </a:rPr>
              <a:t>isLecture</a:t>
            </a:r>
            <a:r>
              <a:rPr lang="en-US" sz="1800" dirty="0">
                <a:latin typeface="Consolas"/>
                <a:cs typeface="Consolas"/>
              </a:rPr>
              <a:t> ? 0 : 0;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	}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5027221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31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Implementation with Combinational Logic</a:t>
            </a:r>
          </a:p>
        </p:txBody>
      </p:sp>
      <p:sp>
        <p:nvSpPr>
          <p:cNvPr id="7171" name="Rectangle 32"/>
          <p:cNvSpPr>
            <a:spLocks noGrp="1" noChangeArrowheads="1"/>
          </p:cNvSpPr>
          <p:nvPr>
            <p:ph idx="1"/>
          </p:nvPr>
        </p:nvSpPr>
        <p:spPr>
          <a:xfrm>
            <a:off x="406758" y="1215418"/>
            <a:ext cx="8229600" cy="45307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200" dirty="0">
                <a:solidFill>
                  <a:srgbClr val="C00000"/>
                </a:solidFill>
              </a:rPr>
              <a:t>Encoding:</a:t>
            </a:r>
          </a:p>
          <a:p>
            <a:pPr lvl="1"/>
            <a:r>
              <a:rPr lang="en-US" sz="2200" dirty="0"/>
              <a:t>How many bits for each input/output?</a:t>
            </a:r>
          </a:p>
          <a:p>
            <a:pPr lvl="1"/>
            <a:r>
              <a:rPr lang="en-US" sz="2200" dirty="0"/>
              <a:t>Binary number for weekday</a:t>
            </a:r>
          </a:p>
          <a:p>
            <a:pPr lvl="1"/>
            <a:r>
              <a:rPr lang="en-US" sz="2200" dirty="0"/>
              <a:t>One bit for each possible output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64802" y="3156677"/>
            <a:ext cx="3520977" cy="2599083"/>
            <a:chOff x="4952601" y="3141372"/>
            <a:chExt cx="3520977" cy="2599083"/>
          </a:xfrm>
        </p:grpSpPr>
        <p:sp>
          <p:nvSpPr>
            <p:cNvPr id="7180" name="Rectangle 9"/>
            <p:cNvSpPr>
              <a:spLocks noChangeArrowheads="1"/>
            </p:cNvSpPr>
            <p:nvPr/>
          </p:nvSpPr>
          <p:spPr bwMode="auto">
            <a:xfrm>
              <a:off x="5244591" y="3938619"/>
              <a:ext cx="2503957" cy="9017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Line 11"/>
            <p:cNvSpPr>
              <a:spLocks noChangeShapeType="1"/>
            </p:cNvSpPr>
            <p:nvPr/>
          </p:nvSpPr>
          <p:spPr bwMode="auto">
            <a:xfrm>
              <a:off x="7354758" y="3468181"/>
              <a:ext cx="0" cy="452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Line 12"/>
            <p:cNvSpPr>
              <a:spLocks noChangeShapeType="1"/>
            </p:cNvSpPr>
            <p:nvPr/>
          </p:nvSpPr>
          <p:spPr bwMode="auto">
            <a:xfrm>
              <a:off x="6128794" y="3486182"/>
              <a:ext cx="0" cy="439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Line 13"/>
            <p:cNvSpPr>
              <a:spLocks noChangeShapeType="1"/>
            </p:cNvSpPr>
            <p:nvPr/>
          </p:nvSpPr>
          <p:spPr bwMode="auto">
            <a:xfrm>
              <a:off x="5743152" y="3486182"/>
              <a:ext cx="0" cy="439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14"/>
            <p:cNvSpPr>
              <a:spLocks noChangeShapeType="1"/>
            </p:cNvSpPr>
            <p:nvPr/>
          </p:nvSpPr>
          <p:spPr bwMode="auto">
            <a:xfrm>
              <a:off x="6514436" y="3486182"/>
              <a:ext cx="0" cy="4397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Line 15"/>
            <p:cNvSpPr>
              <a:spLocks noChangeShapeType="1"/>
            </p:cNvSpPr>
            <p:nvPr/>
          </p:nvSpPr>
          <p:spPr bwMode="auto">
            <a:xfrm>
              <a:off x="6144217" y="4853198"/>
              <a:ext cx="0" cy="4397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16"/>
            <p:cNvSpPr>
              <a:spLocks noChangeShapeType="1"/>
            </p:cNvSpPr>
            <p:nvPr/>
          </p:nvSpPr>
          <p:spPr bwMode="auto">
            <a:xfrm>
              <a:off x="6801438" y="4853198"/>
              <a:ext cx="0" cy="4397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Rectangle 18"/>
            <p:cNvSpPr>
              <a:spLocks noChangeArrowheads="1"/>
            </p:cNvSpPr>
            <p:nvPr/>
          </p:nvSpPr>
          <p:spPr bwMode="auto">
            <a:xfrm>
              <a:off x="7017915" y="3153857"/>
              <a:ext cx="1455663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600" dirty="0" err="1">
                  <a:solidFill>
                    <a:srgbClr val="000000"/>
                  </a:solidFill>
                  <a:latin typeface="Tahoma" pitchFamily="-111" charset="0"/>
                </a:rPr>
                <a:t>isLecture</a:t>
              </a:r>
              <a:endParaRPr lang="en-US" sz="1600" dirty="0">
                <a:solidFill>
                  <a:srgbClr val="000000"/>
                </a:solidFill>
                <a:latin typeface="Tahoma" pitchFamily="-111" charset="0"/>
              </a:endParaRPr>
            </a:p>
          </p:txBody>
        </p:sp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5220349" y="3141372"/>
              <a:ext cx="1797852" cy="40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Weekday</a:t>
              </a:r>
            </a:p>
          </p:txBody>
        </p:sp>
        <p:sp>
          <p:nvSpPr>
            <p:cNvPr id="7191" name="Rectangle 20"/>
            <p:cNvSpPr>
              <a:spLocks noChangeArrowheads="1"/>
            </p:cNvSpPr>
            <p:nvPr/>
          </p:nvSpPr>
          <p:spPr bwMode="auto">
            <a:xfrm>
              <a:off x="4952601" y="5340405"/>
              <a:ext cx="1154211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0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5571185" y="5327526"/>
              <a:ext cx="1156926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</a:t>
              </a:r>
            </a:p>
          </p:txBody>
        </p:sp>
        <p:sp>
          <p:nvSpPr>
            <p:cNvPr id="7193" name="Rectangle 22"/>
            <p:cNvSpPr>
              <a:spLocks noChangeArrowheads="1"/>
            </p:cNvSpPr>
            <p:nvPr/>
          </p:nvSpPr>
          <p:spPr bwMode="auto">
            <a:xfrm>
              <a:off x="6220259" y="5327526"/>
              <a:ext cx="1159641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2</a:t>
              </a:r>
            </a:p>
          </p:txBody>
        </p:sp>
        <p:sp>
          <p:nvSpPr>
            <p:cNvPr id="7194" name="Rectangle 23"/>
            <p:cNvSpPr>
              <a:spLocks noChangeArrowheads="1"/>
            </p:cNvSpPr>
            <p:nvPr/>
          </p:nvSpPr>
          <p:spPr bwMode="auto">
            <a:xfrm>
              <a:off x="6858469" y="5327526"/>
              <a:ext cx="1156926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ctr" eaLnBrk="0" hangingPunct="0">
                <a:lnSpc>
                  <a:spcPts val="2200"/>
                </a:lnSpc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3</a:t>
              </a:r>
            </a:p>
          </p:txBody>
        </p:sp>
        <p:sp>
          <p:nvSpPr>
            <p:cNvPr id="7195" name="Line 24"/>
            <p:cNvSpPr>
              <a:spLocks noChangeShapeType="1"/>
            </p:cNvSpPr>
            <p:nvPr/>
          </p:nvSpPr>
          <p:spPr bwMode="auto">
            <a:xfrm>
              <a:off x="5524317" y="4840319"/>
              <a:ext cx="0" cy="4397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7417482" y="4851050"/>
              <a:ext cx="0" cy="4397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0154895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31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Defining Our Inputs!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994169" y="3004943"/>
          <a:ext cx="3155662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Weekday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Number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Binary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2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Sunday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(000)</a:t>
                      </a:r>
                      <a:r>
                        <a:rPr lang="en-US" sz="1800" baseline="-25000" dirty="0"/>
                        <a:t>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2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Monday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(001)</a:t>
                      </a:r>
                      <a:r>
                        <a:rPr lang="en-US" sz="1800" baseline="-25000" dirty="0"/>
                        <a:t>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2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Tuesday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(010)</a:t>
                      </a:r>
                      <a:r>
                        <a:rPr lang="en-US" sz="1800" baseline="-25000" dirty="0"/>
                        <a:t>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2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Wednesday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(011)</a:t>
                      </a:r>
                      <a:r>
                        <a:rPr lang="en-US" sz="1800" baseline="-25000" dirty="0"/>
                        <a:t>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2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Thursday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(100)</a:t>
                      </a:r>
                      <a:r>
                        <a:rPr lang="en-US" sz="1800" baseline="-25000" dirty="0"/>
                        <a:t>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2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Friday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(101)</a:t>
                      </a:r>
                      <a:r>
                        <a:rPr lang="en-US" sz="1800" baseline="-25000" dirty="0"/>
                        <a:t>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2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Saturday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(110)</a:t>
                      </a:r>
                      <a:r>
                        <a:rPr lang="en-US" sz="1800" baseline="-25000" dirty="0"/>
                        <a:t>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32"/>
          <p:cNvSpPr>
            <a:spLocks noGrp="1" noChangeArrowheads="1"/>
          </p:cNvSpPr>
          <p:nvPr>
            <p:ph idx="1"/>
          </p:nvPr>
        </p:nvSpPr>
        <p:spPr>
          <a:xfrm>
            <a:off x="406758" y="1215418"/>
            <a:ext cx="8229600" cy="45307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200" dirty="0">
                <a:solidFill>
                  <a:srgbClr val="C00000"/>
                </a:solidFill>
              </a:rPr>
              <a:t>Weekday Input:</a:t>
            </a:r>
          </a:p>
          <a:p>
            <a:pPr lvl="1"/>
            <a:r>
              <a:rPr lang="en-US" sz="2200" dirty="0"/>
              <a:t>Binary number for weekday</a:t>
            </a:r>
          </a:p>
          <a:p>
            <a:pPr lvl="1"/>
            <a:r>
              <a:rPr lang="en-US" sz="2200" dirty="0"/>
              <a:t>Sunday = 0, Monday = 1, …</a:t>
            </a:r>
          </a:p>
          <a:p>
            <a:pPr lvl="1"/>
            <a:r>
              <a:rPr lang="en-US" sz="2200" dirty="0"/>
              <a:t>We care about these in binary:</a:t>
            </a:r>
          </a:p>
        </p:txBody>
      </p:sp>
    </p:spTree>
    <p:extLst>
      <p:ext uri="{BB962C8B-B14F-4D97-AF65-F5344CB8AC3E}">
        <p14:creationId xmlns:p14="http://schemas.microsoft.com/office/powerpoint/2010/main" val="375269042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31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Converting to a Truth Table!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12496" y="1126336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Weekday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isLecture</a:t>
                      </a:r>
                      <a:endParaRPr lang="en-US" b="1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Rectangle 12"/>
          <p:cNvSpPr>
            <a:spLocks noGrp="1" noChangeArrowheads="1"/>
          </p:cNvSpPr>
          <p:nvPr>
            <p:ph idx="1"/>
          </p:nvPr>
        </p:nvSpPr>
        <p:spPr>
          <a:xfrm>
            <a:off x="358815" y="1300827"/>
            <a:ext cx="3599728" cy="2611416"/>
          </a:xfrm>
        </p:spPr>
        <p:txBody>
          <a:bodyPr/>
          <a:lstStyle/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case SUNDAY or MONDAY:	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	return </a:t>
            </a:r>
            <a:r>
              <a:rPr lang="en-US" sz="1400" dirty="0" err="1">
                <a:latin typeface="Consolas"/>
                <a:cs typeface="Consolas"/>
              </a:rPr>
              <a:t>isLecture</a:t>
            </a:r>
            <a:r>
              <a:rPr lang="en-US" sz="1400" dirty="0">
                <a:latin typeface="Consolas"/>
                <a:cs typeface="Consolas"/>
              </a:rPr>
              <a:t> ? 3 : 1;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case TUESDAY or WEDNESDAY: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	return </a:t>
            </a:r>
            <a:r>
              <a:rPr lang="en-US" sz="1400" dirty="0" err="1">
                <a:latin typeface="Consolas"/>
                <a:cs typeface="Consolas"/>
              </a:rPr>
              <a:t>isLecture</a:t>
            </a:r>
            <a:r>
              <a:rPr lang="en-US" sz="1400" dirty="0">
                <a:latin typeface="Consolas"/>
                <a:cs typeface="Consolas"/>
              </a:rPr>
              <a:t> ? 2 : 1;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case THURSDAY: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	return </a:t>
            </a:r>
            <a:r>
              <a:rPr lang="en-US" sz="1400" dirty="0" err="1">
                <a:latin typeface="Consolas"/>
                <a:cs typeface="Consolas"/>
              </a:rPr>
              <a:t>isLecture</a:t>
            </a:r>
            <a:r>
              <a:rPr lang="en-US" sz="1400" dirty="0">
                <a:latin typeface="Consolas"/>
                <a:cs typeface="Consolas"/>
              </a:rPr>
              <a:t> ? 1 : 1;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case FRIDAY: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	return </a:t>
            </a:r>
            <a:r>
              <a:rPr lang="en-US" sz="1400" dirty="0" err="1">
                <a:latin typeface="Consolas"/>
                <a:cs typeface="Consolas"/>
              </a:rPr>
              <a:t>isLecture</a:t>
            </a:r>
            <a:r>
              <a:rPr lang="en-US" sz="1400" dirty="0">
                <a:latin typeface="Consolas"/>
                <a:cs typeface="Consolas"/>
              </a:rPr>
              <a:t> ? 1 : 0;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case SATURDAY: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	return </a:t>
            </a:r>
            <a:r>
              <a:rPr lang="en-US" sz="1400" dirty="0" err="1">
                <a:latin typeface="Consolas"/>
                <a:cs typeface="Consolas"/>
              </a:rPr>
              <a:t>isLecture</a:t>
            </a:r>
            <a:r>
              <a:rPr lang="en-US" sz="1400" dirty="0">
                <a:latin typeface="Consolas"/>
                <a:cs typeface="Consolas"/>
              </a:rPr>
              <a:t> ? 0 : 0;</a:t>
            </a:r>
          </a:p>
        </p:txBody>
      </p:sp>
    </p:spTree>
    <p:extLst>
      <p:ext uri="{BB962C8B-B14F-4D97-AF65-F5344CB8AC3E}">
        <p14:creationId xmlns:p14="http://schemas.microsoft.com/office/powerpoint/2010/main" val="4052911114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31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Converting to a Truth Table!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412496" y="1126336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Weekday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isLecture</a:t>
                      </a:r>
                      <a:endParaRPr lang="en-US" b="1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Rectangle 12"/>
          <p:cNvSpPr>
            <a:spLocks noGrp="1" noChangeArrowheads="1"/>
          </p:cNvSpPr>
          <p:nvPr>
            <p:ph idx="1"/>
          </p:nvPr>
        </p:nvSpPr>
        <p:spPr>
          <a:xfrm>
            <a:off x="358815" y="1300827"/>
            <a:ext cx="3599728" cy="2611416"/>
          </a:xfrm>
        </p:spPr>
        <p:txBody>
          <a:bodyPr/>
          <a:lstStyle/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case SUNDAY or MONDAY:	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	return </a:t>
            </a:r>
            <a:r>
              <a:rPr lang="en-US" sz="1400" dirty="0" err="1">
                <a:latin typeface="Consolas"/>
                <a:cs typeface="Consolas"/>
              </a:rPr>
              <a:t>isLecture</a:t>
            </a:r>
            <a:r>
              <a:rPr lang="en-US" sz="1400" dirty="0">
                <a:latin typeface="Consolas"/>
                <a:cs typeface="Consolas"/>
              </a:rPr>
              <a:t> ? 3 : 1;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case TUESDAY or WEDNESDAY: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	return </a:t>
            </a:r>
            <a:r>
              <a:rPr lang="en-US" sz="1400" dirty="0" err="1">
                <a:latin typeface="Consolas"/>
                <a:cs typeface="Consolas"/>
              </a:rPr>
              <a:t>isLecture</a:t>
            </a:r>
            <a:r>
              <a:rPr lang="en-US" sz="1400" dirty="0">
                <a:latin typeface="Consolas"/>
                <a:cs typeface="Consolas"/>
              </a:rPr>
              <a:t> ? 2 : 1;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case THURSDAY: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	return </a:t>
            </a:r>
            <a:r>
              <a:rPr lang="en-US" sz="1400" dirty="0" err="1">
                <a:latin typeface="Consolas"/>
                <a:cs typeface="Consolas"/>
              </a:rPr>
              <a:t>isLecture</a:t>
            </a:r>
            <a:r>
              <a:rPr lang="en-US" sz="1400" dirty="0">
                <a:latin typeface="Consolas"/>
                <a:cs typeface="Consolas"/>
              </a:rPr>
              <a:t> ? 1 : 1;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case FRIDAY: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	return </a:t>
            </a:r>
            <a:r>
              <a:rPr lang="en-US" sz="1400" dirty="0" err="1">
                <a:latin typeface="Consolas"/>
                <a:cs typeface="Consolas"/>
              </a:rPr>
              <a:t>isLecture</a:t>
            </a:r>
            <a:r>
              <a:rPr lang="en-US" sz="1400" dirty="0">
                <a:latin typeface="Consolas"/>
                <a:cs typeface="Consolas"/>
              </a:rPr>
              <a:t> ? 1 : 0;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case SATURDAY:</a:t>
            </a:r>
          </a:p>
          <a:p>
            <a:pPr>
              <a:buNone/>
            </a:pPr>
            <a:r>
              <a:rPr lang="en-US" sz="1400" dirty="0">
                <a:latin typeface="Consolas"/>
                <a:cs typeface="Consolas"/>
              </a:rPr>
              <a:t>	return </a:t>
            </a:r>
            <a:r>
              <a:rPr lang="en-US" sz="1400" dirty="0" err="1">
                <a:latin typeface="Consolas"/>
                <a:cs typeface="Consolas"/>
              </a:rPr>
              <a:t>isLecture</a:t>
            </a:r>
            <a:r>
              <a:rPr lang="en-US" sz="1400" dirty="0">
                <a:latin typeface="Consolas"/>
                <a:cs typeface="Consolas"/>
              </a:rPr>
              <a:t> ? 0 : 0;</a:t>
            </a:r>
          </a:p>
        </p:txBody>
      </p:sp>
    </p:spTree>
    <p:extLst>
      <p:ext uri="{BB962C8B-B14F-4D97-AF65-F5344CB8AC3E}">
        <p14:creationId xmlns:p14="http://schemas.microsoft.com/office/powerpoint/2010/main" val="2251725788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>
            <a:off x="1742876" y="3350379"/>
            <a:ext cx="5191760" cy="442732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5625" y="166270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5322" y="241171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75865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2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1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to Logic (Part 1)</a:t>
            </a:r>
          </a:p>
        </p:txBody>
      </p:sp>
      <p:sp>
        <p:nvSpPr>
          <p:cNvPr id="8195" name="Rectangle 22"/>
          <p:cNvSpPr>
            <a:spLocks noGrp="1" noChangeArrowheads="1"/>
          </p:cNvSpPr>
          <p:nvPr>
            <p:ph idx="1"/>
          </p:nvPr>
        </p:nvSpPr>
        <p:spPr>
          <a:xfrm>
            <a:off x="4910078" y="975865"/>
            <a:ext cx="3776722" cy="940212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 err="1"/>
              <a:t>Let’s</a:t>
            </a:r>
            <a:r>
              <a:rPr lang="fr-FR" sz="1800" dirty="0"/>
              <a:t> </a:t>
            </a:r>
            <a:r>
              <a:rPr lang="fr-FR" sz="1800" dirty="0" err="1"/>
              <a:t>begin</a:t>
            </a:r>
            <a:r>
              <a:rPr lang="fr-FR" sz="1800" dirty="0"/>
              <a:t> by </a:t>
            </a:r>
            <a:r>
              <a:rPr lang="fr-FR" sz="1800" dirty="0" err="1"/>
              <a:t>finding</a:t>
            </a:r>
            <a:r>
              <a:rPr lang="fr-FR" sz="1800" dirty="0"/>
              <a:t> an expression for </a:t>
            </a:r>
            <a:r>
              <a:rPr lang="en-US" sz="1800" b="1" dirty="0"/>
              <a:t>c</a:t>
            </a:r>
            <a:r>
              <a:rPr lang="en-US" sz="1800" b="1" baseline="-25000" dirty="0"/>
              <a:t>3</a:t>
            </a:r>
            <a:r>
              <a:rPr lang="fr-FR" sz="1800" dirty="0"/>
              <a:t>. To do </a:t>
            </a:r>
            <a:r>
              <a:rPr lang="fr-FR" sz="1800" dirty="0" err="1"/>
              <a:t>this</a:t>
            </a:r>
            <a:r>
              <a:rPr lang="fr-FR" sz="1800" dirty="0"/>
              <a:t>, </a:t>
            </a:r>
            <a:r>
              <a:rPr lang="fr-FR" sz="1800" dirty="0" err="1"/>
              <a:t>we</a:t>
            </a:r>
            <a:r>
              <a:rPr lang="fr-FR" sz="1800" dirty="0"/>
              <a:t> look at the </a:t>
            </a:r>
            <a:r>
              <a:rPr lang="fr-FR" sz="1800" dirty="0" err="1"/>
              <a:t>rows</a:t>
            </a:r>
            <a:r>
              <a:rPr lang="fr-FR" sz="1800" dirty="0"/>
              <a:t> </a:t>
            </a:r>
            <a:r>
              <a:rPr lang="fr-FR" sz="1800" dirty="0" err="1"/>
              <a:t>where</a:t>
            </a:r>
            <a:r>
              <a:rPr lang="fr-FR" sz="1800" dirty="0"/>
              <a:t> </a:t>
            </a:r>
            <a:r>
              <a:rPr lang="en-US" sz="1800" b="1" dirty="0"/>
              <a:t>c</a:t>
            </a:r>
            <a:r>
              <a:rPr lang="en-US" sz="1800" b="1" baseline="-25000" dirty="0"/>
              <a:t>3</a:t>
            </a:r>
            <a:r>
              <a:rPr lang="fr-FR" sz="1800" dirty="0"/>
              <a:t> = 1 (</a:t>
            </a:r>
            <a:r>
              <a:rPr lang="fr-FR" sz="1800" dirty="0" err="1"/>
              <a:t>true</a:t>
            </a:r>
            <a:r>
              <a:rPr lang="fr-FR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46187216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>
            <a:off x="1742876" y="3350379"/>
            <a:ext cx="5191760" cy="442732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5625" y="166270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5322" y="241171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75865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2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1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to Logic (Part 1)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60122" y="1884074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80047" y="2645191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2"/>
          <p:cNvSpPr txBox="1">
            <a:spLocks noChangeArrowheads="1"/>
          </p:cNvSpPr>
          <p:nvPr/>
        </p:nvSpPr>
        <p:spPr>
          <a:xfrm>
            <a:off x="5492461" y="1721333"/>
            <a:ext cx="2447771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1800" dirty="0"/>
              <a:t>DAY == SUN </a:t>
            </a:r>
            <a:r>
              <a:rPr lang="fr-FR" sz="1800"/>
              <a:t>&amp;&amp; L == 1</a:t>
            </a:r>
            <a:endParaRPr lang="fr-FR" sz="1800" dirty="0"/>
          </a:p>
        </p:txBody>
      </p:sp>
      <p:sp>
        <p:nvSpPr>
          <p:cNvPr id="20" name="Rectangle 22"/>
          <p:cNvSpPr txBox="1">
            <a:spLocks noChangeArrowheads="1"/>
          </p:cNvSpPr>
          <p:nvPr/>
        </p:nvSpPr>
        <p:spPr>
          <a:xfrm>
            <a:off x="5492462" y="2470341"/>
            <a:ext cx="2727850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FR" sz="1800" dirty="0"/>
              <a:t>DAY == MON </a:t>
            </a:r>
            <a:r>
              <a:rPr lang="fr-FR" sz="1800"/>
              <a:t>&amp;&amp; L == 1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364713293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>
            <a:off x="1742876" y="3350379"/>
            <a:ext cx="5191760" cy="442732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5625" y="166270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5322" y="241171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75865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2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1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to Logic (Part 1)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60122" y="1884074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80047" y="2645191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2"/>
          <p:cNvSpPr txBox="1">
            <a:spLocks noChangeArrowheads="1"/>
          </p:cNvSpPr>
          <p:nvPr/>
        </p:nvSpPr>
        <p:spPr>
          <a:xfrm>
            <a:off x="5492462" y="1721333"/>
            <a:ext cx="2727850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en-US" sz="1800" b="1" dirty="0"/>
              <a:t> </a:t>
            </a:r>
            <a:r>
              <a:rPr lang="fr-FR" sz="1800" dirty="0"/>
              <a:t>== </a:t>
            </a:r>
            <a:r>
              <a:rPr lang="en-US" sz="1800" dirty="0">
                <a:latin typeface="Consolas"/>
                <a:cs typeface="Consolas"/>
              </a:rPr>
              <a:t>000</a:t>
            </a:r>
            <a:r>
              <a:rPr lang="fr-FR" sz="1800" dirty="0"/>
              <a:t> &amp;&amp; L == 1</a:t>
            </a:r>
          </a:p>
        </p:txBody>
      </p:sp>
      <p:sp>
        <p:nvSpPr>
          <p:cNvPr id="20" name="Rectangle 22"/>
          <p:cNvSpPr txBox="1">
            <a:spLocks noChangeArrowheads="1"/>
          </p:cNvSpPr>
          <p:nvPr/>
        </p:nvSpPr>
        <p:spPr>
          <a:xfrm>
            <a:off x="5492462" y="2470341"/>
            <a:ext cx="2727850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en-US" sz="1800" b="1" dirty="0"/>
              <a:t> </a:t>
            </a:r>
            <a:r>
              <a:rPr lang="fr-FR" sz="1800" dirty="0"/>
              <a:t>== </a:t>
            </a:r>
            <a:r>
              <a:rPr lang="en-US" sz="1800" dirty="0">
                <a:latin typeface="Consolas"/>
                <a:cs typeface="Consolas"/>
              </a:rPr>
              <a:t>001</a:t>
            </a:r>
            <a:r>
              <a:rPr lang="fr-FR" sz="1800" dirty="0"/>
              <a:t> &amp;&amp; L ==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99872" y="2970672"/>
            <a:ext cx="3113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Substituting DAY for the binary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3084204550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>
            <a:off x="1742876" y="3350379"/>
            <a:ext cx="5191760" cy="442732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5625" y="166270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5322" y="241171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75865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2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1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to Logic (Part 1)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60122" y="1884074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80047" y="2645191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2"/>
          <p:cNvSpPr txBox="1">
            <a:spLocks noChangeArrowheads="1"/>
          </p:cNvSpPr>
          <p:nvPr/>
        </p:nvSpPr>
        <p:spPr>
          <a:xfrm>
            <a:off x="5492462" y="1721333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dirty="0"/>
              <a:t> == </a:t>
            </a:r>
            <a:r>
              <a:rPr lang="en-US" sz="1500" dirty="0">
                <a:latin typeface="Consolas"/>
                <a:cs typeface="Consolas"/>
              </a:rPr>
              <a:t>0</a:t>
            </a:r>
            <a:r>
              <a:rPr lang="fr-FR" sz="1500" dirty="0"/>
              <a:t> &amp;&amp; 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dirty="0"/>
              <a:t> == </a:t>
            </a:r>
            <a:r>
              <a:rPr lang="en-US" sz="1500" dirty="0">
                <a:latin typeface="Consolas"/>
                <a:cs typeface="Consolas"/>
              </a:rPr>
              <a:t>0</a:t>
            </a:r>
            <a:r>
              <a:rPr lang="fr-FR" sz="1500" dirty="0"/>
              <a:t> &amp;&amp; 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dirty="0"/>
              <a:t> == </a:t>
            </a:r>
            <a:r>
              <a:rPr lang="en-US" sz="1500" dirty="0">
                <a:latin typeface="Consolas"/>
                <a:cs typeface="Consolas"/>
              </a:rPr>
              <a:t>0</a:t>
            </a:r>
            <a:r>
              <a:rPr lang="en-US" sz="1500" b="1" dirty="0"/>
              <a:t> </a:t>
            </a:r>
            <a:r>
              <a:rPr lang="fr-FR" sz="1500" dirty="0"/>
              <a:t>&amp;&amp; L == 1</a:t>
            </a:r>
          </a:p>
        </p:txBody>
      </p:sp>
      <p:sp>
        <p:nvSpPr>
          <p:cNvPr id="20" name="Rectangle 22"/>
          <p:cNvSpPr txBox="1">
            <a:spLocks noChangeArrowheads="1"/>
          </p:cNvSpPr>
          <p:nvPr/>
        </p:nvSpPr>
        <p:spPr>
          <a:xfrm>
            <a:off x="5492462" y="2470341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dirty="0"/>
              <a:t> == </a:t>
            </a:r>
            <a:r>
              <a:rPr lang="en-US" sz="1500" dirty="0">
                <a:latin typeface="Consolas"/>
                <a:cs typeface="Consolas"/>
              </a:rPr>
              <a:t>0</a:t>
            </a:r>
            <a:r>
              <a:rPr lang="fr-FR" sz="1500" dirty="0"/>
              <a:t> &amp;&amp; 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dirty="0"/>
              <a:t> == </a:t>
            </a:r>
            <a:r>
              <a:rPr lang="en-US" sz="1500" dirty="0">
                <a:latin typeface="Consolas"/>
                <a:cs typeface="Consolas"/>
              </a:rPr>
              <a:t>0</a:t>
            </a:r>
            <a:r>
              <a:rPr lang="fr-FR" sz="1500" dirty="0"/>
              <a:t> &amp;&amp; 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dirty="0"/>
              <a:t> == </a:t>
            </a:r>
            <a:r>
              <a:rPr lang="en-US" sz="1500" dirty="0">
                <a:latin typeface="Consolas"/>
                <a:cs typeface="Consolas"/>
              </a:rPr>
              <a:t>1</a:t>
            </a:r>
            <a:r>
              <a:rPr lang="en-US" sz="1500" b="1" dirty="0"/>
              <a:t> </a:t>
            </a:r>
            <a:r>
              <a:rPr lang="fr-FR" sz="1500" dirty="0"/>
              <a:t>&amp;&amp; L ==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73771" y="2943733"/>
            <a:ext cx="3570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5923"/>
                </a:solidFill>
                <a:latin typeface="Franklin Gothic Medium"/>
                <a:cs typeface="Franklin Gothic Medium"/>
              </a:rPr>
              <a:t>Splitting up the bits of the day; so, we can write a formula.</a:t>
            </a:r>
            <a:endParaRPr lang="en-US" sz="2000" dirty="0">
              <a:solidFill>
                <a:srgbClr val="005923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76843451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>
            <a:off x="1742876" y="3350379"/>
            <a:ext cx="5191760" cy="442732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5625" y="166270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5322" y="241171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75865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2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1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to Logic (Part 1)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60122" y="1884074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80047" y="2645191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2"/>
          <p:cNvSpPr txBox="1">
            <a:spLocks noChangeArrowheads="1"/>
          </p:cNvSpPr>
          <p:nvPr/>
        </p:nvSpPr>
        <p:spPr>
          <a:xfrm>
            <a:off x="5492462" y="1721333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</a:p>
        </p:txBody>
      </p:sp>
      <p:sp>
        <p:nvSpPr>
          <p:cNvPr id="20" name="Rectangle 22"/>
          <p:cNvSpPr txBox="1">
            <a:spLocks noChangeArrowheads="1"/>
          </p:cNvSpPr>
          <p:nvPr/>
        </p:nvSpPr>
        <p:spPr>
          <a:xfrm>
            <a:off x="5492462" y="2470341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3277" y="1904635"/>
            <a:ext cx="2268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Replacing </a:t>
            </a:r>
            <a:r>
              <a:rPr lang="en-US" sz="2000">
                <a:solidFill>
                  <a:srgbClr val="005923"/>
                </a:solidFill>
                <a:latin typeface="Franklin Gothic Medium"/>
                <a:cs typeface="Franklin Gothic Medium"/>
              </a:rPr>
              <a:t>with </a:t>
            </a:r>
            <a:r>
              <a:rPr lang="en-US" sz="2000" err="1">
                <a:solidFill>
                  <a:srgbClr val="005923"/>
                </a:solidFill>
                <a:latin typeface="Franklin Gothic Medium"/>
                <a:cs typeface="Franklin Gothic Medium"/>
              </a:rPr>
              <a:t>B</a:t>
            </a:r>
            <a:r>
              <a:rPr lang="en-US" sz="2000">
                <a:solidFill>
                  <a:srgbClr val="005923"/>
                </a:solidFill>
                <a:latin typeface="Franklin Gothic Medium"/>
                <a:cs typeface="Franklin Gothic Medium"/>
              </a:rPr>
              <a:t>oolean Algebra…</a:t>
            </a:r>
            <a:endParaRPr lang="en-US" sz="2000" dirty="0">
              <a:solidFill>
                <a:srgbClr val="005923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0939926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 to show tautology</a:t>
            </a:r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1010032"/>
            <a:ext cx="8229600" cy="8060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</a:rPr>
              <a:t>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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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1804892" y="3870037"/>
              <a:ext cx="5534216" cy="1615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245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45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264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63218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747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</a:rPr>
                                  <m:t>∧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</a:rPr>
                                  <m:t>∨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charset="0"/>
                                      </a:rPr>
                                      <m:t>𝒑</m:t>
                                    </m:r>
                                    <m:r>
                                      <a:rPr lang="en-US" sz="1600" b="1" i="1" smtClean="0">
                                        <a:latin typeface="Cambria Math" charset="0"/>
                                      </a:rPr>
                                      <m:t>∧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  <m:r>
                                  <a:rPr lang="en-US" sz="1600" b="1" i="1" smtClean="0">
                                    <a:latin typeface="Cambria Math" charset="0"/>
                                  </a:rPr>
                                  <m:t>→</m:t>
                                </m:r>
                                <m:d>
                                  <m:d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600" b="1" i="1" smtClean="0">
                                        <a:latin typeface="Cambria Math" charset="0"/>
                                      </a:rPr>
                                      <m:t>∨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500" b="1" i="1" dirty="0">
                            <a:solidFill>
                              <a:schemeClr val="tx1"/>
                            </a:solidFill>
                            <a:latin typeface="Cambria Math"/>
                            <a:cs typeface="Cambria Math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4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74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74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74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4445516"/>
                  </p:ext>
                </p:extLst>
              </p:nvPr>
            </p:nvGraphicFramePr>
            <p:xfrm>
              <a:off x="1804892" y="3870037"/>
              <a:ext cx="5534216" cy="1615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245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45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264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63218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0" t="-3704" r="-1227273" b="-3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704" r="-1091176" b="-3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951" t="-3704" r="-358025" b="-3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3951" t="-3704" r="-258025" b="-3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111" t="-3704" r="-966" b="-3962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/>
                            <a:t>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286000" y="1944801"/>
                <a:ext cx="4572000" cy="8309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en-US" sz="2400" dirty="0">
                  <a:latin typeface="Franklin Gothic Medium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≡ </m:t>
                    </m:r>
                  </m:oMath>
                </a14:m>
                <a:r>
                  <a:rPr lang="en-US" sz="2400" dirty="0">
                    <a:latin typeface="Franklin Gothic Medium" pitchFamily="34" charset="0"/>
                  </a:rPr>
                  <a:t>T</a:t>
                </a: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944801"/>
                <a:ext cx="4572000" cy="830997"/>
              </a:xfrm>
              <a:prstGeom prst="rect">
                <a:avLst/>
              </a:prstGeom>
              <a:blipFill>
                <a:blip r:embed="rId4"/>
                <a:stretch>
                  <a:fillRect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289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>
            <a:off x="1742876" y="3350379"/>
            <a:ext cx="5191760" cy="442732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5625" y="166270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5322" y="241171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75865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2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1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to Logic (Part 1)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60122" y="1884074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80047" y="2645191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2"/>
          <p:cNvSpPr txBox="1">
            <a:spLocks noChangeArrowheads="1"/>
          </p:cNvSpPr>
          <p:nvPr/>
        </p:nvSpPr>
        <p:spPr>
          <a:xfrm>
            <a:off x="5492462" y="1721333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</a:p>
        </p:txBody>
      </p:sp>
      <p:sp>
        <p:nvSpPr>
          <p:cNvPr id="20" name="Rectangle 22"/>
          <p:cNvSpPr txBox="1">
            <a:spLocks noChangeArrowheads="1"/>
          </p:cNvSpPr>
          <p:nvPr/>
        </p:nvSpPr>
        <p:spPr>
          <a:xfrm>
            <a:off x="5492462" y="2470341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46410" y="6284523"/>
            <a:ext cx="391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How do we combine them?</a:t>
            </a:r>
          </a:p>
        </p:txBody>
      </p:sp>
    </p:spTree>
    <p:extLst>
      <p:ext uri="{BB962C8B-B14F-4D97-AF65-F5344CB8AC3E}">
        <p14:creationId xmlns:p14="http://schemas.microsoft.com/office/powerpoint/2010/main" val="9289000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>
            <a:off x="1742876" y="3350379"/>
            <a:ext cx="5191760" cy="442732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5625" y="166270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5322" y="241171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75865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2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1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to Logic (Part 1)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60122" y="1884074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80047" y="2645191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2"/>
          <p:cNvSpPr txBox="1">
            <a:spLocks noChangeArrowheads="1"/>
          </p:cNvSpPr>
          <p:nvPr/>
        </p:nvSpPr>
        <p:spPr>
          <a:xfrm>
            <a:off x="5492462" y="1721333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</a:p>
        </p:txBody>
      </p:sp>
      <p:sp>
        <p:nvSpPr>
          <p:cNvPr id="20" name="Rectangle 22"/>
          <p:cNvSpPr txBox="1">
            <a:spLocks noChangeArrowheads="1"/>
          </p:cNvSpPr>
          <p:nvPr/>
        </p:nvSpPr>
        <p:spPr>
          <a:xfrm>
            <a:off x="5492462" y="2470341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20305" y="3030684"/>
            <a:ext cx="3911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Either situation causes </a:t>
            </a:r>
            <a:r>
              <a:rPr lang="en-US" sz="2000" b="1" dirty="0"/>
              <a:t>c</a:t>
            </a:r>
            <a:r>
              <a:rPr lang="en-US" sz="2000" b="1" baseline="-25000" dirty="0"/>
              <a:t>3 </a:t>
            </a:r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to be true. So, we “or” them.</a:t>
            </a:r>
            <a:r>
              <a:rPr lang="en-US" sz="2000" b="1" baseline="-25000" dirty="0"/>
              <a:t> </a:t>
            </a:r>
            <a:endParaRPr lang="en-US" sz="2000" dirty="0">
              <a:solidFill>
                <a:srgbClr val="005923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3" name="Rectangle 22"/>
          <p:cNvSpPr txBox="1">
            <a:spLocks noChangeArrowheads="1"/>
          </p:cNvSpPr>
          <p:nvPr/>
        </p:nvSpPr>
        <p:spPr>
          <a:xfrm>
            <a:off x="5035262" y="3867098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3 </a:t>
            </a:r>
            <a:r>
              <a:rPr lang="en-US" sz="1800" b="1" dirty="0"/>
              <a:t> = 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r>
              <a:rPr lang="fr-FR" sz="1800" b="1" dirty="0">
                <a:solidFill>
                  <a:srgbClr val="C00000"/>
                </a:solidFill>
              </a:rPr>
              <a:t> + </a:t>
            </a: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</a:p>
          <a:p>
            <a:pPr marL="0" indent="0">
              <a:buNone/>
            </a:pP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3290839970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>
            <a:off x="1291466" y="3350379"/>
            <a:ext cx="5191760" cy="442732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5625" y="3144269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5322" y="3893277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75865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2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1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to Logic (Part 2)</a:t>
            </a:r>
          </a:p>
        </p:txBody>
      </p:sp>
      <p:sp>
        <p:nvSpPr>
          <p:cNvPr id="8195" name="Rectangle 22"/>
          <p:cNvSpPr>
            <a:spLocks noGrp="1" noChangeArrowheads="1"/>
          </p:cNvSpPr>
          <p:nvPr>
            <p:ph idx="1"/>
          </p:nvPr>
        </p:nvSpPr>
        <p:spPr>
          <a:xfrm>
            <a:off x="4847486" y="1471504"/>
            <a:ext cx="3776722" cy="38044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Now, we </a:t>
            </a:r>
            <a:r>
              <a:rPr lang="en-US" sz="1800"/>
              <a:t>do </a:t>
            </a:r>
            <a:r>
              <a:rPr lang="en-US" sz="1800" b="1"/>
              <a:t>c</a:t>
            </a:r>
            <a:r>
              <a:rPr lang="en-US" sz="1800" b="1" baseline="-25000"/>
              <a:t>2</a:t>
            </a:r>
            <a:r>
              <a:rPr lang="en-US" sz="1800" b="1"/>
              <a:t>.</a:t>
            </a:r>
            <a:endParaRPr lang="fr-FR" sz="1800" dirty="0"/>
          </a:p>
        </p:txBody>
      </p:sp>
      <p:sp>
        <p:nvSpPr>
          <p:cNvPr id="8" name="Rectangle 22"/>
          <p:cNvSpPr txBox="1">
            <a:spLocks noChangeArrowheads="1"/>
          </p:cNvSpPr>
          <p:nvPr/>
        </p:nvSpPr>
        <p:spPr>
          <a:xfrm>
            <a:off x="4910078" y="946512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3 </a:t>
            </a:r>
            <a:r>
              <a:rPr lang="en-US" sz="1800" b="1" dirty="0"/>
              <a:t> = 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r>
              <a:rPr lang="fr-FR" sz="1800" b="1" dirty="0">
                <a:solidFill>
                  <a:srgbClr val="C00000"/>
                </a:solidFill>
              </a:rPr>
              <a:t> + </a:t>
            </a: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</a:p>
          <a:p>
            <a:pPr marL="0" indent="0">
              <a:buNone/>
            </a:pPr>
            <a:endParaRPr lang="fr-FR" sz="15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0122" y="3353821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80047" y="4114938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8614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>
            <a:off x="851629" y="3350379"/>
            <a:ext cx="5191760" cy="442732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5626" y="132027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5323" y="204613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0123" y="1529830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80048" y="2267797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5323" y="2783569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559820" y="2993121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45020" y="354152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59517" y="3751078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4717" y="425956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59214" y="4469120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55989" y="4992877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75865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2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1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to Logic (Part 3)</a:t>
            </a:r>
          </a:p>
        </p:txBody>
      </p:sp>
      <p:sp>
        <p:nvSpPr>
          <p:cNvPr id="8195" name="Rectangle 22"/>
          <p:cNvSpPr>
            <a:spLocks noGrp="1" noChangeArrowheads="1"/>
          </p:cNvSpPr>
          <p:nvPr>
            <p:ph idx="1"/>
          </p:nvPr>
        </p:nvSpPr>
        <p:spPr>
          <a:xfrm>
            <a:off x="5366370" y="953172"/>
            <a:ext cx="3776722" cy="38044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Now, we do </a:t>
            </a:r>
            <a:r>
              <a:rPr lang="en-US" sz="1800" b="1" dirty="0"/>
              <a:t>c</a:t>
            </a:r>
            <a:r>
              <a:rPr lang="en-US" sz="1800" b="1" baseline="-25000" dirty="0"/>
              <a:t>1</a:t>
            </a:r>
            <a:r>
              <a:rPr lang="en-US" sz="1800" b="1" dirty="0"/>
              <a:t>:</a:t>
            </a:r>
            <a:endParaRPr lang="fr-FR" sz="1800" dirty="0"/>
          </a:p>
        </p:txBody>
      </p:sp>
      <p:sp>
        <p:nvSpPr>
          <p:cNvPr id="8" name="Rectangle 22"/>
          <p:cNvSpPr txBox="1">
            <a:spLocks noChangeArrowheads="1"/>
          </p:cNvSpPr>
          <p:nvPr/>
        </p:nvSpPr>
        <p:spPr>
          <a:xfrm>
            <a:off x="5030544" y="5955205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3 </a:t>
            </a:r>
            <a:r>
              <a:rPr lang="en-US" sz="1800" b="1" dirty="0"/>
              <a:t> = 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r>
              <a:rPr lang="fr-FR" sz="1800" b="1" dirty="0">
                <a:solidFill>
                  <a:srgbClr val="C00000"/>
                </a:solidFill>
              </a:rPr>
              <a:t> + </a:t>
            </a: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</a:p>
          <a:p>
            <a:pPr marL="0" indent="0">
              <a:buNone/>
            </a:pPr>
            <a:endParaRPr lang="fr-FR" sz="1500" dirty="0"/>
          </a:p>
        </p:txBody>
      </p:sp>
      <p:sp>
        <p:nvSpPr>
          <p:cNvPr id="19" name="Rectangle 22"/>
          <p:cNvSpPr txBox="1">
            <a:spLocks noChangeArrowheads="1"/>
          </p:cNvSpPr>
          <p:nvPr/>
        </p:nvSpPr>
        <p:spPr>
          <a:xfrm>
            <a:off x="5030544" y="6246091"/>
            <a:ext cx="3526354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2 </a:t>
            </a:r>
            <a:r>
              <a:rPr lang="en-US" sz="1800" b="1" dirty="0"/>
              <a:t> = 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r>
              <a:rPr lang="fr-FR" sz="1800" b="1" dirty="0">
                <a:solidFill>
                  <a:srgbClr val="C00000"/>
                </a:solidFill>
              </a:rPr>
              <a:t> + </a:t>
            </a: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endParaRPr lang="fr-FR" sz="15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570486" y="5202429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933474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>
            <a:off x="851629" y="3350379"/>
            <a:ext cx="5191760" cy="442732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5626" y="132027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5323" y="204613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0123" y="1529830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80048" y="2267797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5323" y="2783569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559820" y="2993121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45020" y="354152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59517" y="3751078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4717" y="425956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59214" y="4469120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55989" y="4992877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75865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2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1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to Logic (Part 3)</a:t>
            </a:r>
          </a:p>
        </p:txBody>
      </p:sp>
      <p:sp>
        <p:nvSpPr>
          <p:cNvPr id="8195" name="Rectangle 22"/>
          <p:cNvSpPr>
            <a:spLocks noGrp="1" noChangeArrowheads="1"/>
          </p:cNvSpPr>
          <p:nvPr>
            <p:ph idx="1"/>
          </p:nvPr>
        </p:nvSpPr>
        <p:spPr>
          <a:xfrm>
            <a:off x="5366370" y="953172"/>
            <a:ext cx="3776722" cy="38044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Now, we do </a:t>
            </a:r>
            <a:r>
              <a:rPr lang="en-US" sz="1800" b="1" dirty="0"/>
              <a:t>c</a:t>
            </a:r>
            <a:r>
              <a:rPr lang="en-US" sz="1800" b="1" baseline="-25000" dirty="0"/>
              <a:t>1</a:t>
            </a:r>
            <a:r>
              <a:rPr lang="en-US" sz="1800" b="1" dirty="0"/>
              <a:t>:</a:t>
            </a:r>
            <a:endParaRPr lang="fr-FR" sz="1800" dirty="0"/>
          </a:p>
        </p:txBody>
      </p:sp>
      <p:sp>
        <p:nvSpPr>
          <p:cNvPr id="8" name="Rectangle 22"/>
          <p:cNvSpPr txBox="1">
            <a:spLocks noChangeArrowheads="1"/>
          </p:cNvSpPr>
          <p:nvPr/>
        </p:nvSpPr>
        <p:spPr>
          <a:xfrm>
            <a:off x="5030544" y="5955205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3 </a:t>
            </a:r>
            <a:r>
              <a:rPr lang="en-US" sz="1800" b="1" dirty="0"/>
              <a:t> = 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r>
              <a:rPr lang="fr-FR" sz="1800" b="1" dirty="0">
                <a:solidFill>
                  <a:srgbClr val="C00000"/>
                </a:solidFill>
              </a:rPr>
              <a:t> + </a:t>
            </a: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</a:p>
          <a:p>
            <a:pPr marL="0" indent="0">
              <a:buNone/>
            </a:pPr>
            <a:endParaRPr lang="fr-FR" sz="1500" dirty="0"/>
          </a:p>
        </p:txBody>
      </p:sp>
      <p:sp>
        <p:nvSpPr>
          <p:cNvPr id="17" name="Rectangle 22"/>
          <p:cNvSpPr txBox="1">
            <a:spLocks noChangeArrowheads="1"/>
          </p:cNvSpPr>
          <p:nvPr/>
        </p:nvSpPr>
        <p:spPr>
          <a:xfrm>
            <a:off x="5492463" y="1367089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sp>
        <p:nvSpPr>
          <p:cNvPr id="18" name="Rectangle 22"/>
          <p:cNvSpPr txBox="1">
            <a:spLocks noChangeArrowheads="1"/>
          </p:cNvSpPr>
          <p:nvPr/>
        </p:nvSpPr>
        <p:spPr>
          <a:xfrm>
            <a:off x="5492463" y="2092947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sp>
        <p:nvSpPr>
          <p:cNvPr id="19" name="Rectangle 22"/>
          <p:cNvSpPr txBox="1">
            <a:spLocks noChangeArrowheads="1"/>
          </p:cNvSpPr>
          <p:nvPr/>
        </p:nvSpPr>
        <p:spPr>
          <a:xfrm>
            <a:off x="5030544" y="6246091"/>
            <a:ext cx="3526354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2 </a:t>
            </a:r>
            <a:r>
              <a:rPr lang="en-US" sz="1800" b="1" dirty="0"/>
              <a:t> = 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r>
              <a:rPr lang="fr-FR" sz="1800" b="1" dirty="0">
                <a:solidFill>
                  <a:srgbClr val="C00000"/>
                </a:solidFill>
              </a:rPr>
              <a:t> + </a:t>
            </a: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endParaRPr lang="fr-FR" sz="1500" dirty="0"/>
          </a:p>
        </p:txBody>
      </p:sp>
      <p:sp>
        <p:nvSpPr>
          <p:cNvPr id="21" name="Rectangle 22"/>
          <p:cNvSpPr txBox="1">
            <a:spLocks noChangeArrowheads="1"/>
          </p:cNvSpPr>
          <p:nvPr/>
        </p:nvSpPr>
        <p:spPr>
          <a:xfrm>
            <a:off x="5492160" y="2830380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sp>
        <p:nvSpPr>
          <p:cNvPr id="24" name="Rectangle 22"/>
          <p:cNvSpPr txBox="1">
            <a:spLocks noChangeArrowheads="1"/>
          </p:cNvSpPr>
          <p:nvPr/>
        </p:nvSpPr>
        <p:spPr>
          <a:xfrm>
            <a:off x="5491857" y="3588337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570486" y="5202429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2"/>
          <p:cNvSpPr txBox="1">
            <a:spLocks noChangeArrowheads="1"/>
          </p:cNvSpPr>
          <p:nvPr/>
        </p:nvSpPr>
        <p:spPr>
          <a:xfrm>
            <a:off x="5502826" y="5039688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52625" y="4259568"/>
            <a:ext cx="67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???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78895482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>
            <a:off x="851629" y="3350379"/>
            <a:ext cx="5191760" cy="442732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5626" y="132027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5323" y="204613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0123" y="1529830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80048" y="2267797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5323" y="2783569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559820" y="2993121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45020" y="354152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59517" y="3751078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4717" y="425956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59214" y="4469120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55989" y="4992877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75865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2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1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to Logic (Part 3)</a:t>
            </a:r>
          </a:p>
        </p:txBody>
      </p:sp>
      <p:sp>
        <p:nvSpPr>
          <p:cNvPr id="8195" name="Rectangle 22"/>
          <p:cNvSpPr>
            <a:spLocks noGrp="1" noChangeArrowheads="1"/>
          </p:cNvSpPr>
          <p:nvPr>
            <p:ph idx="1"/>
          </p:nvPr>
        </p:nvSpPr>
        <p:spPr>
          <a:xfrm>
            <a:off x="5366370" y="953172"/>
            <a:ext cx="3776722" cy="38044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Now, we do </a:t>
            </a:r>
            <a:r>
              <a:rPr lang="en-US" sz="1800" b="1" dirty="0"/>
              <a:t>c</a:t>
            </a:r>
            <a:r>
              <a:rPr lang="en-US" sz="1800" b="1" baseline="-25000" dirty="0"/>
              <a:t>1</a:t>
            </a:r>
            <a:r>
              <a:rPr lang="en-US" sz="1800" b="1" dirty="0"/>
              <a:t>:</a:t>
            </a:r>
            <a:endParaRPr lang="fr-FR" sz="1800" dirty="0"/>
          </a:p>
        </p:txBody>
      </p:sp>
      <p:sp>
        <p:nvSpPr>
          <p:cNvPr id="8" name="Rectangle 22"/>
          <p:cNvSpPr txBox="1">
            <a:spLocks noChangeArrowheads="1"/>
          </p:cNvSpPr>
          <p:nvPr/>
        </p:nvSpPr>
        <p:spPr>
          <a:xfrm>
            <a:off x="5030544" y="5955205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3 </a:t>
            </a:r>
            <a:r>
              <a:rPr lang="en-US" sz="1800" b="1" dirty="0"/>
              <a:t> = 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r>
              <a:rPr lang="fr-FR" sz="1800" b="1" dirty="0">
                <a:solidFill>
                  <a:srgbClr val="C00000"/>
                </a:solidFill>
              </a:rPr>
              <a:t> + </a:t>
            </a: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</a:p>
          <a:p>
            <a:pPr marL="0" indent="0">
              <a:buNone/>
            </a:pPr>
            <a:endParaRPr lang="fr-FR" sz="1500" dirty="0"/>
          </a:p>
        </p:txBody>
      </p:sp>
      <p:sp>
        <p:nvSpPr>
          <p:cNvPr id="17" name="Rectangle 22"/>
          <p:cNvSpPr txBox="1">
            <a:spLocks noChangeArrowheads="1"/>
          </p:cNvSpPr>
          <p:nvPr/>
        </p:nvSpPr>
        <p:spPr>
          <a:xfrm>
            <a:off x="5492463" y="1367089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sp>
        <p:nvSpPr>
          <p:cNvPr id="18" name="Rectangle 22"/>
          <p:cNvSpPr txBox="1">
            <a:spLocks noChangeArrowheads="1"/>
          </p:cNvSpPr>
          <p:nvPr/>
        </p:nvSpPr>
        <p:spPr>
          <a:xfrm>
            <a:off x="5492463" y="2092947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sp>
        <p:nvSpPr>
          <p:cNvPr id="19" name="Rectangle 22"/>
          <p:cNvSpPr txBox="1">
            <a:spLocks noChangeArrowheads="1"/>
          </p:cNvSpPr>
          <p:nvPr/>
        </p:nvSpPr>
        <p:spPr>
          <a:xfrm>
            <a:off x="5030544" y="6246091"/>
            <a:ext cx="3526354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2 </a:t>
            </a:r>
            <a:r>
              <a:rPr lang="en-US" sz="1800" b="1" dirty="0"/>
              <a:t> = 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r>
              <a:rPr lang="fr-FR" sz="1800" b="1" dirty="0">
                <a:solidFill>
                  <a:srgbClr val="C00000"/>
                </a:solidFill>
              </a:rPr>
              <a:t> + </a:t>
            </a: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endParaRPr lang="fr-FR" sz="1500" dirty="0"/>
          </a:p>
        </p:txBody>
      </p:sp>
      <p:sp>
        <p:nvSpPr>
          <p:cNvPr id="21" name="Rectangle 22"/>
          <p:cNvSpPr txBox="1">
            <a:spLocks noChangeArrowheads="1"/>
          </p:cNvSpPr>
          <p:nvPr/>
        </p:nvSpPr>
        <p:spPr>
          <a:xfrm>
            <a:off x="5492160" y="2830380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sp>
        <p:nvSpPr>
          <p:cNvPr id="24" name="Rectangle 22"/>
          <p:cNvSpPr txBox="1">
            <a:spLocks noChangeArrowheads="1"/>
          </p:cNvSpPr>
          <p:nvPr/>
        </p:nvSpPr>
        <p:spPr>
          <a:xfrm>
            <a:off x="5491857" y="3588337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570486" y="5202429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2"/>
          <p:cNvSpPr txBox="1">
            <a:spLocks noChangeArrowheads="1"/>
          </p:cNvSpPr>
          <p:nvPr/>
        </p:nvSpPr>
        <p:spPr>
          <a:xfrm>
            <a:off x="5502826" y="5039688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</a:p>
        </p:txBody>
      </p:sp>
      <p:sp>
        <p:nvSpPr>
          <p:cNvPr id="27" name="Rectangle 22"/>
          <p:cNvSpPr txBox="1">
            <a:spLocks noChangeArrowheads="1"/>
          </p:cNvSpPr>
          <p:nvPr/>
        </p:nvSpPr>
        <p:spPr>
          <a:xfrm>
            <a:off x="5531791" y="4293390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690650" y="3814225"/>
            <a:ext cx="2452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No matter what L is, we always say it’s 1.  So, we don’t need L in the expression.</a:t>
            </a:r>
          </a:p>
        </p:txBody>
      </p:sp>
    </p:spTree>
    <p:extLst>
      <p:ext uri="{BB962C8B-B14F-4D97-AF65-F5344CB8AC3E}">
        <p14:creationId xmlns:p14="http://schemas.microsoft.com/office/powerpoint/2010/main" val="916340242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>
            <a:off x="851629" y="3350379"/>
            <a:ext cx="5191760" cy="442732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5626" y="132027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5323" y="204613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60123" y="1529830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80048" y="2267797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5323" y="2783569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559820" y="2993121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45020" y="3541526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59517" y="3751078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4717" y="4259568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59214" y="4469120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55989" y="4992877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75865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2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1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to Logic (Part 3)</a:t>
            </a:r>
          </a:p>
        </p:txBody>
      </p:sp>
      <p:sp>
        <p:nvSpPr>
          <p:cNvPr id="8195" name="Rectangle 22"/>
          <p:cNvSpPr>
            <a:spLocks noGrp="1" noChangeArrowheads="1"/>
          </p:cNvSpPr>
          <p:nvPr>
            <p:ph idx="1"/>
          </p:nvPr>
        </p:nvSpPr>
        <p:spPr>
          <a:xfrm>
            <a:off x="5366370" y="953172"/>
            <a:ext cx="3776722" cy="38044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Now, we do </a:t>
            </a:r>
            <a:r>
              <a:rPr lang="en-US" sz="1800" b="1" dirty="0"/>
              <a:t>c</a:t>
            </a:r>
            <a:r>
              <a:rPr lang="en-US" sz="1800" b="1" baseline="-25000" dirty="0"/>
              <a:t>1</a:t>
            </a:r>
            <a:r>
              <a:rPr lang="en-US" sz="1800" b="1" dirty="0"/>
              <a:t>:</a:t>
            </a:r>
            <a:endParaRPr lang="fr-FR" sz="1800" dirty="0"/>
          </a:p>
        </p:txBody>
      </p:sp>
      <p:sp>
        <p:nvSpPr>
          <p:cNvPr id="8" name="Rectangle 22"/>
          <p:cNvSpPr txBox="1">
            <a:spLocks noChangeArrowheads="1"/>
          </p:cNvSpPr>
          <p:nvPr/>
        </p:nvSpPr>
        <p:spPr>
          <a:xfrm>
            <a:off x="5030544" y="5558481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3 </a:t>
            </a:r>
            <a:r>
              <a:rPr lang="en-US" sz="1800" b="1" dirty="0"/>
              <a:t> = 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r>
              <a:rPr lang="fr-FR" sz="1800" b="1" dirty="0">
                <a:solidFill>
                  <a:srgbClr val="C00000"/>
                </a:solidFill>
              </a:rPr>
              <a:t> + </a:t>
            </a: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</a:p>
          <a:p>
            <a:pPr marL="0" indent="0">
              <a:buNone/>
            </a:pPr>
            <a:endParaRPr lang="fr-FR" sz="1500" dirty="0"/>
          </a:p>
        </p:txBody>
      </p:sp>
      <p:sp>
        <p:nvSpPr>
          <p:cNvPr id="17" name="Rectangle 22"/>
          <p:cNvSpPr txBox="1">
            <a:spLocks noChangeArrowheads="1"/>
          </p:cNvSpPr>
          <p:nvPr/>
        </p:nvSpPr>
        <p:spPr>
          <a:xfrm>
            <a:off x="5492463" y="1367089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sp>
        <p:nvSpPr>
          <p:cNvPr id="18" name="Rectangle 22"/>
          <p:cNvSpPr txBox="1">
            <a:spLocks noChangeArrowheads="1"/>
          </p:cNvSpPr>
          <p:nvPr/>
        </p:nvSpPr>
        <p:spPr>
          <a:xfrm>
            <a:off x="5492463" y="2092947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sp>
        <p:nvSpPr>
          <p:cNvPr id="19" name="Rectangle 22"/>
          <p:cNvSpPr txBox="1">
            <a:spLocks noChangeArrowheads="1"/>
          </p:cNvSpPr>
          <p:nvPr/>
        </p:nvSpPr>
        <p:spPr>
          <a:xfrm>
            <a:off x="5030544" y="5911772"/>
            <a:ext cx="3526354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2 </a:t>
            </a:r>
            <a:r>
              <a:rPr lang="en-US" sz="1800" b="1" dirty="0"/>
              <a:t> = 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r>
              <a:rPr lang="fr-FR" sz="1800" b="1" dirty="0">
                <a:solidFill>
                  <a:srgbClr val="C00000"/>
                </a:solidFill>
              </a:rPr>
              <a:t> + </a:t>
            </a: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endParaRPr lang="fr-FR" sz="1500" dirty="0"/>
          </a:p>
        </p:txBody>
      </p:sp>
      <p:sp>
        <p:nvSpPr>
          <p:cNvPr id="21" name="Rectangle 22"/>
          <p:cNvSpPr txBox="1">
            <a:spLocks noChangeArrowheads="1"/>
          </p:cNvSpPr>
          <p:nvPr/>
        </p:nvSpPr>
        <p:spPr>
          <a:xfrm>
            <a:off x="5492160" y="2830380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sp>
        <p:nvSpPr>
          <p:cNvPr id="24" name="Rectangle 22"/>
          <p:cNvSpPr txBox="1">
            <a:spLocks noChangeArrowheads="1"/>
          </p:cNvSpPr>
          <p:nvPr/>
        </p:nvSpPr>
        <p:spPr>
          <a:xfrm>
            <a:off x="5491857" y="3588337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570486" y="5202429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2"/>
          <p:cNvSpPr txBox="1">
            <a:spLocks noChangeArrowheads="1"/>
          </p:cNvSpPr>
          <p:nvPr/>
        </p:nvSpPr>
        <p:spPr>
          <a:xfrm>
            <a:off x="5502826" y="5039688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</a:p>
        </p:txBody>
      </p:sp>
      <p:sp>
        <p:nvSpPr>
          <p:cNvPr id="27" name="Rectangle 22"/>
          <p:cNvSpPr txBox="1">
            <a:spLocks noChangeArrowheads="1"/>
          </p:cNvSpPr>
          <p:nvPr/>
        </p:nvSpPr>
        <p:spPr>
          <a:xfrm>
            <a:off x="5531791" y="4293390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6690650" y="3814225"/>
            <a:ext cx="2452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No matter what L is, we always say it’s 1.  So, we don’t need L in the expression.</a:t>
            </a:r>
          </a:p>
        </p:txBody>
      </p:sp>
      <p:sp>
        <p:nvSpPr>
          <p:cNvPr id="31" name="Rectangle 22"/>
          <p:cNvSpPr txBox="1">
            <a:spLocks noChangeArrowheads="1"/>
          </p:cNvSpPr>
          <p:nvPr/>
        </p:nvSpPr>
        <p:spPr>
          <a:xfrm>
            <a:off x="548587" y="6243262"/>
            <a:ext cx="8387069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c</a:t>
            </a:r>
            <a:r>
              <a:rPr lang="en-US" sz="1500" b="1" baseline="-25000" dirty="0"/>
              <a:t>1 </a:t>
            </a:r>
            <a:r>
              <a:rPr lang="en-US" sz="1500" b="1" dirty="0"/>
              <a:t> = d</a:t>
            </a:r>
            <a:r>
              <a:rPr lang="en-US" sz="1500" b="1" baseline="-25000" dirty="0"/>
              <a:t>2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75827318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>
            <a:off x="411788" y="3373529"/>
            <a:ext cx="5191760" cy="442732"/>
          </a:xfrm>
          <a:prstGeom prst="rect">
            <a:avLst/>
          </a:prstGeom>
          <a:solidFill>
            <a:srgbClr val="00B0F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5020" y="4652702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59517" y="4862254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56292" y="5359170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70789" y="5568722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55989" y="5745237"/>
            <a:ext cx="4114800" cy="442732"/>
          </a:xfrm>
          <a:prstGeom prst="rect">
            <a:avLst/>
          </a:prstGeom>
          <a:solidFill>
            <a:srgbClr val="FFFF00">
              <a:alpha val="61000"/>
            </a:srgbClr>
          </a:solidFill>
          <a:ln w="63500" cmpd="sng">
            <a:solidFill>
              <a:schemeClr val="tx1"/>
            </a:solidFill>
          </a:ln>
          <a:effectLst>
            <a:reflection endPos="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75865"/>
          <a:ext cx="4102923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2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1</a:t>
                      </a:r>
                      <a:r>
                        <a:rPr lang="en-US" sz="1400" b="1" dirty="0"/>
                        <a:t>d</a:t>
                      </a:r>
                      <a:r>
                        <a:rPr lang="en-US" sz="1400" b="1" baseline="-25000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c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/>
                          <a:cs typeface="Consolas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ranklin Gothic Medium" charset="0"/>
                          <a:ea typeface="Franklin Gothic Medium" charset="0"/>
                          <a:cs typeface="Franklin Gothic Medium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/>
                          <a:cs typeface="Consolas"/>
                        </a:rPr>
                        <a:t>-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1</a:t>
                      </a:r>
                      <a:endParaRPr lang="en-US" b="1" dirty="0">
                        <a:latin typeface="Consolas"/>
                        <a:cs typeface="Consola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to Logic (Part 4)</a:t>
            </a:r>
          </a:p>
        </p:txBody>
      </p:sp>
      <p:sp>
        <p:nvSpPr>
          <p:cNvPr id="8195" name="Rectangle 22"/>
          <p:cNvSpPr>
            <a:spLocks noGrp="1" noChangeArrowheads="1"/>
          </p:cNvSpPr>
          <p:nvPr>
            <p:ph idx="1"/>
          </p:nvPr>
        </p:nvSpPr>
        <p:spPr>
          <a:xfrm>
            <a:off x="5056774" y="4169597"/>
            <a:ext cx="1934335" cy="380445"/>
          </a:xfrm>
        </p:spPr>
        <p:txBody>
          <a:bodyPr/>
          <a:lstStyle/>
          <a:p>
            <a:pPr marL="0" indent="0">
              <a:buNone/>
            </a:pPr>
            <a:r>
              <a:rPr lang="en-US" sz="1800"/>
              <a:t>Finally, </a:t>
            </a:r>
            <a:r>
              <a:rPr lang="en-US" sz="1800" dirty="0"/>
              <a:t>we </a:t>
            </a:r>
            <a:r>
              <a:rPr lang="en-US" sz="1800"/>
              <a:t>do </a:t>
            </a:r>
            <a:r>
              <a:rPr lang="en-US" sz="1800" b="1"/>
              <a:t>c</a:t>
            </a:r>
            <a:r>
              <a:rPr lang="en-US" sz="1800" b="1" baseline="-25000" dirty="0"/>
              <a:t>0</a:t>
            </a:r>
            <a:r>
              <a:rPr lang="en-US" sz="1800" b="1"/>
              <a:t>:</a:t>
            </a:r>
            <a:endParaRPr lang="fr-FR" sz="1800" dirty="0"/>
          </a:p>
        </p:txBody>
      </p:sp>
      <p:sp>
        <p:nvSpPr>
          <p:cNvPr id="8" name="Rectangle 22"/>
          <p:cNvSpPr txBox="1">
            <a:spLocks noChangeArrowheads="1"/>
          </p:cNvSpPr>
          <p:nvPr/>
        </p:nvSpPr>
        <p:spPr>
          <a:xfrm>
            <a:off x="4770993" y="2103528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3 </a:t>
            </a:r>
            <a:r>
              <a:rPr lang="en-US" sz="1800" b="1" dirty="0"/>
              <a:t> = 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r>
              <a:rPr lang="fr-FR" sz="1800" b="1" dirty="0">
                <a:solidFill>
                  <a:srgbClr val="C00000"/>
                </a:solidFill>
              </a:rPr>
              <a:t> + </a:t>
            </a: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</a:p>
          <a:p>
            <a:pPr marL="0" indent="0">
              <a:buNone/>
            </a:pPr>
            <a:endParaRPr lang="fr-FR" sz="1500" dirty="0"/>
          </a:p>
        </p:txBody>
      </p:sp>
      <p:sp>
        <p:nvSpPr>
          <p:cNvPr id="19" name="Rectangle 22"/>
          <p:cNvSpPr txBox="1">
            <a:spLocks noChangeArrowheads="1"/>
          </p:cNvSpPr>
          <p:nvPr/>
        </p:nvSpPr>
        <p:spPr>
          <a:xfrm>
            <a:off x="4763720" y="1718774"/>
            <a:ext cx="3526354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</a:t>
            </a:r>
            <a:r>
              <a:rPr lang="en-US" sz="1800" b="1" baseline="-25000" dirty="0"/>
              <a:t>2 </a:t>
            </a:r>
            <a:r>
              <a:rPr lang="en-US" sz="1800" b="1" dirty="0"/>
              <a:t> = 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r>
              <a:rPr lang="fr-FR" sz="1800" b="1" dirty="0">
                <a:solidFill>
                  <a:srgbClr val="C00000"/>
                </a:solidFill>
              </a:rPr>
              <a:t> + </a:t>
            </a:r>
            <a:r>
              <a:rPr lang="en-US" sz="1800" b="1" dirty="0"/>
              <a:t>d</a:t>
            </a:r>
            <a:r>
              <a:rPr lang="en-US" sz="1800" b="1" baseline="-25000" dirty="0"/>
              <a:t>2</a:t>
            </a:r>
            <a:r>
              <a:rPr lang="fr-FR" sz="1800" b="1" kern="0" dirty="0">
                <a:solidFill>
                  <a:srgbClr val="C00000"/>
                </a:solidFill>
              </a:rPr>
              <a:t>’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1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en-US" sz="1800" b="1" dirty="0"/>
              <a:t>d</a:t>
            </a:r>
            <a:r>
              <a:rPr lang="en-US" sz="1800" b="1" baseline="-25000" dirty="0"/>
              <a:t>0</a:t>
            </a:r>
            <a:r>
              <a:rPr lang="fr-FR" sz="1800" kern="0" dirty="0">
                <a:solidFill>
                  <a:srgbClr val="C00000"/>
                </a:solidFill>
              </a:rPr>
              <a:t>•</a:t>
            </a:r>
            <a:r>
              <a:rPr lang="fr-FR" sz="1800" dirty="0"/>
              <a:t>L</a:t>
            </a:r>
            <a:endParaRPr lang="fr-FR" sz="1500" dirty="0"/>
          </a:p>
        </p:txBody>
      </p:sp>
      <p:sp>
        <p:nvSpPr>
          <p:cNvPr id="24" name="Rectangle 22"/>
          <p:cNvSpPr txBox="1">
            <a:spLocks noChangeArrowheads="1"/>
          </p:cNvSpPr>
          <p:nvPr/>
        </p:nvSpPr>
        <p:spPr>
          <a:xfrm>
            <a:off x="5491857" y="4687938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4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570486" y="5954789"/>
            <a:ext cx="972577" cy="6825"/>
          </a:xfrm>
          <a:prstGeom prst="straightConnector1">
            <a:avLst/>
          </a:prstGeom>
          <a:ln w="1016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2"/>
          <p:cNvSpPr txBox="1">
            <a:spLocks noChangeArrowheads="1"/>
          </p:cNvSpPr>
          <p:nvPr/>
        </p:nvSpPr>
        <p:spPr>
          <a:xfrm>
            <a:off x="5502826" y="5803623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endParaRPr lang="fr-FR" sz="1500" dirty="0"/>
          </a:p>
        </p:txBody>
      </p:sp>
      <p:sp>
        <p:nvSpPr>
          <p:cNvPr id="27" name="Rectangle 22"/>
          <p:cNvSpPr txBox="1">
            <a:spLocks noChangeArrowheads="1"/>
          </p:cNvSpPr>
          <p:nvPr/>
        </p:nvSpPr>
        <p:spPr>
          <a:xfrm>
            <a:off x="5502826" y="5373366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endParaRPr lang="fr-FR" sz="1500" dirty="0"/>
          </a:p>
        </p:txBody>
      </p:sp>
      <p:sp>
        <p:nvSpPr>
          <p:cNvPr id="31" name="Rectangle 22"/>
          <p:cNvSpPr txBox="1">
            <a:spLocks noChangeArrowheads="1"/>
          </p:cNvSpPr>
          <p:nvPr/>
        </p:nvSpPr>
        <p:spPr>
          <a:xfrm>
            <a:off x="4763720" y="898513"/>
            <a:ext cx="3658811" cy="84926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c</a:t>
            </a:r>
            <a:r>
              <a:rPr lang="en-US" sz="1500" b="1" baseline="-25000" dirty="0"/>
              <a:t>1 </a:t>
            </a:r>
            <a:r>
              <a:rPr lang="en-US" sz="1500" b="1" dirty="0"/>
              <a:t> = d</a:t>
            </a:r>
            <a:r>
              <a:rPr lang="en-US" sz="1500" b="1" baseline="-25000" dirty="0"/>
              <a:t>2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</a:t>
            </a:r>
          </a:p>
          <a:p>
            <a:pPr marL="0" indent="0">
              <a:buNone/>
            </a:pPr>
            <a:r>
              <a:rPr lang="fr-FR" sz="1500" b="1" dirty="0">
                <a:solidFill>
                  <a:srgbClr val="C00000"/>
                </a:solidFill>
              </a:rPr>
              <a:t>       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</a:t>
            </a:r>
          </a:p>
          <a:p>
            <a:pPr marL="0" indent="0">
              <a:buNone/>
            </a:pPr>
            <a:r>
              <a:rPr lang="fr-FR" sz="1500" b="1" dirty="0">
                <a:solidFill>
                  <a:srgbClr val="C00000"/>
                </a:solidFill>
              </a:rPr>
              <a:t>       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893708667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Truth Table to Logic (Part 4)</a:t>
            </a:r>
          </a:p>
        </p:txBody>
      </p:sp>
      <p:sp>
        <p:nvSpPr>
          <p:cNvPr id="8" name="Rectangle 22"/>
          <p:cNvSpPr txBox="1">
            <a:spLocks noChangeArrowheads="1"/>
          </p:cNvSpPr>
          <p:nvPr/>
        </p:nvSpPr>
        <p:spPr>
          <a:xfrm>
            <a:off x="654141" y="2059754"/>
            <a:ext cx="3651538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c</a:t>
            </a:r>
            <a:r>
              <a:rPr lang="en-US" sz="1600" b="1" baseline="-25000" dirty="0"/>
              <a:t>3 </a:t>
            </a:r>
            <a:r>
              <a:rPr lang="en-US" sz="1600" b="1" dirty="0"/>
              <a:t> = d</a:t>
            </a:r>
            <a:r>
              <a:rPr lang="en-US" sz="16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600" dirty="0"/>
              <a:t>L</a:t>
            </a:r>
            <a:r>
              <a:rPr lang="fr-FR" sz="1600" b="1" dirty="0">
                <a:solidFill>
                  <a:srgbClr val="C00000"/>
                </a:solidFill>
              </a:rPr>
              <a:t> + </a:t>
            </a:r>
            <a:r>
              <a:rPr lang="en-US" sz="1600" b="1" dirty="0"/>
              <a:t>d</a:t>
            </a:r>
            <a:r>
              <a:rPr lang="en-US" sz="16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600" dirty="0"/>
              <a:t>L</a:t>
            </a:r>
          </a:p>
          <a:p>
            <a:pPr marL="0" indent="0">
              <a:buNone/>
            </a:pPr>
            <a:endParaRPr lang="fr-FR" sz="1500" dirty="0"/>
          </a:p>
        </p:txBody>
      </p:sp>
      <p:sp>
        <p:nvSpPr>
          <p:cNvPr id="19" name="Rectangle 22"/>
          <p:cNvSpPr txBox="1">
            <a:spLocks noChangeArrowheads="1"/>
          </p:cNvSpPr>
          <p:nvPr/>
        </p:nvSpPr>
        <p:spPr>
          <a:xfrm>
            <a:off x="654141" y="1698818"/>
            <a:ext cx="3526354" cy="32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c</a:t>
            </a:r>
            <a:r>
              <a:rPr lang="en-US" sz="1600" b="1" baseline="-25000" dirty="0"/>
              <a:t>2 </a:t>
            </a:r>
            <a:r>
              <a:rPr lang="en-US" sz="1600" b="1" dirty="0"/>
              <a:t> = d</a:t>
            </a:r>
            <a:r>
              <a:rPr lang="en-US" sz="16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600" dirty="0"/>
              <a:t>L</a:t>
            </a:r>
            <a:r>
              <a:rPr lang="fr-FR" sz="1600" b="1" dirty="0">
                <a:solidFill>
                  <a:srgbClr val="C00000"/>
                </a:solidFill>
              </a:rPr>
              <a:t> + </a:t>
            </a:r>
            <a:r>
              <a:rPr lang="en-US" sz="1600" b="1" dirty="0"/>
              <a:t>d</a:t>
            </a:r>
            <a:r>
              <a:rPr lang="en-US" sz="1600" b="1" baseline="-25000" dirty="0"/>
              <a:t>2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600" dirty="0"/>
              <a:t>L</a:t>
            </a:r>
          </a:p>
        </p:txBody>
      </p:sp>
      <p:sp>
        <p:nvSpPr>
          <p:cNvPr id="31" name="Rectangle 22"/>
          <p:cNvSpPr txBox="1">
            <a:spLocks noChangeArrowheads="1"/>
          </p:cNvSpPr>
          <p:nvPr/>
        </p:nvSpPr>
        <p:spPr>
          <a:xfrm>
            <a:off x="654141" y="1343290"/>
            <a:ext cx="8576839" cy="3241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c</a:t>
            </a:r>
            <a:r>
              <a:rPr lang="en-US" sz="1500" b="1" baseline="-25000" dirty="0"/>
              <a:t>1 </a:t>
            </a:r>
            <a:r>
              <a:rPr lang="en-US" sz="1500" b="1" dirty="0"/>
              <a:t> = d</a:t>
            </a:r>
            <a:r>
              <a:rPr lang="en-US" sz="1500" b="1" baseline="-25000" dirty="0"/>
              <a:t>2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dirty="0"/>
              <a:t> </a:t>
            </a:r>
            <a:r>
              <a:rPr lang="fr-FR" sz="1500" b="1" dirty="0">
                <a:solidFill>
                  <a:srgbClr val="C00000"/>
                </a:solidFill>
              </a:rPr>
              <a:t>+ </a:t>
            </a:r>
            <a:r>
              <a:rPr lang="en-US" sz="1500" b="1" dirty="0"/>
              <a:t>d</a:t>
            </a:r>
            <a:r>
              <a:rPr lang="en-US" sz="1500" b="1" baseline="-25000" dirty="0"/>
              <a:t>2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1</a:t>
            </a:r>
            <a:r>
              <a:rPr lang="fr-FR" sz="1500" b="1" kern="0" dirty="0">
                <a:solidFill>
                  <a:srgbClr val="C00000"/>
                </a:solidFill>
              </a:rPr>
              <a:t>’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en-US" sz="1500" b="1" dirty="0"/>
              <a:t>d</a:t>
            </a:r>
            <a:r>
              <a:rPr lang="en-US" sz="1500" b="1" baseline="-25000" dirty="0"/>
              <a:t>0</a:t>
            </a:r>
            <a:r>
              <a:rPr lang="fr-FR" sz="1500" kern="0" dirty="0">
                <a:solidFill>
                  <a:srgbClr val="C00000"/>
                </a:solidFill>
              </a:rPr>
              <a:t>•</a:t>
            </a:r>
            <a:r>
              <a:rPr lang="fr-FR" sz="1500" dirty="0"/>
              <a:t>L</a:t>
            </a:r>
          </a:p>
        </p:txBody>
      </p:sp>
      <p:sp>
        <p:nvSpPr>
          <p:cNvPr id="18" name="Rectangle 22"/>
          <p:cNvSpPr txBox="1">
            <a:spLocks noChangeArrowheads="1"/>
          </p:cNvSpPr>
          <p:nvPr/>
        </p:nvSpPr>
        <p:spPr>
          <a:xfrm>
            <a:off x="654141" y="993236"/>
            <a:ext cx="4161571" cy="3186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c</a:t>
            </a:r>
            <a:r>
              <a:rPr lang="en-US" sz="1600" b="1" baseline="-25000" dirty="0"/>
              <a:t>0 </a:t>
            </a:r>
            <a:r>
              <a:rPr lang="en-US" sz="1600" b="1" dirty="0"/>
              <a:t> = d</a:t>
            </a:r>
            <a:r>
              <a:rPr lang="en-US" sz="1600" b="1" baseline="-25000" dirty="0"/>
              <a:t>2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1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0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fr-FR" sz="1600" dirty="0"/>
              <a:t>L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dirty="0"/>
              <a:t> </a:t>
            </a:r>
            <a:r>
              <a:rPr lang="fr-FR" sz="1600" b="1" dirty="0">
                <a:solidFill>
                  <a:srgbClr val="C00000"/>
                </a:solidFill>
              </a:rPr>
              <a:t>+ </a:t>
            </a:r>
            <a:r>
              <a:rPr lang="en-US" sz="1600" b="1" dirty="0"/>
              <a:t>d</a:t>
            </a:r>
            <a:r>
              <a:rPr lang="en-US" sz="1600" b="1" baseline="-25000" dirty="0"/>
              <a:t>2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0</a:t>
            </a:r>
            <a:r>
              <a:rPr lang="fr-FR" sz="1600" b="1" kern="0" dirty="0">
                <a:solidFill>
                  <a:srgbClr val="C00000"/>
                </a:solidFill>
              </a:rPr>
              <a:t>’</a:t>
            </a:r>
            <a:r>
              <a:rPr lang="fr-FR" sz="1600" dirty="0"/>
              <a:t> </a:t>
            </a:r>
            <a:r>
              <a:rPr lang="fr-FR" sz="1600" b="1" dirty="0">
                <a:solidFill>
                  <a:srgbClr val="C00000"/>
                </a:solidFill>
              </a:rPr>
              <a:t>+ </a:t>
            </a:r>
            <a:r>
              <a:rPr lang="en-US" sz="1600" b="1" dirty="0"/>
              <a:t>d</a:t>
            </a:r>
            <a:r>
              <a:rPr lang="en-US" sz="1600" b="1" baseline="-25000" dirty="0"/>
              <a:t>2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1</a:t>
            </a:r>
            <a:r>
              <a:rPr lang="fr-FR" sz="1600" kern="0" dirty="0">
                <a:solidFill>
                  <a:srgbClr val="C00000"/>
                </a:solidFill>
              </a:rPr>
              <a:t>•</a:t>
            </a:r>
            <a:r>
              <a:rPr lang="en-US" sz="1600" b="1" dirty="0"/>
              <a:t>d</a:t>
            </a:r>
            <a:r>
              <a:rPr lang="en-US" sz="1600" b="1" baseline="-25000" dirty="0"/>
              <a:t>0</a:t>
            </a:r>
            <a:endParaRPr lang="fr-FR" sz="1600" dirty="0"/>
          </a:p>
          <a:p>
            <a:pPr marL="0" indent="0">
              <a:buNone/>
            </a:pPr>
            <a:endParaRPr lang="fr-FR" sz="15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2663774" y="3122838"/>
            <a:ext cx="4557572" cy="3123500"/>
            <a:chOff x="344394" y="1956444"/>
            <a:chExt cx="5456331" cy="3892162"/>
          </a:xfrm>
        </p:grpSpPr>
        <p:sp>
          <p:nvSpPr>
            <p:cNvPr id="21" name="TextBox 20"/>
            <p:cNvSpPr txBox="1"/>
            <p:nvPr/>
          </p:nvSpPr>
          <p:spPr>
            <a:xfrm>
              <a:off x="344394" y="2057400"/>
              <a:ext cx="669202" cy="575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Franklin Gothic Medium" panose="020B0603020102020204" pitchFamily="34" charset="0"/>
                  <a:ea typeface="Cambria Math" pitchFamily="18" charset="0"/>
                  <a:cs typeface="Franklin Gothic Medium"/>
                </a:rPr>
                <a:t>d</a:t>
              </a:r>
              <a:r>
                <a:rPr lang="en-US" sz="2400" baseline="-25000" dirty="0">
                  <a:latin typeface="Franklin Gothic Medium" panose="020B0603020102020204" pitchFamily="34" charset="0"/>
                  <a:ea typeface="Cambria Math" pitchFamily="18" charset="0"/>
                  <a:cs typeface="Franklin Gothic Medium"/>
                </a:rPr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97481" y="2057400"/>
              <a:ext cx="259884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55297" y="4759095"/>
              <a:ext cx="387152" cy="1089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4394" y="2970710"/>
              <a:ext cx="669202" cy="575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Franklin Gothic Medium" panose="020B0603020102020204" pitchFamily="34" charset="0"/>
                  <a:ea typeface="Cambria Math" pitchFamily="18" charset="0"/>
                  <a:cs typeface="Franklin Gothic Medium"/>
                </a:rPr>
                <a:t>d</a:t>
              </a:r>
              <a:r>
                <a:rPr lang="en-US" sz="2400" baseline="-25000" dirty="0">
                  <a:latin typeface="Franklin Gothic Medium" panose="020B0603020102020204" pitchFamily="34" charset="0"/>
                  <a:ea typeface="Cambria Math" pitchFamily="18" charset="0"/>
                  <a:cs typeface="Franklin Gothic Medium"/>
                </a:rPr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4394" y="3884021"/>
              <a:ext cx="577294" cy="575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Franklin Gothic Medium" panose="020B0603020102020204" pitchFamily="34" charset="0"/>
                  <a:ea typeface="Cambria Math" pitchFamily="18" charset="0"/>
                  <a:cs typeface="Franklin Gothic Medium"/>
                </a:rPr>
                <a:t>d</a:t>
              </a:r>
              <a:r>
                <a:rPr lang="en-US" sz="2400" baseline="-25000" dirty="0">
                  <a:latin typeface="Franklin Gothic Medium" panose="020B0603020102020204" pitchFamily="34" charset="0"/>
                  <a:ea typeface="Cambria Math" pitchFamily="18" charset="0"/>
                  <a:cs typeface="Franklin Gothic Medium"/>
                </a:rPr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4394" y="4797330"/>
              <a:ext cx="555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Franklin Gothic Medium" panose="020B0603020102020204" pitchFamily="34" charset="0"/>
                  <a:ea typeface="Cambria Math" pitchFamily="18" charset="0"/>
                  <a:cs typeface="Franklin Gothic Medium"/>
                </a:rPr>
                <a:t>L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1042851" y="419682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Elbow Connector 37"/>
            <p:cNvCxnSpPr/>
            <p:nvPr/>
          </p:nvCxnSpPr>
          <p:spPr>
            <a:xfrm>
              <a:off x="4228206" y="2779776"/>
              <a:ext cx="107619" cy="5297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917127" y="1956444"/>
              <a:ext cx="4811095" cy="2617891"/>
              <a:chOff x="917127" y="1956444"/>
              <a:chExt cx="4811095" cy="2617891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21688" y="2869754"/>
                <a:ext cx="1219802" cy="663575"/>
                <a:chOff x="921688" y="2869754"/>
                <a:chExt cx="1219802" cy="663575"/>
              </a:xfrm>
            </p:grpSpPr>
            <p:pic>
              <p:nvPicPr>
                <p:cNvPr id="92" name="Picture 51" descr="not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1688" y="2869754"/>
                  <a:ext cx="1219802" cy="663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1181572" y="3040032"/>
                  <a:ext cx="56297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 dirty="0"/>
                    <a:t>NOT</a:t>
                  </a: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917127" y="3910760"/>
                <a:ext cx="1219802" cy="663575"/>
                <a:chOff x="917127" y="3910760"/>
                <a:chExt cx="1219802" cy="663575"/>
              </a:xfrm>
            </p:grpSpPr>
            <p:pic>
              <p:nvPicPr>
                <p:cNvPr id="90" name="Picture 51" descr="not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7127" y="3910760"/>
                  <a:ext cx="1219802" cy="663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1177011" y="4081038"/>
                  <a:ext cx="56297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 dirty="0"/>
                    <a:t>NOT</a:t>
                  </a: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921688" y="1956444"/>
                <a:ext cx="1219802" cy="663575"/>
                <a:chOff x="921688" y="1956444"/>
                <a:chExt cx="1219802" cy="663575"/>
              </a:xfrm>
            </p:grpSpPr>
            <p:pic>
              <p:nvPicPr>
                <p:cNvPr id="88" name="Picture 51" descr="not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1688" y="1956444"/>
                  <a:ext cx="1219802" cy="663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1181572" y="2126722"/>
                  <a:ext cx="56297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 dirty="0"/>
                    <a:t>NOT</a:t>
                  </a: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4324736" y="3150339"/>
                <a:ext cx="1403486" cy="632725"/>
                <a:chOff x="4324736" y="3150339"/>
                <a:chExt cx="1403486" cy="632725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4327888" y="3150339"/>
                  <a:ext cx="1400334" cy="632725"/>
                  <a:chOff x="2449764" y="5554436"/>
                  <a:chExt cx="1400334" cy="663575"/>
                </a:xfrm>
              </p:grpSpPr>
              <p:pic>
                <p:nvPicPr>
                  <p:cNvPr id="86" name="Picture 50" descr="or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49764" y="5554436"/>
                    <a:ext cx="1400334" cy="6635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87" name="Text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51401" y="5725890"/>
                    <a:ext cx="45397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sz="1400" b="1" dirty="0"/>
                      <a:t>OR</a:t>
                    </a:r>
                  </a:p>
                </p:txBody>
              </p:sp>
            </p:grpSp>
            <p:sp>
              <p:nvSpPr>
                <p:cNvPr id="84" name="Oval 83"/>
                <p:cNvSpPr/>
                <p:nvPr/>
              </p:nvSpPr>
              <p:spPr>
                <a:xfrm>
                  <a:off x="4324736" y="3615854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4335825" y="3304958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2808704" y="2305599"/>
                <a:ext cx="1422343" cy="948353"/>
                <a:chOff x="2808704" y="2305599"/>
                <a:chExt cx="1422343" cy="948353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2808704" y="2305599"/>
                  <a:ext cx="1419502" cy="948353"/>
                  <a:chOff x="2584748" y="4511189"/>
                  <a:chExt cx="1419502" cy="585802"/>
                </a:xfrm>
              </p:grpSpPr>
              <p:pic>
                <p:nvPicPr>
                  <p:cNvPr id="81" name="Picture 49" descr="and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84748" y="4511189"/>
                    <a:ext cx="1419502" cy="5858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82" name="Text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681" y="4709031"/>
                    <a:ext cx="574196" cy="190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sz="1400" b="1" dirty="0"/>
                      <a:t>AND</a:t>
                    </a:r>
                  </a:p>
                </p:txBody>
              </p:sp>
            </p:grpSp>
            <p:sp>
              <p:nvSpPr>
                <p:cNvPr id="74" name="Oval 73"/>
                <p:cNvSpPr>
                  <a:spLocks noChangeAspect="1"/>
                </p:cNvSpPr>
                <p:nvPr/>
              </p:nvSpPr>
              <p:spPr>
                <a:xfrm>
                  <a:off x="2813727" y="2538057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>
                  <a:spLocks noChangeAspect="1"/>
                </p:cNvSpPr>
                <p:nvPr/>
              </p:nvSpPr>
              <p:spPr>
                <a:xfrm>
                  <a:off x="2813727" y="300440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>
                  <a:spLocks noChangeAspect="1"/>
                </p:cNvSpPr>
                <p:nvPr/>
              </p:nvSpPr>
              <p:spPr>
                <a:xfrm>
                  <a:off x="4221903" y="2784942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2808704" y="2779771"/>
                  <a:ext cx="3660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2816286" y="3172865"/>
                  <a:ext cx="3660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Oval 78"/>
                <p:cNvSpPr>
                  <a:spLocks noChangeAspect="1"/>
                </p:cNvSpPr>
                <p:nvPr/>
              </p:nvSpPr>
              <p:spPr>
                <a:xfrm>
                  <a:off x="2813727" y="3159849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>
                  <a:spLocks noChangeAspect="1"/>
                </p:cNvSpPr>
                <p:nvPr/>
              </p:nvSpPr>
              <p:spPr>
                <a:xfrm>
                  <a:off x="2813727" y="2784945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2840974" y="3546895"/>
                <a:ext cx="1422343" cy="948353"/>
                <a:chOff x="2840974" y="3546895"/>
                <a:chExt cx="1422343" cy="948353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2840974" y="3546895"/>
                  <a:ext cx="1419502" cy="948353"/>
                  <a:chOff x="2584748" y="4511187"/>
                  <a:chExt cx="1419502" cy="585802"/>
                </a:xfrm>
              </p:grpSpPr>
              <p:pic>
                <p:nvPicPr>
                  <p:cNvPr id="71" name="Picture 49" descr="and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84748" y="4511187"/>
                    <a:ext cx="1419502" cy="5858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72" name="Text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681" y="4709031"/>
                    <a:ext cx="574196" cy="1901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sz="1400" b="1" dirty="0"/>
                      <a:t>AND</a:t>
                    </a:r>
                  </a:p>
                </p:txBody>
              </p:sp>
            </p:grp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2842846" y="3776204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>
                  <a:spLocks noChangeAspect="1"/>
                </p:cNvSpPr>
                <p:nvPr/>
              </p:nvSpPr>
              <p:spPr>
                <a:xfrm>
                  <a:off x="2851990" y="4242548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4254173" y="4026241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840974" y="4021070"/>
                  <a:ext cx="3660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2848556" y="4414164"/>
                  <a:ext cx="3660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Oval 68"/>
                <p:cNvSpPr>
                  <a:spLocks noChangeAspect="1"/>
                </p:cNvSpPr>
                <p:nvPr/>
              </p:nvSpPr>
              <p:spPr>
                <a:xfrm>
                  <a:off x="2851990" y="4407140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>
                  <a:spLocks noChangeAspect="1"/>
                </p:cNvSpPr>
                <p:nvPr/>
              </p:nvSpPr>
              <p:spPr>
                <a:xfrm>
                  <a:off x="2842846" y="4023092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40" name="Elbow Connector 39"/>
            <p:cNvCxnSpPr/>
            <p:nvPr/>
          </p:nvCxnSpPr>
          <p:spPr>
            <a:xfrm flipV="1">
              <a:off x="900113" y="4414164"/>
              <a:ext cx="1961021" cy="613999"/>
            </a:xfrm>
            <a:prstGeom prst="bentConnector3">
              <a:avLst>
                <a:gd name="adj1" fmla="val 86672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 rot="5400000" flipH="1" flipV="1">
              <a:off x="1716677" y="3885393"/>
              <a:ext cx="1818021" cy="376079"/>
            </a:xfrm>
            <a:prstGeom prst="bentConnector2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2391928" y="49824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2136929" y="4242548"/>
              <a:ext cx="715061" cy="457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2065925" y="315582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Elbow Connector 44"/>
            <p:cNvCxnSpPr/>
            <p:nvPr/>
          </p:nvCxnSpPr>
          <p:spPr>
            <a:xfrm rot="16200000" flipH="1">
              <a:off x="2087044" y="3271861"/>
              <a:ext cx="780403" cy="731201"/>
            </a:xfrm>
            <a:prstGeom prst="bentConnector2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2527479" y="225847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Elbow Connector 46"/>
            <p:cNvCxnSpPr/>
            <p:nvPr/>
          </p:nvCxnSpPr>
          <p:spPr>
            <a:xfrm>
              <a:off x="2618919" y="2304192"/>
              <a:ext cx="194808" cy="23843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>
              <a:off x="2618919" y="2304192"/>
              <a:ext cx="223927" cy="1476584"/>
            </a:xfrm>
            <a:prstGeom prst="bentConnector3">
              <a:avLst>
                <a:gd name="adj1" fmla="val -1805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141490" y="2288232"/>
              <a:ext cx="477429" cy="1596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rot="5400000" flipH="1" flipV="1">
              <a:off x="2272152" y="2619270"/>
              <a:ext cx="376045" cy="697059"/>
            </a:xfrm>
            <a:prstGeom prst="bentConnector2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/>
            <p:nvPr/>
          </p:nvCxnSpPr>
          <p:spPr>
            <a:xfrm flipV="1">
              <a:off x="1383484" y="3008973"/>
              <a:ext cx="1430243" cy="707447"/>
            </a:xfrm>
            <a:prstGeom prst="bentConnector3">
              <a:avLst>
                <a:gd name="adj1" fmla="val 62653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1374340" y="3711848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Elbow Connector 52"/>
            <p:cNvCxnSpPr/>
            <p:nvPr/>
          </p:nvCxnSpPr>
          <p:spPr>
            <a:xfrm rot="5400000" flipH="1" flipV="1">
              <a:off x="991252" y="3813740"/>
              <a:ext cx="480407" cy="285769"/>
            </a:xfrm>
            <a:prstGeom prst="bentConnector2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023360" y="4005072"/>
              <a:ext cx="9144" cy="9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Elbow Connector 54"/>
            <p:cNvCxnSpPr/>
            <p:nvPr/>
          </p:nvCxnSpPr>
          <p:spPr>
            <a:xfrm flipV="1">
              <a:off x="4260476" y="3620426"/>
              <a:ext cx="64260" cy="400646"/>
            </a:xfrm>
            <a:prstGeom prst="bentConnector3">
              <a:avLst>
                <a:gd name="adj1" fmla="val 9446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5485281" y="3309530"/>
              <a:ext cx="315444" cy="327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893646" y="2664853"/>
            <a:ext cx="2729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Here’s c</a:t>
            </a:r>
            <a:r>
              <a:rPr lang="en-US" sz="2000" baseline="-25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3</a:t>
            </a:r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as </a:t>
            </a:r>
            <a:r>
              <a:rPr lang="en-US" sz="2000">
                <a:solidFill>
                  <a:srgbClr val="005923"/>
                </a:solidFill>
                <a:latin typeface="Franklin Gothic Medium"/>
                <a:cs typeface="Franklin Gothic Medium"/>
              </a:rPr>
              <a:t>a circuit:</a:t>
            </a:r>
            <a:endParaRPr lang="en-US" sz="2000" dirty="0">
              <a:solidFill>
                <a:srgbClr val="005923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88478058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 sz="1900" dirty="0">
                <a:solidFill>
                  <a:srgbClr val="C00000"/>
                </a:solidFill>
              </a:rPr>
              <a:t>c3 = d2</a:t>
            </a:r>
            <a:r>
              <a:rPr lang="fr-FR" sz="1900" b="1" kern="0" dirty="0">
                <a:solidFill>
                  <a:srgbClr val="C00000"/>
                </a:solidFill>
              </a:rPr>
              <a:t>’</a:t>
            </a:r>
            <a:r>
              <a:rPr lang="fr-FR" sz="1900" kern="0" dirty="0">
                <a:solidFill>
                  <a:srgbClr val="C00000"/>
                </a:solidFill>
              </a:rPr>
              <a:t>•</a:t>
            </a:r>
            <a:r>
              <a:rPr lang="fr-FR" sz="1900" dirty="0">
                <a:solidFill>
                  <a:srgbClr val="C00000"/>
                </a:solidFill>
              </a:rPr>
              <a:t>d1</a:t>
            </a:r>
            <a:r>
              <a:rPr lang="fr-FR" sz="1900" b="1" dirty="0">
                <a:solidFill>
                  <a:srgbClr val="C00000"/>
                </a:solidFill>
              </a:rPr>
              <a:t>’</a:t>
            </a:r>
            <a:r>
              <a:rPr lang="fr-FR" sz="1900" dirty="0">
                <a:solidFill>
                  <a:srgbClr val="C00000"/>
                </a:solidFill>
              </a:rPr>
              <a:t>•d0</a:t>
            </a:r>
            <a:r>
              <a:rPr lang="fr-FR" sz="1900" b="1" dirty="0">
                <a:solidFill>
                  <a:srgbClr val="C00000"/>
                </a:solidFill>
              </a:rPr>
              <a:t>’</a:t>
            </a:r>
            <a:r>
              <a:rPr lang="fr-FR" sz="1900" dirty="0">
                <a:solidFill>
                  <a:srgbClr val="C00000"/>
                </a:solidFill>
              </a:rPr>
              <a:t>•L  +  d2</a:t>
            </a:r>
            <a:r>
              <a:rPr lang="fr-FR" sz="1900" b="1" dirty="0">
                <a:solidFill>
                  <a:srgbClr val="C00000"/>
                </a:solidFill>
              </a:rPr>
              <a:t>’</a:t>
            </a:r>
            <a:r>
              <a:rPr lang="fr-FR" sz="1900" dirty="0">
                <a:solidFill>
                  <a:srgbClr val="C00000"/>
                </a:solidFill>
              </a:rPr>
              <a:t>•d1</a:t>
            </a:r>
            <a:r>
              <a:rPr lang="fr-FR" sz="1900" b="1" dirty="0">
                <a:solidFill>
                  <a:srgbClr val="C00000"/>
                </a:solidFill>
              </a:rPr>
              <a:t>’</a:t>
            </a:r>
            <a:r>
              <a:rPr lang="fr-FR" sz="1900" dirty="0">
                <a:solidFill>
                  <a:srgbClr val="C00000"/>
                </a:solidFill>
              </a:rPr>
              <a:t>•d0•L</a:t>
            </a:r>
          </a:p>
          <a:p>
            <a:pPr marL="0" lvl="0" indent="0">
              <a:buNone/>
            </a:pPr>
            <a:r>
              <a:rPr lang="fr-FR" sz="1900" dirty="0">
                <a:solidFill>
                  <a:srgbClr val="C00000"/>
                </a:solidFill>
              </a:rPr>
              <a:t>     = d2</a:t>
            </a:r>
            <a:r>
              <a:rPr lang="fr-FR" sz="1900" b="1" kern="0" dirty="0">
                <a:solidFill>
                  <a:srgbClr val="C00000"/>
                </a:solidFill>
              </a:rPr>
              <a:t>’</a:t>
            </a:r>
            <a:r>
              <a:rPr lang="fr-FR" sz="1900" kern="0" dirty="0">
                <a:solidFill>
                  <a:srgbClr val="C00000"/>
                </a:solidFill>
              </a:rPr>
              <a:t>•</a:t>
            </a:r>
            <a:r>
              <a:rPr lang="fr-FR" sz="1900" dirty="0">
                <a:solidFill>
                  <a:srgbClr val="C00000"/>
                </a:solidFill>
              </a:rPr>
              <a:t>d1</a:t>
            </a:r>
            <a:r>
              <a:rPr lang="fr-FR" sz="1900" b="1" dirty="0">
                <a:solidFill>
                  <a:srgbClr val="C00000"/>
                </a:solidFill>
              </a:rPr>
              <a:t>’</a:t>
            </a:r>
            <a:r>
              <a:rPr lang="fr-FR" sz="1900" dirty="0">
                <a:solidFill>
                  <a:srgbClr val="C00000"/>
                </a:solidFill>
              </a:rPr>
              <a:t>•(d0</a:t>
            </a:r>
            <a:r>
              <a:rPr lang="fr-FR" sz="1900" b="1" dirty="0">
                <a:solidFill>
                  <a:srgbClr val="C00000"/>
                </a:solidFill>
              </a:rPr>
              <a:t>’</a:t>
            </a:r>
            <a:r>
              <a:rPr lang="fr-FR" sz="1900" dirty="0">
                <a:solidFill>
                  <a:srgbClr val="C00000"/>
                </a:solidFill>
              </a:rPr>
              <a:t>  +  d0)•L</a:t>
            </a:r>
          </a:p>
          <a:p>
            <a:pPr marL="0" lvl="0" indent="0">
              <a:buNone/>
            </a:pPr>
            <a:r>
              <a:rPr lang="fr-FR" sz="1900" dirty="0">
                <a:solidFill>
                  <a:srgbClr val="C00000"/>
                </a:solidFill>
              </a:rPr>
              <a:t>     = d2</a:t>
            </a:r>
            <a:r>
              <a:rPr lang="fr-FR" sz="1900" b="1" kern="0" dirty="0">
                <a:solidFill>
                  <a:srgbClr val="C00000"/>
                </a:solidFill>
              </a:rPr>
              <a:t>’</a:t>
            </a:r>
            <a:r>
              <a:rPr lang="fr-FR" sz="1900" kern="0" dirty="0">
                <a:solidFill>
                  <a:srgbClr val="C00000"/>
                </a:solidFill>
              </a:rPr>
              <a:t>•</a:t>
            </a:r>
            <a:r>
              <a:rPr lang="fr-FR" sz="1900" dirty="0">
                <a:solidFill>
                  <a:srgbClr val="C00000"/>
                </a:solidFill>
              </a:rPr>
              <a:t>d1</a:t>
            </a:r>
            <a:r>
              <a:rPr lang="fr-FR" sz="1900" b="1" dirty="0">
                <a:solidFill>
                  <a:srgbClr val="C00000"/>
                </a:solidFill>
              </a:rPr>
              <a:t>’</a:t>
            </a:r>
            <a:r>
              <a:rPr lang="fr-FR" sz="1900" dirty="0">
                <a:solidFill>
                  <a:srgbClr val="C00000"/>
                </a:solidFill>
              </a:rPr>
              <a:t>•1•L</a:t>
            </a:r>
          </a:p>
          <a:p>
            <a:pPr marL="0" lvl="0" indent="0">
              <a:buNone/>
            </a:pPr>
            <a:r>
              <a:rPr lang="fr-FR" sz="1900" dirty="0">
                <a:solidFill>
                  <a:srgbClr val="C00000"/>
                </a:solidFill>
              </a:rPr>
              <a:t>     = d2</a:t>
            </a:r>
            <a:r>
              <a:rPr lang="fr-FR" sz="1900" b="1" kern="0" dirty="0">
                <a:solidFill>
                  <a:srgbClr val="C00000"/>
                </a:solidFill>
              </a:rPr>
              <a:t>’</a:t>
            </a:r>
            <a:r>
              <a:rPr lang="fr-FR" sz="1900" kern="0" dirty="0">
                <a:solidFill>
                  <a:srgbClr val="C00000"/>
                </a:solidFill>
              </a:rPr>
              <a:t>•</a:t>
            </a:r>
            <a:r>
              <a:rPr lang="fr-FR" sz="1900" dirty="0">
                <a:solidFill>
                  <a:srgbClr val="C00000"/>
                </a:solidFill>
              </a:rPr>
              <a:t>d1</a:t>
            </a:r>
            <a:r>
              <a:rPr lang="fr-FR" sz="1900" b="1" dirty="0">
                <a:solidFill>
                  <a:srgbClr val="C00000"/>
                </a:solidFill>
              </a:rPr>
              <a:t>’</a:t>
            </a:r>
            <a:r>
              <a:rPr lang="fr-FR" sz="1900" dirty="0">
                <a:solidFill>
                  <a:srgbClr val="C00000"/>
                </a:solidFill>
              </a:rPr>
              <a:t>•L</a:t>
            </a:r>
          </a:p>
          <a:p>
            <a:pPr marL="0" lvl="0" indent="0">
              <a:buNone/>
            </a:pPr>
            <a:endParaRPr lang="fr-FR" sz="1900" dirty="0">
              <a:solidFill>
                <a:srgbClr val="C00000"/>
              </a:solidFill>
            </a:endParaRPr>
          </a:p>
          <a:p>
            <a:pPr marL="0" lvl="0" indent="0">
              <a:buNone/>
            </a:pPr>
            <a:endParaRPr lang="en-US" sz="19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using Boolean Algebra</a:t>
            </a:r>
          </a:p>
        </p:txBody>
      </p:sp>
      <p:sp>
        <p:nvSpPr>
          <p:cNvPr id="7" name="Rectangle 6"/>
          <p:cNvSpPr/>
          <p:nvPr/>
        </p:nvSpPr>
        <p:spPr>
          <a:xfrm>
            <a:off x="3744526" y="5635612"/>
            <a:ext cx="387152" cy="10895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533623" y="2832961"/>
            <a:ext cx="5456331" cy="3302551"/>
            <a:chOff x="1533623" y="2832961"/>
            <a:chExt cx="5456331" cy="3302551"/>
          </a:xfrm>
        </p:grpSpPr>
        <p:grpSp>
          <p:nvGrpSpPr>
            <p:cNvPr id="35" name="Group 34"/>
            <p:cNvGrpSpPr/>
            <p:nvPr/>
          </p:nvGrpSpPr>
          <p:grpSpPr>
            <a:xfrm>
              <a:off x="3997933" y="3182116"/>
              <a:ext cx="1422343" cy="948353"/>
              <a:chOff x="2808704" y="2305599"/>
              <a:chExt cx="1422343" cy="948353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808704" y="2305599"/>
                <a:ext cx="1419502" cy="948353"/>
                <a:chOff x="2584748" y="4511189"/>
                <a:chExt cx="1419502" cy="585802"/>
              </a:xfrm>
            </p:grpSpPr>
            <p:pic>
              <p:nvPicPr>
                <p:cNvPr id="55" name="Picture 49" descr="and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84748" y="4511189"/>
                  <a:ext cx="1419502" cy="5858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6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2961681" y="4709031"/>
                  <a:ext cx="574196" cy="190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 dirty="0"/>
                    <a:t>AND</a:t>
                  </a:r>
                </a:p>
              </p:txBody>
            </p:sp>
          </p:grp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2813727" y="2538057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2813727" y="3004401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4221903" y="2784942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2808704" y="2779771"/>
                <a:ext cx="3660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2813727" y="3159849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2813727" y="2784945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533623" y="2832961"/>
              <a:ext cx="5456331" cy="3302551"/>
              <a:chOff x="1533623" y="2832961"/>
              <a:chExt cx="5456331" cy="330255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33623" y="2933917"/>
                <a:ext cx="6692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ea typeface="Cambria Math" pitchFamily="18" charset="0"/>
                    <a:cs typeface="Franklin Gothic Medium"/>
                  </a:rPr>
                  <a:t>d2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086710" y="2933917"/>
                <a:ext cx="259884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533623" y="3847227"/>
                <a:ext cx="6692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ea typeface="Cambria Math" pitchFamily="18" charset="0"/>
                    <a:cs typeface="Franklin Gothic Medium"/>
                  </a:rPr>
                  <a:t>d1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533623" y="5673847"/>
                <a:ext cx="5557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Franklin Gothic Medium" panose="020B0603020102020204" pitchFamily="34" charset="0"/>
                    <a:ea typeface="Cambria Math" pitchFamily="18" charset="0"/>
                    <a:cs typeface="Franklin Gothic Medium"/>
                  </a:rPr>
                  <a:t>L</a:t>
                </a: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2110917" y="3746271"/>
                <a:ext cx="1219802" cy="663575"/>
                <a:chOff x="921688" y="2869754"/>
                <a:chExt cx="1219802" cy="663575"/>
              </a:xfrm>
            </p:grpSpPr>
            <p:pic>
              <p:nvPicPr>
                <p:cNvPr id="66" name="Picture 51" descr="not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1688" y="2869754"/>
                  <a:ext cx="1219802" cy="663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7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1181572" y="3040032"/>
                  <a:ext cx="56297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 dirty="0"/>
                    <a:t>NOT</a:t>
                  </a: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2110917" y="2832961"/>
                <a:ext cx="1219802" cy="663575"/>
                <a:chOff x="921688" y="1956444"/>
                <a:chExt cx="1219802" cy="663575"/>
              </a:xfrm>
            </p:grpSpPr>
            <p:pic>
              <p:nvPicPr>
                <p:cNvPr id="62" name="Picture 51" descr="not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1688" y="1956444"/>
                  <a:ext cx="1219802" cy="663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3" name="TextBox 6"/>
                <p:cNvSpPr txBox="1">
                  <a:spLocks noChangeArrowheads="1"/>
                </p:cNvSpPr>
                <p:nvPr/>
              </p:nvSpPr>
              <p:spPr bwMode="auto">
                <a:xfrm>
                  <a:off x="1181572" y="2126722"/>
                  <a:ext cx="56297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 dirty="0"/>
                    <a:t>NOT</a:t>
                  </a:r>
                </a:p>
              </p:txBody>
            </p:sp>
          </p:grpSp>
          <p:cxnSp>
            <p:nvCxnSpPr>
              <p:cNvPr id="15" name="Elbow Connector 14"/>
              <p:cNvCxnSpPr>
                <a:stCxn id="16" idx="0"/>
              </p:cNvCxnSpPr>
              <p:nvPr/>
            </p:nvCxnSpPr>
            <p:spPr>
              <a:xfrm rot="5400000" flipH="1" flipV="1">
                <a:off x="2046873" y="3939452"/>
                <a:ext cx="1988125" cy="1942333"/>
              </a:xfrm>
              <a:prstGeom prst="bentConnector3">
                <a:avLst>
                  <a:gd name="adj1" fmla="val -651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2065197" y="5904680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300984" y="4078224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716708" y="3182112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Elbow Connector 20"/>
              <p:cNvCxnSpPr>
                <a:stCxn id="20" idx="6"/>
                <a:endCxn id="48" idx="2"/>
              </p:cNvCxnSpPr>
              <p:nvPr/>
            </p:nvCxnSpPr>
            <p:spPr>
              <a:xfrm>
                <a:off x="3725852" y="3186684"/>
                <a:ext cx="277104" cy="23246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62" idx="3"/>
                <a:endCxn id="20" idx="6"/>
              </p:cNvCxnSpPr>
              <p:nvPr/>
            </p:nvCxnSpPr>
            <p:spPr>
              <a:xfrm>
                <a:off x="3330719" y="3164749"/>
                <a:ext cx="395133" cy="219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>
                <a:stCxn id="18" idx="0"/>
                <a:endCxn id="55" idx="1"/>
              </p:cNvCxnSpPr>
              <p:nvPr/>
            </p:nvCxnSpPr>
            <p:spPr>
              <a:xfrm rot="5400000" flipH="1" flipV="1">
                <a:off x="3440779" y="3521071"/>
                <a:ext cx="421931" cy="692377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2563569" y="4588365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212589" y="4881589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674510" y="4186047"/>
                <a:ext cx="315444" cy="3279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965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Proofs of Equivalence</a:t>
            </a:r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1010032"/>
            <a:ext cx="8229600" cy="8060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</a:rPr>
              <a:t>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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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(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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p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46567" y="1839453"/>
                <a:ext cx="5798522" cy="4702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Franklin Gothic Medium" pitchFamily="34" charset="0"/>
                  </a:rPr>
                  <a:t>Use a series of equivalences like so:</a:t>
                </a:r>
              </a:p>
              <a:p>
                <a:endParaRPr lang="en-US" sz="2400" dirty="0">
                  <a:latin typeface="Franklin Gothic Medium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∨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≡¬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∨(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b="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			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¬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𝑝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∨¬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dirty="0" smtClean="0">
                        <a:latin typeface="Cambria Math" charset="0"/>
                      </a:rPr>
                      <m:t>∨(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latin typeface="Cambria Math" charset="0"/>
                      </a:rPr>
                      <m:t>∨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  				    </a:t>
                </a:r>
                <a:r>
                  <a:rPr lang="en-US" dirty="0"/>
                  <a:t> 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		</m:t>
                    </m:r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b="0" i="1" smtClean="0">
                        <a:latin typeface="Cambria Math" charset="0"/>
                      </a:rPr>
                      <m:t>¬</m:t>
                    </m:r>
                    <m:r>
                      <a:rPr lang="en-US" sz="2400" b="0" i="1" smtClean="0">
                        <a:latin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charset="0"/>
                      </a:rPr>
                      <m:t>∨(¬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</m:t>
                    </m:r>
                    <m:r>
                      <a:rPr lang="en-US" sz="2400" i="1">
                        <a:latin typeface="Cambria Math" charset="0"/>
                      </a:rPr>
                      <m:t>≡¬</m:t>
                    </m:r>
                    <m:r>
                      <a:rPr lang="en-US" sz="2400" i="1">
                        <a:latin typeface="Cambria Math" charset="0"/>
                      </a:rPr>
                      <m:t>𝑝</m:t>
                    </m:r>
                    <m:r>
                      <a:rPr lang="en-US" sz="2400" i="1">
                        <a:latin typeface="Cambria Math" charset="0"/>
                      </a:rPr>
                      <m:t>∨(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∨</m:t>
                    </m:r>
                    <m:r>
                      <a:rPr lang="en-US" sz="2400" b="0" i="1" smtClean="0">
                        <a:latin typeface="Cambria Math" charset="0"/>
                      </a:rPr>
                      <m:t>𝑝</m:t>
                    </m:r>
                    <m:r>
                      <a:rPr lang="en-US" sz="2400" i="1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</m:t>
                    </m:r>
                    <m:r>
                      <a:rPr lang="en-US" sz="2400" i="1">
                        <a:latin typeface="Cambria Math" charset="0"/>
                      </a:rPr>
                      <m:t>≡¬</m:t>
                    </m:r>
                    <m:r>
                      <a:rPr lang="en-US" sz="2400" i="1">
                        <a:latin typeface="Cambria Math" charset="0"/>
                      </a:rPr>
                      <m:t>𝑝</m:t>
                    </m:r>
                    <m:r>
                      <a:rPr lang="en-US" sz="2400" i="1">
                        <a:latin typeface="Cambria Math" charset="0"/>
                      </a:rPr>
                      <m:t>∨(</m:t>
                    </m:r>
                    <m:r>
                      <a:rPr lang="en-US" sz="2400" i="1">
                        <a:latin typeface="Cambria Math" charset="0"/>
                      </a:rPr>
                      <m:t>𝑝</m:t>
                    </m:r>
                    <m:r>
                      <a:rPr lang="en-US" sz="2400" i="1">
                        <a:latin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</m:t>
                    </m:r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charset="0"/>
                      </a:rPr>
                      <m:t>¬</m:t>
                    </m:r>
                    <m:r>
                      <a:rPr lang="en-US" sz="2400" i="1">
                        <a:latin typeface="Cambria Math" charset="0"/>
                      </a:rPr>
                      <m:t>𝑝</m:t>
                    </m:r>
                    <m:r>
                      <a:rPr lang="en-US" sz="2400" i="1">
                        <a:latin typeface="Cambria Math" charset="0"/>
                      </a:rPr>
                      <m:t>∨</m:t>
                    </m:r>
                    <m:r>
                      <a:rPr lang="en-US" sz="2400" i="1">
                        <a:latin typeface="Cambria Math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40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</m:t>
                    </m:r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charset="0"/>
                      </a:rPr>
                      <m:t>𝑝</m:t>
                    </m:r>
                    <m:r>
                      <a:rPr lang="en-US" sz="2400" i="1">
                        <a:latin typeface="Cambria Math" charset="0"/>
                      </a:rPr>
                      <m:t>∨¬</m:t>
                    </m:r>
                    <m:r>
                      <a:rPr lang="en-US" sz="2400" i="1">
                        <a:latin typeface="Cambria Math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charset="0"/>
                      </a:rPr>
                      <m:t>∨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charset="0"/>
                          </a:rPr>
                          <m:t>∨¬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400" dirty="0">
                  <a:latin typeface="Franklin Gothic Medium" pitchFamily="34" charset="0"/>
                </a:endParaRPr>
              </a:p>
              <a:p>
                <a:r>
                  <a:rPr lang="en-US" sz="2400" dirty="0"/>
                  <a:t>  			       </a:t>
                </a:r>
                <a:r>
                  <a:rPr lang="en-US" sz="1200" dirty="0"/>
                  <a:t> </a:t>
                </a: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			</m:t>
                    </m:r>
                    <m:r>
                      <a:rPr lang="en-US" sz="2400" i="1">
                        <a:latin typeface="Cambria Math" charset="0"/>
                      </a:rPr>
                      <m:t>≡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charset="0"/>
                      </a:rPr>
                      <m:t>  </m:t>
                    </m:r>
                    <m:r>
                      <m:rPr>
                        <m:nor/>
                      </m:rPr>
                      <a:rPr lang="en-US" sz="2400" dirty="0">
                        <a:latin typeface="Franklin Gothic Medium" pitchFamily="34" charset="0"/>
                      </a:rPr>
                      <m:t>T</m:t>
                    </m:r>
                    <m:r>
                      <a:rPr lang="en-US" sz="2400" i="1">
                        <a:latin typeface="Cambria Math" charset="0"/>
                      </a:rPr>
                      <m:t>∨</m:t>
                    </m:r>
                    <m:r>
                      <m:rPr>
                        <m:nor/>
                      </m:rPr>
                      <a:rPr lang="en-US" sz="2400" dirty="0">
                        <a:latin typeface="Franklin Gothic Medium" pitchFamily="34" charset="0"/>
                      </a:rPr>
                      <m:t>T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			</a:t>
                </a:r>
                <a:r>
                  <a:rPr lang="en-US" sz="1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Franklin Gothic Medium" pitchFamily="34" charset="0"/>
                  </a:rPr>
                  <a:t>   T</a:t>
                </a:r>
              </a:p>
              <a:p>
                <a:endParaRPr lang="en-US" sz="2400" dirty="0">
                  <a:latin typeface="Franklin Gothic Medium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67" y="1839453"/>
                <a:ext cx="5798522" cy="4702441"/>
              </a:xfrm>
              <a:prstGeom prst="rect">
                <a:avLst/>
              </a:prstGeom>
              <a:blipFill>
                <a:blip r:embed="rId3"/>
                <a:stretch>
                  <a:fillRect l="-873" t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545089" y="2530107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Law of Implication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45089" y="2920464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De Morgan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45088" y="3343365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Associative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45089" y="3731423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Associative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45089" y="4119481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Commutative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45089" y="4519591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Associative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45089" y="4919701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Commutative (twice)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45087" y="5333701"/>
            <a:ext cx="259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Negation (twice)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45089" y="5721759"/>
            <a:ext cx="2734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Domination/Identity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9" y="3743475"/>
            <a:ext cx="1383658" cy="3114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542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523999"/>
            <a:ext cx="8686800" cy="4632101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tabLst>
                <a:tab pos="668338" algn="l"/>
                <a:tab pos="4395788" algn="l"/>
              </a:tabLst>
            </a:pPr>
            <a:r>
              <a:rPr lang="en-US" sz="1800" dirty="0">
                <a:solidFill>
                  <a:srgbClr val="C00000"/>
                </a:solidFill>
              </a:rPr>
              <a:t>uniting:</a:t>
            </a:r>
            <a:br>
              <a:rPr lang="en-US" sz="1800" dirty="0"/>
            </a:br>
            <a:r>
              <a:rPr lang="en-US" sz="1800" dirty="0"/>
              <a:t>	10.   a • b + a • b’ = a	10D.   (a + b) • (a + b’) = a</a:t>
            </a:r>
          </a:p>
          <a:p>
            <a:pPr marL="0" indent="0" eaLnBrk="1" hangingPunct="1">
              <a:buFont typeface="Arial" charset="0"/>
              <a:buNone/>
              <a:tabLst>
                <a:tab pos="668338" algn="l"/>
                <a:tab pos="4395788" algn="l"/>
              </a:tabLst>
            </a:pPr>
            <a:r>
              <a:rPr lang="en-US" sz="1800" dirty="0">
                <a:solidFill>
                  <a:srgbClr val="C00000"/>
                </a:solidFill>
              </a:rPr>
              <a:t>absorption:</a:t>
            </a:r>
            <a:br>
              <a:rPr lang="en-US" sz="1800" dirty="0"/>
            </a:br>
            <a:r>
              <a:rPr lang="en-US" sz="1800" dirty="0"/>
              <a:t>	11. a + a • b = a	11D.  a • (a + b) = a</a:t>
            </a:r>
            <a:br>
              <a:rPr lang="en-US" sz="1800" dirty="0"/>
            </a:br>
            <a:r>
              <a:rPr lang="en-US" sz="1800" dirty="0"/>
              <a:t>	12. (a + b’) • b = a • b	12D. (a • b’) + b = a + b</a:t>
            </a:r>
          </a:p>
          <a:p>
            <a:pPr marL="0" indent="0" eaLnBrk="1" hangingPunct="1">
              <a:buFont typeface="Arial" charset="0"/>
              <a:buNone/>
              <a:tabLst>
                <a:tab pos="668338" algn="l"/>
                <a:tab pos="4395788" algn="l"/>
              </a:tabLst>
            </a:pPr>
            <a:r>
              <a:rPr lang="en-US" sz="1800" dirty="0">
                <a:solidFill>
                  <a:srgbClr val="C00000"/>
                </a:solidFill>
              </a:rPr>
              <a:t>factoring:</a:t>
            </a:r>
            <a:br>
              <a:rPr lang="en-US" sz="1800" dirty="0"/>
            </a:br>
            <a:r>
              <a:rPr lang="en-US" sz="1800" dirty="0"/>
              <a:t>	13. (a + b) • (a’ + c) =	13D. a • b + a’ • c = </a:t>
            </a:r>
            <a:br>
              <a:rPr lang="en-US" sz="1800" dirty="0"/>
            </a:br>
            <a:r>
              <a:rPr lang="en-US" sz="1800" dirty="0"/>
              <a:t>                               a • c + a’ • b	                    (a + c) • (a’ + b)</a:t>
            </a:r>
          </a:p>
          <a:p>
            <a:pPr marL="0" indent="0" eaLnBrk="1" hangingPunct="1">
              <a:buFont typeface="Arial" charset="0"/>
              <a:buNone/>
              <a:tabLst>
                <a:tab pos="668338" algn="l"/>
                <a:tab pos="4395788" algn="l"/>
              </a:tabLst>
            </a:pPr>
            <a:r>
              <a:rPr lang="en-US" sz="1800" dirty="0">
                <a:solidFill>
                  <a:srgbClr val="C00000"/>
                </a:solidFill>
              </a:rPr>
              <a:t>consensus:</a:t>
            </a:r>
            <a:br>
              <a:rPr lang="en-US" sz="1800" dirty="0"/>
            </a:br>
            <a:r>
              <a:rPr lang="en-US" sz="1800" dirty="0"/>
              <a:t>	14. (a • b) + (b • c) + (a’ • c) =	14D. (a + b) • (b + c) • (a’ + c) =</a:t>
            </a:r>
            <a:br>
              <a:rPr lang="en-US" sz="1800" dirty="0"/>
            </a:br>
            <a:r>
              <a:rPr lang="en-US" sz="1800" dirty="0"/>
              <a:t>	             a • b + a’ • c	               (a + b) • (a’ + c)</a:t>
            </a:r>
          </a:p>
          <a:p>
            <a:pPr marL="0" indent="0" eaLnBrk="1" hangingPunct="1">
              <a:buFont typeface="Arial" charset="0"/>
              <a:buNone/>
              <a:tabLst>
                <a:tab pos="668338" algn="l"/>
                <a:tab pos="4395788" algn="l"/>
              </a:tabLst>
            </a:pPr>
            <a:r>
              <a:rPr lang="en-US" sz="1800" dirty="0">
                <a:solidFill>
                  <a:srgbClr val="C00000"/>
                </a:solidFill>
              </a:rPr>
              <a:t>de Morgan’s:</a:t>
            </a:r>
            <a:br>
              <a:rPr lang="en-US" sz="1800" dirty="0"/>
            </a:br>
            <a:r>
              <a:rPr lang="en-US" sz="1800" dirty="0"/>
              <a:t>	15. (a + b + ...)’ = a’ • b’ • ...	15D. (a • b • ...)’ = a’ + b’ + ...</a:t>
            </a: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>
              <a:defRPr/>
            </a:pPr>
            <a:r>
              <a:rPr lang="en-US" dirty="0"/>
              <a:t>Simplification using Boolean Algebra</a:t>
            </a:r>
          </a:p>
        </p:txBody>
      </p:sp>
    </p:spTree>
    <p:extLst>
      <p:ext uri="{BB962C8B-B14F-4D97-AF65-F5344CB8AC3E}">
        <p14:creationId xmlns:p14="http://schemas.microsoft.com/office/powerpoint/2010/main" val="11783583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Proofs of Equivalence/Tautology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Not smaller than truth tables when there are only a few propositional variables...</a:t>
            </a:r>
          </a:p>
          <a:p>
            <a:endParaRPr lang="en-US" sz="2800" dirty="0"/>
          </a:p>
          <a:p>
            <a:r>
              <a:rPr lang="en-US" sz="2800" dirty="0"/>
              <a:t>...but usually </a:t>
            </a:r>
            <a:r>
              <a:rPr lang="en-US" sz="2800" b="1" i="1" dirty="0"/>
              <a:t>much shorter</a:t>
            </a:r>
            <a:r>
              <a:rPr lang="en-US" sz="2800" dirty="0"/>
              <a:t> than truth table proofs when there are many propositional variables</a:t>
            </a:r>
          </a:p>
          <a:p>
            <a:endParaRPr lang="en-US" sz="2800" dirty="0"/>
          </a:p>
          <a:p>
            <a:r>
              <a:rPr lang="en-US" sz="2800" dirty="0"/>
              <a:t>A big advantage will be that we can extend them to a more in-depth understanding of logic for which truth tables don’t apply.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879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key application: Digital Circuits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idx="1"/>
          </p:nvPr>
        </p:nvSpPr>
        <p:spPr>
          <a:xfrm>
            <a:off x="457200" y="1246910"/>
            <a:ext cx="8312728" cy="4436917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000" dirty="0">
                <a:latin typeface="Franklin Gothic Medium" pitchFamily="34" charset="0"/>
              </a:rPr>
              <a:t>Computing With Logic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  <a:latin typeface="Franklin Gothic Medium" pitchFamily="34" charset="0"/>
              </a:rPr>
              <a:t>T</a:t>
            </a:r>
            <a:r>
              <a:rPr lang="en-US" dirty="0">
                <a:solidFill>
                  <a:srgbClr val="C00000"/>
                </a:solidFill>
                <a:latin typeface="Franklin Gothic Medium" pitchFamily="34" charset="0"/>
              </a:rPr>
              <a:t>  corresponds to 1 </a:t>
            </a:r>
            <a:r>
              <a:rPr lang="en-US" dirty="0">
                <a:latin typeface="Franklin Gothic Medium" pitchFamily="34" charset="0"/>
              </a:rPr>
              <a:t>or </a:t>
            </a:r>
            <a:r>
              <a:rPr lang="ja-JP" altLang="en-US" dirty="0">
                <a:latin typeface="Franklin Gothic Medium" pitchFamily="34" charset="0"/>
              </a:rPr>
              <a:t>“</a:t>
            </a:r>
            <a:r>
              <a:rPr lang="en-US" dirty="0">
                <a:latin typeface="Franklin Gothic Medium" pitchFamily="34" charset="0"/>
              </a:rPr>
              <a:t>high</a:t>
            </a:r>
            <a:r>
              <a:rPr lang="ja-JP" altLang="en-US" dirty="0">
                <a:latin typeface="Franklin Gothic Medium" pitchFamily="34" charset="0"/>
              </a:rPr>
              <a:t>”</a:t>
            </a:r>
            <a:r>
              <a:rPr lang="en-US" dirty="0">
                <a:latin typeface="Franklin Gothic Medium" pitchFamily="34" charset="0"/>
              </a:rPr>
              <a:t> voltage 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  <a:latin typeface="Franklin Gothic Medium" pitchFamily="34" charset="0"/>
              </a:rPr>
              <a:t>F</a:t>
            </a:r>
            <a:r>
              <a:rPr lang="en-US" dirty="0">
                <a:solidFill>
                  <a:srgbClr val="C00000"/>
                </a:solidFill>
                <a:latin typeface="Franklin Gothic Medium" pitchFamily="34" charset="0"/>
              </a:rPr>
              <a:t>  corresponds to 0 </a:t>
            </a:r>
            <a:r>
              <a:rPr lang="en-US" dirty="0">
                <a:latin typeface="Franklin Gothic Medium" pitchFamily="34" charset="0"/>
              </a:rPr>
              <a:t>or </a:t>
            </a:r>
            <a:r>
              <a:rPr lang="ja-JP" altLang="en-US" dirty="0">
                <a:latin typeface="Franklin Gothic Medium" pitchFamily="34" charset="0"/>
              </a:rPr>
              <a:t>“</a:t>
            </a:r>
            <a:r>
              <a:rPr lang="en-US" dirty="0">
                <a:latin typeface="Franklin Gothic Medium" pitchFamily="34" charset="0"/>
              </a:rPr>
              <a:t>low</a:t>
            </a:r>
            <a:r>
              <a:rPr lang="ja-JP" altLang="en-US" dirty="0">
                <a:latin typeface="Franklin Gothic Medium" pitchFamily="34" charset="0"/>
              </a:rPr>
              <a:t>”</a:t>
            </a:r>
            <a:r>
              <a:rPr lang="en-US" dirty="0">
                <a:latin typeface="Franklin Gothic Medium" pitchFamily="34" charset="0"/>
              </a:rPr>
              <a:t> voltage</a:t>
            </a:r>
          </a:p>
          <a:p>
            <a:pPr lvl="4">
              <a:lnSpc>
                <a:spcPct val="90000"/>
              </a:lnSpc>
            </a:pPr>
            <a:endParaRPr lang="en-US" sz="2800" dirty="0">
              <a:latin typeface="Franklin Gothic Medium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000" b="1" dirty="0">
                <a:latin typeface="Franklin Gothic Medium" pitchFamily="34" charset="0"/>
              </a:rPr>
              <a:t>Gates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Franklin Gothic Medium" pitchFamily="34" charset="0"/>
              </a:rPr>
              <a:t>Take inputs and produce outputs (functions)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Franklin Gothic Medium" pitchFamily="34" charset="0"/>
              </a:rPr>
              <a:t>Several kinds of gates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Franklin Gothic Medium" pitchFamily="34" charset="0"/>
              </a:rPr>
              <a:t>Correspond to propositional connectives (most of them)</a:t>
            </a:r>
          </a:p>
          <a:p>
            <a:pPr lvl="2">
              <a:lnSpc>
                <a:spcPct val="90000"/>
              </a:lnSpc>
            </a:pPr>
            <a:endParaRPr lang="en-US" sz="2800" dirty="0"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22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Circuits: AND, OR, NOT Gates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757988" y="1128418"/>
          <a:ext cx="1905000" cy="1873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59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 </a:t>
                      </a:r>
                      <a:r>
                        <a:rPr lang="en-US" b="1" i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ymbol"/>
                          <a:sym typeface="Symbol"/>
                        </a:rPr>
                        <a:t></a:t>
                      </a:r>
                      <a:r>
                        <a:rPr lang="en-US" b="1" i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b="1" i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</a:t>
                      </a:r>
                      <a:endParaRPr lang="en-US" b="1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8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156748" y="1112078"/>
          <a:ext cx="1905000" cy="1884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0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3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33"/>
          <p:cNvSpPr txBox="1">
            <a:spLocks noChangeArrowheads="1"/>
          </p:cNvSpPr>
          <p:nvPr/>
        </p:nvSpPr>
        <p:spPr bwMode="auto">
          <a:xfrm>
            <a:off x="645055" y="1296988"/>
            <a:ext cx="2632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rgbClr val="C00000"/>
                </a:solidFill>
                <a:latin typeface="Franklin Gothic Medium" pitchFamily="34" charset="0"/>
              </a:rPr>
              <a:t>AND Gate</a:t>
            </a:r>
            <a:endParaRPr lang="en-US" sz="2000" b="1" i="1" dirty="0">
              <a:solidFill>
                <a:srgbClr val="C00000"/>
              </a:solidFill>
              <a:latin typeface="Franklin Gothic Medium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35177" y="1947209"/>
            <a:ext cx="1549118" cy="552129"/>
            <a:chOff x="6025710" y="2076084"/>
            <a:chExt cx="1185616" cy="423254"/>
          </a:xfrm>
        </p:grpSpPr>
        <p:grpSp>
          <p:nvGrpSpPr>
            <p:cNvPr id="4" name="Group 3"/>
            <p:cNvGrpSpPr/>
            <p:nvPr/>
          </p:nvGrpSpPr>
          <p:grpSpPr>
            <a:xfrm>
              <a:off x="6025710" y="2076084"/>
              <a:ext cx="1185616" cy="423254"/>
              <a:chOff x="2194073" y="4864047"/>
              <a:chExt cx="1185616" cy="423254"/>
            </a:xfrm>
          </p:grpSpPr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2201693" y="4864047"/>
                <a:ext cx="184771" cy="247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/>
              <a:p>
                <a:pPr>
                  <a:spcAft>
                    <a:spcPts val="2000"/>
                  </a:spcAft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sz="1500" b="1" i="1" dirty="0"/>
                  <a:t>p</a:t>
                </a:r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3092267" y="5000713"/>
                <a:ext cx="287422" cy="177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/>
              <a:p>
                <a:pPr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sz="1000" b="1" dirty="0"/>
                  <a:t>OUT</a:t>
                </a:r>
              </a:p>
            </p:txBody>
          </p:sp>
          <p:sp>
            <p:nvSpPr>
              <p:cNvPr id="27" name="TextBox 6"/>
              <p:cNvSpPr txBox="1">
                <a:spLocks noChangeArrowheads="1"/>
              </p:cNvSpPr>
              <p:nvPr/>
            </p:nvSpPr>
            <p:spPr bwMode="auto">
              <a:xfrm>
                <a:off x="2471461" y="4989878"/>
                <a:ext cx="354807" cy="188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000" b="1" dirty="0"/>
                  <a:t>AND</a:t>
                </a:r>
              </a:p>
            </p:txBody>
          </p:sp>
          <p:sp>
            <p:nvSpPr>
              <p:cNvPr id="28" name="Rectangle 20"/>
              <p:cNvSpPr>
                <a:spLocks noChangeArrowheads="1"/>
              </p:cNvSpPr>
              <p:nvPr/>
            </p:nvSpPr>
            <p:spPr bwMode="auto">
              <a:xfrm>
                <a:off x="2194073" y="5039307"/>
                <a:ext cx="184771" cy="247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/>
              <a:p>
                <a:pPr>
                  <a:spcAft>
                    <a:spcPts val="2000"/>
                  </a:spcAft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sz="1500" b="1" i="1" dirty="0"/>
                  <a:t>q</a:t>
                </a:r>
              </a:p>
            </p:txBody>
          </p:sp>
        </p:grpSp>
        <p:pic>
          <p:nvPicPr>
            <p:cNvPr id="32" name="Picture 49" descr="an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6755" y="2158147"/>
              <a:ext cx="816273" cy="321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TextBox 33"/>
          <p:cNvSpPr txBox="1">
            <a:spLocks noChangeArrowheads="1"/>
          </p:cNvSpPr>
          <p:nvPr/>
        </p:nvSpPr>
        <p:spPr bwMode="auto">
          <a:xfrm>
            <a:off x="684432" y="3412148"/>
            <a:ext cx="2632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rgbClr val="C00000"/>
                </a:solidFill>
                <a:latin typeface="Franklin Gothic Medium" pitchFamily="34" charset="0"/>
              </a:rPr>
              <a:t>OR Gate</a:t>
            </a:r>
            <a:endParaRPr lang="en-US" sz="2000" b="1" i="1" dirty="0">
              <a:solidFill>
                <a:srgbClr val="C00000"/>
              </a:solidFill>
              <a:latin typeface="Franklin Gothic Medium" pitchFamily="34" charset="0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156748" y="3412148"/>
          <a:ext cx="1905000" cy="1884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0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3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1348123" y="4090623"/>
            <a:ext cx="1310410" cy="509505"/>
            <a:chOff x="6025710" y="2076084"/>
            <a:chExt cx="1185616" cy="423254"/>
          </a:xfrm>
        </p:grpSpPr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6033330" y="2076084"/>
              <a:ext cx="184771" cy="247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500" b="1" i="1" dirty="0"/>
                <a:t>p</a:t>
              </a:r>
            </a:p>
          </p:txBody>
        </p:sp>
        <p:sp>
          <p:nvSpPr>
            <p:cNvPr id="36" name="Rectangle 22"/>
            <p:cNvSpPr>
              <a:spLocks noChangeArrowheads="1"/>
            </p:cNvSpPr>
            <p:nvPr/>
          </p:nvSpPr>
          <p:spPr bwMode="auto">
            <a:xfrm>
              <a:off x="6923904" y="2212750"/>
              <a:ext cx="287422" cy="177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000" b="1" dirty="0"/>
                <a:t> OUT</a:t>
              </a:r>
            </a:p>
          </p:txBody>
        </p:sp>
        <p:sp>
          <p:nvSpPr>
            <p:cNvPr id="37" name="TextBox 6"/>
            <p:cNvSpPr txBox="1">
              <a:spLocks noChangeArrowheads="1"/>
            </p:cNvSpPr>
            <p:nvPr/>
          </p:nvSpPr>
          <p:spPr bwMode="auto">
            <a:xfrm>
              <a:off x="6303098" y="2201915"/>
              <a:ext cx="364326" cy="204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700" b="1" dirty="0"/>
                <a:t> </a:t>
              </a:r>
              <a:r>
                <a:rPr lang="en-US" sz="1000" b="1" dirty="0"/>
                <a:t>OR</a:t>
              </a: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6025710" y="2251344"/>
              <a:ext cx="184771" cy="247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500" b="1" i="1" dirty="0"/>
                <a:t>q</a:t>
              </a:r>
            </a:p>
          </p:txBody>
        </p:sp>
      </p:grpSp>
      <p:pic>
        <p:nvPicPr>
          <p:cNvPr id="39" name="Picture 50" descr="o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80" y="4101025"/>
            <a:ext cx="915784" cy="53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" name="Table 39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6757988" y="3420031"/>
          <a:ext cx="1905000" cy="188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872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 </a:t>
                      </a:r>
                      <a:r>
                        <a:rPr lang="en-US" b="1" i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ymbol"/>
                          <a:sym typeface="Symbol"/>
                        </a:rPr>
                        <a:t></a:t>
                      </a:r>
                      <a:r>
                        <a:rPr lang="en-US" b="1" i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b="1" i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</a:t>
                      </a:r>
                      <a:endParaRPr lang="en-US" b="1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8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33"/>
          <p:cNvSpPr txBox="1">
            <a:spLocks noChangeArrowheads="1"/>
          </p:cNvSpPr>
          <p:nvPr/>
        </p:nvSpPr>
        <p:spPr bwMode="auto">
          <a:xfrm>
            <a:off x="483858" y="5474507"/>
            <a:ext cx="32530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rgbClr val="C00000"/>
                </a:solidFill>
                <a:latin typeface="Franklin Gothic Medium" pitchFamily="34" charset="0"/>
              </a:rPr>
              <a:t>NOT Gate</a:t>
            </a:r>
            <a:endParaRPr lang="en-US" sz="2000" dirty="0">
              <a:latin typeface="Franklin Gothic Medium" pitchFamily="34" charset="0"/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3630882" y="5562058"/>
          <a:ext cx="1143000" cy="1097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p</a:t>
                      </a:r>
                    </a:p>
                  </a:txBody>
                  <a:tcPr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OUT</a:t>
                      </a:r>
                      <a:endParaRPr lang="en-US" sz="1400" b="1" i="1" dirty="0"/>
                    </a:p>
                  </a:txBody>
                  <a:tcPr marT="45675" marB="456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 marT="45675" marB="45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marT="45675" marB="45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1372732" y="6068438"/>
            <a:ext cx="1434063" cy="600358"/>
            <a:chOff x="5928859" y="1748389"/>
            <a:chExt cx="1180771" cy="526488"/>
          </a:xfrm>
        </p:grpSpPr>
        <p:grpSp>
          <p:nvGrpSpPr>
            <p:cNvPr id="50" name="Group 1"/>
            <p:cNvGrpSpPr>
              <a:grpSpLocks/>
            </p:cNvGrpSpPr>
            <p:nvPr/>
          </p:nvGrpSpPr>
          <p:grpSpPr bwMode="auto">
            <a:xfrm>
              <a:off x="5928859" y="1789062"/>
              <a:ext cx="1180771" cy="485815"/>
              <a:chOff x="5660672" y="4421024"/>
              <a:chExt cx="1695718" cy="698029"/>
            </a:xfrm>
          </p:grpSpPr>
          <p:sp>
            <p:nvSpPr>
              <p:cNvPr id="53" name="Rectangle 41"/>
              <p:cNvSpPr>
                <a:spLocks noChangeArrowheads="1"/>
              </p:cNvSpPr>
              <p:nvPr/>
            </p:nvSpPr>
            <p:spPr bwMode="auto">
              <a:xfrm>
                <a:off x="5660672" y="4421024"/>
                <a:ext cx="342900" cy="596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/>
              <a:p>
                <a:pPr>
                  <a:spcAft>
                    <a:spcPts val="2000"/>
                  </a:spcAft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sz="1600" b="1" i="1" dirty="0"/>
                  <a:t>p</a:t>
                </a:r>
              </a:p>
            </p:txBody>
          </p:sp>
          <p:sp>
            <p:nvSpPr>
              <p:cNvPr id="54" name="Rectangle 42"/>
              <p:cNvSpPr>
                <a:spLocks noChangeArrowheads="1"/>
              </p:cNvSpPr>
              <p:nvPr/>
            </p:nvSpPr>
            <p:spPr bwMode="auto">
              <a:xfrm>
                <a:off x="7076990" y="4522153"/>
                <a:ext cx="279400" cy="596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/>
              <a:p>
                <a:pPr>
                  <a:spcAft>
                    <a:spcPts val="2000"/>
                  </a:spcAft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sz="1000" b="1" dirty="0"/>
                  <a:t>OUT</a:t>
                </a:r>
              </a:p>
            </p:txBody>
          </p:sp>
        </p:grpSp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6232448" y="1851421"/>
              <a:ext cx="375108" cy="2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000" b="1" dirty="0"/>
                <a:t>NOT</a:t>
              </a:r>
            </a:p>
          </p:txBody>
        </p:sp>
        <p:pic>
          <p:nvPicPr>
            <p:cNvPr id="52" name="Picture 51" descr="not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923" y="1748389"/>
              <a:ext cx="786336" cy="427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55" name="Table 54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7138988" y="5541384"/>
          <a:ext cx="1143000" cy="1127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2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ymbol"/>
                          <a:sym typeface="Symbol"/>
                        </a:rPr>
                        <a:t></a:t>
                      </a:r>
                      <a:r>
                        <a:rPr lang="en-US" sz="1800" b="1" i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sz="1800" b="1" i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  <a:endParaRPr lang="en-US" sz="1800" b="1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45662" marB="4566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5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 marT="45662" marB="4566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5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 marT="45662" marB="4566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50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50" descr="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972" y="3496291"/>
            <a:ext cx="1475491" cy="68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1" descr="no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568" y="2538072"/>
            <a:ext cx="121980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51" descr="no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469" y="1638995"/>
            <a:ext cx="121980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9" descr="a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4" y="2687756"/>
            <a:ext cx="1419502" cy="673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9" descr="a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398" y="1781301"/>
            <a:ext cx="1419502" cy="80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Logic Circuits</a:t>
            </a:r>
          </a:p>
        </p:txBody>
      </p:sp>
      <p:sp>
        <p:nvSpPr>
          <p:cNvPr id="24" name="TextBox 17"/>
          <p:cNvSpPr txBox="1">
            <a:spLocks noChangeArrowheads="1"/>
          </p:cNvSpPr>
          <p:nvPr/>
        </p:nvSpPr>
        <p:spPr bwMode="auto">
          <a:xfrm>
            <a:off x="1627980" y="4960517"/>
            <a:ext cx="6166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C00000"/>
                </a:solidFill>
                <a:latin typeface="Franklin Gothic Medium" pitchFamily="34" charset="0"/>
              </a:rPr>
              <a:t>Values get sent along wires connecting gates </a:t>
            </a: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799914" y="1829924"/>
            <a:ext cx="5629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NOT</a:t>
            </a: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2947954" y="3695313"/>
            <a:ext cx="4539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OR</a:t>
            </a:r>
          </a:p>
        </p:txBody>
      </p:sp>
      <p:sp>
        <p:nvSpPr>
          <p:cNvPr id="46" name="TextBox 6"/>
          <p:cNvSpPr txBox="1">
            <a:spLocks noChangeArrowheads="1"/>
          </p:cNvSpPr>
          <p:nvPr/>
        </p:nvSpPr>
        <p:spPr bwMode="auto">
          <a:xfrm>
            <a:off x="4418246" y="2883692"/>
            <a:ext cx="5741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AND</a:t>
            </a:r>
          </a:p>
        </p:txBody>
      </p:sp>
      <p:sp>
        <p:nvSpPr>
          <p:cNvPr id="53" name="TextBox 6"/>
          <p:cNvSpPr txBox="1">
            <a:spLocks noChangeArrowheads="1"/>
          </p:cNvSpPr>
          <p:nvPr/>
        </p:nvSpPr>
        <p:spPr bwMode="auto">
          <a:xfrm>
            <a:off x="6175683" y="2034902"/>
            <a:ext cx="585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AND</a:t>
            </a:r>
          </a:p>
        </p:txBody>
      </p:sp>
      <p:sp>
        <p:nvSpPr>
          <p:cNvPr id="56" name="TextBox 6"/>
          <p:cNvSpPr txBox="1">
            <a:spLocks noChangeArrowheads="1"/>
          </p:cNvSpPr>
          <p:nvPr/>
        </p:nvSpPr>
        <p:spPr bwMode="auto">
          <a:xfrm>
            <a:off x="2866582" y="2723924"/>
            <a:ext cx="5629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NOT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523612" y="1971048"/>
            <a:ext cx="2624628" cy="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flipV="1">
            <a:off x="3607406" y="3185691"/>
            <a:ext cx="784860" cy="653000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flipV="1">
            <a:off x="5050960" y="2366736"/>
            <a:ext cx="1097280" cy="653000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702674" y="2028479"/>
            <a:ext cx="418704" cy="88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94319" y="5633418"/>
                <a:ext cx="1936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319" y="5633418"/>
                <a:ext cx="19364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52299" y="1715920"/>
            <a:ext cx="33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itchFamily="18" charset="0"/>
                <a:ea typeface="Cambria Math" pitchFamily="18" charset="0"/>
                <a:cs typeface="Franklin Gothic Medium"/>
              </a:rPr>
              <a:t>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52299" y="2615449"/>
            <a:ext cx="33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itchFamily="18" charset="0"/>
                <a:ea typeface="Cambria Math" pitchFamily="18" charset="0"/>
                <a:cs typeface="Franklin Gothic Medium"/>
              </a:rPr>
              <a:t>q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52299" y="3413886"/>
            <a:ext cx="33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itchFamily="18" charset="0"/>
                <a:ea typeface="Cambria Math" pitchFamily="18" charset="0"/>
                <a:cs typeface="Franklin Gothic Medium"/>
              </a:rPr>
              <a:t>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52299" y="3761747"/>
            <a:ext cx="33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itchFamily="18" charset="0"/>
                <a:ea typeface="Cambria Math" pitchFamily="18" charset="0"/>
                <a:cs typeface="Franklin Gothic Medium"/>
              </a:rPr>
              <a:t>s</a:t>
            </a:r>
          </a:p>
        </p:txBody>
      </p:sp>
      <p:sp>
        <p:nvSpPr>
          <p:cNvPr id="25" name="Rectangle 42"/>
          <p:cNvSpPr>
            <a:spLocks noChangeArrowheads="1"/>
          </p:cNvSpPr>
          <p:nvPr/>
        </p:nvSpPr>
        <p:spPr bwMode="auto">
          <a:xfrm>
            <a:off x="7192201" y="2048815"/>
            <a:ext cx="2794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sz="1400" dirty="0"/>
              <a:t>OUT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3561640" y="2865627"/>
            <a:ext cx="830626" cy="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1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50" descr="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972" y="3496291"/>
            <a:ext cx="1475491" cy="68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1" descr="no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568" y="2538072"/>
            <a:ext cx="121980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51" descr="no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469" y="1638995"/>
            <a:ext cx="121980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9" descr="a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4" y="2687756"/>
            <a:ext cx="1419502" cy="673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9" descr="a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398" y="1781301"/>
            <a:ext cx="1419502" cy="80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Logic Circuits</a:t>
            </a:r>
          </a:p>
        </p:txBody>
      </p:sp>
      <p:sp>
        <p:nvSpPr>
          <p:cNvPr id="24" name="TextBox 17"/>
          <p:cNvSpPr txBox="1">
            <a:spLocks noChangeArrowheads="1"/>
          </p:cNvSpPr>
          <p:nvPr/>
        </p:nvSpPr>
        <p:spPr bwMode="auto">
          <a:xfrm>
            <a:off x="1627980" y="4960517"/>
            <a:ext cx="6166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C00000"/>
                </a:solidFill>
                <a:latin typeface="Franklin Gothic Medium" pitchFamily="34" charset="0"/>
              </a:rPr>
              <a:t>Values get sent along wires connecting gates </a:t>
            </a: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799914" y="1829924"/>
            <a:ext cx="5629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NOT</a:t>
            </a: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2947954" y="3695313"/>
            <a:ext cx="4539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OR</a:t>
            </a:r>
          </a:p>
        </p:txBody>
      </p:sp>
      <p:sp>
        <p:nvSpPr>
          <p:cNvPr id="46" name="TextBox 6"/>
          <p:cNvSpPr txBox="1">
            <a:spLocks noChangeArrowheads="1"/>
          </p:cNvSpPr>
          <p:nvPr/>
        </p:nvSpPr>
        <p:spPr bwMode="auto">
          <a:xfrm>
            <a:off x="4418246" y="2883692"/>
            <a:ext cx="5741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AND</a:t>
            </a:r>
          </a:p>
        </p:txBody>
      </p:sp>
      <p:sp>
        <p:nvSpPr>
          <p:cNvPr id="53" name="TextBox 6"/>
          <p:cNvSpPr txBox="1">
            <a:spLocks noChangeArrowheads="1"/>
          </p:cNvSpPr>
          <p:nvPr/>
        </p:nvSpPr>
        <p:spPr bwMode="auto">
          <a:xfrm>
            <a:off x="6175683" y="2034902"/>
            <a:ext cx="585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AND</a:t>
            </a:r>
          </a:p>
        </p:txBody>
      </p:sp>
      <p:sp>
        <p:nvSpPr>
          <p:cNvPr id="56" name="TextBox 6"/>
          <p:cNvSpPr txBox="1">
            <a:spLocks noChangeArrowheads="1"/>
          </p:cNvSpPr>
          <p:nvPr/>
        </p:nvSpPr>
        <p:spPr bwMode="auto">
          <a:xfrm>
            <a:off x="2866582" y="2723924"/>
            <a:ext cx="5629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NOT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523612" y="1971048"/>
            <a:ext cx="2624628" cy="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flipV="1">
            <a:off x="3607406" y="3185691"/>
            <a:ext cx="784860" cy="653000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flipV="1">
            <a:off x="5050960" y="2366736"/>
            <a:ext cx="1097280" cy="653000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702674" y="2028479"/>
            <a:ext cx="418704" cy="88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94319" y="5633418"/>
                <a:ext cx="1936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319" y="5633418"/>
                <a:ext cx="19364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52299" y="1715920"/>
            <a:ext cx="33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itchFamily="18" charset="0"/>
                <a:ea typeface="Cambria Math" pitchFamily="18" charset="0"/>
                <a:cs typeface="Franklin Gothic Medium"/>
              </a:rPr>
              <a:t>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52299" y="2615449"/>
            <a:ext cx="33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itchFamily="18" charset="0"/>
                <a:ea typeface="Cambria Math" pitchFamily="18" charset="0"/>
                <a:cs typeface="Franklin Gothic Medium"/>
              </a:rPr>
              <a:t>q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52299" y="3413886"/>
            <a:ext cx="33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itchFamily="18" charset="0"/>
                <a:ea typeface="Cambria Math" pitchFamily="18" charset="0"/>
                <a:cs typeface="Franklin Gothic Medium"/>
              </a:rPr>
              <a:t>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52299" y="3761747"/>
            <a:ext cx="33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itchFamily="18" charset="0"/>
                <a:ea typeface="Cambria Math" pitchFamily="18" charset="0"/>
                <a:cs typeface="Franklin Gothic Medium"/>
              </a:rPr>
              <a:t>s</a:t>
            </a:r>
          </a:p>
        </p:txBody>
      </p:sp>
      <p:sp>
        <p:nvSpPr>
          <p:cNvPr id="25" name="Rectangle 42"/>
          <p:cNvSpPr>
            <a:spLocks noChangeArrowheads="1"/>
          </p:cNvSpPr>
          <p:nvPr/>
        </p:nvSpPr>
        <p:spPr bwMode="auto">
          <a:xfrm>
            <a:off x="7192201" y="2048815"/>
            <a:ext cx="2794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sz="1400" dirty="0"/>
              <a:t>OUT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3561640" y="2865627"/>
            <a:ext cx="830626" cy="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009" y="5633418"/>
            <a:ext cx="5346192" cy="55473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068900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11116</TotalTime>
  <Words>4573</Words>
  <Application>Microsoft Office PowerPoint</Application>
  <PresentationFormat>On-screen Show (4:3)</PresentationFormat>
  <Paragraphs>1938</Paragraphs>
  <Slides>40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Tahoma</vt:lpstr>
      <vt:lpstr>Arial</vt:lpstr>
      <vt:lpstr>Cambria Math</vt:lpstr>
      <vt:lpstr>Wingdings</vt:lpstr>
      <vt:lpstr>Berlin Sans FB</vt:lpstr>
      <vt:lpstr>Symbol</vt:lpstr>
      <vt:lpstr>Franklin Gothic Medium</vt:lpstr>
      <vt:lpstr>Calibri</vt:lpstr>
      <vt:lpstr>Consolas</vt:lpstr>
      <vt:lpstr>Office Theme</vt:lpstr>
      <vt:lpstr>CSE 311: Foundations of Computing</vt:lpstr>
      <vt:lpstr>Review: Propositional Logic</vt:lpstr>
      <vt:lpstr>Truth Table to show tautology</vt:lpstr>
      <vt:lpstr>Logical Proofs of Equivalence</vt:lpstr>
      <vt:lpstr>Logical Proofs of Equivalence/Tautology</vt:lpstr>
      <vt:lpstr>Another key application: Digital Circuits</vt:lpstr>
      <vt:lpstr>Circuits: AND, OR, NOT Gates</vt:lpstr>
      <vt:lpstr>Combinational Logic Circuits</vt:lpstr>
      <vt:lpstr>Combinational Logic Circuits</vt:lpstr>
      <vt:lpstr>Combinational Logic Circuits</vt:lpstr>
      <vt:lpstr>Combinational Logic Circuits</vt:lpstr>
      <vt:lpstr>Other Useful Gates</vt:lpstr>
      <vt:lpstr>Boolean Logic</vt:lpstr>
      <vt:lpstr>Boolean Logic</vt:lpstr>
      <vt:lpstr>Boolean Algebra</vt:lpstr>
      <vt:lpstr>Proving Theorems</vt:lpstr>
      <vt:lpstr>Proving Theorems</vt:lpstr>
      <vt:lpstr>Proving Theorems</vt:lpstr>
      <vt:lpstr>A Combinational Logic Example</vt:lpstr>
      <vt:lpstr>Implementation in Software</vt:lpstr>
      <vt:lpstr>Implementation with Combinational Logic</vt:lpstr>
      <vt:lpstr>Defining Our Inputs!</vt:lpstr>
      <vt:lpstr>Converting to a Truth Table!</vt:lpstr>
      <vt:lpstr>Converting to a Truth Table!</vt:lpstr>
      <vt:lpstr>Truth Table to Logic (Part 1)</vt:lpstr>
      <vt:lpstr>Truth Table to Logic (Part 1)</vt:lpstr>
      <vt:lpstr>Truth Table to Logic (Part 1)</vt:lpstr>
      <vt:lpstr>Truth Table to Logic (Part 1)</vt:lpstr>
      <vt:lpstr>Truth Table to Logic (Part 1)</vt:lpstr>
      <vt:lpstr>Truth Table to Logic (Part 1)</vt:lpstr>
      <vt:lpstr>Truth Table to Logic (Part 1)</vt:lpstr>
      <vt:lpstr>Truth Table to Logic (Part 2)</vt:lpstr>
      <vt:lpstr>Truth Table to Logic (Part 3)</vt:lpstr>
      <vt:lpstr>Truth Table to Logic (Part 3)</vt:lpstr>
      <vt:lpstr>Truth Table to Logic (Part 3)</vt:lpstr>
      <vt:lpstr>Truth Table to Logic (Part 3)</vt:lpstr>
      <vt:lpstr>Truth Table to Logic (Part 4)</vt:lpstr>
      <vt:lpstr>Truth Table to Logic (Part 4)</vt:lpstr>
      <vt:lpstr>Simplifying using Boolean Algebra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</dc:title>
  <dc:subject/>
  <dc:creator>Paul Beame</dc:creator>
  <cp:keywords/>
  <dc:description/>
  <cp:lastModifiedBy>beame</cp:lastModifiedBy>
  <cp:revision>364</cp:revision>
  <cp:lastPrinted>2023-03-31T05:10:38Z</cp:lastPrinted>
  <dcterms:created xsi:type="dcterms:W3CDTF">2013-01-07T07:20:47Z</dcterms:created>
  <dcterms:modified xsi:type="dcterms:W3CDTF">2023-03-31T05:12:55Z</dcterms:modified>
  <cp:category/>
</cp:coreProperties>
</file>